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2"/>
  </p:normalViewPr>
  <p:slideViewPr>
    <p:cSldViewPr snapToGrid="0" snapToObjects="1">
      <p:cViewPr varScale="1">
        <p:scale>
          <a:sx n="118" d="100"/>
          <a:sy n="118" d="100"/>
        </p:scale>
        <p:origin x="552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875520" y="594360"/>
            <a:ext cx="1097280" cy="1097280"/>
          </a:xfrm>
          <a:prstGeom prst="ellipse">
            <a:avLst/>
          </a:prstGeom>
          <a:solidFill>
            <a:srgbClr val="2785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1417320"/>
            <a:ext cx="502920" cy="502920"/>
          </a:xfrm>
          <a:prstGeom prst="ellipse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144000" y="1920240"/>
            <a:ext cx="320040" cy="320040"/>
          </a:xfrm>
          <a:prstGeom prst="ellipse">
            <a:avLst/>
          </a:prstGeom>
          <a:solidFill>
            <a:srgbClr val="F1B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058400" y="2743200"/>
            <a:ext cx="731520" cy="731520"/>
          </a:xfrm>
          <a:prstGeom prst="ellipse">
            <a:avLst/>
          </a:prstGeom>
          <a:solidFill>
            <a:srgbClr val="466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960120"/>
            <a:ext cx="8046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1">
                <a:solidFill>
                  <a:srgbClr val="F1BE5B"/>
                </a:solidFill>
                <a:latin typeface="Aptos"/>
              </a:defRPr>
            </a:pPr>
            <a:r>
              <a:t>TECHNOFERENCE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81328"/>
            <a:ext cx="8686800" cy="2331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ptos"/>
              </a:defRPr>
            </a:pPr>
            <a:r>
              <a:t>Staying connected</a:t>
            </a:r>
            <a:br/>
            <a:r>
              <a:t>in a world full of</a:t>
            </a:r>
            <a:br/>
            <a:r>
              <a:t>distractions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160520"/>
            <a:ext cx="813816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0">
                <a:solidFill>
                  <a:srgbClr val="E0F3ED"/>
                </a:solidFill>
                <a:latin typeface="Aptos"/>
              </a:defRPr>
            </a:pPr>
            <a:r>
              <a:t>A practical introduction inspired by the New Jersey Department of Children and Families’ Office of Resilience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897880"/>
            <a:ext cx="8046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F1BE5B"/>
                </a:solidFill>
                <a:latin typeface="Aptos"/>
              </a:defRPr>
            </a:pPr>
            <a:r>
              <a:t>PAUSE THE SCROLL. PRIORITIZE CONNECTION.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6446520"/>
            <a:ext cx="54864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D2DCE4"/>
                </a:solidFill>
                <a:latin typeface="Aptos"/>
              </a:defRPr>
            </a:pPr>
            <a:r>
              <a:t>NJ DCF • Office of Resilience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START WITH AWARENESS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What is technoference?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91640"/>
            <a:ext cx="6766560" cy="1600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500" b="1">
                <a:solidFill>
                  <a:srgbClr val="18304A"/>
                </a:solidFill>
                <a:latin typeface="Aptos"/>
              </a:defRPr>
            </a:pPr>
            <a:r>
              <a:t>Technoference is when technology interrupts or interferes with our interactions and relationships—especially when a screen pulls attention away from a child who is trying to connect.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09560" y="1737360"/>
            <a:ext cx="3474720" cy="1325880"/>
          </a:xfrm>
          <a:prstGeom prst="roundRect">
            <a:avLst/>
          </a:prstGeom>
          <a:solidFill>
            <a:srgbClr val="E0F3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110728" y="1920240"/>
            <a:ext cx="307238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A familiar moment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10728" y="2395728"/>
            <a:ext cx="3072384" cy="5394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A child starts telling you something. Your phone buzzes. Your eyes shift to the screen.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3337560"/>
            <a:ext cx="3474720" cy="1325880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10728" y="3520440"/>
            <a:ext cx="307238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The key idea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10728" y="3995928"/>
            <a:ext cx="3072384" cy="5394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The interruption may be brief—but repeated interruptions can add up.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251960"/>
            <a:ext cx="649224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000" b="1">
                <a:solidFill>
                  <a:srgbClr val="278589"/>
                </a:solidFill>
                <a:latin typeface="Aptos"/>
              </a:defRPr>
            </a:pPr>
            <a:r>
              <a:t>This is not about blaming caregivers. It is about noticing patterns and making small, realistic changes.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CONNECTION SUPPORTS RESILIENCE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920240"/>
            <a:ext cx="307238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ATTUNEMENT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395728"/>
            <a:ext cx="3072384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Children rely on adults to notice cues, listen, respond, and help them feel understood.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737360"/>
            <a:ext cx="3474720" cy="1828800"/>
          </a:xfrm>
          <a:prstGeom prst="roundRect">
            <a:avLst/>
          </a:prstGeom>
          <a:solidFill>
            <a:srgbClr val="E0F3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0288" y="1920240"/>
            <a:ext cx="307238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DEVELOPMENT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395728"/>
            <a:ext cx="3072384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Face-to-face interaction supports language, social learning, and emotional regulation.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73736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47888" y="1920240"/>
            <a:ext cx="307238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BELONGING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7888" y="2395728"/>
            <a:ext cx="3072384" cy="10424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Small moments of attention help children feel seen, safe, and valued.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160520"/>
            <a:ext cx="10149840" cy="777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2300" b="1">
                <a:solidFill>
                  <a:srgbClr val="18304A"/>
                </a:solidFill>
                <a:latin typeface="Aptos"/>
              </a:defRPr>
            </a:pPr>
            <a:r>
              <a:t>The goal is not perfect attention every minute. It is to protect regular moments of warm, responsive connection.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A FEW SIGNALS TO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What the data tells us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828800"/>
            <a:ext cx="3246120" cy="2331720"/>
          </a:xfrm>
          <a:prstGeom prst="roundRect">
            <a:avLst/>
          </a:prstGeom>
          <a:solidFill>
            <a:srgbClr val="E0F3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84831"/>
            <a:ext cx="288036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3600" b="1">
                <a:solidFill>
                  <a:srgbClr val="18304A"/>
                </a:solidFill>
                <a:latin typeface="Aptos"/>
              </a:defRPr>
            </a:pPr>
            <a:r>
              <a:t>72%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907792"/>
            <a:ext cx="269748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0">
                <a:solidFill>
                  <a:srgbClr val="2B3640"/>
                </a:solidFill>
                <a:latin typeface="Aptos"/>
              </a:defRPr>
            </a:pPr>
            <a:r>
              <a:t>of NJ parents surveyed said they feel they use their phones too much around their children.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828800"/>
            <a:ext cx="3246120" cy="2331720"/>
          </a:xfrm>
          <a:prstGeom prst="round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2084831"/>
            <a:ext cx="288036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3600" b="1">
                <a:solidFill>
                  <a:srgbClr val="18304A"/>
                </a:solidFill>
                <a:latin typeface="Aptos"/>
              </a:defRPr>
            </a:pPr>
            <a:r>
              <a:t>69%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907792"/>
            <a:ext cx="269748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0">
                <a:solidFill>
                  <a:srgbClr val="2B3640"/>
                </a:solidFill>
                <a:latin typeface="Aptos"/>
              </a:defRPr>
            </a:pPr>
            <a:r>
              <a:t>of NJ parents surveyed said their children sometimes wish they spent less time on their phones.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828800"/>
            <a:ext cx="3246120" cy="2331720"/>
          </a:xfrm>
          <a:prstGeom prst="roundRect">
            <a:avLst/>
          </a:prstGeom>
          <a:solidFill>
            <a:srgbClr val="FFEB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66759" y="2084831"/>
            <a:ext cx="288036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3600" b="1">
                <a:solidFill>
                  <a:srgbClr val="18304A"/>
                </a:solidFill>
                <a:latin typeface="Aptos"/>
              </a:defRPr>
            </a:pPr>
            <a:r>
              <a:t>46%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2907792"/>
            <a:ext cx="269748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600" b="0">
                <a:solidFill>
                  <a:srgbClr val="2B3640"/>
                </a:solidFill>
                <a:latin typeface="Aptos"/>
              </a:defRPr>
            </a:pPr>
            <a:r>
              <a:t>of teens say a parent is at least sometimes distracted by a phone when they try to talk.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663440"/>
            <a:ext cx="105156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636F7A"/>
                </a:solidFill>
                <a:latin typeface="Aptos"/>
              </a:defRPr>
            </a:pPr>
            <a:r>
              <a:t>The NJ DCF survey included nearly 2,500 New Jersey parents. The teen statistic is from Pew Research Center (2024).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349240"/>
            <a:ext cx="105156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278589"/>
                </a:solidFill>
                <a:latin typeface="Aptos"/>
              </a:defRPr>
            </a:pPr>
            <a:r>
              <a:t>Use statistics as a conversation starter—not as a reason to shame families.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NOTICE THE SMALL MOMENTS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How technoference can show up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6675120" cy="4114800"/>
          </a:xfrm>
          <a:prstGeom prst="rect">
            <a:avLst/>
          </a:prstGeom>
          <a:noFill/>
        </p:spPr>
        <p:txBody>
          <a:bodyPr wrap="square" lIns="73152" tIns="54864" rIns="73152" bIns="27432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B3640"/>
                </a:solidFill>
                <a:latin typeface="Aptos"/>
              </a:defRPr>
            </a:pPr>
            <a:r>
              <a:t>•  Checking a notification during a conversation or play</a:t>
            </a:r>
          </a:p>
          <a:p>
            <a:pPr>
              <a:spcAft>
                <a:spcPts val="1400"/>
              </a:spcAft>
              <a:defRPr sz="2000">
                <a:solidFill>
                  <a:srgbClr val="2B3640"/>
                </a:solidFill>
                <a:latin typeface="Aptos"/>
              </a:defRPr>
            </a:pPr>
            <a:r>
              <a:t>•  Scrolling while a child is sharing a story</a:t>
            </a:r>
          </a:p>
          <a:p>
            <a:pPr>
              <a:spcAft>
                <a:spcPts val="1400"/>
              </a:spcAft>
              <a:defRPr sz="2000">
                <a:solidFill>
                  <a:srgbClr val="2B3640"/>
                </a:solidFill>
                <a:latin typeface="Aptos"/>
              </a:defRPr>
            </a:pPr>
            <a:r>
              <a:t>•  Using a phone at meals, bedtime, or during transitions</a:t>
            </a:r>
          </a:p>
          <a:p>
            <a:pPr>
              <a:spcAft>
                <a:spcPts val="1400"/>
              </a:spcAft>
              <a:defRPr sz="2000">
                <a:solidFill>
                  <a:srgbClr val="2B3640"/>
                </a:solidFill>
                <a:latin typeface="Aptos"/>
              </a:defRPr>
            </a:pPr>
            <a:r>
              <a:t>•  Being physically present but mentally pulled into messages or work</a:t>
            </a:r>
          </a:p>
          <a:p>
            <a:pPr>
              <a:spcAft>
                <a:spcPts val="1400"/>
              </a:spcAft>
              <a:defRPr sz="2000">
                <a:solidFill>
                  <a:srgbClr val="2B3640"/>
                </a:solidFill>
                <a:latin typeface="Aptos"/>
              </a:defRPr>
            </a:pPr>
            <a:r>
              <a:t>•  Reacting to a screen before responding to a child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874519"/>
            <a:ext cx="3291840" cy="2286000"/>
          </a:xfrm>
          <a:prstGeom prst="roundRect">
            <a:avLst/>
          </a:prstGeom>
          <a:solidFill>
            <a:srgbClr val="E0F3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47888" y="2057400"/>
            <a:ext cx="288950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Quick self-check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47888" y="2532887"/>
            <a:ext cx="2889504" cy="149961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“If my child could describe this moment, would they say I was available to them?”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4526280"/>
            <a:ext cx="315468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1">
                <a:solidFill>
                  <a:srgbClr val="278589"/>
                </a:solidFill>
                <a:latin typeface="Aptos"/>
              </a:defRPr>
            </a:pPr>
            <a:r>
              <a:t>Technology is often necessary. The opportunity is to be more intentional about when and how we use it.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TRY ONE CHANGE AT A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Small shifts that strengthen connection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737360"/>
            <a:ext cx="498348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78408" y="1920240"/>
            <a:ext cx="458114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01  CREATE TECH-FREE ZONES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8" y="2395728"/>
            <a:ext cx="4581144" cy="7223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Choose a few moments or places—such as meals or bedtime—to put devices away.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737360"/>
            <a:ext cx="498348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920240"/>
            <a:ext cx="458114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02  PAUSE NOTIFICATIONS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395728"/>
            <a:ext cx="4581144" cy="7223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Silence non-urgent alerts during play, conversation, and routines.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57600"/>
            <a:ext cx="498348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78408" y="3840480"/>
            <a:ext cx="458114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03  SCHEDULE UNPLUGGED 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" y="4315968"/>
            <a:ext cx="4581144" cy="7223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Build in a short daily window for reading, play, a walk, or simply talking.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657600"/>
            <a:ext cx="498348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19088" y="3840480"/>
            <a:ext cx="458114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18304A"/>
                </a:solidFill>
                <a:latin typeface="Aptos"/>
              </a:defRPr>
            </a:pPr>
            <a:r>
              <a:t>04  MODEL MINDFUL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4315968"/>
            <a:ext cx="4581144" cy="7223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2B3640"/>
                </a:solidFill>
                <a:latin typeface="Aptos"/>
              </a:defRPr>
            </a:pPr>
            <a:r>
              <a:t>Explain when you need a device, then return your attention when finished.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A PRACTICAL RESET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Try the “pause and reconnect” routine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Oval 5"/>
          <p:cNvSpPr/>
          <p:nvPr/>
        </p:nvSpPr>
        <p:spPr>
          <a:xfrm>
            <a:off x="1371600" y="1920240"/>
            <a:ext cx="1051560" cy="1051560"/>
          </a:xfrm>
          <a:prstGeom prst="ellipse">
            <a:avLst/>
          </a:prstGeom>
          <a:solidFill>
            <a:srgbClr val="2785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71600" y="2176272"/>
            <a:ext cx="105156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246120"/>
            <a:ext cx="2331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>
                <a:solidFill>
                  <a:srgbClr val="18304A"/>
                </a:solidFill>
                <a:latin typeface="Aptos"/>
              </a:defRPr>
            </a:pPr>
            <a:r>
              <a:t>PAUSE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703320"/>
            <a:ext cx="233172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0">
                <a:solidFill>
                  <a:srgbClr val="2B3640"/>
                </a:solidFill>
                <a:latin typeface="Aptos"/>
              </a:defRPr>
            </a:pPr>
            <a:r>
              <a:t>Notice the urge to check the phone.</a:t>
            </a:r>
          </a:p>
        </p:txBody>
      </p:sp>
      <p:sp>
        <p:nvSpPr>
          <p:cNvPr id="10" name="Oval 9"/>
          <p:cNvSpPr/>
          <p:nvPr/>
        </p:nvSpPr>
        <p:spPr>
          <a:xfrm>
            <a:off x="4206240" y="1920240"/>
            <a:ext cx="1051560" cy="1051560"/>
          </a:xfrm>
          <a:prstGeom prst="ellipse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06240" y="2176272"/>
            <a:ext cx="105156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80" y="3246120"/>
            <a:ext cx="2331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>
                <a:solidFill>
                  <a:srgbClr val="18304A"/>
                </a:solidFill>
                <a:latin typeface="Aptos"/>
              </a:defRPr>
            </a:pPr>
            <a:r>
              <a:t>PARK 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1880" y="3703320"/>
            <a:ext cx="233172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0">
                <a:solidFill>
                  <a:srgbClr val="2B3640"/>
                </a:solidFill>
                <a:latin typeface="Aptos"/>
              </a:defRPr>
            </a:pPr>
            <a:r>
              <a:t>Place the device out of reach or face down.</a:t>
            </a:r>
          </a:p>
        </p:txBody>
      </p:sp>
      <p:sp>
        <p:nvSpPr>
          <p:cNvPr id="14" name="Oval 13"/>
          <p:cNvSpPr/>
          <p:nvPr/>
        </p:nvSpPr>
        <p:spPr>
          <a:xfrm>
            <a:off x="7040880" y="1920240"/>
            <a:ext cx="1051560" cy="1051560"/>
          </a:xfrm>
          <a:prstGeom prst="ellipse">
            <a:avLst/>
          </a:prstGeom>
          <a:solidFill>
            <a:srgbClr val="F1B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040880" y="2176272"/>
            <a:ext cx="105156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3246120"/>
            <a:ext cx="2331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>
                <a:solidFill>
                  <a:srgbClr val="18304A"/>
                </a:solidFill>
                <a:latin typeface="Aptos"/>
              </a:defRPr>
            </a:pPr>
            <a:r>
              <a:t>LOOK &amp; LISTEN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3703320"/>
            <a:ext cx="233172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0">
                <a:solidFill>
                  <a:srgbClr val="2B3640"/>
                </a:solidFill>
                <a:latin typeface="Aptos"/>
              </a:defRPr>
            </a:pPr>
            <a:r>
              <a:t>Make eye contact when comfortable; listen without multitasking.</a:t>
            </a:r>
          </a:p>
        </p:txBody>
      </p:sp>
      <p:sp>
        <p:nvSpPr>
          <p:cNvPr id="18" name="Oval 17"/>
          <p:cNvSpPr/>
          <p:nvPr/>
        </p:nvSpPr>
        <p:spPr>
          <a:xfrm>
            <a:off x="9875520" y="1920240"/>
            <a:ext cx="1051560" cy="1051560"/>
          </a:xfrm>
          <a:prstGeom prst="ellipse">
            <a:avLst/>
          </a:prstGeom>
          <a:solidFill>
            <a:srgbClr val="18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0" y="2176272"/>
            <a:ext cx="105156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1160" y="3246120"/>
            <a:ext cx="2331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700" b="1">
                <a:solidFill>
                  <a:srgbClr val="18304A"/>
                </a:solidFill>
                <a:latin typeface="Aptos"/>
              </a:defRPr>
            </a:pPr>
            <a:r>
              <a:t>RESPOND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1160" y="3703320"/>
            <a:ext cx="233172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0">
                <a:solidFill>
                  <a:srgbClr val="2B3640"/>
                </a:solidFill>
                <a:latin typeface="Aptos"/>
              </a:defRPr>
            </a:pPr>
            <a:r>
              <a:t>Reflect what you heard, ask a question, or join the activity.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303520"/>
            <a:ext cx="101498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2200" b="1">
                <a:solidFill>
                  <a:srgbClr val="278589"/>
                </a:solidFill>
                <a:latin typeface="Aptos"/>
              </a:defRPr>
            </a:pPr>
            <a:r>
              <a:t>Even a short moment of full attention can communicate: “You matter to me.”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502920"/>
            <a:ext cx="5029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1">
                <a:solidFill>
                  <a:srgbClr val="F1BE5B"/>
                </a:solidFill>
                <a:latin typeface="Aptos"/>
              </a:defRPr>
            </a:pPr>
            <a:r>
              <a:t>REFLECT &amp; DISCUSS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05840"/>
            <a:ext cx="6400800" cy="1371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"/>
              </a:defRPr>
            </a:pPr>
            <a:r>
              <a:t>What is one moment</a:t>
            </a:r>
            <a:br/>
            <a:r>
              <a:t>we can protect?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640080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0">
                <a:solidFill>
                  <a:srgbClr val="E0F3ED"/>
                </a:solidFill>
                <a:latin typeface="Aptos"/>
              </a:defRPr>
            </a:pPr>
            <a:r>
              <a:t>Think about a daily routine when connection matters: meals, pick-up, play, homework, or bedtime.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1234440"/>
            <a:ext cx="3383280" cy="3017520"/>
          </a:xfrm>
          <a:prstGeom prst="roundRect">
            <a:avLst/>
          </a:prstGeom>
          <a:solidFill>
            <a:srgbClr val="2B4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73568" y="1417320"/>
            <a:ext cx="298094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ptos"/>
              </a:defRPr>
            </a:pPr>
            <a:r>
              <a:t>Make it specific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73568" y="1892808"/>
            <a:ext cx="2980944" cy="22311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0">
                <a:solidFill>
                  <a:srgbClr val="FFFFFF"/>
                </a:solidFill>
                <a:latin typeface="Aptos"/>
              </a:defRPr>
            </a:pPr>
            <a:r>
              <a:t>“During dinner, we will put phones in a basket for 20 minutes.”</a:t>
            </a:r>
            <a:br/>
            <a:br/>
            <a:r>
              <a:t>“After work, I’ll take five minutes to reconnect before checking messages.”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987552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000" b="1">
                <a:solidFill>
                  <a:srgbClr val="F1BE5B"/>
                </a:solidFill>
                <a:latin typeface="Aptos"/>
              </a:defRPr>
            </a:pPr>
            <a:r>
              <a:t>Choose one small step. Share it with someone who can encourage you.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897880"/>
            <a:ext cx="7315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800" b="1">
                <a:solidFill>
                  <a:srgbClr val="FFFFFF"/>
                </a:solidFill>
                <a:latin typeface="Aptos"/>
              </a:defRPr>
            </a:pPr>
            <a:r>
              <a:t>Connection over perfection.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D2DCE4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96012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100" b="1">
                <a:solidFill>
                  <a:srgbClr val="278589"/>
                </a:solidFill>
                <a:latin typeface="Aptos"/>
              </a:defRPr>
            </a:pPr>
            <a:r>
              <a:t>KEEP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881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000" b="1">
                <a:solidFill>
                  <a:srgbClr val="18304A"/>
                </a:solidFill>
                <a:latin typeface="Aptos"/>
              </a:defRPr>
            </a:pPr>
            <a:r>
              <a:t>Explore the NJ Office of Resilience resources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4864"/>
          </a:xfrm>
          <a:prstGeom prst="rect">
            <a:avLst/>
          </a:prstGeom>
          <a:solidFill>
            <a:srgbClr val="E8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1148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000" b="1">
                <a:solidFill>
                  <a:srgbClr val="636F7A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645920"/>
            <a:ext cx="29260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1">
                <a:solidFill>
                  <a:srgbClr val="278589"/>
                </a:solidFill>
                <a:latin typeface="Aptos"/>
              </a:defRPr>
            </a:pPr>
            <a:r>
              <a:t>Technoference campaign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03320" y="1645920"/>
            <a:ext cx="5029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B3640"/>
                </a:solidFill>
                <a:latin typeface="Aptos"/>
              </a:defRPr>
            </a:pPr>
            <a:r>
              <a:t>Overview, tips, family media plan, videos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1645920"/>
            <a:ext cx="29718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0">
                <a:solidFill>
                  <a:srgbClr val="18304A"/>
                </a:solidFill>
                <a:latin typeface="Aptos"/>
              </a:defRPr>
            </a:pPr>
            <a:r>
              <a:rPr dirty="0"/>
              <a:t>https://</a:t>
            </a:r>
            <a:r>
              <a:rPr dirty="0" err="1"/>
              <a:t>www.nj.gov</a:t>
            </a:r>
            <a:r>
              <a:rPr dirty="0"/>
              <a:t>/</a:t>
            </a:r>
            <a:r>
              <a:rPr dirty="0" err="1"/>
              <a:t>dcf</a:t>
            </a:r>
            <a:r>
              <a:rPr dirty="0"/>
              <a:t>/public-information/campaigns/</a:t>
            </a:r>
            <a:r>
              <a:rPr dirty="0" err="1"/>
              <a:t>technoference.shtml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68680" y="2487168"/>
            <a:ext cx="29260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1">
                <a:solidFill>
                  <a:srgbClr val="278589"/>
                </a:solidFill>
                <a:latin typeface="Aptos"/>
              </a:defRPr>
            </a:pPr>
            <a:r>
              <a:t>Statistics &amp; research findings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3320" y="2487168"/>
            <a:ext cx="5029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B3640"/>
                </a:solidFill>
                <a:latin typeface="Aptos"/>
              </a:defRPr>
            </a:pPr>
            <a:r>
              <a:t>Research citations and data points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487168"/>
            <a:ext cx="29718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0">
                <a:solidFill>
                  <a:srgbClr val="18304A"/>
                </a:solidFill>
                <a:latin typeface="Aptos"/>
              </a:defRPr>
            </a:pPr>
            <a:r>
              <a:t>https://www.nj.gov/dcf/divisions-offices/oor/technoference_findings.shtml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28416"/>
            <a:ext cx="29260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1">
                <a:solidFill>
                  <a:srgbClr val="278589"/>
                </a:solidFill>
                <a:latin typeface="Aptos"/>
              </a:defRPr>
            </a:pPr>
            <a:r>
              <a:t>Technoference infographic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328416"/>
            <a:ext cx="5029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B3640"/>
                </a:solidFill>
                <a:latin typeface="Aptos"/>
              </a:defRPr>
            </a:pPr>
            <a:r>
              <a:t>Downloadable summary and practical tips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3328416"/>
            <a:ext cx="29718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0">
                <a:solidFill>
                  <a:srgbClr val="18304A"/>
                </a:solidFill>
                <a:latin typeface="Aptos"/>
              </a:defRPr>
            </a:pPr>
            <a:r>
              <a:t>https://www.nj.gov/dcf/OOR-Technoference.pdf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69664"/>
            <a:ext cx="29260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1">
                <a:solidFill>
                  <a:srgbClr val="278589"/>
                </a:solidFill>
                <a:latin typeface="Aptos"/>
              </a:defRPr>
            </a:pPr>
            <a:r>
              <a:t>Technoference dictionary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4169664"/>
            <a:ext cx="5029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B3640"/>
                </a:solidFill>
                <a:latin typeface="Aptos"/>
              </a:defRPr>
            </a:pPr>
            <a:r>
              <a:t>Definitions of terms such as phubbing and attention residue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4169664"/>
            <a:ext cx="29718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0">
                <a:solidFill>
                  <a:srgbClr val="18304A"/>
                </a:solidFill>
                <a:latin typeface="Aptos"/>
              </a:defRPr>
            </a:pPr>
            <a:r>
              <a:t>https://www.nj.gov/dcf/divisions-offices/oor/technoference_dictionary.shtml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010912"/>
            <a:ext cx="292608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1">
                <a:solidFill>
                  <a:srgbClr val="278589"/>
                </a:solidFill>
                <a:latin typeface="Aptos"/>
              </a:defRPr>
            </a:pPr>
            <a:r>
              <a:t>Office of Resilience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5010912"/>
            <a:ext cx="50292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B3640"/>
                </a:solidFill>
                <a:latin typeface="Aptos"/>
              </a:defRPr>
            </a:pPr>
            <a:r>
              <a:t>Mission, programs, and related resources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5010912"/>
            <a:ext cx="29718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0">
                <a:solidFill>
                  <a:srgbClr val="18304A"/>
                </a:solidFill>
                <a:latin typeface="Aptos"/>
              </a:defRPr>
            </a:pPr>
            <a:r>
              <a:t>https://www.nj.gov/dcf/divisions-offices/oor/index.shtml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106984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0">
                <a:solidFill>
                  <a:srgbClr val="636F7A"/>
                </a:solidFill>
                <a:latin typeface="Aptos"/>
              </a:defRPr>
            </a:pPr>
            <a:r>
              <a:t>Campaign led by the New Jersey Department of Children and Families, Office of Resilience. This presentation summarizes public resources and is not an official NJ DCF publication.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455664"/>
            <a:ext cx="987552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636F7A"/>
                </a:solidFill>
                <a:latin typeface="Aptos"/>
              </a:defRPr>
            </a:pPr>
            <a:r>
              <a:t>NJ Department of Children and Families • Office of Resilience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85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0120" y="1417320"/>
            <a:ext cx="10241280" cy="12344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t>A small pause can make room for a big connection.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971800"/>
            <a:ext cx="1005840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2400" b="1">
                <a:solidFill>
                  <a:srgbClr val="F1BE5B"/>
                </a:solidFill>
                <a:latin typeface="Aptos"/>
              </a:defRPr>
            </a:pPr>
            <a:r>
              <a:t>Put the phone down. Look up. Be there.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937760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Aptos"/>
              </a:defRPr>
            </a:pPr>
            <a:r>
              <a:t>Inspired by the NJ DCF Office of Resilience “Time Out on Tech” campaign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669280"/>
            <a:ext cx="103327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Aptos"/>
              </a:defRPr>
            </a:pPr>
            <a:r>
              <a:t>nj.gov/dcf/public-information/campaigns/technoference.shtml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964</Words>
  <Application>Microsoft Macintosh PowerPoint</Application>
  <PresentationFormat>Widescreen</PresentationFormat>
  <Paragraphs>111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Microsoft Office User</cp:lastModifiedBy>
  <cp:revision>1</cp:revision>
  <dcterms:created xsi:type="dcterms:W3CDTF">2013-01-27T09:14:16Z</dcterms:created>
  <dcterms:modified xsi:type="dcterms:W3CDTF">2026-10-13T11:29:24Z</dcterms:modified>
  <cp:category/>
</cp:coreProperties>
</file>