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4223" r:id="rId4"/>
  </p:sldMasterIdLst>
  <p:notesMasterIdLst>
    <p:notesMasterId r:id="rId37"/>
  </p:notesMasterIdLst>
  <p:handoutMasterIdLst>
    <p:handoutMasterId r:id="rId38"/>
  </p:handoutMasterIdLst>
  <p:sldIdLst>
    <p:sldId id="256" r:id="rId5"/>
    <p:sldId id="260" r:id="rId6"/>
    <p:sldId id="258" r:id="rId7"/>
    <p:sldId id="259" r:id="rId8"/>
    <p:sldId id="263" r:id="rId9"/>
    <p:sldId id="267" r:id="rId10"/>
    <p:sldId id="268" r:id="rId11"/>
    <p:sldId id="265" r:id="rId12"/>
    <p:sldId id="283" r:id="rId13"/>
    <p:sldId id="284" r:id="rId14"/>
    <p:sldId id="280" r:id="rId15"/>
    <p:sldId id="301" r:id="rId16"/>
    <p:sldId id="281" r:id="rId17"/>
    <p:sldId id="289" r:id="rId18"/>
    <p:sldId id="293" r:id="rId19"/>
    <p:sldId id="269" r:id="rId20"/>
    <p:sldId id="299" r:id="rId21"/>
    <p:sldId id="303" r:id="rId22"/>
    <p:sldId id="290" r:id="rId23"/>
    <p:sldId id="262" r:id="rId24"/>
    <p:sldId id="264" r:id="rId25"/>
    <p:sldId id="266" r:id="rId26"/>
    <p:sldId id="300" r:id="rId27"/>
    <p:sldId id="304" r:id="rId28"/>
    <p:sldId id="291" r:id="rId29"/>
    <p:sldId id="270" r:id="rId30"/>
    <p:sldId id="276" r:id="rId31"/>
    <p:sldId id="285" r:id="rId32"/>
    <p:sldId id="302" r:id="rId33"/>
    <p:sldId id="287" r:id="rId34"/>
    <p:sldId id="306" r:id="rId35"/>
    <p:sldId id="297" r:id="rId36"/>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inn Obermiller" initials="BO" lastIdx="6" clrIdx="0"/>
  <p:cmAuthor id="2" name="Geneva Taylor" initials="GT" lastIdx="6" clrIdx="1"/>
  <p:cmAuthor id="3" name="Hannah McIntosh" initials="HM" lastIdx="7"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BA3C3D-FD61-4E69-9890-F41B1AA2521E}" v="1" dt="2026-09-09T01:08:48.6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7687" autoAdjust="0"/>
  </p:normalViewPr>
  <p:slideViewPr>
    <p:cSldViewPr snapToGrid="0">
      <p:cViewPr varScale="1">
        <p:scale>
          <a:sx n="65" d="100"/>
          <a:sy n="65" d="100"/>
        </p:scale>
        <p:origin x="684" y="48"/>
      </p:cViewPr>
      <p:guideLst>
        <p:guide orient="horz" pos="2160"/>
        <p:guide pos="3840"/>
      </p:guideLst>
    </p:cSldViewPr>
  </p:slideViewPr>
  <p:notesTextViewPr>
    <p:cViewPr>
      <p:scale>
        <a:sx n="1" d="1"/>
        <a:sy n="1" d="1"/>
      </p:scale>
      <p:origin x="0" y="0"/>
    </p:cViewPr>
  </p:notesTextViewPr>
  <p:notesViewPr>
    <p:cSldViewPr snapToGrid="0">
      <p:cViewPr varScale="1">
        <p:scale>
          <a:sx n="54" d="100"/>
          <a:sy n="54" d="100"/>
        </p:scale>
        <p:origin x="2820"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7464E213-8F3B-44C1-AEE8-8A41C7E4574C}" type="datetimeFigureOut">
              <a:rPr lang="en-US" smtClean="0"/>
              <a:t>9/25/2026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09E967ED-20B3-4625-9C5E-14860AE89431}" type="slidenum">
              <a:rPr lang="en-US" smtClean="0"/>
              <a:t>‹#›</a:t>
            </a:fld>
            <a:endParaRPr lang="en-US"/>
          </a:p>
        </p:txBody>
      </p:sp>
    </p:spTree>
    <p:extLst>
      <p:ext uri="{BB962C8B-B14F-4D97-AF65-F5344CB8AC3E}">
        <p14:creationId xmlns:p14="http://schemas.microsoft.com/office/powerpoint/2010/main" val="26802882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B38B3F6-0CE9-41E2-A5A3-E220D8B77051}" type="datetimeFigureOut">
              <a:rPr lang="en-US" smtClean="0"/>
              <a:t>9/25/2026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9A01736-5FBA-4C56-8655-0B838380222B}" type="slidenum">
              <a:rPr lang="en-US" smtClean="0"/>
              <a:t>‹#›</a:t>
            </a:fld>
            <a:endParaRPr lang="en-US"/>
          </a:p>
        </p:txBody>
      </p:sp>
    </p:spTree>
    <p:extLst>
      <p:ext uri="{BB962C8B-B14F-4D97-AF65-F5344CB8AC3E}">
        <p14:creationId xmlns:p14="http://schemas.microsoft.com/office/powerpoint/2010/main" val="1426505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a:t>
            </a:fld>
            <a:endParaRPr lang="en-US"/>
          </a:p>
        </p:txBody>
      </p:sp>
    </p:spTree>
    <p:extLst>
      <p:ext uri="{BB962C8B-B14F-4D97-AF65-F5344CB8AC3E}">
        <p14:creationId xmlns:p14="http://schemas.microsoft.com/office/powerpoint/2010/main" val="943822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a:t>
            </a:fld>
            <a:endParaRPr lang="en-US"/>
          </a:p>
        </p:txBody>
      </p:sp>
    </p:spTree>
    <p:extLst>
      <p:ext uri="{BB962C8B-B14F-4D97-AF65-F5344CB8AC3E}">
        <p14:creationId xmlns:p14="http://schemas.microsoft.com/office/powerpoint/2010/main" val="387306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3</a:t>
            </a:fld>
            <a:endParaRPr lang="en-US"/>
          </a:p>
        </p:txBody>
      </p:sp>
    </p:spTree>
    <p:extLst>
      <p:ext uri="{BB962C8B-B14F-4D97-AF65-F5344CB8AC3E}">
        <p14:creationId xmlns:p14="http://schemas.microsoft.com/office/powerpoint/2010/main" val="2895826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4</a:t>
            </a:fld>
            <a:endParaRPr lang="en-US"/>
          </a:p>
        </p:txBody>
      </p:sp>
    </p:spTree>
    <p:extLst>
      <p:ext uri="{BB962C8B-B14F-4D97-AF65-F5344CB8AC3E}">
        <p14:creationId xmlns:p14="http://schemas.microsoft.com/office/powerpoint/2010/main" val="238838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5</a:t>
            </a:fld>
            <a:endParaRPr lang="en-US"/>
          </a:p>
        </p:txBody>
      </p:sp>
    </p:spTree>
    <p:extLst>
      <p:ext uri="{BB962C8B-B14F-4D97-AF65-F5344CB8AC3E}">
        <p14:creationId xmlns:p14="http://schemas.microsoft.com/office/powerpoint/2010/main" val="1111285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6</a:t>
            </a:fld>
            <a:endParaRPr lang="en-US"/>
          </a:p>
        </p:txBody>
      </p:sp>
    </p:spTree>
    <p:extLst>
      <p:ext uri="{BB962C8B-B14F-4D97-AF65-F5344CB8AC3E}">
        <p14:creationId xmlns:p14="http://schemas.microsoft.com/office/powerpoint/2010/main" val="3019838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7</a:t>
            </a:fld>
            <a:endParaRPr lang="en-US"/>
          </a:p>
        </p:txBody>
      </p:sp>
    </p:spTree>
    <p:extLst>
      <p:ext uri="{BB962C8B-B14F-4D97-AF65-F5344CB8AC3E}">
        <p14:creationId xmlns:p14="http://schemas.microsoft.com/office/powerpoint/2010/main" val="25464689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8</a:t>
            </a:fld>
            <a:endParaRPr lang="en-US"/>
          </a:p>
        </p:txBody>
      </p:sp>
    </p:spTree>
    <p:extLst>
      <p:ext uri="{BB962C8B-B14F-4D97-AF65-F5344CB8AC3E}">
        <p14:creationId xmlns:p14="http://schemas.microsoft.com/office/powerpoint/2010/main" val="787797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9</a:t>
            </a:fld>
            <a:endParaRPr lang="en-US"/>
          </a:p>
        </p:txBody>
      </p:sp>
    </p:spTree>
    <p:extLst>
      <p:ext uri="{BB962C8B-B14F-4D97-AF65-F5344CB8AC3E}">
        <p14:creationId xmlns:p14="http://schemas.microsoft.com/office/powerpoint/2010/main" val="2288087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10</a:t>
            </a:fld>
            <a:endParaRPr lang="en-US"/>
          </a:p>
        </p:txBody>
      </p:sp>
    </p:spTree>
    <p:extLst>
      <p:ext uri="{BB962C8B-B14F-4D97-AF65-F5344CB8AC3E}">
        <p14:creationId xmlns:p14="http://schemas.microsoft.com/office/powerpoint/2010/main" val="16131066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11</a:t>
            </a:fld>
            <a:endParaRPr lang="en-US"/>
          </a:p>
        </p:txBody>
      </p:sp>
    </p:spTree>
    <p:extLst>
      <p:ext uri="{BB962C8B-B14F-4D97-AF65-F5344CB8AC3E}">
        <p14:creationId xmlns:p14="http://schemas.microsoft.com/office/powerpoint/2010/main" val="14980517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ED379-B005-28FA-74AA-4D908677B8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4749C1-147F-9631-0AA8-AE71F3D023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6A4945-75FA-EB22-3296-43CB8CD95DB8}"/>
              </a:ext>
            </a:extLst>
          </p:cNvPr>
          <p:cNvSpPr>
            <a:spLocks noGrp="1"/>
          </p:cNvSpPr>
          <p:nvPr>
            <p:ph type="body" idx="1"/>
          </p:nvPr>
        </p:nvSpPr>
        <p:spPr/>
        <p:txBody>
          <a:bodyPr/>
          <a:lstStyle/>
          <a:p>
            <a:pPr defTabSz="931774">
              <a:defRPr/>
            </a:pPr>
            <a:endParaRPr lang="en-US" dirty="0"/>
          </a:p>
          <a:p>
            <a:endParaRPr lang="en-US" dirty="0"/>
          </a:p>
        </p:txBody>
      </p:sp>
      <p:sp>
        <p:nvSpPr>
          <p:cNvPr id="4" name="Slide Number Placeholder 3">
            <a:extLst>
              <a:ext uri="{FF2B5EF4-FFF2-40B4-BE49-F238E27FC236}">
                <a16:creationId xmlns:a16="http://schemas.microsoft.com/office/drawing/2014/main" id="{E51DA5B4-60A6-198B-3829-0D7C1CB3A576}"/>
              </a:ext>
            </a:extLst>
          </p:cNvPr>
          <p:cNvSpPr>
            <a:spLocks noGrp="1"/>
          </p:cNvSpPr>
          <p:nvPr>
            <p:ph type="sldNum" sz="quarter" idx="5"/>
          </p:nvPr>
        </p:nvSpPr>
        <p:spPr/>
        <p:txBody>
          <a:bodyPr/>
          <a:lstStyle/>
          <a:p>
            <a:fld id="{99A01736-5FBA-4C56-8655-0B838380222B}" type="slidenum">
              <a:rPr lang="en-US" smtClean="0"/>
              <a:t>12</a:t>
            </a:fld>
            <a:endParaRPr lang="en-US"/>
          </a:p>
        </p:txBody>
      </p:sp>
    </p:spTree>
    <p:extLst>
      <p:ext uri="{BB962C8B-B14F-4D97-AF65-F5344CB8AC3E}">
        <p14:creationId xmlns:p14="http://schemas.microsoft.com/office/powerpoint/2010/main" val="13505302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13</a:t>
            </a:fld>
            <a:endParaRPr lang="en-US"/>
          </a:p>
        </p:txBody>
      </p:sp>
    </p:spTree>
    <p:extLst>
      <p:ext uri="{BB962C8B-B14F-4D97-AF65-F5344CB8AC3E}">
        <p14:creationId xmlns:p14="http://schemas.microsoft.com/office/powerpoint/2010/main" val="30555346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14</a:t>
            </a:fld>
            <a:endParaRPr lang="en-US"/>
          </a:p>
        </p:txBody>
      </p:sp>
    </p:spTree>
    <p:extLst>
      <p:ext uri="{BB962C8B-B14F-4D97-AF65-F5344CB8AC3E}">
        <p14:creationId xmlns:p14="http://schemas.microsoft.com/office/powerpoint/2010/main" val="32775606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15</a:t>
            </a:fld>
            <a:endParaRPr lang="en-US"/>
          </a:p>
        </p:txBody>
      </p:sp>
    </p:spTree>
    <p:extLst>
      <p:ext uri="{BB962C8B-B14F-4D97-AF65-F5344CB8AC3E}">
        <p14:creationId xmlns:p14="http://schemas.microsoft.com/office/powerpoint/2010/main" val="36602230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16</a:t>
            </a:fld>
            <a:endParaRPr lang="en-US"/>
          </a:p>
        </p:txBody>
      </p:sp>
    </p:spTree>
    <p:extLst>
      <p:ext uri="{BB962C8B-B14F-4D97-AF65-F5344CB8AC3E}">
        <p14:creationId xmlns:p14="http://schemas.microsoft.com/office/powerpoint/2010/main" val="33847456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17</a:t>
            </a:fld>
            <a:endParaRPr lang="en-US"/>
          </a:p>
        </p:txBody>
      </p:sp>
    </p:spTree>
    <p:extLst>
      <p:ext uri="{BB962C8B-B14F-4D97-AF65-F5344CB8AC3E}">
        <p14:creationId xmlns:p14="http://schemas.microsoft.com/office/powerpoint/2010/main" val="17272866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An option is to provide a QR code to survey parents and include it here.  Kahoot!, </a:t>
            </a:r>
            <a:r>
              <a:rPr lang="en-US" dirty="0" err="1"/>
              <a:t>MentiMeter</a:t>
            </a:r>
            <a:r>
              <a:rPr lang="en-US" dirty="0"/>
              <a:t>, and MS Forms are options for immediate questioning feedback.</a:t>
            </a:r>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19</a:t>
            </a:fld>
            <a:endParaRPr lang="en-US"/>
          </a:p>
        </p:txBody>
      </p:sp>
    </p:spTree>
    <p:extLst>
      <p:ext uri="{BB962C8B-B14F-4D97-AF65-F5344CB8AC3E}">
        <p14:creationId xmlns:p14="http://schemas.microsoft.com/office/powerpoint/2010/main" val="24525275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20</a:t>
            </a:fld>
            <a:endParaRPr lang="en-US"/>
          </a:p>
        </p:txBody>
      </p:sp>
    </p:spTree>
    <p:extLst>
      <p:ext uri="{BB962C8B-B14F-4D97-AF65-F5344CB8AC3E}">
        <p14:creationId xmlns:p14="http://schemas.microsoft.com/office/powerpoint/2010/main" val="24414569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21</a:t>
            </a:fld>
            <a:endParaRPr lang="en-US"/>
          </a:p>
        </p:txBody>
      </p:sp>
    </p:spTree>
    <p:extLst>
      <p:ext uri="{BB962C8B-B14F-4D97-AF65-F5344CB8AC3E}">
        <p14:creationId xmlns:p14="http://schemas.microsoft.com/office/powerpoint/2010/main" val="36673598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22</a:t>
            </a:fld>
            <a:endParaRPr lang="en-US"/>
          </a:p>
        </p:txBody>
      </p:sp>
    </p:spTree>
    <p:extLst>
      <p:ext uri="{BB962C8B-B14F-4D97-AF65-F5344CB8AC3E}">
        <p14:creationId xmlns:p14="http://schemas.microsoft.com/office/powerpoint/2010/main" val="8522036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23</a:t>
            </a:fld>
            <a:endParaRPr lang="en-US"/>
          </a:p>
        </p:txBody>
      </p:sp>
    </p:spTree>
    <p:extLst>
      <p:ext uri="{BB962C8B-B14F-4D97-AF65-F5344CB8AC3E}">
        <p14:creationId xmlns:p14="http://schemas.microsoft.com/office/powerpoint/2010/main" val="6545662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25</a:t>
            </a:fld>
            <a:endParaRPr lang="en-US"/>
          </a:p>
        </p:txBody>
      </p:sp>
    </p:spTree>
    <p:extLst>
      <p:ext uri="{BB962C8B-B14F-4D97-AF65-F5344CB8AC3E}">
        <p14:creationId xmlns:p14="http://schemas.microsoft.com/office/powerpoint/2010/main" val="42789444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26</a:t>
            </a:fld>
            <a:endParaRPr lang="en-US"/>
          </a:p>
        </p:txBody>
      </p:sp>
    </p:spTree>
    <p:extLst>
      <p:ext uri="{BB962C8B-B14F-4D97-AF65-F5344CB8AC3E}">
        <p14:creationId xmlns:p14="http://schemas.microsoft.com/office/powerpoint/2010/main" val="18184253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27</a:t>
            </a:fld>
            <a:endParaRPr lang="en-US"/>
          </a:p>
        </p:txBody>
      </p:sp>
    </p:spTree>
    <p:extLst>
      <p:ext uri="{BB962C8B-B14F-4D97-AF65-F5344CB8AC3E}">
        <p14:creationId xmlns:p14="http://schemas.microsoft.com/office/powerpoint/2010/main" val="7150274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28</a:t>
            </a:fld>
            <a:endParaRPr lang="en-US"/>
          </a:p>
        </p:txBody>
      </p:sp>
    </p:spTree>
    <p:extLst>
      <p:ext uri="{BB962C8B-B14F-4D97-AF65-F5344CB8AC3E}">
        <p14:creationId xmlns:p14="http://schemas.microsoft.com/office/powerpoint/2010/main" val="14300696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B5D7E-23E1-C7B6-167B-F366249ABE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C8E8DA-AD2D-D3AD-8375-FD79CFEAAF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F7BF40-1788-7848-CD53-D427D3DFC0B9}"/>
              </a:ext>
            </a:extLst>
          </p:cNvPr>
          <p:cNvSpPr>
            <a:spLocks noGrp="1"/>
          </p:cNvSpPr>
          <p:nvPr>
            <p:ph type="body" idx="1"/>
          </p:nvPr>
        </p:nvSpPr>
        <p:spPr/>
        <p:txBody>
          <a:bodyPr/>
          <a:lstStyle/>
          <a:p>
            <a:pPr defTabSz="931774">
              <a:defRPr/>
            </a:pPr>
            <a:endParaRPr lang="en-US" dirty="0"/>
          </a:p>
          <a:p>
            <a:endParaRPr lang="en-US" dirty="0"/>
          </a:p>
        </p:txBody>
      </p:sp>
      <p:sp>
        <p:nvSpPr>
          <p:cNvPr id="4" name="Slide Number Placeholder 3">
            <a:extLst>
              <a:ext uri="{FF2B5EF4-FFF2-40B4-BE49-F238E27FC236}">
                <a16:creationId xmlns:a16="http://schemas.microsoft.com/office/drawing/2014/main" id="{59B7C1A5-F627-2C71-13C9-187D1D3CA22B}"/>
              </a:ext>
            </a:extLst>
          </p:cNvPr>
          <p:cNvSpPr>
            <a:spLocks noGrp="1"/>
          </p:cNvSpPr>
          <p:nvPr>
            <p:ph type="sldNum" sz="quarter" idx="5"/>
          </p:nvPr>
        </p:nvSpPr>
        <p:spPr/>
        <p:txBody>
          <a:bodyPr/>
          <a:lstStyle/>
          <a:p>
            <a:fld id="{99A01736-5FBA-4C56-8655-0B838380222B}" type="slidenum">
              <a:rPr lang="en-US" smtClean="0"/>
              <a:t>29</a:t>
            </a:fld>
            <a:endParaRPr lang="en-US"/>
          </a:p>
        </p:txBody>
      </p:sp>
    </p:spTree>
    <p:extLst>
      <p:ext uri="{BB962C8B-B14F-4D97-AF65-F5344CB8AC3E}">
        <p14:creationId xmlns:p14="http://schemas.microsoft.com/office/powerpoint/2010/main" val="34896631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30</a:t>
            </a:fld>
            <a:endParaRPr lang="en-US"/>
          </a:p>
        </p:txBody>
      </p:sp>
    </p:spTree>
    <p:extLst>
      <p:ext uri="{BB962C8B-B14F-4D97-AF65-F5344CB8AC3E}">
        <p14:creationId xmlns:p14="http://schemas.microsoft.com/office/powerpoint/2010/main" val="40274142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sure to thank</a:t>
            </a:r>
            <a:r>
              <a:rPr lang="en-US" baseline="0" dirty="0"/>
              <a:t> families for their time.</a:t>
            </a:r>
          </a:p>
        </p:txBody>
      </p:sp>
      <p:sp>
        <p:nvSpPr>
          <p:cNvPr id="4" name="Slide Number Placeholder 3"/>
          <p:cNvSpPr>
            <a:spLocks noGrp="1"/>
          </p:cNvSpPr>
          <p:nvPr>
            <p:ph type="sldNum" sz="quarter" idx="10"/>
          </p:nvPr>
        </p:nvSpPr>
        <p:spPr/>
        <p:txBody>
          <a:bodyPr/>
          <a:lstStyle/>
          <a:p>
            <a:fld id="{99A01736-5FBA-4C56-8655-0B838380222B}" type="slidenum">
              <a:rPr lang="en-US" smtClean="0"/>
              <a:t>32</a:t>
            </a:fld>
            <a:endParaRPr lang="en-US"/>
          </a:p>
        </p:txBody>
      </p:sp>
    </p:spTree>
    <p:extLst>
      <p:ext uri="{BB962C8B-B14F-4D97-AF65-F5344CB8AC3E}">
        <p14:creationId xmlns:p14="http://schemas.microsoft.com/office/powerpoint/2010/main" val="21255835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5AAA0C0-4914-4A4C-A380-48F2C02D8E06}" type="datetime1">
              <a:rPr lang="en-US" smtClean="0"/>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6113059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85AAA0C0-4914-4A4C-A380-48F2C02D8E06}" type="datetime1">
              <a:rPr lang="en-US" smtClean="0"/>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45937423"/>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AAA0C0-4914-4A4C-A380-48F2C02D8E06}" type="datetime1">
              <a:rPr lang="en-US" smtClean="0"/>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167338463"/>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AAA0C0-4914-4A4C-A380-48F2C02D8E06}" type="datetime1">
              <a:rPr lang="en-US" smtClean="0"/>
              <a:t>9/25/2026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47166373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AAA0C0-4914-4A4C-A380-48F2C02D8E06}" type="datetime1">
              <a:rPr lang="en-US" smtClean="0"/>
              <a:t>9/25/2026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68523504"/>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85AAA0C0-4914-4A4C-A380-48F2C02D8E06}" type="datetime1">
              <a:rPr lang="en-US" smtClean="0"/>
              <a:t>9/25/2026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890678794"/>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85AAA0C0-4914-4A4C-A380-48F2C02D8E06}" type="datetime1">
              <a:rPr lang="en-US" smtClean="0"/>
              <a:t>9/25/2026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815599244"/>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85AAA0C0-4914-4A4C-A380-48F2C02D8E06}" type="datetime1">
              <a:rPr lang="en-US" smtClean="0"/>
              <a:t>9/25/2026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47247249"/>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5AAA0C0-4914-4A4C-A380-48F2C02D8E06}" type="datetime1">
              <a:rPr lang="en-US" smtClean="0"/>
              <a:t>9/25/2026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44531997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5AAA0C0-4914-4A4C-A380-48F2C02D8E06}" type="datetime1">
              <a:rPr lang="en-US" smtClean="0"/>
              <a:t>9/25/2026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96848584"/>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5AAA0C0-4914-4A4C-A380-48F2C02D8E06}" type="datetime1">
              <a:rPr lang="en-US" smtClean="0"/>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76346212"/>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5AAA0C0-4914-4A4C-A380-48F2C02D8E06}" type="datetime1">
              <a:rPr lang="en-US" smtClean="0"/>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55482309"/>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AAA0C0-4914-4A4C-A380-48F2C02D8E06}" type="datetime1">
              <a:rPr lang="en-US" smtClean="0"/>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300186301"/>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5AAA0C0-4914-4A4C-A380-48F2C02D8E06}" type="datetime1">
              <a:rPr lang="en-US" smtClean="0"/>
              <a:t>9/25/2026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864416845"/>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5AAA0C0-4914-4A4C-A380-48F2C02D8E06}" type="datetime1">
              <a:rPr lang="en-US" smtClean="0"/>
              <a:t>9/25/2026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82156358"/>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AAA0C0-4914-4A4C-A380-48F2C02D8E06}" type="datetime1">
              <a:rPr lang="en-US" smtClean="0"/>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956683783"/>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AAA0C0-4914-4A4C-A380-48F2C02D8E06}" type="datetime1">
              <a:rPr lang="en-US" smtClean="0"/>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27870884"/>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EE2F5-9D3C-4BE7-9AD5-335B31CF2CB5}"/>
              </a:ext>
            </a:extLst>
          </p:cNvPr>
          <p:cNvSpPr>
            <a:spLocks noGrp="1"/>
          </p:cNvSpPr>
          <p:nvPr>
            <p:ph type="title"/>
          </p:nvPr>
        </p:nvSpPr>
        <p:spPr>
          <a:xfrm>
            <a:off x="1088136" y="1090246"/>
            <a:ext cx="10840626" cy="79051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5F98C4F-4BF6-47CF-ABEE-2B12748C470C}"/>
              </a:ext>
            </a:extLst>
          </p:cNvPr>
          <p:cNvSpPr>
            <a:spLocks noGrp="1"/>
          </p:cNvSpPr>
          <p:nvPr>
            <p:ph idx="1"/>
          </p:nvPr>
        </p:nvSpPr>
        <p:spPr>
          <a:xfrm>
            <a:off x="1088135" y="1880756"/>
            <a:ext cx="10840627" cy="45581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6151AB30-CD74-471D-9FA6-ADC0C901E6D0}"/>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0D539070-70D2-4DD1-A439-155343FE262E}"/>
              </a:ext>
            </a:extLst>
          </p:cNvPr>
          <p:cNvSpPr>
            <a:spLocks noGrp="1"/>
          </p:cNvSpPr>
          <p:nvPr>
            <p:ph type="dt" sz="half" idx="10"/>
          </p:nvPr>
        </p:nvSpPr>
        <p:spPr/>
        <p:txBody>
          <a:bodyPr/>
          <a:lstStyle/>
          <a:p>
            <a:fld id="{85AAA0C0-4914-4A4C-A380-48F2C02D8E06}" type="datetime1">
              <a:rPr lang="en-US" smtClean="0"/>
              <a:t>9/25/2026</a:t>
            </a:fld>
            <a:endParaRPr lang="en-US" dirty="0"/>
          </a:p>
        </p:txBody>
      </p:sp>
      <p:sp>
        <p:nvSpPr>
          <p:cNvPr id="6" name="Slide Number Placeholder 5">
            <a:extLst>
              <a:ext uri="{FF2B5EF4-FFF2-40B4-BE49-F238E27FC236}">
                <a16:creationId xmlns:a16="http://schemas.microsoft.com/office/drawing/2014/main" id="{A6A137C4-F19E-4521-8DCB-4E0CF9CA3193}"/>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18535040"/>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85AAA0C0-4914-4A4C-A380-48F2C02D8E06}" type="datetime1">
              <a:rPr lang="en-US" smtClean="0"/>
              <a:t>9/25/2026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91128534"/>
      </p:ext>
    </p:extLst>
  </p:cSld>
  <p:clrMap bg1="dk1" tx1="lt1" bg2="dk2" tx2="lt2" accent1="accent1" accent2="accent2" accent3="accent3" accent4="accent4" accent5="accent5" accent6="accent6" hlink="hlink" folHlink="folHlink"/>
  <p:sldLayoutIdLst>
    <p:sldLayoutId id="2147484224" r:id="rId1"/>
    <p:sldLayoutId id="2147484225" r:id="rId2"/>
    <p:sldLayoutId id="2147484226" r:id="rId3"/>
    <p:sldLayoutId id="2147484227" r:id="rId4"/>
    <p:sldLayoutId id="2147484228" r:id="rId5"/>
    <p:sldLayoutId id="2147484229" r:id="rId6"/>
    <p:sldLayoutId id="2147484230" r:id="rId7"/>
    <p:sldLayoutId id="2147484231" r:id="rId8"/>
    <p:sldLayoutId id="2147484232" r:id="rId9"/>
    <p:sldLayoutId id="2147484233" r:id="rId10"/>
    <p:sldLayoutId id="2147484234" r:id="rId11"/>
    <p:sldLayoutId id="2147484235" r:id="rId12"/>
    <p:sldLayoutId id="2147484236" r:id="rId13"/>
    <p:sldLayoutId id="2147484237" r:id="rId14"/>
    <p:sldLayoutId id="2147484238" r:id="rId15"/>
    <p:sldLayoutId id="2147484239" r:id="rId16"/>
    <p:sldLayoutId id="2147484240" r:id="rId17"/>
    <p:sldLayoutId id="2147484241" r:id="rId18"/>
  </p:sldLayoutIdLst>
  <p:hf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hyperlink" Target="https://www.tn.gov/education/families/report-card.html" TargetMode="External"/><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hyperlink" Target="https://www.tn.gov/education/districts/academic-standards.html" TargetMode="External"/><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hyperlink" Target="https://www.scsk12.org/calendar25/files/26/MSCS%20Assessment%20Calendar%202026%202027%20FINAL%20PDF%2007_13_26.pdf" TargetMode="External"/><Relationship Id="rId2" Type="http://schemas.openxmlformats.org/officeDocument/2006/relationships/notesSlide" Target="../notesSlides/notesSlide13.xml"/><Relationship Id="rId1" Type="http://schemas.openxmlformats.org/officeDocument/2006/relationships/slideLayout" Target="../slideLayouts/slideLayout18.xml"/><Relationship Id="rId4" Type="http://schemas.openxmlformats.org/officeDocument/2006/relationships/hyperlink" Target="https://www.scsk12.org/calendar25/files/26/2026-2027%20MSCS%20Reporting%20Periods.pdf"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nafsce.site-ym.com/page/definition" TargetMode="External"/><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hyperlink" Target="https://www.scsk12.org/students-parents/" TargetMode="External"/><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hyperlink" Target="https://seaisle-es.scsk12.org/" TargetMode="External"/><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hyperlink" Target="https://seaisle-es.scsk12.org/our-staff/meet-our-team" TargetMode="External"/><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0051" y="329744"/>
            <a:ext cx="10058400" cy="3566160"/>
          </a:xfrm>
        </p:spPr>
        <p:txBody>
          <a:bodyPr>
            <a:normAutofit/>
          </a:bodyPr>
          <a:lstStyle/>
          <a:p>
            <a:pPr algn="ctr"/>
            <a:r>
              <a:rPr lang="en-US" sz="6000" b="1" dirty="0">
                <a:solidFill>
                  <a:srgbClr val="00B050"/>
                </a:solidFill>
                <a:latin typeface="Arial" panose="020B0604020202020204" pitchFamily="34" charset="0"/>
                <a:cs typeface="Arial" panose="020B0604020202020204" pitchFamily="34" charset="0"/>
              </a:rPr>
              <a:t>2026-27</a:t>
            </a:r>
            <a:r>
              <a:rPr lang="en-US" sz="6000" b="1" dirty="0">
                <a:solidFill>
                  <a:srgbClr val="FF0000"/>
                </a:solidFill>
                <a:latin typeface="Arial" panose="020B0604020202020204" pitchFamily="34" charset="0"/>
                <a:cs typeface="Arial" panose="020B0604020202020204" pitchFamily="34" charset="0"/>
              </a:rPr>
              <a:t> </a:t>
            </a:r>
            <a:br>
              <a:rPr lang="en-US" sz="6000" b="1" dirty="0">
                <a:latin typeface="Arial" panose="020B0604020202020204" pitchFamily="34" charset="0"/>
                <a:cs typeface="Arial" panose="020B0604020202020204" pitchFamily="34" charset="0"/>
              </a:rPr>
            </a:br>
            <a:r>
              <a:rPr lang="en-US" sz="6000" dirty="0">
                <a:latin typeface="Arial" panose="020B0604020202020204" pitchFamily="34" charset="0"/>
                <a:cs typeface="Arial" panose="020B0604020202020204" pitchFamily="34" charset="0"/>
              </a:rPr>
              <a:t>Annual Title I &amp; Family Engagement Meeting</a:t>
            </a:r>
          </a:p>
        </p:txBody>
      </p:sp>
      <p:sp>
        <p:nvSpPr>
          <p:cNvPr id="3" name="Subtitle 2"/>
          <p:cNvSpPr>
            <a:spLocks noGrp="1"/>
          </p:cNvSpPr>
          <p:nvPr>
            <p:ph type="subTitle" idx="1"/>
          </p:nvPr>
        </p:nvSpPr>
        <p:spPr>
          <a:xfrm>
            <a:off x="1100051" y="4455620"/>
            <a:ext cx="10058400" cy="1487979"/>
          </a:xfrm>
        </p:spPr>
        <p:txBody>
          <a:bodyPr>
            <a:normAutofit/>
          </a:bodyPr>
          <a:lstStyle/>
          <a:p>
            <a:r>
              <a:rPr lang="en-US" sz="2400" b="1" cap="none" dirty="0">
                <a:solidFill>
                  <a:srgbClr val="00B050"/>
                </a:solidFill>
              </a:rPr>
              <a:t>Sea Isle Elementary School</a:t>
            </a:r>
          </a:p>
          <a:p>
            <a:r>
              <a:rPr lang="en-US" sz="2400" b="1" cap="none" dirty="0">
                <a:solidFill>
                  <a:srgbClr val="00B050"/>
                </a:solidFill>
              </a:rPr>
              <a:t>September 10, 2026</a:t>
            </a:r>
          </a:p>
          <a:p>
            <a:r>
              <a:rPr lang="en-US" sz="2400" b="1" cap="none" dirty="0">
                <a:solidFill>
                  <a:srgbClr val="00B050"/>
                </a:solidFill>
              </a:rPr>
              <a:t>Ms. Tamara P. McCray, PLC Coach</a:t>
            </a:r>
          </a:p>
        </p:txBody>
      </p:sp>
    </p:spTree>
    <p:extLst>
      <p:ext uri="{BB962C8B-B14F-4D97-AF65-F5344CB8AC3E}">
        <p14:creationId xmlns:p14="http://schemas.microsoft.com/office/powerpoint/2010/main" val="3044486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90246"/>
            <a:ext cx="11928762" cy="790510"/>
          </a:xfrm>
        </p:spPr>
        <p:txBody>
          <a:bodyPr/>
          <a:lstStyle/>
          <a:p>
            <a:pPr algn="ctr"/>
            <a:r>
              <a:rPr lang="en-US" sz="5400" b="1" dirty="0"/>
              <a:t>Why are we here?</a:t>
            </a:r>
          </a:p>
        </p:txBody>
      </p:sp>
      <p:sp>
        <p:nvSpPr>
          <p:cNvPr id="3" name="Content Placeholder 2"/>
          <p:cNvSpPr>
            <a:spLocks noGrp="1"/>
          </p:cNvSpPr>
          <p:nvPr>
            <p:ph idx="1"/>
          </p:nvPr>
        </p:nvSpPr>
        <p:spPr>
          <a:xfrm>
            <a:off x="108155" y="1880756"/>
            <a:ext cx="11820607" cy="4558144"/>
          </a:xfrm>
        </p:spPr>
        <p:txBody>
          <a:bodyPr/>
          <a:lstStyle/>
          <a:p>
            <a:r>
              <a:rPr lang="en-US" sz="4000" dirty="0">
                <a:solidFill>
                  <a:schemeClr val="tx1"/>
                </a:solidFill>
              </a:rPr>
              <a:t>The Every Student Succeeds Act (ESSA) requires that each Title I school hold an annual meeting of Title I families in order to:</a:t>
            </a:r>
          </a:p>
          <a:p>
            <a:pPr lvl="3">
              <a:buFont typeface="Arial" panose="020B0604020202020204" pitchFamily="34" charset="0"/>
              <a:buChar char="•"/>
            </a:pPr>
            <a:r>
              <a:rPr lang="en-US" sz="2800" dirty="0">
                <a:solidFill>
                  <a:schemeClr val="tx1"/>
                </a:solidFill>
              </a:rPr>
              <a:t>inform you of your school’s participation in Title I,</a:t>
            </a:r>
          </a:p>
          <a:p>
            <a:pPr lvl="3">
              <a:buFont typeface="Arial" panose="020B0604020202020204" pitchFamily="34" charset="0"/>
              <a:buChar char="•"/>
            </a:pPr>
            <a:r>
              <a:rPr lang="en-US" sz="2800" dirty="0">
                <a:solidFill>
                  <a:schemeClr val="tx1"/>
                </a:solidFill>
              </a:rPr>
              <a:t>explain the requirements of Title I, and</a:t>
            </a:r>
          </a:p>
          <a:p>
            <a:pPr lvl="3">
              <a:buFont typeface="Arial" panose="020B0604020202020204" pitchFamily="34" charset="0"/>
              <a:buChar char="•"/>
            </a:pPr>
            <a:r>
              <a:rPr lang="en-US" sz="2800" dirty="0">
                <a:solidFill>
                  <a:schemeClr val="tx1"/>
                </a:solidFill>
              </a:rPr>
              <a:t>explain your rights as parents and family members to be involved.</a:t>
            </a:r>
          </a:p>
          <a:p>
            <a:pPr lvl="1"/>
            <a:endParaRPr lang="en-US" dirty="0"/>
          </a:p>
          <a:p>
            <a:pPr lvl="1"/>
            <a:endParaRPr lang="en-US" dirty="0"/>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a:t>
            </a:fld>
            <a:endParaRPr lang="en-US" dirty="0"/>
          </a:p>
        </p:txBody>
      </p:sp>
    </p:spTree>
    <p:extLst>
      <p:ext uri="{BB962C8B-B14F-4D97-AF65-F5344CB8AC3E}">
        <p14:creationId xmlns:p14="http://schemas.microsoft.com/office/powerpoint/2010/main" val="2902294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90246"/>
            <a:ext cx="11928762" cy="790510"/>
          </a:xfrm>
        </p:spPr>
        <p:txBody>
          <a:bodyPr/>
          <a:lstStyle/>
          <a:p>
            <a:pPr algn="ctr"/>
            <a:r>
              <a:rPr lang="en-US" sz="4800" b="1" dirty="0"/>
              <a:t>What will I learn?</a:t>
            </a:r>
          </a:p>
        </p:txBody>
      </p:sp>
      <p:sp>
        <p:nvSpPr>
          <p:cNvPr id="3" name="Content Placeholder 2"/>
          <p:cNvSpPr>
            <a:spLocks noGrp="1"/>
          </p:cNvSpPr>
          <p:nvPr>
            <p:ph idx="1"/>
          </p:nvPr>
        </p:nvSpPr>
        <p:spPr/>
        <p:txBody>
          <a:bodyPr numCol="2">
            <a:normAutofit lnSpcReduction="10000"/>
          </a:bodyPr>
          <a:lstStyle/>
          <a:p>
            <a:r>
              <a:rPr lang="en-US" dirty="0">
                <a:solidFill>
                  <a:schemeClr val="tx1"/>
                </a:solidFill>
              </a:rPr>
              <a:t>What is a Title I school?</a:t>
            </a:r>
          </a:p>
          <a:p>
            <a:r>
              <a:rPr lang="en-US" dirty="0">
                <a:solidFill>
                  <a:schemeClr val="tx1"/>
                </a:solidFill>
              </a:rPr>
              <a:t>What are my rights?</a:t>
            </a:r>
          </a:p>
          <a:p>
            <a:r>
              <a:rPr lang="en-US" dirty="0">
                <a:solidFill>
                  <a:schemeClr val="tx1"/>
                </a:solidFill>
              </a:rPr>
              <a:t>What can Title I funds be used for?</a:t>
            </a:r>
          </a:p>
          <a:p>
            <a:r>
              <a:rPr lang="en-US" dirty="0">
                <a:solidFill>
                  <a:schemeClr val="tx1"/>
                </a:solidFill>
              </a:rPr>
              <a:t>How does our school use Title I funds?</a:t>
            </a:r>
          </a:p>
          <a:p>
            <a:r>
              <a:rPr lang="en-US" dirty="0">
                <a:solidFill>
                  <a:schemeClr val="tx1"/>
                </a:solidFill>
              </a:rPr>
              <a:t>What is the SIP?</a:t>
            </a:r>
          </a:p>
          <a:p>
            <a:r>
              <a:rPr lang="en-US" dirty="0">
                <a:solidFill>
                  <a:schemeClr val="tx1"/>
                </a:solidFill>
              </a:rPr>
              <a:t>What are our schoolwide program goals?</a:t>
            </a:r>
          </a:p>
          <a:p>
            <a:r>
              <a:rPr lang="en-US" dirty="0">
                <a:solidFill>
                  <a:schemeClr val="tx1"/>
                </a:solidFill>
              </a:rPr>
              <a:t>How is parent and family engagement funded?</a:t>
            </a:r>
          </a:p>
          <a:p>
            <a:r>
              <a:rPr lang="en-US" dirty="0">
                <a:solidFill>
                  <a:schemeClr val="tx1"/>
                </a:solidFill>
              </a:rPr>
              <a:t>What is the Parent and Family Engagement Policy?</a:t>
            </a:r>
          </a:p>
          <a:p>
            <a:r>
              <a:rPr lang="en-US" dirty="0">
                <a:solidFill>
                  <a:schemeClr val="tx1"/>
                </a:solidFill>
              </a:rPr>
              <a:t>What is the School-Parent Compact?</a:t>
            </a:r>
          </a:p>
          <a:p>
            <a:r>
              <a:rPr lang="en-US" dirty="0">
                <a:solidFill>
                  <a:schemeClr val="tx1"/>
                </a:solidFill>
              </a:rPr>
              <a:t>What curriculum does our school use?</a:t>
            </a:r>
          </a:p>
          <a:p>
            <a:r>
              <a:rPr lang="en-US" dirty="0">
                <a:solidFill>
                  <a:schemeClr val="tx1"/>
                </a:solidFill>
              </a:rPr>
              <a:t>What tests will my child be taking?</a:t>
            </a:r>
          </a:p>
          <a:p>
            <a:r>
              <a:rPr lang="en-US" dirty="0">
                <a:solidFill>
                  <a:schemeClr val="tx1"/>
                </a:solidFill>
              </a:rPr>
              <a:t>How can I be involved? (Parent &amp; Family Engagement Requirements; Parent-Teacher Conferences; Availability of Parent Training)</a:t>
            </a:r>
          </a:p>
          <a:p>
            <a:r>
              <a:rPr lang="en-US" dirty="0">
                <a:solidFill>
                  <a:schemeClr val="tx1"/>
                </a:solidFill>
              </a:rPr>
              <a:t>Who can I contact for help?</a:t>
            </a:r>
          </a:p>
          <a:p>
            <a:r>
              <a:rPr lang="en-US" dirty="0">
                <a:solidFill>
                  <a:schemeClr val="tx1"/>
                </a:solidFill>
              </a:rPr>
              <a:t>Parents’ Right to Know (including Teacher Qualifications)</a:t>
            </a:r>
          </a:p>
          <a:p>
            <a:r>
              <a:rPr lang="en-US" dirty="0">
                <a:solidFill>
                  <a:schemeClr val="tx1"/>
                </a:solidFill>
              </a:rPr>
              <a:t>District/School Progress/School Status</a:t>
            </a:r>
          </a:p>
          <a:p>
            <a:r>
              <a:rPr lang="en-US" dirty="0">
                <a:solidFill>
                  <a:schemeClr val="tx1"/>
                </a:solidFill>
              </a:rPr>
              <a:t>Reporting Pupil Progress</a:t>
            </a:r>
          </a:p>
          <a:p>
            <a:r>
              <a:rPr lang="en-US" dirty="0">
                <a:solidFill>
                  <a:schemeClr val="tx1"/>
                </a:solidFill>
              </a:rPr>
              <a:t>Opportunities for Additional Parent Meetings</a:t>
            </a:r>
          </a:p>
        </p:txBody>
      </p:sp>
      <p:sp>
        <p:nvSpPr>
          <p:cNvPr id="4" name="Slide Number Placeholder 3"/>
          <p:cNvSpPr>
            <a:spLocks noGrp="1"/>
          </p:cNvSpPr>
          <p:nvPr>
            <p:ph type="sldNum" sz="quarter" idx="12"/>
          </p:nvPr>
        </p:nvSpPr>
        <p:spPr/>
        <p:txBody>
          <a:bodyPr/>
          <a:lstStyle/>
          <a:p>
            <a:fld id="{4FAB73BC-B049-4115-A692-8D63A059BFB8}" type="slidenum">
              <a:rPr lang="en-US" smtClean="0"/>
              <a:pPr/>
              <a:t>3</a:t>
            </a:fld>
            <a:endParaRPr lang="en-US" dirty="0"/>
          </a:p>
        </p:txBody>
      </p:sp>
      <p:sp>
        <p:nvSpPr>
          <p:cNvPr id="6" name="Content Placeholder 2" descr="list" title="list"/>
          <p:cNvSpPr txBox="1">
            <a:spLocks/>
          </p:cNvSpPr>
          <p:nvPr/>
        </p:nvSpPr>
        <p:spPr>
          <a:xfrm>
            <a:off x="5961723" y="1845732"/>
            <a:ext cx="5118169" cy="4398547"/>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Georgia" panose="02040502050405020303" pitchFamily="18" charset="0"/>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Georgia" panose="02040502050405020303" pitchFamily="18" charset="0"/>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Georgia" panose="02040502050405020303" pitchFamily="18" charset="0"/>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Georgia" panose="02040502050405020303" pitchFamily="18" charset="0"/>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Georgia" panose="02040502050405020303" pitchFamily="18"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ClrTx/>
              <a:buFont typeface="Wingdings" panose="05000000000000000000" pitchFamily="2" charset="2"/>
              <a:buChar char="§"/>
            </a:pPr>
            <a:endParaRPr lang="en-US" dirty="0"/>
          </a:p>
        </p:txBody>
      </p:sp>
    </p:spTree>
    <p:extLst>
      <p:ext uri="{BB962C8B-B14F-4D97-AF65-F5344CB8AC3E}">
        <p14:creationId xmlns:p14="http://schemas.microsoft.com/office/powerpoint/2010/main" val="184857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90246"/>
            <a:ext cx="11928762" cy="790510"/>
          </a:xfrm>
        </p:spPr>
        <p:txBody>
          <a:bodyPr/>
          <a:lstStyle/>
          <a:p>
            <a:pPr algn="ctr"/>
            <a:r>
              <a:rPr lang="en-US" sz="4400" b="1" dirty="0"/>
              <a:t>What is a Title I school?</a:t>
            </a:r>
          </a:p>
        </p:txBody>
      </p:sp>
      <p:sp>
        <p:nvSpPr>
          <p:cNvPr id="3" name="Content Placeholder 2"/>
          <p:cNvSpPr>
            <a:spLocks noGrp="1"/>
          </p:cNvSpPr>
          <p:nvPr>
            <p:ph idx="1"/>
          </p:nvPr>
        </p:nvSpPr>
        <p:spPr>
          <a:xfrm>
            <a:off x="1" y="1907586"/>
            <a:ext cx="11928762" cy="4531314"/>
          </a:xfrm>
        </p:spPr>
        <p:txBody>
          <a:bodyPr>
            <a:normAutofit fontScale="92500" lnSpcReduction="10000"/>
          </a:bodyPr>
          <a:lstStyle/>
          <a:p>
            <a:r>
              <a:rPr lang="en-US" sz="3600" b="1" dirty="0">
                <a:solidFill>
                  <a:schemeClr val="tx1"/>
                </a:solidFill>
              </a:rPr>
              <a:t>Title I was passed in 1965 under the Elementary and Secondary Education Act (ESEA). It is the largest federal assistance program for our nation’s schools. </a:t>
            </a:r>
          </a:p>
          <a:p>
            <a:r>
              <a:rPr lang="en-US" sz="3600" b="1" dirty="0">
                <a:solidFill>
                  <a:schemeClr val="tx1"/>
                </a:solidFill>
              </a:rPr>
              <a:t>Title I schools receive extra funding (Title I dollars) from the federal government. These dollars are used to:</a:t>
            </a:r>
          </a:p>
          <a:p>
            <a:pPr lvl="3">
              <a:buFont typeface="Arial" panose="020B0604020202020204" pitchFamily="34" charset="0"/>
              <a:buChar char="•"/>
            </a:pPr>
            <a:r>
              <a:rPr lang="en-US" sz="2400" b="1" dirty="0">
                <a:solidFill>
                  <a:schemeClr val="tx1"/>
                </a:solidFill>
              </a:rPr>
              <a:t>identify students experiencing academic difficulties and provide assistance to help these students;</a:t>
            </a:r>
          </a:p>
          <a:p>
            <a:pPr lvl="3">
              <a:buFont typeface="Arial" panose="020B0604020202020204" pitchFamily="34" charset="0"/>
              <a:buChar char="•"/>
            </a:pPr>
            <a:r>
              <a:rPr lang="en-US" sz="2400" b="1" dirty="0">
                <a:solidFill>
                  <a:schemeClr val="tx1"/>
                </a:solidFill>
              </a:rPr>
              <a:t>purchase additional staff, programs, materials, and/or supplies; and</a:t>
            </a:r>
          </a:p>
          <a:p>
            <a:pPr lvl="3">
              <a:buFont typeface="Arial" panose="020B0604020202020204" pitchFamily="34" charset="0"/>
              <a:buChar char="•"/>
            </a:pPr>
            <a:r>
              <a:rPr lang="en-US" sz="2400" b="1" dirty="0">
                <a:solidFill>
                  <a:schemeClr val="tx1"/>
                </a:solidFill>
              </a:rPr>
              <a:t>conduct parent and family engagement meetings, trainings, events, and/or activities.</a:t>
            </a:r>
          </a:p>
          <a:p>
            <a:pPr lvl="1"/>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4</a:t>
            </a:fld>
            <a:endParaRPr lang="en-US" dirty="0"/>
          </a:p>
        </p:txBody>
      </p:sp>
    </p:spTree>
    <p:extLst>
      <p:ext uri="{BB962C8B-B14F-4D97-AF65-F5344CB8AC3E}">
        <p14:creationId xmlns:p14="http://schemas.microsoft.com/office/powerpoint/2010/main" val="2773137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What can Title I funds be used for?</a:t>
            </a:r>
          </a:p>
        </p:txBody>
      </p:sp>
      <p:sp>
        <p:nvSpPr>
          <p:cNvPr id="3" name="Content Placeholder 2"/>
          <p:cNvSpPr>
            <a:spLocks noGrp="1"/>
          </p:cNvSpPr>
          <p:nvPr>
            <p:ph idx="1"/>
          </p:nvPr>
        </p:nvSpPr>
        <p:spPr>
          <a:xfrm>
            <a:off x="88491" y="1880756"/>
            <a:ext cx="11840272" cy="4558144"/>
          </a:xfrm>
        </p:spPr>
        <p:txBody>
          <a:bodyPr>
            <a:normAutofit lnSpcReduction="10000"/>
          </a:bodyPr>
          <a:lstStyle/>
          <a:p>
            <a:r>
              <a:rPr lang="en-US" sz="3600" dirty="0">
                <a:solidFill>
                  <a:schemeClr val="tx1"/>
                </a:solidFill>
              </a:rPr>
              <a:t>In general, Title I funds may be used for:</a:t>
            </a:r>
          </a:p>
          <a:p>
            <a:pPr marL="681038" lvl="3" indent="0">
              <a:buNone/>
            </a:pPr>
            <a:endParaRPr lang="en-US" altLang="en-US" sz="2400" strike="sngStrike" dirty="0">
              <a:solidFill>
                <a:schemeClr val="tx1"/>
              </a:solidFill>
              <a:highlight>
                <a:srgbClr val="FFFF00"/>
              </a:highlight>
            </a:endParaRPr>
          </a:p>
          <a:p>
            <a:pPr lvl="3">
              <a:buFont typeface="Arial" panose="020B0604020202020204" pitchFamily="34" charset="0"/>
              <a:buChar char="•"/>
            </a:pPr>
            <a:r>
              <a:rPr lang="en-US" altLang="en-US" sz="2800" dirty="0">
                <a:solidFill>
                  <a:schemeClr val="tx1"/>
                </a:solidFill>
              </a:rPr>
              <a:t>additional </a:t>
            </a:r>
            <a:r>
              <a:rPr lang="en-US" altLang="en-US" sz="2800" dirty="0"/>
              <a:t>school staff </a:t>
            </a:r>
            <a:endParaRPr lang="en-US" altLang="en-US" sz="2800" dirty="0">
              <a:solidFill>
                <a:schemeClr val="tx1"/>
              </a:solidFill>
            </a:endParaRPr>
          </a:p>
          <a:p>
            <a:pPr lvl="3">
              <a:buFont typeface="Arial" panose="020B0604020202020204" pitchFamily="34" charset="0"/>
              <a:buChar char="•"/>
            </a:pPr>
            <a:r>
              <a:rPr lang="en-US" altLang="en-US" sz="2800" dirty="0">
                <a:solidFill>
                  <a:schemeClr val="tx1"/>
                </a:solidFill>
              </a:rPr>
              <a:t>additional training for school staff</a:t>
            </a:r>
          </a:p>
          <a:p>
            <a:pPr lvl="3">
              <a:buFont typeface="Arial" panose="020B0604020202020204" pitchFamily="34" charset="0"/>
              <a:buChar char="•"/>
            </a:pPr>
            <a:r>
              <a:rPr lang="en-US" altLang="en-US" sz="2800" dirty="0">
                <a:solidFill>
                  <a:schemeClr val="tx1"/>
                </a:solidFill>
              </a:rPr>
              <a:t>extra time for instruction (before and/or after school programs),</a:t>
            </a:r>
          </a:p>
          <a:p>
            <a:pPr lvl="3">
              <a:buFont typeface="Arial" panose="020B0604020202020204" pitchFamily="34" charset="0"/>
              <a:buChar char="•"/>
            </a:pPr>
            <a:r>
              <a:rPr lang="en-US" altLang="en-US" sz="2800" dirty="0">
                <a:solidFill>
                  <a:schemeClr val="tx1"/>
                </a:solidFill>
              </a:rPr>
              <a:t>parent and family engagement activities, and/or</a:t>
            </a:r>
          </a:p>
          <a:p>
            <a:pPr lvl="3">
              <a:buFont typeface="Arial" panose="020B0604020202020204" pitchFamily="34" charset="0"/>
              <a:buChar char="•"/>
            </a:pPr>
            <a:r>
              <a:rPr lang="en-US" altLang="en-US" sz="2800" dirty="0">
                <a:solidFill>
                  <a:schemeClr val="tx1"/>
                </a:solidFill>
              </a:rPr>
              <a:t>a variety of supplemental teaching materials, equipment, and technology.</a:t>
            </a:r>
          </a:p>
          <a:p>
            <a:pPr lvl="1"/>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5</a:t>
            </a:fld>
            <a:endParaRPr lang="en-US" dirty="0"/>
          </a:p>
        </p:txBody>
      </p:sp>
    </p:spTree>
    <p:extLst>
      <p:ext uri="{BB962C8B-B14F-4D97-AF65-F5344CB8AC3E}">
        <p14:creationId xmlns:p14="http://schemas.microsoft.com/office/powerpoint/2010/main" val="16227463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90246"/>
            <a:ext cx="11928762" cy="790510"/>
          </a:xfrm>
        </p:spPr>
        <p:txBody>
          <a:bodyPr>
            <a:normAutofit/>
          </a:bodyPr>
          <a:lstStyle/>
          <a:p>
            <a:pPr algn="ctr"/>
            <a:r>
              <a:rPr lang="en-US" b="1" dirty="0"/>
              <a:t>How does our school use Title I funds?</a:t>
            </a:r>
          </a:p>
        </p:txBody>
      </p:sp>
      <p:sp>
        <p:nvSpPr>
          <p:cNvPr id="3" name="Content Placeholder 2"/>
          <p:cNvSpPr>
            <a:spLocks noGrp="1"/>
          </p:cNvSpPr>
          <p:nvPr>
            <p:ph idx="1"/>
          </p:nvPr>
        </p:nvSpPr>
        <p:spPr>
          <a:xfrm>
            <a:off x="157317" y="1845734"/>
            <a:ext cx="11928762" cy="4453466"/>
          </a:xfrm>
        </p:spPr>
        <p:txBody>
          <a:bodyPr>
            <a:normAutofit lnSpcReduction="10000"/>
          </a:bodyPr>
          <a:lstStyle/>
          <a:p>
            <a:r>
              <a:rPr lang="en-US" sz="2400" dirty="0"/>
              <a:t>In 2026-27, our school was allotted approximately $</a:t>
            </a:r>
            <a:r>
              <a:rPr lang="en-US" dirty="0"/>
              <a:t>244,638.94</a:t>
            </a:r>
            <a:r>
              <a:rPr lang="en-US" sz="2400" dirty="0"/>
              <a:t>   in Title I funding. </a:t>
            </a:r>
          </a:p>
          <a:p>
            <a:r>
              <a:rPr lang="en-US" sz="2400" dirty="0"/>
              <a:t>We developed a </a:t>
            </a:r>
            <a:r>
              <a:rPr lang="en-US" sz="2400" b="1" dirty="0"/>
              <a:t>Schoolwide Program</a:t>
            </a:r>
            <a:r>
              <a:rPr lang="en-US" sz="2400" dirty="0"/>
              <a:t>, which means we plan to spend our funds on the following:</a:t>
            </a:r>
          </a:p>
          <a:p>
            <a:pPr lvl="3">
              <a:buFont typeface="Arial" panose="020B0604020202020204" pitchFamily="34" charset="0"/>
              <a:buChar char="•"/>
            </a:pPr>
            <a:r>
              <a:rPr lang="en-US" sz="2400" dirty="0"/>
              <a:t>Supplemental staff:</a:t>
            </a:r>
          </a:p>
          <a:p>
            <a:pPr lvl="4">
              <a:buFont typeface="Courier New" panose="02070309020205020404" pitchFamily="49" charset="0"/>
              <a:buChar char="o"/>
            </a:pPr>
            <a:r>
              <a:rPr lang="en-US" sz="2400" b="1" dirty="0"/>
              <a:t>PLC Coach</a:t>
            </a:r>
          </a:p>
          <a:p>
            <a:pPr lvl="4">
              <a:buFont typeface="Courier New" panose="02070309020205020404" pitchFamily="49" charset="0"/>
              <a:buChar char="o"/>
            </a:pPr>
            <a:r>
              <a:rPr lang="en-US" sz="2400" b="1" dirty="0"/>
              <a:t>Math Coach</a:t>
            </a:r>
            <a:endParaRPr lang="en-US" sz="2800" b="1" dirty="0"/>
          </a:p>
          <a:p>
            <a:pPr lvl="3">
              <a:buFont typeface="Arial" panose="020B0604020202020204" pitchFamily="34" charset="0"/>
              <a:buChar char="•"/>
            </a:pPr>
            <a:r>
              <a:rPr lang="en-US" sz="2400" dirty="0"/>
              <a:t>Programs/Materials/Supplies:</a:t>
            </a:r>
          </a:p>
          <a:p>
            <a:pPr lvl="4">
              <a:buFont typeface="Courier New" panose="02070309020205020404" pitchFamily="49" charset="0"/>
              <a:buChar char="o"/>
            </a:pPr>
            <a:r>
              <a:rPr lang="en-US" sz="2400" b="1" dirty="0"/>
              <a:t>Copier (lease &amp; maintenance), math manipulatives, large/small group carpets, </a:t>
            </a:r>
            <a:r>
              <a:rPr lang="en-US" sz="2400" b="1" dirty="0" err="1"/>
              <a:t>iReady</a:t>
            </a:r>
            <a:r>
              <a:rPr lang="en-US" sz="2400" b="1" dirty="0"/>
              <a:t> Workbooks, headphones, copy paper, and various other instructional materials/supplies</a:t>
            </a:r>
          </a:p>
          <a:p>
            <a:pPr lvl="4">
              <a:buFont typeface="Courier New" panose="02070309020205020404" pitchFamily="49" charset="0"/>
              <a:buChar char="o"/>
            </a:pPr>
            <a:endParaRPr lang="en-US" sz="1700" dirty="0"/>
          </a:p>
          <a:p>
            <a:pPr marL="920750" lvl="4" indent="0">
              <a:buNone/>
            </a:pPr>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6</a:t>
            </a:fld>
            <a:endParaRPr lang="en-US" dirty="0"/>
          </a:p>
        </p:txBody>
      </p:sp>
    </p:spTree>
    <p:extLst>
      <p:ext uri="{BB962C8B-B14F-4D97-AF65-F5344CB8AC3E}">
        <p14:creationId xmlns:p14="http://schemas.microsoft.com/office/powerpoint/2010/main" val="3038112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90246"/>
            <a:ext cx="11928762" cy="790510"/>
          </a:xfrm>
        </p:spPr>
        <p:txBody>
          <a:bodyPr/>
          <a:lstStyle/>
          <a:p>
            <a:pPr algn="ctr"/>
            <a:r>
              <a:rPr lang="en-US" sz="4400" b="1" dirty="0"/>
              <a:t>What is the SIP?</a:t>
            </a:r>
          </a:p>
        </p:txBody>
      </p:sp>
      <p:sp>
        <p:nvSpPr>
          <p:cNvPr id="3" name="Content Placeholder 2"/>
          <p:cNvSpPr>
            <a:spLocks noGrp="1"/>
          </p:cNvSpPr>
          <p:nvPr>
            <p:ph idx="1"/>
          </p:nvPr>
        </p:nvSpPr>
        <p:spPr>
          <a:xfrm>
            <a:off x="186813" y="1880756"/>
            <a:ext cx="11741949" cy="4558144"/>
          </a:xfrm>
        </p:spPr>
        <p:txBody>
          <a:bodyPr>
            <a:normAutofit/>
          </a:bodyPr>
          <a:lstStyle/>
          <a:p>
            <a:r>
              <a:rPr lang="en-US" sz="3200" dirty="0">
                <a:solidFill>
                  <a:schemeClr val="tx1"/>
                </a:solidFill>
              </a:rPr>
              <a:t>The SIP is the School Improvement Plan. It includes:</a:t>
            </a:r>
          </a:p>
          <a:p>
            <a:pPr lvl="3">
              <a:buFont typeface="Arial" panose="020B0604020202020204" pitchFamily="34" charset="0"/>
              <a:buChar char="•"/>
            </a:pPr>
            <a:r>
              <a:rPr lang="en-US" sz="2000" dirty="0">
                <a:solidFill>
                  <a:schemeClr val="tx1"/>
                </a:solidFill>
              </a:rPr>
              <a:t>the identification of the school planning team and how they will be engaged in the planning process;</a:t>
            </a:r>
          </a:p>
          <a:p>
            <a:pPr lvl="3">
              <a:buFont typeface="Arial" panose="020B0604020202020204" pitchFamily="34" charset="0"/>
              <a:buChar char="•"/>
            </a:pPr>
            <a:r>
              <a:rPr lang="en-US" sz="2000" dirty="0">
                <a:solidFill>
                  <a:schemeClr val="tx1"/>
                </a:solidFill>
              </a:rPr>
              <a:t>a needs assessment and summary of academic and non-academic data;</a:t>
            </a:r>
          </a:p>
          <a:p>
            <a:pPr lvl="3">
              <a:buFont typeface="Arial" panose="020B0604020202020204" pitchFamily="34" charset="0"/>
              <a:buChar char="•"/>
            </a:pPr>
            <a:r>
              <a:rPr lang="en-US" sz="2000" dirty="0">
                <a:solidFill>
                  <a:schemeClr val="tx1"/>
                </a:solidFill>
              </a:rPr>
              <a:t>prioritized goals, strategies, and action steps to help address the academic and non-academic needs of students;</a:t>
            </a:r>
          </a:p>
          <a:p>
            <a:pPr lvl="3">
              <a:buFont typeface="Arial" panose="020B0604020202020204" pitchFamily="34" charset="0"/>
              <a:buChar char="•"/>
            </a:pPr>
            <a:r>
              <a:rPr lang="en-US" sz="2000" dirty="0">
                <a:solidFill>
                  <a:schemeClr val="tx1"/>
                </a:solidFill>
              </a:rPr>
              <a:t>teacher and staff professional development needs; and</a:t>
            </a:r>
          </a:p>
          <a:p>
            <a:pPr lvl="3">
              <a:buFont typeface="Arial" panose="020B0604020202020204" pitchFamily="34" charset="0"/>
              <a:buChar char="•"/>
            </a:pPr>
            <a:r>
              <a:rPr lang="en-US" sz="2000" dirty="0">
                <a:solidFill>
                  <a:schemeClr val="tx1"/>
                </a:solidFill>
              </a:rPr>
              <a:t>budgets and the coordination of resources.</a:t>
            </a:r>
          </a:p>
          <a:p>
            <a:r>
              <a:rPr lang="en-US" sz="3200" dirty="0">
                <a:solidFill>
                  <a:schemeClr val="tx1"/>
                </a:solidFill>
              </a:rPr>
              <a:t>The school must include family representatives on our school planning team.</a:t>
            </a:r>
          </a:p>
        </p:txBody>
      </p:sp>
      <p:sp>
        <p:nvSpPr>
          <p:cNvPr id="4" name="Slide Number Placeholder 3"/>
          <p:cNvSpPr>
            <a:spLocks noGrp="1"/>
          </p:cNvSpPr>
          <p:nvPr>
            <p:ph type="sldNum" sz="quarter" idx="12"/>
          </p:nvPr>
        </p:nvSpPr>
        <p:spPr/>
        <p:txBody>
          <a:bodyPr/>
          <a:lstStyle/>
          <a:p>
            <a:fld id="{4FAB73BC-B049-4115-A692-8D63A059BFB8}" type="slidenum">
              <a:rPr lang="en-US" smtClean="0"/>
              <a:pPr/>
              <a:t>7</a:t>
            </a:fld>
            <a:endParaRPr lang="en-US" dirty="0"/>
          </a:p>
        </p:txBody>
      </p:sp>
    </p:spTree>
    <p:extLst>
      <p:ext uri="{BB962C8B-B14F-4D97-AF65-F5344CB8AC3E}">
        <p14:creationId xmlns:p14="http://schemas.microsoft.com/office/powerpoint/2010/main" val="3940274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155" y="1240620"/>
            <a:ext cx="11975689" cy="917021"/>
          </a:xfrm>
        </p:spPr>
        <p:txBody>
          <a:bodyPr>
            <a:normAutofit/>
          </a:bodyPr>
          <a:lstStyle/>
          <a:p>
            <a:pPr algn="ctr"/>
            <a:r>
              <a:rPr lang="en-US" b="1" dirty="0"/>
              <a:t>What are our schoolwide program goals?</a:t>
            </a:r>
          </a:p>
        </p:txBody>
      </p:sp>
      <p:sp>
        <p:nvSpPr>
          <p:cNvPr id="3" name="Content Placeholder 2"/>
          <p:cNvSpPr>
            <a:spLocks noGrp="1"/>
          </p:cNvSpPr>
          <p:nvPr>
            <p:ph idx="1"/>
          </p:nvPr>
        </p:nvSpPr>
        <p:spPr>
          <a:xfrm>
            <a:off x="108156" y="2005781"/>
            <a:ext cx="11975688" cy="4934564"/>
          </a:xfrm>
        </p:spPr>
        <p:txBody>
          <a:bodyPr>
            <a:normAutofit/>
          </a:bodyPr>
          <a:lstStyle/>
          <a:p>
            <a:r>
              <a:rPr lang="en-US" dirty="0"/>
              <a:t>By May 2029, Sea Isle Elementary School will increase the percentage of students who score proficient in 3-5 ELA for all students from 30.9% (2025) to 42.1% (2029); students with disabilities (SWD) from 11.8% (2026) to 23.8% (2029); and English Language Learners (ELL) from 5.3% (2026)to 17.3% (2029).    </a:t>
            </a:r>
          </a:p>
          <a:p>
            <a:pPr marL="0" indent="0">
              <a:buNone/>
            </a:pPr>
            <a:endParaRPr lang="en-US" sz="1800" dirty="0"/>
          </a:p>
          <a:p>
            <a:r>
              <a:rPr lang="en-US" dirty="0"/>
              <a:t>By May 2029, Sea Isle Elementary School will increase the percentage of students who score proficient in 3-5 Math for all students from 43.2% (2025) to 55.2% (2029); students with disabilities (SWD) from 19.6% (2026) to 31.6% (2029); and English Language Learners (ELL) from 15.8% (2026)to 27.8% (2029).    </a:t>
            </a:r>
          </a:p>
          <a:p>
            <a:pPr marL="0" indent="0">
              <a:buNone/>
            </a:pPr>
            <a:endParaRPr lang="en-US" sz="1800" dirty="0">
              <a:solidFill>
                <a:srgbClr val="00B050"/>
              </a:solidFill>
            </a:endParaRPr>
          </a:p>
          <a:p>
            <a:pPr marL="63500" lvl="1" indent="0">
              <a:buNone/>
            </a:pPr>
            <a:endParaRPr lang="en-US" sz="1800" dirty="0">
              <a:solidFill>
                <a:srgbClr val="00B050"/>
              </a:solidFill>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8</a:t>
            </a:fld>
            <a:endParaRPr lang="en-US" dirty="0"/>
          </a:p>
        </p:txBody>
      </p:sp>
    </p:spTree>
    <p:extLst>
      <p:ext uri="{BB962C8B-B14F-4D97-AF65-F5344CB8AC3E}">
        <p14:creationId xmlns:p14="http://schemas.microsoft.com/office/powerpoint/2010/main" val="1646935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5687" y="844439"/>
            <a:ext cx="10840626" cy="790510"/>
          </a:xfrm>
        </p:spPr>
        <p:txBody>
          <a:bodyPr>
            <a:normAutofit/>
          </a:bodyPr>
          <a:lstStyle/>
          <a:p>
            <a:r>
              <a:rPr lang="en-US" b="1" dirty="0">
                <a:solidFill>
                  <a:schemeClr val="tx1"/>
                </a:solidFill>
                <a:latin typeface="Arial" panose="020B0604020202020204" pitchFamily="34" charset="0"/>
                <a:ea typeface="Batang" pitchFamily="18" charset="-127"/>
                <a:cs typeface="Arial" panose="020B0604020202020204" pitchFamily="34" charset="0"/>
              </a:rPr>
              <a:t>What </a:t>
            </a:r>
            <a:r>
              <a:rPr lang="en-US" b="1" dirty="0">
                <a:solidFill>
                  <a:schemeClr val="tx1"/>
                </a:solidFill>
                <a:ea typeface="Batang" pitchFamily="18" charset="-127"/>
              </a:rPr>
              <a:t>i</a:t>
            </a:r>
            <a:r>
              <a:rPr lang="en-US" b="1" dirty="0">
                <a:solidFill>
                  <a:schemeClr val="tx1"/>
                </a:solidFill>
                <a:latin typeface="Arial" panose="020B0604020202020204" pitchFamily="34" charset="0"/>
                <a:ea typeface="Batang" pitchFamily="18" charset="-127"/>
                <a:cs typeface="Arial" panose="020B0604020202020204" pitchFamily="34" charset="0"/>
              </a:rPr>
              <a:t>s </a:t>
            </a:r>
            <a:r>
              <a:rPr lang="en-US" b="1" dirty="0">
                <a:solidFill>
                  <a:schemeClr val="tx1"/>
                </a:solidFill>
                <a:ea typeface="Batang" pitchFamily="18" charset="-127"/>
              </a:rPr>
              <a:t>o</a:t>
            </a:r>
            <a:r>
              <a:rPr lang="en-US" b="1" dirty="0">
                <a:solidFill>
                  <a:schemeClr val="tx1"/>
                </a:solidFill>
                <a:latin typeface="Arial" panose="020B0604020202020204" pitchFamily="34" charset="0"/>
                <a:ea typeface="Batang" pitchFamily="18" charset="-127"/>
                <a:cs typeface="Arial" panose="020B0604020202020204" pitchFamily="34" charset="0"/>
              </a:rPr>
              <a:t>ur </a:t>
            </a:r>
            <a:r>
              <a:rPr lang="en-US" b="1" dirty="0">
                <a:solidFill>
                  <a:schemeClr val="tx1"/>
                </a:solidFill>
                <a:ea typeface="Batang" pitchFamily="18" charset="-127"/>
              </a:rPr>
              <a:t>s</a:t>
            </a:r>
            <a:r>
              <a:rPr lang="en-US" b="1" dirty="0">
                <a:solidFill>
                  <a:schemeClr val="tx1"/>
                </a:solidFill>
                <a:latin typeface="Arial" panose="020B0604020202020204" pitchFamily="34" charset="0"/>
                <a:ea typeface="Batang" pitchFamily="18" charset="-127"/>
                <a:cs typeface="Arial" panose="020B0604020202020204" pitchFamily="34" charset="0"/>
              </a:rPr>
              <a:t>chool’s </a:t>
            </a:r>
            <a:r>
              <a:rPr lang="en-US" b="1" dirty="0">
                <a:solidFill>
                  <a:schemeClr val="tx1"/>
                </a:solidFill>
                <a:ea typeface="Batang" pitchFamily="18" charset="-127"/>
              </a:rPr>
              <a:t>d</a:t>
            </a:r>
            <a:r>
              <a:rPr lang="en-US" b="1" dirty="0">
                <a:solidFill>
                  <a:schemeClr val="tx1"/>
                </a:solidFill>
                <a:latin typeface="Arial" panose="020B0604020202020204" pitchFamily="34" charset="0"/>
                <a:ea typeface="Batang" pitchFamily="18" charset="-127"/>
                <a:cs typeface="Arial" panose="020B0604020202020204" pitchFamily="34" charset="0"/>
              </a:rPr>
              <a:t>esignation </a:t>
            </a:r>
            <a:r>
              <a:rPr lang="en-US" b="1" dirty="0">
                <a:solidFill>
                  <a:schemeClr val="tx1"/>
                </a:solidFill>
                <a:ea typeface="Batang" pitchFamily="18" charset="-127"/>
              </a:rPr>
              <a:t>s</a:t>
            </a:r>
            <a:r>
              <a:rPr lang="en-US" b="1" dirty="0">
                <a:solidFill>
                  <a:schemeClr val="tx1"/>
                </a:solidFill>
                <a:latin typeface="Arial" panose="020B0604020202020204" pitchFamily="34" charset="0"/>
                <a:ea typeface="Batang" pitchFamily="18" charset="-127"/>
                <a:cs typeface="Arial" panose="020B0604020202020204" pitchFamily="34" charset="0"/>
              </a:rPr>
              <a:t>tatus</a:t>
            </a:r>
            <a:r>
              <a:rPr lang="en-US" b="1" dirty="0">
                <a:solidFill>
                  <a:schemeClr val="tx1"/>
                </a:solidFill>
                <a:ea typeface="Batang" pitchFamily="18" charset="-127"/>
              </a:rPr>
              <a:t>?</a:t>
            </a:r>
            <a:endParaRPr lang="en-US" b="1" dirty="0">
              <a:solidFill>
                <a:schemeClr val="tx1"/>
              </a:solidFill>
            </a:endParaRPr>
          </a:p>
        </p:txBody>
      </p:sp>
      <p:sp>
        <p:nvSpPr>
          <p:cNvPr id="3" name="Content Placeholder 2"/>
          <p:cNvSpPr>
            <a:spLocks noGrp="1"/>
          </p:cNvSpPr>
          <p:nvPr>
            <p:ph idx="1"/>
          </p:nvPr>
        </p:nvSpPr>
        <p:spPr>
          <a:xfrm>
            <a:off x="108154" y="1634949"/>
            <a:ext cx="12083846" cy="4023360"/>
          </a:xfrm>
        </p:spPr>
        <p:txBody>
          <a:bodyPr>
            <a:normAutofit lnSpcReduction="10000"/>
          </a:bodyPr>
          <a:lstStyle/>
          <a:p>
            <a:pPr>
              <a:buClrTx/>
              <a:buFont typeface="Wingdings" panose="05000000000000000000" pitchFamily="2" charset="2"/>
              <a:buChar char="§"/>
            </a:pPr>
            <a:r>
              <a:rPr lang="en-US" sz="2400" dirty="0">
                <a:solidFill>
                  <a:schemeClr val="tx1"/>
                </a:solidFill>
              </a:rPr>
              <a:t>In accordance with Tennessee’s accountability system, the Tennessee Department of Education (TDOE) determines designations for all public schools. Designations include:</a:t>
            </a:r>
          </a:p>
          <a:p>
            <a:pPr lvl="3">
              <a:buFont typeface="Arial" panose="020B0604020202020204" pitchFamily="34" charset="0"/>
              <a:buChar char="•"/>
            </a:pPr>
            <a:r>
              <a:rPr lang="en-US" sz="1800" b="1" dirty="0">
                <a:solidFill>
                  <a:schemeClr val="tx1"/>
                </a:solidFill>
              </a:rPr>
              <a:t>Reward Schools: </a:t>
            </a:r>
            <a:r>
              <a:rPr lang="en-US" sz="1800" dirty="0">
                <a:solidFill>
                  <a:schemeClr val="tx1"/>
                </a:solidFill>
              </a:rPr>
              <a:t>Recognizes schools with high levels of performance or student growth, including the top 5% of schools.</a:t>
            </a:r>
          </a:p>
          <a:p>
            <a:pPr lvl="3">
              <a:buFont typeface="Arial" panose="020B0604020202020204" pitchFamily="34" charset="0"/>
              <a:buChar char="•"/>
            </a:pPr>
            <a:r>
              <a:rPr lang="en-US" sz="1800" b="1" dirty="0">
                <a:solidFill>
                  <a:schemeClr val="tx1"/>
                </a:solidFill>
              </a:rPr>
              <a:t>CSI (Comprehensive Support and Improvement): </a:t>
            </a:r>
            <a:r>
              <a:rPr lang="en-US" sz="1800" dirty="0">
                <a:solidFill>
                  <a:schemeClr val="tx1"/>
                </a:solidFill>
              </a:rPr>
              <a:t>Also known as Priority schools, these are identified for being in the bottom 5% of overall performance or having a graduation rate below 67%.</a:t>
            </a:r>
          </a:p>
          <a:p>
            <a:pPr lvl="3">
              <a:buFont typeface="Arial" panose="020B0604020202020204" pitchFamily="34" charset="0"/>
              <a:buChar char="•"/>
            </a:pPr>
            <a:r>
              <a:rPr lang="en-US" sz="1800" b="1" dirty="0">
                <a:solidFill>
                  <a:schemeClr val="tx1"/>
                </a:solidFill>
              </a:rPr>
              <a:t>TSI/ATSI (Targeted/Additional Targeted Support and Improvement): </a:t>
            </a:r>
            <a:r>
              <a:rPr lang="en-US" sz="1800" dirty="0">
                <a:solidFill>
                  <a:schemeClr val="tx1"/>
                </a:solidFill>
              </a:rPr>
              <a:t>Also known as Focus schools, these are identified when specific student groups underperform</a:t>
            </a:r>
            <a:r>
              <a:rPr lang="en-US" sz="1600" dirty="0">
                <a:solidFill>
                  <a:schemeClr val="tx1"/>
                </a:solidFill>
              </a:rPr>
              <a:t>.</a:t>
            </a:r>
          </a:p>
          <a:p>
            <a:pPr marL="1371600" lvl="3" indent="0">
              <a:buNone/>
            </a:pPr>
            <a:r>
              <a:rPr lang="en-US" sz="2800" b="1" dirty="0"/>
              <a:t>SEA ISLE DOES NOT HAVE A DESNIGNATION STATUS</a:t>
            </a:r>
            <a:endParaRPr lang="en-US" sz="2800" b="1" dirty="0">
              <a:solidFill>
                <a:srgbClr val="FF0000"/>
              </a:solidFill>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9</a:t>
            </a:fld>
            <a:endParaRPr lang="en-US" dirty="0"/>
          </a:p>
        </p:txBody>
      </p:sp>
    </p:spTree>
    <p:extLst>
      <p:ext uri="{BB962C8B-B14F-4D97-AF65-F5344CB8AC3E}">
        <p14:creationId xmlns:p14="http://schemas.microsoft.com/office/powerpoint/2010/main" val="1741515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826" y="1063416"/>
            <a:ext cx="11859936" cy="817340"/>
          </a:xfrm>
        </p:spPr>
        <p:txBody>
          <a:bodyPr>
            <a:normAutofit/>
          </a:bodyPr>
          <a:lstStyle/>
          <a:p>
            <a:pPr algn="ctr"/>
            <a:r>
              <a:rPr lang="en-US" b="1" dirty="0">
                <a:solidFill>
                  <a:schemeClr val="tx1">
                    <a:lumMod val="65000"/>
                    <a:lumOff val="35000"/>
                  </a:schemeClr>
                </a:solidFill>
                <a:latin typeface="Arial" panose="020B0604020202020204" pitchFamily="34" charset="0"/>
                <a:ea typeface="Batang" pitchFamily="18" charset="-127"/>
                <a:cs typeface="Arial" panose="020B0604020202020204" pitchFamily="34" charset="0"/>
              </a:rPr>
              <a:t>What is </a:t>
            </a:r>
            <a:r>
              <a:rPr lang="en-US" b="1" dirty="0">
                <a:solidFill>
                  <a:schemeClr val="tx1">
                    <a:lumMod val="65000"/>
                    <a:lumOff val="35000"/>
                  </a:schemeClr>
                </a:solidFill>
                <a:ea typeface="Batang" pitchFamily="18" charset="-127"/>
              </a:rPr>
              <a:t>the State Report Card?</a:t>
            </a:r>
            <a:endParaRPr lang="en-US" b="1" dirty="0">
              <a:solidFill>
                <a:schemeClr val="tx1">
                  <a:lumMod val="65000"/>
                  <a:lumOff val="35000"/>
                </a:schemeClr>
              </a:solidFill>
            </a:endParaRPr>
          </a:p>
        </p:txBody>
      </p:sp>
      <p:sp>
        <p:nvSpPr>
          <p:cNvPr id="3" name="Content Placeholder 2"/>
          <p:cNvSpPr>
            <a:spLocks noGrp="1"/>
          </p:cNvSpPr>
          <p:nvPr>
            <p:ph idx="1"/>
          </p:nvPr>
        </p:nvSpPr>
        <p:spPr/>
        <p:txBody>
          <a:bodyPr>
            <a:normAutofit lnSpcReduction="10000"/>
          </a:bodyPr>
          <a:lstStyle/>
          <a:p>
            <a:pPr>
              <a:buClrTx/>
              <a:buFont typeface="Wingdings" panose="05000000000000000000" pitchFamily="2" charset="2"/>
              <a:buChar char="§"/>
            </a:pPr>
            <a:r>
              <a:rPr lang="en-US" sz="2800" dirty="0">
                <a:solidFill>
                  <a:schemeClr val="tx1"/>
                </a:solidFill>
              </a:rPr>
              <a:t>TDOE releases an annual Report Card on Tennessee schools. </a:t>
            </a:r>
          </a:p>
          <a:p>
            <a:pPr>
              <a:buClrTx/>
              <a:buFont typeface="Wingdings" panose="05000000000000000000" pitchFamily="2" charset="2"/>
              <a:buChar char="§"/>
            </a:pPr>
            <a:r>
              <a:rPr lang="en-US" sz="2800" dirty="0">
                <a:solidFill>
                  <a:schemeClr val="tx1"/>
                </a:solidFill>
              </a:rPr>
              <a:t>This report displays state-, district-, and school-level data for each school year. </a:t>
            </a:r>
          </a:p>
          <a:p>
            <a:pPr>
              <a:buClrTx/>
              <a:buFont typeface="Wingdings" panose="05000000000000000000" pitchFamily="2" charset="2"/>
              <a:buChar char="§"/>
            </a:pPr>
            <a:r>
              <a:rPr lang="en-US" sz="2800" dirty="0">
                <a:solidFill>
                  <a:schemeClr val="tx1"/>
                </a:solidFill>
              </a:rPr>
              <a:t>It includes information on demographics, achievement, academic growth, attendance, graduation rate and more. </a:t>
            </a:r>
          </a:p>
          <a:p>
            <a:pPr>
              <a:buClrTx/>
              <a:buFont typeface="Wingdings" panose="05000000000000000000" pitchFamily="2" charset="2"/>
              <a:buChar char="§"/>
            </a:pPr>
            <a:r>
              <a:rPr lang="en-US" sz="2800" dirty="0">
                <a:solidFill>
                  <a:schemeClr val="tx1"/>
                </a:solidFill>
              </a:rPr>
              <a:t>You can view the data statewide, or you can choose a specific district or school.</a:t>
            </a:r>
          </a:p>
          <a:p>
            <a:pPr>
              <a:buClrTx/>
              <a:buFont typeface="Wingdings" panose="05000000000000000000" pitchFamily="2" charset="2"/>
              <a:buChar char="§"/>
            </a:pPr>
            <a:r>
              <a:rPr lang="en-US" sz="2800" dirty="0">
                <a:solidFill>
                  <a:schemeClr val="tx1"/>
                </a:solidFill>
              </a:rPr>
              <a:t>You can view the report card here:</a:t>
            </a:r>
          </a:p>
          <a:p>
            <a:pPr marL="598043" lvl="3" indent="0">
              <a:buNone/>
            </a:pPr>
            <a:r>
              <a:rPr lang="en-US" sz="1800" dirty="0">
                <a:hlinkClick r:id="rId3"/>
              </a:rPr>
              <a:t>https://www.tn.gov/education/families/report-card.html</a:t>
            </a:r>
            <a:r>
              <a:rPr lang="en-US" sz="1800" dirty="0"/>
              <a:t> </a:t>
            </a: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10</a:t>
            </a:fld>
            <a:endParaRPr lang="en-US" dirty="0"/>
          </a:p>
        </p:txBody>
      </p:sp>
    </p:spTree>
    <p:extLst>
      <p:ext uri="{BB962C8B-B14F-4D97-AF65-F5344CB8AC3E}">
        <p14:creationId xmlns:p14="http://schemas.microsoft.com/office/powerpoint/2010/main" val="2918587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What curriculum does our school use?</a:t>
            </a:r>
          </a:p>
        </p:txBody>
      </p:sp>
      <p:sp>
        <p:nvSpPr>
          <p:cNvPr id="3" name="Content Placeholder 2"/>
          <p:cNvSpPr>
            <a:spLocks noGrp="1"/>
          </p:cNvSpPr>
          <p:nvPr>
            <p:ph idx="1"/>
          </p:nvPr>
        </p:nvSpPr>
        <p:spPr>
          <a:xfrm>
            <a:off x="98323" y="2005780"/>
            <a:ext cx="11830439" cy="4433119"/>
          </a:xfrm>
        </p:spPr>
        <p:txBody>
          <a:bodyPr>
            <a:normAutofit/>
          </a:bodyPr>
          <a:lstStyle/>
          <a:p>
            <a:pPr>
              <a:buClrTx/>
              <a:buFont typeface="Wingdings" panose="05000000000000000000" pitchFamily="2" charset="2"/>
              <a:buChar char="§"/>
            </a:pPr>
            <a:r>
              <a:rPr lang="en-US" sz="2400" dirty="0">
                <a:solidFill>
                  <a:schemeClr val="tx1"/>
                </a:solidFill>
                <a:latin typeface="Arial" panose="020B0604020202020204" pitchFamily="34" charset="0"/>
                <a:cs typeface="Arial" panose="020B0604020202020204" pitchFamily="34" charset="0"/>
              </a:rPr>
              <a:t>The Tennessee Academic Standards provide a common set of expectations for what students will know and be able to do at the end of a grade for each subject area. </a:t>
            </a:r>
          </a:p>
          <a:p>
            <a:pPr>
              <a:buClrTx/>
              <a:buFont typeface="Wingdings" panose="05000000000000000000" pitchFamily="2" charset="2"/>
              <a:buChar char="§"/>
            </a:pPr>
            <a:r>
              <a:rPr lang="en-US" sz="2400" dirty="0">
                <a:solidFill>
                  <a:schemeClr val="tx1"/>
                </a:solidFill>
                <a:latin typeface="Arial" panose="020B0604020202020204" pitchFamily="34" charset="0"/>
                <a:cs typeface="Arial" panose="020B0604020202020204" pitchFamily="34" charset="0"/>
              </a:rPr>
              <a:t>Tennessee's academic standards form the framework for everything taught at </a:t>
            </a:r>
            <a:r>
              <a:rPr lang="en-US" sz="2400" dirty="0"/>
              <a:t>Sea Isle Elementary School. </a:t>
            </a:r>
            <a:endParaRPr lang="en-US" sz="2400" dirty="0">
              <a:latin typeface="Arial" panose="020B0604020202020204" pitchFamily="34" charset="0"/>
              <a:cs typeface="Arial" panose="020B0604020202020204" pitchFamily="34" charset="0"/>
            </a:endParaRPr>
          </a:p>
          <a:p>
            <a:pPr>
              <a:buClrTx/>
              <a:buFont typeface="Wingdings" panose="05000000000000000000" pitchFamily="2" charset="2"/>
              <a:buChar char="§"/>
            </a:pPr>
            <a:r>
              <a:rPr lang="en-US" sz="2400" dirty="0">
                <a:solidFill>
                  <a:schemeClr val="tx1"/>
                </a:solidFill>
                <a:latin typeface="Arial" panose="020B0604020202020204" pitchFamily="34" charset="0"/>
                <a:cs typeface="Arial" panose="020B0604020202020204" pitchFamily="34" charset="0"/>
              </a:rPr>
              <a:t>For more information about Tennessee’s academic standards, see: </a:t>
            </a:r>
            <a:r>
              <a:rPr lang="en-US" sz="2400" dirty="0">
                <a:solidFill>
                  <a:srgbClr val="00B050"/>
                </a:solidFill>
                <a:hlinkClick r:id="rId3">
                  <a:extLst>
                    <a:ext uri="{A12FA001-AC4F-418D-AE19-62706E023703}">
                      <ahyp:hlinkClr xmlns:ahyp="http://schemas.microsoft.com/office/drawing/2018/hyperlinkcolor" val="tx"/>
                    </a:ext>
                  </a:extLst>
                </a:hlinkClick>
              </a:rPr>
              <a:t>Academic Standards</a:t>
            </a:r>
            <a:endParaRPr lang="en-US" sz="2400" dirty="0">
              <a:solidFill>
                <a:srgbClr val="00B050"/>
              </a:solidFill>
            </a:endParaRPr>
          </a:p>
          <a:p>
            <a:pPr marL="0" indent="0">
              <a:buClrTx/>
              <a:buNone/>
            </a:pPr>
            <a:r>
              <a:rPr lang="en-US" sz="2400" dirty="0">
                <a:solidFill>
                  <a:srgbClr val="FF0000"/>
                </a:solidFill>
                <a:latin typeface="Arial" panose="020B0604020202020204" pitchFamily="34" charset="0"/>
                <a:cs typeface="Arial" panose="020B0604020202020204" pitchFamily="34" charset="0"/>
              </a:rPr>
              <a:t>     </a:t>
            </a:r>
            <a:r>
              <a:rPr lang="en-US" sz="2400" dirty="0">
                <a:solidFill>
                  <a:srgbClr val="FF0000"/>
                </a:solidFill>
                <a:latin typeface="Arial" panose="020B0604020202020204" pitchFamily="34" charset="0"/>
                <a:cs typeface="Arial" panose="020B0604020202020204" pitchFamily="34" charset="0"/>
                <a:hlinkClick r:id="rId3"/>
              </a:rPr>
              <a:t>https://www.tn.gov/education/districts/academic-standards.html</a:t>
            </a:r>
            <a:endParaRPr lang="en-US" sz="2400" dirty="0">
              <a:solidFill>
                <a:srgbClr val="FF0000"/>
              </a:solidFill>
              <a:latin typeface="Arial" panose="020B0604020202020204" pitchFamily="34" charset="0"/>
              <a:cs typeface="Arial" panose="020B0604020202020204" pitchFamily="34" charset="0"/>
            </a:endParaRPr>
          </a:p>
          <a:p>
            <a:pPr marL="0" indent="0">
              <a:buClrTx/>
              <a:buNone/>
            </a:pPr>
            <a:endParaRPr lang="en-US" dirty="0">
              <a:solidFill>
                <a:srgbClr val="FF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11</a:t>
            </a:fld>
            <a:endParaRPr lang="en-US" dirty="0"/>
          </a:p>
        </p:txBody>
      </p:sp>
    </p:spTree>
    <p:extLst>
      <p:ext uri="{BB962C8B-B14F-4D97-AF65-F5344CB8AC3E}">
        <p14:creationId xmlns:p14="http://schemas.microsoft.com/office/powerpoint/2010/main" val="13235294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971D0-49E2-2993-646A-8DD6584404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710627-0096-6DA5-39E3-5959E4250BB8}"/>
              </a:ext>
            </a:extLst>
          </p:cNvPr>
          <p:cNvSpPr>
            <a:spLocks noGrp="1"/>
          </p:cNvSpPr>
          <p:nvPr>
            <p:ph type="title"/>
          </p:nvPr>
        </p:nvSpPr>
        <p:spPr>
          <a:xfrm>
            <a:off x="0" y="1090246"/>
            <a:ext cx="11928762" cy="790510"/>
          </a:xfrm>
        </p:spPr>
        <p:txBody>
          <a:bodyPr>
            <a:normAutofit/>
          </a:bodyPr>
          <a:lstStyle/>
          <a:p>
            <a:pPr algn="ctr"/>
            <a:r>
              <a:rPr lang="en-US" b="1" dirty="0"/>
              <a:t>What curriculum does our school use?</a:t>
            </a:r>
          </a:p>
        </p:txBody>
      </p:sp>
      <p:sp>
        <p:nvSpPr>
          <p:cNvPr id="3" name="Content Placeholder 2">
            <a:extLst>
              <a:ext uri="{FF2B5EF4-FFF2-40B4-BE49-F238E27FC236}">
                <a16:creationId xmlns:a16="http://schemas.microsoft.com/office/drawing/2014/main" id="{35C7BE61-09FA-B4B7-9ACD-0EDE03163669}"/>
              </a:ext>
            </a:extLst>
          </p:cNvPr>
          <p:cNvSpPr>
            <a:spLocks noGrp="1"/>
          </p:cNvSpPr>
          <p:nvPr>
            <p:ph idx="1"/>
          </p:nvPr>
        </p:nvSpPr>
        <p:spPr>
          <a:xfrm>
            <a:off x="206478" y="1907586"/>
            <a:ext cx="11309836" cy="4531314"/>
          </a:xfrm>
        </p:spPr>
        <p:txBody>
          <a:bodyPr>
            <a:normAutofit/>
          </a:bodyPr>
          <a:lstStyle/>
          <a:p>
            <a:pPr marL="0" indent="0">
              <a:buClrTx/>
              <a:buNone/>
            </a:pPr>
            <a:r>
              <a:rPr lang="en-US" sz="2800" b="1" dirty="0">
                <a:latin typeface="Arial" panose="020B0604020202020204" pitchFamily="34" charset="0"/>
                <a:cs typeface="Arial" panose="020B0604020202020204" pitchFamily="34" charset="0"/>
              </a:rPr>
              <a:t>Sea Isle Elementary School uses the fol</a:t>
            </a:r>
            <a:r>
              <a:rPr lang="en-US" sz="2800" b="1" dirty="0"/>
              <a:t>lowing curricula to guide students toward mastery of state standards per grade level:</a:t>
            </a:r>
            <a:endParaRPr lang="en-US" sz="2800" b="1" dirty="0">
              <a:latin typeface="Arial" panose="020B0604020202020204" pitchFamily="34" charset="0"/>
              <a:cs typeface="Arial" panose="020B0604020202020204" pitchFamily="34" charset="0"/>
            </a:endParaRPr>
          </a:p>
          <a:p>
            <a:pPr>
              <a:buClrTx/>
              <a:buFont typeface="Wingdings" panose="05000000000000000000" pitchFamily="2" charset="2"/>
              <a:buChar char="§"/>
            </a:pPr>
            <a:r>
              <a:rPr lang="en-US" sz="2800" dirty="0">
                <a:latin typeface="Arial" panose="020B0604020202020204" pitchFamily="34" charset="0"/>
                <a:cs typeface="Arial" panose="020B0604020202020204" pitchFamily="34" charset="0"/>
              </a:rPr>
              <a:t>ELA (Reading) – McGraw-Hill Wonders</a:t>
            </a:r>
          </a:p>
          <a:p>
            <a:pPr>
              <a:buClrTx/>
              <a:buFont typeface="Wingdings" panose="05000000000000000000" pitchFamily="2" charset="2"/>
              <a:buChar char="§"/>
            </a:pPr>
            <a:r>
              <a:rPr lang="en-US" sz="2800" dirty="0">
                <a:latin typeface="Arial" panose="020B0604020202020204" pitchFamily="34" charset="0"/>
                <a:cs typeface="Arial" panose="020B0604020202020204" pitchFamily="34" charset="0"/>
              </a:rPr>
              <a:t>Math – Envision Mathematics</a:t>
            </a:r>
          </a:p>
          <a:p>
            <a:pPr>
              <a:buClrTx/>
              <a:buFont typeface="Wingdings" panose="05000000000000000000" pitchFamily="2" charset="2"/>
              <a:buChar char="§"/>
            </a:pPr>
            <a:r>
              <a:rPr lang="en-US" sz="2800" dirty="0"/>
              <a:t>Science – Savvas Elevate Science</a:t>
            </a:r>
          </a:p>
          <a:p>
            <a:pPr>
              <a:buClrTx/>
              <a:buFont typeface="Wingdings" panose="05000000000000000000" pitchFamily="2" charset="2"/>
              <a:buChar char="§"/>
            </a:pPr>
            <a:r>
              <a:rPr lang="en-US" sz="2800" dirty="0"/>
              <a:t>Social Studies – Studies Weekly</a:t>
            </a:r>
          </a:p>
          <a:p>
            <a:pPr>
              <a:buClrTx/>
              <a:buFont typeface="Wingdings" panose="05000000000000000000" pitchFamily="2" charset="2"/>
              <a:buChar char="§"/>
            </a:pPr>
            <a:r>
              <a:rPr lang="en-US" sz="2800" dirty="0"/>
              <a:t>RTI</a:t>
            </a:r>
            <a:r>
              <a:rPr lang="en-US" sz="2800" baseline="30000" dirty="0"/>
              <a:t>2</a:t>
            </a:r>
            <a:r>
              <a:rPr lang="en-US" sz="2800" dirty="0"/>
              <a:t>-A – </a:t>
            </a:r>
            <a:r>
              <a:rPr lang="en-US" sz="2800" dirty="0" err="1"/>
              <a:t>i</a:t>
            </a:r>
            <a:r>
              <a:rPr lang="en-US" sz="2800" dirty="0"/>
              <a:t>-Ready </a:t>
            </a:r>
            <a:r>
              <a:rPr lang="en-US" sz="2800" dirty="0">
                <a:latin typeface="Arial" panose="020B0604020202020204" pitchFamily="34" charset="0"/>
                <a:cs typeface="Arial" panose="020B0604020202020204" pitchFamily="34" charset="0"/>
              </a:rPr>
              <a:t>TN Social Studies (3-5) </a:t>
            </a:r>
            <a:endParaRPr lang="en-US" sz="2800" dirty="0"/>
          </a:p>
          <a:p>
            <a:pPr>
              <a:buClrTx/>
              <a:buFont typeface="Wingdings" panose="05000000000000000000" pitchFamily="2" charset="2"/>
              <a:buChar char="§"/>
            </a:pPr>
            <a:endParaRPr lang="en-US" dirty="0">
              <a:solidFill>
                <a:srgbClr val="00B050"/>
              </a:solidFill>
            </a:endParaRPr>
          </a:p>
        </p:txBody>
      </p:sp>
      <p:sp>
        <p:nvSpPr>
          <p:cNvPr id="4" name="Slide Number Placeholder 3">
            <a:extLst>
              <a:ext uri="{FF2B5EF4-FFF2-40B4-BE49-F238E27FC236}">
                <a16:creationId xmlns:a16="http://schemas.microsoft.com/office/drawing/2014/main" id="{E3430EB5-084A-34EE-ED99-17E0715F84C1}"/>
              </a:ext>
            </a:extLst>
          </p:cNvPr>
          <p:cNvSpPr>
            <a:spLocks noGrp="1"/>
          </p:cNvSpPr>
          <p:nvPr>
            <p:ph type="sldNum" sz="quarter" idx="12"/>
          </p:nvPr>
        </p:nvSpPr>
        <p:spPr/>
        <p:txBody>
          <a:bodyPr/>
          <a:lstStyle/>
          <a:p>
            <a:fld id="{4FAB73BC-B049-4115-A692-8D63A059BFB8}" type="slidenum">
              <a:rPr lang="en-US" smtClean="0"/>
              <a:pPr/>
              <a:t>12</a:t>
            </a:fld>
            <a:endParaRPr lang="en-US" dirty="0"/>
          </a:p>
        </p:txBody>
      </p:sp>
    </p:spTree>
    <p:extLst>
      <p:ext uri="{BB962C8B-B14F-4D97-AF65-F5344CB8AC3E}">
        <p14:creationId xmlns:p14="http://schemas.microsoft.com/office/powerpoint/2010/main" val="2519580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90246"/>
            <a:ext cx="11928762" cy="790510"/>
          </a:xfrm>
        </p:spPr>
        <p:txBody>
          <a:bodyPr>
            <a:normAutofit/>
          </a:bodyPr>
          <a:lstStyle/>
          <a:p>
            <a:pPr algn="ctr"/>
            <a:r>
              <a:rPr lang="en-US" b="1" dirty="0">
                <a:latin typeface="Arial" panose="020B0604020202020204" pitchFamily="34" charset="0"/>
                <a:ea typeface="Batang" pitchFamily="18" charset="-127"/>
                <a:cs typeface="Arial" panose="020B0604020202020204" pitchFamily="34" charset="0"/>
              </a:rPr>
              <a:t>What tests will my child be taking</a:t>
            </a:r>
            <a:r>
              <a:rPr lang="en-US" sz="4400" b="1" dirty="0">
                <a:latin typeface="Arial" panose="020B0604020202020204" pitchFamily="34" charset="0"/>
                <a:cs typeface="Arial" panose="020B0604020202020204" pitchFamily="34" charset="0"/>
              </a:rPr>
              <a:t>?</a:t>
            </a:r>
          </a:p>
        </p:txBody>
      </p:sp>
      <p:sp>
        <p:nvSpPr>
          <p:cNvPr id="3" name="Content Placeholder 2"/>
          <p:cNvSpPr>
            <a:spLocks noGrp="1"/>
          </p:cNvSpPr>
          <p:nvPr>
            <p:ph idx="1"/>
          </p:nvPr>
        </p:nvSpPr>
        <p:spPr>
          <a:xfrm>
            <a:off x="176981" y="1880756"/>
            <a:ext cx="11751781" cy="4558144"/>
          </a:xfrm>
        </p:spPr>
        <p:txBody>
          <a:bodyPr>
            <a:normAutofit fontScale="92500" lnSpcReduction="20000"/>
          </a:bodyPr>
          <a:lstStyle/>
          <a:p>
            <a:pPr>
              <a:buClrTx/>
              <a:buFont typeface="Wingdings" panose="05000000000000000000" pitchFamily="2" charset="2"/>
              <a:buChar char="§"/>
            </a:pPr>
            <a:r>
              <a:rPr lang="en-US" sz="2800" dirty="0">
                <a:latin typeface="Arial" panose="020B0604020202020204" pitchFamily="34" charset="0"/>
                <a:cs typeface="Arial" panose="020B0604020202020204" pitchFamily="34" charset="0"/>
              </a:rPr>
              <a:t>Universal Screener (Fall, Winter, Spring) </a:t>
            </a:r>
          </a:p>
          <a:p>
            <a:pPr lvl="1">
              <a:buFont typeface="Wingdings" panose="05000000000000000000" pitchFamily="2" charset="2"/>
              <a:buChar char="ü"/>
            </a:pPr>
            <a:r>
              <a:rPr lang="en-US" sz="2400" dirty="0"/>
              <a:t>The proficiency expectation is all students will score above the 25</a:t>
            </a:r>
            <a:r>
              <a:rPr lang="en-US" sz="2400" baseline="30000" dirty="0"/>
              <a:t>th</a:t>
            </a:r>
            <a:r>
              <a:rPr lang="en-US" sz="2400" dirty="0"/>
              <a:t> percentile.</a:t>
            </a:r>
            <a:endParaRPr lang="en-US" sz="2400" dirty="0">
              <a:latin typeface="Arial" panose="020B0604020202020204" pitchFamily="34" charset="0"/>
              <a:cs typeface="Arial" panose="020B0604020202020204" pitchFamily="34" charset="0"/>
            </a:endParaRPr>
          </a:p>
          <a:p>
            <a:pPr>
              <a:buClrTx/>
              <a:buFont typeface="Wingdings" panose="05000000000000000000" pitchFamily="2" charset="2"/>
              <a:buChar char="§"/>
            </a:pPr>
            <a:r>
              <a:rPr lang="en-US" sz="2800" dirty="0"/>
              <a:t>CFAs (Common Formative Assessment) administered quarterly</a:t>
            </a:r>
          </a:p>
          <a:p>
            <a:pPr lvl="1">
              <a:buFont typeface="Wingdings" panose="05000000000000000000" pitchFamily="2" charset="2"/>
              <a:buChar char="ü"/>
            </a:pPr>
            <a:r>
              <a:rPr lang="en-US" sz="2400" dirty="0"/>
              <a:t>The proficiency expectation is all students will score at or above 75%.</a:t>
            </a:r>
          </a:p>
          <a:p>
            <a:pPr>
              <a:buClrTx/>
              <a:buFont typeface="Wingdings" panose="05000000000000000000" pitchFamily="2" charset="2"/>
              <a:buChar char="§"/>
            </a:pPr>
            <a:r>
              <a:rPr lang="en-US" sz="2800" dirty="0">
                <a:latin typeface="Arial" panose="020B0604020202020204" pitchFamily="34" charset="0"/>
                <a:cs typeface="Arial" panose="020B0604020202020204" pitchFamily="34" charset="0"/>
              </a:rPr>
              <a:t>TCAP (April 2027)</a:t>
            </a:r>
          </a:p>
          <a:p>
            <a:pPr lvl="1">
              <a:buFont typeface="Wingdings" panose="05000000000000000000" pitchFamily="2" charset="2"/>
              <a:buChar char="ü"/>
            </a:pPr>
            <a:r>
              <a:rPr lang="en-US" sz="2400" dirty="0">
                <a:latin typeface="Arial" panose="020B0604020202020204" pitchFamily="34" charset="0"/>
                <a:cs typeface="Arial" panose="020B0604020202020204" pitchFamily="34" charset="0"/>
              </a:rPr>
              <a:t>The proficiency expectation is all students score on-track or mastered on all content areas.</a:t>
            </a:r>
          </a:p>
          <a:p>
            <a:pPr lvl="2">
              <a:buFont typeface="Arial" panose="020B0604020202020204" pitchFamily="34" charset="0"/>
              <a:buChar char="•"/>
            </a:pPr>
            <a:r>
              <a:rPr lang="en-US" sz="2000" dirty="0"/>
              <a:t>The following link is to the MSCS Assessment Calendar.  This calendar identifies when all scheduled assessments will be administered during SY27. </a:t>
            </a:r>
            <a:r>
              <a:rPr lang="en-US" sz="1800" b="1" dirty="0">
                <a:hlinkClick r:id="rId3"/>
              </a:rPr>
              <a:t>https://www.scsk12.org/calendar25/files/26/MSCS%20Assessment%20Calendar%202026%202027%20FINAL%20PDF%2007_13_26.pdf</a:t>
            </a:r>
            <a:r>
              <a:rPr lang="en-US" sz="1800" b="1" dirty="0"/>
              <a:t> </a:t>
            </a:r>
            <a:endParaRPr lang="en-US" sz="1800" b="1" dirty="0">
              <a:solidFill>
                <a:srgbClr val="FF0000"/>
              </a:solidFill>
              <a:latin typeface="Arial" panose="020B0604020202020204" pitchFamily="34" charset="0"/>
              <a:cs typeface="Arial" panose="020B0604020202020204" pitchFamily="34" charset="0"/>
            </a:endParaRPr>
          </a:p>
          <a:p>
            <a:pPr lvl="2">
              <a:buFont typeface="Arial" panose="020B0604020202020204" pitchFamily="34" charset="0"/>
              <a:buChar char="•"/>
            </a:pPr>
            <a:r>
              <a:rPr lang="en-US" sz="1800" dirty="0"/>
              <a:t>For access to various a</a:t>
            </a:r>
            <a:r>
              <a:rPr lang="en-US" sz="1800" dirty="0">
                <a:latin typeface="Arial" panose="020B0604020202020204" pitchFamily="34" charset="0"/>
                <a:cs typeface="Arial" panose="020B0604020202020204" pitchFamily="34" charset="0"/>
              </a:rPr>
              <a:t>ssessment resources, </a:t>
            </a:r>
            <a:r>
              <a:rPr lang="en-US" sz="1800" dirty="0"/>
              <a:t>please click the link(s) below:</a:t>
            </a:r>
          </a:p>
          <a:p>
            <a:pPr marL="455613" lvl="2" indent="0">
              <a:buNone/>
            </a:pPr>
            <a:r>
              <a:rPr lang="en-US" sz="1800" b="1" dirty="0">
                <a:solidFill>
                  <a:srgbClr val="00B050"/>
                </a:solidFill>
                <a:hlinkClick r:id="rId4"/>
              </a:rPr>
              <a:t>https://www.scsk12.org/calendar25/files/26/2026-2027%20MSCS%20Reporting%20Periods.pdf</a:t>
            </a:r>
            <a:r>
              <a:rPr lang="en-US" sz="1800" b="1" dirty="0">
                <a:solidFill>
                  <a:srgbClr val="00B050"/>
                </a:solidFill>
              </a:rPr>
              <a:t> </a:t>
            </a:r>
          </a:p>
          <a:p>
            <a:pPr marL="455613" lvl="2" indent="0">
              <a:buNone/>
            </a:pPr>
            <a:endParaRPr lang="en-US" dirty="0">
              <a:solidFill>
                <a:srgbClr val="FF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13</a:t>
            </a:fld>
            <a:endParaRPr lang="en-US" dirty="0"/>
          </a:p>
        </p:txBody>
      </p:sp>
    </p:spTree>
    <p:extLst>
      <p:ext uri="{BB962C8B-B14F-4D97-AF65-F5344CB8AC3E}">
        <p14:creationId xmlns:p14="http://schemas.microsoft.com/office/powerpoint/2010/main" val="3439125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5687" y="1039047"/>
            <a:ext cx="10840626" cy="790510"/>
          </a:xfrm>
        </p:spPr>
        <p:txBody>
          <a:bodyPr>
            <a:normAutofit/>
          </a:bodyPr>
          <a:lstStyle/>
          <a:p>
            <a:r>
              <a:rPr lang="en-US" b="1" dirty="0"/>
              <a:t>What is parent and family engagement?</a:t>
            </a:r>
          </a:p>
        </p:txBody>
      </p:sp>
      <p:sp>
        <p:nvSpPr>
          <p:cNvPr id="3" name="Content Placeholder 2"/>
          <p:cNvSpPr>
            <a:spLocks noGrp="1"/>
          </p:cNvSpPr>
          <p:nvPr>
            <p:ph idx="1"/>
          </p:nvPr>
        </p:nvSpPr>
        <p:spPr>
          <a:xfrm>
            <a:off x="481664" y="1806734"/>
            <a:ext cx="11228671" cy="3153794"/>
          </a:xfrm>
        </p:spPr>
        <p:txBody>
          <a:bodyPr>
            <a:noAutofit/>
          </a:bodyPr>
          <a:lstStyle/>
          <a:p>
            <a:pPr>
              <a:buClrTx/>
              <a:buFont typeface="Wingdings" panose="05000000000000000000" pitchFamily="2" charset="2"/>
              <a:buChar char="§"/>
            </a:pPr>
            <a:r>
              <a:rPr lang="en-US" sz="2400" dirty="0">
                <a:solidFill>
                  <a:schemeClr val="tx1"/>
                </a:solidFill>
                <a:latin typeface="Arial" panose="020B0604020202020204" pitchFamily="34" charset="0"/>
                <a:cs typeface="Arial" panose="020B0604020202020204" pitchFamily="34" charset="0"/>
              </a:rPr>
              <a:t>Family engagement is a </a:t>
            </a:r>
            <a:r>
              <a:rPr lang="en-US" sz="2400" b="1" dirty="0">
                <a:solidFill>
                  <a:schemeClr val="tx1"/>
                </a:solidFill>
                <a:latin typeface="Arial" panose="020B0604020202020204" pitchFamily="34" charset="0"/>
                <a:cs typeface="Arial" panose="020B0604020202020204" pitchFamily="34" charset="0"/>
              </a:rPr>
              <a:t>shared responsibility </a:t>
            </a:r>
            <a:r>
              <a:rPr lang="en-US" sz="2400" dirty="0">
                <a:solidFill>
                  <a:schemeClr val="tx1"/>
                </a:solidFill>
                <a:latin typeface="Arial" panose="020B0604020202020204" pitchFamily="34" charset="0"/>
                <a:cs typeface="Arial" panose="020B0604020202020204" pitchFamily="34" charset="0"/>
              </a:rPr>
              <a:t>in which schools and other community agencies and organizations are committed to reaching out to engage families in meaningful ways and in which families are committed to actively supporting their children's learning and development.</a:t>
            </a:r>
          </a:p>
          <a:p>
            <a:pPr>
              <a:buClrTx/>
              <a:buFont typeface="Wingdings" panose="05000000000000000000" pitchFamily="2" charset="2"/>
              <a:buChar char="§"/>
            </a:pPr>
            <a:r>
              <a:rPr lang="en-US" sz="2400" dirty="0">
                <a:solidFill>
                  <a:schemeClr val="tx1"/>
                </a:solidFill>
                <a:latin typeface="Arial" panose="020B0604020202020204" pitchFamily="34" charset="0"/>
                <a:cs typeface="Arial" panose="020B0604020202020204" pitchFamily="34" charset="0"/>
              </a:rPr>
              <a:t>Family </a:t>
            </a:r>
            <a:r>
              <a:rPr lang="en-US" dirty="0">
                <a:solidFill>
                  <a:schemeClr val="tx1"/>
                </a:solidFill>
                <a:latin typeface="Arial" panose="020B0604020202020204" pitchFamily="34" charset="0"/>
                <a:cs typeface="Arial" panose="020B0604020202020204" pitchFamily="34" charset="0"/>
              </a:rPr>
              <a:t>engagement</a:t>
            </a:r>
            <a:r>
              <a:rPr lang="en-US" sz="2400" dirty="0">
                <a:solidFill>
                  <a:schemeClr val="tx1"/>
                </a:solidFill>
                <a:latin typeface="Arial" panose="020B0604020202020204" pitchFamily="34" charset="0"/>
                <a:cs typeface="Arial" panose="020B0604020202020204" pitchFamily="34" charset="0"/>
              </a:rPr>
              <a:t> is </a:t>
            </a:r>
            <a:r>
              <a:rPr lang="en-US" sz="2400" b="1" dirty="0">
                <a:solidFill>
                  <a:schemeClr val="tx1"/>
                </a:solidFill>
                <a:latin typeface="Arial" panose="020B0604020202020204" pitchFamily="34" charset="0"/>
                <a:cs typeface="Arial" panose="020B0604020202020204" pitchFamily="34" charset="0"/>
              </a:rPr>
              <a:t>continuous</a:t>
            </a:r>
            <a:r>
              <a:rPr lang="en-US" sz="2400" dirty="0">
                <a:solidFill>
                  <a:schemeClr val="tx1"/>
                </a:solidFill>
                <a:latin typeface="Arial" panose="020B0604020202020204" pitchFamily="34" charset="0"/>
                <a:cs typeface="Arial" panose="020B0604020202020204" pitchFamily="34" charset="0"/>
              </a:rPr>
              <a:t> across a child’s life and entails enduring commitment but changing family roles as children mature into young adulthood.</a:t>
            </a:r>
          </a:p>
          <a:p>
            <a:pPr>
              <a:buClrTx/>
              <a:buFont typeface="Wingdings" panose="05000000000000000000" pitchFamily="2" charset="2"/>
              <a:buChar char="§"/>
            </a:pPr>
            <a:r>
              <a:rPr lang="en-US" sz="2400" dirty="0">
                <a:solidFill>
                  <a:schemeClr val="tx1"/>
                </a:solidFill>
                <a:latin typeface="Arial" panose="020B0604020202020204" pitchFamily="34" charset="0"/>
                <a:cs typeface="Arial" panose="020B0604020202020204" pitchFamily="34" charset="0"/>
              </a:rPr>
              <a:t>Effective family engagement cuts across and reinforces learning in the </a:t>
            </a:r>
            <a:r>
              <a:rPr lang="en-US" sz="2400" b="1" dirty="0">
                <a:solidFill>
                  <a:schemeClr val="tx1"/>
                </a:solidFill>
                <a:latin typeface="Arial" panose="020B0604020202020204" pitchFamily="34" charset="0"/>
                <a:cs typeface="Arial" panose="020B0604020202020204" pitchFamily="34" charset="0"/>
              </a:rPr>
              <a:t>multiple settings </a:t>
            </a:r>
            <a:r>
              <a:rPr lang="en-US" sz="2400" dirty="0">
                <a:solidFill>
                  <a:schemeClr val="tx1"/>
                </a:solidFill>
                <a:latin typeface="Arial" panose="020B0604020202020204" pitchFamily="34" charset="0"/>
                <a:cs typeface="Arial" panose="020B0604020202020204" pitchFamily="34" charset="0"/>
              </a:rPr>
              <a:t>where children learn – at home, in pre-kindergarten programs, in school, in after-school programs, in faith-based institutions, and in the community.</a:t>
            </a:r>
          </a:p>
        </p:txBody>
      </p:sp>
      <p:sp>
        <p:nvSpPr>
          <p:cNvPr id="5" name="Slide Number Placeholder 4"/>
          <p:cNvSpPr>
            <a:spLocks noGrp="1"/>
          </p:cNvSpPr>
          <p:nvPr>
            <p:ph type="sldNum" sz="quarter" idx="12"/>
          </p:nvPr>
        </p:nvSpPr>
        <p:spPr/>
        <p:txBody>
          <a:bodyPr/>
          <a:lstStyle/>
          <a:p>
            <a:fld id="{4FAB73BC-B049-4115-A692-8D63A059BFB8}" type="slidenum">
              <a:rPr lang="en-US" smtClean="0"/>
              <a:pPr/>
              <a:t>14</a:t>
            </a:fld>
            <a:endParaRPr lang="en-US" dirty="0"/>
          </a:p>
        </p:txBody>
      </p:sp>
      <p:sp>
        <p:nvSpPr>
          <p:cNvPr id="4" name="TextBox 3"/>
          <p:cNvSpPr txBox="1"/>
          <p:nvPr/>
        </p:nvSpPr>
        <p:spPr>
          <a:xfrm>
            <a:off x="317241" y="6254494"/>
            <a:ext cx="10338318"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Source: The National Association for Family, School, and Community Engagement (</a:t>
            </a:r>
            <a:r>
              <a:rPr lang="en-US" sz="1400" dirty="0">
                <a:latin typeface="Arial" panose="020B0604020202020204" pitchFamily="34" charset="0"/>
                <a:cs typeface="Arial" panose="020B0604020202020204" pitchFamily="34" charset="0"/>
                <a:hlinkClick r:id="rId3"/>
              </a:rPr>
              <a:t>https://nafsce.site-ym.com/page/definition</a:t>
            </a:r>
            <a:r>
              <a:rPr lang="en-US" sz="14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51476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044" y="1079852"/>
            <a:ext cx="10840626" cy="790510"/>
          </a:xfrm>
        </p:spPr>
        <p:txBody>
          <a:bodyPr>
            <a:normAutofit/>
          </a:bodyPr>
          <a:lstStyle/>
          <a:p>
            <a:r>
              <a:rPr lang="en-US" b="1" dirty="0"/>
              <a:t>What is parent and family engagement?</a:t>
            </a:r>
          </a:p>
        </p:txBody>
      </p:sp>
      <p:sp>
        <p:nvSpPr>
          <p:cNvPr id="3" name="Content Placeholder 2"/>
          <p:cNvSpPr>
            <a:spLocks noGrp="1"/>
          </p:cNvSpPr>
          <p:nvPr>
            <p:ph idx="1"/>
          </p:nvPr>
        </p:nvSpPr>
        <p:spPr>
          <a:xfrm>
            <a:off x="580044" y="1886798"/>
            <a:ext cx="10948085" cy="3610994"/>
          </a:xfrm>
        </p:spPr>
        <p:txBody>
          <a:bodyPr>
            <a:noAutofit/>
          </a:bodyPr>
          <a:lstStyle/>
          <a:p>
            <a:r>
              <a:rPr lang="en-US" sz="3200" b="1" dirty="0">
                <a:solidFill>
                  <a:schemeClr val="tx1"/>
                </a:solidFill>
              </a:rPr>
              <a:t>“Through effective communication with parents, teachers can have the greatest impact on their day-to-day success with students. With parents on their side, teachers can more effectively manage most academic and behavioral issues that arise. When the most important adults in a child’s life are working together, students benefit enormously.”</a:t>
            </a:r>
          </a:p>
          <a:p>
            <a:pPr marL="1471400" lvl="8" indent="0">
              <a:buNone/>
            </a:pPr>
            <a:r>
              <a:rPr lang="en-US" sz="2600" b="1" dirty="0">
                <a:solidFill>
                  <a:schemeClr val="tx1"/>
                </a:solidFill>
              </a:rPr>
              <a:t>						—</a:t>
            </a:r>
            <a:r>
              <a:rPr lang="en-US" sz="2600" b="1" dirty="0">
                <a:solidFill>
                  <a:schemeClr val="tx1"/>
                </a:solidFill>
                <a:latin typeface="Arial" panose="020B0604020202020204" pitchFamily="34" charset="0"/>
                <a:cs typeface="Arial" panose="020B0604020202020204" pitchFamily="34" charset="0"/>
              </a:rPr>
              <a:t>Lee and Marleen Canter</a:t>
            </a:r>
          </a:p>
          <a:p>
            <a:pPr marL="1471400" lvl="8" indent="0">
              <a:buNone/>
            </a:pPr>
            <a:endParaRPr lang="en-US" sz="2600"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15</a:t>
            </a:fld>
            <a:endParaRPr lang="en-US" dirty="0"/>
          </a:p>
        </p:txBody>
      </p:sp>
      <p:sp>
        <p:nvSpPr>
          <p:cNvPr id="4" name="TextBox 3"/>
          <p:cNvSpPr txBox="1"/>
          <p:nvPr/>
        </p:nvSpPr>
        <p:spPr>
          <a:xfrm>
            <a:off x="160875" y="6112755"/>
            <a:ext cx="11318033" cy="307777"/>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Source: </a:t>
            </a:r>
            <a:r>
              <a:rPr lang="en-US" sz="1400" b="1" i="1" dirty="0">
                <a:latin typeface="Arial" panose="020B0604020202020204" pitchFamily="34" charset="0"/>
                <a:cs typeface="Arial" panose="020B0604020202020204" pitchFamily="34" charset="0"/>
              </a:rPr>
              <a:t>Parents on your Side: A Teacher’s Guide to Creating Positive Relationships with Parents</a:t>
            </a:r>
          </a:p>
        </p:txBody>
      </p:sp>
    </p:spTree>
    <p:extLst>
      <p:ext uri="{BB962C8B-B14F-4D97-AF65-F5344CB8AC3E}">
        <p14:creationId xmlns:p14="http://schemas.microsoft.com/office/powerpoint/2010/main" val="25986234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645" y="1090246"/>
            <a:ext cx="11732117" cy="790510"/>
          </a:xfrm>
        </p:spPr>
        <p:txBody>
          <a:bodyPr>
            <a:normAutofit fontScale="90000"/>
          </a:bodyPr>
          <a:lstStyle/>
          <a:p>
            <a:r>
              <a:rPr lang="en-US" b="1" dirty="0"/>
              <a:t>What is a Parent and Family Engagement Policy?</a:t>
            </a:r>
          </a:p>
        </p:txBody>
      </p:sp>
      <p:sp>
        <p:nvSpPr>
          <p:cNvPr id="3" name="Content Placeholder 2"/>
          <p:cNvSpPr>
            <a:spLocks noGrp="1"/>
          </p:cNvSpPr>
          <p:nvPr>
            <p:ph idx="1"/>
          </p:nvPr>
        </p:nvSpPr>
        <p:spPr>
          <a:xfrm>
            <a:off x="420253" y="1998136"/>
            <a:ext cx="11508509" cy="4023360"/>
          </a:xfrm>
        </p:spPr>
        <p:txBody>
          <a:bodyPr>
            <a:normAutofit lnSpcReduction="10000"/>
          </a:bodyPr>
          <a:lstStyle/>
          <a:p>
            <a:r>
              <a:rPr lang="en-US" sz="2800" b="1" dirty="0">
                <a:solidFill>
                  <a:schemeClr val="tx1"/>
                </a:solidFill>
              </a:rPr>
              <a:t>These plans address how the district and school will implement the parent and family engagement requirements of ESSA.  Components should include:</a:t>
            </a:r>
          </a:p>
          <a:p>
            <a:pPr lvl="3">
              <a:buFont typeface="Arial" panose="020B0604020202020204" pitchFamily="34" charset="0"/>
              <a:buChar char="•"/>
            </a:pPr>
            <a:r>
              <a:rPr lang="en-US" sz="1800" b="1" dirty="0">
                <a:solidFill>
                  <a:schemeClr val="tx1"/>
                </a:solidFill>
              </a:rPr>
              <a:t>how parents and families can be involved in decision-making and activities; </a:t>
            </a:r>
          </a:p>
          <a:p>
            <a:pPr lvl="3">
              <a:buFont typeface="Arial" panose="020B0604020202020204" pitchFamily="34" charset="0"/>
              <a:buChar char="•"/>
            </a:pPr>
            <a:r>
              <a:rPr lang="en-US" sz="1800" b="1" dirty="0">
                <a:solidFill>
                  <a:schemeClr val="tx1"/>
                </a:solidFill>
              </a:rPr>
              <a:t>how parent and family engagement funds are being used;</a:t>
            </a:r>
          </a:p>
          <a:p>
            <a:pPr lvl="3">
              <a:buFont typeface="Arial" panose="020B0604020202020204" pitchFamily="34" charset="0"/>
              <a:buChar char="•"/>
            </a:pPr>
            <a:r>
              <a:rPr lang="en-US" sz="1800" b="1" dirty="0">
                <a:solidFill>
                  <a:schemeClr val="tx1"/>
                </a:solidFill>
              </a:rPr>
              <a:t>how information and training will be provided to families; and </a:t>
            </a:r>
          </a:p>
          <a:p>
            <a:pPr lvl="3">
              <a:buFont typeface="Arial" panose="020B0604020202020204" pitchFamily="34" charset="0"/>
              <a:buChar char="•"/>
            </a:pPr>
            <a:r>
              <a:rPr lang="en-US" sz="1800" b="1" dirty="0">
                <a:solidFill>
                  <a:schemeClr val="tx1"/>
                </a:solidFill>
              </a:rPr>
              <a:t>how the school will build capacity in families and staff for strong parent and family engagement.</a:t>
            </a:r>
          </a:p>
          <a:p>
            <a:r>
              <a:rPr lang="en-US" sz="2800" b="1" dirty="0">
                <a:solidFill>
                  <a:schemeClr val="tx1"/>
                </a:solidFill>
              </a:rPr>
              <a:t>You, as a Title I parent or family member, have the right to be involved in the development of these plans.</a:t>
            </a:r>
          </a:p>
          <a:p>
            <a:pPr lvl="1"/>
            <a:endParaRPr lang="en-US" sz="2000" b="1" dirty="0"/>
          </a:p>
          <a:p>
            <a:pPr lvl="1"/>
            <a:endParaRPr lang="en-US" dirty="0"/>
          </a:p>
          <a:p>
            <a:pPr lvl="1"/>
            <a:endParaRPr lang="en-US" dirty="0"/>
          </a:p>
          <a:p>
            <a:pPr lvl="1"/>
            <a:endParaRPr lang="en-US" dirty="0"/>
          </a:p>
          <a:p>
            <a:pPr lvl="1"/>
            <a:endParaRPr lang="en-US" dirty="0"/>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16</a:t>
            </a:fld>
            <a:endParaRPr lang="en-US" dirty="0"/>
          </a:p>
        </p:txBody>
      </p:sp>
    </p:spTree>
    <p:extLst>
      <p:ext uri="{BB962C8B-B14F-4D97-AF65-F5344CB8AC3E}">
        <p14:creationId xmlns:p14="http://schemas.microsoft.com/office/powerpoint/2010/main" val="41149730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658" y="1090246"/>
            <a:ext cx="11850104" cy="790510"/>
          </a:xfrm>
        </p:spPr>
        <p:txBody>
          <a:bodyPr>
            <a:normAutofit fontScale="90000"/>
          </a:bodyPr>
          <a:lstStyle/>
          <a:p>
            <a:r>
              <a:rPr lang="en-US" b="1" dirty="0"/>
              <a:t>What is a Parent and Family Engagement Policy?</a:t>
            </a:r>
          </a:p>
        </p:txBody>
      </p:sp>
      <p:sp>
        <p:nvSpPr>
          <p:cNvPr id="3" name="Content Placeholder 2"/>
          <p:cNvSpPr>
            <a:spLocks noGrp="1"/>
          </p:cNvSpPr>
          <p:nvPr>
            <p:ph idx="1"/>
          </p:nvPr>
        </p:nvSpPr>
        <p:spPr>
          <a:xfrm>
            <a:off x="341745" y="2007969"/>
            <a:ext cx="11508509" cy="4023360"/>
          </a:xfrm>
        </p:spPr>
        <p:txBody>
          <a:bodyPr>
            <a:normAutofit fontScale="92500" lnSpcReduction="10000"/>
          </a:bodyPr>
          <a:lstStyle/>
          <a:p>
            <a:r>
              <a:rPr lang="en-US" sz="2800" b="1" dirty="0">
                <a:solidFill>
                  <a:schemeClr val="tx1"/>
                </a:solidFill>
              </a:rPr>
              <a:t>The district Parent and Family Engagement Policy can be found here:</a:t>
            </a:r>
          </a:p>
          <a:p>
            <a:pPr lvl="3">
              <a:buFont typeface="Arial" panose="020B0604020202020204" pitchFamily="34" charset="0"/>
              <a:buChar char="•"/>
            </a:pPr>
            <a:r>
              <a:rPr lang="en-US" sz="2400" b="1" dirty="0">
                <a:hlinkClick r:id="rId3">
                  <a:extLst>
                    <a:ext uri="{A12FA001-AC4F-418D-AE19-62706E023703}">
                      <ahyp:hlinkClr xmlns:ahyp="http://schemas.microsoft.com/office/drawing/2018/hyperlinkcolor" val="tx"/>
                    </a:ext>
                  </a:extLst>
                </a:hlinkClick>
              </a:rPr>
              <a:t>Memphis Shelby County Schools</a:t>
            </a:r>
            <a:endParaRPr lang="en-US" sz="2400" b="1" dirty="0"/>
          </a:p>
          <a:p>
            <a:pPr lvl="3">
              <a:buFont typeface="Arial" panose="020B0604020202020204" pitchFamily="34" charset="0"/>
              <a:buChar char="•"/>
            </a:pPr>
            <a:r>
              <a:rPr lang="en-US" sz="2400" b="1" dirty="0"/>
              <a:t>District Website – Community tab – Family Engagement</a:t>
            </a:r>
            <a:endParaRPr lang="en-US" sz="2000" b="1" dirty="0"/>
          </a:p>
          <a:p>
            <a:r>
              <a:rPr lang="en-US" sz="2800" b="1" dirty="0">
                <a:solidFill>
                  <a:schemeClr val="tx1"/>
                </a:solidFill>
              </a:rPr>
              <a:t>The school Parent and Family Engagement Policy will be shared </a:t>
            </a:r>
            <a:r>
              <a:rPr lang="en-US" sz="2800" b="1" dirty="0"/>
              <a:t>as a handout during the Annual Title I meeting on September 10, 2026. </a:t>
            </a:r>
          </a:p>
          <a:p>
            <a:r>
              <a:rPr lang="en-US" sz="2800" b="1" dirty="0">
                <a:solidFill>
                  <a:schemeClr val="tx1"/>
                </a:solidFill>
              </a:rPr>
              <a:t>In addition, the policy can be found here:</a:t>
            </a:r>
          </a:p>
          <a:p>
            <a:pPr lvl="3">
              <a:buFont typeface="Arial" panose="020B0604020202020204" pitchFamily="34" charset="0"/>
              <a:buChar char="•"/>
            </a:pPr>
            <a:r>
              <a:rPr lang="en-US" sz="2400" b="1" dirty="0"/>
              <a:t>District Website – Schools – Sea Isle Elementary School – Parent &amp; Students -Resources-</a:t>
            </a:r>
            <a:endParaRPr lang="en-US" sz="1800" dirty="0"/>
          </a:p>
          <a:p>
            <a:pPr marL="457200" lvl="1" indent="0">
              <a:buNone/>
            </a:pPr>
            <a:endParaRPr lang="en-US" dirty="0"/>
          </a:p>
          <a:p>
            <a:pPr lvl="1"/>
            <a:endParaRPr lang="en-US" dirty="0"/>
          </a:p>
          <a:p>
            <a:pPr lvl="1"/>
            <a:endParaRPr lang="en-US" dirty="0"/>
          </a:p>
          <a:p>
            <a:pPr lvl="1"/>
            <a:endParaRPr lang="en-US" dirty="0"/>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17</a:t>
            </a:fld>
            <a:endParaRPr lang="en-US" dirty="0"/>
          </a:p>
        </p:txBody>
      </p:sp>
    </p:spTree>
    <p:extLst>
      <p:ext uri="{BB962C8B-B14F-4D97-AF65-F5344CB8AC3E}">
        <p14:creationId xmlns:p14="http://schemas.microsoft.com/office/powerpoint/2010/main" val="2935590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D5ACE4-23AE-B5AF-3E00-9C9D6E7E59A5}"/>
              </a:ext>
            </a:extLst>
          </p:cNvPr>
          <p:cNvSpPr>
            <a:spLocks noGrp="1"/>
          </p:cNvSpPr>
          <p:nvPr>
            <p:ph type="sldNum" sz="quarter" idx="12"/>
          </p:nvPr>
        </p:nvSpPr>
        <p:spPr/>
        <p:txBody>
          <a:bodyPr/>
          <a:lstStyle/>
          <a:p>
            <a:fld id="{4FAB73BC-B049-4115-A692-8D63A059BFB8}" type="slidenum">
              <a:rPr lang="en-US" smtClean="0"/>
              <a:pPr/>
              <a:t>18</a:t>
            </a:fld>
            <a:endParaRPr lang="en-US" dirty="0"/>
          </a:p>
        </p:txBody>
      </p:sp>
      <p:pic>
        <p:nvPicPr>
          <p:cNvPr id="4" name="Picture 3">
            <a:extLst>
              <a:ext uri="{FF2B5EF4-FFF2-40B4-BE49-F238E27FC236}">
                <a16:creationId xmlns:a16="http://schemas.microsoft.com/office/drawing/2014/main" id="{C233998F-CCE3-3250-897D-2050809D4FB6}"/>
              </a:ext>
            </a:extLst>
          </p:cNvPr>
          <p:cNvPicPr>
            <a:picLocks noChangeAspect="1"/>
          </p:cNvPicPr>
          <p:nvPr/>
        </p:nvPicPr>
        <p:blipFill>
          <a:blip r:embed="rId2"/>
          <a:stretch>
            <a:fillRect/>
          </a:stretch>
        </p:blipFill>
        <p:spPr>
          <a:xfrm>
            <a:off x="3258542" y="47796"/>
            <a:ext cx="5236530" cy="6762407"/>
          </a:xfrm>
          <a:prstGeom prst="rect">
            <a:avLst/>
          </a:prstGeom>
        </p:spPr>
      </p:pic>
    </p:spTree>
    <p:extLst>
      <p:ext uri="{BB962C8B-B14F-4D97-AF65-F5344CB8AC3E}">
        <p14:creationId xmlns:p14="http://schemas.microsoft.com/office/powerpoint/2010/main" val="13853039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652" y="1090246"/>
            <a:ext cx="11791110" cy="790510"/>
          </a:xfrm>
        </p:spPr>
        <p:txBody>
          <a:bodyPr/>
          <a:lstStyle/>
          <a:p>
            <a:pPr algn="ctr"/>
            <a:r>
              <a:rPr lang="en-US" b="1" dirty="0"/>
              <a:t>Table Activity</a:t>
            </a:r>
          </a:p>
        </p:txBody>
      </p:sp>
      <p:sp>
        <p:nvSpPr>
          <p:cNvPr id="3" name="Content Placeholder 2"/>
          <p:cNvSpPr>
            <a:spLocks noGrp="1"/>
          </p:cNvSpPr>
          <p:nvPr>
            <p:ph idx="1"/>
          </p:nvPr>
        </p:nvSpPr>
        <p:spPr>
          <a:xfrm>
            <a:off x="200445" y="1880756"/>
            <a:ext cx="11791109" cy="4138617"/>
          </a:xfrm>
        </p:spPr>
        <p:txBody>
          <a:bodyPr>
            <a:normAutofit lnSpcReduction="10000"/>
          </a:bodyPr>
          <a:lstStyle/>
          <a:p>
            <a:pPr>
              <a:buClrTx/>
              <a:buFont typeface="Wingdings" panose="05000000000000000000" pitchFamily="2" charset="2"/>
              <a:buChar char="§"/>
            </a:pPr>
            <a:r>
              <a:rPr lang="en-US" sz="3200" dirty="0">
                <a:solidFill>
                  <a:schemeClr val="tx1"/>
                </a:solidFill>
                <a:latin typeface="Arial" panose="020B0604020202020204" pitchFamily="34" charset="0"/>
                <a:cs typeface="Arial" panose="020B0604020202020204" pitchFamily="34" charset="0"/>
              </a:rPr>
              <a:t>Partner with those at your table to discuss the following questions:</a:t>
            </a:r>
          </a:p>
          <a:p>
            <a:pPr lvl="3">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What form of communication works best for you? (e.g., phone calls, texts, emails, notes, face-to-face, etc.)</a:t>
            </a:r>
          </a:p>
          <a:p>
            <a:pPr lvl="3">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What kinds of information do you most want to receive from the school?</a:t>
            </a:r>
          </a:p>
          <a:p>
            <a:pPr lvl="3">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What might the school do differently to improve communication between school and home?</a:t>
            </a:r>
          </a:p>
          <a:p>
            <a:pPr>
              <a:buClrTx/>
              <a:buFont typeface="Wingdings" panose="05000000000000000000" pitchFamily="2" charset="2"/>
              <a:buChar char="§"/>
            </a:pPr>
            <a:r>
              <a:rPr lang="en-US" sz="3200" dirty="0">
                <a:solidFill>
                  <a:schemeClr val="tx1"/>
                </a:solidFill>
                <a:latin typeface="Arial" panose="020B0604020202020204" pitchFamily="34" charset="0"/>
                <a:cs typeface="Arial" panose="020B0604020202020204" pitchFamily="34" charset="0"/>
              </a:rPr>
              <a:t>Record your group’s thoughts on chart paper.</a:t>
            </a:r>
          </a:p>
          <a:p>
            <a:pPr>
              <a:buClrTx/>
              <a:buFont typeface="Wingdings" panose="05000000000000000000" pitchFamily="2" charset="2"/>
              <a:buChar char="§"/>
            </a:pPr>
            <a:r>
              <a:rPr lang="en-US" sz="3200" dirty="0">
                <a:solidFill>
                  <a:schemeClr val="tx1"/>
                </a:solidFill>
                <a:latin typeface="Arial" panose="020B0604020202020204" pitchFamily="34" charset="0"/>
                <a:cs typeface="Arial" panose="020B0604020202020204" pitchFamily="34" charset="0"/>
              </a:rPr>
              <a:t>Be prepared to share</a:t>
            </a:r>
            <a:r>
              <a:rPr lang="en-US" sz="2400" dirty="0">
                <a:solidFill>
                  <a:schemeClr val="tx1"/>
                </a:solidFill>
                <a:latin typeface="Arial" panose="020B0604020202020204" pitchFamily="34" charset="0"/>
                <a:cs typeface="Arial" panose="020B0604020202020204" pitchFamily="34" charset="0"/>
              </a:rPr>
              <a:t>!</a:t>
            </a:r>
          </a:p>
        </p:txBody>
      </p:sp>
      <p:sp>
        <p:nvSpPr>
          <p:cNvPr id="4" name="Slide Number Placeholder 3"/>
          <p:cNvSpPr>
            <a:spLocks noGrp="1"/>
          </p:cNvSpPr>
          <p:nvPr>
            <p:ph type="sldNum" sz="quarter" idx="12"/>
          </p:nvPr>
        </p:nvSpPr>
        <p:spPr/>
        <p:txBody>
          <a:bodyPr/>
          <a:lstStyle/>
          <a:p>
            <a:fld id="{4FAB73BC-B049-4115-A692-8D63A059BFB8}" type="slidenum">
              <a:rPr lang="en-US" smtClean="0"/>
              <a:pPr/>
              <a:t>19</a:t>
            </a:fld>
            <a:endParaRPr lang="en-US" dirty="0"/>
          </a:p>
        </p:txBody>
      </p:sp>
    </p:spTree>
    <p:extLst>
      <p:ext uri="{BB962C8B-B14F-4D97-AF65-F5344CB8AC3E}">
        <p14:creationId xmlns:p14="http://schemas.microsoft.com/office/powerpoint/2010/main" val="11428181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110551"/>
            <a:ext cx="12092666" cy="790510"/>
          </a:xfrm>
        </p:spPr>
        <p:txBody>
          <a:bodyPr>
            <a:normAutofit/>
          </a:bodyPr>
          <a:lstStyle/>
          <a:p>
            <a:r>
              <a:rPr lang="en-US" sz="4000" b="1" dirty="0"/>
              <a:t>How is parent and family engagement funded?</a:t>
            </a:r>
          </a:p>
        </p:txBody>
      </p:sp>
      <p:sp>
        <p:nvSpPr>
          <p:cNvPr id="3" name="Content Placeholder 2"/>
          <p:cNvSpPr>
            <a:spLocks noGrp="1"/>
          </p:cNvSpPr>
          <p:nvPr>
            <p:ph idx="1"/>
          </p:nvPr>
        </p:nvSpPr>
        <p:spPr>
          <a:xfrm>
            <a:off x="517865" y="2004127"/>
            <a:ext cx="11410897" cy="4558144"/>
          </a:xfrm>
        </p:spPr>
        <p:txBody>
          <a:bodyPr>
            <a:normAutofit/>
          </a:bodyPr>
          <a:lstStyle/>
          <a:p>
            <a:r>
              <a:rPr lang="en-US" sz="2800" b="1" dirty="0">
                <a:solidFill>
                  <a:schemeClr val="tx1"/>
                </a:solidFill>
              </a:rPr>
              <a:t>Any district with a Title I allocation exceeding $500,000 is required by law to set aside 1% of its Title I allocation for parent and family engagement.</a:t>
            </a:r>
          </a:p>
          <a:p>
            <a:r>
              <a:rPr lang="en-US" sz="2800" b="1" dirty="0">
                <a:solidFill>
                  <a:schemeClr val="tx1"/>
                </a:solidFill>
              </a:rPr>
              <a:t>Of that 1%, 10% may be reserved at the district for system-wide initiatives related to parent and family engagement.  The remaining 90% must be allocated to all Title I schools in the district.  </a:t>
            </a:r>
          </a:p>
          <a:p>
            <a:r>
              <a:rPr lang="en-US" sz="2800" b="1" dirty="0">
                <a:solidFill>
                  <a:schemeClr val="tx1"/>
                </a:solidFill>
              </a:rPr>
              <a:t>You, as Title I parents and family members, have the right to be involved in how this money is spent.</a:t>
            </a:r>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20</a:t>
            </a:fld>
            <a:endParaRPr lang="en-US" dirty="0"/>
          </a:p>
        </p:txBody>
      </p:sp>
    </p:spTree>
    <p:extLst>
      <p:ext uri="{BB962C8B-B14F-4D97-AF65-F5344CB8AC3E}">
        <p14:creationId xmlns:p14="http://schemas.microsoft.com/office/powerpoint/2010/main" val="6640445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826" y="170298"/>
            <a:ext cx="11946194" cy="1176357"/>
          </a:xfrm>
        </p:spPr>
        <p:txBody>
          <a:bodyPr>
            <a:noAutofit/>
          </a:bodyPr>
          <a:lstStyle/>
          <a:p>
            <a:pPr algn="ctr"/>
            <a:br>
              <a:rPr lang="en-US" sz="3600" b="1" dirty="0"/>
            </a:br>
            <a:r>
              <a:rPr lang="en-US" sz="3200" b="1" dirty="0"/>
              <a:t>How is parent and family engagement funded?</a:t>
            </a:r>
            <a:endParaRPr lang="en-US" sz="3600" b="1" dirty="0"/>
          </a:p>
        </p:txBody>
      </p:sp>
      <p:sp>
        <p:nvSpPr>
          <p:cNvPr id="3" name="Content Placeholder 2"/>
          <p:cNvSpPr>
            <a:spLocks noGrp="1"/>
          </p:cNvSpPr>
          <p:nvPr>
            <p:ph idx="1"/>
          </p:nvPr>
        </p:nvSpPr>
        <p:spPr>
          <a:xfrm>
            <a:off x="122903" y="1346655"/>
            <a:ext cx="11946194" cy="5132802"/>
          </a:xfrm>
        </p:spPr>
        <p:txBody>
          <a:bodyPr>
            <a:normAutofit lnSpcReduction="10000"/>
          </a:bodyPr>
          <a:lstStyle/>
          <a:p>
            <a:r>
              <a:rPr lang="en-US" sz="2200" dirty="0"/>
              <a:t>In 2026-27, we received approximately $2,900.00 in parent and family engagement funding. </a:t>
            </a:r>
          </a:p>
          <a:p>
            <a:r>
              <a:rPr lang="en-US" sz="2200" dirty="0"/>
              <a:t>We plan to use these funds for:</a:t>
            </a:r>
          </a:p>
          <a:p>
            <a:pPr lvl="3">
              <a:buFont typeface="Arial" panose="020B0604020202020204" pitchFamily="34" charset="0"/>
              <a:buChar char="•"/>
            </a:pPr>
            <a:r>
              <a:rPr lang="en-US" sz="1900" b="1" dirty="0"/>
              <a:t>Parent and Family Engagement Meeting and Events</a:t>
            </a:r>
          </a:p>
          <a:p>
            <a:pPr lvl="4">
              <a:buFont typeface="Courier New" panose="02070309020205020404" pitchFamily="49" charset="0"/>
              <a:buChar char="o"/>
            </a:pPr>
            <a:r>
              <a:rPr lang="en-US" sz="1900" b="1" dirty="0"/>
              <a:t>Annual Title I Meeting – September 10, 2026</a:t>
            </a:r>
          </a:p>
          <a:p>
            <a:pPr lvl="4">
              <a:buFont typeface="Courier New" panose="02070309020205020404" pitchFamily="49" charset="0"/>
              <a:buChar char="o"/>
            </a:pPr>
            <a:r>
              <a:rPr lang="en-US" sz="1900" b="1" dirty="0"/>
              <a:t>Family Literacy Night – Literacy on the Lawn – September 10, 2026</a:t>
            </a:r>
          </a:p>
          <a:p>
            <a:pPr lvl="4">
              <a:buFont typeface="Courier New" panose="02070309020205020404" pitchFamily="49" charset="0"/>
              <a:buChar char="o"/>
            </a:pPr>
            <a:r>
              <a:rPr lang="en-US" sz="1900" b="1" dirty="0"/>
              <a:t>Title I Annual AM Meeting – September 25, 2026</a:t>
            </a:r>
          </a:p>
          <a:p>
            <a:pPr lvl="4">
              <a:buFont typeface="Courier New" panose="02070309020205020404" pitchFamily="49" charset="0"/>
              <a:buChar char="o"/>
            </a:pPr>
            <a:r>
              <a:rPr lang="en-US" sz="1900" b="1" dirty="0"/>
              <a:t>Family Math &amp; Science Night – November 19, 2026</a:t>
            </a:r>
            <a:endParaRPr lang="en-US" sz="1700" dirty="0"/>
          </a:p>
          <a:p>
            <a:pPr lvl="3">
              <a:buFont typeface="Arial" panose="020B0604020202020204" pitchFamily="34" charset="0"/>
              <a:buChar char="•"/>
            </a:pPr>
            <a:r>
              <a:rPr lang="en-US" sz="1900" b="1" dirty="0"/>
              <a:t>Materials/Supplies</a:t>
            </a:r>
          </a:p>
          <a:p>
            <a:pPr lvl="4">
              <a:buFont typeface="Courier New" panose="02070309020205020404" pitchFamily="49" charset="0"/>
              <a:buChar char="o"/>
            </a:pPr>
            <a:r>
              <a:rPr lang="en-US" sz="1900" b="1" dirty="0"/>
              <a:t>Refreshments for Annual Title I Meeting</a:t>
            </a:r>
          </a:p>
          <a:p>
            <a:pPr lvl="4">
              <a:buFont typeface="Courier New" panose="02070309020205020404" pitchFamily="49" charset="0"/>
              <a:buChar char="o"/>
            </a:pPr>
            <a:r>
              <a:rPr lang="en-US" sz="1900" b="1" dirty="0"/>
              <a:t>Materials for parent training – make-n-take (Family Math &amp; Science Night)</a:t>
            </a:r>
          </a:p>
          <a:p>
            <a:pPr lvl="4">
              <a:buFont typeface="Courier New" panose="02070309020205020404" pitchFamily="49" charset="0"/>
              <a:buChar char="o"/>
            </a:pPr>
            <a:r>
              <a:rPr lang="en-US" sz="1900" b="1" dirty="0"/>
              <a:t>Refreshments for School Data Night</a:t>
            </a:r>
          </a:p>
          <a:p>
            <a:pPr lvl="4">
              <a:buFont typeface="Courier New" panose="02070309020205020404" pitchFamily="49" charset="0"/>
              <a:buChar char="o"/>
            </a:pPr>
            <a:r>
              <a:rPr lang="en-US" sz="1900" b="1" dirty="0"/>
              <a:t>Materials to work with your children at home</a:t>
            </a:r>
          </a:p>
          <a:p>
            <a:pPr lvl="4">
              <a:buFont typeface="Courier New" panose="02070309020205020404" pitchFamily="49" charset="0"/>
              <a:buChar char="o"/>
            </a:pPr>
            <a:endParaRPr lang="en-US" sz="1900" b="1" dirty="0"/>
          </a:p>
          <a:p>
            <a:pPr marL="920750" lvl="4" indent="0">
              <a:buNone/>
            </a:pPr>
            <a:endParaRPr lang="en-US" dirty="0"/>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21</a:t>
            </a:fld>
            <a:endParaRPr lang="en-US" dirty="0"/>
          </a:p>
        </p:txBody>
      </p:sp>
    </p:spTree>
    <p:extLst>
      <p:ext uri="{BB962C8B-B14F-4D97-AF65-F5344CB8AC3E}">
        <p14:creationId xmlns:p14="http://schemas.microsoft.com/office/powerpoint/2010/main" val="30134936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1659" y="513495"/>
            <a:ext cx="10840626" cy="790510"/>
          </a:xfrm>
        </p:spPr>
        <p:txBody>
          <a:bodyPr>
            <a:normAutofit/>
          </a:bodyPr>
          <a:lstStyle/>
          <a:p>
            <a:r>
              <a:rPr lang="en-US" b="1" dirty="0"/>
              <a:t>What is a School-Parent Compact?</a:t>
            </a:r>
          </a:p>
        </p:txBody>
      </p:sp>
      <p:sp>
        <p:nvSpPr>
          <p:cNvPr id="3" name="Content Placeholder 2"/>
          <p:cNvSpPr>
            <a:spLocks noGrp="1"/>
          </p:cNvSpPr>
          <p:nvPr>
            <p:ph idx="1"/>
          </p:nvPr>
        </p:nvSpPr>
        <p:spPr>
          <a:xfrm>
            <a:off x="0" y="1544594"/>
            <a:ext cx="12123174" cy="4559321"/>
          </a:xfrm>
        </p:spPr>
        <p:txBody>
          <a:bodyPr>
            <a:normAutofit fontScale="92500" lnSpcReduction="20000"/>
          </a:bodyPr>
          <a:lstStyle/>
          <a:p>
            <a:r>
              <a:rPr lang="en-US" sz="2200" b="1" dirty="0">
                <a:solidFill>
                  <a:schemeClr val="tx1"/>
                </a:solidFill>
              </a:rPr>
              <a:t>A school-parent compact is a written commitment that outlines how the entire school community – teachers, families, and students will share the responsibility for improved academic achievement.</a:t>
            </a:r>
          </a:p>
          <a:p>
            <a:r>
              <a:rPr lang="en-US" sz="2200" b="1" dirty="0">
                <a:solidFill>
                  <a:schemeClr val="tx1"/>
                </a:solidFill>
              </a:rPr>
              <a:t>The compact must describe how the school will:</a:t>
            </a:r>
          </a:p>
          <a:p>
            <a:pPr lvl="3">
              <a:buFont typeface="Arial" panose="020B0604020202020204" pitchFamily="34" charset="0"/>
              <a:buChar char="•"/>
            </a:pPr>
            <a:r>
              <a:rPr lang="en-US" sz="2200" b="1" dirty="0">
                <a:solidFill>
                  <a:schemeClr val="tx1"/>
                </a:solidFill>
              </a:rPr>
              <a:t>provide high-quality curriculum and instruction;</a:t>
            </a:r>
          </a:p>
          <a:p>
            <a:pPr lvl="3">
              <a:buFont typeface="Arial" panose="020B0604020202020204" pitchFamily="34" charset="0"/>
              <a:buChar char="•"/>
            </a:pPr>
            <a:r>
              <a:rPr lang="en-US" sz="2200" b="1" dirty="0">
                <a:solidFill>
                  <a:schemeClr val="tx1"/>
                </a:solidFill>
              </a:rPr>
              <a:t>hold parent-teacher conferences, annually in elementary schools; </a:t>
            </a:r>
          </a:p>
          <a:p>
            <a:pPr lvl="3">
              <a:buFont typeface="Arial" panose="020B0604020202020204" pitchFamily="34" charset="0"/>
              <a:buChar char="•"/>
            </a:pPr>
            <a:r>
              <a:rPr lang="en-US" sz="2200" b="1" dirty="0">
                <a:solidFill>
                  <a:schemeClr val="tx1"/>
                </a:solidFill>
              </a:rPr>
              <a:t>provide parents with reports on their child’s progress;</a:t>
            </a:r>
          </a:p>
          <a:p>
            <a:pPr lvl="3">
              <a:buFont typeface="Arial" panose="020B0604020202020204" pitchFamily="34" charset="0"/>
              <a:buChar char="•"/>
            </a:pPr>
            <a:r>
              <a:rPr lang="en-US" sz="2200" b="1" dirty="0">
                <a:solidFill>
                  <a:schemeClr val="tx1"/>
                </a:solidFill>
              </a:rPr>
              <a:t>provide parents reasonable access to staff. </a:t>
            </a:r>
          </a:p>
          <a:p>
            <a:pPr lvl="3">
              <a:buFont typeface="Arial" panose="020B0604020202020204" pitchFamily="34" charset="0"/>
              <a:buChar char="•"/>
            </a:pPr>
            <a:r>
              <a:rPr lang="en-US" sz="2200" b="1" dirty="0">
                <a:solidFill>
                  <a:schemeClr val="tx1"/>
                </a:solidFill>
              </a:rPr>
              <a:t>provide parents opportunities to volunteer; and</a:t>
            </a:r>
          </a:p>
          <a:p>
            <a:pPr lvl="3">
              <a:buFont typeface="Arial" panose="020B0604020202020204" pitchFamily="34" charset="0"/>
              <a:buChar char="•"/>
            </a:pPr>
            <a:r>
              <a:rPr lang="en-US" sz="2200" b="1" dirty="0">
                <a:solidFill>
                  <a:schemeClr val="tx1"/>
                </a:solidFill>
              </a:rPr>
              <a:t>ensure regular two-way meaningful communication between family members and staff, to the extent practicable, in a language family members can understand.</a:t>
            </a:r>
          </a:p>
          <a:p>
            <a:r>
              <a:rPr lang="en-US" sz="2200" b="1" dirty="0">
                <a:solidFill>
                  <a:schemeClr val="tx1"/>
                </a:solidFill>
              </a:rPr>
              <a:t>You, as a Title I parent or family member, have the right to be involved in the development of the compact.</a:t>
            </a:r>
          </a:p>
          <a:p>
            <a:endParaRPr lang="en-US" dirty="0"/>
          </a:p>
          <a:p>
            <a:endParaRPr lang="en-US" dirty="0"/>
          </a:p>
          <a:p>
            <a:pPr lvl="1"/>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22</a:t>
            </a:fld>
            <a:endParaRPr lang="en-US" dirty="0"/>
          </a:p>
        </p:txBody>
      </p:sp>
    </p:spTree>
    <p:extLst>
      <p:ext uri="{BB962C8B-B14F-4D97-AF65-F5344CB8AC3E}">
        <p14:creationId xmlns:p14="http://schemas.microsoft.com/office/powerpoint/2010/main" val="6643159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59320"/>
            <a:ext cx="11555642" cy="790510"/>
          </a:xfrm>
        </p:spPr>
        <p:txBody>
          <a:bodyPr>
            <a:normAutofit/>
          </a:bodyPr>
          <a:lstStyle/>
          <a:p>
            <a:pPr algn="ctr"/>
            <a:r>
              <a:rPr lang="en-US" b="1" dirty="0"/>
              <a:t>What is a School-Parent Compact?</a:t>
            </a:r>
          </a:p>
        </p:txBody>
      </p:sp>
      <p:sp>
        <p:nvSpPr>
          <p:cNvPr id="3" name="Content Placeholder 2"/>
          <p:cNvSpPr>
            <a:spLocks noGrp="1"/>
          </p:cNvSpPr>
          <p:nvPr>
            <p:ph idx="1"/>
          </p:nvPr>
        </p:nvSpPr>
        <p:spPr>
          <a:xfrm>
            <a:off x="0" y="2091539"/>
            <a:ext cx="12192000" cy="4258183"/>
          </a:xfrm>
        </p:spPr>
        <p:txBody>
          <a:bodyPr>
            <a:normAutofit/>
          </a:bodyPr>
          <a:lstStyle/>
          <a:p>
            <a:r>
              <a:rPr lang="en-US" sz="3200" dirty="0"/>
              <a:t>The school-parent compact will be shared as a handout during the Annual Title I meeting on September 10, 2026. In addition, the compact can be found here:</a:t>
            </a:r>
          </a:p>
          <a:p>
            <a:pPr lvl="3">
              <a:buFont typeface="Wingdings" panose="05000000000000000000" pitchFamily="2" charset="2"/>
              <a:buChar char="§"/>
            </a:pPr>
            <a:r>
              <a:rPr lang="en-US" sz="2400" dirty="0"/>
              <a:t>District Website – Schools – Sea Isle Elementary Website– </a:t>
            </a:r>
            <a:r>
              <a:rPr lang="en-US" sz="2400" dirty="0">
                <a:solidFill>
                  <a:srgbClr val="00B050"/>
                </a:solidFill>
                <a:hlinkClick r:id="rId3"/>
              </a:rPr>
              <a:t>https://seaisle-es.scsk12.org/</a:t>
            </a:r>
            <a:r>
              <a:rPr lang="en-US" sz="2400" dirty="0">
                <a:solidFill>
                  <a:srgbClr val="00B050"/>
                </a:solidFill>
              </a:rPr>
              <a:t> </a:t>
            </a:r>
          </a:p>
          <a:p>
            <a:pPr lvl="3">
              <a:buFont typeface="Wingdings" panose="05000000000000000000" pitchFamily="2" charset="2"/>
              <a:buChar char="§"/>
            </a:pPr>
            <a:r>
              <a:rPr lang="en-US" sz="2400" dirty="0"/>
              <a:t>Parent &amp; Students – Resources- Parent Resources </a:t>
            </a:r>
          </a:p>
          <a:p>
            <a:endParaRPr lang="en-US" sz="2800" dirty="0"/>
          </a:p>
          <a:p>
            <a:endParaRPr lang="en-US" dirty="0"/>
          </a:p>
          <a:p>
            <a:pPr lvl="1"/>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23</a:t>
            </a:fld>
            <a:endParaRPr lang="en-US" dirty="0"/>
          </a:p>
        </p:txBody>
      </p:sp>
    </p:spTree>
    <p:extLst>
      <p:ext uri="{BB962C8B-B14F-4D97-AF65-F5344CB8AC3E}">
        <p14:creationId xmlns:p14="http://schemas.microsoft.com/office/powerpoint/2010/main" val="4274387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D241E9B-12AD-ADF2-84FF-AC2B2BDD585B}"/>
              </a:ext>
            </a:extLst>
          </p:cNvPr>
          <p:cNvSpPr>
            <a:spLocks noGrp="1"/>
          </p:cNvSpPr>
          <p:nvPr>
            <p:ph type="sldNum" sz="quarter" idx="12"/>
          </p:nvPr>
        </p:nvSpPr>
        <p:spPr/>
        <p:txBody>
          <a:bodyPr/>
          <a:lstStyle/>
          <a:p>
            <a:fld id="{4FAB73BC-B049-4115-A692-8D63A059BFB8}" type="slidenum">
              <a:rPr lang="en-US" smtClean="0"/>
              <a:pPr/>
              <a:t>24</a:t>
            </a:fld>
            <a:endParaRPr lang="en-US" dirty="0"/>
          </a:p>
        </p:txBody>
      </p:sp>
      <p:pic>
        <p:nvPicPr>
          <p:cNvPr id="4" name="Picture 3">
            <a:extLst>
              <a:ext uri="{FF2B5EF4-FFF2-40B4-BE49-F238E27FC236}">
                <a16:creationId xmlns:a16="http://schemas.microsoft.com/office/drawing/2014/main" id="{5B6C7AEE-9B92-6267-F33C-0EB6CDDE9A6A}"/>
              </a:ext>
            </a:extLst>
          </p:cNvPr>
          <p:cNvPicPr>
            <a:picLocks noChangeAspect="1"/>
          </p:cNvPicPr>
          <p:nvPr/>
        </p:nvPicPr>
        <p:blipFill>
          <a:blip r:embed="rId2"/>
          <a:stretch>
            <a:fillRect/>
          </a:stretch>
        </p:blipFill>
        <p:spPr>
          <a:xfrm>
            <a:off x="3513117" y="46653"/>
            <a:ext cx="5165766" cy="6764693"/>
          </a:xfrm>
          <a:prstGeom prst="rect">
            <a:avLst/>
          </a:prstGeom>
        </p:spPr>
      </p:pic>
    </p:spTree>
    <p:extLst>
      <p:ext uri="{BB962C8B-B14F-4D97-AF65-F5344CB8AC3E}">
        <p14:creationId xmlns:p14="http://schemas.microsoft.com/office/powerpoint/2010/main" val="3589833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2718"/>
            <a:ext cx="12192000" cy="1400530"/>
          </a:xfrm>
        </p:spPr>
        <p:txBody>
          <a:bodyPr>
            <a:normAutofit/>
          </a:bodyPr>
          <a:lstStyle/>
          <a:p>
            <a:pPr algn="ctr"/>
            <a:br>
              <a:rPr lang="en-US" dirty="0">
                <a:solidFill>
                  <a:schemeClr val="tx1"/>
                </a:solidFill>
                <a:latin typeface="Arial" panose="020B0604020202020204" pitchFamily="34" charset="0"/>
                <a:cs typeface="Arial" panose="020B0604020202020204" pitchFamily="34" charset="0"/>
              </a:rPr>
            </a:br>
            <a:r>
              <a:rPr lang="en-US" dirty="0">
                <a:solidFill>
                  <a:schemeClr val="tx1"/>
                </a:solidFill>
                <a:latin typeface="Arial" panose="020B0604020202020204" pitchFamily="34" charset="0"/>
                <a:cs typeface="Arial" panose="020B0604020202020204" pitchFamily="34" charset="0"/>
              </a:rPr>
              <a:t>What are the benefits of family engagement?</a:t>
            </a:r>
          </a:p>
        </p:txBody>
      </p:sp>
      <p:sp>
        <p:nvSpPr>
          <p:cNvPr id="4" name="Content Placeholder 3"/>
          <p:cNvSpPr>
            <a:spLocks noGrp="1"/>
          </p:cNvSpPr>
          <p:nvPr>
            <p:ph sz="half" idx="1"/>
          </p:nvPr>
        </p:nvSpPr>
        <p:spPr>
          <a:xfrm>
            <a:off x="520387" y="2189862"/>
            <a:ext cx="3285250" cy="4023359"/>
          </a:xfrm>
          <a:ln>
            <a:solidFill>
              <a:schemeClr val="tx1"/>
            </a:solidFill>
          </a:ln>
        </p:spPr>
        <p:txBody>
          <a:bodyPr>
            <a:normAutofit/>
          </a:bodyPr>
          <a:lstStyle/>
          <a:p>
            <a:pPr algn="ctr"/>
            <a:r>
              <a:rPr lang="en-US" u="sng" dirty="0">
                <a:solidFill>
                  <a:schemeClr val="tx1"/>
                </a:solidFill>
                <a:latin typeface="Arial" panose="020B0604020202020204" pitchFamily="34" charset="0"/>
                <a:cs typeface="Arial" panose="020B0604020202020204" pitchFamily="34" charset="0"/>
              </a:rPr>
              <a:t>For students:</a:t>
            </a:r>
          </a:p>
          <a:p>
            <a:pPr>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Higher grades and test scores</a:t>
            </a:r>
          </a:p>
          <a:p>
            <a:pPr>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Better attendance</a:t>
            </a:r>
          </a:p>
          <a:p>
            <a:pPr>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More positive attitudes and better behavior</a:t>
            </a:r>
          </a:p>
          <a:p>
            <a:pPr>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Higher graduation rates</a:t>
            </a:r>
          </a:p>
          <a:p>
            <a:pPr>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Greater enrollment in postsecondary education</a:t>
            </a:r>
          </a:p>
          <a:p>
            <a:pPr>
              <a:buClrTx/>
              <a:buFont typeface="Wingdings" panose="05000000000000000000" pitchFamily="2" charset="2"/>
              <a:buChar char="§"/>
            </a:pPr>
            <a:endParaRPr lang="en-US" dirty="0"/>
          </a:p>
          <a:p>
            <a:endParaRPr lang="en-US" dirty="0"/>
          </a:p>
        </p:txBody>
      </p:sp>
      <p:sp>
        <p:nvSpPr>
          <p:cNvPr id="9" name="Content Placeholder 3"/>
          <p:cNvSpPr>
            <a:spLocks noGrp="1"/>
          </p:cNvSpPr>
          <p:nvPr>
            <p:ph sz="half" idx="2"/>
          </p:nvPr>
        </p:nvSpPr>
        <p:spPr>
          <a:xfrm>
            <a:off x="4453375" y="2186176"/>
            <a:ext cx="3285250" cy="4023359"/>
          </a:xfrm>
          <a:ln>
            <a:solidFill>
              <a:schemeClr val="tx1"/>
            </a:solidFill>
          </a:ln>
        </p:spPr>
        <p:txBody>
          <a:bodyPr>
            <a:normAutofit/>
          </a:bodyPr>
          <a:lstStyle/>
          <a:p>
            <a:pPr algn="ctr"/>
            <a:r>
              <a:rPr lang="en-US" u="sng" dirty="0">
                <a:solidFill>
                  <a:schemeClr val="tx1"/>
                </a:solidFill>
                <a:latin typeface="Arial" panose="020B0604020202020204" pitchFamily="34" charset="0"/>
                <a:cs typeface="Arial" panose="020B0604020202020204" pitchFamily="34" charset="0"/>
              </a:rPr>
              <a:t>For Parents and Families:</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More confidence and trust in the school</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Increased confidence in their parenting skills</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Creates a home environment that encourages learning</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Encourages families to form stronger relationships with teachers and other families</a:t>
            </a:r>
          </a:p>
          <a:p>
            <a:pPr marL="0" lvl="0" indent="0">
              <a:buClrTx/>
              <a:buNone/>
            </a:pPr>
            <a:endParaRPr lang="en-US" dirty="0">
              <a:solidFill>
                <a:prstClr val="black">
                  <a:lumMod val="75000"/>
                  <a:lumOff val="25000"/>
                </a:prstClr>
              </a:solidFill>
              <a:latin typeface="Arial" panose="020B0604020202020204" pitchFamily="34" charset="0"/>
              <a:cs typeface="Arial" panose="020B0604020202020204" pitchFamily="34" charset="0"/>
            </a:endParaRPr>
          </a:p>
          <a:p>
            <a:endParaRPr lang="en-US" u="sng" dirty="0"/>
          </a:p>
        </p:txBody>
      </p:sp>
      <p:sp>
        <p:nvSpPr>
          <p:cNvPr id="3" name="Slide Number Placeholder 2"/>
          <p:cNvSpPr>
            <a:spLocks noGrp="1"/>
          </p:cNvSpPr>
          <p:nvPr>
            <p:ph type="sldNum" sz="quarter" idx="12"/>
          </p:nvPr>
        </p:nvSpPr>
        <p:spPr/>
        <p:txBody>
          <a:bodyPr/>
          <a:lstStyle/>
          <a:p>
            <a:fld id="{4FAB73BC-B049-4115-A692-8D63A059BFB8}" type="slidenum">
              <a:rPr lang="en-US" smtClean="0"/>
              <a:pPr/>
              <a:t>25</a:t>
            </a:fld>
            <a:endParaRPr lang="en-US" dirty="0"/>
          </a:p>
        </p:txBody>
      </p:sp>
      <p:sp>
        <p:nvSpPr>
          <p:cNvPr id="10" name="Content Placeholder 3"/>
          <p:cNvSpPr>
            <a:spLocks noGrp="1"/>
          </p:cNvSpPr>
          <p:nvPr>
            <p:ph sz="half" idx="4294967295"/>
          </p:nvPr>
        </p:nvSpPr>
        <p:spPr>
          <a:xfrm>
            <a:off x="8572960" y="2185222"/>
            <a:ext cx="3284537" cy="4024313"/>
          </a:xfrm>
          <a:ln>
            <a:solidFill>
              <a:schemeClr val="tx1"/>
            </a:solidFill>
          </a:ln>
        </p:spPr>
        <p:txBody>
          <a:bodyPr>
            <a:normAutofit lnSpcReduction="10000"/>
          </a:bodyPr>
          <a:lstStyle/>
          <a:p>
            <a:pPr algn="ctr"/>
            <a:r>
              <a:rPr lang="en-US" u="sng" dirty="0">
                <a:solidFill>
                  <a:schemeClr val="tx1"/>
                </a:solidFill>
                <a:latin typeface="Arial" panose="020B0604020202020204" pitchFamily="34" charset="0"/>
                <a:cs typeface="Arial" panose="020B0604020202020204" pitchFamily="34" charset="0"/>
              </a:rPr>
              <a:t>For Schools and Teachers:</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Improved teacher and staff morale</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Higher ratings of schools and teachers by families</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More support from families</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Higher student achievement</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Increased and improved relationships within the community</a:t>
            </a:r>
          </a:p>
          <a:p>
            <a:pPr lvl="0">
              <a:buClrTx/>
              <a:buFont typeface="Wingdings" panose="05000000000000000000" pitchFamily="2" charset="2"/>
              <a:buChar char="§"/>
            </a:pPr>
            <a:endParaRPr lang="en-US" dirty="0">
              <a:solidFill>
                <a:prstClr val="black">
                  <a:lumMod val="75000"/>
                  <a:lumOff val="25000"/>
                </a:prstClr>
              </a:solidFill>
              <a:latin typeface="Arial" panose="020B0604020202020204" pitchFamily="34" charset="0"/>
              <a:cs typeface="Arial" panose="020B0604020202020204" pitchFamily="34" charset="0"/>
            </a:endParaRPr>
          </a:p>
          <a:p>
            <a:endParaRPr lang="en-US" u="sng" dirty="0"/>
          </a:p>
        </p:txBody>
      </p:sp>
    </p:spTree>
    <p:extLst>
      <p:ext uri="{BB962C8B-B14F-4D97-AF65-F5344CB8AC3E}">
        <p14:creationId xmlns:p14="http://schemas.microsoft.com/office/powerpoint/2010/main" val="27771070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41775"/>
            <a:ext cx="11928762" cy="790510"/>
          </a:xfrm>
        </p:spPr>
        <p:txBody>
          <a:bodyPr/>
          <a:lstStyle/>
          <a:p>
            <a:pPr algn="ctr"/>
            <a:r>
              <a:rPr lang="en-US" b="1" dirty="0"/>
              <a:t>How can I be involved?</a:t>
            </a:r>
          </a:p>
        </p:txBody>
      </p:sp>
      <p:sp>
        <p:nvSpPr>
          <p:cNvPr id="3" name="Content Placeholder 2"/>
          <p:cNvSpPr>
            <a:spLocks noGrp="1"/>
          </p:cNvSpPr>
          <p:nvPr>
            <p:ph idx="1"/>
          </p:nvPr>
        </p:nvSpPr>
        <p:spPr>
          <a:xfrm>
            <a:off x="0" y="1602659"/>
            <a:ext cx="12113342" cy="4204252"/>
          </a:xfrm>
        </p:spPr>
        <p:txBody>
          <a:bodyPr>
            <a:normAutofit fontScale="77500" lnSpcReduction="20000"/>
          </a:bodyPr>
          <a:lstStyle/>
          <a:p>
            <a:pPr>
              <a:buClrTx/>
            </a:pPr>
            <a:r>
              <a:rPr lang="en-US" sz="2800" dirty="0">
                <a:solidFill>
                  <a:schemeClr val="tx1"/>
                </a:solidFill>
                <a:latin typeface="Arial" panose="020B0604020202020204" pitchFamily="34" charset="0"/>
                <a:cs typeface="Arial" panose="020B0604020202020204" pitchFamily="34" charset="0"/>
              </a:rPr>
              <a:t>We need you! Research has proven that family engagement in education has more impact on student achievement than any other factor.</a:t>
            </a:r>
          </a:p>
          <a:p>
            <a:pPr>
              <a:buClrTx/>
            </a:pPr>
            <a:r>
              <a:rPr lang="en-US" sz="2800" dirty="0">
                <a:solidFill>
                  <a:schemeClr val="tx1"/>
                </a:solidFill>
                <a:latin typeface="Arial" panose="020B0604020202020204" pitchFamily="34" charset="0"/>
                <a:cs typeface="Arial" panose="020B0604020202020204" pitchFamily="34" charset="0"/>
              </a:rPr>
              <a:t>To get involved with the SIP, </a:t>
            </a:r>
            <a:r>
              <a:rPr lang="en-US" sz="2800" dirty="0"/>
              <a:t>please make note of all meetings from the invitation (flyer, Class Dojo, Blackboard communication – text and/or email, and school’s social media outlets) and plan to attend each meeting.</a:t>
            </a:r>
            <a:endParaRPr lang="en-US" sz="2800" dirty="0">
              <a:latin typeface="Arial" panose="020B0604020202020204" pitchFamily="34" charset="0"/>
              <a:cs typeface="Arial" panose="020B0604020202020204" pitchFamily="34" charset="0"/>
            </a:endParaRPr>
          </a:p>
          <a:p>
            <a:r>
              <a:rPr lang="en-US" sz="2800" dirty="0">
                <a:solidFill>
                  <a:schemeClr val="tx1"/>
                </a:solidFill>
                <a:latin typeface="Arial" panose="020B0604020202020204" pitchFamily="34" charset="0"/>
                <a:cs typeface="Arial" panose="020B0604020202020204" pitchFamily="34" charset="0"/>
              </a:rPr>
              <a:t>To get involved with the Parent and Family Engagement Policy, </a:t>
            </a:r>
            <a:r>
              <a:rPr lang="en-US" sz="2800" dirty="0"/>
              <a:t>please make note of the planning meeting from the invitation (flyer, Class Dojo, Blackboard communication – text and/or email, and school’s social media outlets) and plan to attend the planning meeting.</a:t>
            </a:r>
          </a:p>
          <a:p>
            <a:r>
              <a:rPr lang="en-US" sz="2800" dirty="0">
                <a:solidFill>
                  <a:schemeClr val="tx1"/>
                </a:solidFill>
                <a:latin typeface="Arial" panose="020B0604020202020204" pitchFamily="34" charset="0"/>
                <a:cs typeface="Arial" panose="020B0604020202020204" pitchFamily="34" charset="0"/>
              </a:rPr>
              <a:t>To get involved with the School Parent Compact, </a:t>
            </a:r>
            <a:r>
              <a:rPr lang="en-US" sz="2800" dirty="0"/>
              <a:t>please make note of the planning meeting from the invitation (flyer, Class Dojo, Blackboard communication – text and/or email, and school’s social media outlets) and plan to attend the planning meeting.</a:t>
            </a:r>
            <a:endParaRPr lang="en-US" sz="2800" dirty="0">
              <a:latin typeface="Arial" panose="020B0604020202020204" pitchFamily="34" charset="0"/>
              <a:cs typeface="Arial" panose="020B0604020202020204" pitchFamily="34" charset="0"/>
            </a:endParaRPr>
          </a:p>
          <a:p>
            <a:pPr>
              <a:buClrTx/>
              <a:buFont typeface="Wingdings" panose="05000000000000000000" pitchFamily="2" charset="2"/>
              <a:buChar char="§"/>
            </a:pPr>
            <a:endParaRPr lang="en-US" dirty="0">
              <a:solidFill>
                <a:srgbClr val="FF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26</a:t>
            </a:fld>
            <a:endParaRPr lang="en-US" dirty="0"/>
          </a:p>
        </p:txBody>
      </p:sp>
    </p:spTree>
    <p:extLst>
      <p:ext uri="{BB962C8B-B14F-4D97-AF65-F5344CB8AC3E}">
        <p14:creationId xmlns:p14="http://schemas.microsoft.com/office/powerpoint/2010/main" val="15583849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826" y="714371"/>
            <a:ext cx="12123174" cy="790510"/>
          </a:xfrm>
        </p:spPr>
        <p:txBody>
          <a:bodyPr/>
          <a:lstStyle/>
          <a:p>
            <a:pPr algn="ctr"/>
            <a:r>
              <a:rPr lang="en-US" b="1" dirty="0"/>
              <a:t>How can I be involved?</a:t>
            </a:r>
          </a:p>
        </p:txBody>
      </p:sp>
      <p:sp>
        <p:nvSpPr>
          <p:cNvPr id="3" name="Content Placeholder 2"/>
          <p:cNvSpPr>
            <a:spLocks noGrp="1"/>
          </p:cNvSpPr>
          <p:nvPr>
            <p:ph idx="1"/>
          </p:nvPr>
        </p:nvSpPr>
        <p:spPr>
          <a:xfrm>
            <a:off x="0" y="1845733"/>
            <a:ext cx="12192000" cy="4535401"/>
          </a:xfrm>
        </p:spPr>
        <p:txBody>
          <a:bodyPr>
            <a:normAutofit fontScale="70000" lnSpcReduction="20000"/>
          </a:bodyPr>
          <a:lstStyle/>
          <a:p>
            <a:pPr>
              <a:buClrTx/>
              <a:buFont typeface="Wingdings" panose="05000000000000000000" pitchFamily="2" charset="2"/>
              <a:buChar char="§"/>
            </a:pPr>
            <a:r>
              <a:rPr lang="en-US" sz="4000" dirty="0">
                <a:latin typeface="Arial" panose="020B0604020202020204" pitchFamily="34" charset="0"/>
                <a:cs typeface="Arial" panose="020B0604020202020204" pitchFamily="34" charset="0"/>
              </a:rPr>
              <a:t>Some examples </a:t>
            </a:r>
            <a:r>
              <a:rPr lang="en-US" sz="4000" dirty="0"/>
              <a:t>of how you can be involved in your child’s education </a:t>
            </a:r>
            <a:r>
              <a:rPr lang="en-US" sz="4000" dirty="0">
                <a:latin typeface="Arial" panose="020B0604020202020204" pitchFamily="34" charset="0"/>
                <a:cs typeface="Arial" panose="020B0604020202020204" pitchFamily="34" charset="0"/>
              </a:rPr>
              <a:t>include, but are not limited to:</a:t>
            </a:r>
          </a:p>
          <a:p>
            <a:pPr lvl="2"/>
            <a:r>
              <a:rPr lang="en-US" sz="2900" dirty="0">
                <a:latin typeface="Arial" panose="020B0604020202020204" pitchFamily="34" charset="0"/>
                <a:cs typeface="Arial" panose="020B0604020202020204" pitchFamily="34" charset="0"/>
              </a:rPr>
              <a:t>encouraging attendance;</a:t>
            </a:r>
          </a:p>
          <a:p>
            <a:pPr lvl="2"/>
            <a:r>
              <a:rPr lang="en-US" sz="2900" dirty="0">
                <a:latin typeface="Arial" panose="020B0604020202020204" pitchFamily="34" charset="0"/>
                <a:cs typeface="Arial" panose="020B0604020202020204" pitchFamily="34" charset="0"/>
              </a:rPr>
              <a:t>monitoring grades and schoolwork on an online system or portal;</a:t>
            </a:r>
          </a:p>
          <a:p>
            <a:pPr lvl="2"/>
            <a:r>
              <a:rPr lang="en-US" sz="2900" dirty="0"/>
              <a:t>b</a:t>
            </a:r>
            <a:r>
              <a:rPr lang="en-US" sz="2900" dirty="0">
                <a:latin typeface="Arial" panose="020B0604020202020204" pitchFamily="34" charset="0"/>
                <a:cs typeface="Arial" panose="020B0604020202020204" pitchFamily="34" charset="0"/>
              </a:rPr>
              <a:t>e knowledgeable and understand the Student Code of Conduct</a:t>
            </a:r>
          </a:p>
          <a:p>
            <a:pPr lvl="2"/>
            <a:r>
              <a:rPr lang="en-US" sz="2900" dirty="0">
                <a:latin typeface="Arial" panose="020B0604020202020204" pitchFamily="34" charset="0"/>
                <a:cs typeface="Arial" panose="020B0604020202020204" pitchFamily="34" charset="0"/>
              </a:rPr>
              <a:t>attending family events and meetings;</a:t>
            </a:r>
          </a:p>
          <a:p>
            <a:pPr lvl="2"/>
            <a:r>
              <a:rPr lang="en-US" sz="2900" dirty="0">
                <a:latin typeface="Arial" panose="020B0604020202020204" pitchFamily="34" charset="0"/>
                <a:cs typeface="Arial" panose="020B0604020202020204" pitchFamily="34" charset="0"/>
              </a:rPr>
              <a:t>observing or volunteering in classrooms;</a:t>
            </a:r>
          </a:p>
          <a:p>
            <a:pPr lvl="2"/>
            <a:r>
              <a:rPr lang="en-US" sz="2900" dirty="0">
                <a:latin typeface="Arial" panose="020B0604020202020204" pitchFamily="34" charset="0"/>
                <a:cs typeface="Arial" panose="020B0604020202020204" pitchFamily="34" charset="0"/>
              </a:rPr>
              <a:t>joining family groups and committees (e.g., PTA/PTO, advisory councils, etc.); and</a:t>
            </a:r>
          </a:p>
          <a:p>
            <a:pPr lvl="2"/>
            <a:r>
              <a:rPr lang="en-US" sz="2900" dirty="0">
                <a:latin typeface="Arial" panose="020B0604020202020204" pitchFamily="34" charset="0"/>
                <a:cs typeface="Arial" panose="020B0604020202020204" pitchFamily="34" charset="0"/>
              </a:rPr>
              <a:t>reading school/classroom newsletters or utilizing websites that contain examples of learning activities families can do with students at home.</a:t>
            </a:r>
          </a:p>
          <a:p>
            <a:pPr>
              <a:buClrTx/>
              <a:buFont typeface="Wingdings" panose="05000000000000000000" pitchFamily="2" charset="2"/>
              <a:buChar char="§"/>
            </a:pPr>
            <a:r>
              <a:rPr lang="en-US" sz="4000" dirty="0">
                <a:latin typeface="Arial" panose="020B0604020202020204" pitchFamily="34" charset="0"/>
                <a:cs typeface="Arial" panose="020B0604020202020204" pitchFamily="34" charset="0"/>
              </a:rPr>
              <a:t>Additionally, Sea Isle Elementary School’s FEP describes several other opportunities for you to be involved in the education of your child.  </a:t>
            </a:r>
          </a:p>
          <a:p>
            <a:pPr>
              <a:buClrTx/>
              <a:buFont typeface="Wingdings" panose="05000000000000000000" pitchFamily="2" charset="2"/>
              <a:buChar char="§"/>
            </a:pPr>
            <a:endParaRPr lang="en-US" dirty="0">
              <a:solidFill>
                <a:srgbClr val="FF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27</a:t>
            </a:fld>
            <a:endParaRPr lang="en-US" dirty="0"/>
          </a:p>
        </p:txBody>
      </p:sp>
    </p:spTree>
    <p:extLst>
      <p:ext uri="{BB962C8B-B14F-4D97-AF65-F5344CB8AC3E}">
        <p14:creationId xmlns:p14="http://schemas.microsoft.com/office/powerpoint/2010/main" val="40225246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00769"/>
            <a:ext cx="11928762" cy="790510"/>
          </a:xfrm>
        </p:spPr>
        <p:txBody>
          <a:bodyPr/>
          <a:lstStyle/>
          <a:p>
            <a:pPr algn="ctr"/>
            <a:r>
              <a:rPr lang="en-US" b="1" dirty="0"/>
              <a:t>What are my rights?</a:t>
            </a:r>
          </a:p>
        </p:txBody>
      </p:sp>
      <p:sp>
        <p:nvSpPr>
          <p:cNvPr id="3" name="Content Placeholder 2"/>
          <p:cNvSpPr>
            <a:spLocks noGrp="1"/>
          </p:cNvSpPr>
          <p:nvPr>
            <p:ph idx="1"/>
          </p:nvPr>
        </p:nvSpPr>
        <p:spPr>
          <a:xfrm>
            <a:off x="0" y="1845734"/>
            <a:ext cx="12191999" cy="4398048"/>
          </a:xfrm>
        </p:spPr>
        <p:txBody>
          <a:bodyPr>
            <a:normAutofit fontScale="77500" lnSpcReduction="20000"/>
          </a:bodyPr>
          <a:lstStyle/>
          <a:p>
            <a:r>
              <a:rPr lang="en-US" sz="3600" b="1" dirty="0">
                <a:solidFill>
                  <a:schemeClr val="tx1"/>
                </a:solidFill>
              </a:rPr>
              <a:t>The families and parents of Title I students have a right, by law, to:</a:t>
            </a:r>
          </a:p>
          <a:p>
            <a:pPr lvl="3">
              <a:buFont typeface="Arial" panose="020B0604020202020204" pitchFamily="34" charset="0"/>
              <a:buChar char="•"/>
            </a:pPr>
            <a:r>
              <a:rPr lang="en-US" sz="2600" dirty="0">
                <a:solidFill>
                  <a:schemeClr val="tx1"/>
                </a:solidFill>
              </a:rPr>
              <a:t>be involved in decisions made at both the school and district level;</a:t>
            </a:r>
          </a:p>
          <a:p>
            <a:pPr lvl="3">
              <a:buFont typeface="Arial" panose="020B0604020202020204" pitchFamily="34" charset="0"/>
              <a:buChar char="•"/>
            </a:pPr>
            <a:endParaRPr lang="en-US" sz="2600" dirty="0">
              <a:solidFill>
                <a:schemeClr val="tx1"/>
              </a:solidFill>
            </a:endParaRPr>
          </a:p>
          <a:p>
            <a:pPr lvl="3">
              <a:buFont typeface="Arial" panose="020B0604020202020204" pitchFamily="34" charset="0"/>
              <a:buChar char="•"/>
            </a:pPr>
            <a:r>
              <a:rPr lang="en-US" sz="2600" dirty="0">
                <a:solidFill>
                  <a:schemeClr val="tx1"/>
                </a:solidFill>
              </a:rPr>
              <a:t>be provided with information on your child’s level of achievement on tests in reading/language arts, writing, mathematics, and science;</a:t>
            </a:r>
          </a:p>
          <a:p>
            <a:pPr lvl="3">
              <a:buFont typeface="Arial" panose="020B0604020202020204" pitchFamily="34" charset="0"/>
              <a:buChar char="•"/>
            </a:pPr>
            <a:endParaRPr lang="en-US" sz="2600" dirty="0">
              <a:solidFill>
                <a:schemeClr val="tx1"/>
              </a:solidFill>
            </a:endParaRPr>
          </a:p>
          <a:p>
            <a:pPr lvl="3">
              <a:buFont typeface="Arial" panose="020B0604020202020204" pitchFamily="34" charset="0"/>
              <a:buChar char="•"/>
            </a:pPr>
            <a:r>
              <a:rPr lang="en-US" sz="2600" dirty="0">
                <a:solidFill>
                  <a:schemeClr val="tx1"/>
                </a:solidFill>
              </a:rPr>
              <a:t>request and receive information on the qualifications of your child’s teacher and paraprofessionals who are working with your child </a:t>
            </a:r>
            <a:r>
              <a:rPr lang="en-US" sz="2600" dirty="0"/>
              <a:t>by contacting the principal </a:t>
            </a:r>
            <a:r>
              <a:rPr lang="en-US" sz="2600" dirty="0">
                <a:solidFill>
                  <a:schemeClr val="tx1"/>
                </a:solidFill>
              </a:rPr>
              <a:t>and</a:t>
            </a:r>
          </a:p>
          <a:p>
            <a:pPr lvl="3">
              <a:buFont typeface="Arial" panose="020B0604020202020204" pitchFamily="34" charset="0"/>
              <a:buChar char="•"/>
            </a:pPr>
            <a:endParaRPr lang="en-US" sz="2600" dirty="0">
              <a:solidFill>
                <a:schemeClr val="tx1"/>
              </a:solidFill>
            </a:endParaRPr>
          </a:p>
          <a:p>
            <a:pPr lvl="3">
              <a:buFont typeface="Arial" panose="020B0604020202020204" pitchFamily="34" charset="0"/>
              <a:buChar char="•"/>
            </a:pPr>
            <a:r>
              <a:rPr lang="en-US" sz="2600" dirty="0">
                <a:solidFill>
                  <a:schemeClr val="tx1"/>
                </a:solidFill>
              </a:rPr>
              <a:t>request opportunities for regular meetings to formulate suggestions and to participate, as appropriate, in decisions about the education of your child. The school is required to respond to any such suggestions as soon as practicably possible.</a:t>
            </a:r>
          </a:p>
          <a:p>
            <a:endParaRPr lang="en-US" dirty="0"/>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28</a:t>
            </a:fld>
            <a:endParaRPr lang="en-US" dirty="0"/>
          </a:p>
        </p:txBody>
      </p:sp>
    </p:spTree>
    <p:extLst>
      <p:ext uri="{BB962C8B-B14F-4D97-AF65-F5344CB8AC3E}">
        <p14:creationId xmlns:p14="http://schemas.microsoft.com/office/powerpoint/2010/main" val="42074717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537BD-4878-F9F1-1D8D-D37B98C169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2DBF02-494C-C9A4-53C1-A30908268A00}"/>
              </a:ext>
            </a:extLst>
          </p:cNvPr>
          <p:cNvSpPr>
            <a:spLocks noGrp="1"/>
          </p:cNvSpPr>
          <p:nvPr>
            <p:ph type="title"/>
          </p:nvPr>
        </p:nvSpPr>
        <p:spPr>
          <a:xfrm>
            <a:off x="-92811" y="28497"/>
            <a:ext cx="11928762" cy="790510"/>
          </a:xfrm>
        </p:spPr>
        <p:txBody>
          <a:bodyPr/>
          <a:lstStyle/>
          <a:p>
            <a:pPr algn="ctr"/>
            <a:r>
              <a:rPr lang="en-US" b="1" dirty="0"/>
              <a:t>What are my rights?</a:t>
            </a:r>
          </a:p>
        </p:txBody>
      </p:sp>
      <p:sp>
        <p:nvSpPr>
          <p:cNvPr id="3" name="Content Placeholder 2">
            <a:extLst>
              <a:ext uri="{FF2B5EF4-FFF2-40B4-BE49-F238E27FC236}">
                <a16:creationId xmlns:a16="http://schemas.microsoft.com/office/drawing/2014/main" id="{5C652835-ECD6-4D3B-3F2F-AB75E970A58C}"/>
              </a:ext>
            </a:extLst>
          </p:cNvPr>
          <p:cNvSpPr>
            <a:spLocks noGrp="1"/>
          </p:cNvSpPr>
          <p:nvPr>
            <p:ph idx="1"/>
          </p:nvPr>
        </p:nvSpPr>
        <p:spPr>
          <a:xfrm>
            <a:off x="0" y="819007"/>
            <a:ext cx="12192000" cy="5219985"/>
          </a:xfrm>
        </p:spPr>
        <p:txBody>
          <a:bodyPr>
            <a:normAutofit fontScale="25000" lnSpcReduction="20000"/>
          </a:bodyPr>
          <a:lstStyle/>
          <a:p>
            <a:pPr marL="0" indent="0" algn="ctr">
              <a:lnSpc>
                <a:spcPct val="120000"/>
              </a:lnSpc>
              <a:buNone/>
            </a:pPr>
            <a:r>
              <a:rPr lang="en-US" sz="4900" dirty="0"/>
              <a:t>Every Student Succeeds Act (ESSA) </a:t>
            </a:r>
          </a:p>
          <a:p>
            <a:pPr marL="0" indent="0" algn="ctr">
              <a:lnSpc>
                <a:spcPct val="120000"/>
              </a:lnSpc>
              <a:buNone/>
            </a:pPr>
            <a:r>
              <a:rPr lang="en-US" sz="7200" b="1" dirty="0"/>
              <a:t>Parents’ Right-To-Know </a:t>
            </a:r>
          </a:p>
          <a:p>
            <a:pPr marL="0" indent="0" algn="ctr">
              <a:lnSpc>
                <a:spcPct val="120000"/>
              </a:lnSpc>
              <a:buNone/>
            </a:pPr>
            <a:endParaRPr lang="en-US" sz="4300" b="1" dirty="0"/>
          </a:p>
          <a:p>
            <a:pPr marL="0" indent="0">
              <a:lnSpc>
                <a:spcPct val="120000"/>
              </a:lnSpc>
              <a:spcBef>
                <a:spcPts val="0"/>
              </a:spcBef>
              <a:spcAft>
                <a:spcPts val="0"/>
              </a:spcAft>
              <a:buNone/>
            </a:pPr>
            <a:r>
              <a:rPr lang="en-US" sz="8000" b="1" dirty="0"/>
              <a:t>All parents have the right to request the following: </a:t>
            </a:r>
          </a:p>
          <a:p>
            <a:pPr marL="0" indent="0">
              <a:lnSpc>
                <a:spcPct val="120000"/>
              </a:lnSpc>
              <a:spcBef>
                <a:spcPts val="0"/>
              </a:spcBef>
              <a:spcAft>
                <a:spcPts val="0"/>
              </a:spcAft>
              <a:buNone/>
            </a:pPr>
            <a:r>
              <a:rPr lang="en-US" sz="8000" dirty="0"/>
              <a:t>• A teacher’s professional qualifications, which include: state qualifications, licensure, grade/s certification, waivers </a:t>
            </a:r>
          </a:p>
          <a:p>
            <a:pPr marL="0" indent="0">
              <a:lnSpc>
                <a:spcPct val="120000"/>
              </a:lnSpc>
              <a:spcBef>
                <a:spcPts val="0"/>
              </a:spcBef>
              <a:spcAft>
                <a:spcPts val="0"/>
              </a:spcAft>
              <a:buNone/>
            </a:pPr>
            <a:r>
              <a:rPr lang="en-US" sz="8000" dirty="0"/>
              <a:t>• A teacher’s baccalaureate and /or graduate degree, fields of endorsement, previous teaching experience </a:t>
            </a:r>
          </a:p>
          <a:p>
            <a:pPr marL="0" indent="0">
              <a:lnSpc>
                <a:spcPct val="120000"/>
              </a:lnSpc>
              <a:spcBef>
                <a:spcPts val="0"/>
              </a:spcBef>
              <a:spcAft>
                <a:spcPts val="0"/>
              </a:spcAft>
              <a:buNone/>
            </a:pPr>
            <a:r>
              <a:rPr lang="en-US" sz="8000" dirty="0"/>
              <a:t>• A paraprofessional’s qualifications </a:t>
            </a:r>
          </a:p>
          <a:p>
            <a:pPr marL="0" indent="0">
              <a:lnSpc>
                <a:spcPct val="120000"/>
              </a:lnSpc>
              <a:spcBef>
                <a:spcPts val="0"/>
              </a:spcBef>
              <a:spcAft>
                <a:spcPts val="0"/>
              </a:spcAft>
              <a:buNone/>
            </a:pPr>
            <a:r>
              <a:rPr lang="en-US" sz="8000" dirty="0"/>
              <a:t>• An assurance that their child’s name, address, and telephone listing not be released to military recruiters </a:t>
            </a:r>
          </a:p>
          <a:p>
            <a:pPr marL="0" indent="0">
              <a:lnSpc>
                <a:spcPct val="120000"/>
              </a:lnSpc>
              <a:buNone/>
            </a:pPr>
            <a:endParaRPr lang="en-US" sz="8000" dirty="0"/>
          </a:p>
          <a:p>
            <a:pPr marL="0" indent="0">
              <a:lnSpc>
                <a:spcPct val="120000"/>
              </a:lnSpc>
              <a:spcBef>
                <a:spcPts val="0"/>
              </a:spcBef>
              <a:spcAft>
                <a:spcPts val="0"/>
              </a:spcAft>
              <a:buNone/>
            </a:pPr>
            <a:r>
              <a:rPr lang="en-US" sz="8000" b="1" dirty="0"/>
              <a:t>All parents will receive information on the following: </a:t>
            </a:r>
          </a:p>
          <a:p>
            <a:pPr marL="0" indent="0">
              <a:lnSpc>
                <a:spcPct val="120000"/>
              </a:lnSpc>
              <a:spcBef>
                <a:spcPts val="0"/>
              </a:spcBef>
              <a:spcAft>
                <a:spcPts val="0"/>
              </a:spcAft>
              <a:buNone/>
            </a:pPr>
            <a:r>
              <a:rPr lang="en-US" sz="8000" dirty="0"/>
              <a:t>• Their child’s level of achievement in each of the state academic assessments </a:t>
            </a:r>
          </a:p>
          <a:p>
            <a:pPr marL="0" indent="0">
              <a:lnSpc>
                <a:spcPct val="120000"/>
              </a:lnSpc>
              <a:spcBef>
                <a:spcPts val="0"/>
              </a:spcBef>
              <a:spcAft>
                <a:spcPts val="0"/>
              </a:spcAft>
              <a:buNone/>
            </a:pPr>
            <a:r>
              <a:rPr lang="en-US" sz="8000" dirty="0"/>
              <a:t>• Their option to request a transfer to another school within the district if their child is the victim of a violent crime at school </a:t>
            </a:r>
          </a:p>
          <a:p>
            <a:pPr marL="0" indent="0">
              <a:lnSpc>
                <a:spcPct val="120000"/>
              </a:lnSpc>
              <a:spcBef>
                <a:spcPts val="0"/>
              </a:spcBef>
              <a:spcAft>
                <a:spcPts val="0"/>
              </a:spcAft>
              <a:buNone/>
            </a:pPr>
            <a:r>
              <a:rPr lang="en-US" sz="8000" dirty="0"/>
              <a:t>• Their right to timely notification that their child has been assigned, or has been taught for four or more consecutive weeks by, a teacher who is not highly qualified</a:t>
            </a:r>
          </a:p>
          <a:p>
            <a:endParaRPr lang="en-US" dirty="0"/>
          </a:p>
        </p:txBody>
      </p:sp>
      <p:sp>
        <p:nvSpPr>
          <p:cNvPr id="4" name="Slide Number Placeholder 3">
            <a:extLst>
              <a:ext uri="{FF2B5EF4-FFF2-40B4-BE49-F238E27FC236}">
                <a16:creationId xmlns:a16="http://schemas.microsoft.com/office/drawing/2014/main" id="{F84CBEBB-762C-C120-B778-D945EA9978F0}"/>
              </a:ext>
            </a:extLst>
          </p:cNvPr>
          <p:cNvSpPr>
            <a:spLocks noGrp="1"/>
          </p:cNvSpPr>
          <p:nvPr>
            <p:ph type="sldNum" sz="quarter" idx="12"/>
          </p:nvPr>
        </p:nvSpPr>
        <p:spPr/>
        <p:txBody>
          <a:bodyPr/>
          <a:lstStyle/>
          <a:p>
            <a:fld id="{4FAB73BC-B049-4115-A692-8D63A059BFB8}" type="slidenum">
              <a:rPr lang="en-US" smtClean="0"/>
              <a:pPr/>
              <a:t>29</a:t>
            </a:fld>
            <a:endParaRPr lang="en-US" dirty="0"/>
          </a:p>
        </p:txBody>
      </p:sp>
    </p:spTree>
    <p:extLst>
      <p:ext uri="{BB962C8B-B14F-4D97-AF65-F5344CB8AC3E}">
        <p14:creationId xmlns:p14="http://schemas.microsoft.com/office/powerpoint/2010/main" val="24240021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4272"/>
            <a:ext cx="11928762" cy="790510"/>
          </a:xfrm>
        </p:spPr>
        <p:txBody>
          <a:bodyPr/>
          <a:lstStyle/>
          <a:p>
            <a:pPr algn="ctr"/>
            <a:r>
              <a:rPr lang="en-US" b="1" dirty="0"/>
              <a:t>Who can I contact for help?</a:t>
            </a:r>
          </a:p>
        </p:txBody>
      </p:sp>
      <p:sp>
        <p:nvSpPr>
          <p:cNvPr id="3" name="Content Placeholder 2"/>
          <p:cNvSpPr>
            <a:spLocks noGrp="1"/>
          </p:cNvSpPr>
          <p:nvPr>
            <p:ph idx="1"/>
          </p:nvPr>
        </p:nvSpPr>
        <p:spPr>
          <a:xfrm>
            <a:off x="167149" y="1809135"/>
            <a:ext cx="11761614" cy="4629765"/>
          </a:xfrm>
        </p:spPr>
        <p:txBody>
          <a:bodyPr>
            <a:normAutofit/>
          </a:bodyPr>
          <a:lstStyle/>
          <a:p>
            <a:pPr>
              <a:buClrTx/>
              <a:buFont typeface="Wingdings" panose="05000000000000000000" pitchFamily="2" charset="2"/>
              <a:buChar char="§"/>
            </a:pPr>
            <a:r>
              <a:rPr lang="en-US" sz="2800" dirty="0">
                <a:solidFill>
                  <a:schemeClr val="tx1"/>
                </a:solidFill>
              </a:rPr>
              <a:t>For general questions, call the front office at: </a:t>
            </a:r>
            <a:r>
              <a:rPr lang="en-US" sz="2800" b="1" dirty="0"/>
              <a:t>901.416.2104</a:t>
            </a:r>
          </a:p>
          <a:p>
            <a:pPr>
              <a:buClrTx/>
              <a:buFont typeface="Wingdings" panose="05000000000000000000" pitchFamily="2" charset="2"/>
              <a:buChar char="§"/>
            </a:pPr>
            <a:r>
              <a:rPr lang="en-US" sz="2800" dirty="0"/>
              <a:t>To reach the principal, </a:t>
            </a:r>
            <a:r>
              <a:rPr lang="en-US" sz="2800" b="1" dirty="0"/>
              <a:t>Dr. Meeks, </a:t>
            </a:r>
            <a:r>
              <a:rPr lang="en-US" sz="2800" dirty="0"/>
              <a:t>call: </a:t>
            </a:r>
            <a:r>
              <a:rPr lang="en-US" sz="2800" b="1" dirty="0"/>
              <a:t>901.416.6100</a:t>
            </a:r>
          </a:p>
          <a:p>
            <a:pPr>
              <a:buClrTx/>
              <a:buFont typeface="Wingdings" panose="05000000000000000000" pitchFamily="2" charset="2"/>
              <a:buChar char="§"/>
            </a:pPr>
            <a:r>
              <a:rPr lang="en-US" sz="2800" dirty="0"/>
              <a:t>To reach the school counselor, </a:t>
            </a:r>
            <a:r>
              <a:rPr lang="en-US" sz="2800" b="1" dirty="0"/>
              <a:t>Mrs. McGhee, </a:t>
            </a:r>
            <a:r>
              <a:rPr lang="en-US" sz="2800" dirty="0"/>
              <a:t>call: </a:t>
            </a:r>
            <a:r>
              <a:rPr lang="en-US" sz="2800" b="1" dirty="0"/>
              <a:t>901.416.6104</a:t>
            </a:r>
          </a:p>
          <a:p>
            <a:pPr>
              <a:buFont typeface="Wingdings" panose="05000000000000000000" pitchFamily="2" charset="2"/>
              <a:buChar char="§"/>
            </a:pPr>
            <a:r>
              <a:rPr lang="en-US" sz="2800" dirty="0">
                <a:solidFill>
                  <a:schemeClr val="tx1"/>
                </a:solidFill>
              </a:rPr>
              <a:t>To reach your child’s teacher, send a message on Class Dojo, call the front office or view our staff directory at:</a:t>
            </a:r>
            <a:r>
              <a:rPr lang="en-US" sz="2800" dirty="0"/>
              <a:t> </a:t>
            </a:r>
            <a:r>
              <a:rPr lang="en-US" sz="2800" dirty="0">
                <a:hlinkClick r:id="rId3"/>
              </a:rPr>
              <a:t>https://seaisle-es.scsk12.org/our-staff/meet-our-team</a:t>
            </a:r>
            <a:endParaRPr lang="en-US" sz="2800" dirty="0"/>
          </a:p>
          <a:p>
            <a:pPr>
              <a:buFont typeface="Wingdings" panose="05000000000000000000" pitchFamily="2" charset="2"/>
              <a:buChar char="§"/>
            </a:pPr>
            <a:endParaRPr lang="en-US" sz="2800" dirty="0">
              <a:solidFill>
                <a:srgbClr val="00B050"/>
              </a:solidFill>
            </a:endParaRPr>
          </a:p>
          <a:p>
            <a:pPr marL="227013" lvl="1" indent="0">
              <a:buNone/>
            </a:pP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30</a:t>
            </a:fld>
            <a:endParaRPr lang="en-US" dirty="0"/>
          </a:p>
        </p:txBody>
      </p:sp>
    </p:spTree>
    <p:extLst>
      <p:ext uri="{BB962C8B-B14F-4D97-AF65-F5344CB8AC3E}">
        <p14:creationId xmlns:p14="http://schemas.microsoft.com/office/powerpoint/2010/main" val="26211304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FEBFF7E-A422-A849-26EC-2BEF3BE074A1}"/>
              </a:ext>
            </a:extLst>
          </p:cNvPr>
          <p:cNvSpPr>
            <a:spLocks noGrp="1"/>
          </p:cNvSpPr>
          <p:nvPr>
            <p:ph type="sldNum" sz="quarter" idx="12"/>
          </p:nvPr>
        </p:nvSpPr>
        <p:spPr/>
        <p:txBody>
          <a:bodyPr/>
          <a:lstStyle/>
          <a:p>
            <a:fld id="{4FAB73BC-B049-4115-A692-8D63A059BFB8}" type="slidenum">
              <a:rPr lang="en-US" smtClean="0"/>
              <a:pPr/>
              <a:t>31</a:t>
            </a:fld>
            <a:endParaRPr lang="en-US" dirty="0"/>
          </a:p>
        </p:txBody>
      </p:sp>
      <p:pic>
        <p:nvPicPr>
          <p:cNvPr id="4" name="Picture 3">
            <a:extLst>
              <a:ext uri="{FF2B5EF4-FFF2-40B4-BE49-F238E27FC236}">
                <a16:creationId xmlns:a16="http://schemas.microsoft.com/office/drawing/2014/main" id="{2F36B184-06EA-716C-0874-51EC1944A3ED}"/>
              </a:ext>
            </a:extLst>
          </p:cNvPr>
          <p:cNvPicPr>
            <a:picLocks noChangeAspect="1"/>
          </p:cNvPicPr>
          <p:nvPr/>
        </p:nvPicPr>
        <p:blipFill>
          <a:blip r:embed="rId2"/>
          <a:stretch>
            <a:fillRect/>
          </a:stretch>
        </p:blipFill>
        <p:spPr>
          <a:xfrm>
            <a:off x="4421507" y="2102645"/>
            <a:ext cx="3486637" cy="3391373"/>
          </a:xfrm>
          <a:prstGeom prst="rect">
            <a:avLst/>
          </a:prstGeom>
        </p:spPr>
      </p:pic>
      <p:sp>
        <p:nvSpPr>
          <p:cNvPr id="5" name="TextBox 4">
            <a:extLst>
              <a:ext uri="{FF2B5EF4-FFF2-40B4-BE49-F238E27FC236}">
                <a16:creationId xmlns:a16="http://schemas.microsoft.com/office/drawing/2014/main" id="{FEE6399D-B140-A5E5-4DEF-FCBCDB2945DE}"/>
              </a:ext>
            </a:extLst>
          </p:cNvPr>
          <p:cNvSpPr txBox="1"/>
          <p:nvPr/>
        </p:nvSpPr>
        <p:spPr>
          <a:xfrm>
            <a:off x="1001261" y="835742"/>
            <a:ext cx="9989573" cy="954107"/>
          </a:xfrm>
          <a:prstGeom prst="rect">
            <a:avLst/>
          </a:prstGeom>
          <a:noFill/>
        </p:spPr>
        <p:txBody>
          <a:bodyPr wrap="square" rtlCol="0">
            <a:spAutoFit/>
          </a:bodyPr>
          <a:lstStyle/>
          <a:p>
            <a:pPr algn="ctr"/>
            <a:r>
              <a:rPr lang="en-US" sz="2800" b="1" dirty="0"/>
              <a:t>Sea Isle Elementary School </a:t>
            </a:r>
          </a:p>
          <a:p>
            <a:pPr algn="ctr"/>
            <a:r>
              <a:rPr lang="en-US" sz="2800" b="1" dirty="0"/>
              <a:t>Family Engagement &amp; Communication Survey</a:t>
            </a:r>
          </a:p>
        </p:txBody>
      </p:sp>
    </p:spTree>
    <p:extLst>
      <p:ext uri="{BB962C8B-B14F-4D97-AF65-F5344CB8AC3E}">
        <p14:creationId xmlns:p14="http://schemas.microsoft.com/office/powerpoint/2010/main" val="12697954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61459" y="1304790"/>
            <a:ext cx="10813986" cy="2954655"/>
          </a:xfrm>
          <a:prstGeom prst="rect">
            <a:avLst/>
          </a:prstGeom>
          <a:noFill/>
        </p:spPr>
        <p:txBody>
          <a:bodyPr wrap="none" lIns="91440" tIns="45720" rIns="91440" bIns="45720">
            <a:spAutoFit/>
          </a:bodyPr>
          <a:lstStyle/>
          <a:p>
            <a:pPr algn="ctr"/>
            <a:r>
              <a:rPr lang="en-US" sz="6600" b="1" cap="none" spc="0" dirty="0">
                <a:ln w="22225">
                  <a:solidFill>
                    <a:schemeClr val="accent2"/>
                  </a:solidFill>
                  <a:prstDash val="solid"/>
                </a:ln>
                <a:effectLst/>
                <a:latin typeface="Arial" panose="020B0604020202020204" pitchFamily="34" charset="0"/>
                <a:cs typeface="Arial" panose="020B0604020202020204" pitchFamily="34" charset="0"/>
              </a:rPr>
              <a:t>WE JUST WANT TO SAY…</a:t>
            </a:r>
          </a:p>
          <a:p>
            <a:pPr algn="ctr"/>
            <a:r>
              <a:rPr lang="en-US" sz="12000" b="1" dirty="0">
                <a:ln w="22225">
                  <a:solidFill>
                    <a:schemeClr val="accent2"/>
                  </a:solidFill>
                  <a:prstDash val="solid"/>
                </a:ln>
                <a:solidFill>
                  <a:schemeClr val="accent2">
                    <a:lumMod val="40000"/>
                    <a:lumOff val="60000"/>
                  </a:schemeClr>
                </a:solidFill>
                <a:latin typeface="Arial" panose="020B0604020202020204" pitchFamily="34" charset="0"/>
                <a:cs typeface="Arial" panose="020B0604020202020204" pitchFamily="34" charset="0"/>
              </a:rPr>
              <a:t>THANK YOU!</a:t>
            </a:r>
            <a:endParaRPr lang="en-US" sz="12000" b="1" cap="none" spc="0" dirty="0">
              <a:ln w="22225">
                <a:solidFill>
                  <a:schemeClr val="accent2"/>
                </a:solidFill>
                <a:prstDash val="solid"/>
              </a:ln>
              <a:solidFill>
                <a:schemeClr val="accent2">
                  <a:lumMod val="40000"/>
                  <a:lumOff val="60000"/>
                </a:schemeClr>
              </a:solidFill>
              <a:effectLst/>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12"/>
          </p:nvPr>
        </p:nvSpPr>
        <p:spPr/>
        <p:txBody>
          <a:bodyPr/>
          <a:lstStyle/>
          <a:p>
            <a:fld id="{4FAB73BC-B049-4115-A692-8D63A059BFB8}" type="slidenum">
              <a:rPr lang="en-US" smtClean="0"/>
              <a:pPr/>
              <a:t>32</a:t>
            </a:fld>
            <a:endParaRPr lang="en-US" dirty="0"/>
          </a:p>
        </p:txBody>
      </p:sp>
    </p:spTree>
    <p:extLst>
      <p:ext uri="{BB962C8B-B14F-4D97-AF65-F5344CB8AC3E}">
        <p14:creationId xmlns:p14="http://schemas.microsoft.com/office/powerpoint/2010/main" val="36925709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8bc45f0-fb64-44cc-bf44-f9f8397c9796" xsi:nil="true"/>
    <lcf76f155ced4ddcb4097134ff3c332f xmlns="380bb2a7-dd8a-42b6-b2e4-6f17bbf1b257">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6DD4C04616E81499BC0A04B6F1D12A7" ma:contentTypeVersion="19" ma:contentTypeDescription="Create a new document." ma:contentTypeScope="" ma:versionID="eaf7a17e59f3564e0fce5a526979a4bd">
  <xsd:schema xmlns:xsd="http://www.w3.org/2001/XMLSchema" xmlns:xs="http://www.w3.org/2001/XMLSchema" xmlns:p="http://schemas.microsoft.com/office/2006/metadata/properties" xmlns:ns2="380bb2a7-dd8a-42b6-b2e4-6f17bbf1b257" xmlns:ns3="88bc45f0-fb64-44cc-bf44-f9f8397c9796" targetNamespace="http://schemas.microsoft.com/office/2006/metadata/properties" ma:root="true" ma:fieldsID="b0b92e29ea299f45bb8049a5fb0bcdad" ns2:_="" ns3:_="">
    <xsd:import namespace="380bb2a7-dd8a-42b6-b2e4-6f17bbf1b257"/>
    <xsd:import namespace="88bc45f0-fb64-44cc-bf44-f9f8397c979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LengthInSeconds"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0bb2a7-dd8a-42b6-b2e4-6f17bbf1b25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2" nillable="true" ma:displayName="Length (seconds)"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ae4be1d-d524-4aa9-85d5-5e42c742cc32"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8bc45f0-fb64-44cc-bf44-f9f8397c9796"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c886416a-45cc-4096-817a-620d5f31d47e}" ma:internalName="TaxCatchAll" ma:showField="CatchAllData" ma:web="88bc45f0-fb64-44cc-bf44-f9f8397c979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CF9E0D1-48E2-4546-B1CB-85EEBAAABA5A}">
  <ds:schemaRefs>
    <ds:schemaRef ds:uri="http://schemas.microsoft.com/office/2006/metadata/properties"/>
    <ds:schemaRef ds:uri="http://schemas.microsoft.com/office/2006/documentManagement/types"/>
    <ds:schemaRef ds:uri="http://purl.org/dc/terms/"/>
    <ds:schemaRef ds:uri="http://purl.org/dc/dcmitype/"/>
    <ds:schemaRef ds:uri="http://www.w3.org/XML/1998/namespace"/>
    <ds:schemaRef ds:uri="http://purl.org/dc/elements/1.1/"/>
    <ds:schemaRef ds:uri="380bb2a7-dd8a-42b6-b2e4-6f17bbf1b257"/>
    <ds:schemaRef ds:uri="http://schemas.microsoft.com/office/infopath/2007/PartnerControls"/>
    <ds:schemaRef ds:uri="http://schemas.openxmlformats.org/package/2006/metadata/core-properties"/>
    <ds:schemaRef ds:uri="88bc45f0-fb64-44cc-bf44-f9f8397c9796"/>
  </ds:schemaRefs>
</ds:datastoreItem>
</file>

<file path=customXml/itemProps2.xml><?xml version="1.0" encoding="utf-8"?>
<ds:datastoreItem xmlns:ds="http://schemas.openxmlformats.org/officeDocument/2006/customXml" ds:itemID="{917C3CA1-62AF-4E3B-A6C8-FA974F28C0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80bb2a7-dd8a-42b6-b2e4-6f17bbf1b257"/>
    <ds:schemaRef ds:uri="88bc45f0-fb64-44cc-bf44-f9f8397c979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5C94725-3295-4EEE-8D77-6F07404B788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Ion</Template>
  <TotalTime>12403</TotalTime>
  <Words>3007</Words>
  <Application>Microsoft Office PowerPoint</Application>
  <PresentationFormat>Widescreen</PresentationFormat>
  <Paragraphs>296</Paragraphs>
  <Slides>32</Slides>
  <Notes>29</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Ion</vt:lpstr>
      <vt:lpstr>2026-27  Annual Title I &amp; Family Engagement Meeting</vt:lpstr>
      <vt:lpstr>Why are we here?</vt:lpstr>
      <vt:lpstr>What will I learn?</vt:lpstr>
      <vt:lpstr>What is a Title I school?</vt:lpstr>
      <vt:lpstr>What can Title I funds be used for?</vt:lpstr>
      <vt:lpstr>How does our school use Title I funds?</vt:lpstr>
      <vt:lpstr>What is the SIP?</vt:lpstr>
      <vt:lpstr>What are our schoolwide program goals?</vt:lpstr>
      <vt:lpstr>What is our school’s designation status?</vt:lpstr>
      <vt:lpstr>What is the State Report Card?</vt:lpstr>
      <vt:lpstr>What curriculum does our school use?</vt:lpstr>
      <vt:lpstr>What curriculum does our school use?</vt:lpstr>
      <vt:lpstr>What tests will my child be taking?</vt:lpstr>
      <vt:lpstr>What is parent and family engagement?</vt:lpstr>
      <vt:lpstr>What is parent and family engagement?</vt:lpstr>
      <vt:lpstr>What is a Parent and Family Engagement Policy?</vt:lpstr>
      <vt:lpstr>What is a Parent and Family Engagement Policy?</vt:lpstr>
      <vt:lpstr>PowerPoint Presentation</vt:lpstr>
      <vt:lpstr>Table Activity</vt:lpstr>
      <vt:lpstr>How is parent and family engagement funded?</vt:lpstr>
      <vt:lpstr> How is parent and family engagement funded?</vt:lpstr>
      <vt:lpstr>What is a School-Parent Compact?</vt:lpstr>
      <vt:lpstr>What is a School-Parent Compact?</vt:lpstr>
      <vt:lpstr>PowerPoint Presentation</vt:lpstr>
      <vt:lpstr> What are the benefits of family engagement?</vt:lpstr>
      <vt:lpstr>How can I be involved?</vt:lpstr>
      <vt:lpstr>How can I be involved?</vt:lpstr>
      <vt:lpstr>What are my rights?</vt:lpstr>
      <vt:lpstr>What are my rights?</vt:lpstr>
      <vt:lpstr>Who can I contact for help?</vt:lpstr>
      <vt:lpstr>PowerPoint Presentation</vt:lpstr>
      <vt:lpstr>PowerPoint Presentation</vt:lpstr>
    </vt:vector>
  </TitlesOfParts>
  <Company>State of Tennessee Dept.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 SCHOOL YEAR] Annual Title I &amp; Family Engagement Meeting</dc:title>
  <dc:creator>Brinn Obermiller</dc:creator>
  <cp:lastModifiedBy>TAMARA P MCCRAY</cp:lastModifiedBy>
  <cp:revision>143</cp:revision>
  <cp:lastPrinted>2026-07-23T18:45:28Z</cp:lastPrinted>
  <dcterms:created xsi:type="dcterms:W3CDTF">2018-01-17T16:59:30Z</dcterms:created>
  <dcterms:modified xsi:type="dcterms:W3CDTF">2026-09-25T18:40:42Z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0x01010046DD4C04616E81499BC0A04B6F1D12A7</vt:lpwstr>
  </property>
  <property fmtid="{D5CDD505-2E9C-101B-9397-08002B2CF9AE}" pid="3" name="MediaServiceImageTags">
    <vt:lpwstr/>
  </property>
</Properties>
</file>