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12" r:id="rId4"/>
  </p:sldMasterIdLst>
  <p:notesMasterIdLst>
    <p:notesMasterId r:id="rId35"/>
  </p:notesMasterIdLst>
  <p:handoutMasterIdLst>
    <p:handoutMasterId r:id="rId36"/>
  </p:handoutMasterIdLst>
  <p:sldIdLst>
    <p:sldId id="256" r:id="rId5"/>
    <p:sldId id="260" r:id="rId6"/>
    <p:sldId id="258" r:id="rId7"/>
    <p:sldId id="259" r:id="rId8"/>
    <p:sldId id="263" r:id="rId9"/>
    <p:sldId id="267" r:id="rId10"/>
    <p:sldId id="268" r:id="rId11"/>
    <p:sldId id="265" r:id="rId12"/>
    <p:sldId id="283" r:id="rId13"/>
    <p:sldId id="284" r:id="rId14"/>
    <p:sldId id="303" r:id="rId15"/>
    <p:sldId id="304" r:id="rId16"/>
    <p:sldId id="281" r:id="rId17"/>
    <p:sldId id="289" r:id="rId18"/>
    <p:sldId id="293" r:id="rId19"/>
    <p:sldId id="269" r:id="rId20"/>
    <p:sldId id="299" r:id="rId21"/>
    <p:sldId id="262" r:id="rId22"/>
    <p:sldId id="305" r:id="rId23"/>
    <p:sldId id="306" r:id="rId24"/>
    <p:sldId id="307" r:id="rId25"/>
    <p:sldId id="266" r:id="rId26"/>
    <p:sldId id="300" r:id="rId27"/>
    <p:sldId id="291" r:id="rId28"/>
    <p:sldId id="270" r:id="rId29"/>
    <p:sldId id="276" r:id="rId30"/>
    <p:sldId id="285" r:id="rId31"/>
    <p:sldId id="301" r:id="rId32"/>
    <p:sldId id="287" r:id="rId33"/>
    <p:sldId id="297" r:id="rId3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730AE8-3972-47DB-9E7C-8A9166EF7BC6}" v="20" dt="2026-09-25T18:20:40.8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687" autoAdjust="0"/>
  </p:normalViewPr>
  <p:slideViewPr>
    <p:cSldViewPr snapToGrid="0">
      <p:cViewPr varScale="1">
        <p:scale>
          <a:sx n="63" d="100"/>
          <a:sy n="63" d="100"/>
        </p:scale>
        <p:origin x="1122" y="66"/>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SHA M MCKINNEY" userId="9c6a0439-2228-45b6-abda-98e24978edfc" providerId="ADAL" clId="{A4326ED4-582B-4AF6-BFA4-7A1FC2C18E66}"/>
    <pc:docChg chg="undo custSel addSld delSld modSld sldOrd">
      <pc:chgData name="KESHA M MCKINNEY" userId="9c6a0439-2228-45b6-abda-98e24978edfc" providerId="ADAL" clId="{A4326ED4-582B-4AF6-BFA4-7A1FC2C18E66}" dt="2026-09-25T18:26:59.639" v="448" actId="2696"/>
      <pc:docMkLst>
        <pc:docMk/>
      </pc:docMkLst>
      <pc:sldChg chg="modSp del mod">
        <pc:chgData name="KESHA M MCKINNEY" userId="9c6a0439-2228-45b6-abda-98e24978edfc" providerId="ADAL" clId="{A4326ED4-582B-4AF6-BFA4-7A1FC2C18E66}" dt="2026-09-25T18:21:55.393" v="447" actId="2696"/>
        <pc:sldMkLst>
          <pc:docMk/>
          <pc:sldMk cId="3013493682" sldId="264"/>
        </pc:sldMkLst>
        <pc:spChg chg="mod">
          <ac:chgData name="KESHA M MCKINNEY" userId="9c6a0439-2228-45b6-abda-98e24978edfc" providerId="ADAL" clId="{A4326ED4-582B-4AF6-BFA4-7A1FC2C18E66}" dt="2026-09-25T18:21:39.161" v="446" actId="20577"/>
          <ac:spMkLst>
            <pc:docMk/>
            <pc:sldMk cId="3013493682" sldId="264"/>
            <ac:spMk id="3" creationId="{00000000-0000-0000-0000-000000000000}"/>
          </ac:spMkLst>
        </pc:spChg>
      </pc:sldChg>
      <pc:sldChg chg="modSp mod">
        <pc:chgData name="KESHA M MCKINNEY" userId="9c6a0439-2228-45b6-abda-98e24978edfc" providerId="ADAL" clId="{A4326ED4-582B-4AF6-BFA4-7A1FC2C18E66}" dt="2026-09-25T18:21:09.972" v="443" actId="113"/>
        <pc:sldMkLst>
          <pc:docMk/>
          <pc:sldMk cId="1646935380" sldId="265"/>
        </pc:sldMkLst>
        <pc:spChg chg="mod">
          <ac:chgData name="KESHA M MCKINNEY" userId="9c6a0439-2228-45b6-abda-98e24978edfc" providerId="ADAL" clId="{A4326ED4-582B-4AF6-BFA4-7A1FC2C18E66}" dt="2026-09-25T18:21:09.972" v="443" actId="113"/>
          <ac:spMkLst>
            <pc:docMk/>
            <pc:sldMk cId="1646935380" sldId="265"/>
            <ac:spMk id="3" creationId="{00000000-0000-0000-0000-000000000000}"/>
          </ac:spMkLst>
        </pc:spChg>
      </pc:sldChg>
      <pc:sldChg chg="modSp mod">
        <pc:chgData name="KESHA M MCKINNEY" userId="9c6a0439-2228-45b6-abda-98e24978edfc" providerId="ADAL" clId="{A4326ED4-582B-4AF6-BFA4-7A1FC2C18E66}" dt="2026-09-25T18:11:35.306" v="323" actId="20577"/>
        <pc:sldMkLst>
          <pc:docMk/>
          <pc:sldMk cId="1558384922" sldId="270"/>
        </pc:sldMkLst>
        <pc:spChg chg="mod">
          <ac:chgData name="KESHA M MCKINNEY" userId="9c6a0439-2228-45b6-abda-98e24978edfc" providerId="ADAL" clId="{A4326ED4-582B-4AF6-BFA4-7A1FC2C18E66}" dt="2026-09-25T18:11:35.306" v="323" actId="20577"/>
          <ac:spMkLst>
            <pc:docMk/>
            <pc:sldMk cId="1558384922" sldId="270"/>
            <ac:spMk id="3" creationId="{00000000-0000-0000-0000-000000000000}"/>
          </ac:spMkLst>
        </pc:spChg>
      </pc:sldChg>
      <pc:sldChg chg="modSp mod">
        <pc:chgData name="KESHA M MCKINNEY" userId="9c6a0439-2228-45b6-abda-98e24978edfc" providerId="ADAL" clId="{A4326ED4-582B-4AF6-BFA4-7A1FC2C18E66}" dt="2026-09-25T18:15:26.989" v="382" actId="20577"/>
        <pc:sldMkLst>
          <pc:docMk/>
          <pc:sldMk cId="4022524656" sldId="276"/>
        </pc:sldMkLst>
        <pc:spChg chg="mod">
          <ac:chgData name="KESHA M MCKINNEY" userId="9c6a0439-2228-45b6-abda-98e24978edfc" providerId="ADAL" clId="{A4326ED4-582B-4AF6-BFA4-7A1FC2C18E66}" dt="2026-09-25T18:15:26.989" v="382" actId="20577"/>
          <ac:spMkLst>
            <pc:docMk/>
            <pc:sldMk cId="4022524656" sldId="276"/>
            <ac:spMk id="3" creationId="{00000000-0000-0000-0000-000000000000}"/>
          </ac:spMkLst>
        </pc:spChg>
      </pc:sldChg>
      <pc:sldChg chg="del">
        <pc:chgData name="KESHA M MCKINNEY" userId="9c6a0439-2228-45b6-abda-98e24978edfc" providerId="ADAL" clId="{A4326ED4-582B-4AF6-BFA4-7A1FC2C18E66}" dt="2026-09-25T18:26:59.639" v="448" actId="2696"/>
        <pc:sldMkLst>
          <pc:docMk/>
          <pc:sldMk cId="1323529419" sldId="280"/>
        </pc:sldMkLst>
      </pc:sldChg>
      <pc:sldChg chg="modSp mod">
        <pc:chgData name="KESHA M MCKINNEY" userId="9c6a0439-2228-45b6-abda-98e24978edfc" providerId="ADAL" clId="{A4326ED4-582B-4AF6-BFA4-7A1FC2C18E66}" dt="2026-09-25T17:59:19.998" v="87" actId="20577"/>
        <pc:sldMkLst>
          <pc:docMk/>
          <pc:sldMk cId="343912562" sldId="281"/>
        </pc:sldMkLst>
        <pc:spChg chg="mod">
          <ac:chgData name="KESHA M MCKINNEY" userId="9c6a0439-2228-45b6-abda-98e24978edfc" providerId="ADAL" clId="{A4326ED4-582B-4AF6-BFA4-7A1FC2C18E66}" dt="2026-09-25T17:59:19.998" v="87" actId="20577"/>
          <ac:spMkLst>
            <pc:docMk/>
            <pc:sldMk cId="343912562" sldId="281"/>
            <ac:spMk id="3" creationId="{00000000-0000-0000-0000-000000000000}"/>
          </ac:spMkLst>
        </pc:spChg>
      </pc:sldChg>
      <pc:sldChg chg="del">
        <pc:chgData name="KESHA M MCKINNEY" userId="9c6a0439-2228-45b6-abda-98e24978edfc" providerId="ADAL" clId="{A4326ED4-582B-4AF6-BFA4-7A1FC2C18E66}" dt="2026-09-25T18:13:17.251" v="329" actId="2696"/>
        <pc:sldMkLst>
          <pc:docMk/>
          <pc:sldMk cId="1142818112" sldId="290"/>
        </pc:sldMkLst>
      </pc:sldChg>
      <pc:sldChg chg="del">
        <pc:chgData name="KESHA M MCKINNEY" userId="9c6a0439-2228-45b6-abda-98e24978edfc" providerId="ADAL" clId="{A4326ED4-582B-4AF6-BFA4-7A1FC2C18E66}" dt="2026-09-25T18:13:19.369" v="330" actId="2696"/>
        <pc:sldMkLst>
          <pc:docMk/>
          <pc:sldMk cId="2776560650" sldId="292"/>
        </pc:sldMkLst>
      </pc:sldChg>
      <pc:sldChg chg="modSp mod">
        <pc:chgData name="KESHA M MCKINNEY" userId="9c6a0439-2228-45b6-abda-98e24978edfc" providerId="ADAL" clId="{A4326ED4-582B-4AF6-BFA4-7A1FC2C18E66}" dt="2026-09-25T18:03:02.809" v="92" actId="207"/>
        <pc:sldMkLst>
          <pc:docMk/>
          <pc:sldMk cId="2935590224" sldId="299"/>
        </pc:sldMkLst>
        <pc:spChg chg="mod">
          <ac:chgData name="KESHA M MCKINNEY" userId="9c6a0439-2228-45b6-abda-98e24978edfc" providerId="ADAL" clId="{A4326ED4-582B-4AF6-BFA4-7A1FC2C18E66}" dt="2026-09-25T18:03:02.809" v="92" actId="207"/>
          <ac:spMkLst>
            <pc:docMk/>
            <pc:sldMk cId="2935590224" sldId="299"/>
            <ac:spMk id="3" creationId="{00000000-0000-0000-0000-000000000000}"/>
          </ac:spMkLst>
        </pc:spChg>
      </pc:sldChg>
      <pc:sldChg chg="modSp mod">
        <pc:chgData name="KESHA M MCKINNEY" userId="9c6a0439-2228-45b6-abda-98e24978edfc" providerId="ADAL" clId="{A4326ED4-582B-4AF6-BFA4-7A1FC2C18E66}" dt="2026-09-25T18:08:15.573" v="116" actId="122"/>
        <pc:sldMkLst>
          <pc:docMk/>
          <pc:sldMk cId="427438756" sldId="300"/>
        </pc:sldMkLst>
        <pc:spChg chg="mod">
          <ac:chgData name="KESHA M MCKINNEY" userId="9c6a0439-2228-45b6-abda-98e24978edfc" providerId="ADAL" clId="{A4326ED4-582B-4AF6-BFA4-7A1FC2C18E66}" dt="2026-09-25T18:08:15.573" v="116" actId="122"/>
          <ac:spMkLst>
            <pc:docMk/>
            <pc:sldMk cId="427438756" sldId="300"/>
            <ac:spMk id="3" creationId="{00000000-0000-0000-0000-000000000000}"/>
          </ac:spMkLst>
        </pc:spChg>
      </pc:sldChg>
      <pc:sldChg chg="modSp mod">
        <pc:chgData name="KESHA M MCKINNEY" userId="9c6a0439-2228-45b6-abda-98e24978edfc" providerId="ADAL" clId="{A4326ED4-582B-4AF6-BFA4-7A1FC2C18E66}" dt="2026-09-25T18:12:52.204" v="328" actId="27636"/>
        <pc:sldMkLst>
          <pc:docMk/>
          <pc:sldMk cId="2265306181" sldId="301"/>
        </pc:sldMkLst>
        <pc:spChg chg="mod">
          <ac:chgData name="KESHA M MCKINNEY" userId="9c6a0439-2228-45b6-abda-98e24978edfc" providerId="ADAL" clId="{A4326ED4-582B-4AF6-BFA4-7A1FC2C18E66}" dt="2026-09-25T18:12:52.204" v="328" actId="27636"/>
          <ac:spMkLst>
            <pc:docMk/>
            <pc:sldMk cId="2265306181" sldId="301"/>
            <ac:spMk id="3" creationId="{8DCB6C86-F068-D34A-A463-E62426B33742}"/>
          </ac:spMkLst>
        </pc:spChg>
      </pc:sldChg>
      <pc:sldChg chg="delSp modSp mod">
        <pc:chgData name="KESHA M MCKINNEY" userId="9c6a0439-2228-45b6-abda-98e24978edfc" providerId="ADAL" clId="{A4326ED4-582B-4AF6-BFA4-7A1FC2C18E66}" dt="2026-09-25T17:57:19.513" v="61" actId="478"/>
        <pc:sldMkLst>
          <pc:docMk/>
          <pc:sldMk cId="1565856609" sldId="303"/>
        </pc:sldMkLst>
        <pc:spChg chg="mod">
          <ac:chgData name="KESHA M MCKINNEY" userId="9c6a0439-2228-45b6-abda-98e24978edfc" providerId="ADAL" clId="{A4326ED4-582B-4AF6-BFA4-7A1FC2C18E66}" dt="2026-09-25T17:55:27.803" v="50" actId="207"/>
          <ac:spMkLst>
            <pc:docMk/>
            <pc:sldMk cId="1565856609" sldId="303"/>
            <ac:spMk id="3" creationId="{BC1131F8-6B35-12AD-01B0-F5A85DB8142B}"/>
          </ac:spMkLst>
        </pc:spChg>
        <pc:picChg chg="del mod">
          <ac:chgData name="KESHA M MCKINNEY" userId="9c6a0439-2228-45b6-abda-98e24978edfc" providerId="ADAL" clId="{A4326ED4-582B-4AF6-BFA4-7A1FC2C18E66}" dt="2026-09-25T17:57:16.051" v="59" actId="478"/>
          <ac:picMkLst>
            <pc:docMk/>
            <pc:sldMk cId="1565856609" sldId="303"/>
            <ac:picMk id="6" creationId="{E23CA400-85F8-1955-C0B4-3D0149EC9C8C}"/>
          </ac:picMkLst>
        </pc:picChg>
        <pc:picChg chg="del mod">
          <ac:chgData name="KESHA M MCKINNEY" userId="9c6a0439-2228-45b6-abda-98e24978edfc" providerId="ADAL" clId="{A4326ED4-582B-4AF6-BFA4-7A1FC2C18E66}" dt="2026-09-25T17:57:17.552" v="60" actId="478"/>
          <ac:picMkLst>
            <pc:docMk/>
            <pc:sldMk cId="1565856609" sldId="303"/>
            <ac:picMk id="8" creationId="{546BFC9D-74EC-1DA1-D3F8-EC7BC378CD41}"/>
          </ac:picMkLst>
        </pc:picChg>
        <pc:picChg chg="del mod">
          <ac:chgData name="KESHA M MCKINNEY" userId="9c6a0439-2228-45b6-abda-98e24978edfc" providerId="ADAL" clId="{A4326ED4-582B-4AF6-BFA4-7A1FC2C18E66}" dt="2026-09-25T17:57:19.513" v="61" actId="478"/>
          <ac:picMkLst>
            <pc:docMk/>
            <pc:sldMk cId="1565856609" sldId="303"/>
            <ac:picMk id="10" creationId="{E4A66789-4813-1320-9B73-2E076AD4C628}"/>
          </ac:picMkLst>
        </pc:picChg>
      </pc:sldChg>
      <pc:sldChg chg="new del ord">
        <pc:chgData name="KESHA M MCKINNEY" userId="9c6a0439-2228-45b6-abda-98e24978edfc" providerId="ADAL" clId="{A4326ED4-582B-4AF6-BFA4-7A1FC2C18E66}" dt="2026-09-25T17:56:59.564" v="57" actId="2696"/>
        <pc:sldMkLst>
          <pc:docMk/>
          <pc:sldMk cId="859353803" sldId="304"/>
        </pc:sldMkLst>
      </pc:sldChg>
      <pc:sldChg chg="modSp add mod">
        <pc:chgData name="KESHA M MCKINNEY" userId="9c6a0439-2228-45b6-abda-98e24978edfc" providerId="ADAL" clId="{A4326ED4-582B-4AF6-BFA4-7A1FC2C18E66}" dt="2026-09-25T17:58:03.548" v="83" actId="20577"/>
        <pc:sldMkLst>
          <pc:docMk/>
          <pc:sldMk cId="2998984706" sldId="304"/>
        </pc:sldMkLst>
        <pc:spChg chg="mod">
          <ac:chgData name="KESHA M MCKINNEY" userId="9c6a0439-2228-45b6-abda-98e24978edfc" providerId="ADAL" clId="{A4326ED4-582B-4AF6-BFA4-7A1FC2C18E66}" dt="2026-09-25T17:58:03.548" v="83" actId="20577"/>
          <ac:spMkLst>
            <pc:docMk/>
            <pc:sldMk cId="2998984706" sldId="304"/>
            <ac:spMk id="3" creationId="{23B7D0E7-BF83-FFBF-2FED-B17714DF69FD}"/>
          </ac:spMkLst>
        </pc:spChg>
        <pc:picChg chg="mod">
          <ac:chgData name="KESHA M MCKINNEY" userId="9c6a0439-2228-45b6-abda-98e24978edfc" providerId="ADAL" clId="{A4326ED4-582B-4AF6-BFA4-7A1FC2C18E66}" dt="2026-09-25T17:57:42.474" v="64" actId="1076"/>
          <ac:picMkLst>
            <pc:docMk/>
            <pc:sldMk cId="2998984706" sldId="304"/>
            <ac:picMk id="6" creationId="{AFEC9B75-8ECC-6C60-2F50-67F453BD8BC8}"/>
          </ac:picMkLst>
        </pc:picChg>
        <pc:picChg chg="mod">
          <ac:chgData name="KESHA M MCKINNEY" userId="9c6a0439-2228-45b6-abda-98e24978edfc" providerId="ADAL" clId="{A4326ED4-582B-4AF6-BFA4-7A1FC2C18E66}" dt="2026-09-25T17:57:49.877" v="68" actId="1076"/>
          <ac:picMkLst>
            <pc:docMk/>
            <pc:sldMk cId="2998984706" sldId="304"/>
            <ac:picMk id="8" creationId="{C97773F5-FE57-4C4B-5AB4-304F6D516B15}"/>
          </ac:picMkLst>
        </pc:picChg>
        <pc:picChg chg="mod">
          <ac:chgData name="KESHA M MCKINNEY" userId="9c6a0439-2228-45b6-abda-98e24978edfc" providerId="ADAL" clId="{A4326ED4-582B-4AF6-BFA4-7A1FC2C18E66}" dt="2026-09-25T17:57:48.778" v="67" actId="1076"/>
          <ac:picMkLst>
            <pc:docMk/>
            <pc:sldMk cId="2998984706" sldId="304"/>
            <ac:picMk id="10" creationId="{488274D5-1D21-B5B5-18D2-B618BC622BEB}"/>
          </ac:picMkLst>
        </pc:picChg>
      </pc:sldChg>
      <pc:sldChg chg="addSp delSp modSp new mod">
        <pc:chgData name="KESHA M MCKINNEY" userId="9c6a0439-2228-45b6-abda-98e24978edfc" providerId="ADAL" clId="{A4326ED4-582B-4AF6-BFA4-7A1FC2C18E66}" dt="2026-09-25T18:04:10.202" v="100" actId="14100"/>
        <pc:sldMkLst>
          <pc:docMk/>
          <pc:sldMk cId="4147201427" sldId="305"/>
        </pc:sldMkLst>
        <pc:spChg chg="add del mod">
          <ac:chgData name="KESHA M MCKINNEY" userId="9c6a0439-2228-45b6-abda-98e24978edfc" providerId="ADAL" clId="{A4326ED4-582B-4AF6-BFA4-7A1FC2C18E66}" dt="2026-09-25T18:03:51.092" v="95" actId="478"/>
          <ac:spMkLst>
            <pc:docMk/>
            <pc:sldMk cId="4147201427" sldId="305"/>
            <ac:spMk id="3" creationId="{F20B3FB4-6977-D6AB-6BD4-D0FC2291EAF5}"/>
          </ac:spMkLst>
        </pc:spChg>
        <pc:picChg chg="add mod modCrop">
          <ac:chgData name="KESHA M MCKINNEY" userId="9c6a0439-2228-45b6-abda-98e24978edfc" providerId="ADAL" clId="{A4326ED4-582B-4AF6-BFA4-7A1FC2C18E66}" dt="2026-09-25T18:04:10.202" v="100" actId="14100"/>
          <ac:picMkLst>
            <pc:docMk/>
            <pc:sldMk cId="4147201427" sldId="305"/>
            <ac:picMk id="5" creationId="{08B0474B-EAD4-E1CF-864C-A4468BCE2922}"/>
          </ac:picMkLst>
        </pc:picChg>
      </pc:sldChg>
      <pc:sldChg chg="modSp add mod">
        <pc:chgData name="KESHA M MCKINNEY" userId="9c6a0439-2228-45b6-abda-98e24978edfc" providerId="ADAL" clId="{A4326ED4-582B-4AF6-BFA4-7A1FC2C18E66}" dt="2026-09-25T18:06:52.012" v="115" actId="6549"/>
        <pc:sldMkLst>
          <pc:docMk/>
          <pc:sldMk cId="3697399351" sldId="306"/>
        </pc:sldMkLst>
        <pc:spChg chg="mod">
          <ac:chgData name="KESHA M MCKINNEY" userId="9c6a0439-2228-45b6-abda-98e24978edfc" providerId="ADAL" clId="{A4326ED4-582B-4AF6-BFA4-7A1FC2C18E66}" dt="2026-09-25T18:06:52.012" v="115" actId="6549"/>
          <ac:spMkLst>
            <pc:docMk/>
            <pc:sldMk cId="3697399351" sldId="306"/>
            <ac:spMk id="3" creationId="{FD14231E-B0FB-0E23-3926-FE6CD710CC94}"/>
          </ac:spMkLst>
        </pc:spChg>
      </pc:sldChg>
      <pc:sldChg chg="addSp modSp new mod">
        <pc:chgData name="KESHA M MCKINNEY" userId="9c6a0439-2228-45b6-abda-98e24978edfc" providerId="ADAL" clId="{A4326ED4-582B-4AF6-BFA4-7A1FC2C18E66}" dt="2026-09-25T18:06:00.141" v="106" actId="14100"/>
        <pc:sldMkLst>
          <pc:docMk/>
          <pc:sldMk cId="289507013" sldId="307"/>
        </pc:sldMkLst>
        <pc:picChg chg="add mod modCrop">
          <ac:chgData name="KESHA M MCKINNEY" userId="9c6a0439-2228-45b6-abda-98e24978edfc" providerId="ADAL" clId="{A4326ED4-582B-4AF6-BFA4-7A1FC2C18E66}" dt="2026-09-25T18:06:00.141" v="106" actId="14100"/>
          <ac:picMkLst>
            <pc:docMk/>
            <pc:sldMk cId="289507013" sldId="307"/>
            <ac:picMk id="4" creationId="{ED961BBF-A885-FEA1-C1B3-0EB33962A04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9/25/2026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9/25/2026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94382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a:t>
            </a:fld>
            <a:endParaRPr lang="en-US"/>
          </a:p>
        </p:txBody>
      </p:sp>
    </p:spTree>
    <p:extLst>
      <p:ext uri="{BB962C8B-B14F-4D97-AF65-F5344CB8AC3E}">
        <p14:creationId xmlns:p14="http://schemas.microsoft.com/office/powerpoint/2010/main" val="38730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23883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111128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301983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7</a:t>
            </a:fld>
            <a:endParaRPr lang="en-US"/>
          </a:p>
        </p:txBody>
      </p:sp>
    </p:spTree>
    <p:extLst>
      <p:ext uri="{BB962C8B-B14F-4D97-AF65-F5344CB8AC3E}">
        <p14:creationId xmlns:p14="http://schemas.microsoft.com/office/powerpoint/2010/main" val="2431175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8</a:t>
            </a:fld>
            <a:endParaRPr lang="en-US"/>
          </a:p>
        </p:txBody>
      </p:sp>
    </p:spTree>
    <p:extLst>
      <p:ext uri="{BB962C8B-B14F-4D97-AF65-F5344CB8AC3E}">
        <p14:creationId xmlns:p14="http://schemas.microsoft.com/office/powerpoint/2010/main" val="78779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9</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10</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13</a:t>
            </a:fld>
            <a:endParaRPr lang="en-US"/>
          </a:p>
        </p:txBody>
      </p:sp>
    </p:spTree>
    <p:extLst>
      <p:ext uri="{BB962C8B-B14F-4D97-AF65-F5344CB8AC3E}">
        <p14:creationId xmlns:p14="http://schemas.microsoft.com/office/powerpoint/2010/main" val="3055534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15</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16</a:t>
            </a:fld>
            <a:endParaRPr lang="en-US"/>
          </a:p>
        </p:txBody>
      </p:sp>
    </p:spTree>
    <p:extLst>
      <p:ext uri="{BB962C8B-B14F-4D97-AF65-F5344CB8AC3E}">
        <p14:creationId xmlns:p14="http://schemas.microsoft.com/office/powerpoint/2010/main" val="3384745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17</a:t>
            </a:fld>
            <a:endParaRPr lang="en-US"/>
          </a:p>
        </p:txBody>
      </p:sp>
    </p:spTree>
    <p:extLst>
      <p:ext uri="{BB962C8B-B14F-4D97-AF65-F5344CB8AC3E}">
        <p14:creationId xmlns:p14="http://schemas.microsoft.com/office/powerpoint/2010/main" val="1727286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18</a:t>
            </a:fld>
            <a:endParaRPr lang="en-US"/>
          </a:p>
        </p:txBody>
      </p:sp>
    </p:spTree>
    <p:extLst>
      <p:ext uri="{BB962C8B-B14F-4D97-AF65-F5344CB8AC3E}">
        <p14:creationId xmlns:p14="http://schemas.microsoft.com/office/powerpoint/2010/main" val="2441456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8CE9D-7C88-C629-884B-2B81E0330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C53FE-8340-4E5F-53A1-518DFE97F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80349-6C5A-482D-0254-4493DEF3EB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0C1987-6EEC-BBF4-61A5-C5B195FF475E}"/>
              </a:ext>
            </a:extLst>
          </p:cNvPr>
          <p:cNvSpPr>
            <a:spLocks noGrp="1"/>
          </p:cNvSpPr>
          <p:nvPr>
            <p:ph type="sldNum" sz="quarter" idx="5"/>
          </p:nvPr>
        </p:nvSpPr>
        <p:spPr/>
        <p:txBody>
          <a:bodyPr/>
          <a:lstStyle/>
          <a:p>
            <a:fld id="{99A01736-5FBA-4C56-8655-0B838380222B}" type="slidenum">
              <a:rPr lang="en-US" smtClean="0"/>
              <a:t>20</a:t>
            </a:fld>
            <a:endParaRPr lang="en-US"/>
          </a:p>
        </p:txBody>
      </p:sp>
    </p:spTree>
    <p:extLst>
      <p:ext uri="{BB962C8B-B14F-4D97-AF65-F5344CB8AC3E}">
        <p14:creationId xmlns:p14="http://schemas.microsoft.com/office/powerpoint/2010/main" val="3632607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852203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654566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24</a:t>
            </a:fld>
            <a:endParaRPr lang="en-US"/>
          </a:p>
        </p:txBody>
      </p:sp>
    </p:spTree>
    <p:extLst>
      <p:ext uri="{BB962C8B-B14F-4D97-AF65-F5344CB8AC3E}">
        <p14:creationId xmlns:p14="http://schemas.microsoft.com/office/powerpoint/2010/main" val="4278944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25</a:t>
            </a:fld>
            <a:endParaRPr lang="en-US"/>
          </a:p>
        </p:txBody>
      </p:sp>
    </p:spTree>
    <p:extLst>
      <p:ext uri="{BB962C8B-B14F-4D97-AF65-F5344CB8AC3E}">
        <p14:creationId xmlns:p14="http://schemas.microsoft.com/office/powerpoint/2010/main" val="1818425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26</a:t>
            </a:fld>
            <a:endParaRPr lang="en-US"/>
          </a:p>
        </p:txBody>
      </p:sp>
    </p:spTree>
    <p:extLst>
      <p:ext uri="{BB962C8B-B14F-4D97-AF65-F5344CB8AC3E}">
        <p14:creationId xmlns:p14="http://schemas.microsoft.com/office/powerpoint/2010/main" val="715027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1430069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51A5-F56D-92C6-19F5-F69DDD24B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72E90B-EB45-BB6D-8430-FDA3C2141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D6D76-FAEF-DFA0-E3B5-9213F63DB5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61CC0F-5AB1-3A93-CA3D-6D62C700A017}"/>
              </a:ext>
            </a:extLst>
          </p:cNvPr>
          <p:cNvSpPr>
            <a:spLocks noGrp="1"/>
          </p:cNvSpPr>
          <p:nvPr>
            <p:ph type="sldNum" sz="quarter" idx="5"/>
          </p:nvPr>
        </p:nvSpPr>
        <p:spPr/>
        <p:txBody>
          <a:bodyPr/>
          <a:lstStyle/>
          <a:p>
            <a:fld id="{99A01736-5FBA-4C56-8655-0B838380222B}" type="slidenum">
              <a:rPr lang="en-US" smtClean="0"/>
              <a:t>28</a:t>
            </a:fld>
            <a:endParaRPr lang="en-US"/>
          </a:p>
        </p:txBody>
      </p:sp>
    </p:spTree>
    <p:extLst>
      <p:ext uri="{BB962C8B-B14F-4D97-AF65-F5344CB8AC3E}">
        <p14:creationId xmlns:p14="http://schemas.microsoft.com/office/powerpoint/2010/main" val="3119572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29</a:t>
            </a:fld>
            <a:endParaRPr lang="en-US"/>
          </a:p>
        </p:txBody>
      </p:sp>
    </p:spTree>
    <p:extLst>
      <p:ext uri="{BB962C8B-B14F-4D97-AF65-F5344CB8AC3E}">
        <p14:creationId xmlns:p14="http://schemas.microsoft.com/office/powerpoint/2010/main" val="4027414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30</a:t>
            </a:fld>
            <a:endParaRPr lang="en-US"/>
          </a:p>
        </p:txBody>
      </p:sp>
    </p:spTree>
    <p:extLst>
      <p:ext uri="{BB962C8B-B14F-4D97-AF65-F5344CB8AC3E}">
        <p14:creationId xmlns:p14="http://schemas.microsoft.com/office/powerpoint/2010/main" val="2125583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5400" spc="-50" baseline="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Footer Placeholder 4"/>
          <p:cNvSpPr>
            <a:spLocks noGrp="1"/>
          </p:cNvSpPr>
          <p:nvPr>
            <p:ph type="ftr" sz="quarter" idx="11"/>
          </p:nvPr>
        </p:nvSpPr>
        <p:spPr>
          <a:xfrm>
            <a:off x="1896243" y="6401023"/>
            <a:ext cx="8460474" cy="365125"/>
          </a:xfrm>
        </p:spPr>
        <p:txBody>
          <a:bodyPr/>
          <a:lstStyle>
            <a:lvl1pPr>
              <a:defRPr sz="1100" b="1" i="1">
                <a:latin typeface="Arial" panose="020B0604020202020204" pitchFamily="34" charset="0"/>
                <a:cs typeface="Arial" panose="020B0604020202020204" pitchFamily="34" charset="0"/>
              </a:defRPr>
            </a:lvl1p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01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457200" indent="-457200">
              <a:buSzPct val="100000"/>
              <a:buFont typeface="Wingdings" panose="05000000000000000000" pitchFamily="2" charset="2"/>
              <a:buChar char="§"/>
              <a:defRPr sz="2200">
                <a:latin typeface="Arial" panose="020B0604020202020204" pitchFamily="34" charset="0"/>
                <a:cs typeface="Arial" panose="020B0604020202020204" pitchFamily="34" charset="0"/>
              </a:defRPr>
            </a:lvl1pPr>
            <a:lvl2pPr marL="569913" indent="-342900">
              <a:buFont typeface="Wingdings" panose="05000000000000000000" pitchFamily="2" charset="2"/>
              <a:buChar char="§"/>
              <a:defRPr sz="2000">
                <a:latin typeface="Arial" panose="020B0604020202020204" pitchFamily="34" charset="0"/>
                <a:cs typeface="Arial" panose="020B0604020202020204" pitchFamily="34" charset="0"/>
              </a:defRPr>
            </a:lvl2pPr>
            <a:lvl3pPr marL="741363" indent="-285750">
              <a:buFont typeface="Wingdings" panose="05000000000000000000" pitchFamily="2" charset="2"/>
              <a:buChar char="§"/>
              <a:defRPr sz="2000">
                <a:latin typeface="Arial" panose="020B0604020202020204" pitchFamily="34" charset="0"/>
                <a:cs typeface="Arial" panose="020B0604020202020204" pitchFamily="34" charset="0"/>
              </a:defRPr>
            </a:lvl3pPr>
            <a:lvl4pPr marL="966788" indent="-285750">
              <a:buFont typeface="Wingdings" panose="05000000000000000000" pitchFamily="2" charset="2"/>
              <a:buChar char="§"/>
              <a:defRPr sz="2000">
                <a:latin typeface="Arial" panose="020B0604020202020204" pitchFamily="34" charset="0"/>
                <a:cs typeface="Arial" panose="020B0604020202020204" pitchFamily="34" charset="0"/>
              </a:defRPr>
            </a:lvl4pPr>
            <a:lvl5pPr marL="1206500" indent="-28575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D89C1D5-2B3A-4549-AD89-056D591A9B50}" type="datetime1">
              <a:rPr lang="en-US" smtClean="0"/>
              <a:t>9/25/2026</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0029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5400" b="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431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0406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728FE-7D17-4B40-8E02-FEC87CD3EBE5}" type="datetime1">
              <a:rPr lang="en-US" smtClean="0"/>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742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375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7D339923-B1D9-4489-A159-4E70B4CC19CD}" type="datetime1">
              <a:rPr lang="en-US" smtClean="0"/>
              <a:t>9/25/2026</a:t>
            </a:fld>
            <a:endParaRPr lang="en-US" dirty="0"/>
          </a:p>
        </p:txBody>
      </p:sp>
      <p:sp>
        <p:nvSpPr>
          <p:cNvPr id="8" name="Footer Placeholder 7"/>
          <p:cNvSpPr>
            <a:spLocks noGrp="1"/>
          </p:cNvSpPr>
          <p:nvPr>
            <p:ph type="ftr" sz="quarter" idx="11"/>
          </p:nvPr>
        </p:nvSpPr>
        <p:spPr/>
        <p:txBody>
          <a:bodyPr/>
          <a:lstStyle>
            <a:lvl1pPr>
              <a:defRPr sz="1100" b="1" i="1">
                <a:solidFill>
                  <a:srgbClr val="FFFFFF"/>
                </a:solidFill>
                <a:latin typeface="Arial" panose="020B0604020202020204" pitchFamily="34" charset="0"/>
                <a:cs typeface="Arial" panose="020B0604020202020204" pitchFamily="34" charset="0"/>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4175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A8E0C1-420F-451F-97BF-2F3DB7AE854F}" type="datetime1">
              <a:rPr lang="en-US" smtClean="0"/>
              <a:t>9/25/2026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068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2998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298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80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5AAA0C0-4914-4A4C-A380-48F2C02D8E06}" type="datetime1">
              <a:rPr lang="en-US" smtClean="0"/>
              <a:t>9/25/2026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100" b="1" i="1" cap="all" baseline="0">
                <a:solidFill>
                  <a:srgbClr val="FFFF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4421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Georgia" panose="02040502050405020303"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Tx/>
        <a:buSzPct val="100000"/>
        <a:buFont typeface="Calibri" panose="020F0502020204030204" pitchFamily="34" charset="0"/>
        <a:buChar char=" "/>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n.gov/education/families/report-card.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n.gov/education/districts/academic-standard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https://www.scsk12.org/calendar25/files/26/MSCS%20Assessment%20Calendar%202026%202027%20FINAL%20PDF%2007_13_26.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scsk12.org/calendar25/files/26/2026-2027%20MSCS%20Reporting%20Periods.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csk12.org/students-parent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estside-es.scsk12.org/"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estside-es.scsk12.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mailto:mckinneykm@scsk12.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a:bodyPr>
          <a:lstStyle/>
          <a:p>
            <a:pPr algn="ctr"/>
            <a:r>
              <a:rPr lang="en-US" sz="6000" b="1" dirty="0">
                <a:solidFill>
                  <a:srgbClr val="FF0000"/>
                </a:solidFill>
                <a:latin typeface="Arial" panose="020B0604020202020204" pitchFamily="34" charset="0"/>
                <a:cs typeface="Arial" panose="020B0604020202020204" pitchFamily="34" charset="0"/>
              </a:rPr>
              <a:t>2026-27</a:t>
            </a: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p>
        </p:txBody>
      </p:sp>
      <p:sp>
        <p:nvSpPr>
          <p:cNvPr id="3" name="Subtitle 2"/>
          <p:cNvSpPr>
            <a:spLocks noGrp="1"/>
          </p:cNvSpPr>
          <p:nvPr>
            <p:ph type="subTitle" idx="1"/>
          </p:nvPr>
        </p:nvSpPr>
        <p:spPr>
          <a:xfrm>
            <a:off x="1100051" y="4455620"/>
            <a:ext cx="10058400" cy="1487979"/>
          </a:xfrm>
        </p:spPr>
        <p:txBody>
          <a:bodyPr>
            <a:normAutofit/>
          </a:bodyPr>
          <a:lstStyle/>
          <a:p>
            <a:r>
              <a:rPr lang="en-US" cap="none" dirty="0">
                <a:solidFill>
                  <a:srgbClr val="FF0000"/>
                </a:solidFill>
              </a:rPr>
              <a:t>Westside Elementary</a:t>
            </a:r>
          </a:p>
          <a:p>
            <a:r>
              <a:rPr lang="en-US" cap="none" dirty="0">
                <a:solidFill>
                  <a:srgbClr val="FF0000"/>
                </a:solidFill>
              </a:rPr>
              <a:t>August 26,2026</a:t>
            </a:r>
          </a:p>
          <a:p>
            <a:r>
              <a:rPr lang="en-US" cap="none" dirty="0">
                <a:solidFill>
                  <a:srgbClr val="FF0000"/>
                </a:solidFill>
              </a:rPr>
              <a:t>Russette Jackson, Principal</a:t>
            </a:r>
          </a:p>
        </p:txBody>
      </p:sp>
      <p:sp>
        <p:nvSpPr>
          <p:cNvPr id="4" name="TextBox 3"/>
          <p:cNvSpPr txBox="1"/>
          <p:nvPr/>
        </p:nvSpPr>
        <p:spPr>
          <a:xfrm>
            <a:off x="8581053" y="5943599"/>
            <a:ext cx="3610947" cy="369332"/>
          </a:xfrm>
          <a:prstGeom prst="rect">
            <a:avLst/>
          </a:prstGeom>
          <a:no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08/26/26</a:t>
            </a:r>
          </a:p>
        </p:txBody>
      </p:sp>
    </p:spTree>
    <p:extLst>
      <p:ext uri="{BB962C8B-B14F-4D97-AF65-F5344CB8AC3E}">
        <p14:creationId xmlns:p14="http://schemas.microsoft.com/office/powerpoint/2010/main" val="304448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p:txBody>
          <a:bodyPr/>
          <a:lstStyle/>
          <a:p>
            <a:r>
              <a:rPr lang="en-US" dirty="0">
                <a:solidFill>
                  <a:schemeClr val="tx1"/>
                </a:solidFill>
              </a:rPr>
              <a:t>The Every Student Succeeds Act (ESSA) requires that each Title I school hold an annual meeting of Title I families in order to:</a:t>
            </a:r>
          </a:p>
          <a:p>
            <a:pPr lvl="3">
              <a:buFont typeface="Arial" panose="020B0604020202020204" pitchFamily="34" charset="0"/>
              <a:buChar char="•"/>
            </a:pPr>
            <a:r>
              <a:rPr lang="en-US" dirty="0">
                <a:solidFill>
                  <a:schemeClr val="tx1"/>
                </a:solidFill>
              </a:rPr>
              <a:t>inform you of your school’s participation in Title I,</a:t>
            </a:r>
          </a:p>
          <a:p>
            <a:pPr lvl="3">
              <a:buFont typeface="Arial" panose="020B0604020202020204" pitchFamily="34" charset="0"/>
              <a:buChar char="•"/>
            </a:pPr>
            <a:r>
              <a:rPr lang="en-US" dirty="0">
                <a:solidFill>
                  <a:schemeClr val="tx1"/>
                </a:solidFill>
              </a:rPr>
              <a:t>explain the requirements of Title I, and</a:t>
            </a:r>
          </a:p>
          <a:p>
            <a:pPr lvl="3">
              <a:buFont typeface="Arial" panose="020B0604020202020204" pitchFamily="34" charset="0"/>
              <a:buChar char="•"/>
            </a:pPr>
            <a:r>
              <a:rPr lang="en-US" dirty="0">
                <a:solidFill>
                  <a:schemeClr val="tx1"/>
                </a:solidFill>
              </a:rPr>
              <a:t>explain your rights as parents and family members to be involved.</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I learn?</a:t>
            </a:r>
          </a:p>
        </p:txBody>
      </p:sp>
      <p:sp>
        <p:nvSpPr>
          <p:cNvPr id="3" name="Content Placeholder 2"/>
          <p:cNvSpPr>
            <a:spLocks noGrp="1"/>
          </p:cNvSpPr>
          <p:nvPr>
            <p:ph idx="1"/>
          </p:nvPr>
        </p:nvSpPr>
        <p:spPr/>
        <p:txBody>
          <a:bodyPr numCol="2">
            <a:normAutofit fontScale="92500" lnSpcReduction="10000"/>
          </a:bodyPr>
          <a:lstStyle/>
          <a:p>
            <a:r>
              <a:rPr lang="en-US" dirty="0">
                <a:solidFill>
                  <a:schemeClr val="tx1"/>
                </a:solidFill>
              </a:rPr>
              <a:t>What is a Title I school?</a:t>
            </a:r>
          </a:p>
          <a:p>
            <a:r>
              <a:rPr lang="en-US" dirty="0">
                <a:solidFill>
                  <a:schemeClr val="tx1"/>
                </a:solidFill>
              </a:rPr>
              <a:t>What are my rights?</a:t>
            </a:r>
          </a:p>
          <a:p>
            <a:r>
              <a:rPr lang="en-US" dirty="0">
                <a:solidFill>
                  <a:schemeClr val="tx1"/>
                </a:solidFill>
              </a:rPr>
              <a:t>What can Title I funds be used for?</a:t>
            </a:r>
          </a:p>
          <a:p>
            <a:r>
              <a:rPr lang="en-US" dirty="0">
                <a:solidFill>
                  <a:schemeClr val="tx1"/>
                </a:solidFill>
              </a:rPr>
              <a:t>How does our school use Title I funds?</a:t>
            </a:r>
          </a:p>
          <a:p>
            <a:r>
              <a:rPr lang="en-US" dirty="0">
                <a:solidFill>
                  <a:schemeClr val="tx1"/>
                </a:solidFill>
              </a:rPr>
              <a:t>What is the SIP?</a:t>
            </a:r>
          </a:p>
          <a:p>
            <a:r>
              <a:rPr lang="en-US" dirty="0">
                <a:solidFill>
                  <a:schemeClr val="tx1"/>
                </a:solidFill>
              </a:rPr>
              <a:t>What are our schoolwide program goals?</a:t>
            </a:r>
          </a:p>
          <a:p>
            <a:r>
              <a:rPr lang="en-US" dirty="0">
                <a:solidFill>
                  <a:schemeClr val="tx1"/>
                </a:solidFill>
              </a:rPr>
              <a:t>How is parent and family engagement funded?</a:t>
            </a:r>
          </a:p>
          <a:p>
            <a:r>
              <a:rPr lang="en-US" dirty="0">
                <a:solidFill>
                  <a:schemeClr val="tx1"/>
                </a:solidFill>
              </a:rPr>
              <a:t>What is the Parent and Family Engagement Policy?</a:t>
            </a:r>
          </a:p>
          <a:p>
            <a:r>
              <a:rPr lang="en-US" dirty="0">
                <a:solidFill>
                  <a:schemeClr val="tx1"/>
                </a:solidFill>
              </a:rPr>
              <a:t>What is the School-Parent Compact?</a:t>
            </a:r>
          </a:p>
          <a:p>
            <a:r>
              <a:rPr lang="en-US" dirty="0">
                <a:solidFill>
                  <a:schemeClr val="tx1"/>
                </a:solidFill>
              </a:rPr>
              <a:t>What curriculum does our school use?</a:t>
            </a:r>
          </a:p>
          <a:p>
            <a:r>
              <a:rPr lang="en-US" dirty="0">
                <a:solidFill>
                  <a:schemeClr val="tx1"/>
                </a:solidFill>
              </a:rPr>
              <a:t>What tests will my child be taking?</a:t>
            </a:r>
          </a:p>
          <a:p>
            <a:r>
              <a:rPr lang="en-US" dirty="0">
                <a:solidFill>
                  <a:schemeClr val="tx1"/>
                </a:solidFill>
              </a:rPr>
              <a:t>How can I be involved?</a:t>
            </a:r>
          </a:p>
          <a:p>
            <a:r>
              <a:rPr lang="en-US" dirty="0">
                <a:solidFill>
                  <a:schemeClr val="tx1"/>
                </a:solidFill>
              </a:rPr>
              <a:t>Who can I contact for help?</a:t>
            </a:r>
          </a:p>
          <a:p>
            <a:r>
              <a:rPr lang="en-US" dirty="0">
                <a:solidFill>
                  <a:schemeClr val="tx1"/>
                </a:solidFill>
              </a:rPr>
              <a:t>Our current school status and achievements</a:t>
            </a:r>
          </a:p>
          <a:p>
            <a:endParaRPr lang="en-US" dirty="0"/>
          </a:p>
          <a:p>
            <a:endParaRPr lang="en-US" dirty="0"/>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18485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Title I school?</a:t>
            </a:r>
          </a:p>
        </p:txBody>
      </p:sp>
      <p:sp>
        <p:nvSpPr>
          <p:cNvPr id="3" name="Content Placeholder 2"/>
          <p:cNvSpPr>
            <a:spLocks noGrp="1"/>
          </p:cNvSpPr>
          <p:nvPr>
            <p:ph idx="1"/>
          </p:nvPr>
        </p:nvSpPr>
        <p:spPr/>
        <p:txBody>
          <a:bodyPr>
            <a:normAutofit/>
          </a:bodyPr>
          <a:lstStyle/>
          <a:p>
            <a:r>
              <a:rPr lang="en-US" dirty="0">
                <a:solidFill>
                  <a:schemeClr val="tx1"/>
                </a:solidFill>
              </a:rPr>
              <a:t>Title I was passed in 1965 under the Elementary and Secondary Education Act (ESEA). It is the largest federal assistance program for our nation’s schools. </a:t>
            </a:r>
          </a:p>
          <a:p>
            <a:r>
              <a:rPr lang="en-US" dirty="0">
                <a:solidFill>
                  <a:schemeClr val="tx1"/>
                </a:solidFill>
              </a:rPr>
              <a:t>Title I schools receive extra funding (Title I dollars) from the federal government. These dollars are used to:</a:t>
            </a:r>
          </a:p>
          <a:p>
            <a:pPr lvl="3">
              <a:buFont typeface="Arial" panose="020B0604020202020204" pitchFamily="34" charset="0"/>
              <a:buChar char="•"/>
            </a:pPr>
            <a:r>
              <a:rPr lang="en-US" dirty="0">
                <a:solidFill>
                  <a:schemeClr val="tx1"/>
                </a:solidFill>
              </a:rPr>
              <a:t>identify students experiencing academic difficulties and provide assistance to help these students;</a:t>
            </a:r>
          </a:p>
          <a:p>
            <a:pPr lvl="3">
              <a:buFont typeface="Arial" panose="020B0604020202020204" pitchFamily="34" charset="0"/>
              <a:buChar char="•"/>
            </a:pPr>
            <a:r>
              <a:rPr lang="en-US" dirty="0">
                <a:solidFill>
                  <a:schemeClr val="tx1"/>
                </a:solidFill>
              </a:rPr>
              <a:t>purchase additional staff, programs, materials, and/or supplies; and</a:t>
            </a:r>
          </a:p>
          <a:p>
            <a:pPr lvl="3">
              <a:buFont typeface="Arial" panose="020B0604020202020204" pitchFamily="34" charset="0"/>
              <a:buChar char="•"/>
            </a:pPr>
            <a:r>
              <a:rPr lang="en-US" dirty="0">
                <a:solidFill>
                  <a:schemeClr val="tx1"/>
                </a:solidFill>
              </a:rPr>
              <a:t>conduct parent and family engagement meetings, trainings, events, and/or activities.</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7731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Title I funds be used for?</a:t>
            </a:r>
          </a:p>
        </p:txBody>
      </p:sp>
      <p:sp>
        <p:nvSpPr>
          <p:cNvPr id="3" name="Content Placeholder 2"/>
          <p:cNvSpPr>
            <a:spLocks noGrp="1"/>
          </p:cNvSpPr>
          <p:nvPr>
            <p:ph idx="1"/>
          </p:nvPr>
        </p:nvSpPr>
        <p:spPr/>
        <p:txBody>
          <a:bodyPr>
            <a:normAutofit/>
          </a:bodyPr>
          <a:lstStyle/>
          <a:p>
            <a:r>
              <a:rPr lang="en-US" dirty="0">
                <a:solidFill>
                  <a:schemeClr val="tx1"/>
                </a:solidFill>
              </a:rPr>
              <a:t>In general, Title I funds may be used for:</a:t>
            </a:r>
          </a:p>
          <a:p>
            <a:pPr marL="681038" lvl="3" indent="0">
              <a:buNone/>
            </a:pPr>
            <a:endParaRPr lang="en-US" altLang="en-US" dirty="0">
              <a:solidFill>
                <a:schemeClr val="tx1"/>
              </a:solidFill>
            </a:endParaRPr>
          </a:p>
          <a:p>
            <a:pPr lvl="3">
              <a:buFont typeface="Arial" panose="020B0604020202020204" pitchFamily="34" charset="0"/>
              <a:buChar char="•"/>
            </a:pPr>
            <a:r>
              <a:rPr lang="en-US" altLang="en-US">
                <a:solidFill>
                  <a:schemeClr val="tx1"/>
                </a:solidFill>
              </a:rPr>
              <a:t>additional </a:t>
            </a:r>
            <a:r>
              <a:rPr lang="en-US" altLang="en-US" dirty="0">
                <a:solidFill>
                  <a:schemeClr val="tx1"/>
                </a:solidFill>
              </a:rPr>
              <a:t>paraprofessionals,</a:t>
            </a:r>
          </a:p>
          <a:p>
            <a:pPr lvl="3">
              <a:buFont typeface="Arial" panose="020B0604020202020204" pitchFamily="34" charset="0"/>
              <a:buChar char="•"/>
            </a:pPr>
            <a:r>
              <a:rPr lang="en-US" altLang="en-US" dirty="0">
                <a:solidFill>
                  <a:schemeClr val="tx1"/>
                </a:solidFill>
              </a:rPr>
              <a:t>additional training for school staff,</a:t>
            </a:r>
          </a:p>
          <a:p>
            <a:pPr lvl="3">
              <a:buFont typeface="Arial" panose="020B0604020202020204" pitchFamily="34" charset="0"/>
              <a:buChar char="•"/>
            </a:pPr>
            <a:r>
              <a:rPr lang="en-US" altLang="en-US" dirty="0">
                <a:solidFill>
                  <a:schemeClr val="tx1"/>
                </a:solidFill>
              </a:rPr>
              <a:t>extra time for instruction (before and/or after school programs),</a:t>
            </a:r>
          </a:p>
          <a:p>
            <a:pPr lvl="3">
              <a:buFont typeface="Arial" panose="020B0604020202020204" pitchFamily="34" charset="0"/>
              <a:buChar char="•"/>
            </a:pPr>
            <a:r>
              <a:rPr lang="en-US" altLang="en-US" dirty="0">
                <a:solidFill>
                  <a:schemeClr val="tx1"/>
                </a:solidFill>
              </a:rPr>
              <a:t>parent and family engagement activities, and/or</a:t>
            </a:r>
          </a:p>
          <a:p>
            <a:pPr lvl="3">
              <a:buFont typeface="Arial" panose="020B0604020202020204" pitchFamily="34" charset="0"/>
              <a:buChar char="•"/>
            </a:pPr>
            <a:r>
              <a:rPr lang="en-US" altLang="en-US" dirty="0">
                <a:solidFill>
                  <a:schemeClr val="tx1"/>
                </a:solidFill>
              </a:rPr>
              <a:t>a variety of supplemental teaching materials, equipment, and technology.</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22746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our school use Title I funds?</a:t>
            </a:r>
          </a:p>
        </p:txBody>
      </p:sp>
      <p:sp>
        <p:nvSpPr>
          <p:cNvPr id="3" name="Content Placeholder 2"/>
          <p:cNvSpPr>
            <a:spLocks noGrp="1"/>
          </p:cNvSpPr>
          <p:nvPr>
            <p:ph idx="1"/>
          </p:nvPr>
        </p:nvSpPr>
        <p:spPr>
          <a:xfrm>
            <a:off x="637309" y="1845734"/>
            <a:ext cx="11166763" cy="4453466"/>
          </a:xfrm>
        </p:spPr>
        <p:txBody>
          <a:bodyPr>
            <a:normAutofit/>
          </a:bodyPr>
          <a:lstStyle/>
          <a:p>
            <a:r>
              <a:rPr lang="en-US" dirty="0">
                <a:solidFill>
                  <a:schemeClr val="tx1"/>
                </a:solidFill>
              </a:rPr>
              <a:t>In</a:t>
            </a:r>
            <a:r>
              <a:rPr lang="en-US" dirty="0"/>
              <a:t> </a:t>
            </a:r>
            <a:r>
              <a:rPr lang="en-US" dirty="0">
                <a:solidFill>
                  <a:schemeClr val="tx1"/>
                </a:solidFill>
              </a:rPr>
              <a:t>2026-27], our school was allotted approximately $</a:t>
            </a:r>
            <a:r>
              <a:rPr lang="en-US" dirty="0">
                <a:solidFill>
                  <a:srgbClr val="FF0000"/>
                </a:solidFill>
              </a:rPr>
              <a:t> </a:t>
            </a:r>
            <a:r>
              <a:rPr lang="en-US" b="1" dirty="0"/>
              <a:t>78,940.71 </a:t>
            </a:r>
            <a:r>
              <a:rPr lang="en-US" dirty="0">
                <a:solidFill>
                  <a:schemeClr val="tx1"/>
                </a:solidFill>
              </a:rPr>
              <a:t>in Title I funding. </a:t>
            </a:r>
          </a:p>
          <a:p>
            <a:r>
              <a:rPr lang="en-US" dirty="0">
                <a:solidFill>
                  <a:schemeClr val="tx1"/>
                </a:solidFill>
              </a:rPr>
              <a:t>We developed a </a:t>
            </a:r>
            <a:r>
              <a:rPr lang="en-US" b="1" dirty="0">
                <a:solidFill>
                  <a:schemeClr val="tx1"/>
                </a:solidFill>
              </a:rPr>
              <a:t>Schoolwide Program</a:t>
            </a:r>
            <a:r>
              <a:rPr lang="en-US" dirty="0">
                <a:solidFill>
                  <a:schemeClr val="tx1"/>
                </a:solidFill>
              </a:rPr>
              <a:t>, which means we plan to spend our funds on the following:</a:t>
            </a:r>
          </a:p>
          <a:p>
            <a:pPr lvl="3">
              <a:buFont typeface="Arial" panose="020B0604020202020204" pitchFamily="34" charset="0"/>
              <a:buChar char="•"/>
            </a:pPr>
            <a:r>
              <a:rPr lang="en-US" dirty="0">
                <a:solidFill>
                  <a:schemeClr val="tx1"/>
                </a:solidFill>
              </a:rPr>
              <a:t>Supplemental staff:</a:t>
            </a:r>
          </a:p>
          <a:p>
            <a:pPr lvl="4">
              <a:buFont typeface="Courier New" panose="02070309020205020404" pitchFamily="49" charset="0"/>
              <a:buChar char="o"/>
            </a:pPr>
            <a:r>
              <a:rPr lang="en-US" dirty="0">
                <a:solidFill>
                  <a:schemeClr val="tx1"/>
                </a:solidFill>
              </a:rPr>
              <a:t>Assistants</a:t>
            </a:r>
          </a:p>
          <a:p>
            <a:pPr lvl="2"/>
            <a:endParaRPr lang="en-US" dirty="0">
              <a:solidFill>
                <a:schemeClr val="tx1"/>
              </a:solidFill>
            </a:endParaRPr>
          </a:p>
          <a:p>
            <a:pPr lvl="3">
              <a:buFont typeface="Arial" panose="020B0604020202020204" pitchFamily="34" charset="0"/>
              <a:buChar char="•"/>
            </a:pPr>
            <a:r>
              <a:rPr lang="en-US" dirty="0">
                <a:solidFill>
                  <a:schemeClr val="tx1"/>
                </a:solidFill>
              </a:rPr>
              <a:t>Programs/Materials/Supplies:</a:t>
            </a:r>
          </a:p>
          <a:p>
            <a:pPr lvl="4">
              <a:buFont typeface="Courier New" panose="02070309020205020404" pitchFamily="49" charset="0"/>
              <a:buChar char="o"/>
            </a:pPr>
            <a:r>
              <a:rPr lang="en-US" dirty="0">
                <a:solidFill>
                  <a:schemeClr val="tx1"/>
                </a:solidFill>
              </a:rPr>
              <a:t>Upgraded technology, school supplies, fields trips and transportation and classroom resources</a:t>
            </a:r>
          </a:p>
          <a:p>
            <a:pPr lvl="2"/>
            <a:endParaRPr lang="en-US" dirty="0"/>
          </a:p>
          <a:p>
            <a:pPr lvl="3">
              <a:buFont typeface="Arial" panose="020B0604020202020204" pitchFamily="34" charset="0"/>
              <a:buChar char="•"/>
            </a:pPr>
            <a:r>
              <a:rPr lang="en-US" dirty="0">
                <a:solidFill>
                  <a:schemeClr val="tx1"/>
                </a:solidFill>
              </a:rPr>
              <a:t>Teacher Professional Development:</a:t>
            </a:r>
          </a:p>
          <a:p>
            <a:pPr lvl="4">
              <a:buFont typeface="Courier New" panose="02070309020205020404" pitchFamily="49" charset="0"/>
              <a:buChar char="o"/>
            </a:pPr>
            <a:r>
              <a:rPr lang="en-US" dirty="0">
                <a:solidFill>
                  <a:schemeClr val="tx1"/>
                </a:solidFill>
              </a:rPr>
              <a:t>Mentoring , local and out of state professional develop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038112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SIP?</a:t>
            </a:r>
            <a:endParaRPr lang="en-US" dirty="0"/>
          </a:p>
        </p:txBody>
      </p:sp>
      <p:sp>
        <p:nvSpPr>
          <p:cNvPr id="3" name="Content Placeholder 2"/>
          <p:cNvSpPr>
            <a:spLocks noGrp="1"/>
          </p:cNvSpPr>
          <p:nvPr>
            <p:ph idx="1"/>
          </p:nvPr>
        </p:nvSpPr>
        <p:spPr/>
        <p:txBody>
          <a:bodyPr>
            <a:normAutofit/>
          </a:bodyPr>
          <a:lstStyle/>
          <a:p>
            <a:r>
              <a:rPr lang="en-US" dirty="0"/>
              <a:t>The SIP is the School Improvement Plan. It includes:</a:t>
            </a:r>
          </a:p>
          <a:p>
            <a:pPr lvl="3">
              <a:buFont typeface="Arial" panose="020B0604020202020204" pitchFamily="34" charset="0"/>
              <a:buChar char="•"/>
            </a:pPr>
            <a:r>
              <a:rPr lang="en-US" dirty="0"/>
              <a:t>the identification of the school planning team and how they will be engaged in the planning process;</a:t>
            </a:r>
          </a:p>
          <a:p>
            <a:pPr lvl="3">
              <a:buFont typeface="Arial" panose="020B0604020202020204" pitchFamily="34" charset="0"/>
              <a:buChar char="•"/>
            </a:pPr>
            <a:r>
              <a:rPr lang="en-US" dirty="0"/>
              <a:t>a needs assessment and summary of academic and non-academic data;</a:t>
            </a:r>
          </a:p>
          <a:p>
            <a:pPr lvl="3">
              <a:buFont typeface="Arial" panose="020B0604020202020204" pitchFamily="34" charset="0"/>
              <a:buChar char="•"/>
            </a:pPr>
            <a:r>
              <a:rPr lang="en-US" dirty="0"/>
              <a:t>prioritized goals, strategies, and action steps to help address the academic and non-academic needs of students;</a:t>
            </a:r>
          </a:p>
          <a:p>
            <a:pPr lvl="3">
              <a:buFont typeface="Arial" panose="020B0604020202020204" pitchFamily="34" charset="0"/>
              <a:buChar char="•"/>
            </a:pPr>
            <a:r>
              <a:rPr lang="en-US" dirty="0"/>
              <a:t>teacher and staff professional development needs; and</a:t>
            </a:r>
          </a:p>
          <a:p>
            <a:pPr lvl="3">
              <a:buFont typeface="Arial" panose="020B0604020202020204" pitchFamily="34" charset="0"/>
              <a:buChar char="•"/>
            </a:pPr>
            <a:r>
              <a:rPr lang="en-US" dirty="0"/>
              <a:t>budgets and the coordination of resources.</a:t>
            </a:r>
          </a:p>
          <a:p>
            <a:r>
              <a:rPr lang="en-US" dirty="0">
                <a:solidFill>
                  <a:schemeClr val="tx1"/>
                </a:solidFill>
              </a:rPr>
              <a:t>The school must include family representatives on our school planning team.</a:t>
            </a:r>
          </a:p>
          <a:p>
            <a:pPr marL="863600" lvl="4" indent="0">
              <a:buNone/>
            </a:pPr>
            <a:endParaRPr lang="en-US" sz="1800"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94027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our schoolwide program goals?</a:t>
            </a:r>
          </a:p>
        </p:txBody>
      </p:sp>
      <p:sp>
        <p:nvSpPr>
          <p:cNvPr id="3" name="Content Placeholder 2"/>
          <p:cNvSpPr>
            <a:spLocks noGrp="1"/>
          </p:cNvSpPr>
          <p:nvPr>
            <p:ph idx="1"/>
          </p:nvPr>
        </p:nvSpPr>
        <p:spPr>
          <a:xfrm>
            <a:off x="670560" y="1845734"/>
            <a:ext cx="11079480" cy="4387426"/>
          </a:xfrm>
        </p:spPr>
        <p:txBody>
          <a:bodyPr>
            <a:normAutofit/>
          </a:bodyPr>
          <a:lstStyle/>
          <a:p>
            <a:r>
              <a:rPr lang="en-US" sz="1800" b="1" dirty="0"/>
              <a:t>70% of students will score proficient on the 3</a:t>
            </a:r>
            <a:r>
              <a:rPr lang="en-US" sz="1800" b="1" baseline="30000" dirty="0"/>
              <a:t>rd</a:t>
            </a:r>
            <a:r>
              <a:rPr lang="en-US" sz="1800" b="1" dirty="0"/>
              <a:t> grade TCAP by2029</a:t>
            </a:r>
            <a:r>
              <a:rPr lang="en-US" b="1" dirty="0"/>
              <a:t>.  </a:t>
            </a:r>
            <a:endParaRPr lang="en-US" dirty="0"/>
          </a:p>
          <a:p>
            <a:r>
              <a:rPr lang="en-US" sz="1400" b="1" dirty="0"/>
              <a:t>By May 2029, Westside Elementary will increase the percentage of student who score proficient in ELA for :</a:t>
            </a:r>
            <a:endParaRPr lang="en-US" sz="1400" dirty="0"/>
          </a:p>
          <a:p>
            <a:pPr marL="0" lvl="0" indent="0">
              <a:buNone/>
            </a:pPr>
            <a:r>
              <a:rPr lang="en-US" sz="1400" b="1" dirty="0"/>
              <a:t>	All from students from 22.7 % ( 2026) to 31.8% (2029)</a:t>
            </a:r>
            <a:endParaRPr lang="en-US" sz="1400" dirty="0"/>
          </a:p>
          <a:p>
            <a:pPr marL="0" lvl="0" indent="0">
              <a:buNone/>
            </a:pPr>
            <a:r>
              <a:rPr lang="en-US" sz="1400" b="1" dirty="0"/>
              <a:t>	English Language Learners 10.5% (2026) to 18.8 %(2029)</a:t>
            </a:r>
            <a:endParaRPr lang="en-US" sz="1400" dirty="0"/>
          </a:p>
          <a:p>
            <a:pPr marL="0" lvl="0" indent="0">
              <a:buNone/>
            </a:pPr>
            <a:r>
              <a:rPr lang="en-US" sz="1400" b="1" dirty="0"/>
              <a:t>	Students with Disabilities from 13.9% (2026) to 21.8% (2029)</a:t>
            </a:r>
          </a:p>
          <a:p>
            <a:r>
              <a:rPr lang="en-US" sz="1400" b="1" dirty="0"/>
              <a:t>By May 2029, Westside Elementary will increase the percentage of student who score proficient in Math for :</a:t>
            </a:r>
            <a:endParaRPr lang="en-US" sz="1400" dirty="0"/>
          </a:p>
          <a:p>
            <a:pPr marL="0" lvl="0" indent="0">
              <a:buNone/>
            </a:pPr>
            <a:r>
              <a:rPr lang="en-US" sz="1400" b="1" dirty="0"/>
              <a:t>	All from students from 24.9% ( 2026) to 41.3% (2029)</a:t>
            </a:r>
            <a:endParaRPr lang="en-US" sz="1400" dirty="0"/>
          </a:p>
          <a:p>
            <a:pPr marL="0" lvl="0" indent="0">
              <a:buNone/>
            </a:pPr>
            <a:r>
              <a:rPr lang="en-US" sz="1400" b="1" dirty="0"/>
              <a:t>	English Language Learners 19.5% (2026) to 45.8 %(2029)</a:t>
            </a:r>
            <a:endParaRPr lang="en-US" sz="1400" dirty="0"/>
          </a:p>
          <a:p>
            <a:pPr marL="0" lvl="0" indent="0">
              <a:buNone/>
            </a:pPr>
            <a:r>
              <a:rPr lang="en-US" sz="1400" b="1" dirty="0"/>
              <a:t>	Students with Disabilities from 15.9% (2026) to 35.0% (2029)</a:t>
            </a:r>
          </a:p>
          <a:p>
            <a:r>
              <a:rPr lang="en-US" sz="1600" b="1" dirty="0"/>
              <a:t>By May 2029, Westside Elementary will decrease the percentage of student who are chronically absent:</a:t>
            </a:r>
            <a:endParaRPr lang="en-US" sz="1600" dirty="0"/>
          </a:p>
          <a:p>
            <a:pPr marL="0" lvl="0" indent="0">
              <a:buNone/>
            </a:pPr>
            <a:r>
              <a:rPr lang="en-US" sz="1600" b="1" dirty="0"/>
              <a:t>	All from students from 15.8% ( 2026) to 9.8% (2029)</a:t>
            </a:r>
            <a:endParaRPr lang="en-US" sz="1600" dirty="0"/>
          </a:p>
          <a:p>
            <a:endParaRPr lang="en-US" sz="1400" dirty="0"/>
          </a:p>
          <a:p>
            <a:endParaRPr lang="en-US" sz="16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64693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latin typeface="Arial" panose="020B0604020202020204" pitchFamily="34" charset="0"/>
                <a:ea typeface="Batang" pitchFamily="18" charset="-127"/>
                <a:cs typeface="Arial" panose="020B0604020202020204" pitchFamily="34" charset="0"/>
              </a:rPr>
              <a:t>What </a:t>
            </a:r>
            <a:r>
              <a:rPr lang="en-US" dirty="0">
                <a:solidFill>
                  <a:schemeClr val="tx1"/>
                </a:solidFill>
                <a:ea typeface="Batang" pitchFamily="18" charset="-127"/>
              </a:rPr>
              <a:t>i</a:t>
            </a:r>
            <a:r>
              <a:rPr lang="en-US" dirty="0">
                <a:solidFill>
                  <a:schemeClr val="tx1"/>
                </a:solidFill>
                <a:latin typeface="Arial" panose="020B0604020202020204" pitchFamily="34" charset="0"/>
                <a:ea typeface="Batang" pitchFamily="18" charset="-127"/>
                <a:cs typeface="Arial" panose="020B0604020202020204" pitchFamily="34" charset="0"/>
              </a:rPr>
              <a:t>s </a:t>
            </a:r>
            <a:r>
              <a:rPr lang="en-US" dirty="0">
                <a:solidFill>
                  <a:schemeClr val="tx1"/>
                </a:solidFill>
                <a:ea typeface="Batang" pitchFamily="18" charset="-127"/>
              </a:rPr>
              <a:t>o</a:t>
            </a:r>
            <a:r>
              <a:rPr lang="en-US" dirty="0">
                <a:solidFill>
                  <a:schemeClr val="tx1"/>
                </a:solidFill>
                <a:latin typeface="Arial" panose="020B0604020202020204" pitchFamily="34" charset="0"/>
                <a:ea typeface="Batang" pitchFamily="18" charset="-127"/>
                <a:cs typeface="Arial" panose="020B0604020202020204" pitchFamily="34" charset="0"/>
              </a:rPr>
              <a:t>ur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chool’s </a:t>
            </a:r>
            <a:r>
              <a:rPr lang="en-US" dirty="0">
                <a:solidFill>
                  <a:schemeClr val="tx1"/>
                </a:solidFill>
                <a:ea typeface="Batang" pitchFamily="18" charset="-127"/>
              </a:rPr>
              <a:t>d</a:t>
            </a:r>
            <a:r>
              <a:rPr lang="en-US" dirty="0">
                <a:solidFill>
                  <a:schemeClr val="tx1"/>
                </a:solidFill>
                <a:latin typeface="Arial" panose="020B0604020202020204" pitchFamily="34" charset="0"/>
                <a:ea typeface="Batang" pitchFamily="18" charset="-127"/>
                <a:cs typeface="Arial" panose="020B0604020202020204" pitchFamily="34" charset="0"/>
              </a:rPr>
              <a:t>esignation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tatus</a:t>
            </a:r>
            <a:r>
              <a:rPr lang="en-US" dirty="0">
                <a:solidFill>
                  <a:schemeClr val="tx1"/>
                </a:solidFill>
                <a:ea typeface="Batang" pitchFamily="18" charset="-127"/>
              </a:rPr>
              <a:t>?</a:t>
            </a:r>
            <a:endParaRPr lang="en-US" dirty="0">
              <a:solidFill>
                <a:schemeClr val="tx1"/>
              </a:solidFill>
            </a:endParaRPr>
          </a:p>
        </p:txBody>
      </p:sp>
      <p:sp>
        <p:nvSpPr>
          <p:cNvPr id="3" name="Content Placeholder 2"/>
          <p:cNvSpPr>
            <a:spLocks noGrp="1"/>
          </p:cNvSpPr>
          <p:nvPr>
            <p:ph idx="1"/>
          </p:nvPr>
        </p:nvSpPr>
        <p:spPr>
          <a:xfrm>
            <a:off x="665019" y="1845734"/>
            <a:ext cx="11139054" cy="4023360"/>
          </a:xfrm>
        </p:spPr>
        <p:txBody>
          <a:bodyPr>
            <a:normAutofit/>
          </a:bodyPr>
          <a:lstStyle/>
          <a:p>
            <a:pPr>
              <a:buClrTx/>
              <a:buFont typeface="Wingdings" panose="05000000000000000000" pitchFamily="2" charset="2"/>
              <a:buChar char="§"/>
            </a:pPr>
            <a:r>
              <a:rPr lang="en-US" dirty="0">
                <a:solidFill>
                  <a:schemeClr val="tx1"/>
                </a:solidFill>
              </a:rPr>
              <a:t>In accordance with Tennessee’s accountability system, the Tennessee Department of Education (TDOE) determines designations for all public schools. Designations include:</a:t>
            </a:r>
          </a:p>
          <a:p>
            <a:pPr lvl="3">
              <a:buFont typeface="Arial" panose="020B0604020202020204" pitchFamily="34" charset="0"/>
              <a:buChar char="•"/>
            </a:pPr>
            <a:r>
              <a:rPr lang="en-US" b="1" dirty="0">
                <a:solidFill>
                  <a:schemeClr val="tx1"/>
                </a:solidFill>
              </a:rPr>
              <a:t>Reward Schools: </a:t>
            </a:r>
            <a:r>
              <a:rPr lang="en-US" dirty="0">
                <a:solidFill>
                  <a:schemeClr val="tx1"/>
                </a:solidFill>
              </a:rPr>
              <a:t>Recognizes schools with high levels of performance or student growth, including the top 5% of schools.</a:t>
            </a:r>
          </a:p>
          <a:p>
            <a:pPr lvl="3">
              <a:buFont typeface="Arial" panose="020B0604020202020204" pitchFamily="34" charset="0"/>
              <a:buChar char="•"/>
            </a:pPr>
            <a:r>
              <a:rPr lang="en-US" b="1" dirty="0">
                <a:solidFill>
                  <a:schemeClr val="tx1"/>
                </a:solidFill>
              </a:rPr>
              <a:t>CSI (Comprehensive Support and Improvement): </a:t>
            </a:r>
            <a:r>
              <a:rPr lang="en-US" dirty="0">
                <a:solidFill>
                  <a:schemeClr val="tx1"/>
                </a:solidFill>
              </a:rPr>
              <a:t>Also known as Priority schools, these are identified for being in the bottom 5% of overall performance or having a graduation rate below 67%.</a:t>
            </a:r>
          </a:p>
          <a:p>
            <a:pPr lvl="3">
              <a:buFont typeface="Arial" panose="020B0604020202020204" pitchFamily="34" charset="0"/>
              <a:buChar char="•"/>
            </a:pPr>
            <a:r>
              <a:rPr lang="en-US" b="1" dirty="0">
                <a:solidFill>
                  <a:schemeClr val="tx1"/>
                </a:solidFill>
              </a:rPr>
              <a:t>TSI/ATSI (Targeted/Additional Targeted Support and Improvement): </a:t>
            </a:r>
            <a:r>
              <a:rPr lang="en-US" dirty="0">
                <a:solidFill>
                  <a:schemeClr val="tx1"/>
                </a:solidFill>
              </a:rPr>
              <a:t>Also known as Focus schools, these are identified when specific student groups underperform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174151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lumMod val="65000"/>
                    <a:lumOff val="35000"/>
                  </a:schemeClr>
                </a:solidFill>
                <a:latin typeface="Arial" panose="020B0604020202020204" pitchFamily="34" charset="0"/>
                <a:ea typeface="Batang" pitchFamily="18" charset="-127"/>
                <a:cs typeface="Arial" panose="020B0604020202020204" pitchFamily="34" charset="0"/>
              </a:rPr>
              <a:t>What is </a:t>
            </a:r>
            <a:r>
              <a:rPr lang="en-US" dirty="0">
                <a:solidFill>
                  <a:schemeClr val="tx1">
                    <a:lumMod val="65000"/>
                    <a:lumOff val="35000"/>
                  </a:schemeClr>
                </a:solidFill>
                <a:ea typeface="Batang" pitchFamily="18" charset="-127"/>
              </a:rPr>
              <a:t>the State Report Card?</a:t>
            </a:r>
            <a:endParaRPr lang="en-US" dirty="0">
              <a:solidFill>
                <a:schemeClr val="tx1">
                  <a:lumMod val="65000"/>
                  <a:lumOff val="35000"/>
                </a:schemeClr>
              </a:solidFill>
            </a:endParaRP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TDOE releases an annual Report Card on Tennessee schools. </a:t>
            </a:r>
          </a:p>
          <a:p>
            <a:pPr>
              <a:buClrTx/>
              <a:buFont typeface="Wingdings" panose="05000000000000000000" pitchFamily="2" charset="2"/>
              <a:buChar char="§"/>
            </a:pPr>
            <a:r>
              <a:rPr lang="en-US" dirty="0">
                <a:solidFill>
                  <a:schemeClr val="tx1"/>
                </a:solidFill>
              </a:rPr>
              <a:t>This report displays state-, district-, and school-level data for each school year. </a:t>
            </a:r>
          </a:p>
          <a:p>
            <a:pPr>
              <a:buClrTx/>
              <a:buFont typeface="Wingdings" panose="05000000000000000000" pitchFamily="2" charset="2"/>
              <a:buChar char="§"/>
            </a:pPr>
            <a:r>
              <a:rPr lang="en-US" dirty="0">
                <a:solidFill>
                  <a:schemeClr val="tx1"/>
                </a:solidFill>
              </a:rPr>
              <a:t>It includes information on demographics, achievement, academic growth, attendance, graduation rate and more. </a:t>
            </a:r>
          </a:p>
          <a:p>
            <a:pPr>
              <a:buClrTx/>
              <a:buFont typeface="Wingdings" panose="05000000000000000000" pitchFamily="2" charset="2"/>
              <a:buChar char="§"/>
            </a:pPr>
            <a:r>
              <a:rPr lang="en-US" dirty="0">
                <a:solidFill>
                  <a:schemeClr val="tx1"/>
                </a:solidFill>
              </a:rPr>
              <a:t>You can view the data statewide, or you can choose a specific district or school.</a:t>
            </a:r>
          </a:p>
          <a:p>
            <a:pPr>
              <a:buClrTx/>
              <a:buFont typeface="Wingdings" panose="05000000000000000000" pitchFamily="2" charset="2"/>
              <a:buChar char="§"/>
            </a:pPr>
            <a:r>
              <a:rPr lang="en-US" dirty="0">
                <a:solidFill>
                  <a:schemeClr val="tx1"/>
                </a:solidFill>
              </a:rPr>
              <a:t>You can view the report card here:</a:t>
            </a:r>
          </a:p>
          <a:p>
            <a:pPr marL="598043" lvl="3" indent="0">
              <a:buNone/>
            </a:pPr>
            <a:r>
              <a:rPr lang="en-US" dirty="0">
                <a:hlinkClick r:id="rId3"/>
              </a:rPr>
              <a:t>https://www.tn.gov/education/families/report-card.html</a:t>
            </a:r>
            <a:r>
              <a:rPr lang="en-US" dirty="0"/>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918587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3DFC9-DB2B-C2F0-21E9-0F2E2C6170F8}"/>
              </a:ext>
            </a:extLst>
          </p:cNvPr>
          <p:cNvSpPr>
            <a:spLocks noGrp="1"/>
          </p:cNvSpPr>
          <p:nvPr>
            <p:ph type="title"/>
          </p:nvPr>
        </p:nvSpPr>
        <p:spPr/>
        <p:txBody>
          <a:bodyPr/>
          <a:lstStyle/>
          <a:p>
            <a:r>
              <a:rPr lang="en-US" dirty="0"/>
              <a:t>What curriculum does our school use?</a:t>
            </a:r>
          </a:p>
        </p:txBody>
      </p:sp>
      <p:sp>
        <p:nvSpPr>
          <p:cNvPr id="3" name="Content Placeholder 2">
            <a:extLst>
              <a:ext uri="{FF2B5EF4-FFF2-40B4-BE49-F238E27FC236}">
                <a16:creationId xmlns:a16="http://schemas.microsoft.com/office/drawing/2014/main" id="{BC1131F8-6B35-12AD-01B0-F5A85DB8142B}"/>
              </a:ext>
            </a:extLst>
          </p:cNvPr>
          <p:cNvSpPr>
            <a:spLocks noGrp="1"/>
          </p:cNvSpPr>
          <p:nvPr>
            <p:ph idx="1"/>
          </p:nvPr>
        </p:nvSpPr>
        <p:spPr/>
        <p:txBody>
          <a:bodyPr/>
          <a:lstStyle/>
          <a:p>
            <a:r>
              <a:rPr lang="en-US" dirty="0">
                <a:solidFill>
                  <a:schemeClr val="tx1"/>
                </a:solidFill>
              </a:rPr>
              <a:t>The Tennessee Academic Standards provide a common set of expectations for what students will know and be able to do at the end of a grade for each subject area. </a:t>
            </a:r>
          </a:p>
          <a:p>
            <a:r>
              <a:rPr lang="en-US" dirty="0">
                <a:solidFill>
                  <a:schemeClr val="tx1"/>
                </a:solidFill>
              </a:rPr>
              <a:t>Tennessee's academic standards form the framework for everything taught at Westside Elementary School . </a:t>
            </a:r>
          </a:p>
          <a:p>
            <a:r>
              <a:rPr lang="en-US" dirty="0">
                <a:solidFill>
                  <a:schemeClr val="tx1"/>
                </a:solidFill>
              </a:rPr>
              <a:t>For more information about Tennessee’s academic standards, see: </a:t>
            </a:r>
            <a:r>
              <a:rPr lang="en-US" dirty="0">
                <a:solidFill>
                  <a:schemeClr val="tx1"/>
                </a:solidFill>
                <a:hlinkClick r:id="rId2">
                  <a:extLst>
                    <a:ext uri="{A12FA001-AC4F-418D-AE19-62706E023703}">
                      <ahyp:hlinkClr xmlns:ahyp="http://schemas.microsoft.com/office/drawing/2018/hyperlinkcolor" val="tx"/>
                    </a:ext>
                  </a:extLst>
                </a:hlinkClick>
              </a:rPr>
              <a:t>Academic Standards</a:t>
            </a:r>
            <a:endParaRPr lang="en-US" dirty="0">
              <a:solidFill>
                <a:schemeClr val="tx1"/>
              </a:solidFill>
            </a:endParaRPr>
          </a:p>
          <a:p>
            <a:pPr marL="0" indent="0">
              <a:buNone/>
            </a:pPr>
            <a:endParaRPr lang="en-US"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DA10CA67-E3B3-616F-43CD-7FEE63230450}"/>
              </a:ext>
            </a:extLst>
          </p:cNvPr>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565856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1BCF4-487B-0BEF-E6FD-09CAAC879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4F4F9-7D47-11C6-06CF-68851B99FC0F}"/>
              </a:ext>
            </a:extLst>
          </p:cNvPr>
          <p:cNvSpPr>
            <a:spLocks noGrp="1"/>
          </p:cNvSpPr>
          <p:nvPr>
            <p:ph type="title"/>
          </p:nvPr>
        </p:nvSpPr>
        <p:spPr/>
        <p:txBody>
          <a:bodyPr/>
          <a:lstStyle/>
          <a:p>
            <a:r>
              <a:rPr lang="en-US" dirty="0"/>
              <a:t>What curriculum does our school use?</a:t>
            </a:r>
          </a:p>
        </p:txBody>
      </p:sp>
      <p:sp>
        <p:nvSpPr>
          <p:cNvPr id="3" name="Content Placeholder 2">
            <a:extLst>
              <a:ext uri="{FF2B5EF4-FFF2-40B4-BE49-F238E27FC236}">
                <a16:creationId xmlns:a16="http://schemas.microsoft.com/office/drawing/2014/main" id="{23B7D0E7-BF83-FFBF-2FED-B17714DF69FD}"/>
              </a:ext>
            </a:extLst>
          </p:cNvPr>
          <p:cNvSpPr>
            <a:spLocks noGrp="1"/>
          </p:cNvSpPr>
          <p:nvPr>
            <p:ph idx="1"/>
          </p:nvPr>
        </p:nvSpPr>
        <p:spPr/>
        <p:txBody>
          <a:bodyPr/>
          <a:lstStyle/>
          <a:p>
            <a:pPr marL="0" indent="0">
              <a:buNone/>
            </a:pPr>
            <a:r>
              <a:rPr lang="en-US" dirty="0">
                <a:solidFill>
                  <a:schemeClr val="tx1"/>
                </a:solidFill>
              </a:rPr>
              <a:t>Westside Elementary School uses the following curricula to guide students toward mastery of state standards per grade level:</a:t>
            </a:r>
          </a:p>
          <a:p>
            <a:r>
              <a:rPr lang="en-US" dirty="0">
                <a:solidFill>
                  <a:schemeClr val="tx1"/>
                </a:solidFill>
              </a:rPr>
              <a:t>ELA (Reading) – McGraw-Hill Wonders</a:t>
            </a:r>
          </a:p>
          <a:p>
            <a:r>
              <a:rPr lang="en-US" dirty="0">
                <a:solidFill>
                  <a:schemeClr val="tx1"/>
                </a:solidFill>
              </a:rPr>
              <a:t>Math – Envision Mathematics</a:t>
            </a:r>
          </a:p>
          <a:p>
            <a:r>
              <a:rPr lang="en-US" dirty="0">
                <a:solidFill>
                  <a:schemeClr val="tx1"/>
                </a:solidFill>
              </a:rPr>
              <a:t>Science – Savvas Elevate Science</a:t>
            </a:r>
          </a:p>
          <a:p>
            <a:r>
              <a:rPr lang="en-US" dirty="0">
                <a:solidFill>
                  <a:schemeClr val="tx1"/>
                </a:solidFill>
              </a:rPr>
              <a:t>Social Studies – Studies Weekly</a:t>
            </a:r>
          </a:p>
          <a:p>
            <a:r>
              <a:rPr lang="en-US" dirty="0">
                <a:solidFill>
                  <a:schemeClr val="tx1"/>
                </a:solidFill>
              </a:rPr>
              <a:t>RTI</a:t>
            </a:r>
            <a:r>
              <a:rPr lang="en-US" baseline="30000" dirty="0">
                <a:solidFill>
                  <a:schemeClr val="tx1"/>
                </a:solidFill>
              </a:rPr>
              <a:t>2</a:t>
            </a:r>
            <a:r>
              <a:rPr lang="en-US" dirty="0">
                <a:solidFill>
                  <a:schemeClr val="tx1"/>
                </a:solidFill>
              </a:rPr>
              <a:t>-A – </a:t>
            </a:r>
            <a:r>
              <a:rPr lang="en-US" dirty="0" err="1">
                <a:solidFill>
                  <a:schemeClr val="tx1"/>
                </a:solidFill>
              </a:rPr>
              <a:t>i</a:t>
            </a:r>
            <a:r>
              <a:rPr lang="en-US" dirty="0">
                <a:solidFill>
                  <a:schemeClr val="tx1"/>
                </a:solidFill>
              </a:rPr>
              <a:t>-Ready</a:t>
            </a:r>
          </a:p>
          <a:p>
            <a:pPr marL="0" indent="0">
              <a:buNone/>
            </a:pPr>
            <a:endParaRPr lang="en-US"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6216B1E9-FC55-0F8B-D594-115AB1A70ADE}"/>
              </a:ext>
            </a:extLst>
          </p:cNvPr>
          <p:cNvSpPr>
            <a:spLocks noGrp="1"/>
          </p:cNvSpPr>
          <p:nvPr>
            <p:ph type="sldNum" sz="quarter" idx="12"/>
          </p:nvPr>
        </p:nvSpPr>
        <p:spPr/>
        <p:txBody>
          <a:bodyPr/>
          <a:lstStyle/>
          <a:p>
            <a:fld id="{4FAB73BC-B049-4115-A692-8D63A059BFB8}" type="slidenum">
              <a:rPr lang="en-US" smtClean="0"/>
              <a:pPr/>
              <a:t>12</a:t>
            </a:fld>
            <a:endParaRPr lang="en-US" dirty="0"/>
          </a:p>
        </p:txBody>
      </p:sp>
      <p:pic>
        <p:nvPicPr>
          <p:cNvPr id="6" name="Picture 5">
            <a:extLst>
              <a:ext uri="{FF2B5EF4-FFF2-40B4-BE49-F238E27FC236}">
                <a16:creationId xmlns:a16="http://schemas.microsoft.com/office/drawing/2014/main" id="{AFEC9B75-8ECC-6C60-2F50-67F453BD8BC8}"/>
              </a:ext>
            </a:extLst>
          </p:cNvPr>
          <p:cNvPicPr>
            <a:picLocks noChangeAspect="1"/>
          </p:cNvPicPr>
          <p:nvPr/>
        </p:nvPicPr>
        <p:blipFill>
          <a:blip r:embed="rId2"/>
          <a:srcRect r="69250"/>
          <a:stretch>
            <a:fillRect/>
          </a:stretch>
        </p:blipFill>
        <p:spPr>
          <a:xfrm>
            <a:off x="1592826" y="5158855"/>
            <a:ext cx="1228048" cy="936012"/>
          </a:xfrm>
          <a:prstGeom prst="rect">
            <a:avLst/>
          </a:prstGeom>
        </p:spPr>
      </p:pic>
      <p:pic>
        <p:nvPicPr>
          <p:cNvPr id="8" name="Picture 7">
            <a:extLst>
              <a:ext uri="{FF2B5EF4-FFF2-40B4-BE49-F238E27FC236}">
                <a16:creationId xmlns:a16="http://schemas.microsoft.com/office/drawing/2014/main" id="{C97773F5-FE57-4C4B-5AB4-304F6D516B15}"/>
              </a:ext>
            </a:extLst>
          </p:cNvPr>
          <p:cNvPicPr>
            <a:picLocks noChangeAspect="1"/>
          </p:cNvPicPr>
          <p:nvPr/>
        </p:nvPicPr>
        <p:blipFill>
          <a:blip r:embed="rId3"/>
          <a:stretch>
            <a:fillRect/>
          </a:stretch>
        </p:blipFill>
        <p:spPr>
          <a:xfrm>
            <a:off x="3552394" y="5158855"/>
            <a:ext cx="4926403" cy="886752"/>
          </a:xfrm>
          <a:prstGeom prst="rect">
            <a:avLst/>
          </a:prstGeom>
        </p:spPr>
      </p:pic>
      <p:pic>
        <p:nvPicPr>
          <p:cNvPr id="10" name="Picture 9">
            <a:extLst>
              <a:ext uri="{FF2B5EF4-FFF2-40B4-BE49-F238E27FC236}">
                <a16:creationId xmlns:a16="http://schemas.microsoft.com/office/drawing/2014/main" id="{488274D5-1D21-B5B5-18D2-B618BC622BEB}"/>
              </a:ext>
            </a:extLst>
          </p:cNvPr>
          <p:cNvPicPr>
            <a:picLocks noChangeAspect="1"/>
          </p:cNvPicPr>
          <p:nvPr/>
        </p:nvPicPr>
        <p:blipFill>
          <a:blip r:embed="rId4"/>
          <a:srcRect r="29891"/>
          <a:stretch>
            <a:fillRect/>
          </a:stretch>
        </p:blipFill>
        <p:spPr>
          <a:xfrm>
            <a:off x="9517626" y="4921184"/>
            <a:ext cx="920478" cy="1312923"/>
          </a:xfrm>
          <a:prstGeom prst="rect">
            <a:avLst/>
          </a:prstGeom>
        </p:spPr>
      </p:pic>
    </p:spTree>
    <p:extLst>
      <p:ext uri="{BB962C8B-B14F-4D97-AF65-F5344CB8AC3E}">
        <p14:creationId xmlns:p14="http://schemas.microsoft.com/office/powerpoint/2010/main" val="2998984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ea typeface="Batang" pitchFamily="18" charset="-127"/>
                <a:cs typeface="Arial" panose="020B0604020202020204" pitchFamily="34" charset="0"/>
              </a:rPr>
              <a:t>What tests will my child be taking</a:t>
            </a:r>
            <a:r>
              <a:rPr lang="en-US" sz="4400" dirty="0">
                <a:latin typeface="Arial" panose="020B0604020202020204" pitchFamily="34" charset="0"/>
                <a:cs typeface="Arial" panose="020B0604020202020204" pitchFamily="34" charset="0"/>
              </a:rPr>
              <a:t>?</a:t>
            </a:r>
          </a:p>
        </p:txBody>
      </p:sp>
      <p:sp>
        <p:nvSpPr>
          <p:cNvPr id="3" name="Content Placeholder 2"/>
          <p:cNvSpPr>
            <a:spLocks noGrp="1"/>
          </p:cNvSpPr>
          <p:nvPr>
            <p:ph idx="1"/>
          </p:nvPr>
        </p:nvSpPr>
        <p:spPr/>
        <p:txBody>
          <a:bodyPr>
            <a:normAutofit fontScale="70000" lnSpcReduction="20000"/>
          </a:bodyPr>
          <a:lstStyle/>
          <a:p>
            <a:pPr lvl="0" algn="ctr"/>
            <a:endParaRPr lang="en-US" sz="1400" b="1" dirty="0">
              <a:latin typeface="Aptos"/>
            </a:endParaRPr>
          </a:p>
          <a:p>
            <a:r>
              <a:rPr lang="en-US" dirty="0">
                <a:solidFill>
                  <a:schemeClr val="tx1"/>
                </a:solidFill>
              </a:rPr>
              <a:t>Universal Screener (Fall, Winter, Spring) </a:t>
            </a:r>
          </a:p>
          <a:p>
            <a:pPr lvl="1">
              <a:buFont typeface="Wingdings" panose="05000000000000000000" pitchFamily="2" charset="2"/>
              <a:buChar char="ü"/>
            </a:pPr>
            <a:r>
              <a:rPr lang="en-US" dirty="0">
                <a:solidFill>
                  <a:schemeClr val="tx1"/>
                </a:solidFill>
              </a:rPr>
              <a:t>The proficiency expectation is all students will score above the 25</a:t>
            </a:r>
            <a:r>
              <a:rPr lang="en-US" baseline="30000" dirty="0">
                <a:solidFill>
                  <a:schemeClr val="tx1"/>
                </a:solidFill>
              </a:rPr>
              <a:t>th</a:t>
            </a:r>
            <a:r>
              <a:rPr lang="en-US" dirty="0">
                <a:solidFill>
                  <a:schemeClr val="tx1"/>
                </a:solidFill>
              </a:rPr>
              <a:t> percentile.</a:t>
            </a:r>
          </a:p>
          <a:p>
            <a:r>
              <a:rPr lang="en-US" dirty="0">
                <a:solidFill>
                  <a:schemeClr val="tx1"/>
                </a:solidFill>
              </a:rPr>
              <a:t>CFAs (Common Formative Assessment) administered quarterly</a:t>
            </a:r>
          </a:p>
          <a:p>
            <a:pPr lvl="0" algn="ctr"/>
            <a:r>
              <a:rPr lang="en-US" dirty="0">
                <a:solidFill>
                  <a:schemeClr val="tx1"/>
                </a:solidFill>
              </a:rPr>
              <a:t>Scoring is as </a:t>
            </a:r>
            <a:r>
              <a:rPr lang="en-US" dirty="0" err="1">
                <a:solidFill>
                  <a:schemeClr val="tx1"/>
                </a:solidFill>
              </a:rPr>
              <a:t>follows:</a:t>
            </a:r>
            <a:r>
              <a:rPr lang="en-US" sz="1400" b="1" dirty="0" err="1">
                <a:latin typeface="Aptos"/>
              </a:rPr>
              <a:t>Exceeded</a:t>
            </a:r>
            <a:r>
              <a:rPr lang="en-US" sz="1400" b="1" dirty="0">
                <a:latin typeface="Aptos"/>
              </a:rPr>
              <a:t> Expectations</a:t>
            </a:r>
            <a:r>
              <a:rPr lang="en-US" sz="1400" dirty="0">
                <a:latin typeface="Aptos"/>
              </a:rPr>
              <a:t>: 85%-100%</a:t>
            </a:r>
          </a:p>
          <a:p>
            <a:pPr lvl="0" algn="ctr"/>
            <a:r>
              <a:rPr lang="en-US" sz="1400" b="1" dirty="0">
                <a:latin typeface="Aptos"/>
              </a:rPr>
              <a:t>Met Expectations</a:t>
            </a:r>
            <a:r>
              <a:rPr lang="en-US" sz="1400" dirty="0">
                <a:latin typeface="Aptos"/>
              </a:rPr>
              <a:t>: 70%-84%</a:t>
            </a:r>
          </a:p>
          <a:p>
            <a:pPr lvl="0" algn="ctr"/>
            <a:r>
              <a:rPr lang="en-US" sz="1400" b="1" dirty="0">
                <a:latin typeface="Aptos"/>
              </a:rPr>
              <a:t>Approaching Expectations</a:t>
            </a:r>
            <a:r>
              <a:rPr lang="en-US" sz="1400" dirty="0">
                <a:latin typeface="Aptos"/>
              </a:rPr>
              <a:t>: 50%-69%</a:t>
            </a:r>
          </a:p>
          <a:p>
            <a:pPr lvl="0" algn="ctr"/>
            <a:r>
              <a:rPr lang="en-US" sz="1400" b="1" dirty="0">
                <a:latin typeface="Aptos"/>
              </a:rPr>
              <a:t>Below Expectations</a:t>
            </a:r>
            <a:r>
              <a:rPr lang="en-US" sz="1400" dirty="0">
                <a:latin typeface="Aptos"/>
              </a:rPr>
              <a:t>: 0%- 49%</a:t>
            </a:r>
          </a:p>
          <a:p>
            <a:r>
              <a:rPr lang="en-US" dirty="0">
                <a:solidFill>
                  <a:schemeClr val="tx1"/>
                </a:solidFill>
              </a:rPr>
              <a:t>TCAP (April 2027)</a:t>
            </a:r>
          </a:p>
          <a:p>
            <a:pPr lvl="1">
              <a:buFont typeface="Wingdings" panose="05000000000000000000" pitchFamily="2" charset="2"/>
              <a:buChar char="ü"/>
            </a:pPr>
            <a:r>
              <a:rPr lang="en-US" dirty="0">
                <a:solidFill>
                  <a:schemeClr val="tx1"/>
                </a:solidFill>
              </a:rPr>
              <a:t>The proficiency expectation is all students score on-track or mastered on all content areas.</a:t>
            </a:r>
          </a:p>
          <a:p>
            <a:pPr lvl="2">
              <a:buFont typeface="Arial" panose="020B0604020202020204" pitchFamily="34" charset="0"/>
              <a:buChar char="•"/>
            </a:pPr>
            <a:r>
              <a:rPr lang="en-US" dirty="0">
                <a:solidFill>
                  <a:schemeClr val="tx1"/>
                </a:solidFill>
              </a:rPr>
              <a:t>The following link is to the MSCS Assessment Calendar.  This calendar identifies when all scheduled assessments will be administered during SY27. </a:t>
            </a:r>
            <a:r>
              <a:rPr lang="en-US" dirty="0">
                <a:solidFill>
                  <a:schemeClr val="tx1"/>
                </a:solidFill>
                <a:hlinkClick r:id="rId3">
                  <a:extLst>
                    <a:ext uri="{A12FA001-AC4F-418D-AE19-62706E023703}">
                      <ahyp:hlinkClr xmlns:ahyp="http://schemas.microsoft.com/office/drawing/2018/hyperlinkcolor" val="tx"/>
                    </a:ext>
                  </a:extLst>
                </a:hlinkClick>
              </a:rPr>
              <a:t>https://www.scsk12.org/calendar25/files/26/MSCS%20Assessment%20Calendar%202026%202027%20FINAL%20PDF%2007_13_26.pdf</a:t>
            </a:r>
            <a:r>
              <a:rPr lang="en-US" dirty="0">
                <a:solidFill>
                  <a:schemeClr val="tx1"/>
                </a:solidFill>
              </a:rPr>
              <a:t> </a:t>
            </a:r>
          </a:p>
          <a:p>
            <a:pPr lvl="2">
              <a:buFont typeface="Arial" panose="020B0604020202020204" pitchFamily="34" charset="0"/>
              <a:buChar char="•"/>
            </a:pPr>
            <a:r>
              <a:rPr lang="en-US" dirty="0">
                <a:solidFill>
                  <a:schemeClr val="tx1"/>
                </a:solidFill>
              </a:rPr>
              <a:t>For access to various assessment resources, please click the link(s) below:</a:t>
            </a:r>
          </a:p>
          <a:p>
            <a:pPr marL="455613" lvl="2" indent="0">
              <a:buNone/>
            </a:pPr>
            <a:r>
              <a:rPr lang="en-US" dirty="0">
                <a:solidFill>
                  <a:srgbClr val="00B050"/>
                </a:solidFill>
                <a:hlinkClick r:id="rId4"/>
              </a:rPr>
              <a:t>https://www.scsk12.org/calendar25/files/26/2026-2027%20MSCS%20Reporting%20Periods.pdf</a:t>
            </a:r>
            <a:endParaRPr lang="en-US" dirty="0">
              <a:solidFill>
                <a:srgbClr val="FF0000"/>
              </a:solidFill>
              <a:latin typeface="Arial" panose="020B0604020202020204" pitchFamily="34" charset="0"/>
              <a:cs typeface="Arial" panose="020B0604020202020204" pitchFamily="34" charset="0"/>
            </a:endParaRP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391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452582" y="1903398"/>
            <a:ext cx="11228671" cy="3153794"/>
          </a:xfrm>
        </p:spPr>
        <p:txBody>
          <a:bodyPr>
            <a:noAutofit/>
          </a:bodyPr>
          <a:lstStyle/>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 </a:t>
            </a:r>
            <a:r>
              <a:rPr lang="en-US" sz="2200" b="1" dirty="0">
                <a:solidFill>
                  <a:schemeClr val="tx1"/>
                </a:solidFill>
                <a:latin typeface="Arial" panose="020B0604020202020204" pitchFamily="34" charset="0"/>
                <a:cs typeface="Arial" panose="020B0604020202020204" pitchFamily="34" charset="0"/>
              </a:rPr>
              <a:t>shared responsibility </a:t>
            </a:r>
            <a:r>
              <a:rPr lang="en-US" sz="2200" dirty="0">
                <a:solidFill>
                  <a:schemeClr val="tx1"/>
                </a:solidFill>
                <a:latin typeface="Arial" panose="020B0604020202020204" pitchFamily="34"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t>
            </a:r>
            <a:r>
              <a:rPr lang="en-US" sz="2200" b="1" dirty="0">
                <a:solidFill>
                  <a:schemeClr val="tx1"/>
                </a:solidFill>
                <a:latin typeface="Arial" panose="020B0604020202020204" pitchFamily="34" charset="0"/>
                <a:cs typeface="Arial" panose="020B0604020202020204" pitchFamily="34" charset="0"/>
              </a:rPr>
              <a:t>continuous</a:t>
            </a:r>
            <a:r>
              <a:rPr lang="en-US" sz="2200" dirty="0">
                <a:solidFill>
                  <a:schemeClr val="tx1"/>
                </a:solidFill>
                <a:latin typeface="Arial" panose="020B0604020202020204" pitchFamily="34" charset="0"/>
                <a:cs typeface="Arial" panose="020B0604020202020204" pitchFamily="34" charset="0"/>
              </a:rPr>
              <a:t> across a child’s life and entails enduring commitment but changing family roles as children mature into young adulthood.</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Effective family engagement cuts across and reinforces learning in the </a:t>
            </a:r>
            <a:r>
              <a:rPr lang="en-US" sz="2200" b="1" dirty="0">
                <a:solidFill>
                  <a:schemeClr val="tx1"/>
                </a:solidFill>
                <a:latin typeface="Arial" panose="020B0604020202020204" pitchFamily="34" charset="0"/>
                <a:cs typeface="Arial" panose="020B0604020202020204" pitchFamily="34" charset="0"/>
              </a:rPr>
              <a:t>multiple settings </a:t>
            </a:r>
            <a:r>
              <a:rPr lang="en-US" sz="2200" dirty="0">
                <a:solidFill>
                  <a:schemeClr val="tx1"/>
                </a:solidFill>
                <a:latin typeface="Arial" panose="020B0604020202020204" pitchFamily="34" charset="0"/>
                <a:cs typeface="Arial" panose="020B0604020202020204" pitchFamily="34" charset="0"/>
              </a:rPr>
              <a:t>where children learn – at home, in pre-kindergarten programs, in school, in after-school programs, in faith-based institutions, and in the community.</a:t>
            </a:r>
          </a:p>
        </p:txBody>
      </p:sp>
      <p:sp>
        <p:nvSpPr>
          <p:cNvPr id="4" name="TextBox 3"/>
          <p:cNvSpPr txBox="1"/>
          <p:nvPr/>
        </p:nvSpPr>
        <p:spPr>
          <a:xfrm>
            <a:off x="317241" y="5831633"/>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latin typeface="Arial" panose="020B0604020202020204" pitchFamily="34" charset="0"/>
                <a:cs typeface="Arial" panose="020B0604020202020204" pitchFamily="34" charset="0"/>
                <a:hlinkClick r:id="rId3"/>
              </a:rPr>
              <a:t>https://nafsce.site-ym.com/page/definition</a:t>
            </a:r>
            <a:r>
              <a:rPr lang="en-US" sz="1400" dirty="0">
                <a:latin typeface="Arial" panose="020B0604020202020204" pitchFamily="34" charset="0"/>
                <a:cs typeface="Arial" panose="020B0604020202020204" pitchFamily="34" charset="0"/>
              </a:rPr>
              <a:t>)  </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5147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733168" y="1903398"/>
            <a:ext cx="10948085" cy="3610994"/>
          </a:xfrm>
        </p:spPr>
        <p:txBody>
          <a:bodyPr>
            <a:noAutofit/>
          </a:bodyPr>
          <a:lstStyle/>
          <a:p>
            <a:r>
              <a:rPr lang="en-US" sz="3200" dirty="0">
                <a:solidFill>
                  <a:schemeClr val="tx1"/>
                </a:solidFill>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buNone/>
            </a:pPr>
            <a:r>
              <a:rPr lang="en-US" sz="2600" dirty="0">
                <a:solidFill>
                  <a:schemeClr val="tx1"/>
                </a:solidFill>
              </a:rPr>
              <a:t>						—</a:t>
            </a:r>
            <a:r>
              <a:rPr lang="en-US" sz="2600" dirty="0">
                <a:solidFill>
                  <a:schemeClr val="tx1"/>
                </a:solidFill>
                <a:latin typeface="Arial" panose="020B0604020202020204" pitchFamily="34" charset="0"/>
                <a:cs typeface="Arial" panose="020B0604020202020204" pitchFamily="34" charset="0"/>
              </a:rPr>
              <a:t>Lee and Marleen Canter</a:t>
            </a:r>
          </a:p>
          <a:p>
            <a:pPr marL="1471400" lvl="8" indent="0">
              <a:buNone/>
            </a:pPr>
            <a:endParaRPr lang="en-US" sz="2600" dirty="0"/>
          </a:p>
        </p:txBody>
      </p:sp>
      <p:sp>
        <p:nvSpPr>
          <p:cNvPr id="4" name="TextBox 3"/>
          <p:cNvSpPr txBox="1"/>
          <p:nvPr/>
        </p:nvSpPr>
        <p:spPr>
          <a:xfrm>
            <a:off x="102637" y="5906278"/>
            <a:ext cx="1131803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i="1" dirty="0">
                <a:latin typeface="Arial" panose="020B0604020202020204" pitchFamily="34" charset="0"/>
                <a:cs typeface="Arial" panose="020B0604020202020204" pitchFamily="34" charset="0"/>
              </a:rPr>
              <a:t>Parents on your Side: A Teacher’s Guide to Creating Positive Relationships with Parents</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2598623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dirty="0">
                <a:solidFill>
                  <a:schemeClr val="tx1"/>
                </a:solidFill>
              </a:rPr>
              <a:t>how parents and families can be involved in decision-making and activities; </a:t>
            </a:r>
          </a:p>
          <a:p>
            <a:pPr lvl="3">
              <a:buFont typeface="Arial" panose="020B0604020202020204" pitchFamily="34" charset="0"/>
              <a:buChar char="•"/>
            </a:pPr>
            <a:r>
              <a:rPr lang="en-US" dirty="0">
                <a:solidFill>
                  <a:schemeClr val="tx1"/>
                </a:solidFill>
              </a:rPr>
              <a:t>how parent and family engagement funds are being used;</a:t>
            </a:r>
          </a:p>
          <a:p>
            <a:pPr lvl="3">
              <a:buFont typeface="Arial" panose="020B0604020202020204" pitchFamily="34" charset="0"/>
              <a:buChar char="•"/>
            </a:pPr>
            <a:r>
              <a:rPr lang="en-US" dirty="0">
                <a:solidFill>
                  <a:schemeClr val="tx1"/>
                </a:solidFill>
              </a:rPr>
              <a:t>how information and training will be provided to families; and </a:t>
            </a:r>
          </a:p>
          <a:p>
            <a:pPr lvl="3">
              <a:buFont typeface="Arial" panose="020B0604020202020204" pitchFamily="34" charset="0"/>
              <a:buChar char="•"/>
            </a:pPr>
            <a:r>
              <a:rPr lang="en-US" dirty="0">
                <a:solidFill>
                  <a:schemeClr val="tx1"/>
                </a:solidFill>
              </a:rPr>
              <a:t>how the school will build capacity in families and staff for strong parent and family engagement.</a:t>
            </a:r>
          </a:p>
          <a:p>
            <a:r>
              <a:rPr lang="en-US" dirty="0">
                <a:solidFill>
                  <a:schemeClr val="tx1"/>
                </a:solidFill>
              </a:rPr>
              <a:t>You, as a Title I parent or family member, have the right to be involved in the development of these plans.</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411497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 district Parent and Family Engagement Policy can be found here:</a:t>
            </a:r>
          </a:p>
          <a:p>
            <a:pPr lvl="3"/>
            <a:r>
              <a:rPr lang="en-US" dirty="0">
                <a:solidFill>
                  <a:srgbClr val="0070C0"/>
                </a:solidFill>
                <a:hlinkClick r:id="rId3">
                  <a:extLst>
                    <a:ext uri="{A12FA001-AC4F-418D-AE19-62706E023703}">
                      <ahyp:hlinkClr xmlns:ahyp="http://schemas.microsoft.com/office/drawing/2018/hyperlinkcolor" val="tx"/>
                    </a:ext>
                  </a:extLst>
                </a:hlinkClick>
              </a:rPr>
              <a:t>Memphis Shelby County </a:t>
            </a:r>
            <a:r>
              <a:rPr lang="en-US" dirty="0">
                <a:solidFill>
                  <a:srgbClr val="00B0F0"/>
                </a:solidFill>
                <a:hlinkClick r:id="rId3">
                  <a:extLst>
                    <a:ext uri="{A12FA001-AC4F-418D-AE19-62706E023703}">
                      <ahyp:hlinkClr xmlns:ahyp="http://schemas.microsoft.com/office/drawing/2018/hyperlinkcolor" val="tx"/>
                    </a:ext>
                  </a:extLst>
                </a:hlinkClick>
              </a:rPr>
              <a:t>Schools</a:t>
            </a:r>
            <a:endParaRPr lang="en-US" dirty="0">
              <a:solidFill>
                <a:srgbClr val="00B0F0"/>
              </a:solidFill>
            </a:endParaRPr>
          </a:p>
          <a:p>
            <a:pPr lvl="3"/>
            <a:r>
              <a:rPr lang="en-US" dirty="0">
                <a:solidFill>
                  <a:schemeClr val="tx1"/>
                </a:solidFill>
              </a:rPr>
              <a:t>District Website – Community tab – Family Engagement</a:t>
            </a:r>
          </a:p>
          <a:p>
            <a:r>
              <a:rPr lang="en-US" dirty="0">
                <a:solidFill>
                  <a:schemeClr val="tx1"/>
                </a:solidFill>
              </a:rPr>
              <a:t>The school Parent and Family Engagement Policy will be shared as a handout during the Annual Title I meeting on August 18, 2026. In addition, the policy can be found here:</a:t>
            </a:r>
          </a:p>
          <a:p>
            <a:pPr lvl="3"/>
            <a:r>
              <a:rPr lang="en-US" dirty="0">
                <a:hlinkClick r:id="rId4"/>
              </a:rPr>
              <a:t>Home - Westside Elementary School</a:t>
            </a:r>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293559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a:bodyPr>
          <a:lstStyle/>
          <a:p>
            <a:r>
              <a:rPr lang="en-US" dirty="0">
                <a:solidFill>
                  <a:schemeClr val="tx1"/>
                </a:solidFill>
              </a:rPr>
              <a:t>Any district with a Title I allocation exceeding $500,000 is required by law to set aside 1% of its Title I allocation for parent and family engagement.</a:t>
            </a:r>
          </a:p>
          <a:p>
            <a:r>
              <a:rPr lang="en-US" dirty="0">
                <a:solidFill>
                  <a:schemeClr val="tx1"/>
                </a:solidFill>
              </a:rPr>
              <a:t>Of that 1%, 10% may be reserved at the district for system-wide initiatives related to parent and family engagement.  The </a:t>
            </a:r>
            <a:r>
              <a:rPr lang="en-US">
                <a:solidFill>
                  <a:schemeClr val="tx1"/>
                </a:solidFill>
              </a:rPr>
              <a:t>remaining 90% </a:t>
            </a:r>
            <a:r>
              <a:rPr lang="en-US" dirty="0">
                <a:solidFill>
                  <a:schemeClr val="tx1"/>
                </a:solidFill>
              </a:rPr>
              <a:t>must be allocated to all Title I schools in the district.  </a:t>
            </a:r>
          </a:p>
          <a:p>
            <a:r>
              <a:rPr lang="en-US" dirty="0">
                <a:solidFill>
                  <a:schemeClr val="tx1"/>
                </a:solidFill>
              </a:rPr>
              <a:t>You, as Title I parents and family members, have the right to be involved in how this money is spent.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664044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0F0442-2C1D-530D-A4B1-AA547251F4A4}"/>
              </a:ext>
            </a:extLst>
          </p:cNvPr>
          <p:cNvSpPr>
            <a:spLocks noGrp="1"/>
          </p:cNvSpPr>
          <p:nvPr>
            <p:ph type="sldNum" sz="quarter" idx="12"/>
          </p:nvPr>
        </p:nvSpPr>
        <p:spPr/>
        <p:txBody>
          <a:bodyPr/>
          <a:lstStyle/>
          <a:p>
            <a:fld id="{4FAB73BC-B049-4115-A692-8D63A059BFB8}" type="slidenum">
              <a:rPr lang="en-US" smtClean="0"/>
              <a:pPr/>
              <a:t>19</a:t>
            </a:fld>
            <a:endParaRPr lang="en-US" dirty="0"/>
          </a:p>
        </p:txBody>
      </p:sp>
      <p:pic>
        <p:nvPicPr>
          <p:cNvPr id="5" name="Picture 4">
            <a:extLst>
              <a:ext uri="{FF2B5EF4-FFF2-40B4-BE49-F238E27FC236}">
                <a16:creationId xmlns:a16="http://schemas.microsoft.com/office/drawing/2014/main" id="{08B0474B-EAD4-E1CF-864C-A4468BCE2922}"/>
              </a:ext>
            </a:extLst>
          </p:cNvPr>
          <p:cNvPicPr>
            <a:picLocks noChangeAspect="1"/>
          </p:cNvPicPr>
          <p:nvPr/>
        </p:nvPicPr>
        <p:blipFill>
          <a:blip r:embed="rId2"/>
          <a:srcRect b="11585"/>
          <a:stretch>
            <a:fillRect/>
          </a:stretch>
        </p:blipFill>
        <p:spPr>
          <a:xfrm>
            <a:off x="839893" y="472442"/>
            <a:ext cx="10879667" cy="5410820"/>
          </a:xfrm>
          <a:prstGeom prst="rect">
            <a:avLst/>
          </a:prstGeom>
        </p:spPr>
      </p:pic>
    </p:spTree>
    <p:extLst>
      <p:ext uri="{BB962C8B-B14F-4D97-AF65-F5344CB8AC3E}">
        <p14:creationId xmlns:p14="http://schemas.microsoft.com/office/powerpoint/2010/main" val="4147201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5541-E6F4-16A0-1DDC-3453C4C89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20924B-F478-747A-B59C-57A4AB852207}"/>
              </a:ext>
            </a:extLst>
          </p:cNvPr>
          <p:cNvSpPr>
            <a:spLocks noGrp="1"/>
          </p:cNvSpPr>
          <p:nvPr>
            <p:ph type="title"/>
          </p:nvPr>
        </p:nvSpPr>
        <p:spPr/>
        <p:txBody>
          <a:bodyPr/>
          <a:lstStyle/>
          <a:p>
            <a:r>
              <a:rPr lang="en-US" dirty="0"/>
              <a:t>How is parent and family engagement funded?</a:t>
            </a:r>
          </a:p>
        </p:txBody>
      </p:sp>
      <p:sp>
        <p:nvSpPr>
          <p:cNvPr id="3" name="Content Placeholder 2">
            <a:extLst>
              <a:ext uri="{FF2B5EF4-FFF2-40B4-BE49-F238E27FC236}">
                <a16:creationId xmlns:a16="http://schemas.microsoft.com/office/drawing/2014/main" id="{FD14231E-B0FB-0E23-3926-FE6CD710CC94}"/>
              </a:ext>
            </a:extLst>
          </p:cNvPr>
          <p:cNvSpPr>
            <a:spLocks noGrp="1"/>
          </p:cNvSpPr>
          <p:nvPr>
            <p:ph idx="1"/>
          </p:nvPr>
        </p:nvSpPr>
        <p:spPr/>
        <p:txBody>
          <a:bodyPr>
            <a:normAutofit fontScale="92500" lnSpcReduction="10000"/>
          </a:bodyPr>
          <a:lstStyle/>
          <a:p>
            <a:r>
              <a:rPr lang="en-US" dirty="0">
                <a:solidFill>
                  <a:schemeClr val="tx1"/>
                </a:solidFill>
              </a:rPr>
              <a:t>In</a:t>
            </a:r>
            <a:r>
              <a:rPr lang="en-US" dirty="0"/>
              <a:t> </a:t>
            </a:r>
            <a:r>
              <a:rPr lang="en-US" dirty="0">
                <a:solidFill>
                  <a:schemeClr val="tx1"/>
                </a:solidFill>
              </a:rPr>
              <a:t>2026-27,we received approximately $</a:t>
            </a:r>
            <a:r>
              <a:rPr lang="en-US" dirty="0"/>
              <a:t>2,649.62 </a:t>
            </a:r>
            <a:r>
              <a:rPr lang="en-US" dirty="0">
                <a:solidFill>
                  <a:schemeClr val="tx1"/>
                </a:solidFill>
              </a:rPr>
              <a:t>in parent and family engagement funding. We plan to use these funds for:</a:t>
            </a:r>
            <a:endParaRPr lang="en-US" dirty="0"/>
          </a:p>
          <a:p>
            <a:pPr lvl="3">
              <a:buFont typeface="Arial" panose="020B0604020202020204" pitchFamily="34" charset="0"/>
              <a:buChar char="•"/>
            </a:pPr>
            <a:r>
              <a:rPr lang="en-US" dirty="0">
                <a:solidFill>
                  <a:schemeClr val="tx1"/>
                </a:solidFill>
              </a:rPr>
              <a:t>Parent and Family Engagement Meeting and Events</a:t>
            </a:r>
          </a:p>
          <a:p>
            <a:pPr lvl="4">
              <a:buFont typeface="Courier New" panose="02070309020205020404" pitchFamily="49" charset="0"/>
              <a:buChar char="o"/>
            </a:pPr>
            <a:r>
              <a:rPr lang="en-US" dirty="0">
                <a:solidFill>
                  <a:schemeClr val="tx1"/>
                </a:solidFill>
              </a:rPr>
              <a:t>Donuts with Dad</a:t>
            </a:r>
          </a:p>
          <a:p>
            <a:pPr lvl="4">
              <a:buFont typeface="Courier New" panose="02070309020205020404" pitchFamily="49" charset="0"/>
              <a:buChar char="o"/>
            </a:pPr>
            <a:r>
              <a:rPr lang="en-US" dirty="0">
                <a:solidFill>
                  <a:schemeClr val="tx1"/>
                </a:solidFill>
              </a:rPr>
              <a:t>Muffins with Mom</a:t>
            </a:r>
          </a:p>
          <a:p>
            <a:pPr lvl="4">
              <a:buFont typeface="Courier New" panose="02070309020205020404" pitchFamily="49" charset="0"/>
              <a:buChar char="o"/>
            </a:pPr>
            <a:r>
              <a:rPr lang="en-US" dirty="0">
                <a:solidFill>
                  <a:schemeClr val="tx1"/>
                </a:solidFill>
              </a:rPr>
              <a:t>Math and Science Night</a:t>
            </a:r>
          </a:p>
          <a:p>
            <a:pPr lvl="4">
              <a:buFont typeface="Courier New" panose="02070309020205020404" pitchFamily="49" charset="0"/>
              <a:buChar char="o"/>
            </a:pPr>
            <a:r>
              <a:rPr lang="en-US" dirty="0">
                <a:solidFill>
                  <a:schemeClr val="tx1"/>
                </a:solidFill>
              </a:rPr>
              <a:t>Family Data Night</a:t>
            </a:r>
          </a:p>
          <a:p>
            <a:pPr lvl="3">
              <a:buFont typeface="Arial" panose="020B0604020202020204" pitchFamily="34" charset="0"/>
              <a:buChar char="•"/>
            </a:pPr>
            <a:r>
              <a:rPr lang="en-US" dirty="0">
                <a:solidFill>
                  <a:schemeClr val="tx1"/>
                </a:solidFill>
              </a:rPr>
              <a:t>Materials/Supplies</a:t>
            </a:r>
          </a:p>
          <a:p>
            <a:pPr lvl="4">
              <a:buFont typeface="Courier New" panose="02070309020205020404" pitchFamily="49" charset="0"/>
              <a:buChar char="o"/>
            </a:pPr>
            <a:r>
              <a:rPr lang="en-US" dirty="0">
                <a:solidFill>
                  <a:schemeClr val="tx1"/>
                </a:solidFill>
              </a:rPr>
              <a:t>Take –home supplies , tips for parents and light refreshments</a:t>
            </a:r>
          </a:p>
          <a:p>
            <a:pPr lvl="4">
              <a:buFont typeface="Courier New" panose="02070309020205020404" pitchFamily="49" charset="0"/>
              <a:buChar char="o"/>
            </a:pPr>
            <a:r>
              <a:rPr lang="en-US" dirty="0">
                <a:solidFill>
                  <a:schemeClr val="tx1"/>
                </a:solidFill>
              </a:rPr>
              <a:t>Materials for parent training (Family Literacy Night)</a:t>
            </a:r>
          </a:p>
          <a:p>
            <a:pPr lvl="4">
              <a:buFont typeface="Courier New" panose="02070309020205020404" pitchFamily="49" charset="0"/>
              <a:buChar char="o"/>
            </a:pPr>
            <a:r>
              <a:rPr lang="en-US" dirty="0">
                <a:solidFill>
                  <a:schemeClr val="tx1"/>
                </a:solidFill>
              </a:rPr>
              <a:t>Materials for parent training – make-n-take (Family Math &amp; Science Night)</a:t>
            </a:r>
          </a:p>
          <a:p>
            <a:pPr lvl="4">
              <a:buFont typeface="Courier New" panose="02070309020205020404" pitchFamily="49" charset="0"/>
              <a:buChar char="o"/>
            </a:pPr>
            <a:r>
              <a:rPr lang="en-US" dirty="0">
                <a:solidFill>
                  <a:schemeClr val="tx1"/>
                </a:solidFill>
              </a:rPr>
              <a:t>Refreshments for School Data Night</a:t>
            </a:r>
          </a:p>
          <a:p>
            <a:pPr marL="920750" lvl="4" indent="0">
              <a:buNone/>
            </a:pPr>
            <a:endParaRPr lang="en-US" dirty="0">
              <a:solidFill>
                <a:schemeClr val="tx1"/>
              </a:solidFill>
            </a:endParaRPr>
          </a:p>
          <a:p>
            <a:pPr marL="920750" lvl="4" indent="0">
              <a:buNone/>
            </a:pPr>
            <a:endParaRPr lang="en-US"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535CE7BA-9DE6-A7B9-3E6E-530797041575}"/>
              </a:ext>
            </a:extLst>
          </p:cNvPr>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3697399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9DF17D-9436-F20D-4CE3-34107FB4351E}"/>
              </a:ext>
            </a:extLst>
          </p:cNvPr>
          <p:cNvSpPr>
            <a:spLocks noGrp="1"/>
          </p:cNvSpPr>
          <p:nvPr>
            <p:ph type="sldNum" sz="quarter" idx="12"/>
          </p:nvPr>
        </p:nvSpPr>
        <p:spPr/>
        <p:txBody>
          <a:bodyPr/>
          <a:lstStyle/>
          <a:p>
            <a:fld id="{4FAB73BC-B049-4115-A692-8D63A059BFB8}" type="slidenum">
              <a:rPr lang="en-US" smtClean="0"/>
              <a:pPr/>
              <a:t>21</a:t>
            </a:fld>
            <a:endParaRPr lang="en-US" dirty="0"/>
          </a:p>
        </p:txBody>
      </p:sp>
      <p:pic>
        <p:nvPicPr>
          <p:cNvPr id="4" name="Picture 3">
            <a:extLst>
              <a:ext uri="{FF2B5EF4-FFF2-40B4-BE49-F238E27FC236}">
                <a16:creationId xmlns:a16="http://schemas.microsoft.com/office/drawing/2014/main" id="{ED961BBF-A885-FEA1-C1B3-0EB33962A049}"/>
              </a:ext>
            </a:extLst>
          </p:cNvPr>
          <p:cNvPicPr>
            <a:picLocks noChangeAspect="1"/>
          </p:cNvPicPr>
          <p:nvPr/>
        </p:nvPicPr>
        <p:blipFill>
          <a:blip r:embed="rId2"/>
          <a:srcRect b="17114"/>
          <a:stretch>
            <a:fillRect/>
          </a:stretch>
        </p:blipFill>
        <p:spPr>
          <a:xfrm>
            <a:off x="939715" y="731520"/>
            <a:ext cx="10263856" cy="4785359"/>
          </a:xfrm>
          <a:prstGeom prst="rect">
            <a:avLst/>
          </a:prstGeom>
        </p:spPr>
      </p:pic>
    </p:spTree>
    <p:extLst>
      <p:ext uri="{BB962C8B-B14F-4D97-AF65-F5344CB8AC3E}">
        <p14:creationId xmlns:p14="http://schemas.microsoft.com/office/powerpoint/2010/main" val="289507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fontScale="92500" lnSpcReduction="10000"/>
          </a:bodyPr>
          <a:lstStyle/>
          <a:p>
            <a:r>
              <a:rPr lang="en-US" dirty="0">
                <a:solidFill>
                  <a:schemeClr val="tx1"/>
                </a:solidFill>
              </a:rPr>
              <a:t>A school-parent compact is a written commitment that outlines how the entire school community – teachers, families, and students will share the responsibility for improved academic achievement.</a:t>
            </a:r>
          </a:p>
          <a:p>
            <a:r>
              <a:rPr lang="en-US" dirty="0">
                <a:solidFill>
                  <a:schemeClr val="tx1"/>
                </a:solidFill>
              </a:rPr>
              <a:t>The compact must describe how the school will:</a:t>
            </a:r>
          </a:p>
          <a:p>
            <a:pPr lvl="3">
              <a:buFont typeface="Arial" panose="020B0604020202020204" pitchFamily="34" charset="0"/>
              <a:buChar char="•"/>
            </a:pPr>
            <a:r>
              <a:rPr lang="en-US" dirty="0">
                <a:solidFill>
                  <a:schemeClr val="tx1"/>
                </a:solidFill>
              </a:rPr>
              <a:t>provide high-quality curriculum and instruction;</a:t>
            </a:r>
          </a:p>
          <a:p>
            <a:pPr lvl="3">
              <a:buFont typeface="Arial" panose="020B0604020202020204" pitchFamily="34" charset="0"/>
              <a:buChar char="•"/>
            </a:pPr>
            <a:r>
              <a:rPr lang="en-US" dirty="0">
                <a:solidFill>
                  <a:schemeClr val="tx1"/>
                </a:solidFill>
              </a:rPr>
              <a:t>hold parent-teacher conferences, annually in elementary schools; </a:t>
            </a:r>
          </a:p>
          <a:p>
            <a:pPr lvl="3">
              <a:buFont typeface="Arial" panose="020B0604020202020204" pitchFamily="34" charset="0"/>
              <a:buChar char="•"/>
            </a:pPr>
            <a:r>
              <a:rPr lang="en-US" dirty="0">
                <a:solidFill>
                  <a:schemeClr val="tx1"/>
                </a:solidFill>
              </a:rPr>
              <a:t>provide parents with reports on their child’s progress;</a:t>
            </a:r>
          </a:p>
          <a:p>
            <a:pPr lvl="3">
              <a:buFont typeface="Arial" panose="020B0604020202020204" pitchFamily="34" charset="0"/>
              <a:buChar char="•"/>
            </a:pPr>
            <a:r>
              <a:rPr lang="en-US" dirty="0">
                <a:solidFill>
                  <a:schemeClr val="tx1"/>
                </a:solidFill>
              </a:rPr>
              <a:t>provide parents reasonable access to staff. </a:t>
            </a:r>
          </a:p>
          <a:p>
            <a:pPr lvl="3">
              <a:buFont typeface="Arial" panose="020B0604020202020204" pitchFamily="34" charset="0"/>
              <a:buChar char="•"/>
            </a:pPr>
            <a:r>
              <a:rPr lang="en-US" dirty="0">
                <a:solidFill>
                  <a:schemeClr val="tx1"/>
                </a:solidFill>
              </a:rPr>
              <a:t>provide parents opportunities to volunteer; and</a:t>
            </a:r>
          </a:p>
          <a:p>
            <a:pPr lvl="3">
              <a:buFont typeface="Arial" panose="020B0604020202020204" pitchFamily="34" charset="0"/>
              <a:buChar char="•"/>
            </a:pPr>
            <a:r>
              <a:rPr lang="en-US" dirty="0">
                <a:solidFill>
                  <a:schemeClr val="tx1"/>
                </a:solidFill>
              </a:rPr>
              <a:t>ensure regular two-way meaningful communication between family members and staff, to the extent practicable, in a language family members can understand.</a:t>
            </a:r>
          </a:p>
          <a:p>
            <a:r>
              <a:rPr lang="en-US" dirty="0">
                <a:solidFill>
                  <a:schemeClr val="tx1"/>
                </a:solidFill>
              </a:rPr>
              <a:t>You, as a Title I parent or family member, have the right 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664315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a:bodyPr>
          <a:lstStyle/>
          <a:p>
            <a:r>
              <a:rPr lang="en-US" dirty="0">
                <a:solidFill>
                  <a:schemeClr val="tx1"/>
                </a:solidFill>
              </a:rPr>
              <a:t>The school-parent compact will be shared</a:t>
            </a:r>
            <a:r>
              <a:rPr lang="en-US" dirty="0"/>
              <a:t> </a:t>
            </a:r>
            <a:r>
              <a:rPr lang="en-US" dirty="0">
                <a:solidFill>
                  <a:schemeClr val="tx1"/>
                </a:solidFill>
              </a:rPr>
              <a:t>at the close of this meeting  and via our school’s website]. In addition, the compact can be found here:</a:t>
            </a:r>
          </a:p>
          <a:p>
            <a:pPr marL="0" indent="0" algn="ctr">
              <a:buNone/>
            </a:pPr>
            <a:r>
              <a:rPr lang="en-US" dirty="0">
                <a:hlinkClick r:id="rId3"/>
              </a:rPr>
              <a:t>Westside Elementary Website</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23</a:t>
            </a:fld>
            <a:endParaRPr lang="en-US" dirty="0"/>
          </a:p>
        </p:txBody>
      </p:sp>
    </p:spTree>
    <p:extLst>
      <p:ext uri="{BB962C8B-B14F-4D97-AF65-F5344CB8AC3E}">
        <p14:creationId xmlns:p14="http://schemas.microsoft.com/office/powerpoint/2010/main" val="427438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854684"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students: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grades and test scores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Better attendance</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positive attitudes and better behavior</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graduation rates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83855"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Parents and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confidence and trust in the school</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confidence in their parenting skills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Creates a home environment that encourages learning</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10" name="Content Placeholder 3"/>
          <p:cNvSpPr>
            <a:spLocks noGrp="1"/>
          </p:cNvSpPr>
          <p:nvPr>
            <p:ph sz="half" idx="4294967295"/>
          </p:nvPr>
        </p:nvSpPr>
        <p:spPr>
          <a:xfrm>
            <a:off x="8135567" y="1840738"/>
            <a:ext cx="3284537" cy="4024312"/>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Schools and Teachers: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Improved teacher and staff morale</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ratings of schools and teachers by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support from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student achievement</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2777107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be involved?</a:t>
            </a:r>
          </a:p>
        </p:txBody>
      </p:sp>
      <p:sp>
        <p:nvSpPr>
          <p:cNvPr id="3" name="Content Placeholder 2"/>
          <p:cNvSpPr>
            <a:spLocks noGrp="1"/>
          </p:cNvSpPr>
          <p:nvPr>
            <p:ph idx="1"/>
          </p:nvPr>
        </p:nvSpPr>
        <p:spPr>
          <a:xfrm>
            <a:off x="678731" y="1845733"/>
            <a:ext cx="11010506" cy="3961177"/>
          </a:xfrm>
        </p:spPr>
        <p:txBody>
          <a:bodyPr>
            <a:normAutofit/>
          </a:bodyPr>
          <a:lstStyle/>
          <a:p>
            <a:pPr>
              <a:buClrTx/>
              <a:buFont typeface="Wingdings" panose="05000000000000000000" pitchFamily="2" charset="2"/>
              <a:buChar char="§"/>
            </a:pP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r>
              <a:rPr lang="en-US" dirty="0">
                <a:solidFill>
                  <a:schemeClr val="tx1"/>
                </a:solidFill>
                <a:latin typeface="Arial" panose="020B0604020202020204" pitchFamily="34" charset="0"/>
                <a:cs typeface="Arial" panose="020B0604020202020204" pitchFamily="34" charset="0"/>
              </a:rPr>
              <a:t>To get involved with the SIP,</a:t>
            </a:r>
            <a:r>
              <a:rPr lang="en-US" dirty="0">
                <a:solidFill>
                  <a:schemeClr val="tx1"/>
                </a:solidFill>
              </a:rPr>
              <a:t> Parent and Family Engagement Policy or School Parent Compact</a:t>
            </a:r>
            <a:r>
              <a:rPr lang="en-US" dirty="0">
                <a:solidFill>
                  <a:schemeClr val="tx1"/>
                </a:solidFill>
                <a:latin typeface="Arial" panose="020B0604020202020204" pitchFamily="34" charset="0"/>
                <a:cs typeface="Arial" panose="020B0604020202020204" pitchFamily="34" charset="0"/>
              </a:rPr>
              <a:t> </a:t>
            </a:r>
            <a:r>
              <a:rPr lang="en-US" dirty="0">
                <a:solidFill>
                  <a:schemeClr val="tx1"/>
                </a:solidFill>
              </a:rPr>
              <a:t>please follow or Facebook page and look for invitations and announcements via Class Dojo. You may also call the school at (901)416-3725 . You can also email me directly at  </a:t>
            </a:r>
            <a:r>
              <a:rPr lang="en-US" dirty="0" err="1">
                <a:solidFill>
                  <a:schemeClr val="tx1"/>
                </a:solidFill>
              </a:rPr>
              <a:t>at</a:t>
            </a:r>
            <a:r>
              <a:rPr lang="en-US" dirty="0">
                <a:solidFill>
                  <a:schemeClr val="tx1"/>
                </a:solidFill>
              </a:rPr>
              <a:t> </a:t>
            </a:r>
            <a:r>
              <a:rPr lang="en-US" dirty="0">
                <a:solidFill>
                  <a:schemeClr val="tx1"/>
                </a:solidFill>
                <a:hlinkClick r:id="rId3">
                  <a:extLst>
                    <a:ext uri="{A12FA001-AC4F-418D-AE19-62706E023703}">
                      <ahyp:hlinkClr xmlns:ahyp="http://schemas.microsoft.com/office/drawing/2018/hyperlinkcolor" val="tx"/>
                    </a:ext>
                  </a:extLst>
                </a:hlinkClick>
              </a:rPr>
              <a:t>mckinneykm@scsk12.org</a:t>
            </a:r>
            <a:r>
              <a:rPr lang="en-US" dirty="0">
                <a:solidFill>
                  <a:schemeClr val="tx1"/>
                </a:solidFill>
              </a:rPr>
              <a:t>.. </a:t>
            </a:r>
            <a:endParaRPr lang="en-US" dirty="0">
              <a:solidFill>
                <a:schemeClr val="tx1"/>
              </a:solidFill>
              <a:latin typeface="Arial" panose="020B0604020202020204" pitchFamily="34" charset="0"/>
              <a:cs typeface="Arial" panose="020B0604020202020204" pitchFamily="34" charset="0"/>
            </a:endParaRP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1558384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be involved?</a:t>
            </a:r>
          </a:p>
        </p:txBody>
      </p:sp>
      <p:sp>
        <p:nvSpPr>
          <p:cNvPr id="3" name="Content Placeholder 2"/>
          <p:cNvSpPr>
            <a:spLocks noGrp="1"/>
          </p:cNvSpPr>
          <p:nvPr>
            <p:ph idx="1"/>
          </p:nvPr>
        </p:nvSpPr>
        <p:spPr>
          <a:xfrm>
            <a:off x="618836" y="1845734"/>
            <a:ext cx="11111346" cy="4023360"/>
          </a:xfrm>
        </p:spPr>
        <p:txBody>
          <a:bodyPr>
            <a:normAutofit/>
          </a:bodyPr>
          <a:lstStyle/>
          <a:p>
            <a:pPr lvl="2"/>
            <a:r>
              <a:rPr lang="en-US" dirty="0">
                <a:solidFill>
                  <a:schemeClr val="tx1"/>
                </a:solidFill>
                <a:latin typeface="Arial" panose="020B0604020202020204" pitchFamily="34" charset="0"/>
                <a:cs typeface="Arial" panose="020B0604020202020204" pitchFamily="34" charset="0"/>
              </a:rPr>
              <a:t>Encouraging attendance;</a:t>
            </a:r>
          </a:p>
          <a:p>
            <a:pPr lvl="2"/>
            <a:r>
              <a:rPr lang="en-US" dirty="0">
                <a:solidFill>
                  <a:schemeClr val="tx1"/>
                </a:solidFill>
                <a:latin typeface="Arial" panose="020B0604020202020204" pitchFamily="34" charset="0"/>
                <a:cs typeface="Arial" panose="020B0604020202020204" pitchFamily="34" charset="0"/>
              </a:rPr>
              <a:t>Monitoring grades and schoolwork on an online system or portal;</a:t>
            </a:r>
          </a:p>
          <a:p>
            <a:pPr lvl="2"/>
            <a:r>
              <a:rPr lang="en-US" dirty="0">
                <a:solidFill>
                  <a:schemeClr val="tx1"/>
                </a:solidFill>
                <a:latin typeface="Arial" panose="020B0604020202020204" pitchFamily="34" charset="0"/>
                <a:cs typeface="Arial" panose="020B0604020202020204" pitchFamily="34" charset="0"/>
              </a:rPr>
              <a:t>Attending family events and meetings </a:t>
            </a:r>
          </a:p>
          <a:p>
            <a:pPr marL="455613" lvl="2" indent="0">
              <a:buNone/>
            </a:pPr>
            <a:r>
              <a:rPr lang="en-US" dirty="0">
                <a:solidFill>
                  <a:schemeClr val="tx1"/>
                </a:solidFill>
                <a:latin typeface="Arial" panose="020B0604020202020204" pitchFamily="34" charset="0"/>
                <a:cs typeface="Arial" panose="020B0604020202020204" pitchFamily="34" charset="0"/>
              </a:rPr>
              <a:t>(</a:t>
            </a:r>
            <a:r>
              <a:rPr lang="en-US" dirty="0"/>
              <a:t>Parent/Teacher Conferences : September 15, 2026 &amp; January 21, 2027</a:t>
            </a:r>
            <a:r>
              <a:rPr lang="en-US" dirty="0">
                <a:solidFill>
                  <a:schemeClr val="tx1"/>
                </a:solidFill>
                <a:latin typeface="Arial" panose="020B0604020202020204" pitchFamily="34" charset="0"/>
                <a:cs typeface="Arial" panose="020B0604020202020204" pitchFamily="34" charset="0"/>
              </a:rPr>
              <a:t>);</a:t>
            </a:r>
          </a:p>
          <a:p>
            <a:pPr lvl="2"/>
            <a:r>
              <a:rPr lang="en-US" dirty="0">
                <a:solidFill>
                  <a:schemeClr val="tx1"/>
                </a:solidFill>
                <a:latin typeface="Arial" panose="020B0604020202020204" pitchFamily="34" charset="0"/>
                <a:cs typeface="Arial" panose="020B0604020202020204" pitchFamily="34" charset="0"/>
              </a:rPr>
              <a:t>Observing or volunteering in classrooms;</a:t>
            </a:r>
          </a:p>
          <a:p>
            <a:pPr lvl="2"/>
            <a:r>
              <a:rPr lang="en-US" dirty="0">
                <a:solidFill>
                  <a:schemeClr val="tx1"/>
                </a:solidFill>
                <a:latin typeface="Arial" panose="020B0604020202020204" pitchFamily="34" charset="0"/>
                <a:cs typeface="Arial" panose="020B0604020202020204" pitchFamily="34" charset="0"/>
              </a:rPr>
              <a:t>Joining family groups and committees (e.g., PTA/PTO, advisory councils, etc.); and</a:t>
            </a:r>
          </a:p>
          <a:p>
            <a:pPr lvl="2"/>
            <a:r>
              <a:rPr lang="en-US" dirty="0">
                <a:solidFill>
                  <a:schemeClr val="tx1"/>
                </a:solidFill>
                <a:latin typeface="Arial" panose="020B0604020202020204" pitchFamily="34" charset="0"/>
                <a:cs typeface="Arial" panose="020B0604020202020204" pitchFamily="34" charset="0"/>
              </a:rPr>
              <a:t>Reading school/classroom newsletters or websites and that contain examples of learning activities families can do with students at home.]</a:t>
            </a: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4022524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my rights?</a:t>
            </a:r>
          </a:p>
        </p:txBody>
      </p:sp>
      <p:sp>
        <p:nvSpPr>
          <p:cNvPr id="3" name="Content Placeholder 2"/>
          <p:cNvSpPr>
            <a:spLocks noGrp="1"/>
          </p:cNvSpPr>
          <p:nvPr>
            <p:ph idx="1"/>
          </p:nvPr>
        </p:nvSpPr>
        <p:spPr>
          <a:xfrm>
            <a:off x="535709" y="1845734"/>
            <a:ext cx="11231417" cy="4398048"/>
          </a:xfrm>
        </p:spPr>
        <p:txBody>
          <a:bodyPr>
            <a:normAutofit/>
          </a:bodyPr>
          <a:lstStyle/>
          <a:p>
            <a:r>
              <a:rPr lang="en-US" dirty="0">
                <a:solidFill>
                  <a:schemeClr val="tx1"/>
                </a:solidFill>
              </a:rPr>
              <a:t>The families and parents of Title I students have a right, by law, to:</a:t>
            </a:r>
          </a:p>
          <a:p>
            <a:pPr lvl="3">
              <a:buFont typeface="Arial" panose="020B0604020202020204" pitchFamily="34" charset="0"/>
              <a:buChar char="•"/>
            </a:pPr>
            <a:r>
              <a:rPr lang="en-US" dirty="0">
                <a:solidFill>
                  <a:schemeClr val="tx1"/>
                </a:solidFill>
              </a:rPr>
              <a:t>be involved in decisions made at both the school and district level;</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be provided with information on your child’s level of achievement on tests in reading/language arts, writing, mathematics, and science;</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and receive information on the qualifications of your child’s teacher and paraprofessionals who are working with your child by contacting our admin team and</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opportunities for regular meetings to formulate suggestions and to participate, as appropriate, in decisions about the education of your child. The school is required to respond to any such suggestions as soon as practicably possible.</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4207471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CA8E6-AF0A-9A5F-CAD2-71CEE5C5E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15A50-4EBC-604A-A34B-28F5772BCD11}"/>
              </a:ext>
            </a:extLst>
          </p:cNvPr>
          <p:cNvSpPr>
            <a:spLocks noGrp="1"/>
          </p:cNvSpPr>
          <p:nvPr>
            <p:ph type="title"/>
          </p:nvPr>
        </p:nvSpPr>
        <p:spPr/>
        <p:txBody>
          <a:bodyPr/>
          <a:lstStyle/>
          <a:p>
            <a:r>
              <a:rPr lang="en-US" dirty="0"/>
              <a:t>What are my rights?</a:t>
            </a:r>
          </a:p>
        </p:txBody>
      </p:sp>
      <p:sp>
        <p:nvSpPr>
          <p:cNvPr id="3" name="Content Placeholder 2">
            <a:extLst>
              <a:ext uri="{FF2B5EF4-FFF2-40B4-BE49-F238E27FC236}">
                <a16:creationId xmlns:a16="http://schemas.microsoft.com/office/drawing/2014/main" id="{8DCB6C86-F068-D34A-A463-E62426B33742}"/>
              </a:ext>
            </a:extLst>
          </p:cNvPr>
          <p:cNvSpPr>
            <a:spLocks noGrp="1"/>
          </p:cNvSpPr>
          <p:nvPr>
            <p:ph idx="1"/>
          </p:nvPr>
        </p:nvSpPr>
        <p:spPr>
          <a:xfrm>
            <a:off x="535709" y="1845734"/>
            <a:ext cx="11231417" cy="4398048"/>
          </a:xfrm>
        </p:spPr>
        <p:txBody>
          <a:bodyPr>
            <a:normAutofit fontScale="77500" lnSpcReduction="20000"/>
          </a:bodyPr>
          <a:lstStyle/>
          <a:p>
            <a:pPr marL="0" indent="0" algn="ctr">
              <a:lnSpc>
                <a:spcPct val="120000"/>
              </a:lnSpc>
              <a:buNone/>
            </a:pPr>
            <a:r>
              <a:rPr lang="en-US" sz="2400" dirty="0"/>
              <a:t>Every Student Succeeds Act (ESSA) </a:t>
            </a:r>
          </a:p>
          <a:p>
            <a:pPr marL="0" indent="0" algn="ctr">
              <a:lnSpc>
                <a:spcPct val="120000"/>
              </a:lnSpc>
              <a:buNone/>
            </a:pPr>
            <a:r>
              <a:rPr lang="en-US" sz="2400" b="1" dirty="0"/>
              <a:t>Parents’ Right-To-Know </a:t>
            </a:r>
          </a:p>
          <a:p>
            <a:pPr marL="0" indent="0" algn="ctr">
              <a:lnSpc>
                <a:spcPct val="120000"/>
              </a:lnSpc>
              <a:buNone/>
            </a:pPr>
            <a:endParaRPr lang="en-US" b="1" dirty="0"/>
          </a:p>
          <a:p>
            <a:pPr marL="0" indent="0">
              <a:lnSpc>
                <a:spcPct val="120000"/>
              </a:lnSpc>
              <a:spcBef>
                <a:spcPts val="0"/>
              </a:spcBef>
              <a:spcAft>
                <a:spcPts val="0"/>
              </a:spcAft>
              <a:buNone/>
            </a:pPr>
            <a:r>
              <a:rPr lang="en-US" sz="2000" b="1" dirty="0"/>
              <a:t>All parents have the right to request the following: </a:t>
            </a:r>
          </a:p>
          <a:p>
            <a:pPr marL="0" indent="0">
              <a:lnSpc>
                <a:spcPct val="120000"/>
              </a:lnSpc>
              <a:spcBef>
                <a:spcPts val="0"/>
              </a:spcBef>
              <a:spcAft>
                <a:spcPts val="0"/>
              </a:spcAft>
              <a:buNone/>
            </a:pPr>
            <a:r>
              <a:rPr lang="en-US" sz="2000" dirty="0"/>
              <a:t>• A teacher’s professional qualifications, which include: state qualifications, licensure, grade/s certification, waivers </a:t>
            </a:r>
          </a:p>
          <a:p>
            <a:pPr marL="0" indent="0">
              <a:lnSpc>
                <a:spcPct val="120000"/>
              </a:lnSpc>
              <a:spcBef>
                <a:spcPts val="0"/>
              </a:spcBef>
              <a:spcAft>
                <a:spcPts val="0"/>
              </a:spcAft>
              <a:buNone/>
            </a:pPr>
            <a:r>
              <a:rPr lang="en-US" sz="2000" dirty="0"/>
              <a:t>• A teacher’s baccalaureate and /or graduate degree, fields of endorsement, previous teaching experience </a:t>
            </a:r>
          </a:p>
          <a:p>
            <a:pPr marL="0" indent="0">
              <a:lnSpc>
                <a:spcPct val="120000"/>
              </a:lnSpc>
              <a:spcBef>
                <a:spcPts val="0"/>
              </a:spcBef>
              <a:spcAft>
                <a:spcPts val="0"/>
              </a:spcAft>
              <a:buNone/>
            </a:pPr>
            <a:r>
              <a:rPr lang="en-US" sz="2000" dirty="0"/>
              <a:t>• A paraprofessional’s qualifications </a:t>
            </a:r>
          </a:p>
          <a:p>
            <a:pPr marL="0" indent="0">
              <a:lnSpc>
                <a:spcPct val="120000"/>
              </a:lnSpc>
              <a:spcBef>
                <a:spcPts val="0"/>
              </a:spcBef>
              <a:spcAft>
                <a:spcPts val="0"/>
              </a:spcAft>
              <a:buNone/>
            </a:pPr>
            <a:r>
              <a:rPr lang="en-US" sz="2000" dirty="0"/>
              <a:t>• An assurance that their child’s name, address, and telephone listing not be released to military recruiters </a:t>
            </a:r>
          </a:p>
          <a:p>
            <a:pPr marL="0" indent="0">
              <a:lnSpc>
                <a:spcPct val="120000"/>
              </a:lnSpc>
              <a:buNone/>
            </a:pPr>
            <a:endParaRPr lang="en-US" sz="2000" dirty="0"/>
          </a:p>
          <a:p>
            <a:pPr marL="0" indent="0">
              <a:lnSpc>
                <a:spcPct val="120000"/>
              </a:lnSpc>
              <a:spcBef>
                <a:spcPts val="0"/>
              </a:spcBef>
              <a:spcAft>
                <a:spcPts val="0"/>
              </a:spcAft>
              <a:buNone/>
            </a:pPr>
            <a:r>
              <a:rPr lang="en-US" sz="2000" b="1" dirty="0"/>
              <a:t>All parents will receive information on the following: </a:t>
            </a:r>
          </a:p>
          <a:p>
            <a:pPr marL="0" indent="0">
              <a:lnSpc>
                <a:spcPct val="120000"/>
              </a:lnSpc>
              <a:spcBef>
                <a:spcPts val="0"/>
              </a:spcBef>
              <a:spcAft>
                <a:spcPts val="0"/>
              </a:spcAft>
              <a:buNone/>
            </a:pPr>
            <a:r>
              <a:rPr lang="en-US" sz="2000" dirty="0"/>
              <a:t>• Their child’s level of achievement in each of the state academic assessments </a:t>
            </a:r>
          </a:p>
          <a:p>
            <a:pPr marL="0" indent="0">
              <a:lnSpc>
                <a:spcPct val="120000"/>
              </a:lnSpc>
              <a:spcBef>
                <a:spcPts val="0"/>
              </a:spcBef>
              <a:spcAft>
                <a:spcPts val="0"/>
              </a:spcAft>
              <a:buNone/>
            </a:pPr>
            <a:r>
              <a:rPr lang="en-US" sz="2000" dirty="0"/>
              <a:t>• Their option to request a transfer to another school within the district if their child is the victim of a violent crime at school </a:t>
            </a:r>
          </a:p>
          <a:p>
            <a:pPr marL="0" indent="0">
              <a:lnSpc>
                <a:spcPct val="120000"/>
              </a:lnSpc>
              <a:spcBef>
                <a:spcPts val="0"/>
              </a:spcBef>
              <a:spcAft>
                <a:spcPts val="0"/>
              </a:spcAft>
              <a:buNone/>
            </a:pPr>
            <a:r>
              <a:rPr lang="en-US" sz="2000" dirty="0"/>
              <a:t>• Their right to timely notification that their child has been assigned, or has been taught for four or more consecutive weeks by, a teacher who is not highly qualified</a:t>
            </a:r>
          </a:p>
          <a:p>
            <a:pPr marL="0" indent="0">
              <a:buNone/>
            </a:pPr>
            <a:endParaRPr lang="en-US" dirty="0"/>
          </a:p>
        </p:txBody>
      </p:sp>
      <p:sp>
        <p:nvSpPr>
          <p:cNvPr id="4" name="Slide Number Placeholder 3">
            <a:extLst>
              <a:ext uri="{FF2B5EF4-FFF2-40B4-BE49-F238E27FC236}">
                <a16:creationId xmlns:a16="http://schemas.microsoft.com/office/drawing/2014/main" id="{DA05815C-C797-91C5-563C-50AE45E00B1F}"/>
              </a:ext>
            </a:extLst>
          </p:cNvPr>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2265306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I contact for help?</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For general questions, call the front office at: (901) 416-3725</a:t>
            </a:r>
          </a:p>
          <a:p>
            <a:r>
              <a:rPr lang="en-US" dirty="0">
                <a:solidFill>
                  <a:schemeClr val="tx1"/>
                </a:solidFill>
              </a:rPr>
              <a:t>To reach the principal, Russette Jackson call: (901) 416-3725/9012402795 </a:t>
            </a:r>
          </a:p>
          <a:p>
            <a:r>
              <a:rPr lang="en-US" dirty="0">
                <a:solidFill>
                  <a:schemeClr val="tx1"/>
                </a:solidFill>
              </a:rPr>
              <a:t>To reach the school counselor, Demetria Johnson call: (901) 416-3725 </a:t>
            </a:r>
          </a:p>
          <a:p>
            <a:r>
              <a:rPr lang="en-US" dirty="0">
                <a:solidFill>
                  <a:schemeClr val="tx1"/>
                </a:solidFill>
              </a:rPr>
              <a:t>To reach your child’s teacher, call the front office or view our staff directory at: </a:t>
            </a:r>
            <a:r>
              <a:rPr lang="en-US" dirty="0"/>
              <a:t>https://westside-es.scsk12.org </a:t>
            </a:r>
            <a:r>
              <a:rPr lang="en-US" dirty="0">
                <a:solidFill>
                  <a:schemeClr val="tx1"/>
                </a:solidFill>
              </a:rPr>
              <a:t>or through Class Dojo</a:t>
            </a:r>
          </a:p>
          <a:p>
            <a:pPr marL="0" indent="0">
              <a:buClrTx/>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29</a:t>
            </a:fld>
            <a:endParaRPr lang="en-US" dirty="0"/>
          </a:p>
        </p:txBody>
      </p:sp>
    </p:spTree>
    <p:extLst>
      <p:ext uri="{BB962C8B-B14F-4D97-AF65-F5344CB8AC3E}">
        <p14:creationId xmlns:p14="http://schemas.microsoft.com/office/powerpoint/2010/main" val="2621130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1459" y="1304790"/>
            <a:ext cx="10813986" cy="2954655"/>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effectLst/>
                <a:latin typeface="Arial" panose="020B0604020202020204" pitchFamily="34" charset="0"/>
                <a:cs typeface="Arial" panose="020B0604020202020204" pitchFamily="34" charset="0"/>
              </a:rPr>
              <a:t>WE JUST WANT TO SAY…</a:t>
            </a: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THANK YOU!</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3692570966"/>
      </p:ext>
    </p:extLst>
  </p:cSld>
  <p:clrMapOvr>
    <a:masterClrMapping/>
  </p:clrMapOvr>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0070C0"/>
      </a:hlink>
      <a:folHlink>
        <a:srgbClr val="0070C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6DD4C04616E81499BC0A04B6F1D12A7" ma:contentTypeVersion="19" ma:contentTypeDescription="Create a new document." ma:contentTypeScope="" ma:versionID="eaf7a17e59f3564e0fce5a526979a4bd">
  <xsd:schema xmlns:xsd="http://www.w3.org/2001/XMLSchema" xmlns:xs="http://www.w3.org/2001/XMLSchema" xmlns:p="http://schemas.microsoft.com/office/2006/metadata/properties" xmlns:ns2="380bb2a7-dd8a-42b6-b2e4-6f17bbf1b257" xmlns:ns3="88bc45f0-fb64-44cc-bf44-f9f8397c9796" targetNamespace="http://schemas.microsoft.com/office/2006/metadata/properties" ma:root="true" ma:fieldsID="b0b92e29ea299f45bb8049a5fb0bcdad" ns2:_="" ns3:_="">
    <xsd:import namespace="380bb2a7-dd8a-42b6-b2e4-6f17bbf1b257"/>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b2a7-dd8a-42b6-b2e4-6f17bbf1b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86416a-45cc-4096-817a-620d5f31d47e}" ma:internalName="TaxCatchAll" ma:showField="CatchAllData" ma:web="88bc45f0-fb64-44cc-bf44-f9f8397c9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8bc45f0-fb64-44cc-bf44-f9f8397c9796" xsi:nil="true"/>
    <lcf76f155ced4ddcb4097134ff3c332f xmlns="380bb2a7-dd8a-42b6-b2e4-6f17bbf1b25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C94725-3295-4EEE-8D77-6F07404B7885}">
  <ds:schemaRefs>
    <ds:schemaRef ds:uri="http://schemas.microsoft.com/sharepoint/v3/contenttype/forms"/>
  </ds:schemaRefs>
</ds:datastoreItem>
</file>

<file path=customXml/itemProps2.xml><?xml version="1.0" encoding="utf-8"?>
<ds:datastoreItem xmlns:ds="http://schemas.openxmlformats.org/officeDocument/2006/customXml" ds:itemID="{917C3CA1-62AF-4E3B-A6C8-FA974F28C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bb2a7-dd8a-42b6-b2e4-6f17bbf1b257"/>
    <ds:schemaRef ds:uri="88bc45f0-fb64-44cc-bf44-f9f8397c9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F9E0D1-48E2-4546-B1CB-85EEBAAABA5A}">
  <ds:schemaRefs>
    <ds:schemaRef ds:uri="http://purl.org/dc/dcmitype/"/>
    <ds:schemaRef ds:uri="http://purl.org/dc/terms/"/>
    <ds:schemaRef ds:uri="http://www.w3.org/XML/1998/namespace"/>
    <ds:schemaRef ds:uri="88bc45f0-fb64-44cc-bf44-f9f8397c9796"/>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380bb2a7-dd8a-42b6-b2e4-6f17bbf1b257"/>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Retrospect</Template>
  <TotalTime>10095</TotalTime>
  <Words>2659</Words>
  <Application>Microsoft Office PowerPoint</Application>
  <PresentationFormat>Widescreen</PresentationFormat>
  <Paragraphs>281</Paragraphs>
  <Slides>30</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Batang</vt:lpstr>
      <vt:lpstr>Aptos</vt:lpstr>
      <vt:lpstr>Arial</vt:lpstr>
      <vt:lpstr>Calibri</vt:lpstr>
      <vt:lpstr>Courier New</vt:lpstr>
      <vt:lpstr>Georgia</vt:lpstr>
      <vt:lpstr>Wingdings</vt:lpstr>
      <vt:lpstr>Retrospect</vt:lpstr>
      <vt:lpstr>2026-27 Annual Title I &amp; Family Engagement Meeting</vt:lpstr>
      <vt:lpstr>Why are we here?</vt:lpstr>
      <vt:lpstr>What will I learn?</vt:lpstr>
      <vt:lpstr>What is a Title I school?</vt:lpstr>
      <vt:lpstr>What can Title I funds be used for?</vt:lpstr>
      <vt:lpstr>How does our school use Title I funds?</vt:lpstr>
      <vt:lpstr>What is the SIP?</vt:lpstr>
      <vt:lpstr>What are our schoolwide program goals?</vt:lpstr>
      <vt:lpstr>What is our school’s designation status?</vt:lpstr>
      <vt:lpstr>What is the State Report Card?</vt:lpstr>
      <vt:lpstr>What curriculum does our school use?</vt:lpstr>
      <vt:lpstr>What curriculum does our school use?</vt:lpstr>
      <vt:lpstr>What tests will my child be taking?</vt:lpstr>
      <vt:lpstr>What is parent and family engagement?</vt:lpstr>
      <vt:lpstr>What is parent and family engagement?</vt:lpstr>
      <vt:lpstr>What is a Parent and Family Engagement Policy?</vt:lpstr>
      <vt:lpstr>What is a Parent and Family Engagement Policy?</vt:lpstr>
      <vt:lpstr>How is parent and family engagement funded?</vt:lpstr>
      <vt:lpstr>PowerPoint Presentation</vt:lpstr>
      <vt:lpstr>How is parent and family engagement funded?</vt:lpstr>
      <vt:lpstr>PowerPoint Presentation</vt:lpstr>
      <vt:lpstr>What is a School-Parent Compact?</vt:lpstr>
      <vt:lpstr>What is a School-Parent Compact?</vt:lpstr>
      <vt:lpstr>What are the benefits of family engagement?</vt:lpstr>
      <vt:lpstr>How can I be involved?</vt:lpstr>
      <vt:lpstr>How can I be involved?</vt:lpstr>
      <vt:lpstr>What are my rights?</vt:lpstr>
      <vt:lpstr>What are my rights?</vt:lpstr>
      <vt:lpstr>Who can I contact for help?</vt:lpstr>
      <vt:lpstr>PowerPoint Presentation</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KESHA M MCKINNEY</cp:lastModifiedBy>
  <cp:revision>122</cp:revision>
  <cp:lastPrinted>2026-06-23T19:23:51Z</cp:lastPrinted>
  <dcterms:created xsi:type="dcterms:W3CDTF">2018-01-17T16:59:30Z</dcterms:created>
  <dcterms:modified xsi:type="dcterms:W3CDTF">2026-09-25T18:27:09Z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0x01010046DD4C04616E81499BC0A04B6F1D12A7</vt:lpwstr>
  </property>
  <property fmtid="{D5CDD505-2E9C-101B-9397-08002B2CF9AE}" pid="3" name="MediaServiceImageTags">
    <vt:lpwstr/>
  </property>
</Properties>
</file>