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  <p:embeddedFont>
      <p:font typeface="Merriweather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h12mu/MLNE4nt3Xb8r67Dskkc8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-bold.fntdata"/><Relationship Id="rId11" Type="http://schemas.openxmlformats.org/officeDocument/2006/relationships/slide" Target="slides/slide7.xml"/><Relationship Id="rId22" Type="http://schemas.openxmlformats.org/officeDocument/2006/relationships/font" Target="fonts/Merriweather-boldItalic.fntdata"/><Relationship Id="rId10" Type="http://schemas.openxmlformats.org/officeDocument/2006/relationships/slide" Target="slides/slide6.xml"/><Relationship Id="rId21" Type="http://schemas.openxmlformats.org/officeDocument/2006/relationships/font" Target="fonts/Merriweather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Roboto-regular.fntdata"/><Relationship Id="rId14" Type="http://schemas.openxmlformats.org/officeDocument/2006/relationships/slide" Target="slides/slide10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slide" Target="slides/slide1.xml"/><Relationship Id="rId19" Type="http://schemas.openxmlformats.org/officeDocument/2006/relationships/font" Target="fonts/Merriweather-regular.fntdata"/><Relationship Id="rId6" Type="http://schemas.openxmlformats.org/officeDocument/2006/relationships/slide" Target="slides/slide2.xml"/><Relationship Id="rId18" Type="http://schemas.openxmlformats.org/officeDocument/2006/relationships/font" Target="fonts/Roboto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7afa5156b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g37afa5156b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15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15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24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16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" name="Google Shape;18;p16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23" name="Google Shape;23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7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8"/>
          <p:cNvSpPr txBox="1"/>
          <p:nvPr>
            <p:ph type="title"/>
          </p:nvPr>
        </p:nvSpPr>
        <p:spPr>
          <a:xfrm>
            <a:off x="5481175" y="3212000"/>
            <a:ext cx="3048900" cy="18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" name="Google Shape;31;p18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32" name="Google Shape;32;p18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3" name="Google Shape;3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9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19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38" name="Google Shape;3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41" name="Google Shape;41;p21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42" name="Google Shape;42;p21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2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2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47" name="Google Shape;47;p22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48" name="Google Shape;48;p22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9" name="Google Shape;49;p22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0" name="Google Shape;5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3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b="0" i="0" sz="13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rive.google.com/file/d/1pYR4PRD7PcBK5cCQa8SMIvLiDkt9tURB/view?usp=sharing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rive.google.com/file/d/1pMcynakp0rQTkuB2iVPk_lONlOrRnnSO/view?usp=sharing" TargetMode="External"/><Relationship Id="rId4" Type="http://schemas.openxmlformats.org/officeDocument/2006/relationships/hyperlink" Target="https://drive.google.com/file/d/1pMcynakp0rQTkuB2iVPk_lONlOrRnnSO/view?usp=sharing" TargetMode="External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rive.google.com/file/d/1fCTSM28xSeDcwAEqfuQ2nZakoRw1Xl6j/view?usp=sharing" TargetMode="External"/><Relationship Id="rId4" Type="http://schemas.openxmlformats.org/officeDocument/2006/relationships/hyperlink" Target="https://drive.google.com/file/d/1fhDYtCDJOWmngopk08VWW5rU-ReKflMU/view?usp=sharing" TargetMode="External"/><Relationship Id="rId5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rive.google.com/file/d/1KlDz5SjqMqQiEw_P8dfNcDOkcU_LJeue/view?usp=sharing" TargetMode="External"/><Relationship Id="rId4" Type="http://schemas.openxmlformats.org/officeDocument/2006/relationships/hyperlink" Target="https://drive.google.com/file/d/1RXw9uxGg7J64FuqR4COxyqUDdC2M4-qL/view?usp=sharing" TargetMode="External"/><Relationship Id="rId5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"/>
          <p:cNvSpPr txBox="1"/>
          <p:nvPr>
            <p:ph type="ctrTitle"/>
          </p:nvPr>
        </p:nvSpPr>
        <p:spPr>
          <a:xfrm>
            <a:off x="311700" y="600925"/>
            <a:ext cx="8520600" cy="223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4000"/>
              <a:t>Junta General de DELAC</a:t>
            </a:r>
            <a:endParaRPr b="1" sz="4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i="1" lang="en" sz="3500">
                <a:solidFill>
                  <a:srgbClr val="0B5394"/>
                </a:solidFill>
              </a:rPr>
              <a:t>DELAC General Meeting</a:t>
            </a:r>
            <a:endParaRPr b="1" i="1" sz="3500">
              <a:solidFill>
                <a:srgbClr val="0B5394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369">
                <a:solidFill>
                  <a:srgbClr val="424242"/>
                </a:solidFill>
              </a:rPr>
              <a:t>4</a:t>
            </a:r>
            <a:r>
              <a:rPr b="1" lang="en" sz="1369">
                <a:solidFill>
                  <a:srgbClr val="424242"/>
                </a:solidFill>
              </a:rPr>
              <a:t> de septiembre de 2026</a:t>
            </a:r>
            <a:r>
              <a:rPr b="1" lang="en" sz="1369"/>
              <a:t> / </a:t>
            </a:r>
            <a:r>
              <a:rPr b="1" lang="en" sz="1369">
                <a:solidFill>
                  <a:srgbClr val="0B5394"/>
                </a:solidFill>
              </a:rPr>
              <a:t>September 4th, 2026</a:t>
            </a:r>
            <a:endParaRPr b="1" sz="1369">
              <a:solidFill>
                <a:srgbClr val="0B5394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1500"/>
              <a:t>9:30am - 11:30am</a:t>
            </a:r>
            <a:endParaRPr b="1"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480"/>
          </a:p>
        </p:txBody>
      </p:sp>
      <p:sp>
        <p:nvSpPr>
          <p:cNvPr id="65" name="Google Shape;65;p1"/>
          <p:cNvSpPr txBox="1"/>
          <p:nvPr>
            <p:ph idx="1" type="subTitle"/>
          </p:nvPr>
        </p:nvSpPr>
        <p:spPr>
          <a:xfrm>
            <a:off x="311700" y="25717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"/>
              <a:buFont typeface="Arial"/>
              <a:buNone/>
            </a:pPr>
            <a:r>
              <a:rPr lang="en" sz="6217">
                <a:solidFill>
                  <a:srgbClr val="0B5394"/>
                </a:solidFill>
                <a:latin typeface="Merriweather"/>
                <a:ea typeface="Merriweather"/>
                <a:cs typeface="Merriweather"/>
                <a:sym typeface="Merriweather"/>
              </a:rPr>
              <a:t>Departamento de Programas Multilingües:</a:t>
            </a:r>
            <a:endParaRPr sz="6217">
              <a:solidFill>
                <a:srgbClr val="0B539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"/>
              <a:buFont typeface="Arial"/>
              <a:buNone/>
            </a:pPr>
            <a:r>
              <a:rPr i="1" lang="en" sz="6217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Centro de evaluación de idiomas</a:t>
            </a:r>
            <a:endParaRPr i="1" sz="6217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"/>
              <a:buFont typeface="Arial"/>
              <a:buNone/>
            </a:pPr>
            <a:r>
              <a:rPr lang="en" sz="6217">
                <a:solidFill>
                  <a:srgbClr val="0B5394"/>
                </a:solidFill>
                <a:latin typeface="Merriweather"/>
                <a:ea typeface="Merriweather"/>
                <a:cs typeface="Merriweather"/>
                <a:sym typeface="Merriweather"/>
              </a:rPr>
              <a:t>Multilingual Programs Department:</a:t>
            </a:r>
            <a:endParaRPr sz="6217">
              <a:solidFill>
                <a:srgbClr val="0B539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"/>
              <a:buFont typeface="Arial"/>
              <a:buNone/>
            </a:pPr>
            <a:r>
              <a:rPr i="1" lang="en" sz="6217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Language Assessment Center</a:t>
            </a:r>
            <a:endParaRPr i="1" sz="6217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8888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66" name="Google Shape;66;p1" title="Multilingual Logo Transparent Larg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" y="4466175"/>
            <a:ext cx="1354675" cy="6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idx="4294967295" type="ctrTitle"/>
          </p:nvPr>
        </p:nvSpPr>
        <p:spPr>
          <a:xfrm>
            <a:off x="187250" y="0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880"/>
              <a:t>Café de padres</a:t>
            </a:r>
            <a:endParaRPr sz="3219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3240">
              <a:solidFill>
                <a:srgbClr val="000000"/>
              </a:solidFill>
            </a:endParaRPr>
          </a:p>
        </p:txBody>
      </p:sp>
      <p:pic>
        <p:nvPicPr>
          <p:cNvPr id="129" name="Google Shape;129;p13" title="Multilingual Logo Transparent Larg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587900"/>
            <a:ext cx="1111250" cy="55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000" y="604350"/>
            <a:ext cx="3043977" cy="393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78124" y="604350"/>
            <a:ext cx="2938850" cy="3934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06475" y="608425"/>
            <a:ext cx="2938850" cy="392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"/>
          <p:cNvSpPr txBox="1"/>
          <p:nvPr>
            <p:ph type="title"/>
          </p:nvPr>
        </p:nvSpPr>
        <p:spPr>
          <a:xfrm>
            <a:off x="311700" y="370425"/>
            <a:ext cx="85206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4074"/>
              <a:buNone/>
            </a:pPr>
            <a:r>
              <a:rPr b="1" lang="en" sz="4200"/>
              <a:t>Agenda</a:t>
            </a:r>
            <a:endParaRPr b="1" sz="4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9259"/>
              <a:buNone/>
            </a:pPr>
            <a:r>
              <a:rPr b="1" lang="en" sz="1200"/>
              <a:t>9:30 AM - 11:30 AM</a:t>
            </a:r>
            <a:endParaRPr b="1"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pic>
        <p:nvPicPr>
          <p:cNvPr id="72" name="Google Shape;72;p2" title="Multilingual Logo Transparent Larg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587900"/>
            <a:ext cx="1111250" cy="55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51550" y="1711824"/>
            <a:ext cx="4469450" cy="19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525" y="1711825"/>
            <a:ext cx="4402700" cy="191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Expectativas de DELAC/ DELAC Expectations</a:t>
            </a:r>
            <a:endParaRPr/>
          </a:p>
        </p:txBody>
      </p:sp>
      <p:sp>
        <p:nvSpPr>
          <p:cNvPr id="80" name="Google Shape;80;p3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" sz="914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1.</a:t>
            </a:r>
            <a:r>
              <a:rPr b="1" lang="en" sz="914">
                <a:solidFill>
                  <a:srgbClr val="CC0000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 Una vez que la reunión haya comenzado, esperamos que los asistentes se unan de manera respetuosa.</a:t>
            </a:r>
            <a:endParaRPr b="1" sz="914">
              <a:solidFill>
                <a:srgbClr val="CC0000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914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2. Nos enfocamos en las necesidades de los padres y estudiantes aprendices inglés.</a:t>
            </a:r>
            <a:endParaRPr sz="914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914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3. Somos un grupo productivo que encuentra soluciones para elevar los logros académicos de los estudiantes aprendices inglés.</a:t>
            </a:r>
            <a:endParaRPr sz="914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914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4. Tenemos objetivos y resultados claros que tienen un propósito.</a:t>
            </a:r>
            <a:endParaRPr sz="914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914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5. Colaboramos con honestidad, respetamos la privacidad y participación de cada persona.</a:t>
            </a:r>
            <a:endParaRPr sz="914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914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6. Valoramos y respetamos el conocimiento y la participación de los padres.</a:t>
            </a:r>
            <a:endParaRPr sz="914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914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7. Asumimos la propiedad y la responsabilidad de las decisiones grupales e individuales.</a:t>
            </a:r>
            <a:endParaRPr sz="914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914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8. Nos divertimos, nos apoyamos y hay respeto mutuo.</a:t>
            </a:r>
            <a:endParaRPr sz="914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r>
              <a:t/>
            </a:r>
            <a:endParaRPr sz="715">
              <a:solidFill>
                <a:schemeClr val="dk1"/>
              </a:solidFill>
            </a:endParaRPr>
          </a:p>
        </p:txBody>
      </p:sp>
      <p:sp>
        <p:nvSpPr>
          <p:cNvPr id="81" name="Google Shape;81;p3"/>
          <p:cNvSpPr txBox="1"/>
          <p:nvPr>
            <p:ph idx="2" type="body"/>
          </p:nvPr>
        </p:nvSpPr>
        <p:spPr>
          <a:xfrm>
            <a:off x="477575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44444"/>
              <a:buNone/>
            </a:pPr>
            <a:r>
              <a:rPr lang="en" sz="3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1. </a:t>
            </a:r>
            <a:r>
              <a:rPr b="1" lang="en" sz="3600">
                <a:solidFill>
                  <a:srgbClr val="CC0000"/>
                </a:solidFill>
                <a:latin typeface="Merriweather"/>
                <a:ea typeface="Merriweather"/>
                <a:cs typeface="Merriweather"/>
                <a:sym typeface="Merriweather"/>
              </a:rPr>
              <a:t>Once the meeting has begun, we hope the attendees will join respectfully.</a:t>
            </a:r>
            <a:endParaRPr b="1" sz="3600">
              <a:solidFill>
                <a:srgbClr val="CC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44444"/>
              <a:buNone/>
            </a:pPr>
            <a:r>
              <a:rPr lang="en" sz="3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2. We focus on the needs of parents and English learning students.</a:t>
            </a:r>
            <a:endParaRPr sz="36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44444"/>
              <a:buNone/>
            </a:pPr>
            <a:r>
              <a:rPr lang="en" sz="3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3. We are a productive group that finds solutions to raise English learning students’ academic achievements.</a:t>
            </a:r>
            <a:endParaRPr sz="36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44444"/>
              <a:buNone/>
            </a:pPr>
            <a:r>
              <a:rPr lang="en" sz="3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4. We have clear objectives and outcomes that are purposeful.</a:t>
            </a:r>
            <a:endParaRPr sz="36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44444"/>
              <a:buNone/>
            </a:pPr>
            <a:r>
              <a:rPr lang="en" sz="3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5. We collaborate honesty and respect the privacy and participation of each person.</a:t>
            </a:r>
            <a:endParaRPr sz="36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44444"/>
              <a:buNone/>
            </a:pPr>
            <a:r>
              <a:rPr lang="en" sz="3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6. We value and respect the knowledge and participation of the parents.</a:t>
            </a:r>
            <a:endParaRPr sz="36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44444"/>
              <a:buNone/>
            </a:pPr>
            <a:r>
              <a:rPr lang="en" sz="3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7. We take ownership and responsibility for individual and group decisions.</a:t>
            </a:r>
            <a:endParaRPr sz="36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44444"/>
              <a:buNone/>
            </a:pPr>
            <a:r>
              <a:rPr lang="en" sz="3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8. We have fun, support, and respect each other mutually.</a:t>
            </a:r>
            <a:endParaRPr sz="36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82" name="Google Shape;82;p3" title="Multilingual Logo Transparent Larg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587900"/>
            <a:ext cx="1111250" cy="55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7afa5156b2_0_8"/>
          <p:cNvSpPr txBox="1"/>
          <p:nvPr>
            <p:ph idx="4294967295" type="ctrTitle"/>
          </p:nvPr>
        </p:nvSpPr>
        <p:spPr>
          <a:xfrm>
            <a:off x="99450" y="208125"/>
            <a:ext cx="8945100" cy="10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36363"/>
              <a:buFont typeface="Merriweather"/>
              <a:buNone/>
            </a:pPr>
            <a:r>
              <a:rPr b="0" i="0" lang="en" sz="2933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Tema Permanente: Gabinete del Superintendente</a:t>
            </a:r>
            <a:r>
              <a:rPr b="0" i="0" lang="en" sz="2800" u="none" cap="none" strike="noStrike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b="0" i="0" sz="2800" u="none" cap="none" strike="noStrike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36363"/>
              <a:buFont typeface="Merriweather"/>
              <a:buNone/>
            </a:pPr>
            <a:r>
              <a:rPr b="0" i="1" lang="en" sz="2933" u="none" cap="none" strike="noStrike">
                <a:solidFill>
                  <a:srgbClr val="0B5394"/>
                </a:solidFill>
                <a:latin typeface="Merriweather"/>
                <a:ea typeface="Merriweather"/>
                <a:cs typeface="Merriweather"/>
                <a:sym typeface="Merriweather"/>
              </a:rPr>
              <a:t>Standing Item: Superintendent’s Cabinet</a:t>
            </a:r>
            <a:endParaRPr b="0" i="1" sz="2933" u="none" cap="none" strike="noStrike">
              <a:solidFill>
                <a:srgbClr val="0B539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42857"/>
              <a:buFont typeface="Merriweather"/>
              <a:buNone/>
            </a:pPr>
            <a:r>
              <a:t/>
            </a:r>
            <a:endParaRPr b="0" i="0" sz="2800" u="none" cap="none" strike="noStrike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88" name="Google Shape;88;g37afa5156b2_0_8" title="Multilingual Logo Transparent Larg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587900"/>
            <a:ext cx="1111250" cy="55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g37afa5156b2_0_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24863" y="1448675"/>
            <a:ext cx="1894275" cy="189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91"/>
              <a:buFont typeface="Arial"/>
              <a:buNone/>
            </a:pPr>
            <a:r>
              <a:rPr b="1" lang="en" sz="4200"/>
              <a:t>Asistencia / </a:t>
            </a:r>
            <a:r>
              <a:rPr b="1" i="1" lang="en" sz="4200"/>
              <a:t>Attendance</a:t>
            </a:r>
            <a:endParaRPr b="1" i="1" sz="4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95" name="Google Shape;95;p5"/>
          <p:cNvSpPr txBox="1"/>
          <p:nvPr/>
        </p:nvSpPr>
        <p:spPr>
          <a:xfrm>
            <a:off x="1779475" y="2263950"/>
            <a:ext cx="55851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Sra. Maria R</a:t>
            </a:r>
            <a:r>
              <a:rPr lang="en" sz="15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. Garcia</a:t>
            </a:r>
            <a:r>
              <a:rPr b="0" i="0" lang="en" sz="15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 - Vicepresidenta</a:t>
            </a:r>
            <a:endParaRPr b="0" i="0" sz="1500" u="none" cap="none" strike="noStrike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en" sz="1500" u="none" cap="none" strike="noStrike">
                <a:solidFill>
                  <a:srgbClr val="0B5394"/>
                </a:solidFill>
                <a:latin typeface="Merriweather"/>
                <a:ea typeface="Merriweather"/>
                <a:cs typeface="Merriweather"/>
                <a:sym typeface="Merriweather"/>
              </a:rPr>
              <a:t>Mrs. Maria R. </a:t>
            </a:r>
            <a:r>
              <a:rPr i="1" lang="en" sz="1500">
                <a:solidFill>
                  <a:srgbClr val="0B5394"/>
                </a:solidFill>
                <a:latin typeface="Merriweather"/>
                <a:ea typeface="Merriweather"/>
                <a:cs typeface="Merriweather"/>
                <a:sym typeface="Merriweather"/>
              </a:rPr>
              <a:t>Garcia</a:t>
            </a:r>
            <a:r>
              <a:rPr b="0" i="1" lang="en" sz="1500" u="none" cap="none" strike="noStrike">
                <a:solidFill>
                  <a:srgbClr val="0B5394"/>
                </a:solidFill>
                <a:latin typeface="Merriweather"/>
                <a:ea typeface="Merriweather"/>
                <a:cs typeface="Merriweather"/>
                <a:sym typeface="Merriweather"/>
              </a:rPr>
              <a:t> - Vice President</a:t>
            </a:r>
            <a:endParaRPr b="0" i="1" sz="1500" u="none" cap="none" strike="noStrike">
              <a:solidFill>
                <a:srgbClr val="0B539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sng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Lista de escuelas / List of Schools</a:t>
            </a:r>
            <a:endParaRPr b="0" i="0" sz="1400" u="none" cap="none" strike="noStrike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96" name="Google Shape;96;p5" title="Multilingual Logo Transparent Larg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587900"/>
            <a:ext cx="1111250" cy="55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66666"/>
              <a:buFont typeface="Arial"/>
              <a:buNone/>
            </a:pPr>
            <a:r>
              <a:rPr lang="en" sz="4200"/>
              <a:t>Acta / </a:t>
            </a:r>
            <a:r>
              <a:rPr i="1" lang="en" sz="4200"/>
              <a:t>Minutes</a:t>
            </a:r>
            <a:endParaRPr i="1" sz="4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102" name="Google Shape;102;p6"/>
          <p:cNvSpPr txBox="1"/>
          <p:nvPr/>
        </p:nvSpPr>
        <p:spPr>
          <a:xfrm>
            <a:off x="1056775" y="1731000"/>
            <a:ext cx="7030500" cy="16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Sra. Consuelo Rubio - Secretaria de DELAC</a:t>
            </a:r>
            <a:endParaRPr b="0" i="0" sz="2000" u="none" cap="none" strike="noStrike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" sz="2000" u="none" cap="none" strike="noStrike">
                <a:solidFill>
                  <a:srgbClr val="0B5394"/>
                </a:solidFill>
                <a:latin typeface="Merriweather"/>
                <a:ea typeface="Merriweather"/>
                <a:cs typeface="Merriweather"/>
                <a:sym typeface="Merriweather"/>
              </a:rPr>
              <a:t>Ms. Consuelo Rubio - DELAC Secretary </a:t>
            </a:r>
            <a:endParaRPr b="0" i="1" sz="2000" u="none" cap="none" strike="noStrike">
              <a:solidFill>
                <a:srgbClr val="0B539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sng" cap="none" strike="noStrike">
                <a:solidFill>
                  <a:srgbClr val="0B5394"/>
                </a:solidFill>
                <a:latin typeface="Merriweather"/>
                <a:ea typeface="Merriweather"/>
                <a:cs typeface="Merriweather"/>
                <a:sym typeface="Merriweath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Acta</a:t>
            </a:r>
            <a:r>
              <a:rPr b="0" i="1" lang="en" sz="1800" u="sng" cap="none" strike="noStrike">
                <a:solidFill>
                  <a:srgbClr val="0B5394"/>
                </a:solidFill>
                <a:latin typeface="Merriweather"/>
                <a:ea typeface="Merriweather"/>
                <a:cs typeface="Merriweather"/>
                <a:sym typeface="Merriweath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/Minutes</a:t>
            </a:r>
            <a:endParaRPr b="0" i="1" sz="1800" u="none" cap="none" strike="noStrike">
              <a:solidFill>
                <a:srgbClr val="0B5394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103" name="Google Shape;103;p6" title="Multilingual Logo Transparent Large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4587900"/>
            <a:ext cx="1111250" cy="55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/>
          <p:cNvSpPr txBox="1"/>
          <p:nvPr>
            <p:ph type="title"/>
          </p:nvPr>
        </p:nvSpPr>
        <p:spPr>
          <a:xfrm>
            <a:off x="311700" y="110050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b="1" lang="en" sz="2260"/>
              <a:t>Programas, Metas y </a:t>
            </a:r>
            <a:r>
              <a:rPr b="1" lang="en" sz="2260"/>
              <a:t>Objetivos</a:t>
            </a:r>
            <a:r>
              <a:rPr b="1" lang="en" sz="2260"/>
              <a:t> para aprendices de </a:t>
            </a:r>
            <a:r>
              <a:rPr b="1" lang="en" sz="2260"/>
              <a:t>inglés</a:t>
            </a:r>
            <a:r>
              <a:rPr b="1" lang="en" sz="3020"/>
              <a:t> </a:t>
            </a:r>
            <a:endParaRPr b="1" sz="302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b="1" lang="en" sz="2210"/>
              <a:t>English Learner Programs, Goals and Objectives</a:t>
            </a:r>
            <a:endParaRPr b="1" sz="2210"/>
          </a:p>
        </p:txBody>
      </p:sp>
      <p:sp>
        <p:nvSpPr>
          <p:cNvPr id="109" name="Google Shape;109;p8"/>
          <p:cNvSpPr txBox="1"/>
          <p:nvPr/>
        </p:nvSpPr>
        <p:spPr>
          <a:xfrm>
            <a:off x="580050" y="2630100"/>
            <a:ext cx="7983900" cy="25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"/>
              <a:buFont typeface="Arial"/>
              <a:buNone/>
            </a:pPr>
            <a:r>
              <a:t/>
            </a:r>
            <a:endParaRPr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"/>
              <a:buFont typeface="Arial"/>
              <a:buNone/>
            </a:pPr>
            <a:r>
              <a:t/>
            </a:r>
            <a:endParaRPr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"/>
              <a:buFont typeface="Arial"/>
              <a:buNone/>
            </a:pPr>
            <a:r>
              <a:rPr lang="en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Mr. Tex Acosta - Director Multilingual Programs Secondary</a:t>
            </a:r>
            <a:endParaRPr b="0" i="0" u="none" cap="none" strike="noStrike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"/>
              <a:buFont typeface="Arial"/>
              <a:buNone/>
            </a:pPr>
            <a:r>
              <a:rPr i="1" lang="en">
                <a:solidFill>
                  <a:srgbClr val="0B5394"/>
                </a:solidFill>
                <a:latin typeface="Merriweather"/>
                <a:ea typeface="Merriweather"/>
                <a:cs typeface="Merriweather"/>
                <a:sym typeface="Merriweather"/>
              </a:rPr>
              <a:t>Sr. Tex Acosta – Director de Programas Multilingües de Secundaria</a:t>
            </a:r>
            <a:endParaRPr b="0" i="1" u="none" cap="none" strike="noStrike">
              <a:solidFill>
                <a:srgbClr val="0B539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300" u="sng" cap="none" strike="noStrike">
                <a:solidFill>
                  <a:srgbClr val="0B5394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Presentacion</a:t>
            </a:r>
            <a:r>
              <a:rPr b="0" i="0" lang="en" sz="1300" cap="none" strike="noStrike">
                <a:solidFill>
                  <a:srgbClr val="0B5394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b="0" i="0" lang="en" sz="1300" u="sng" cap="none" strike="noStrike">
                <a:solidFill>
                  <a:srgbClr val="0B5394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Presentation</a:t>
            </a:r>
            <a:endParaRPr b="0" i="0" sz="1300" u="none" cap="none" strike="noStrike">
              <a:solidFill>
                <a:srgbClr val="0B539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0" name="Google Shape;110;p8" title="Multilingual Logo Transparent Large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11688" y="1624750"/>
            <a:ext cx="2520616" cy="1260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/>
          <p:nvPr>
            <p:ph type="title"/>
          </p:nvPr>
        </p:nvSpPr>
        <p:spPr>
          <a:xfrm>
            <a:off x="311700" y="21767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500"/>
              <a:t>Responsabilidades de DELAC/ ELAC</a:t>
            </a:r>
            <a:endParaRPr b="1" sz="2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500"/>
              <a:t>DELAC/ ELAC Responsibilities </a:t>
            </a:r>
            <a:endParaRPr b="1" sz="2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b="1" sz="2500"/>
          </a:p>
        </p:txBody>
      </p:sp>
      <p:sp>
        <p:nvSpPr>
          <p:cNvPr id="116" name="Google Shape;116;p7"/>
          <p:cNvSpPr txBox="1"/>
          <p:nvPr/>
        </p:nvSpPr>
        <p:spPr>
          <a:xfrm>
            <a:off x="1278600" y="3087600"/>
            <a:ext cx="65868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"/>
              <a:buFont typeface="Arial"/>
              <a:buNone/>
            </a:pPr>
            <a:r>
              <a:rPr lang="en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Mr. Tex Acosta - Director Multilingual Programs Secondary</a:t>
            </a:r>
            <a:endParaRPr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"/>
              <a:buFont typeface="Arial"/>
              <a:buNone/>
            </a:pPr>
            <a:r>
              <a:rPr i="1" lang="en">
                <a:solidFill>
                  <a:srgbClr val="0B5394"/>
                </a:solidFill>
                <a:latin typeface="Merriweather"/>
                <a:ea typeface="Merriweather"/>
                <a:cs typeface="Merriweather"/>
                <a:sym typeface="Merriweather"/>
              </a:rPr>
              <a:t>Sr. Tex Acosta – Director de Programas Multilingües de Secundaria</a:t>
            </a:r>
            <a:endParaRPr i="1">
              <a:solidFill>
                <a:srgbClr val="0B539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200"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sz="13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sng" cap="none" strike="noStrike">
                <a:solidFill>
                  <a:srgbClr val="0B5394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Presentation</a:t>
            </a:r>
            <a:r>
              <a:rPr b="0" i="0" lang="en" sz="1300" u="none" cap="none" strike="noStrike">
                <a:solidFill>
                  <a:srgbClr val="0B5394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b="0" i="0" lang="en" sz="1300" u="sng" cap="none" strike="noStrike">
                <a:solidFill>
                  <a:srgbClr val="0B5394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Presentacion</a:t>
            </a:r>
            <a:endParaRPr b="0" i="0" sz="1300" u="none" cap="none" strike="noStrike">
              <a:solidFill>
                <a:srgbClr val="0B539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7" name="Google Shape;117;p7" title="Multilingual Logo Transparent Large.png"/>
          <p:cNvPicPr preferRelativeResize="0"/>
          <p:nvPr/>
        </p:nvPicPr>
        <p:blipFill rotWithShape="1">
          <a:blip r:embed="rId5">
            <a:alphaModFix/>
          </a:blip>
          <a:srcRect b="0" l="-1930" r="1929" t="0"/>
          <a:stretch/>
        </p:blipFill>
        <p:spPr>
          <a:xfrm>
            <a:off x="3314187" y="1631550"/>
            <a:ext cx="2515623" cy="125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"/>
          <p:cNvSpPr txBox="1"/>
          <p:nvPr>
            <p:ph idx="1" type="body"/>
          </p:nvPr>
        </p:nvSpPr>
        <p:spPr>
          <a:xfrm>
            <a:off x="582300" y="506700"/>
            <a:ext cx="7979400" cy="26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" sz="5300">
                <a:solidFill>
                  <a:schemeClr val="accent1"/>
                </a:solidFill>
              </a:rPr>
              <a:t>Comentario público</a:t>
            </a:r>
            <a:r>
              <a:rPr lang="en" sz="5300">
                <a:solidFill>
                  <a:srgbClr val="000000"/>
                </a:solidFill>
              </a:rPr>
              <a:t> </a:t>
            </a:r>
            <a:endParaRPr sz="53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i="1" lang="en" sz="5300">
                <a:solidFill>
                  <a:srgbClr val="0B5394"/>
                </a:solidFill>
              </a:rPr>
              <a:t>Public Comment</a:t>
            </a:r>
            <a:endParaRPr sz="600">
              <a:solidFill>
                <a:srgbClr val="0B5394"/>
              </a:solidFill>
            </a:endParaRPr>
          </a:p>
        </p:txBody>
      </p:sp>
      <p:pic>
        <p:nvPicPr>
          <p:cNvPr id="123" name="Google Shape;123;p12" title="Multilingual Logo Transparent Larg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587900"/>
            <a:ext cx="1111250" cy="55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