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3"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Lst>
  <p:sldSz cy="6858000" cx="12192000"/>
  <p:notesSz cx="6858000" cy="9144000"/>
  <p:embeddedFontLst>
    <p:embeddedFont>
      <p:font typeface="Roboto Black"/>
      <p:bold r:id="rId16"/>
      <p:boldItalic r:id="rId17"/>
    </p:embeddedFont>
    <p:embeddedFont>
      <p:font typeface="Architects Daughter"/>
      <p:regular r:id="rId18"/>
    </p:embeddedFont>
    <p:embeddedFont>
      <p:font typeface="Roboto"/>
      <p:bold r:id="rId19"/>
      <p:boldItalic r:id="rId20"/>
    </p:embeddedFont>
    <p:embeddedFont>
      <p:font typeface="Arial Black"/>
      <p:regular r:id="rId2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font" Target="fonts/Roboto-boldItalic.fntdata"/><Relationship Id="rId11" Type="http://schemas.openxmlformats.org/officeDocument/2006/relationships/slide" Target="slides/slide7.xml"/><Relationship Id="rId10" Type="http://schemas.openxmlformats.org/officeDocument/2006/relationships/slide" Target="slides/slide6.xml"/><Relationship Id="rId21" Type="http://schemas.openxmlformats.org/officeDocument/2006/relationships/font" Target="fonts/ArialBlack-regular.fntdata"/><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font" Target="fonts/RobotoBlack-boldItalic.fntdata"/><Relationship Id="rId16" Type="http://schemas.openxmlformats.org/officeDocument/2006/relationships/font" Target="fonts/RobotoBlack-bold.fntdata"/><Relationship Id="rId5" Type="http://schemas.openxmlformats.org/officeDocument/2006/relationships/slide" Target="slides/slide1.xml"/><Relationship Id="rId19" Type="http://schemas.openxmlformats.org/officeDocument/2006/relationships/font" Target="fonts/Roboto-bold.fntdata"/><Relationship Id="rId6" Type="http://schemas.openxmlformats.org/officeDocument/2006/relationships/slide" Target="slides/slide2.xml"/><Relationship Id="rId18" Type="http://schemas.openxmlformats.org/officeDocument/2006/relationships/font" Target="fonts/ArchitectsDaughter-regular.fntdata"/><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 name="Shape 30"/>
        <p:cNvGrpSpPr/>
        <p:nvPr/>
      </p:nvGrpSpPr>
      <p:grpSpPr>
        <a:xfrm>
          <a:off x="0" y="0"/>
          <a:ext cx="0" cy="0"/>
          <a:chOff x="0" y="0"/>
          <a:chExt cx="0" cy="0"/>
        </a:xfrm>
      </p:grpSpPr>
      <p:sp>
        <p:nvSpPr>
          <p:cNvPr id="31" name="Google Shape;31;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a:t> </a:t>
            </a:r>
            <a:endParaRPr/>
          </a:p>
        </p:txBody>
      </p:sp>
      <p:sp>
        <p:nvSpPr>
          <p:cNvPr id="32" name="Google Shape;32;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 name="Shape 35"/>
        <p:cNvGrpSpPr/>
        <p:nvPr/>
      </p:nvGrpSpPr>
      <p:grpSpPr>
        <a:xfrm>
          <a:off x="0" y="0"/>
          <a:ext cx="0" cy="0"/>
          <a:chOff x="0" y="0"/>
          <a:chExt cx="0" cy="0"/>
        </a:xfrm>
      </p:grpSpPr>
      <p:sp>
        <p:nvSpPr>
          <p:cNvPr id="36" name="Google Shape;36;g9d14622f51_0_1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sz="1500"/>
          </a:p>
        </p:txBody>
      </p:sp>
      <p:sp>
        <p:nvSpPr>
          <p:cNvPr id="37" name="Google Shape;37;g9d14622f51_0_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 name="Shape 43"/>
        <p:cNvGrpSpPr/>
        <p:nvPr/>
      </p:nvGrpSpPr>
      <p:grpSpPr>
        <a:xfrm>
          <a:off x="0" y="0"/>
          <a:ext cx="0" cy="0"/>
          <a:chOff x="0" y="0"/>
          <a:chExt cx="0" cy="0"/>
        </a:xfrm>
      </p:grpSpPr>
      <p:sp>
        <p:nvSpPr>
          <p:cNvPr id="44" name="Google Shape;44;g208a27fe771_0_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sz="1500"/>
          </a:p>
        </p:txBody>
      </p:sp>
      <p:sp>
        <p:nvSpPr>
          <p:cNvPr id="45" name="Google Shape;45;g208a27fe771_0_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37b467bee86_0_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sz="1500"/>
              <a:t>Throughout the fall, we want to highlight a few items for Juniors to focus on.  A great way to explore colleges is by taking virtual tours, or visiting them in person if available. NNHS also offers virtual colleges rep visits throughout the Fall. As you begin to create a list of schools you are interested in, we encourage students to favorite them in SchooLinks.  This will allow students to have a running list of schools they are interested in.  For those in AP classes, the fall is when you need to register for AP testing.  Information will be shared by your teachers and through email.  For ALL students, make sure you are making academics a priority.  Remember that junior year is the best reflection of your academic potential and for colleges to see trends over your first three years in high school. </a:t>
            </a:r>
            <a:endParaRPr sz="1500"/>
          </a:p>
        </p:txBody>
      </p:sp>
      <p:sp>
        <p:nvSpPr>
          <p:cNvPr id="52" name="Google Shape;52;g37b467bee86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g37b467bee86_0_56: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sz="1500"/>
          </a:p>
        </p:txBody>
      </p:sp>
      <p:sp>
        <p:nvSpPr>
          <p:cNvPr id="58" name="Google Shape;58;g37b467bee86_0_5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g208a27fe771_0_27: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sz="1300"/>
              <a:t>Heading into Spring, we want to highlight a handful of items for Sophomores to focus on. First, </a:t>
            </a:r>
            <a:r>
              <a:rPr lang="en-US" sz="1300"/>
              <a:t>sophomores can be preparing for the PSAT10 which will be taken the 2nd week in April (April 10).  Students can review College Board website for test information and test prep- Khan Academy and practice tests.  </a:t>
            </a:r>
            <a:r>
              <a:rPr lang="en-US" sz="1300"/>
              <a:t> </a:t>
            </a:r>
            <a:endParaRPr sz="1300"/>
          </a:p>
          <a:p>
            <a:pPr indent="0" lvl="0" marL="0" rtl="0" algn="l">
              <a:spcBef>
                <a:spcPts val="0"/>
              </a:spcBef>
              <a:spcAft>
                <a:spcPts val="0"/>
              </a:spcAft>
              <a:buNone/>
            </a:pPr>
            <a:r>
              <a:t/>
            </a:r>
            <a:endParaRPr sz="1300"/>
          </a:p>
          <a:p>
            <a:pPr indent="0" lvl="0" marL="0" rtl="0" algn="l">
              <a:spcBef>
                <a:spcPts val="0"/>
              </a:spcBef>
              <a:spcAft>
                <a:spcPts val="0"/>
              </a:spcAft>
              <a:buNone/>
            </a:pPr>
            <a:r>
              <a:rPr lang="en-US" sz="1300"/>
              <a:t>College Fairs and Campus Visits- North Central College March 14th is next fair- </a:t>
            </a:r>
            <a:r>
              <a:rPr lang="en-US" sz="1300"/>
              <a:t>provides</a:t>
            </a:r>
            <a:r>
              <a:rPr lang="en-US" sz="1300"/>
              <a:t> sample questions. National virtual fairs on March 19 through NACAC information page In person, visits here at North will start back in the fall (register in Schoolinks).</a:t>
            </a:r>
            <a:endParaRPr sz="1300"/>
          </a:p>
          <a:p>
            <a:pPr indent="0" lvl="0" marL="0" rtl="0" algn="l">
              <a:spcBef>
                <a:spcPts val="0"/>
              </a:spcBef>
              <a:spcAft>
                <a:spcPts val="0"/>
              </a:spcAft>
              <a:buNone/>
            </a:pPr>
            <a:r>
              <a:t/>
            </a:r>
            <a:endParaRPr sz="1300"/>
          </a:p>
          <a:p>
            <a:pPr indent="0" lvl="0" marL="0" rtl="0" algn="l">
              <a:spcBef>
                <a:spcPts val="0"/>
              </a:spcBef>
              <a:spcAft>
                <a:spcPts val="0"/>
              </a:spcAft>
              <a:buNone/>
            </a:pPr>
            <a:r>
              <a:rPr lang="en-US" sz="1300"/>
              <a:t>Track Experiences- If you have had experiences, start tracking them in Schoolinks with a a list of your experiences. Keep track of of volunteer hours, work, internships, job shadow, clubs/activities, and much more. </a:t>
            </a:r>
            <a:endParaRPr sz="1300"/>
          </a:p>
          <a:p>
            <a:pPr indent="0" lvl="0" marL="0" rtl="0" algn="l">
              <a:spcBef>
                <a:spcPts val="0"/>
              </a:spcBef>
              <a:spcAft>
                <a:spcPts val="0"/>
              </a:spcAft>
              <a:buNone/>
            </a:pPr>
            <a:r>
              <a:t/>
            </a:r>
            <a:endParaRPr sz="1300"/>
          </a:p>
          <a:p>
            <a:pPr indent="0" lvl="0" marL="0" rtl="0" algn="l">
              <a:spcBef>
                <a:spcPts val="0"/>
              </a:spcBef>
              <a:spcAft>
                <a:spcPts val="0"/>
              </a:spcAft>
              <a:buNone/>
            </a:pPr>
            <a:r>
              <a:rPr lang="en-US" sz="1300"/>
              <a:t>Profile- video 1 min 30 seconds</a:t>
            </a:r>
            <a:endParaRPr sz="1300"/>
          </a:p>
          <a:p>
            <a:pPr indent="0" lvl="0" marL="0" rtl="0" algn="l">
              <a:spcBef>
                <a:spcPts val="0"/>
              </a:spcBef>
              <a:spcAft>
                <a:spcPts val="0"/>
              </a:spcAft>
              <a:buNone/>
            </a:pPr>
            <a:r>
              <a:t/>
            </a:r>
            <a:endParaRPr sz="1300"/>
          </a:p>
          <a:p>
            <a:pPr indent="0" lvl="0" marL="0" rtl="0" algn="l">
              <a:spcBef>
                <a:spcPts val="0"/>
              </a:spcBef>
              <a:spcAft>
                <a:spcPts val="0"/>
              </a:spcAft>
              <a:buNone/>
            </a:pPr>
            <a:r>
              <a:rPr lang="en-US" sz="1300"/>
              <a:t>Finish strong- sophomore year checklist</a:t>
            </a:r>
            <a:endParaRPr sz="1300"/>
          </a:p>
          <a:p>
            <a:pPr indent="0" lvl="0" marL="0" rtl="0" algn="l">
              <a:spcBef>
                <a:spcPts val="0"/>
              </a:spcBef>
              <a:spcAft>
                <a:spcPts val="0"/>
              </a:spcAft>
              <a:buNone/>
            </a:pPr>
            <a:r>
              <a:t/>
            </a:r>
            <a:endParaRPr sz="1300"/>
          </a:p>
          <a:p>
            <a:pPr indent="0" lvl="0" marL="0" rtl="0" algn="l">
              <a:spcBef>
                <a:spcPts val="0"/>
              </a:spcBef>
              <a:spcAft>
                <a:spcPts val="0"/>
              </a:spcAft>
              <a:buNone/>
            </a:pPr>
            <a:r>
              <a:rPr lang="en-US" sz="1300"/>
              <a:t>Summer jobs- look for opportunities- soccer ref example</a:t>
            </a:r>
            <a:endParaRPr sz="1300"/>
          </a:p>
        </p:txBody>
      </p:sp>
      <p:sp>
        <p:nvSpPr>
          <p:cNvPr id="65" name="Google Shape;65;g208a27fe771_0_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g3fb1d0608df_3_3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sz="1300"/>
              <a:t>Heading into Spring, we want to highlight a handful of items for Sophomores to focus on. First, sophomores can be preparing for the PSAT10 which will be taken the 2nd week in April (April 10).  Students can review College Board website for test information and test prep- Khan Academy and practice tests.   </a:t>
            </a:r>
            <a:endParaRPr sz="1300"/>
          </a:p>
          <a:p>
            <a:pPr indent="0" lvl="0" marL="0" rtl="0" algn="l">
              <a:spcBef>
                <a:spcPts val="0"/>
              </a:spcBef>
              <a:spcAft>
                <a:spcPts val="0"/>
              </a:spcAft>
              <a:buNone/>
            </a:pPr>
            <a:r>
              <a:t/>
            </a:r>
            <a:endParaRPr sz="1300"/>
          </a:p>
          <a:p>
            <a:pPr indent="0" lvl="0" marL="0" rtl="0" algn="l">
              <a:spcBef>
                <a:spcPts val="0"/>
              </a:spcBef>
              <a:spcAft>
                <a:spcPts val="0"/>
              </a:spcAft>
              <a:buNone/>
            </a:pPr>
            <a:r>
              <a:rPr lang="en-US" sz="1300"/>
              <a:t>College Fairs and Campus Visits- North Central College March 14th is next fair- provides sample questions. National virtual fairs on March 19 through NACAC information page In person, visits here at North will start back in the fall (register in Schoolinks).</a:t>
            </a:r>
            <a:endParaRPr sz="1300"/>
          </a:p>
          <a:p>
            <a:pPr indent="0" lvl="0" marL="0" rtl="0" algn="l">
              <a:spcBef>
                <a:spcPts val="0"/>
              </a:spcBef>
              <a:spcAft>
                <a:spcPts val="0"/>
              </a:spcAft>
              <a:buNone/>
            </a:pPr>
            <a:r>
              <a:t/>
            </a:r>
            <a:endParaRPr sz="1300"/>
          </a:p>
          <a:p>
            <a:pPr indent="0" lvl="0" marL="0" rtl="0" algn="l">
              <a:spcBef>
                <a:spcPts val="0"/>
              </a:spcBef>
              <a:spcAft>
                <a:spcPts val="0"/>
              </a:spcAft>
              <a:buNone/>
            </a:pPr>
            <a:r>
              <a:rPr lang="en-US" sz="1300"/>
              <a:t>Track Experiences- If you have had experiences, start tracking them in Schoolinks with a a list of your experiences. Keep track of of volunteer hours, work, internships, job shadow, clubs/activities, and much more. </a:t>
            </a:r>
            <a:endParaRPr sz="1300"/>
          </a:p>
          <a:p>
            <a:pPr indent="0" lvl="0" marL="0" rtl="0" algn="l">
              <a:spcBef>
                <a:spcPts val="0"/>
              </a:spcBef>
              <a:spcAft>
                <a:spcPts val="0"/>
              </a:spcAft>
              <a:buNone/>
            </a:pPr>
            <a:r>
              <a:t/>
            </a:r>
            <a:endParaRPr sz="1300"/>
          </a:p>
          <a:p>
            <a:pPr indent="0" lvl="0" marL="0" rtl="0" algn="l">
              <a:spcBef>
                <a:spcPts val="0"/>
              </a:spcBef>
              <a:spcAft>
                <a:spcPts val="0"/>
              </a:spcAft>
              <a:buNone/>
            </a:pPr>
            <a:r>
              <a:rPr lang="en-US" sz="1300"/>
              <a:t>Profile- video 1 min 30 seconds</a:t>
            </a:r>
            <a:endParaRPr sz="1300"/>
          </a:p>
          <a:p>
            <a:pPr indent="0" lvl="0" marL="0" rtl="0" algn="l">
              <a:spcBef>
                <a:spcPts val="0"/>
              </a:spcBef>
              <a:spcAft>
                <a:spcPts val="0"/>
              </a:spcAft>
              <a:buNone/>
            </a:pPr>
            <a:r>
              <a:t/>
            </a:r>
            <a:endParaRPr sz="1300"/>
          </a:p>
          <a:p>
            <a:pPr indent="0" lvl="0" marL="0" rtl="0" algn="l">
              <a:spcBef>
                <a:spcPts val="0"/>
              </a:spcBef>
              <a:spcAft>
                <a:spcPts val="0"/>
              </a:spcAft>
              <a:buNone/>
            </a:pPr>
            <a:r>
              <a:rPr lang="en-US" sz="1300"/>
              <a:t>Finish strong- sophomore year checklist</a:t>
            </a:r>
            <a:endParaRPr sz="1300"/>
          </a:p>
          <a:p>
            <a:pPr indent="0" lvl="0" marL="0" rtl="0" algn="l">
              <a:spcBef>
                <a:spcPts val="0"/>
              </a:spcBef>
              <a:spcAft>
                <a:spcPts val="0"/>
              </a:spcAft>
              <a:buNone/>
            </a:pPr>
            <a:r>
              <a:t/>
            </a:r>
            <a:endParaRPr sz="1300"/>
          </a:p>
          <a:p>
            <a:pPr indent="0" lvl="0" marL="0" rtl="0" algn="l">
              <a:spcBef>
                <a:spcPts val="0"/>
              </a:spcBef>
              <a:spcAft>
                <a:spcPts val="0"/>
              </a:spcAft>
              <a:buNone/>
            </a:pPr>
            <a:r>
              <a:rPr lang="en-US" sz="1300"/>
              <a:t>Summer jobs- look for opportunities- soccer ref example</a:t>
            </a:r>
            <a:endParaRPr sz="1300"/>
          </a:p>
        </p:txBody>
      </p:sp>
      <p:sp>
        <p:nvSpPr>
          <p:cNvPr id="72" name="Google Shape;72;g3fb1d0608df_3_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3fb16c54fea_2_25: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sz="1300"/>
              <a:t>Heading into Spring, we want to highlight a handful of items for Sophomores to focus on. First, sophomores can be preparing for the PSAT10 which will be taken the 2nd week in April (April 10).  Students can review College Board website for test information and test prep- Khan Academy and practice tests.   </a:t>
            </a:r>
            <a:endParaRPr sz="1300"/>
          </a:p>
          <a:p>
            <a:pPr indent="0" lvl="0" marL="0" rtl="0" algn="l">
              <a:spcBef>
                <a:spcPts val="0"/>
              </a:spcBef>
              <a:spcAft>
                <a:spcPts val="0"/>
              </a:spcAft>
              <a:buNone/>
            </a:pPr>
            <a:r>
              <a:t/>
            </a:r>
            <a:endParaRPr sz="1300"/>
          </a:p>
          <a:p>
            <a:pPr indent="0" lvl="0" marL="0" rtl="0" algn="l">
              <a:spcBef>
                <a:spcPts val="0"/>
              </a:spcBef>
              <a:spcAft>
                <a:spcPts val="0"/>
              </a:spcAft>
              <a:buNone/>
            </a:pPr>
            <a:r>
              <a:rPr lang="en-US" sz="1300"/>
              <a:t>College Fairs and Campus Visits- North Central College March 14th is next fair- provides sample questions. National virtual fairs on March 19 through NACAC information page In person, visits here at North will start back in the fall (register in Schoolinks).</a:t>
            </a:r>
            <a:endParaRPr sz="1300"/>
          </a:p>
          <a:p>
            <a:pPr indent="0" lvl="0" marL="0" rtl="0" algn="l">
              <a:spcBef>
                <a:spcPts val="0"/>
              </a:spcBef>
              <a:spcAft>
                <a:spcPts val="0"/>
              </a:spcAft>
              <a:buNone/>
            </a:pPr>
            <a:r>
              <a:t/>
            </a:r>
            <a:endParaRPr sz="1300"/>
          </a:p>
          <a:p>
            <a:pPr indent="0" lvl="0" marL="0" rtl="0" algn="l">
              <a:spcBef>
                <a:spcPts val="0"/>
              </a:spcBef>
              <a:spcAft>
                <a:spcPts val="0"/>
              </a:spcAft>
              <a:buNone/>
            </a:pPr>
            <a:r>
              <a:rPr lang="en-US" sz="1300"/>
              <a:t>Track Experiences- If you have had experiences, start tracking them in Schoolinks with a a list of your experiences. Keep track of of volunteer hours, work, internships, job shadow, clubs/activities, and much more. </a:t>
            </a:r>
            <a:endParaRPr sz="1300"/>
          </a:p>
          <a:p>
            <a:pPr indent="0" lvl="0" marL="0" rtl="0" algn="l">
              <a:spcBef>
                <a:spcPts val="0"/>
              </a:spcBef>
              <a:spcAft>
                <a:spcPts val="0"/>
              </a:spcAft>
              <a:buNone/>
            </a:pPr>
            <a:r>
              <a:t/>
            </a:r>
            <a:endParaRPr sz="1300"/>
          </a:p>
          <a:p>
            <a:pPr indent="0" lvl="0" marL="0" rtl="0" algn="l">
              <a:spcBef>
                <a:spcPts val="0"/>
              </a:spcBef>
              <a:spcAft>
                <a:spcPts val="0"/>
              </a:spcAft>
              <a:buNone/>
            </a:pPr>
            <a:r>
              <a:rPr lang="en-US" sz="1300"/>
              <a:t>Profile- video 1 min 30 seconds</a:t>
            </a:r>
            <a:endParaRPr sz="1300"/>
          </a:p>
          <a:p>
            <a:pPr indent="0" lvl="0" marL="0" rtl="0" algn="l">
              <a:spcBef>
                <a:spcPts val="0"/>
              </a:spcBef>
              <a:spcAft>
                <a:spcPts val="0"/>
              </a:spcAft>
              <a:buNone/>
            </a:pPr>
            <a:r>
              <a:t/>
            </a:r>
            <a:endParaRPr sz="1300"/>
          </a:p>
          <a:p>
            <a:pPr indent="0" lvl="0" marL="0" rtl="0" algn="l">
              <a:spcBef>
                <a:spcPts val="0"/>
              </a:spcBef>
              <a:spcAft>
                <a:spcPts val="0"/>
              </a:spcAft>
              <a:buNone/>
            </a:pPr>
            <a:r>
              <a:rPr lang="en-US" sz="1300"/>
              <a:t>Finish strong- sophomore year checklist</a:t>
            </a:r>
            <a:endParaRPr sz="1300"/>
          </a:p>
          <a:p>
            <a:pPr indent="0" lvl="0" marL="0" rtl="0" algn="l">
              <a:spcBef>
                <a:spcPts val="0"/>
              </a:spcBef>
              <a:spcAft>
                <a:spcPts val="0"/>
              </a:spcAft>
              <a:buNone/>
            </a:pPr>
            <a:r>
              <a:t/>
            </a:r>
            <a:endParaRPr sz="1300"/>
          </a:p>
          <a:p>
            <a:pPr indent="0" lvl="0" marL="0" rtl="0" algn="l">
              <a:spcBef>
                <a:spcPts val="0"/>
              </a:spcBef>
              <a:spcAft>
                <a:spcPts val="0"/>
              </a:spcAft>
              <a:buNone/>
            </a:pPr>
            <a:r>
              <a:rPr lang="en-US" sz="1300"/>
              <a:t>Summer jobs- look for opportunities- soccer ref example</a:t>
            </a:r>
            <a:endParaRPr sz="1300"/>
          </a:p>
        </p:txBody>
      </p:sp>
      <p:sp>
        <p:nvSpPr>
          <p:cNvPr id="82" name="Google Shape;82;g3fb16c54fea_2_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g3fb16c54fea_2_18: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a:t>All parents/guardians have observer access to their student SchooLinks account.  These accounts provide view only access but allow parents to work with their student on postsecondary planning.  There will be links available below this video to guide you through the sign up and matching process with your student’s account.</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Links for parents will be on the page below this video</a:t>
            </a:r>
            <a:endParaRPr/>
          </a:p>
        </p:txBody>
      </p:sp>
      <p:sp>
        <p:nvSpPr>
          <p:cNvPr id="91" name="Google Shape;91;g3fb16c54fea_2_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g3f75fdd6571_0_119: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a:t>In regards to college visits, there is no substitute for seeing a college yourself.  Unfortunately, we know many colleges/universities are not all open for visits, but we encourage you to check out their website for more information on those who are offering in person visits.  The link below is a great resource as well to get some helpful tips on navigating virtual college visits.</a:t>
            </a:r>
            <a:endParaRPr/>
          </a:p>
        </p:txBody>
      </p:sp>
      <p:sp>
        <p:nvSpPr>
          <p:cNvPr id="100" name="Google Shape;100;g3f75fdd6571_0_1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g3f75fdd6571_0_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14" name="Google Shape;114;g3f75fdd6571_0_4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5" name="Google Shape;115;g3f75fdd6571_0_41: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018 SS Template" type="title">
  <p:cSld name="TITLE">
    <p:bg>
      <p:bgPr>
        <a:blipFill>
          <a:blip r:embed="rId2">
            <a:alphaModFix/>
          </a:blip>
          <a:stretch>
            <a:fillRect/>
          </a:stretch>
        </a:blipFill>
      </p:bgPr>
    </p:bg>
    <p:spTree>
      <p:nvGrpSpPr>
        <p:cNvPr id="15" name="Shape 15"/>
        <p:cNvGrpSpPr/>
        <p:nvPr/>
      </p:nvGrpSpPr>
      <p:grpSpPr>
        <a:xfrm>
          <a:off x="0" y="0"/>
          <a:ext cx="0" cy="0"/>
          <a:chOff x="0" y="0"/>
          <a:chExt cx="0" cy="0"/>
        </a:xfrm>
      </p:grpSpPr>
      <p:sp>
        <p:nvSpPr>
          <p:cNvPr id="16" name="Google Shape;16;p2"/>
          <p:cNvSpPr txBox="1"/>
          <p:nvPr>
            <p:ph type="ctrTitle"/>
          </p:nvPr>
        </p:nvSpPr>
        <p:spPr>
          <a:xfrm>
            <a:off x="2032000" y="817563"/>
            <a:ext cx="9144000" cy="2387700"/>
          </a:xfrm>
          <a:prstGeom prst="rect">
            <a:avLst/>
          </a:prstGeom>
          <a:noFill/>
          <a:ln>
            <a:noFill/>
          </a:ln>
        </p:spPr>
        <p:txBody>
          <a:bodyPr anchorCtr="0" anchor="b" bIns="45700" lIns="91425" spcFirstLastPara="1" rIns="91425" wrap="square" tIns="45700">
            <a:noAutofit/>
          </a:bodyPr>
          <a:lstStyle>
            <a:lvl1pPr lvl="0" marR="0" rtl="0" algn="ctr">
              <a:lnSpc>
                <a:spcPct val="90000"/>
              </a:lnSpc>
              <a:spcBef>
                <a:spcPts val="0"/>
              </a:spcBef>
              <a:spcAft>
                <a:spcPts val="0"/>
              </a:spcAft>
              <a:buClr>
                <a:schemeClr val="lt1"/>
              </a:buClr>
              <a:buSzPts val="6000"/>
              <a:buFont typeface="Arial Black"/>
              <a:buNone/>
              <a:defRPr b="0" i="0" sz="6000" u="none" cap="none" strike="noStrike">
                <a:solidFill>
                  <a:schemeClr val="lt1"/>
                </a:solidFill>
                <a:latin typeface="Arial Black"/>
                <a:ea typeface="Arial Black"/>
                <a:cs typeface="Arial Black"/>
                <a:sym typeface="Arial Black"/>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7" name="Google Shape;17;p2"/>
          <p:cNvSpPr txBox="1"/>
          <p:nvPr>
            <p:ph idx="1" type="subTitle"/>
          </p:nvPr>
        </p:nvSpPr>
        <p:spPr>
          <a:xfrm>
            <a:off x="2032000" y="3427867"/>
            <a:ext cx="9144000" cy="1655700"/>
          </a:xfrm>
          <a:prstGeom prst="rect">
            <a:avLst/>
          </a:prstGeom>
          <a:noFill/>
          <a:ln>
            <a:noFill/>
          </a:ln>
        </p:spPr>
        <p:txBody>
          <a:bodyPr anchorCtr="0" anchor="t" bIns="45700" lIns="91425" spcFirstLastPara="1" rIns="91425" wrap="square" tIns="45700">
            <a:noAutofit/>
          </a:bodyPr>
          <a:lstStyle>
            <a:lvl1pPr lvl="0" marR="0" rtl="0" algn="ctr">
              <a:lnSpc>
                <a:spcPct val="90000"/>
              </a:lnSpc>
              <a:spcBef>
                <a:spcPts val="1000"/>
              </a:spcBef>
              <a:spcAft>
                <a:spcPts val="0"/>
              </a:spcAft>
              <a:buClr>
                <a:schemeClr val="lt1"/>
              </a:buClr>
              <a:buSzPts val="2400"/>
              <a:buFont typeface="Arial"/>
              <a:buNone/>
              <a:defRPr b="0" i="0" sz="2400" u="none" cap="none" strike="noStrike">
                <a:solidFill>
                  <a:schemeClr val="lt1"/>
                </a:solidFill>
                <a:latin typeface="Arial"/>
                <a:ea typeface="Arial"/>
                <a:cs typeface="Arial"/>
                <a:sym typeface="Arial"/>
              </a:defRPr>
            </a:lvl1pPr>
            <a:lvl2pPr lvl="1" marR="0" rtl="0" algn="ctr">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2pPr>
            <a:lvl3pPr lvl="2" marR="0" rtl="0" algn="ctr">
              <a:lnSpc>
                <a:spcPct val="90000"/>
              </a:lnSpc>
              <a:spcBef>
                <a:spcPts val="50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4pPr>
            <a:lvl5pPr lvl="4"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p:cSld name="1_Title Slide">
    <p:bg>
      <p:bgPr>
        <a:blipFill>
          <a:blip r:embed="rId2">
            <a:alphaModFix/>
          </a:blip>
          <a:stretch>
            <a:fillRect/>
          </a:stretch>
        </a:blipFill>
      </p:bgPr>
    </p:bg>
    <p:spTree>
      <p:nvGrpSpPr>
        <p:cNvPr id="18" name="Shape 18"/>
        <p:cNvGrpSpPr/>
        <p:nvPr/>
      </p:nvGrpSpPr>
      <p:grpSpPr>
        <a:xfrm>
          <a:off x="0" y="0"/>
          <a:ext cx="0" cy="0"/>
          <a:chOff x="0" y="0"/>
          <a:chExt cx="0" cy="0"/>
        </a:xfrm>
      </p:grpSpPr>
      <p:sp>
        <p:nvSpPr>
          <p:cNvPr id="19" name="Google Shape;19;p3"/>
          <p:cNvSpPr txBox="1"/>
          <p:nvPr>
            <p:ph type="ctrTitle"/>
          </p:nvPr>
        </p:nvSpPr>
        <p:spPr>
          <a:xfrm>
            <a:off x="2032000" y="817563"/>
            <a:ext cx="9144000" cy="2387700"/>
          </a:xfrm>
          <a:prstGeom prst="rect">
            <a:avLst/>
          </a:prstGeom>
          <a:noFill/>
          <a:ln>
            <a:noFill/>
          </a:ln>
        </p:spPr>
        <p:txBody>
          <a:bodyPr anchorCtr="0" anchor="b" bIns="45700" lIns="91425" spcFirstLastPara="1" rIns="91425" wrap="square" tIns="45700">
            <a:noAutofit/>
          </a:bodyPr>
          <a:lstStyle>
            <a:lvl1pPr lvl="0" marR="0" rtl="0" algn="ctr">
              <a:lnSpc>
                <a:spcPct val="90000"/>
              </a:lnSpc>
              <a:spcBef>
                <a:spcPts val="0"/>
              </a:spcBef>
              <a:spcAft>
                <a:spcPts val="0"/>
              </a:spcAft>
              <a:buClr>
                <a:schemeClr val="lt1"/>
              </a:buClr>
              <a:buSzPts val="6000"/>
              <a:buFont typeface="Arial Black"/>
              <a:buNone/>
              <a:defRPr b="0" i="0" sz="6000" u="none" cap="none" strike="noStrike">
                <a:solidFill>
                  <a:schemeClr val="lt1"/>
                </a:solidFill>
                <a:latin typeface="Arial Black"/>
                <a:ea typeface="Arial Black"/>
                <a:cs typeface="Arial Black"/>
                <a:sym typeface="Arial Black"/>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0" name="Google Shape;20;p3"/>
          <p:cNvSpPr txBox="1"/>
          <p:nvPr>
            <p:ph idx="1" type="subTitle"/>
          </p:nvPr>
        </p:nvSpPr>
        <p:spPr>
          <a:xfrm>
            <a:off x="2032000" y="3427867"/>
            <a:ext cx="9144000" cy="1655700"/>
          </a:xfrm>
          <a:prstGeom prst="rect">
            <a:avLst/>
          </a:prstGeom>
          <a:noFill/>
          <a:ln>
            <a:noFill/>
          </a:ln>
        </p:spPr>
        <p:txBody>
          <a:bodyPr anchorCtr="0" anchor="t" bIns="45700" lIns="91425" spcFirstLastPara="1" rIns="91425" wrap="square" tIns="45700">
            <a:noAutofit/>
          </a:bodyPr>
          <a:lstStyle>
            <a:lvl1pPr lvl="0" marR="0" rtl="0" algn="ctr">
              <a:lnSpc>
                <a:spcPct val="90000"/>
              </a:lnSpc>
              <a:spcBef>
                <a:spcPts val="1000"/>
              </a:spcBef>
              <a:spcAft>
                <a:spcPts val="0"/>
              </a:spcAft>
              <a:buClr>
                <a:schemeClr val="lt1"/>
              </a:buClr>
              <a:buSzPts val="2400"/>
              <a:buFont typeface="Arial"/>
              <a:buNone/>
              <a:defRPr b="0" i="0" sz="2400" u="none" cap="none" strike="noStrike">
                <a:solidFill>
                  <a:schemeClr val="lt1"/>
                </a:solidFill>
                <a:latin typeface="Arial"/>
                <a:ea typeface="Arial"/>
                <a:cs typeface="Arial"/>
                <a:sym typeface="Arial"/>
              </a:defRPr>
            </a:lvl1pPr>
            <a:lvl2pPr lvl="1" marR="0" rtl="0" algn="ctr">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2pPr>
            <a:lvl3pPr lvl="2" marR="0" rtl="0" algn="ctr">
              <a:lnSpc>
                <a:spcPct val="90000"/>
              </a:lnSpc>
              <a:spcBef>
                <a:spcPts val="50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4pPr>
            <a:lvl5pPr lvl="4"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bg>
      <p:bgPr>
        <a:blipFill>
          <a:blip r:embed="rId2">
            <a:alphaModFix/>
          </a:blip>
          <a:stretch>
            <a:fillRect/>
          </a:stretch>
        </a:blipFill>
      </p:bgPr>
    </p:bg>
    <p:spTree>
      <p:nvGrpSpPr>
        <p:cNvPr id="21" name="Shape 21"/>
        <p:cNvGrpSpPr/>
        <p:nvPr/>
      </p:nvGrpSpPr>
      <p:grpSpPr>
        <a:xfrm>
          <a:off x="0" y="0"/>
          <a:ext cx="0" cy="0"/>
          <a:chOff x="0" y="0"/>
          <a:chExt cx="0" cy="0"/>
        </a:xfrm>
      </p:grpSpPr>
      <p:sp>
        <p:nvSpPr>
          <p:cNvPr id="22" name="Google Shape;22;p4"/>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lt1"/>
              </a:buClr>
              <a:buSzPts val="4400"/>
              <a:buFont typeface="Arial Black"/>
              <a:buNone/>
              <a:defRPr b="0" i="0" sz="4400" u="none" cap="none" strike="noStrike">
                <a:solidFill>
                  <a:schemeClr val="lt1"/>
                </a:solidFill>
                <a:latin typeface="Arial Black"/>
                <a:ea typeface="Arial Black"/>
                <a:cs typeface="Arial Black"/>
                <a:sym typeface="Arial Black"/>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3" name="Google Shape;23;p4"/>
          <p:cNvSpPr txBox="1"/>
          <p:nvPr>
            <p:ph idx="1" type="body"/>
          </p:nvPr>
        </p:nvSpPr>
        <p:spPr>
          <a:xfrm>
            <a:off x="740228" y="522514"/>
            <a:ext cx="10827600" cy="44415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and Content">
  <p:cSld name="1_Title and Content">
    <p:bg>
      <p:bgPr>
        <a:blipFill>
          <a:blip r:embed="rId2">
            <a:alphaModFix/>
          </a:blip>
          <a:stretch>
            <a:fillRect/>
          </a:stretch>
        </a:blipFill>
      </p:bgPr>
    </p:bg>
    <p:spTree>
      <p:nvGrpSpPr>
        <p:cNvPr id="24" name="Shape 24"/>
        <p:cNvGrpSpPr/>
        <p:nvPr/>
      </p:nvGrpSpPr>
      <p:grpSpPr>
        <a:xfrm>
          <a:off x="0" y="0"/>
          <a:ext cx="0" cy="0"/>
          <a:chOff x="0" y="0"/>
          <a:chExt cx="0" cy="0"/>
        </a:xfrm>
      </p:grpSpPr>
      <p:sp>
        <p:nvSpPr>
          <p:cNvPr id="25" name="Google Shape;25;p5"/>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lt1"/>
              </a:buClr>
              <a:buSzPts val="4400"/>
              <a:buFont typeface="Arial Black"/>
              <a:buNone/>
              <a:defRPr b="0" i="0" sz="4400" u="none" cap="none" strike="noStrike">
                <a:solidFill>
                  <a:schemeClr val="lt1"/>
                </a:solidFill>
                <a:latin typeface="Arial Black"/>
                <a:ea typeface="Arial Black"/>
                <a:cs typeface="Arial Black"/>
                <a:sym typeface="Arial Black"/>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6" name="Google Shape;26;p5"/>
          <p:cNvSpPr txBox="1"/>
          <p:nvPr>
            <p:ph idx="1" type="body"/>
          </p:nvPr>
        </p:nvSpPr>
        <p:spPr>
          <a:xfrm>
            <a:off x="740228" y="522514"/>
            <a:ext cx="10827600" cy="44415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p:cSld name="Title and Content">
    <p:bg>
      <p:bgPr>
        <a:blipFill>
          <a:blip r:embed="rId2">
            <a:alphaModFix/>
          </a:blip>
          <a:stretch>
            <a:fillRect/>
          </a:stretch>
        </a:blipFill>
      </p:bgPr>
    </p:bg>
    <p:spTree>
      <p:nvGrpSpPr>
        <p:cNvPr id="27" name="Shape 27"/>
        <p:cNvGrpSpPr/>
        <p:nvPr/>
      </p:nvGrpSpPr>
      <p:grpSpPr>
        <a:xfrm>
          <a:off x="0" y="0"/>
          <a:ext cx="0" cy="0"/>
          <a:chOff x="0" y="0"/>
          <a:chExt cx="0" cy="0"/>
        </a:xfrm>
      </p:grpSpPr>
      <p:sp>
        <p:nvSpPr>
          <p:cNvPr id="28" name="Google Shape;28;p6"/>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lt1"/>
              </a:buClr>
              <a:buSzPts val="4400"/>
              <a:buFont typeface="Arial Black"/>
              <a:buNone/>
              <a:defRPr>
                <a:solidFill>
                  <a:schemeClr val="l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29" name="Google Shape;29;p6"/>
          <p:cNvSpPr txBox="1"/>
          <p:nvPr>
            <p:ph idx="1" type="body"/>
          </p:nvPr>
        </p:nvSpPr>
        <p:spPr>
          <a:xfrm>
            <a:off x="740228" y="522514"/>
            <a:ext cx="10827600" cy="44415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Arial Black"/>
              <a:buNone/>
              <a:defRPr b="0" i="0" sz="4400" u="none" cap="none" strike="noStrike">
                <a:solidFill>
                  <a:schemeClr val="dk1"/>
                </a:solidFill>
                <a:latin typeface="Arial Black"/>
                <a:ea typeface="Arial Black"/>
                <a:cs typeface="Arial Black"/>
                <a:sym typeface="Arial Black"/>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12" name="Google Shape;12;p1"/>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3" name="Google Shape;13;p1"/>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4" name="Google Shape;14;p1"/>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Arial"/>
                <a:ea typeface="Arial"/>
                <a:cs typeface="Arial"/>
                <a:sym typeface="Arial"/>
              </a:defRPr>
            </a:lvl1pPr>
            <a:lvl2pPr indent="0" lvl="1" marL="0" marR="0" rtl="0" algn="r">
              <a:spcBef>
                <a:spcPts val="0"/>
              </a:spcBef>
              <a:buNone/>
              <a:defRPr b="0" i="0" sz="1200" u="none" cap="none" strike="noStrike">
                <a:solidFill>
                  <a:srgbClr val="888888"/>
                </a:solidFill>
                <a:latin typeface="Arial"/>
                <a:ea typeface="Arial"/>
                <a:cs typeface="Arial"/>
                <a:sym typeface="Arial"/>
              </a:defRPr>
            </a:lvl2pPr>
            <a:lvl3pPr indent="0" lvl="2" marL="0" marR="0" rtl="0" algn="r">
              <a:spcBef>
                <a:spcPts val="0"/>
              </a:spcBef>
              <a:buNone/>
              <a:defRPr b="0" i="0" sz="1200" u="none" cap="none" strike="noStrike">
                <a:solidFill>
                  <a:srgbClr val="888888"/>
                </a:solidFill>
                <a:latin typeface="Arial"/>
                <a:ea typeface="Arial"/>
                <a:cs typeface="Arial"/>
                <a:sym typeface="Arial"/>
              </a:defRPr>
            </a:lvl3pPr>
            <a:lvl4pPr indent="0" lvl="3" marL="0" marR="0" rtl="0" algn="r">
              <a:spcBef>
                <a:spcPts val="0"/>
              </a:spcBef>
              <a:buNone/>
              <a:defRPr b="0" i="0" sz="1200" u="none" cap="none" strike="noStrike">
                <a:solidFill>
                  <a:srgbClr val="888888"/>
                </a:solidFill>
                <a:latin typeface="Arial"/>
                <a:ea typeface="Arial"/>
                <a:cs typeface="Arial"/>
                <a:sym typeface="Arial"/>
              </a:defRPr>
            </a:lvl4pPr>
            <a:lvl5pPr indent="0" lvl="4" marL="0" marR="0" rtl="0" algn="r">
              <a:spcBef>
                <a:spcPts val="0"/>
              </a:spcBef>
              <a:buNone/>
              <a:defRPr b="0" i="0" sz="1200" u="none" cap="none" strike="noStrike">
                <a:solidFill>
                  <a:srgbClr val="888888"/>
                </a:solidFill>
                <a:latin typeface="Arial"/>
                <a:ea typeface="Arial"/>
                <a:cs typeface="Arial"/>
                <a:sym typeface="Arial"/>
              </a:defRPr>
            </a:lvl5pPr>
            <a:lvl6pPr indent="0" lvl="5" marL="0" marR="0" rtl="0" algn="r">
              <a:spcBef>
                <a:spcPts val="0"/>
              </a:spcBef>
              <a:buNone/>
              <a:defRPr b="0" i="0" sz="1200" u="none" cap="none" strike="noStrike">
                <a:solidFill>
                  <a:srgbClr val="888888"/>
                </a:solidFill>
                <a:latin typeface="Arial"/>
                <a:ea typeface="Arial"/>
                <a:cs typeface="Arial"/>
                <a:sym typeface="Arial"/>
              </a:defRPr>
            </a:lvl6pPr>
            <a:lvl7pPr indent="0" lvl="6" marL="0" marR="0" rtl="0" algn="r">
              <a:spcBef>
                <a:spcPts val="0"/>
              </a:spcBef>
              <a:buNone/>
              <a:defRPr b="0" i="0" sz="1200" u="none" cap="none" strike="noStrike">
                <a:solidFill>
                  <a:srgbClr val="888888"/>
                </a:solidFill>
                <a:latin typeface="Arial"/>
                <a:ea typeface="Arial"/>
                <a:cs typeface="Arial"/>
                <a:sym typeface="Arial"/>
              </a:defRPr>
            </a:lvl7pPr>
            <a:lvl8pPr indent="0" lvl="7" marL="0" marR="0" rtl="0" algn="r">
              <a:spcBef>
                <a:spcPts val="0"/>
              </a:spcBef>
              <a:buNone/>
              <a:defRPr b="0" i="0" sz="1200" u="none" cap="none" strike="noStrike">
                <a:solidFill>
                  <a:srgbClr val="888888"/>
                </a:solidFill>
                <a:latin typeface="Arial"/>
                <a:ea typeface="Arial"/>
                <a:cs typeface="Arial"/>
                <a:sym typeface="Arial"/>
              </a:defRPr>
            </a:lvl8pPr>
            <a:lvl9pPr indent="0" lvl="8" marL="0" marR="0" rtl="0" algn="r">
              <a:spcBef>
                <a:spcPts val="0"/>
              </a:spcBef>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8.png"/><Relationship Id="rId4" Type="http://schemas.openxmlformats.org/officeDocument/2006/relationships/image" Target="../media/image17.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8.png"/><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8.png"/><Relationship Id="rId4" Type="http://schemas.openxmlformats.org/officeDocument/2006/relationships/image" Target="../media/image1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8.png"/><Relationship Id="rId4" Type="http://schemas.openxmlformats.org/officeDocument/2006/relationships/image" Target="../media/image16.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8.png"/><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8.png"/><Relationship Id="rId4" Type="http://schemas.openxmlformats.org/officeDocument/2006/relationships/image" Target="../media/image7.png"/><Relationship Id="rId5" Type="http://schemas.openxmlformats.org/officeDocument/2006/relationships/image" Target="../media/image15.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8.png"/><Relationship Id="rId4" Type="http://schemas.openxmlformats.org/officeDocument/2006/relationships/image" Target="../media/image9.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8.png"/><Relationship Id="rId4" Type="http://schemas.openxmlformats.org/officeDocument/2006/relationships/image" Target="../media/image10.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3" name="Shape 33"/>
        <p:cNvGrpSpPr/>
        <p:nvPr/>
      </p:nvGrpSpPr>
      <p:grpSpPr>
        <a:xfrm>
          <a:off x="0" y="0"/>
          <a:ext cx="0" cy="0"/>
          <a:chOff x="0" y="0"/>
          <a:chExt cx="0" cy="0"/>
        </a:xfrm>
      </p:grpSpPr>
      <p:sp>
        <p:nvSpPr>
          <p:cNvPr id="34" name="Google Shape;34;p7"/>
          <p:cNvSpPr txBox="1"/>
          <p:nvPr>
            <p:ph type="ctrTitle"/>
          </p:nvPr>
        </p:nvSpPr>
        <p:spPr>
          <a:xfrm>
            <a:off x="2032000" y="1427163"/>
            <a:ext cx="9144000" cy="2387700"/>
          </a:xfrm>
          <a:prstGeom prst="rect">
            <a:avLst/>
          </a:prstGeom>
          <a:noFill/>
          <a:ln>
            <a:noFill/>
          </a:ln>
        </p:spPr>
        <p:txBody>
          <a:bodyPr anchorCtr="0" anchor="b" bIns="45700" lIns="91425" spcFirstLastPara="1" rIns="91425" wrap="square" tIns="45700">
            <a:noAutofit/>
          </a:bodyPr>
          <a:lstStyle/>
          <a:p>
            <a:pPr indent="0" lvl="0" marL="0" marR="0" rtl="0" algn="ctr">
              <a:lnSpc>
                <a:spcPct val="90000"/>
              </a:lnSpc>
              <a:spcBef>
                <a:spcPts val="0"/>
              </a:spcBef>
              <a:spcAft>
                <a:spcPts val="0"/>
              </a:spcAft>
              <a:buClr>
                <a:schemeClr val="lt1"/>
              </a:buClr>
              <a:buSzPts val="6000"/>
              <a:buFont typeface="Arial Black"/>
              <a:buNone/>
            </a:pPr>
            <a:r>
              <a:rPr lang="en-US">
                <a:latin typeface="Roboto Black"/>
                <a:ea typeface="Roboto Black"/>
                <a:cs typeface="Roboto Black"/>
                <a:sym typeface="Roboto Black"/>
              </a:rPr>
              <a:t>Sophomore </a:t>
            </a:r>
            <a:r>
              <a:rPr lang="en-US">
                <a:latin typeface="Roboto Black"/>
                <a:ea typeface="Roboto Black"/>
                <a:cs typeface="Roboto Black"/>
                <a:sym typeface="Roboto Black"/>
              </a:rPr>
              <a:t>Timeline</a:t>
            </a:r>
            <a:endParaRPr i="0" sz="6000" u="none" cap="none" strike="noStrike">
              <a:solidFill>
                <a:schemeClr val="lt1"/>
              </a:solidFill>
              <a:latin typeface="Roboto Black"/>
              <a:ea typeface="Roboto Black"/>
              <a:cs typeface="Roboto Black"/>
              <a:sym typeface="Roboto Black"/>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8" name="Shape 38"/>
        <p:cNvGrpSpPr/>
        <p:nvPr/>
      </p:nvGrpSpPr>
      <p:grpSpPr>
        <a:xfrm>
          <a:off x="0" y="0"/>
          <a:ext cx="0" cy="0"/>
          <a:chOff x="0" y="0"/>
          <a:chExt cx="0" cy="0"/>
        </a:xfrm>
      </p:grpSpPr>
      <p:sp>
        <p:nvSpPr>
          <p:cNvPr id="39" name="Google Shape;39;p8"/>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Sophomore </a:t>
            </a:r>
            <a:r>
              <a:rPr lang="en-US">
                <a:latin typeface="Roboto Black"/>
                <a:ea typeface="Roboto Black"/>
                <a:cs typeface="Roboto Black"/>
                <a:sym typeface="Roboto Black"/>
              </a:rPr>
              <a:t>Timeline</a:t>
            </a:r>
            <a:endParaRPr i="0" sz="4400" u="none" cap="none" strike="noStrike">
              <a:solidFill>
                <a:schemeClr val="lt1"/>
              </a:solidFill>
              <a:latin typeface="Roboto Black"/>
              <a:ea typeface="Roboto Black"/>
              <a:cs typeface="Roboto Black"/>
              <a:sym typeface="Roboto Black"/>
            </a:endParaRPr>
          </a:p>
        </p:txBody>
      </p:sp>
      <p:sp>
        <p:nvSpPr>
          <p:cNvPr id="40" name="Google Shape;40;p8"/>
          <p:cNvSpPr txBox="1"/>
          <p:nvPr/>
        </p:nvSpPr>
        <p:spPr>
          <a:xfrm>
            <a:off x="476250" y="428625"/>
            <a:ext cx="11239500" cy="1047900"/>
          </a:xfrm>
          <a:prstGeom prst="rect">
            <a:avLst/>
          </a:prstGeom>
          <a:noFill/>
          <a:ln>
            <a:noFill/>
          </a:ln>
        </p:spPr>
        <p:txBody>
          <a:bodyPr anchorCtr="0" anchor="t" bIns="0" lIns="0" spcFirstLastPara="1" rIns="0" wrap="square" tIns="0">
            <a:noAutofit/>
          </a:bodyPr>
          <a:lstStyle/>
          <a:p>
            <a:pPr indent="0" lvl="0" marL="0" rtl="0" algn="l">
              <a:spcBef>
                <a:spcPts val="0"/>
              </a:spcBef>
              <a:spcAft>
                <a:spcPts val="0"/>
              </a:spcAft>
              <a:buNone/>
            </a:pPr>
            <a:r>
              <a:t/>
            </a:r>
            <a:endParaRPr b="1" sz="1200">
              <a:solidFill>
                <a:srgbClr val="616161"/>
              </a:solidFill>
              <a:latin typeface="Roboto"/>
              <a:ea typeface="Roboto"/>
              <a:cs typeface="Roboto"/>
              <a:sym typeface="Roboto"/>
            </a:endParaRPr>
          </a:p>
        </p:txBody>
      </p:sp>
      <p:sp>
        <p:nvSpPr>
          <p:cNvPr id="41" name="Google Shape;41;p8"/>
          <p:cNvSpPr txBox="1"/>
          <p:nvPr/>
        </p:nvSpPr>
        <p:spPr>
          <a:xfrm>
            <a:off x="476250" y="1714500"/>
            <a:ext cx="6096000" cy="32385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t/>
            </a:r>
            <a:endParaRPr>
              <a:latin typeface="Roboto"/>
              <a:ea typeface="Roboto"/>
              <a:cs typeface="Roboto"/>
              <a:sym typeface="Roboto"/>
            </a:endParaRPr>
          </a:p>
        </p:txBody>
      </p:sp>
      <p:pic>
        <p:nvPicPr>
          <p:cNvPr id="42" name="Google Shape;42;p8" title="Red Blue and Gray Modern High School Presentation.jpg"/>
          <p:cNvPicPr preferRelativeResize="0"/>
          <p:nvPr/>
        </p:nvPicPr>
        <p:blipFill>
          <a:blip r:embed="rId4">
            <a:alphaModFix/>
          </a:blip>
          <a:stretch>
            <a:fillRect/>
          </a:stretch>
        </p:blipFill>
        <p:spPr>
          <a:xfrm>
            <a:off x="0" y="0"/>
            <a:ext cx="11419450" cy="5256449"/>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46" name="Shape 46"/>
        <p:cNvGrpSpPr/>
        <p:nvPr/>
      </p:nvGrpSpPr>
      <p:grpSpPr>
        <a:xfrm>
          <a:off x="0" y="0"/>
          <a:ext cx="0" cy="0"/>
          <a:chOff x="0" y="0"/>
          <a:chExt cx="0" cy="0"/>
        </a:xfrm>
      </p:grpSpPr>
      <p:sp>
        <p:nvSpPr>
          <p:cNvPr id="47" name="Google Shape;47;p9"/>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Sophomore </a:t>
            </a:r>
            <a:r>
              <a:rPr lang="en-US">
                <a:latin typeface="Roboto Black"/>
                <a:ea typeface="Roboto Black"/>
                <a:cs typeface="Roboto Black"/>
                <a:sym typeface="Roboto Black"/>
              </a:rPr>
              <a:t>Timeline</a:t>
            </a:r>
            <a:endParaRPr i="0" sz="4400" u="none" cap="none" strike="noStrike">
              <a:solidFill>
                <a:schemeClr val="lt1"/>
              </a:solidFill>
              <a:latin typeface="Roboto Black"/>
              <a:ea typeface="Roboto Black"/>
              <a:cs typeface="Roboto Black"/>
              <a:sym typeface="Roboto Black"/>
            </a:endParaRPr>
          </a:p>
        </p:txBody>
      </p:sp>
      <p:sp>
        <p:nvSpPr>
          <p:cNvPr id="48" name="Google Shape;48;p9"/>
          <p:cNvSpPr txBox="1"/>
          <p:nvPr/>
        </p:nvSpPr>
        <p:spPr>
          <a:xfrm>
            <a:off x="476250" y="428625"/>
            <a:ext cx="11239500" cy="857400"/>
          </a:xfrm>
          <a:prstGeom prst="rect">
            <a:avLst/>
          </a:prstGeom>
          <a:noFill/>
          <a:ln>
            <a:noFill/>
          </a:ln>
        </p:spPr>
        <p:txBody>
          <a:bodyPr anchorCtr="0" anchor="t" bIns="0" lIns="0" spcFirstLastPara="1" rIns="0" wrap="square" tIns="0">
            <a:noAutofit/>
          </a:bodyPr>
          <a:lstStyle/>
          <a:p>
            <a:pPr indent="0" lvl="0" marL="0" rtl="0" algn="l">
              <a:spcBef>
                <a:spcPts val="375"/>
              </a:spcBef>
              <a:spcAft>
                <a:spcPts val="0"/>
              </a:spcAft>
              <a:buNone/>
            </a:pPr>
            <a:r>
              <a:t/>
            </a:r>
            <a:endParaRPr b="1" sz="1600">
              <a:solidFill>
                <a:srgbClr val="2E7D32"/>
              </a:solidFill>
              <a:latin typeface="Roboto"/>
              <a:ea typeface="Roboto"/>
              <a:cs typeface="Roboto"/>
              <a:sym typeface="Roboto"/>
            </a:endParaRPr>
          </a:p>
        </p:txBody>
      </p:sp>
      <p:pic>
        <p:nvPicPr>
          <p:cNvPr id="49" name="Google Shape;49;p9" title="Red Blue and Gray Modern High School Presentation (1).jpg"/>
          <p:cNvPicPr preferRelativeResize="0"/>
          <p:nvPr/>
        </p:nvPicPr>
        <p:blipFill>
          <a:blip r:embed="rId4">
            <a:alphaModFix/>
          </a:blip>
          <a:stretch>
            <a:fillRect/>
          </a:stretch>
        </p:blipFill>
        <p:spPr>
          <a:xfrm>
            <a:off x="84700" y="0"/>
            <a:ext cx="11239502" cy="525644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53" name="Shape 53"/>
        <p:cNvGrpSpPr/>
        <p:nvPr/>
      </p:nvGrpSpPr>
      <p:grpSpPr>
        <a:xfrm>
          <a:off x="0" y="0"/>
          <a:ext cx="0" cy="0"/>
          <a:chOff x="0" y="0"/>
          <a:chExt cx="0" cy="0"/>
        </a:xfrm>
      </p:grpSpPr>
      <p:sp>
        <p:nvSpPr>
          <p:cNvPr id="54" name="Google Shape;54;p10"/>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Sophomore</a:t>
            </a:r>
            <a:r>
              <a:rPr lang="en-US">
                <a:latin typeface="Roboto Black"/>
                <a:ea typeface="Roboto Black"/>
                <a:cs typeface="Roboto Black"/>
                <a:sym typeface="Roboto Black"/>
              </a:rPr>
              <a:t> Timeline</a:t>
            </a:r>
            <a:endParaRPr i="0" sz="4400" u="none" cap="none" strike="noStrike">
              <a:solidFill>
                <a:schemeClr val="lt1"/>
              </a:solidFill>
              <a:latin typeface="Roboto Black"/>
              <a:ea typeface="Roboto Black"/>
              <a:cs typeface="Roboto Black"/>
              <a:sym typeface="Roboto Black"/>
            </a:endParaRPr>
          </a:p>
        </p:txBody>
      </p:sp>
      <p:pic>
        <p:nvPicPr>
          <p:cNvPr id="55" name="Google Shape;55;p10" title="Red Blue and Gray Modern High School Presentation (2).jpg"/>
          <p:cNvPicPr preferRelativeResize="0"/>
          <p:nvPr/>
        </p:nvPicPr>
        <p:blipFill>
          <a:blip r:embed="rId4">
            <a:alphaModFix/>
          </a:blip>
          <a:stretch>
            <a:fillRect/>
          </a:stretch>
        </p:blipFill>
        <p:spPr>
          <a:xfrm>
            <a:off x="0" y="0"/>
            <a:ext cx="11362301" cy="525644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59" name="Shape 59"/>
        <p:cNvGrpSpPr/>
        <p:nvPr/>
      </p:nvGrpSpPr>
      <p:grpSpPr>
        <a:xfrm>
          <a:off x="0" y="0"/>
          <a:ext cx="0" cy="0"/>
          <a:chOff x="0" y="0"/>
          <a:chExt cx="0" cy="0"/>
        </a:xfrm>
      </p:grpSpPr>
      <p:sp>
        <p:nvSpPr>
          <p:cNvPr id="60" name="Google Shape;60;p11"/>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Sophomore Timeline</a:t>
            </a:r>
            <a:endParaRPr i="0" sz="4400" u="none" cap="none" strike="noStrike">
              <a:solidFill>
                <a:schemeClr val="lt1"/>
              </a:solidFill>
              <a:latin typeface="Roboto Black"/>
              <a:ea typeface="Roboto Black"/>
              <a:cs typeface="Roboto Black"/>
              <a:sym typeface="Roboto Black"/>
            </a:endParaRPr>
          </a:p>
        </p:txBody>
      </p:sp>
      <p:sp>
        <p:nvSpPr>
          <p:cNvPr id="61" name="Google Shape;61;p11"/>
          <p:cNvSpPr/>
          <p:nvPr/>
        </p:nvSpPr>
        <p:spPr>
          <a:xfrm>
            <a:off x="476250" y="428625"/>
            <a:ext cx="11239500" cy="857400"/>
          </a:xfrm>
          <a:prstGeom prst="rect">
            <a:avLst/>
          </a:prstGeom>
          <a:solidFill>
            <a:srgbClr val="000000">
              <a:alpha val="0"/>
            </a:srgbClr>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pic>
        <p:nvPicPr>
          <p:cNvPr id="62" name="Google Shape;62;p11" title="Red Blue and Gray Modern High School Presentation (3).jpg"/>
          <p:cNvPicPr preferRelativeResize="0"/>
          <p:nvPr/>
        </p:nvPicPr>
        <p:blipFill>
          <a:blip r:embed="rId4">
            <a:alphaModFix/>
          </a:blip>
          <a:stretch>
            <a:fillRect/>
          </a:stretch>
        </p:blipFill>
        <p:spPr>
          <a:xfrm>
            <a:off x="0" y="0"/>
            <a:ext cx="11381352" cy="525644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66" name="Shape 66"/>
        <p:cNvGrpSpPr/>
        <p:nvPr/>
      </p:nvGrpSpPr>
      <p:grpSpPr>
        <a:xfrm>
          <a:off x="0" y="0"/>
          <a:ext cx="0" cy="0"/>
          <a:chOff x="0" y="0"/>
          <a:chExt cx="0" cy="0"/>
        </a:xfrm>
      </p:grpSpPr>
      <p:sp>
        <p:nvSpPr>
          <p:cNvPr id="67" name="Google Shape;67;p12"/>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Sophomore </a:t>
            </a:r>
            <a:r>
              <a:rPr lang="en-US">
                <a:latin typeface="Roboto Black"/>
                <a:ea typeface="Roboto Black"/>
                <a:cs typeface="Roboto Black"/>
                <a:sym typeface="Roboto Black"/>
              </a:rPr>
              <a:t>Timeline</a:t>
            </a:r>
            <a:endParaRPr i="0" sz="4400" u="none" cap="none" strike="noStrike">
              <a:solidFill>
                <a:schemeClr val="lt1"/>
              </a:solidFill>
              <a:latin typeface="Roboto Black"/>
              <a:ea typeface="Roboto Black"/>
              <a:cs typeface="Roboto Black"/>
              <a:sym typeface="Roboto Black"/>
            </a:endParaRPr>
          </a:p>
        </p:txBody>
      </p:sp>
      <p:sp>
        <p:nvSpPr>
          <p:cNvPr id="68" name="Google Shape;68;p12"/>
          <p:cNvSpPr/>
          <p:nvPr/>
        </p:nvSpPr>
        <p:spPr>
          <a:xfrm>
            <a:off x="476250" y="428625"/>
            <a:ext cx="11239500" cy="857400"/>
          </a:xfrm>
          <a:prstGeom prst="rect">
            <a:avLst/>
          </a:prstGeom>
          <a:solidFill>
            <a:srgbClr val="000000">
              <a:alpha val="0"/>
            </a:srgbClr>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pic>
        <p:nvPicPr>
          <p:cNvPr id="69" name="Google Shape;69;p12" title="Red Blue and Gray Modern High School Presentation (4).jpg"/>
          <p:cNvPicPr preferRelativeResize="0"/>
          <p:nvPr/>
        </p:nvPicPr>
        <p:blipFill>
          <a:blip r:embed="rId4">
            <a:alphaModFix/>
          </a:blip>
          <a:stretch>
            <a:fillRect/>
          </a:stretch>
        </p:blipFill>
        <p:spPr>
          <a:xfrm>
            <a:off x="0" y="0"/>
            <a:ext cx="11973451" cy="530632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3" name="Shape 73"/>
        <p:cNvGrpSpPr/>
        <p:nvPr/>
      </p:nvGrpSpPr>
      <p:grpSpPr>
        <a:xfrm>
          <a:off x="0" y="0"/>
          <a:ext cx="0" cy="0"/>
          <a:chOff x="0" y="0"/>
          <a:chExt cx="0" cy="0"/>
        </a:xfrm>
      </p:grpSpPr>
      <p:sp>
        <p:nvSpPr>
          <p:cNvPr id="74" name="Google Shape;74;p13"/>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Sophomore Timeline</a:t>
            </a:r>
            <a:endParaRPr i="0" sz="4400" u="none" cap="none" strike="noStrike">
              <a:solidFill>
                <a:schemeClr val="lt1"/>
              </a:solidFill>
              <a:latin typeface="Roboto Black"/>
              <a:ea typeface="Roboto Black"/>
              <a:cs typeface="Roboto Black"/>
              <a:sym typeface="Roboto Black"/>
            </a:endParaRPr>
          </a:p>
        </p:txBody>
      </p:sp>
      <p:sp>
        <p:nvSpPr>
          <p:cNvPr id="75" name="Google Shape;75;p13"/>
          <p:cNvSpPr/>
          <p:nvPr/>
        </p:nvSpPr>
        <p:spPr>
          <a:xfrm>
            <a:off x="476250" y="428625"/>
            <a:ext cx="11239500" cy="857400"/>
          </a:xfrm>
          <a:prstGeom prst="rect">
            <a:avLst/>
          </a:prstGeom>
          <a:solidFill>
            <a:srgbClr val="000000">
              <a:alpha val="0"/>
            </a:srgbClr>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pic>
        <p:nvPicPr>
          <p:cNvPr id="76" name="Google Shape;76;p13"/>
          <p:cNvPicPr preferRelativeResize="0"/>
          <p:nvPr/>
        </p:nvPicPr>
        <p:blipFill>
          <a:blip r:embed="rId4">
            <a:alphaModFix/>
          </a:blip>
          <a:stretch>
            <a:fillRect/>
          </a:stretch>
        </p:blipFill>
        <p:spPr>
          <a:xfrm>
            <a:off x="168650" y="333975"/>
            <a:ext cx="7863056" cy="4141225"/>
          </a:xfrm>
          <a:prstGeom prst="rect">
            <a:avLst/>
          </a:prstGeom>
          <a:noFill/>
          <a:ln>
            <a:noFill/>
          </a:ln>
        </p:spPr>
      </p:pic>
      <p:pic>
        <p:nvPicPr>
          <p:cNvPr id="77" name="Google Shape;77;p13" title="Red Blue and Gray Modern High School Presentation (5).jpg"/>
          <p:cNvPicPr preferRelativeResize="0"/>
          <p:nvPr/>
        </p:nvPicPr>
        <p:blipFill rotWithShape="1">
          <a:blip r:embed="rId5">
            <a:alphaModFix/>
          </a:blip>
          <a:srcRect b="0" l="26532" r="16837" t="0"/>
          <a:stretch/>
        </p:blipFill>
        <p:spPr>
          <a:xfrm>
            <a:off x="8787975" y="1719225"/>
            <a:ext cx="2692402" cy="2755974"/>
          </a:xfrm>
          <a:prstGeom prst="rect">
            <a:avLst/>
          </a:prstGeom>
          <a:noFill/>
          <a:ln>
            <a:noFill/>
          </a:ln>
        </p:spPr>
      </p:pic>
      <p:sp>
        <p:nvSpPr>
          <p:cNvPr id="78" name="Google Shape;78;p13"/>
          <p:cNvSpPr txBox="1"/>
          <p:nvPr/>
        </p:nvSpPr>
        <p:spPr>
          <a:xfrm>
            <a:off x="8480375" y="333975"/>
            <a:ext cx="3000000" cy="10467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US" sz="2800">
                <a:solidFill>
                  <a:schemeClr val="dk1"/>
                </a:solidFill>
                <a:latin typeface="Architects Daughter"/>
                <a:ea typeface="Architects Daughter"/>
                <a:cs typeface="Architects Daughter"/>
                <a:sym typeface="Architects Daughter"/>
              </a:rPr>
              <a:t>SCAN FOR TCD OFFERINGS</a:t>
            </a:r>
            <a:endParaRPr/>
          </a:p>
        </p:txBody>
      </p:sp>
      <p:sp>
        <p:nvSpPr>
          <p:cNvPr id="79" name="Google Shape;79;p13"/>
          <p:cNvSpPr txBox="1"/>
          <p:nvPr/>
        </p:nvSpPr>
        <p:spPr>
          <a:xfrm>
            <a:off x="595525" y="4475200"/>
            <a:ext cx="8077200" cy="653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3200">
                <a:solidFill>
                  <a:schemeClr val="dk1"/>
                </a:solidFill>
                <a:latin typeface="Architects Daughter"/>
                <a:ea typeface="Architects Daughter"/>
                <a:cs typeface="Architects Daughter"/>
                <a:sym typeface="Architects Daughter"/>
              </a:rPr>
              <a:t>Field Trips Available! See Your Counselor! </a:t>
            </a:r>
            <a:endParaRPr sz="3200">
              <a:solidFill>
                <a:schemeClr val="dk1"/>
              </a:solidFill>
              <a:latin typeface="Architects Daughter"/>
              <a:ea typeface="Architects Daughter"/>
              <a:cs typeface="Architects Daughter"/>
              <a:sym typeface="Architects Daughte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3" name="Shape 83"/>
        <p:cNvGrpSpPr/>
        <p:nvPr/>
      </p:nvGrpSpPr>
      <p:grpSpPr>
        <a:xfrm>
          <a:off x="0" y="0"/>
          <a:ext cx="0" cy="0"/>
          <a:chOff x="0" y="0"/>
          <a:chExt cx="0" cy="0"/>
        </a:xfrm>
      </p:grpSpPr>
      <p:sp>
        <p:nvSpPr>
          <p:cNvPr id="84" name="Google Shape;84;p14"/>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Sophomore Timeline</a:t>
            </a:r>
            <a:endParaRPr i="0" sz="4400" u="none" cap="none" strike="noStrike">
              <a:solidFill>
                <a:schemeClr val="lt1"/>
              </a:solidFill>
              <a:latin typeface="Roboto Black"/>
              <a:ea typeface="Roboto Black"/>
              <a:cs typeface="Roboto Black"/>
              <a:sym typeface="Roboto Black"/>
            </a:endParaRPr>
          </a:p>
        </p:txBody>
      </p:sp>
      <p:grpSp>
        <p:nvGrpSpPr>
          <p:cNvPr id="85" name="Google Shape;85;p14"/>
          <p:cNvGrpSpPr/>
          <p:nvPr/>
        </p:nvGrpSpPr>
        <p:grpSpPr>
          <a:xfrm>
            <a:off x="476250" y="428625"/>
            <a:ext cx="11239500" cy="857400"/>
            <a:chOff x="0" y="0"/>
            <a:chExt cx="11239500" cy="857400"/>
          </a:xfrm>
        </p:grpSpPr>
        <p:sp>
          <p:nvSpPr>
            <p:cNvPr id="86" name="Google Shape;86;p14"/>
            <p:cNvSpPr/>
            <p:nvPr/>
          </p:nvSpPr>
          <p:spPr>
            <a:xfrm>
              <a:off x="0" y="0"/>
              <a:ext cx="11239500" cy="857400"/>
            </a:xfrm>
            <a:prstGeom prst="rect">
              <a:avLst/>
            </a:prstGeom>
            <a:solidFill>
              <a:srgbClr val="000000">
                <a:alpha val="0"/>
              </a:srgbClr>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87" name="Google Shape;87;p14"/>
            <p:cNvSpPr txBox="1"/>
            <p:nvPr/>
          </p:nvSpPr>
          <p:spPr>
            <a:xfrm>
              <a:off x="0" y="0"/>
              <a:ext cx="11239500" cy="857400"/>
            </a:xfrm>
            <a:prstGeom prst="rect">
              <a:avLst/>
            </a:prstGeom>
            <a:noFill/>
            <a:ln>
              <a:noFill/>
            </a:ln>
          </p:spPr>
          <p:txBody>
            <a:bodyPr anchorCtr="0" anchor="t" bIns="0" lIns="0" spcFirstLastPara="1" rIns="0" wrap="square" tIns="0">
              <a:noAutofit/>
            </a:bodyPr>
            <a:lstStyle/>
            <a:p>
              <a:pPr indent="0" lvl="0" marL="0" rtl="0" algn="l">
                <a:spcBef>
                  <a:spcPts val="375"/>
                </a:spcBef>
                <a:spcAft>
                  <a:spcPts val="0"/>
                </a:spcAft>
                <a:buNone/>
              </a:pPr>
              <a:r>
                <a:t/>
              </a:r>
              <a:endParaRPr b="1" sz="1400">
                <a:solidFill>
                  <a:srgbClr val="424242"/>
                </a:solidFill>
                <a:latin typeface="Roboto"/>
                <a:ea typeface="Roboto"/>
                <a:cs typeface="Roboto"/>
                <a:sym typeface="Roboto"/>
              </a:endParaRPr>
            </a:p>
          </p:txBody>
        </p:sp>
      </p:grpSp>
      <p:pic>
        <p:nvPicPr>
          <p:cNvPr id="88" name="Google Shape;88;p14" title="Red Blue and Gray Modern High School Presentation (6).jpg"/>
          <p:cNvPicPr preferRelativeResize="0"/>
          <p:nvPr/>
        </p:nvPicPr>
        <p:blipFill>
          <a:blip r:embed="rId4">
            <a:alphaModFix/>
          </a:blip>
          <a:stretch>
            <a:fillRect/>
          </a:stretch>
        </p:blipFill>
        <p:spPr>
          <a:xfrm>
            <a:off x="152400" y="0"/>
            <a:ext cx="12039600" cy="51040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92" name="Shape 92"/>
        <p:cNvGrpSpPr/>
        <p:nvPr/>
      </p:nvGrpSpPr>
      <p:grpSpPr>
        <a:xfrm>
          <a:off x="0" y="0"/>
          <a:ext cx="0" cy="0"/>
          <a:chOff x="0" y="0"/>
          <a:chExt cx="0" cy="0"/>
        </a:xfrm>
      </p:grpSpPr>
      <p:sp>
        <p:nvSpPr>
          <p:cNvPr id="93" name="Google Shape;93;p15"/>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Sophomore</a:t>
            </a:r>
            <a:r>
              <a:rPr lang="en-US">
                <a:latin typeface="Roboto Black"/>
                <a:ea typeface="Roboto Black"/>
                <a:cs typeface="Roboto Black"/>
                <a:sym typeface="Roboto Black"/>
              </a:rPr>
              <a:t> Timeline</a:t>
            </a:r>
            <a:endParaRPr i="0" sz="4400" u="none" cap="none" strike="noStrike">
              <a:solidFill>
                <a:schemeClr val="lt1"/>
              </a:solidFill>
              <a:latin typeface="Roboto Black"/>
              <a:ea typeface="Roboto Black"/>
              <a:cs typeface="Roboto Black"/>
              <a:sym typeface="Roboto Black"/>
            </a:endParaRPr>
          </a:p>
        </p:txBody>
      </p:sp>
      <p:grpSp>
        <p:nvGrpSpPr>
          <p:cNvPr id="94" name="Google Shape;94;p15"/>
          <p:cNvGrpSpPr/>
          <p:nvPr/>
        </p:nvGrpSpPr>
        <p:grpSpPr>
          <a:xfrm>
            <a:off x="476250" y="428625"/>
            <a:ext cx="11239500" cy="857400"/>
            <a:chOff x="0" y="0"/>
            <a:chExt cx="11239500" cy="857400"/>
          </a:xfrm>
        </p:grpSpPr>
        <p:sp>
          <p:nvSpPr>
            <p:cNvPr id="95" name="Google Shape;95;p15"/>
            <p:cNvSpPr/>
            <p:nvPr/>
          </p:nvSpPr>
          <p:spPr>
            <a:xfrm>
              <a:off x="0" y="0"/>
              <a:ext cx="11239500" cy="857400"/>
            </a:xfrm>
            <a:prstGeom prst="rect">
              <a:avLst/>
            </a:prstGeom>
            <a:solidFill>
              <a:srgbClr val="000000">
                <a:alpha val="0"/>
              </a:srgbClr>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96" name="Google Shape;96;p15"/>
            <p:cNvSpPr txBox="1"/>
            <p:nvPr/>
          </p:nvSpPr>
          <p:spPr>
            <a:xfrm>
              <a:off x="0" y="0"/>
              <a:ext cx="11239500" cy="857400"/>
            </a:xfrm>
            <a:prstGeom prst="rect">
              <a:avLst/>
            </a:prstGeom>
            <a:noFill/>
            <a:ln>
              <a:noFill/>
            </a:ln>
          </p:spPr>
          <p:txBody>
            <a:bodyPr anchorCtr="0" anchor="t" bIns="0" lIns="0" spcFirstLastPara="1" rIns="0" wrap="square" tIns="0">
              <a:noAutofit/>
            </a:bodyPr>
            <a:lstStyle/>
            <a:p>
              <a:pPr indent="0" lvl="0" marL="0" rtl="0" algn="l">
                <a:spcBef>
                  <a:spcPts val="375"/>
                </a:spcBef>
                <a:spcAft>
                  <a:spcPts val="0"/>
                </a:spcAft>
                <a:buNone/>
              </a:pPr>
              <a:r>
                <a:t/>
              </a:r>
              <a:endParaRPr b="1" sz="1400">
                <a:solidFill>
                  <a:srgbClr val="424242"/>
                </a:solidFill>
                <a:latin typeface="Roboto"/>
                <a:ea typeface="Roboto"/>
                <a:cs typeface="Roboto"/>
                <a:sym typeface="Roboto"/>
              </a:endParaRPr>
            </a:p>
          </p:txBody>
        </p:sp>
      </p:grpSp>
      <p:pic>
        <p:nvPicPr>
          <p:cNvPr id="97" name="Google Shape;97;p15" title="Red Blue and Gray Modern High School Presentation (7).jpg"/>
          <p:cNvPicPr preferRelativeResize="0"/>
          <p:nvPr/>
        </p:nvPicPr>
        <p:blipFill>
          <a:blip r:embed="rId4">
            <a:alphaModFix/>
          </a:blip>
          <a:stretch>
            <a:fillRect/>
          </a:stretch>
        </p:blipFill>
        <p:spPr>
          <a:xfrm>
            <a:off x="152400" y="0"/>
            <a:ext cx="12039600" cy="51040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1" name="Shape 101"/>
        <p:cNvGrpSpPr/>
        <p:nvPr/>
      </p:nvGrpSpPr>
      <p:grpSpPr>
        <a:xfrm>
          <a:off x="0" y="0"/>
          <a:ext cx="0" cy="0"/>
          <a:chOff x="0" y="0"/>
          <a:chExt cx="0" cy="0"/>
        </a:xfrm>
      </p:grpSpPr>
      <p:sp>
        <p:nvSpPr>
          <p:cNvPr id="102" name="Google Shape;102;p16"/>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Sophomore</a:t>
            </a:r>
            <a:r>
              <a:rPr lang="en-US">
                <a:latin typeface="Roboto Black"/>
                <a:ea typeface="Roboto Black"/>
                <a:cs typeface="Roboto Black"/>
                <a:sym typeface="Roboto Black"/>
              </a:rPr>
              <a:t> Timeline</a:t>
            </a:r>
            <a:endParaRPr i="0" sz="4400" u="none" cap="none" strike="noStrike">
              <a:solidFill>
                <a:schemeClr val="lt1"/>
              </a:solidFill>
              <a:latin typeface="Roboto Black"/>
              <a:ea typeface="Roboto Black"/>
              <a:cs typeface="Roboto Black"/>
              <a:sym typeface="Roboto Black"/>
            </a:endParaRPr>
          </a:p>
        </p:txBody>
      </p:sp>
      <p:grpSp>
        <p:nvGrpSpPr>
          <p:cNvPr id="103" name="Google Shape;103;p16"/>
          <p:cNvGrpSpPr/>
          <p:nvPr/>
        </p:nvGrpSpPr>
        <p:grpSpPr>
          <a:xfrm>
            <a:off x="476250" y="428625"/>
            <a:ext cx="11239500" cy="857400"/>
            <a:chOff x="0" y="0"/>
            <a:chExt cx="11239500" cy="857400"/>
          </a:xfrm>
        </p:grpSpPr>
        <p:sp>
          <p:nvSpPr>
            <p:cNvPr id="104" name="Google Shape;104;p16"/>
            <p:cNvSpPr/>
            <p:nvPr/>
          </p:nvSpPr>
          <p:spPr>
            <a:xfrm>
              <a:off x="0" y="0"/>
              <a:ext cx="11239500" cy="857400"/>
            </a:xfrm>
            <a:prstGeom prst="rect">
              <a:avLst/>
            </a:prstGeom>
            <a:solidFill>
              <a:srgbClr val="000000">
                <a:alpha val="0"/>
              </a:srgbClr>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05" name="Google Shape;105;p16"/>
            <p:cNvSpPr txBox="1"/>
            <p:nvPr/>
          </p:nvSpPr>
          <p:spPr>
            <a:xfrm>
              <a:off x="0" y="0"/>
              <a:ext cx="11239500" cy="857400"/>
            </a:xfrm>
            <a:prstGeom prst="rect">
              <a:avLst/>
            </a:prstGeom>
            <a:noFill/>
            <a:ln>
              <a:noFill/>
            </a:ln>
          </p:spPr>
          <p:txBody>
            <a:bodyPr anchorCtr="0" anchor="t" bIns="0" lIns="0" spcFirstLastPara="1" rIns="0" wrap="square" tIns="0">
              <a:noAutofit/>
            </a:bodyPr>
            <a:lstStyle/>
            <a:p>
              <a:pPr indent="0" lvl="0" marL="0" rtl="0" algn="l">
                <a:spcBef>
                  <a:spcPts val="0"/>
                </a:spcBef>
                <a:spcAft>
                  <a:spcPts val="0"/>
                </a:spcAft>
                <a:buNone/>
              </a:pPr>
              <a:r>
                <a:rPr b="0" lang="en-US" sz="2800">
                  <a:solidFill>
                    <a:srgbClr val="2E7D32"/>
                  </a:solidFill>
                  <a:latin typeface="Roboto Black"/>
                  <a:ea typeface="Roboto Black"/>
                  <a:cs typeface="Roboto Black"/>
                  <a:sym typeface="Roboto Black"/>
                </a:rPr>
                <a:t>Your Sophomore Resources</a:t>
              </a:r>
              <a:endParaRPr b="0" sz="2800">
                <a:solidFill>
                  <a:srgbClr val="2E7D32"/>
                </a:solidFill>
                <a:latin typeface="Roboto Black"/>
                <a:ea typeface="Roboto Black"/>
                <a:cs typeface="Roboto Black"/>
                <a:sym typeface="Roboto Black"/>
              </a:endParaRPr>
            </a:p>
            <a:p>
              <a:pPr indent="0" lvl="0" marL="0" rtl="0" algn="l">
                <a:spcBef>
                  <a:spcPts val="300"/>
                </a:spcBef>
                <a:spcAft>
                  <a:spcPts val="0"/>
                </a:spcAft>
                <a:buNone/>
              </a:pPr>
              <a:r>
                <a:rPr b="1" lang="en-US" sz="1400">
                  <a:solidFill>
                    <a:srgbClr val="424242"/>
                  </a:solidFill>
                  <a:latin typeface="Roboto"/>
                  <a:ea typeface="Roboto"/>
                  <a:cs typeface="Roboto"/>
                  <a:sym typeface="Roboto"/>
                </a:rPr>
                <a:t>Explore tools, planning guides, and counselor support to plan your path.</a:t>
              </a:r>
              <a:endParaRPr b="1" sz="1400">
                <a:solidFill>
                  <a:srgbClr val="424242"/>
                </a:solidFill>
                <a:latin typeface="Roboto"/>
                <a:ea typeface="Roboto"/>
                <a:cs typeface="Roboto"/>
                <a:sym typeface="Roboto"/>
              </a:endParaRPr>
            </a:p>
          </p:txBody>
        </p:sp>
      </p:grpSp>
      <p:grpSp>
        <p:nvGrpSpPr>
          <p:cNvPr id="106" name="Google Shape;106;p16"/>
          <p:cNvGrpSpPr/>
          <p:nvPr/>
        </p:nvGrpSpPr>
        <p:grpSpPr>
          <a:xfrm>
            <a:off x="476250" y="1428750"/>
            <a:ext cx="5524500" cy="3429000"/>
            <a:chOff x="0" y="0"/>
            <a:chExt cx="5524500" cy="3429000"/>
          </a:xfrm>
        </p:grpSpPr>
        <p:sp>
          <p:nvSpPr>
            <p:cNvPr id="107" name="Google Shape;107;p16"/>
            <p:cNvSpPr/>
            <p:nvPr/>
          </p:nvSpPr>
          <p:spPr>
            <a:xfrm>
              <a:off x="0" y="0"/>
              <a:ext cx="5524500" cy="3429000"/>
            </a:xfrm>
            <a:prstGeom prst="roundRect">
              <a:avLst>
                <a:gd fmla="val 3333" name="adj"/>
              </a:avLst>
            </a:prstGeom>
            <a:solidFill>
              <a:srgbClr val="F4FBF4"/>
            </a:solidFill>
            <a:ln cap="flat" cmpd="sng" w="19050">
              <a:solidFill>
                <a:srgbClr val="E0EFE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08" name="Google Shape;108;p16"/>
            <p:cNvSpPr txBox="1"/>
            <p:nvPr/>
          </p:nvSpPr>
          <p:spPr>
            <a:xfrm>
              <a:off x="238125" y="238125"/>
              <a:ext cx="5048400" cy="2952900"/>
            </a:xfrm>
            <a:prstGeom prst="rect">
              <a:avLst/>
            </a:prstGeom>
            <a:noFill/>
            <a:ln>
              <a:noFill/>
            </a:ln>
          </p:spPr>
          <p:txBody>
            <a:bodyPr anchorCtr="0" anchor="t" bIns="0" lIns="0" spcFirstLastPara="1" rIns="0" wrap="square" tIns="0">
              <a:noAutofit/>
            </a:bodyPr>
            <a:lstStyle/>
            <a:p>
              <a:pPr indent="0" lvl="0" marL="0" rtl="0" algn="l">
                <a:spcBef>
                  <a:spcPts val="0"/>
                </a:spcBef>
                <a:spcAft>
                  <a:spcPts val="0"/>
                </a:spcAft>
                <a:buNone/>
              </a:pPr>
              <a:r>
                <a:rPr b="0" lang="en-US" sz="1800">
                  <a:solidFill>
                    <a:srgbClr val="1B5E20"/>
                  </a:solidFill>
                  <a:latin typeface="Roboto Black"/>
                  <a:ea typeface="Roboto Black"/>
                  <a:cs typeface="Roboto Black"/>
                  <a:sym typeface="Roboto Black"/>
                </a:rPr>
                <a:t>Essential Resource</a:t>
              </a:r>
              <a:r>
                <a:rPr lang="en-US" sz="1800">
                  <a:solidFill>
                    <a:srgbClr val="1B5E20"/>
                  </a:solidFill>
                  <a:latin typeface="Roboto Black"/>
                  <a:ea typeface="Roboto Black"/>
                  <a:cs typeface="Roboto Black"/>
                  <a:sym typeface="Roboto Black"/>
                </a:rPr>
                <a:t>s</a:t>
              </a:r>
              <a:endParaRPr sz="1800">
                <a:solidFill>
                  <a:srgbClr val="1B5E20"/>
                </a:solidFill>
                <a:latin typeface="Roboto Black"/>
                <a:ea typeface="Roboto Black"/>
                <a:cs typeface="Roboto Black"/>
                <a:sym typeface="Roboto Black"/>
              </a:endParaRPr>
            </a:p>
            <a:p>
              <a:pPr indent="0" lvl="0" marL="0" rtl="0" algn="l">
                <a:spcBef>
                  <a:spcPts val="1200"/>
                </a:spcBef>
                <a:spcAft>
                  <a:spcPts val="0"/>
                </a:spcAft>
                <a:buNone/>
              </a:pPr>
              <a:r>
                <a:rPr b="1" lang="en-US" sz="1200">
                  <a:solidFill>
                    <a:srgbClr val="1B5E20"/>
                  </a:solidFill>
                  <a:latin typeface="Roboto"/>
                  <a:ea typeface="Roboto"/>
                  <a:cs typeface="Roboto"/>
                  <a:sym typeface="Roboto"/>
                </a:rPr>
                <a:t> Career Pathways Website</a:t>
              </a:r>
              <a:endParaRPr b="1" sz="1200">
                <a:solidFill>
                  <a:srgbClr val="1B5E20"/>
                </a:solidFill>
                <a:latin typeface="Roboto"/>
                <a:ea typeface="Roboto"/>
                <a:cs typeface="Roboto"/>
                <a:sym typeface="Roboto"/>
              </a:endParaRPr>
            </a:p>
            <a:p>
              <a:pPr indent="0" lvl="0" marL="0" rtl="0" algn="l">
                <a:spcBef>
                  <a:spcPts val="1200"/>
                </a:spcBef>
                <a:spcAft>
                  <a:spcPts val="0"/>
                </a:spcAft>
                <a:buNone/>
              </a:pPr>
              <a:r>
                <a:rPr lang="en-US" sz="1200">
                  <a:solidFill>
                    <a:srgbClr val="424242"/>
                  </a:solidFill>
                  <a:latin typeface="Roboto"/>
                  <a:ea typeface="Roboto"/>
                  <a:cs typeface="Roboto"/>
                  <a:sym typeface="Roboto"/>
                </a:rPr>
                <a:t>Career Pathways Booklet</a:t>
              </a:r>
              <a:endParaRPr sz="1200">
                <a:solidFill>
                  <a:srgbClr val="424242"/>
                </a:solidFill>
                <a:latin typeface="Roboto"/>
                <a:ea typeface="Roboto"/>
                <a:cs typeface="Roboto"/>
                <a:sym typeface="Roboto"/>
              </a:endParaRPr>
            </a:p>
            <a:p>
              <a:pPr indent="0" lvl="0" marL="0" rtl="0" algn="l">
                <a:spcBef>
                  <a:spcPts val="1200"/>
                </a:spcBef>
                <a:spcAft>
                  <a:spcPts val="0"/>
                </a:spcAft>
                <a:buNone/>
              </a:pPr>
              <a:r>
                <a:rPr b="1" lang="en-US" sz="1200">
                  <a:solidFill>
                    <a:srgbClr val="1B5E20"/>
                  </a:solidFill>
                  <a:latin typeface="Roboto"/>
                  <a:ea typeface="Roboto"/>
                  <a:cs typeface="Roboto"/>
                  <a:sym typeface="Roboto"/>
                </a:rPr>
                <a:t>Dual Credit Handout</a:t>
              </a:r>
              <a:br>
                <a:rPr b="0" lang="en-US" sz="1200">
                  <a:solidFill>
                    <a:srgbClr val="424242"/>
                  </a:solidFill>
                  <a:latin typeface="Roboto"/>
                  <a:ea typeface="Roboto"/>
                  <a:cs typeface="Roboto"/>
                  <a:sym typeface="Roboto"/>
                </a:rPr>
              </a:br>
              <a:r>
                <a:rPr b="0" lang="en-US" sz="1100">
                  <a:solidFill>
                    <a:srgbClr val="666666"/>
                  </a:solidFill>
                  <a:latin typeface="Roboto"/>
                  <a:ea typeface="Roboto"/>
                  <a:cs typeface="Roboto"/>
                  <a:sym typeface="Roboto"/>
                </a:rPr>
                <a:t>Available at the Resources Tabl</a:t>
              </a:r>
              <a:r>
                <a:rPr lang="en-US" sz="1100">
                  <a:solidFill>
                    <a:srgbClr val="666666"/>
                  </a:solidFill>
                  <a:latin typeface="Roboto"/>
                  <a:ea typeface="Roboto"/>
                  <a:cs typeface="Roboto"/>
                  <a:sym typeface="Roboto"/>
                </a:rPr>
                <a:t>e</a:t>
              </a:r>
              <a:endParaRPr sz="1200">
                <a:solidFill>
                  <a:srgbClr val="424242"/>
                </a:solidFill>
                <a:latin typeface="Roboto"/>
                <a:ea typeface="Roboto"/>
                <a:cs typeface="Roboto"/>
                <a:sym typeface="Roboto"/>
              </a:endParaRPr>
            </a:p>
            <a:p>
              <a:pPr indent="0" lvl="0" marL="0" rtl="0" algn="l">
                <a:spcBef>
                  <a:spcPts val="1200"/>
                </a:spcBef>
                <a:spcAft>
                  <a:spcPts val="0"/>
                </a:spcAft>
                <a:buNone/>
              </a:pPr>
              <a:r>
                <a:rPr lang="en-US" sz="1200">
                  <a:solidFill>
                    <a:srgbClr val="424242"/>
                  </a:solidFill>
                  <a:latin typeface="Roboto"/>
                  <a:ea typeface="Roboto"/>
                  <a:cs typeface="Roboto"/>
                  <a:sym typeface="Roboto"/>
                </a:rPr>
                <a:t>Course Selection/Planning Guide on Schoolinks</a:t>
              </a:r>
              <a:endParaRPr sz="1200">
                <a:solidFill>
                  <a:srgbClr val="424242"/>
                </a:solidFill>
                <a:latin typeface="Roboto"/>
                <a:ea typeface="Roboto"/>
                <a:cs typeface="Roboto"/>
                <a:sym typeface="Roboto"/>
              </a:endParaRPr>
            </a:p>
            <a:p>
              <a:pPr indent="0" lvl="0" marL="0" rtl="0" algn="l">
                <a:spcBef>
                  <a:spcPts val="1200"/>
                </a:spcBef>
                <a:spcAft>
                  <a:spcPts val="0"/>
                </a:spcAft>
                <a:buNone/>
              </a:pPr>
              <a:r>
                <a:rPr lang="en-US" sz="1200">
                  <a:solidFill>
                    <a:srgbClr val="424242"/>
                  </a:solidFill>
                  <a:latin typeface="Roboto"/>
                  <a:ea typeface="Roboto"/>
                  <a:cs typeface="Roboto"/>
                  <a:sym typeface="Roboto"/>
                </a:rPr>
                <a:t>TCD Offerings and Information </a:t>
              </a:r>
              <a:endParaRPr sz="1200">
                <a:solidFill>
                  <a:srgbClr val="424242"/>
                </a:solidFill>
                <a:latin typeface="Roboto"/>
                <a:ea typeface="Roboto"/>
                <a:cs typeface="Roboto"/>
                <a:sym typeface="Roboto"/>
              </a:endParaRPr>
            </a:p>
            <a:p>
              <a:pPr indent="0" lvl="0" marL="0" rtl="0" algn="l">
                <a:spcBef>
                  <a:spcPts val="1200"/>
                </a:spcBef>
                <a:spcAft>
                  <a:spcPts val="0"/>
                </a:spcAft>
                <a:buNone/>
              </a:pPr>
              <a:r>
                <a:rPr b="1" lang="en-US" sz="1200">
                  <a:solidFill>
                    <a:srgbClr val="1B5E20"/>
                  </a:solidFill>
                  <a:latin typeface="Roboto"/>
                  <a:ea typeface="Roboto"/>
                  <a:cs typeface="Roboto"/>
                  <a:sym typeface="Roboto"/>
                </a:rPr>
                <a:t> Your School Counselor</a:t>
              </a:r>
              <a:br>
                <a:rPr b="0" lang="en-US" sz="1200">
                  <a:solidFill>
                    <a:srgbClr val="424242"/>
                  </a:solidFill>
                  <a:latin typeface="Roboto"/>
                  <a:ea typeface="Roboto"/>
                  <a:cs typeface="Roboto"/>
                  <a:sym typeface="Roboto"/>
                </a:rPr>
              </a:br>
              <a:r>
                <a:rPr b="0" lang="en-US" sz="1100">
                  <a:solidFill>
                    <a:srgbClr val="666666"/>
                  </a:solidFill>
                  <a:latin typeface="Roboto"/>
                  <a:ea typeface="Roboto"/>
                  <a:cs typeface="Roboto"/>
                  <a:sym typeface="Roboto"/>
                </a:rPr>
                <a:t>Your best starting point for questions</a:t>
              </a:r>
              <a:endParaRPr b="0" sz="1100">
                <a:solidFill>
                  <a:srgbClr val="666666"/>
                </a:solidFill>
                <a:latin typeface="Roboto"/>
                <a:ea typeface="Roboto"/>
                <a:cs typeface="Roboto"/>
                <a:sym typeface="Roboto"/>
              </a:endParaRPr>
            </a:p>
            <a:p>
              <a:pPr indent="0" lvl="0" marL="0" rtl="0" algn="l">
                <a:spcBef>
                  <a:spcPts val="0"/>
                </a:spcBef>
                <a:spcAft>
                  <a:spcPts val="0"/>
                </a:spcAft>
                <a:buNone/>
              </a:pPr>
              <a:r>
                <a:t/>
              </a:r>
              <a:endParaRPr sz="1100">
                <a:solidFill>
                  <a:srgbClr val="666666"/>
                </a:solidFill>
                <a:latin typeface="Roboto"/>
                <a:ea typeface="Roboto"/>
                <a:cs typeface="Roboto"/>
                <a:sym typeface="Roboto"/>
              </a:endParaRPr>
            </a:p>
            <a:p>
              <a:pPr indent="0" lvl="0" marL="0" rtl="0" algn="l">
                <a:spcBef>
                  <a:spcPts val="0"/>
                </a:spcBef>
                <a:spcAft>
                  <a:spcPts val="0"/>
                </a:spcAft>
                <a:buNone/>
              </a:pPr>
              <a:r>
                <a:rPr lang="en-US" sz="1100">
                  <a:solidFill>
                    <a:srgbClr val="666666"/>
                  </a:solidFill>
                  <a:latin typeface="Roboto"/>
                  <a:ea typeface="Roboto"/>
                  <a:cs typeface="Roboto"/>
                  <a:sym typeface="Roboto"/>
                </a:rPr>
                <a:t>Carerr Interest Inventory </a:t>
              </a:r>
              <a:endParaRPr sz="1100">
                <a:solidFill>
                  <a:srgbClr val="666666"/>
                </a:solidFill>
                <a:latin typeface="Roboto"/>
                <a:ea typeface="Roboto"/>
                <a:cs typeface="Roboto"/>
                <a:sym typeface="Roboto"/>
              </a:endParaRPr>
            </a:p>
            <a:p>
              <a:pPr indent="0" lvl="0" marL="0" rtl="0" algn="l">
                <a:spcBef>
                  <a:spcPts val="0"/>
                </a:spcBef>
                <a:spcAft>
                  <a:spcPts val="0"/>
                </a:spcAft>
                <a:buNone/>
              </a:pPr>
              <a:r>
                <a:rPr lang="en-US" sz="1100">
                  <a:solidFill>
                    <a:srgbClr val="666666"/>
                  </a:solidFill>
                  <a:latin typeface="Roboto"/>
                  <a:ea typeface="Roboto"/>
                  <a:cs typeface="Roboto"/>
                  <a:sym typeface="Roboto"/>
                </a:rPr>
                <a:t>Career Fair</a:t>
              </a:r>
              <a:endParaRPr sz="1100">
                <a:solidFill>
                  <a:srgbClr val="666666"/>
                </a:solidFill>
                <a:latin typeface="Roboto"/>
                <a:ea typeface="Roboto"/>
                <a:cs typeface="Roboto"/>
                <a:sym typeface="Roboto"/>
              </a:endParaRPr>
            </a:p>
          </p:txBody>
        </p:sp>
      </p:grpSp>
      <p:grpSp>
        <p:nvGrpSpPr>
          <p:cNvPr id="109" name="Google Shape;109;p16"/>
          <p:cNvGrpSpPr/>
          <p:nvPr/>
        </p:nvGrpSpPr>
        <p:grpSpPr>
          <a:xfrm>
            <a:off x="6191250" y="1428750"/>
            <a:ext cx="5524500" cy="3429000"/>
            <a:chOff x="0" y="0"/>
            <a:chExt cx="5524500" cy="3429000"/>
          </a:xfrm>
        </p:grpSpPr>
        <p:sp>
          <p:nvSpPr>
            <p:cNvPr id="110" name="Google Shape;110;p16"/>
            <p:cNvSpPr/>
            <p:nvPr/>
          </p:nvSpPr>
          <p:spPr>
            <a:xfrm>
              <a:off x="0" y="0"/>
              <a:ext cx="5524500" cy="3429000"/>
            </a:xfrm>
            <a:prstGeom prst="roundRect">
              <a:avLst>
                <a:gd fmla="val 3333" name="adj"/>
              </a:avLst>
            </a:prstGeom>
            <a:solidFill>
              <a:srgbClr val="E8F5E9"/>
            </a:solidFill>
            <a:ln cap="flat" cmpd="sng" w="19050">
              <a:solidFill>
                <a:srgbClr val="C8E6C9"/>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11" name="Google Shape;111;p16"/>
            <p:cNvSpPr txBox="1"/>
            <p:nvPr/>
          </p:nvSpPr>
          <p:spPr>
            <a:xfrm>
              <a:off x="381000" y="381000"/>
              <a:ext cx="4762500" cy="26670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b="0" lang="en-US" sz="1400">
                  <a:solidFill>
                    <a:srgbClr val="1B5E20"/>
                  </a:solidFill>
                  <a:latin typeface="Roboto Black"/>
                  <a:ea typeface="Roboto Black"/>
                  <a:cs typeface="Roboto Black"/>
                  <a:sym typeface="Roboto Black"/>
                </a:rPr>
                <a:t>One Last Thought</a:t>
              </a:r>
              <a:endParaRPr b="0" sz="1400">
                <a:solidFill>
                  <a:srgbClr val="1B5E20"/>
                </a:solidFill>
                <a:latin typeface="Roboto Black"/>
                <a:ea typeface="Roboto Black"/>
                <a:cs typeface="Roboto Black"/>
                <a:sym typeface="Roboto Black"/>
              </a:endParaRPr>
            </a:p>
            <a:p>
              <a:pPr indent="0" lvl="0" marL="0" rtl="0" algn="l">
                <a:spcBef>
                  <a:spcPts val="1500"/>
                </a:spcBef>
                <a:spcAft>
                  <a:spcPts val="0"/>
                </a:spcAft>
                <a:buNone/>
              </a:pPr>
              <a:r>
                <a:rPr b="0" i="1" lang="en-US" sz="2000">
                  <a:solidFill>
                    <a:srgbClr val="1B5E20"/>
                  </a:solidFill>
                  <a:latin typeface="Roboto Black"/>
                  <a:ea typeface="Roboto Black"/>
                  <a:cs typeface="Roboto Black"/>
                  <a:sym typeface="Roboto Black"/>
                </a:rPr>
                <a:t>“Sophomore year isn't about deciding your future.”</a:t>
              </a:r>
              <a:endParaRPr b="0" i="1" sz="2000">
                <a:solidFill>
                  <a:srgbClr val="1B5E20"/>
                </a:solidFill>
                <a:latin typeface="Roboto Black"/>
                <a:ea typeface="Roboto Black"/>
                <a:cs typeface="Roboto Black"/>
                <a:sym typeface="Roboto Black"/>
              </a:endParaRPr>
            </a:p>
            <a:p>
              <a:pPr indent="0" lvl="0" marL="0" rtl="0" algn="l">
                <a:spcBef>
                  <a:spcPts val="1200"/>
                </a:spcBef>
                <a:spcAft>
                  <a:spcPts val="0"/>
                </a:spcAft>
                <a:buNone/>
              </a:pPr>
              <a:r>
                <a:rPr b="0" lang="en-US" sz="1400">
                  <a:solidFill>
                    <a:srgbClr val="424242"/>
                  </a:solidFill>
                  <a:latin typeface="Roboto"/>
                  <a:ea typeface="Roboto"/>
                  <a:cs typeface="Roboto"/>
                  <a:sym typeface="Roboto"/>
                </a:rPr>
                <a:t>It's about gathering enough information to make good decisions about your future.</a:t>
              </a:r>
              <a:endParaRPr b="0" sz="1400">
                <a:solidFill>
                  <a:srgbClr val="424242"/>
                </a:solidFill>
                <a:latin typeface="Roboto"/>
                <a:ea typeface="Roboto"/>
                <a:cs typeface="Roboto"/>
                <a:sym typeface="Roboto"/>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6" name="Shape 116"/>
        <p:cNvGrpSpPr/>
        <p:nvPr/>
      </p:nvGrpSpPr>
      <p:grpSpPr>
        <a:xfrm>
          <a:off x="0" y="0"/>
          <a:ext cx="0" cy="0"/>
          <a:chOff x="0" y="0"/>
          <a:chExt cx="0" cy="0"/>
        </a:xfrm>
      </p:grpSpPr>
      <p:sp>
        <p:nvSpPr>
          <p:cNvPr id="117" name="Google Shape;117;p17"/>
          <p:cNvSpPr txBox="1"/>
          <p:nvPr>
            <p:ph type="title"/>
          </p:nvPr>
        </p:nvSpPr>
        <p:spPr>
          <a:xfrm>
            <a:off x="233371" y="5246939"/>
            <a:ext cx="9303600" cy="13257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FFFFFF"/>
                </a:solidFill>
              </a:rPr>
              <a:t>Upcoming Opportunities</a:t>
            </a:r>
            <a:endParaRPr>
              <a:solidFill>
                <a:srgbClr val="FFFFFF"/>
              </a:solidFill>
            </a:endParaRPr>
          </a:p>
        </p:txBody>
      </p:sp>
      <p:grpSp>
        <p:nvGrpSpPr>
          <p:cNvPr id="118" name="Google Shape;118;p17"/>
          <p:cNvGrpSpPr/>
          <p:nvPr/>
        </p:nvGrpSpPr>
        <p:grpSpPr>
          <a:xfrm>
            <a:off x="476250" y="381000"/>
            <a:ext cx="11239650" cy="4286250"/>
            <a:chOff x="0" y="0"/>
            <a:chExt cx="11239650" cy="4286250"/>
          </a:xfrm>
        </p:grpSpPr>
        <p:cxnSp>
          <p:nvCxnSpPr>
            <p:cNvPr id="119" name="Google Shape;119;p17"/>
            <p:cNvCxnSpPr/>
            <p:nvPr/>
          </p:nvCxnSpPr>
          <p:spPr>
            <a:xfrm>
              <a:off x="1524000" y="95250"/>
              <a:ext cx="0" cy="4191000"/>
            </a:xfrm>
            <a:prstGeom prst="straightConnector1">
              <a:avLst/>
            </a:prstGeom>
            <a:solidFill>
              <a:srgbClr val="FFFFFF"/>
            </a:solidFill>
            <a:ln cap="rnd" cmpd="sng" w="19050">
              <a:solidFill>
                <a:srgbClr val="70AD47"/>
              </a:solidFill>
              <a:prstDash val="solid"/>
              <a:round/>
              <a:headEnd len="sm" w="sm" type="none"/>
              <a:tailEnd len="sm" w="sm" type="none"/>
            </a:ln>
          </p:spPr>
        </p:cxnSp>
        <p:grpSp>
          <p:nvGrpSpPr>
            <p:cNvPr id="120" name="Google Shape;120;p17"/>
            <p:cNvGrpSpPr/>
            <p:nvPr/>
          </p:nvGrpSpPr>
          <p:grpSpPr>
            <a:xfrm>
              <a:off x="0" y="0"/>
              <a:ext cx="11239650" cy="666900"/>
              <a:chOff x="0" y="0"/>
              <a:chExt cx="11239650" cy="666900"/>
            </a:xfrm>
          </p:grpSpPr>
          <p:sp>
            <p:nvSpPr>
              <p:cNvPr id="121" name="Google Shape;121;p17"/>
              <p:cNvSpPr/>
              <p:nvPr/>
            </p:nvSpPr>
            <p:spPr>
              <a:xfrm>
                <a:off x="0" y="0"/>
                <a:ext cx="1333500" cy="666900"/>
              </a:xfrm>
              <a:prstGeom prst="roundRect">
                <a:avLst>
                  <a:gd fmla="val 11428" name="adj"/>
                </a:avLst>
              </a:prstGeom>
              <a:solidFill>
                <a:srgbClr val="F4FBF4"/>
              </a:solidFill>
              <a:ln cap="flat" cmpd="sng" w="9525">
                <a:solidFill>
                  <a:srgbClr val="E0EFE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22" name="Google Shape;122;p17"/>
              <p:cNvSpPr txBox="1"/>
              <p:nvPr/>
            </p:nvSpPr>
            <p:spPr>
              <a:xfrm>
                <a:off x="0" y="0"/>
                <a:ext cx="1333500" cy="666900"/>
              </a:xfrm>
              <a:prstGeom prst="rect">
                <a:avLst/>
              </a:prstGeom>
              <a:noFill/>
              <a:ln>
                <a:noFill/>
              </a:ln>
            </p:spPr>
            <p:txBody>
              <a:bodyPr anchorCtr="0" anchor="ctr" bIns="0" lIns="0" spcFirstLastPara="1" rIns="0" wrap="square" tIns="0">
                <a:noAutofit/>
              </a:bodyPr>
              <a:lstStyle/>
              <a:p>
                <a:pPr indent="0" lvl="0" marL="0" rtl="0" algn="ctr">
                  <a:spcBef>
                    <a:spcPts val="0"/>
                  </a:spcBef>
                  <a:spcAft>
                    <a:spcPts val="0"/>
                  </a:spcAft>
                  <a:buNone/>
                </a:pPr>
                <a:r>
                  <a:rPr b="0" lang="en-US" sz="1400">
                    <a:solidFill>
                      <a:srgbClr val="2E7D32"/>
                    </a:solidFill>
                    <a:latin typeface="Roboto Black"/>
                    <a:ea typeface="Roboto Black"/>
                    <a:cs typeface="Roboto Black"/>
                    <a:sym typeface="Roboto Black"/>
                  </a:rPr>
                  <a:t>Tonight</a:t>
                </a:r>
                <a:endParaRPr b="0" sz="1400">
                  <a:solidFill>
                    <a:srgbClr val="2E7D32"/>
                  </a:solidFill>
                  <a:latin typeface="Roboto Black"/>
                  <a:ea typeface="Roboto Black"/>
                  <a:cs typeface="Roboto Black"/>
                  <a:sym typeface="Roboto Black"/>
                </a:endParaRPr>
              </a:p>
            </p:txBody>
          </p:sp>
          <p:sp>
            <p:nvSpPr>
              <p:cNvPr id="123" name="Google Shape;123;p17"/>
              <p:cNvSpPr txBox="1"/>
              <p:nvPr/>
            </p:nvSpPr>
            <p:spPr>
              <a:xfrm>
                <a:off x="1809750" y="0"/>
                <a:ext cx="9429900" cy="6669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b="1" lang="en-US" sz="1800">
                    <a:solidFill>
                      <a:srgbClr val="1B5E20"/>
                    </a:solidFill>
                    <a:latin typeface="Roboto"/>
                    <a:ea typeface="Roboto"/>
                    <a:cs typeface="Roboto"/>
                    <a:sym typeface="Roboto"/>
                  </a:rPr>
                  <a:t>Sessions 2 &amp; 3 Tonight</a:t>
                </a:r>
                <a:endParaRPr b="1" sz="1800">
                  <a:solidFill>
                    <a:srgbClr val="1B5E20"/>
                  </a:solidFill>
                  <a:latin typeface="Roboto"/>
                  <a:ea typeface="Roboto"/>
                  <a:cs typeface="Roboto"/>
                  <a:sym typeface="Roboto"/>
                </a:endParaRPr>
              </a:p>
              <a:p>
                <a:pPr indent="0" lvl="0" marL="0" rtl="0" algn="l">
                  <a:spcBef>
                    <a:spcPts val="225"/>
                  </a:spcBef>
                  <a:spcAft>
                    <a:spcPts val="0"/>
                  </a:spcAft>
                  <a:buNone/>
                </a:pPr>
                <a:r>
                  <a:rPr b="0" lang="en-US" sz="1300">
                    <a:solidFill>
                      <a:srgbClr val="555555"/>
                    </a:solidFill>
                    <a:latin typeface="Roboto"/>
                    <a:ea typeface="Roboto"/>
                    <a:cs typeface="Roboto"/>
                    <a:sym typeface="Roboto"/>
                  </a:rPr>
                  <a:t>A few options for families to choose from to help with postsecondary planning [cite: 10]</a:t>
                </a:r>
                <a:endParaRPr b="0" sz="1300">
                  <a:solidFill>
                    <a:srgbClr val="555555"/>
                  </a:solidFill>
                  <a:latin typeface="Roboto"/>
                  <a:ea typeface="Roboto"/>
                  <a:cs typeface="Roboto"/>
                  <a:sym typeface="Roboto"/>
                </a:endParaRPr>
              </a:p>
            </p:txBody>
          </p:sp>
        </p:grpSp>
        <p:grpSp>
          <p:nvGrpSpPr>
            <p:cNvPr id="124" name="Google Shape;124;p17"/>
            <p:cNvGrpSpPr/>
            <p:nvPr/>
          </p:nvGrpSpPr>
          <p:grpSpPr>
            <a:xfrm>
              <a:off x="0" y="857250"/>
              <a:ext cx="11239650" cy="666900"/>
              <a:chOff x="0" y="0"/>
              <a:chExt cx="11239650" cy="666900"/>
            </a:xfrm>
          </p:grpSpPr>
          <p:sp>
            <p:nvSpPr>
              <p:cNvPr id="125" name="Google Shape;125;p17"/>
              <p:cNvSpPr/>
              <p:nvPr/>
            </p:nvSpPr>
            <p:spPr>
              <a:xfrm>
                <a:off x="0" y="0"/>
                <a:ext cx="1333500" cy="666900"/>
              </a:xfrm>
              <a:prstGeom prst="roundRect">
                <a:avLst>
                  <a:gd fmla="val 11428" name="adj"/>
                </a:avLst>
              </a:prstGeom>
              <a:solidFill>
                <a:srgbClr val="F4FBF4"/>
              </a:solidFill>
              <a:ln cap="flat" cmpd="sng" w="9525">
                <a:solidFill>
                  <a:srgbClr val="E0EFE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26" name="Google Shape;126;p17"/>
              <p:cNvSpPr txBox="1"/>
              <p:nvPr/>
            </p:nvSpPr>
            <p:spPr>
              <a:xfrm>
                <a:off x="0" y="0"/>
                <a:ext cx="1333500" cy="666900"/>
              </a:xfrm>
              <a:prstGeom prst="rect">
                <a:avLst/>
              </a:prstGeom>
              <a:noFill/>
              <a:ln>
                <a:noFill/>
              </a:ln>
            </p:spPr>
            <p:txBody>
              <a:bodyPr anchorCtr="0" anchor="ctr" bIns="0" lIns="0" spcFirstLastPara="1" rIns="0" wrap="square" tIns="0">
                <a:noAutofit/>
              </a:bodyPr>
              <a:lstStyle/>
              <a:p>
                <a:pPr indent="0" lvl="0" marL="0" rtl="0" algn="ctr">
                  <a:spcBef>
                    <a:spcPts val="0"/>
                  </a:spcBef>
                  <a:spcAft>
                    <a:spcPts val="0"/>
                  </a:spcAft>
                  <a:buNone/>
                </a:pPr>
                <a:r>
                  <a:rPr b="0" lang="en-US" sz="1200">
                    <a:solidFill>
                      <a:srgbClr val="2E7D32"/>
                    </a:solidFill>
                    <a:latin typeface="Roboto Black"/>
                    <a:ea typeface="Roboto Black"/>
                    <a:cs typeface="Roboto Black"/>
                    <a:sym typeface="Roboto Black"/>
                  </a:rPr>
                  <a:t>Sept 1 -</a:t>
                </a:r>
                <a:br>
                  <a:rPr b="0" lang="en-US" sz="1200">
                    <a:solidFill>
                      <a:srgbClr val="2E7D32"/>
                    </a:solidFill>
                    <a:latin typeface="Roboto Black"/>
                    <a:ea typeface="Roboto Black"/>
                    <a:cs typeface="Roboto Black"/>
                    <a:sym typeface="Roboto Black"/>
                  </a:rPr>
                </a:br>
                <a:r>
                  <a:rPr b="0" lang="en-US" sz="1200">
                    <a:solidFill>
                      <a:srgbClr val="2E7D32"/>
                    </a:solidFill>
                    <a:latin typeface="Roboto Black"/>
                    <a:ea typeface="Roboto Black"/>
                    <a:cs typeface="Roboto Black"/>
                    <a:sym typeface="Roboto Black"/>
                  </a:rPr>
                  <a:t>Oct 30</a:t>
                </a:r>
                <a:endParaRPr b="0" sz="1200">
                  <a:solidFill>
                    <a:srgbClr val="2E7D32"/>
                  </a:solidFill>
                  <a:latin typeface="Roboto Black"/>
                  <a:ea typeface="Roboto Black"/>
                  <a:cs typeface="Roboto Black"/>
                  <a:sym typeface="Roboto Black"/>
                </a:endParaRPr>
              </a:p>
            </p:txBody>
          </p:sp>
          <p:sp>
            <p:nvSpPr>
              <p:cNvPr id="127" name="Google Shape;127;p17"/>
              <p:cNvSpPr txBox="1"/>
              <p:nvPr/>
            </p:nvSpPr>
            <p:spPr>
              <a:xfrm>
                <a:off x="1809750" y="0"/>
                <a:ext cx="9429900" cy="6669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b="1" lang="en-US" sz="1800">
                    <a:solidFill>
                      <a:srgbClr val="1B5E20"/>
                    </a:solidFill>
                    <a:latin typeface="Roboto"/>
                    <a:ea typeface="Roboto"/>
                    <a:cs typeface="Roboto"/>
                    <a:sym typeface="Roboto"/>
                  </a:rPr>
                  <a:t>In-School College Visits</a:t>
                </a:r>
                <a:endParaRPr b="1" sz="1800">
                  <a:solidFill>
                    <a:srgbClr val="1B5E20"/>
                  </a:solidFill>
                  <a:latin typeface="Roboto"/>
                  <a:ea typeface="Roboto"/>
                  <a:cs typeface="Roboto"/>
                  <a:sym typeface="Roboto"/>
                </a:endParaRPr>
              </a:p>
              <a:p>
                <a:pPr indent="0" lvl="0" marL="0" rtl="0" algn="l">
                  <a:spcBef>
                    <a:spcPts val="225"/>
                  </a:spcBef>
                  <a:spcAft>
                    <a:spcPts val="0"/>
                  </a:spcAft>
                  <a:buNone/>
                </a:pPr>
                <a:r>
                  <a:rPr b="0" lang="en-US" sz="1300">
                    <a:solidFill>
                      <a:srgbClr val="555555"/>
                    </a:solidFill>
                    <a:latin typeface="Roboto"/>
                    <a:ea typeface="Roboto"/>
                    <a:cs typeface="Roboto"/>
                    <a:sym typeface="Roboto"/>
                  </a:rPr>
                  <a:t>Connect with admissions representatives directly at your school [cite: 10].</a:t>
                </a:r>
                <a:endParaRPr b="0" sz="1300">
                  <a:solidFill>
                    <a:srgbClr val="555555"/>
                  </a:solidFill>
                  <a:latin typeface="Roboto"/>
                  <a:ea typeface="Roboto"/>
                  <a:cs typeface="Roboto"/>
                  <a:sym typeface="Roboto"/>
                </a:endParaRPr>
              </a:p>
            </p:txBody>
          </p:sp>
        </p:grpSp>
        <p:grpSp>
          <p:nvGrpSpPr>
            <p:cNvPr id="128" name="Google Shape;128;p17"/>
            <p:cNvGrpSpPr/>
            <p:nvPr/>
          </p:nvGrpSpPr>
          <p:grpSpPr>
            <a:xfrm>
              <a:off x="0" y="1714500"/>
              <a:ext cx="11239650" cy="666900"/>
              <a:chOff x="0" y="0"/>
              <a:chExt cx="11239650" cy="666900"/>
            </a:xfrm>
          </p:grpSpPr>
          <p:sp>
            <p:nvSpPr>
              <p:cNvPr id="129" name="Google Shape;129;p17"/>
              <p:cNvSpPr/>
              <p:nvPr/>
            </p:nvSpPr>
            <p:spPr>
              <a:xfrm>
                <a:off x="0" y="0"/>
                <a:ext cx="1333500" cy="666900"/>
              </a:xfrm>
              <a:prstGeom prst="roundRect">
                <a:avLst>
                  <a:gd fmla="val 11428" name="adj"/>
                </a:avLst>
              </a:prstGeom>
              <a:solidFill>
                <a:srgbClr val="F4FBF4"/>
              </a:solidFill>
              <a:ln cap="flat" cmpd="sng" w="9525">
                <a:solidFill>
                  <a:srgbClr val="E0EFE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30" name="Google Shape;130;p17"/>
              <p:cNvSpPr txBox="1"/>
              <p:nvPr/>
            </p:nvSpPr>
            <p:spPr>
              <a:xfrm>
                <a:off x="0" y="0"/>
                <a:ext cx="1333500" cy="666900"/>
              </a:xfrm>
              <a:prstGeom prst="rect">
                <a:avLst/>
              </a:prstGeom>
              <a:noFill/>
              <a:ln>
                <a:noFill/>
              </a:ln>
            </p:spPr>
            <p:txBody>
              <a:bodyPr anchorCtr="0" anchor="ctr" bIns="0" lIns="0" spcFirstLastPara="1" rIns="0" wrap="square" tIns="0">
                <a:noAutofit/>
              </a:bodyPr>
              <a:lstStyle/>
              <a:p>
                <a:pPr indent="0" lvl="0" marL="0" rtl="0" algn="ctr">
                  <a:spcBef>
                    <a:spcPts val="0"/>
                  </a:spcBef>
                  <a:spcAft>
                    <a:spcPts val="0"/>
                  </a:spcAft>
                  <a:buNone/>
                </a:pPr>
                <a:r>
                  <a:rPr b="0" lang="en-US" sz="1400">
                    <a:solidFill>
                      <a:srgbClr val="2E7D32"/>
                    </a:solidFill>
                    <a:latin typeface="Roboto Black"/>
                    <a:ea typeface="Roboto Black"/>
                    <a:cs typeface="Roboto Black"/>
                    <a:sym typeface="Roboto Black"/>
                  </a:rPr>
                  <a:t>Sept 26</a:t>
                </a:r>
                <a:endParaRPr b="0" sz="1400">
                  <a:solidFill>
                    <a:srgbClr val="2E7D32"/>
                  </a:solidFill>
                  <a:latin typeface="Roboto Black"/>
                  <a:ea typeface="Roboto Black"/>
                  <a:cs typeface="Roboto Black"/>
                  <a:sym typeface="Roboto Black"/>
                </a:endParaRPr>
              </a:p>
            </p:txBody>
          </p:sp>
          <p:sp>
            <p:nvSpPr>
              <p:cNvPr id="131" name="Google Shape;131;p17"/>
              <p:cNvSpPr txBox="1"/>
              <p:nvPr/>
            </p:nvSpPr>
            <p:spPr>
              <a:xfrm>
                <a:off x="1809750" y="0"/>
                <a:ext cx="9429900" cy="6669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b="1" lang="en-US" sz="1800" u="sng">
                    <a:solidFill>
                      <a:srgbClr val="2E7D32"/>
                    </a:solidFill>
                    <a:latin typeface="Roboto"/>
                    <a:ea typeface="Roboto"/>
                    <a:cs typeface="Roboto"/>
                    <a:sym typeface="Roboto"/>
                  </a:rPr>
                  <a:t>NACAC National College Fair @ Navy Pier (Chicago)</a:t>
                </a:r>
                <a:endParaRPr b="1" sz="1800" u="sng">
                  <a:solidFill>
                    <a:srgbClr val="2E7D32"/>
                  </a:solidFill>
                  <a:latin typeface="Roboto"/>
                  <a:ea typeface="Roboto"/>
                  <a:cs typeface="Roboto"/>
                  <a:sym typeface="Roboto"/>
                </a:endParaRPr>
              </a:p>
              <a:p>
                <a:pPr indent="0" lvl="0" marL="0" rtl="0" algn="l">
                  <a:spcBef>
                    <a:spcPts val="225"/>
                  </a:spcBef>
                  <a:spcAft>
                    <a:spcPts val="0"/>
                  </a:spcAft>
                  <a:buNone/>
                </a:pPr>
                <a:r>
                  <a:rPr b="0" lang="en-US" sz="1300">
                    <a:solidFill>
                      <a:srgbClr val="555555"/>
                    </a:solidFill>
                    <a:latin typeface="Roboto"/>
                    <a:ea typeface="Roboto"/>
                    <a:cs typeface="Roboto"/>
                    <a:sym typeface="Roboto"/>
                  </a:rPr>
                  <a:t>A national college fair, featuring more than 200 colleges &amp; universities from across the country [cite: 10].</a:t>
                </a:r>
                <a:endParaRPr b="0" sz="1300">
                  <a:solidFill>
                    <a:srgbClr val="555555"/>
                  </a:solidFill>
                  <a:latin typeface="Roboto"/>
                  <a:ea typeface="Roboto"/>
                  <a:cs typeface="Roboto"/>
                  <a:sym typeface="Roboto"/>
                </a:endParaRPr>
              </a:p>
            </p:txBody>
          </p:sp>
        </p:grpSp>
        <p:grpSp>
          <p:nvGrpSpPr>
            <p:cNvPr id="132" name="Google Shape;132;p17"/>
            <p:cNvGrpSpPr/>
            <p:nvPr/>
          </p:nvGrpSpPr>
          <p:grpSpPr>
            <a:xfrm>
              <a:off x="0" y="2571750"/>
              <a:ext cx="11239650" cy="666900"/>
              <a:chOff x="0" y="0"/>
              <a:chExt cx="11239650" cy="666900"/>
            </a:xfrm>
          </p:grpSpPr>
          <p:sp>
            <p:nvSpPr>
              <p:cNvPr id="133" name="Google Shape;133;p17"/>
              <p:cNvSpPr/>
              <p:nvPr/>
            </p:nvSpPr>
            <p:spPr>
              <a:xfrm>
                <a:off x="0" y="0"/>
                <a:ext cx="1333500" cy="666900"/>
              </a:xfrm>
              <a:prstGeom prst="roundRect">
                <a:avLst>
                  <a:gd fmla="val 11428" name="adj"/>
                </a:avLst>
              </a:prstGeom>
              <a:solidFill>
                <a:srgbClr val="F4FBF4"/>
              </a:solidFill>
              <a:ln cap="flat" cmpd="sng" w="9525">
                <a:solidFill>
                  <a:srgbClr val="E0EFE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34" name="Google Shape;134;p17"/>
              <p:cNvSpPr txBox="1"/>
              <p:nvPr/>
            </p:nvSpPr>
            <p:spPr>
              <a:xfrm>
                <a:off x="0" y="0"/>
                <a:ext cx="1333500" cy="666900"/>
              </a:xfrm>
              <a:prstGeom prst="rect">
                <a:avLst/>
              </a:prstGeom>
              <a:noFill/>
              <a:ln>
                <a:noFill/>
              </a:ln>
            </p:spPr>
            <p:txBody>
              <a:bodyPr anchorCtr="0" anchor="ctr" bIns="0" lIns="0" spcFirstLastPara="1" rIns="0" wrap="square" tIns="0">
                <a:noAutofit/>
              </a:bodyPr>
              <a:lstStyle/>
              <a:p>
                <a:pPr indent="0" lvl="0" marL="0" rtl="0" algn="ctr">
                  <a:spcBef>
                    <a:spcPts val="0"/>
                  </a:spcBef>
                  <a:spcAft>
                    <a:spcPts val="0"/>
                  </a:spcAft>
                  <a:buNone/>
                </a:pPr>
                <a:r>
                  <a:rPr b="0" lang="en-US" sz="1400">
                    <a:solidFill>
                      <a:srgbClr val="2E7D32"/>
                    </a:solidFill>
                    <a:latin typeface="Roboto Black"/>
                    <a:ea typeface="Roboto Black"/>
                    <a:cs typeface="Roboto Black"/>
                    <a:sym typeface="Roboto Black"/>
                  </a:rPr>
                  <a:t>Sept 29</a:t>
                </a:r>
                <a:endParaRPr b="0" sz="1400">
                  <a:solidFill>
                    <a:srgbClr val="2E7D32"/>
                  </a:solidFill>
                  <a:latin typeface="Roboto Black"/>
                  <a:ea typeface="Roboto Black"/>
                  <a:cs typeface="Roboto Black"/>
                  <a:sym typeface="Roboto Black"/>
                </a:endParaRPr>
              </a:p>
            </p:txBody>
          </p:sp>
          <p:sp>
            <p:nvSpPr>
              <p:cNvPr id="135" name="Google Shape;135;p17"/>
              <p:cNvSpPr txBox="1"/>
              <p:nvPr/>
            </p:nvSpPr>
            <p:spPr>
              <a:xfrm>
                <a:off x="1809750" y="0"/>
                <a:ext cx="9429900" cy="6669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b="1" lang="en-US" sz="1800">
                    <a:solidFill>
                      <a:srgbClr val="1B5E20"/>
                    </a:solidFill>
                    <a:latin typeface="Roboto"/>
                    <a:ea typeface="Roboto"/>
                    <a:cs typeface="Roboto"/>
                    <a:sym typeface="Roboto"/>
                  </a:rPr>
                  <a:t>Navigating a Shifting Testing Landscape</a:t>
                </a:r>
                <a:endParaRPr b="1" sz="1800">
                  <a:solidFill>
                    <a:srgbClr val="1B5E20"/>
                  </a:solidFill>
                  <a:latin typeface="Roboto"/>
                  <a:ea typeface="Roboto"/>
                  <a:cs typeface="Roboto"/>
                  <a:sym typeface="Roboto"/>
                </a:endParaRPr>
              </a:p>
              <a:p>
                <a:pPr indent="0" lvl="0" marL="0" rtl="0" algn="l">
                  <a:spcBef>
                    <a:spcPts val="225"/>
                  </a:spcBef>
                  <a:spcAft>
                    <a:spcPts val="0"/>
                  </a:spcAft>
                  <a:buNone/>
                </a:pPr>
                <a:r>
                  <a:rPr b="0" lang="en-US" sz="1300">
                    <a:solidFill>
                      <a:srgbClr val="555555"/>
                    </a:solidFill>
                    <a:latin typeface="Roboto"/>
                    <a:ea typeface="Roboto"/>
                    <a:cs typeface="Roboto"/>
                    <a:sym typeface="Roboto"/>
                  </a:rPr>
                  <a:t>An evening program at Naperville Central (6:30pm in Auditorium) to discuss college admission testing [cite: 10].</a:t>
                </a:r>
                <a:endParaRPr b="0" sz="1300">
                  <a:solidFill>
                    <a:srgbClr val="555555"/>
                  </a:solidFill>
                  <a:latin typeface="Roboto"/>
                  <a:ea typeface="Roboto"/>
                  <a:cs typeface="Roboto"/>
                  <a:sym typeface="Roboto"/>
                </a:endParaRPr>
              </a:p>
            </p:txBody>
          </p:sp>
        </p:grpSp>
        <p:grpSp>
          <p:nvGrpSpPr>
            <p:cNvPr id="136" name="Google Shape;136;p17"/>
            <p:cNvGrpSpPr/>
            <p:nvPr/>
          </p:nvGrpSpPr>
          <p:grpSpPr>
            <a:xfrm>
              <a:off x="0" y="3429000"/>
              <a:ext cx="11239650" cy="666900"/>
              <a:chOff x="0" y="0"/>
              <a:chExt cx="11239650" cy="666900"/>
            </a:xfrm>
          </p:grpSpPr>
          <p:sp>
            <p:nvSpPr>
              <p:cNvPr id="137" name="Google Shape;137;p17"/>
              <p:cNvSpPr/>
              <p:nvPr/>
            </p:nvSpPr>
            <p:spPr>
              <a:xfrm>
                <a:off x="0" y="0"/>
                <a:ext cx="1333500" cy="666900"/>
              </a:xfrm>
              <a:prstGeom prst="roundRect">
                <a:avLst>
                  <a:gd fmla="val 11428" name="adj"/>
                </a:avLst>
              </a:prstGeom>
              <a:solidFill>
                <a:srgbClr val="F4FBF4"/>
              </a:solidFill>
              <a:ln cap="flat" cmpd="sng" w="9525">
                <a:solidFill>
                  <a:srgbClr val="E0EFE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38" name="Google Shape;138;p17"/>
              <p:cNvSpPr txBox="1"/>
              <p:nvPr/>
            </p:nvSpPr>
            <p:spPr>
              <a:xfrm>
                <a:off x="0" y="0"/>
                <a:ext cx="1333500" cy="666900"/>
              </a:xfrm>
              <a:prstGeom prst="rect">
                <a:avLst/>
              </a:prstGeom>
              <a:noFill/>
              <a:ln>
                <a:noFill/>
              </a:ln>
            </p:spPr>
            <p:txBody>
              <a:bodyPr anchorCtr="0" anchor="ctr" bIns="0" lIns="0" spcFirstLastPara="1" rIns="0" wrap="square" tIns="0">
                <a:noAutofit/>
              </a:bodyPr>
              <a:lstStyle/>
              <a:p>
                <a:pPr indent="0" lvl="0" marL="0" rtl="0" algn="ctr">
                  <a:spcBef>
                    <a:spcPts val="0"/>
                  </a:spcBef>
                  <a:spcAft>
                    <a:spcPts val="0"/>
                  </a:spcAft>
                  <a:buNone/>
                </a:pPr>
                <a:r>
                  <a:rPr b="0" lang="en-US" sz="1400">
                    <a:solidFill>
                      <a:srgbClr val="2E7D32"/>
                    </a:solidFill>
                    <a:latin typeface="Roboto Black"/>
                    <a:ea typeface="Roboto Black"/>
                    <a:cs typeface="Roboto Black"/>
                    <a:sym typeface="Roboto Black"/>
                  </a:rPr>
                  <a:t>Oct 13</a:t>
                </a:r>
                <a:endParaRPr b="0" sz="1400">
                  <a:solidFill>
                    <a:srgbClr val="2E7D32"/>
                  </a:solidFill>
                  <a:latin typeface="Roboto Black"/>
                  <a:ea typeface="Roboto Black"/>
                  <a:cs typeface="Roboto Black"/>
                  <a:sym typeface="Roboto Black"/>
                </a:endParaRPr>
              </a:p>
            </p:txBody>
          </p:sp>
          <p:sp>
            <p:nvSpPr>
              <p:cNvPr id="139" name="Google Shape;139;p17"/>
              <p:cNvSpPr txBox="1"/>
              <p:nvPr/>
            </p:nvSpPr>
            <p:spPr>
              <a:xfrm>
                <a:off x="1809750" y="0"/>
                <a:ext cx="9429900" cy="6669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b="1" lang="en-US" sz="1800" u="sng">
                    <a:solidFill>
                      <a:srgbClr val="2E7D32"/>
                    </a:solidFill>
                    <a:latin typeface="Roboto"/>
                    <a:ea typeface="Roboto"/>
                    <a:cs typeface="Roboto"/>
                    <a:sym typeface="Roboto"/>
                  </a:rPr>
                  <a:t>Illinois Regional College Fair @ Benedictine Univ. (Lisle)</a:t>
                </a:r>
                <a:endParaRPr b="1" sz="1800" u="sng">
                  <a:solidFill>
                    <a:srgbClr val="2E7D32"/>
                  </a:solidFill>
                  <a:latin typeface="Roboto"/>
                  <a:ea typeface="Roboto"/>
                  <a:cs typeface="Roboto"/>
                  <a:sym typeface="Roboto"/>
                </a:endParaRPr>
              </a:p>
              <a:p>
                <a:pPr indent="0" lvl="0" marL="0" rtl="0" algn="l">
                  <a:spcBef>
                    <a:spcPts val="225"/>
                  </a:spcBef>
                  <a:spcAft>
                    <a:spcPts val="0"/>
                  </a:spcAft>
                  <a:buNone/>
                </a:pPr>
                <a:r>
                  <a:rPr b="0" lang="en-US" sz="1300">
                    <a:solidFill>
                      <a:srgbClr val="555555"/>
                    </a:solidFill>
                    <a:latin typeface="Roboto"/>
                    <a:ea typeface="Roboto"/>
                    <a:cs typeface="Roboto"/>
                    <a:sym typeface="Roboto"/>
                  </a:rPr>
                  <a:t>Another college fair opportunity, bringing in additional colleges &amp; universities from across the country [cite: 10].</a:t>
                </a:r>
                <a:endParaRPr b="0" sz="1300">
                  <a:solidFill>
                    <a:srgbClr val="555555"/>
                  </a:solidFill>
                  <a:latin typeface="Roboto"/>
                  <a:ea typeface="Roboto"/>
                  <a:cs typeface="Roboto"/>
                  <a:sym typeface="Roboto"/>
                </a:endParaRPr>
              </a:p>
            </p:txBody>
          </p:sp>
        </p:grpSp>
      </p:gr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