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7" r:id="rId4"/>
    <p:sldMasterId id="214748365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6858000" cx="12192000"/>
  <p:notesSz cx="6858000" cy="9144000"/>
  <p:embeddedFontLst>
    <p:embeddedFont>
      <p:font typeface="Roboto Black"/>
      <p:bold r:id="rId17"/>
      <p:boldItalic r:id="rId18"/>
    </p:embeddedFont>
    <p:embeddedFont>
      <p:font typeface="Roboto"/>
      <p:regular r:id="rId19"/>
      <p:bold r:id="rId20"/>
      <p:italic r:id="rId21"/>
      <p:boldItalic r:id="rId22"/>
    </p:embeddedFont>
    <p:embeddedFont>
      <p:font typeface="Arial Black"/>
      <p:regular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1859AD8-E9EA-4DF9-AE7E-94C95760F0E5}">
  <a:tblStyle styleId="{81859AD8-E9EA-4DF9-AE7E-94C95760F0E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bold.fntdata"/><Relationship Id="rId11" Type="http://schemas.openxmlformats.org/officeDocument/2006/relationships/slide" Target="slides/slide5.xml"/><Relationship Id="rId22" Type="http://schemas.openxmlformats.org/officeDocument/2006/relationships/font" Target="fonts/Roboto-boldItalic.fntdata"/><Relationship Id="rId10" Type="http://schemas.openxmlformats.org/officeDocument/2006/relationships/slide" Target="slides/slide4.xml"/><Relationship Id="rId21" Type="http://schemas.openxmlformats.org/officeDocument/2006/relationships/font" Target="fonts/Roboto-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schemas.openxmlformats.org/officeDocument/2006/relationships/font" Target="fonts/ArialBlack-regular.fntdata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RobotoBlack-bold.fntdata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font" Target="fonts/Roboto-regular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RobotoBlack-bold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100">
                <a:latin typeface="Arial"/>
                <a:ea typeface="Arial"/>
                <a:cs typeface="Arial"/>
                <a:sym typeface="Arial"/>
              </a:rPr>
              <a:t>Pre-Session Script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Thank you for attending the [</a:t>
            </a:r>
            <a:r>
              <a:rPr i="1" lang="en-US" sz="1100">
                <a:latin typeface="Arial"/>
                <a:ea typeface="Arial"/>
                <a:cs typeface="Arial"/>
                <a:sym typeface="Arial"/>
              </a:rPr>
              <a:t>Insert Session Name Here</a:t>
            </a:r>
            <a:r>
              <a:rPr lang="en-US" sz="1100">
                <a:latin typeface="Arial"/>
                <a:ea typeface="Arial"/>
                <a:cs typeface="Arial"/>
                <a:sym typeface="Arial"/>
              </a:rPr>
              <a:t>] session. Before we get started, just a few quick notes: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Please silence all cell phones for the duration of the presentation.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The nearest restrooms are located __________.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All slides &amp; links from this presentation will be posted to the Parent Univ. website tomorrow (Friday, Sept. 9th).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And finally, we will have a brief exit survey that we would like each of you to complete at the conclusion of each presentation this evening.</a:t>
            </a:r>
            <a:endParaRPr/>
          </a:p>
        </p:txBody>
      </p:sp>
      <p:sp>
        <p:nvSpPr>
          <p:cNvPr id="50" name="Google Shape;50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7985f2cd2d_1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7985f2cd2d_1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g7985f2cd2d_1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f760eb5ed7_0_1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sp>
        <p:nvSpPr>
          <p:cNvPr id="63" name="Google Shape;63;g3f760eb5ed7_0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f760eb5ed7_0_1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sp>
        <p:nvSpPr>
          <p:cNvPr id="71" name="Google Shape;71;g3f760eb5ed7_0_1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f760eb5ed7_0_1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sp>
        <p:nvSpPr>
          <p:cNvPr id="79" name="Google Shape;79;g3f760eb5ed7_0_1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f760eb5ed7_0_17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sp>
        <p:nvSpPr>
          <p:cNvPr id="88" name="Google Shape;88;g3f760eb5ed7_0_1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f760eb5ed7_0_2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g3f760eb5ed7_0_2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f760eb5ed7_0_25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</p:txBody>
      </p:sp>
      <p:sp>
        <p:nvSpPr>
          <p:cNvPr id="99" name="Google Shape;99;g3f760eb5ed7_0_2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f75fe593ae_0_0:notes"/>
          <p:cNvSpPr/>
          <p:nvPr>
            <p:ph idx="2" type="sldImg"/>
          </p:nvPr>
        </p:nvSpPr>
        <p:spPr>
          <a:xfrm>
            <a:off x="701951" y="1143000"/>
            <a:ext cx="54540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3f75fe593ae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650" lIns="91325" spcFirstLastPara="1" rIns="91325" wrap="square" tIns="456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g3f75fe593ae_0_0:notes"/>
          <p:cNvSpPr txBox="1"/>
          <p:nvPr>
            <p:ph idx="12" type="sldNum"/>
          </p:nvPr>
        </p:nvSpPr>
        <p:spPr>
          <a:xfrm>
            <a:off x="3884613" y="8685213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650" lIns="91325" spcFirstLastPara="1" rIns="91325" wrap="square" tIns="4565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f75fe593ae_0_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f75fe593ae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g3f75fe593ae_0_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7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18 SS Templat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>
  <p:cSld name="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740228" y="522514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18 SS Templat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ctrTitle"/>
          </p:nvPr>
        </p:nvSpPr>
        <p:spPr>
          <a:xfrm>
            <a:off x="2032000" y="817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b="0" i="0" sz="6000" u="none" cap="none" strike="noStrik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8" name="Google Shape;38;p8"/>
          <p:cNvSpPr txBox="1"/>
          <p:nvPr>
            <p:ph idx="1" type="subTitle"/>
          </p:nvPr>
        </p:nvSpPr>
        <p:spPr>
          <a:xfrm>
            <a:off x="2032000" y="3427867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ctrTitle"/>
          </p:nvPr>
        </p:nvSpPr>
        <p:spPr>
          <a:xfrm>
            <a:off x="2032000" y="8175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b="0" i="0" sz="6000" u="none" cap="none" strike="noStrik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1" type="subTitle"/>
          </p:nvPr>
        </p:nvSpPr>
        <p:spPr>
          <a:xfrm>
            <a:off x="2032000" y="3427867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type="title"/>
          </p:nvPr>
        </p:nvSpPr>
        <p:spPr>
          <a:xfrm>
            <a:off x="402771" y="194564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682178" y="1687289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>
  <p:cSld name="OBJECT_1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type="title"/>
          </p:nvPr>
        </p:nvSpPr>
        <p:spPr>
          <a:xfrm>
            <a:off x="402771" y="194564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682178" y="1687289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3" name="Google Shape;33;p7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" name="Google Shape;34;p7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1"/>
    <p:sldLayoutId id="2147483654" r:id="rId2"/>
    <p:sldLayoutId id="2147483655" r:id="rId3"/>
    <p:sldLayoutId id="2147483656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hyperlink" Target="https://cew.georgetown.edu/cew-reports/roi2025/#data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hyperlink" Target="https://nnhs.naperville203.org/NCompass" TargetMode="External"/><Relationship Id="rId6" Type="http://schemas.openxmlformats.org/officeDocument/2006/relationships/hyperlink" Target="https://nnhs.naperville203.org/CollegeVisitSignup" TargetMode="External"/><Relationship Id="rId7" Type="http://schemas.openxmlformats.org/officeDocument/2006/relationships/hyperlink" Target="https://drive.google.com/file/d/1LrRMJ4eeMwmXzcuM-PHp9If6fv2cZIOY/view?usp=sharing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png"/><Relationship Id="rId4" Type="http://schemas.openxmlformats.org/officeDocument/2006/relationships/hyperlink" Target="https://www.nacacnet.org/event_detail/nacac-national-college-fair-chicago/" TargetMode="External"/><Relationship Id="rId5" Type="http://schemas.openxmlformats.org/officeDocument/2006/relationships/hyperlink" Target="https://app.strivescan.com/registr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2"/>
          <p:cNvSpPr txBox="1"/>
          <p:nvPr>
            <p:ph type="ctrTitle"/>
          </p:nvPr>
        </p:nvSpPr>
        <p:spPr>
          <a:xfrm>
            <a:off x="2005399" y="1711062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>
                <a:solidFill>
                  <a:srgbClr val="79C142"/>
                </a:solidFill>
              </a:rPr>
              <a:t>The</a:t>
            </a:r>
            <a:r>
              <a:rPr lang="en-US">
                <a:solidFill>
                  <a:schemeClr val="accent6"/>
                </a:solidFill>
              </a:rPr>
              <a:t> </a:t>
            </a:r>
            <a:r>
              <a:rPr lang="en-US"/>
              <a:t>College Considerations </a:t>
            </a:r>
            <a:r>
              <a:rPr lang="en-US">
                <a:solidFill>
                  <a:srgbClr val="79C142"/>
                </a:solidFill>
              </a:rPr>
              <a:t>Game</a:t>
            </a:r>
            <a:endParaRPr>
              <a:solidFill>
                <a:srgbClr val="79C142"/>
              </a:solidFill>
            </a:endParaRPr>
          </a:p>
        </p:txBody>
      </p:sp>
      <p:sp>
        <p:nvSpPr>
          <p:cNvPr id="53" name="Google Shape;53;p12"/>
          <p:cNvSpPr txBox="1"/>
          <p:nvPr>
            <p:ph type="ctrTitle"/>
          </p:nvPr>
        </p:nvSpPr>
        <p:spPr>
          <a:xfrm>
            <a:off x="2006250" y="171191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The College Considerations Game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2386596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FFFF"/>
                </a:solidFill>
              </a:rPr>
              <a:t>How to Play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1243250" y="2037525"/>
            <a:ext cx="10593600" cy="29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3429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rgbClr val="01315A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87350" lvl="0" marL="457200" rtl="0" algn="l">
              <a:spcBef>
                <a:spcPts val="1000"/>
              </a:spcBef>
              <a:spcAft>
                <a:spcPts val="0"/>
              </a:spcAft>
              <a:buClr>
                <a:srgbClr val="01315A"/>
              </a:buClr>
              <a:buSzPts val="2500"/>
              <a:buFont typeface="Roboto"/>
              <a:buChar char="●"/>
            </a:pPr>
            <a:r>
              <a:rPr lang="en-US" sz="2500">
                <a:solidFill>
                  <a:srgbClr val="01315A"/>
                </a:solidFill>
                <a:latin typeface="Roboto"/>
                <a:ea typeface="Roboto"/>
                <a:cs typeface="Roboto"/>
                <a:sym typeface="Roboto"/>
              </a:rPr>
              <a:t>You’ll be given two schools to consider</a:t>
            </a:r>
            <a:endParaRPr sz="2500">
              <a:solidFill>
                <a:srgbClr val="01315A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87350" lvl="0" marL="457200" rtl="0" algn="l">
              <a:spcBef>
                <a:spcPts val="1000"/>
              </a:spcBef>
              <a:spcAft>
                <a:spcPts val="0"/>
              </a:spcAft>
              <a:buClr>
                <a:srgbClr val="01315A"/>
              </a:buClr>
              <a:buSzPts val="2500"/>
              <a:buFont typeface="Roboto"/>
              <a:buChar char="●"/>
            </a:pPr>
            <a:r>
              <a:rPr lang="en-US" sz="2500">
                <a:solidFill>
                  <a:srgbClr val="01315A"/>
                </a:solidFill>
                <a:latin typeface="Roboto"/>
                <a:ea typeface="Roboto"/>
                <a:cs typeface="Roboto"/>
                <a:sym typeface="Roboto"/>
              </a:rPr>
              <a:t>Based on the information provided, you’ll be asked to consider which school sounds more appealing to you</a:t>
            </a:r>
            <a:endParaRPr sz="2500">
              <a:solidFill>
                <a:srgbClr val="01315A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87350" lvl="0" marL="457200" rtl="0" algn="l">
              <a:spcBef>
                <a:spcPts val="1000"/>
              </a:spcBef>
              <a:spcAft>
                <a:spcPts val="0"/>
              </a:spcAft>
              <a:buClr>
                <a:srgbClr val="01315A"/>
              </a:buClr>
              <a:buSzPts val="2500"/>
              <a:buFont typeface="Roboto"/>
              <a:buChar char="●"/>
            </a:pPr>
            <a:r>
              <a:rPr lang="en-US" sz="2500">
                <a:solidFill>
                  <a:srgbClr val="01315A"/>
                </a:solidFill>
                <a:latin typeface="Roboto"/>
                <a:ea typeface="Roboto"/>
                <a:cs typeface="Roboto"/>
                <a:sym typeface="Roboto"/>
              </a:rPr>
              <a:t>There are no wrong answers!</a:t>
            </a:r>
            <a:endParaRPr sz="2500">
              <a:solidFill>
                <a:srgbClr val="01315A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87350" lvl="0" marL="457200" rtl="0" algn="l">
              <a:spcBef>
                <a:spcPts val="1000"/>
              </a:spcBef>
              <a:spcAft>
                <a:spcPts val="1000"/>
              </a:spcAft>
              <a:buClr>
                <a:srgbClr val="01315A"/>
              </a:buClr>
              <a:buSzPts val="2500"/>
              <a:buFont typeface="Roboto"/>
              <a:buChar char="●"/>
            </a:pPr>
            <a:r>
              <a:rPr lang="en-US" sz="2500">
                <a:solidFill>
                  <a:srgbClr val="01315A"/>
                </a:solidFill>
                <a:latin typeface="Roboto"/>
                <a:ea typeface="Roboto"/>
                <a:cs typeface="Roboto"/>
                <a:sym typeface="Roboto"/>
              </a:rPr>
              <a:t>We’ll play 3 rounds, starting with…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>
            <p:ph type="title"/>
          </p:nvPr>
        </p:nvSpPr>
        <p:spPr>
          <a:xfrm>
            <a:off x="2222599" y="404825"/>
            <a:ext cx="7303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Round 1</a:t>
            </a:r>
            <a:endParaRPr i="0" sz="4400" u="none" cap="none" strike="noStrike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  <p:graphicFrame>
        <p:nvGraphicFramePr>
          <p:cNvPr id="66" name="Google Shape;66;p14"/>
          <p:cNvGraphicFramePr/>
          <p:nvPr/>
        </p:nvGraphicFramePr>
        <p:xfrm>
          <a:off x="707800" y="18536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454450"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Intended Major: Business / Accounting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54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School A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8888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School B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6"/>
                    </a:solidFill>
                  </a:tcPr>
                </a:tc>
              </a:tr>
              <a:tr h="288860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CPA Pass Rate: 53.2%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COA: $32,000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Class Size: 30:1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Prox. to Major City: ~140 miles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Research Opportunities: </a:t>
                      </a:r>
                      <a:br>
                        <a:rPr lang="en-US" sz="1800"/>
                      </a:br>
                      <a:r>
                        <a:rPr lang="en-US" sz="1800"/>
                        <a:t>Research assistant (collect data)</a:t>
                      </a:r>
                      <a:br>
                        <a:rPr lang="en-US" sz="1800"/>
                      </a:b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CPA Pass Rate: 54.4%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COA: $25,000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Class Size: 15:1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Prox. to Major City: ~40 miles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Research Opportunities:</a:t>
                      </a:r>
                      <a:br>
                        <a:rPr lang="en-US" sz="1800">
                          <a:solidFill>
                            <a:srgbClr val="000000"/>
                          </a:solidFill>
                        </a:rPr>
                      </a:b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Faculty-mentored research projects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67" name="Google Shape;67;p14"/>
          <p:cNvGraphicFramePr/>
          <p:nvPr/>
        </p:nvGraphicFramePr>
        <p:xfrm>
          <a:off x="707800" y="5693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427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Univ. of Illinois, Urbana-Champaign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0542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Northern Illinois Univ.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707800" y="519399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38100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&lt; 24%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&gt; 50%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" name="Google Shape;73;p15"/>
          <p:cNvGraphicFramePr/>
          <p:nvPr/>
        </p:nvGraphicFramePr>
        <p:xfrm>
          <a:off x="722950" y="184313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489425"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Intended Major: Medicine / Pharmacy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489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School C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8888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School D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6"/>
                    </a:solidFill>
                  </a:tcPr>
                </a:tc>
              </a:tr>
              <a:tr h="286150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$ of Merit Aid (Fresh): $3,700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COA: $84,000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Class Size: 15:1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# of Hospitals within 20 miles: 10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Both schools offer early acceptance </a:t>
                      </a:r>
                      <a:br>
                        <a:rPr lang="en-US" sz="1800"/>
                      </a:br>
                      <a:r>
                        <a:rPr lang="en-US" sz="1800"/>
                        <a:t>PharmD programs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$ of Merit Aid (Fresh): $14,000+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COA: $52,000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Class Size: 12:1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# of Hospitals within 20 miles: 8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Both schools offer early acceptance 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PharmD programs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15"/>
          <p:cNvGraphicFramePr/>
          <p:nvPr/>
        </p:nvGraphicFramePr>
        <p:xfrm>
          <a:off x="722950" y="5758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00"/>
                          </a:solidFill>
                        </a:rPr>
                        <a:t>Univ. of Michigan, Ann Arbor</a:t>
                      </a:r>
                      <a:endParaRPr b="1" sz="1800">
                        <a:solidFill>
                          <a:srgbClr val="FFFF00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12F5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Benedictine Univ.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5" name="Google Shape;75;p15"/>
          <p:cNvGraphicFramePr/>
          <p:nvPr/>
        </p:nvGraphicFramePr>
        <p:xfrm>
          <a:off x="722950" y="523681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38100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&lt; 16%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&gt; 60%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6" name="Google Shape;76;p15"/>
          <p:cNvSpPr txBox="1"/>
          <p:nvPr>
            <p:ph type="title"/>
          </p:nvPr>
        </p:nvSpPr>
        <p:spPr>
          <a:xfrm>
            <a:off x="2222599" y="404825"/>
            <a:ext cx="7303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Round 2</a:t>
            </a:r>
            <a:endParaRPr i="0" sz="4400" u="none" cap="none" strike="noStrike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" name="Google Shape;81;p16"/>
          <p:cNvGraphicFramePr/>
          <p:nvPr/>
        </p:nvGraphicFramePr>
        <p:xfrm>
          <a:off x="722950" y="1824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501400"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Intended Major: Engineering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5014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School E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8888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School F</a:t>
                      </a:r>
                      <a:endParaRPr b="1"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6"/>
                    </a:solidFill>
                  </a:tcPr>
                </a:tc>
              </a:tr>
              <a:tr h="293155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COA: $92,000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Avg. Class Size: 20:1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ROI (10 years out): $208,000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Courses with Teaching Assistants:</a:t>
                      </a:r>
                      <a:br>
                        <a:rPr lang="en-US" sz="1800"/>
                      </a:br>
                      <a:r>
                        <a:rPr lang="en-US" sz="1800"/>
                        <a:t>Common</a:t>
                      </a:r>
                      <a:endParaRPr sz="1800"/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US" sz="1800"/>
                        <a:t>Both schools offer ABET accredited degrees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COA: $62,000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Avg. Class Size: 20:1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ROI (10 years out): $200,000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Courses with Teaching Assistants: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Rare/non-existent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Both schools offer ABET accredited degrees</a:t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  <a:p>
                      <a:pPr indent="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rgbClr val="000000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2" name="Google Shape;82;p16"/>
          <p:cNvGraphicFramePr/>
          <p:nvPr/>
        </p:nvGraphicFramePr>
        <p:xfrm>
          <a:off x="722950" y="5758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CCCCCC"/>
                          </a:solidFill>
                        </a:rPr>
                        <a:t>Case Western Reserve Univ.</a:t>
                      </a:r>
                      <a:endParaRPr b="1" sz="1800">
                        <a:solidFill>
                          <a:srgbClr val="CCCCCC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>
                          <a:solidFill>
                            <a:srgbClr val="FFFFFF"/>
                          </a:solidFill>
                        </a:rPr>
                        <a:t>Bradley Univ.</a:t>
                      </a:r>
                      <a:endParaRPr b="1" sz="1800"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3" name="Google Shape;83;p16"/>
          <p:cNvGraphicFramePr/>
          <p:nvPr/>
        </p:nvGraphicFramePr>
        <p:xfrm>
          <a:off x="722950" y="528889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{81859AD8-E9EA-4DF9-AE7E-94C95760F0E5}</a:tableStyleId>
              </a:tblPr>
              <a:tblGrid>
                <a:gridCol w="5388200"/>
                <a:gridCol w="5388200"/>
              </a:tblGrid>
              <a:tr h="381000"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&lt; 29%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42900" lvl="0" marL="45720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Char char="●"/>
                      </a:pPr>
                      <a:r>
                        <a:rPr lang="en-US" sz="1800">
                          <a:solidFill>
                            <a:srgbClr val="000000"/>
                          </a:solidFill>
                        </a:rPr>
                        <a:t>Acceptance Rate: &gt; 70%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4" name="Google Shape;84;p16"/>
          <p:cNvSpPr txBox="1"/>
          <p:nvPr/>
        </p:nvSpPr>
        <p:spPr>
          <a:xfrm>
            <a:off x="646175" y="6215650"/>
            <a:ext cx="105339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dk1"/>
                </a:solidFill>
              </a:rPr>
              <a:t>ROI information comes from </a:t>
            </a:r>
            <a:r>
              <a:rPr lang="en-US" u="sng">
                <a:solidFill>
                  <a:schemeClr val="accent6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Georgetown University’s ROI Rankings</a:t>
            </a:r>
            <a:r>
              <a:rPr lang="en-US">
                <a:solidFill>
                  <a:schemeClr val="dk1"/>
                </a:solidFill>
              </a:rPr>
              <a:t>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85" name="Google Shape;85;p16"/>
          <p:cNvSpPr txBox="1"/>
          <p:nvPr>
            <p:ph type="title"/>
          </p:nvPr>
        </p:nvSpPr>
        <p:spPr>
          <a:xfrm>
            <a:off x="2222599" y="404825"/>
            <a:ext cx="7303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Round 3</a:t>
            </a:r>
            <a:endParaRPr i="0" sz="4400" u="none" cap="none" strike="noStrike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idx="1" type="body"/>
          </p:nvPr>
        </p:nvSpPr>
        <p:spPr>
          <a:xfrm>
            <a:off x="312553" y="1740839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When picking a postsecondary option, what are you / your student prioritizing?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Char char="●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Brand recognition?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Char char="●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Selectivity?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Char char="●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Prestige / Rank?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Char char="●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The best fit for you?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Char char="●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Something else?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sz="25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1" name="Google Shape;91;p17"/>
          <p:cNvSpPr txBox="1"/>
          <p:nvPr>
            <p:ph type="title"/>
          </p:nvPr>
        </p:nvSpPr>
        <p:spPr>
          <a:xfrm>
            <a:off x="2222599" y="404825"/>
            <a:ext cx="7303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Food for Thought</a:t>
            </a:r>
            <a:endParaRPr i="0" sz="4400" u="none" cap="none" strike="noStrike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>
            <p:ph type="ctrTitle"/>
          </p:nvPr>
        </p:nvSpPr>
        <p:spPr>
          <a:xfrm>
            <a:off x="2006250" y="171191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/>
              <a:t>*BONUS*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Top 5:</a:t>
            </a:r>
            <a:endParaRPr>
              <a:latin typeface="Roboto Black"/>
              <a:ea typeface="Roboto Black"/>
              <a:cs typeface="Roboto Black"/>
              <a:sym typeface="Roboto Black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</a:pPr>
            <a:r>
              <a:rPr i="1" lang="en-US">
                <a:latin typeface="Roboto"/>
                <a:ea typeface="Roboto"/>
                <a:cs typeface="Roboto"/>
                <a:sym typeface="Roboto"/>
              </a:rPr>
              <a:t>College Myth Busting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312553" y="1740839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AutoNum type="arabicPeriod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We can’t afford to attend a private school.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AutoNum type="arabicPeriod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Going to a higher ranked school is significantly better than a lower (or non-ranked) school.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AutoNum type="arabicPeriod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The name on the sweatshirt/sticker determines my future salary.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-387350" lvl="0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Font typeface="Roboto"/>
              <a:buAutoNum type="arabicPeriod"/>
            </a:pPr>
            <a:r>
              <a:rPr lang="en-US" sz="2500">
                <a:latin typeface="Roboto"/>
                <a:ea typeface="Roboto"/>
                <a:cs typeface="Roboto"/>
                <a:sym typeface="Roboto"/>
              </a:rPr>
              <a:t>______________________________________ is a safety school.</a:t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500"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sz="25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2" name="Google Shape;102;p19" title="PARCFolderLogo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78039" y="5182275"/>
            <a:ext cx="2553536" cy="150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9"/>
          <p:cNvSpPr txBox="1"/>
          <p:nvPr/>
        </p:nvSpPr>
        <p:spPr>
          <a:xfrm>
            <a:off x="1279347" y="4005751"/>
            <a:ext cx="55473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500">
                <a:solidFill>
                  <a:schemeClr val="accent6"/>
                </a:solidFill>
              </a:rPr>
              <a:t>Univ. of Illinois, Urbana-Champaign</a:t>
            </a:r>
            <a:endParaRPr b="1" sz="2500">
              <a:solidFill>
                <a:schemeClr val="accent6"/>
              </a:solidFill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723579" y="4477619"/>
            <a:ext cx="60402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5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5.   College decisions are personal. </a:t>
            </a:r>
            <a:endParaRPr sz="2800">
              <a:solidFill>
                <a:schemeClr val="dk1"/>
              </a:solidFill>
            </a:endParaRPr>
          </a:p>
        </p:txBody>
      </p:sp>
      <p:sp>
        <p:nvSpPr>
          <p:cNvPr id="105" name="Google Shape;105;p19"/>
          <p:cNvSpPr txBox="1"/>
          <p:nvPr>
            <p:ph type="title"/>
          </p:nvPr>
        </p:nvSpPr>
        <p:spPr>
          <a:xfrm>
            <a:off x="2222599" y="404825"/>
            <a:ext cx="7303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>
                <a:latin typeface="Roboto Black"/>
                <a:ea typeface="Roboto Black"/>
                <a:cs typeface="Roboto Black"/>
                <a:sym typeface="Roboto Black"/>
              </a:rPr>
              <a:t>College Myth Busting</a:t>
            </a:r>
            <a:endParaRPr i="0" sz="4400" u="none" cap="none" strike="noStrike">
              <a:solidFill>
                <a:schemeClr val="lt1"/>
              </a:solidFill>
              <a:latin typeface="Roboto Black"/>
              <a:ea typeface="Roboto Black"/>
              <a:cs typeface="Roboto Black"/>
              <a:sym typeface="Roboto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Additional Resources</a:t>
            </a:r>
            <a:endParaRPr/>
          </a:p>
        </p:txBody>
      </p:sp>
      <p:pic>
        <p:nvPicPr>
          <p:cNvPr id="112" name="Google Shape;11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29350" y="279300"/>
            <a:ext cx="4047600" cy="1011900"/>
          </a:xfrm>
          <a:prstGeom prst="rect">
            <a:avLst/>
          </a:prstGeom>
          <a:noFill/>
          <a:ln>
            <a:noFill/>
          </a:ln>
          <a:effectLst>
            <a:outerShdw blurRad="85725" rotWithShape="0" algn="bl" dir="2880000" dist="76200">
              <a:srgbClr val="000000">
                <a:alpha val="30000"/>
              </a:srgbClr>
            </a:outerShdw>
          </a:effectLst>
        </p:spPr>
      </p:pic>
      <p:sp>
        <p:nvSpPr>
          <p:cNvPr id="113" name="Google Shape;113;p20"/>
          <p:cNvSpPr/>
          <p:nvPr/>
        </p:nvSpPr>
        <p:spPr>
          <a:xfrm>
            <a:off x="652900" y="690725"/>
            <a:ext cx="9391200" cy="36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i="1" lang="en-US" sz="30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NCompass</a:t>
            </a:r>
            <a:br>
              <a:rPr b="1" i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Dist. 203 Postsecondary Planning Guide</a:t>
            </a:r>
            <a:br>
              <a:rPr lang="en-US" sz="3000"/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In-School College Visits</a:t>
            </a:r>
            <a:br>
              <a:rPr b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Instructions on how students can attend in-school college visits</a:t>
            </a:r>
            <a:br>
              <a:rPr lang="en-US" sz="3000">
                <a:solidFill>
                  <a:srgbClr val="000000"/>
                </a:solidFill>
              </a:rPr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On-Campus College Visit Tips</a:t>
            </a:r>
            <a:br>
              <a:rPr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Tips for students planning to visit college campuses</a:t>
            </a:r>
            <a:endParaRPr b="1" sz="3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/>
          <p:nvPr>
            <p:ph type="title"/>
          </p:nvPr>
        </p:nvSpPr>
        <p:spPr>
          <a:xfrm>
            <a:off x="233371" y="5246939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FFFF"/>
                </a:solidFill>
              </a:rPr>
              <a:t>Upcoming Opportunities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20" name="Google Shape;120;p21"/>
          <p:cNvSpPr/>
          <p:nvPr/>
        </p:nvSpPr>
        <p:spPr>
          <a:xfrm>
            <a:off x="423675" y="123325"/>
            <a:ext cx="11281200" cy="387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Session 3 Tonight</a:t>
            </a:r>
            <a:br>
              <a:rPr b="1"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 few options for families to choose from to help with postsecondary planning</a:t>
            </a:r>
            <a:endParaRPr sz="21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1 - Oct. 30: In-School College Visits</a:t>
            </a:r>
            <a:br>
              <a:rPr b="1" lang="en-US" sz="2400">
                <a:solidFill>
                  <a:schemeClr val="dk1"/>
                </a:solidFill>
              </a:rPr>
            </a:br>
            <a:endParaRPr b="1"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26: </a:t>
            </a:r>
            <a:r>
              <a:rPr b="1" lang="en-US" sz="2400" u="sng">
                <a:solidFill>
                  <a:schemeClr val="accent6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NACAC National College Fair @ Navy Pier (Chicago)</a:t>
            </a:r>
            <a:br>
              <a:rPr b="1"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 national college fair, featuring more than 200 colleges &amp; universities from across the country.</a:t>
            </a:r>
            <a:endParaRPr sz="21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29: Navigating a Shifting Testing Landscape</a:t>
            </a:r>
            <a:br>
              <a:rPr b="1"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An evening program at Naperville Central (6:30pm in Auditorium) to discuss college admission testing, test-optional landscape, and best strategies when it comes to testing</a:t>
            </a:r>
            <a:br>
              <a:rPr lang="en-US" sz="2100">
                <a:solidFill>
                  <a:schemeClr val="dk1"/>
                </a:solidFill>
              </a:rPr>
            </a:br>
            <a:endParaRPr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Oct. 13: </a:t>
            </a:r>
            <a:r>
              <a:rPr b="1" lang="en-US" sz="24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Illinois Regional College Fair @ Benedictine Univ. (Lisle)</a:t>
            </a:r>
            <a:br>
              <a:rPr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Another college fair opportunity, bringing in additional colleges &amp; universities from across the country.</a:t>
            </a:r>
            <a:endParaRPr b="1" sz="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