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2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</p:sldIdLst>
  <p:sldSz cy="6858000" cx="12192000"/>
  <p:notesSz cx="7010400" cy="9296400"/>
  <p:embeddedFontLst>
    <p:embeddedFont>
      <p:font typeface="Roboto Black"/>
      <p:bold r:id="rId32"/>
      <p:boldItalic r:id="rId33"/>
    </p:embeddedFont>
    <p:embeddedFont>
      <p:font typeface="Roboto"/>
      <p:bold r:id="rId34"/>
      <p:boldItalic r:id="rId35"/>
    </p:embeddedFont>
    <p:embeddedFont>
      <p:font typeface="Garamond"/>
      <p:regular r:id="rId36"/>
      <p:bold r:id="rId37"/>
      <p:italic r:id="rId38"/>
      <p:boldItalic r:id="rId39"/>
    </p:embeddedFont>
    <p:embeddedFont>
      <p:font typeface="Arial Black"/>
      <p:regular r:id="rId4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font" Target="fonts/ArialBlack-regular.fntdata"/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33" Type="http://schemas.openxmlformats.org/officeDocument/2006/relationships/font" Target="fonts/RobotoBlack-boldItalic.fntdata"/><Relationship Id="rId10" Type="http://schemas.openxmlformats.org/officeDocument/2006/relationships/slide" Target="slides/slide6.xml"/><Relationship Id="rId32" Type="http://schemas.openxmlformats.org/officeDocument/2006/relationships/font" Target="fonts/RobotoBlack-bold.fntdata"/><Relationship Id="rId13" Type="http://schemas.openxmlformats.org/officeDocument/2006/relationships/slide" Target="slides/slide9.xml"/><Relationship Id="rId35" Type="http://schemas.openxmlformats.org/officeDocument/2006/relationships/font" Target="fonts/Roboto-boldItalic.fntdata"/><Relationship Id="rId12" Type="http://schemas.openxmlformats.org/officeDocument/2006/relationships/slide" Target="slides/slide8.xml"/><Relationship Id="rId34" Type="http://schemas.openxmlformats.org/officeDocument/2006/relationships/font" Target="fonts/Roboto-bold.fntdata"/><Relationship Id="rId15" Type="http://schemas.openxmlformats.org/officeDocument/2006/relationships/slide" Target="slides/slide11.xml"/><Relationship Id="rId37" Type="http://schemas.openxmlformats.org/officeDocument/2006/relationships/font" Target="fonts/Garamond-bold.fntdata"/><Relationship Id="rId14" Type="http://schemas.openxmlformats.org/officeDocument/2006/relationships/slide" Target="slides/slide10.xml"/><Relationship Id="rId36" Type="http://schemas.openxmlformats.org/officeDocument/2006/relationships/font" Target="fonts/Garamond-regular.fntdata"/><Relationship Id="rId17" Type="http://schemas.openxmlformats.org/officeDocument/2006/relationships/slide" Target="slides/slide13.xml"/><Relationship Id="rId39" Type="http://schemas.openxmlformats.org/officeDocument/2006/relationships/font" Target="fonts/Garamond-boldItalic.fntdata"/><Relationship Id="rId16" Type="http://schemas.openxmlformats.org/officeDocument/2006/relationships/slide" Target="slides/slide12.xml"/><Relationship Id="rId38" Type="http://schemas.openxmlformats.org/officeDocument/2006/relationships/font" Target="fonts/Garamond-italic.fntdata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3037840" cy="466434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970938" y="0"/>
            <a:ext cx="3037840" cy="466434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717550" y="1162050"/>
            <a:ext cx="5575300" cy="3136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829967"/>
            <a:ext cx="3037840" cy="466433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:notes"/>
          <p:cNvSpPr/>
          <p:nvPr>
            <p:ph idx="2" type="sldImg"/>
          </p:nvPr>
        </p:nvSpPr>
        <p:spPr>
          <a:xfrm>
            <a:off x="717550" y="1162050"/>
            <a:ext cx="5575300" cy="3136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9" name="Google Shape;29;p1:notes"/>
          <p:cNvSpPr txBox="1"/>
          <p:nvPr>
            <p:ph idx="1" type="body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" name="Google Shape;30;p1:notes"/>
          <p:cNvSpPr txBox="1"/>
          <p:nvPr>
            <p:ph idx="12" type="sldNum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:notes"/>
          <p:cNvSpPr/>
          <p:nvPr>
            <p:ph idx="2" type="sldImg"/>
          </p:nvPr>
        </p:nvSpPr>
        <p:spPr>
          <a:xfrm>
            <a:off x="717550" y="1162050"/>
            <a:ext cx="5575300" cy="3136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6" name="Google Shape;36;p2:notes"/>
          <p:cNvSpPr txBox="1"/>
          <p:nvPr>
            <p:ph idx="1" type="body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2:notes"/>
          <p:cNvSpPr txBox="1"/>
          <p:nvPr>
            <p:ph idx="12" type="sldNum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3:notes"/>
          <p:cNvSpPr txBox="1"/>
          <p:nvPr>
            <p:ph idx="1" type="body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" name="Google Shape;43;p3:notes"/>
          <p:cNvSpPr/>
          <p:nvPr>
            <p:ph idx="2" type="sldImg"/>
          </p:nvPr>
        </p:nvSpPr>
        <p:spPr>
          <a:xfrm>
            <a:off x="717550" y="1162050"/>
            <a:ext cx="5575300" cy="3136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4:notes"/>
          <p:cNvSpPr/>
          <p:nvPr>
            <p:ph idx="2" type="sldImg"/>
          </p:nvPr>
        </p:nvSpPr>
        <p:spPr>
          <a:xfrm>
            <a:off x="717550" y="1162050"/>
            <a:ext cx="5575300" cy="3136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0" name="Google Shape;50;p4:notes"/>
          <p:cNvSpPr txBox="1"/>
          <p:nvPr>
            <p:ph idx="1" type="body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" name="Google Shape;51;p4:notes"/>
          <p:cNvSpPr txBox="1"/>
          <p:nvPr>
            <p:ph idx="12" type="sldNum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5:notes"/>
          <p:cNvSpPr txBox="1"/>
          <p:nvPr>
            <p:ph idx="1" type="body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" name="Google Shape;57;p5:notes"/>
          <p:cNvSpPr/>
          <p:nvPr>
            <p:ph idx="2" type="sldImg"/>
          </p:nvPr>
        </p:nvSpPr>
        <p:spPr>
          <a:xfrm>
            <a:off x="717550" y="1162050"/>
            <a:ext cx="5575300" cy="3136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6:notes"/>
          <p:cNvSpPr/>
          <p:nvPr>
            <p:ph idx="2" type="sldImg"/>
          </p:nvPr>
        </p:nvSpPr>
        <p:spPr>
          <a:xfrm>
            <a:off x="717550" y="1162050"/>
            <a:ext cx="5575300" cy="3136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2" name="Google Shape;62;p6:notes"/>
          <p:cNvSpPr txBox="1"/>
          <p:nvPr>
            <p:ph idx="1" type="body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Both the NCAA and NAIA Eligibility Centers evaluates and certifies prospective student athletes for collegiate competition.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They focus on: academic preparedness, sports participation, and high school courses.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Students who want to compete at NCAA Division I and II schools and the NAIA need to meet Eligibility Center: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Academic initial-eligibility requirements and Amateurism requirements.</a:t>
            </a:r>
            <a:endParaRPr/>
          </a:p>
        </p:txBody>
      </p:sp>
      <p:sp>
        <p:nvSpPr>
          <p:cNvPr id="63" name="Google Shape;63;p6:notes"/>
          <p:cNvSpPr txBox="1"/>
          <p:nvPr>
            <p:ph idx="12" type="sldNum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7:notes"/>
          <p:cNvSpPr/>
          <p:nvPr>
            <p:ph idx="2" type="sldImg"/>
          </p:nvPr>
        </p:nvSpPr>
        <p:spPr>
          <a:xfrm>
            <a:off x="717550" y="1162050"/>
            <a:ext cx="5575300" cy="3136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1" name="Google Shape;71;p7:notes"/>
          <p:cNvSpPr txBox="1"/>
          <p:nvPr>
            <p:ph idx="1" type="body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College-bound student-athletes should follow these suggestions to prepare for initial-eligibility requirements.</a:t>
            </a:r>
            <a:endParaRPr/>
          </a:p>
        </p:txBody>
      </p:sp>
      <p:sp>
        <p:nvSpPr>
          <p:cNvPr id="72" name="Google Shape;72;p7:notes"/>
          <p:cNvSpPr txBox="1"/>
          <p:nvPr>
            <p:ph idx="12" type="sldNum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3fa01d255e4_0_11:notes"/>
          <p:cNvSpPr/>
          <p:nvPr>
            <p:ph idx="2" type="sldImg"/>
          </p:nvPr>
        </p:nvSpPr>
        <p:spPr>
          <a:xfrm>
            <a:off x="717550" y="1162050"/>
            <a:ext cx="5575200" cy="31368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7" name="Google Shape;77;g3fa01d255e4_0_11:notes"/>
          <p:cNvSpPr txBox="1"/>
          <p:nvPr>
            <p:ph idx="1" type="body"/>
          </p:nvPr>
        </p:nvSpPr>
        <p:spPr>
          <a:xfrm>
            <a:off x="701040" y="4473892"/>
            <a:ext cx="5608200" cy="36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/>
              <a:t>WHAT IS A CORE COURSE? NCAA core courses include courses that: Qualify for high school graduation in English, mathematics (Algebra 1 or higher), natural or physical science, social science, foreign language or comparative religion or philosophy. Are considered four-year college preparatory. Are taught at or above the high school’s regular academic level. Are taught by a qualified instructor.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" name="Google Shape;78;g3fa01d255e4_0_11:notes"/>
          <p:cNvSpPr txBox="1"/>
          <p:nvPr>
            <p:ph idx="12" type="sldNum"/>
          </p:nvPr>
        </p:nvSpPr>
        <p:spPr>
          <a:xfrm>
            <a:off x="3970938" y="8829967"/>
            <a:ext cx="3037800" cy="466500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2:notes"/>
          <p:cNvSpPr/>
          <p:nvPr>
            <p:ph idx="2" type="sldImg"/>
          </p:nvPr>
        </p:nvSpPr>
        <p:spPr>
          <a:xfrm>
            <a:off x="717550" y="1162050"/>
            <a:ext cx="5575300" cy="3136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6" name="Google Shape;86;p12:notes"/>
          <p:cNvSpPr txBox="1"/>
          <p:nvPr>
            <p:ph idx="1" type="body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/>
              <a:t>Students need to meet the following academic requirements to be eligible to compete in college sports.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12:notes"/>
          <p:cNvSpPr txBox="1"/>
          <p:nvPr>
            <p:ph idx="12" type="sldNum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3:notes"/>
          <p:cNvSpPr/>
          <p:nvPr>
            <p:ph idx="2" type="sldImg"/>
          </p:nvPr>
        </p:nvSpPr>
        <p:spPr>
          <a:xfrm>
            <a:off x="717550" y="1162050"/>
            <a:ext cx="5575300" cy="3136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2" name="Google Shape;92;p13:notes"/>
          <p:cNvSpPr txBox="1"/>
          <p:nvPr>
            <p:ph idx="1" type="body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p13:notes"/>
          <p:cNvSpPr txBox="1"/>
          <p:nvPr>
            <p:ph idx="12" type="sldNum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2856d69c46a_0_5:notes"/>
          <p:cNvSpPr/>
          <p:nvPr>
            <p:ph idx="2" type="sldImg"/>
          </p:nvPr>
        </p:nvSpPr>
        <p:spPr>
          <a:xfrm>
            <a:off x="717550" y="1162050"/>
            <a:ext cx="5575200" cy="31368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9" name="Google Shape;99;g2856d69c46a_0_5:notes"/>
          <p:cNvSpPr txBox="1"/>
          <p:nvPr>
            <p:ph idx="1" type="body"/>
          </p:nvPr>
        </p:nvSpPr>
        <p:spPr>
          <a:xfrm>
            <a:off x="701040" y="4473892"/>
            <a:ext cx="5608200" cy="36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" name="Google Shape;100;g2856d69c46a_0_5:notes"/>
          <p:cNvSpPr txBox="1"/>
          <p:nvPr>
            <p:ph idx="12" type="sldNum"/>
          </p:nvPr>
        </p:nvSpPr>
        <p:spPr>
          <a:xfrm>
            <a:off x="3970938" y="8829967"/>
            <a:ext cx="3037800" cy="466500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3fa01d255e4_0_58:notes"/>
          <p:cNvSpPr/>
          <p:nvPr>
            <p:ph idx="2" type="sldImg"/>
          </p:nvPr>
        </p:nvSpPr>
        <p:spPr>
          <a:xfrm>
            <a:off x="717550" y="1162050"/>
            <a:ext cx="5575200" cy="31368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6" name="Google Shape;106;g3fa01d255e4_0_58:notes"/>
          <p:cNvSpPr txBox="1"/>
          <p:nvPr>
            <p:ph idx="1" type="body"/>
          </p:nvPr>
        </p:nvSpPr>
        <p:spPr>
          <a:xfrm>
            <a:off x="701040" y="4473892"/>
            <a:ext cx="5608200" cy="36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g3fa01d255e4_0_58:notes"/>
          <p:cNvSpPr txBox="1"/>
          <p:nvPr>
            <p:ph idx="12" type="sldNum"/>
          </p:nvPr>
        </p:nvSpPr>
        <p:spPr>
          <a:xfrm>
            <a:off x="3970938" y="8829967"/>
            <a:ext cx="3037800" cy="466500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3fa01d255e4_0_36:notes"/>
          <p:cNvSpPr/>
          <p:nvPr>
            <p:ph idx="2" type="sldImg"/>
          </p:nvPr>
        </p:nvSpPr>
        <p:spPr>
          <a:xfrm>
            <a:off x="717550" y="1162050"/>
            <a:ext cx="5575200" cy="31368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4" name="Google Shape;114;g3fa01d255e4_0_36:notes"/>
          <p:cNvSpPr txBox="1"/>
          <p:nvPr>
            <p:ph idx="1" type="body"/>
          </p:nvPr>
        </p:nvSpPr>
        <p:spPr>
          <a:xfrm>
            <a:off x="701040" y="4473892"/>
            <a:ext cx="5608200" cy="36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" name="Google Shape;115;g3fa01d255e4_0_36:notes"/>
          <p:cNvSpPr txBox="1"/>
          <p:nvPr>
            <p:ph idx="12" type="sldNum"/>
          </p:nvPr>
        </p:nvSpPr>
        <p:spPr>
          <a:xfrm>
            <a:off x="3970938" y="8829967"/>
            <a:ext cx="3037800" cy="466500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3fa01d255e4_0_19:notes"/>
          <p:cNvSpPr/>
          <p:nvPr>
            <p:ph idx="2" type="sldImg"/>
          </p:nvPr>
        </p:nvSpPr>
        <p:spPr>
          <a:xfrm>
            <a:off x="717550" y="1162050"/>
            <a:ext cx="5575200" cy="31368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1" name="Google Shape;121;g3fa01d255e4_0_19:notes"/>
          <p:cNvSpPr txBox="1"/>
          <p:nvPr>
            <p:ph idx="1" type="body"/>
          </p:nvPr>
        </p:nvSpPr>
        <p:spPr>
          <a:xfrm>
            <a:off x="701040" y="4473892"/>
            <a:ext cx="5608200" cy="36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NCAA Division I,II and III and the NAIA have different initial eligibility standards.  Please click the links above to learn more information.</a:t>
            </a:r>
            <a:endParaRPr/>
          </a:p>
        </p:txBody>
      </p:sp>
      <p:sp>
        <p:nvSpPr>
          <p:cNvPr id="122" name="Google Shape;122;g3fa01d255e4_0_19:notes"/>
          <p:cNvSpPr txBox="1"/>
          <p:nvPr>
            <p:ph idx="12" type="sldNum"/>
          </p:nvPr>
        </p:nvSpPr>
        <p:spPr>
          <a:xfrm>
            <a:off x="3970938" y="8829967"/>
            <a:ext cx="3037800" cy="466500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6:notes"/>
          <p:cNvSpPr/>
          <p:nvPr>
            <p:ph idx="2" type="sldImg"/>
          </p:nvPr>
        </p:nvSpPr>
        <p:spPr>
          <a:xfrm>
            <a:off x="717550" y="1162050"/>
            <a:ext cx="5575300" cy="3136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5" name="Google Shape;135;p16:notes"/>
          <p:cNvSpPr txBox="1"/>
          <p:nvPr>
            <p:ph idx="1" type="body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" name="Google Shape;136;p16:notes"/>
          <p:cNvSpPr txBox="1"/>
          <p:nvPr>
            <p:ph idx="12" type="sldNum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1e6d8cefe3e_1_65:notes"/>
          <p:cNvSpPr/>
          <p:nvPr>
            <p:ph idx="2" type="sldImg"/>
          </p:nvPr>
        </p:nvSpPr>
        <p:spPr>
          <a:xfrm>
            <a:off x="717550" y="1162050"/>
            <a:ext cx="5575200" cy="31368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1" name="Google Shape;141;g1e6d8cefe3e_1_65:notes"/>
          <p:cNvSpPr txBox="1"/>
          <p:nvPr>
            <p:ph idx="1" type="body"/>
          </p:nvPr>
        </p:nvSpPr>
        <p:spPr>
          <a:xfrm>
            <a:off x="701040" y="4473892"/>
            <a:ext cx="5608200" cy="36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" name="Google Shape;142;g1e6d8cefe3e_1_65:notes"/>
          <p:cNvSpPr txBox="1"/>
          <p:nvPr>
            <p:ph idx="12" type="sldNum"/>
          </p:nvPr>
        </p:nvSpPr>
        <p:spPr>
          <a:xfrm>
            <a:off x="3970938" y="8829967"/>
            <a:ext cx="3037800" cy="466500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1e6d8cefe3e_1_60:notes"/>
          <p:cNvSpPr/>
          <p:nvPr>
            <p:ph idx="2" type="sldImg"/>
          </p:nvPr>
        </p:nvSpPr>
        <p:spPr>
          <a:xfrm>
            <a:off x="717550" y="1162050"/>
            <a:ext cx="5575200" cy="31368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8" name="Google Shape;148;g1e6d8cefe3e_1_60:notes"/>
          <p:cNvSpPr txBox="1"/>
          <p:nvPr>
            <p:ph idx="1" type="body"/>
          </p:nvPr>
        </p:nvSpPr>
        <p:spPr>
          <a:xfrm>
            <a:off x="701040" y="4473892"/>
            <a:ext cx="5608200" cy="36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9" name="Google Shape;149;g1e6d8cefe3e_1_60:notes"/>
          <p:cNvSpPr txBox="1"/>
          <p:nvPr>
            <p:ph idx="12" type="sldNum"/>
          </p:nvPr>
        </p:nvSpPr>
        <p:spPr>
          <a:xfrm>
            <a:off x="3970938" y="8829967"/>
            <a:ext cx="3037800" cy="466500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7:notes"/>
          <p:cNvSpPr/>
          <p:nvPr>
            <p:ph idx="2" type="sldImg"/>
          </p:nvPr>
        </p:nvSpPr>
        <p:spPr>
          <a:xfrm>
            <a:off x="717550" y="1162050"/>
            <a:ext cx="5575300" cy="3136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4" name="Google Shape;154;p17:notes"/>
          <p:cNvSpPr txBox="1"/>
          <p:nvPr>
            <p:ph idx="1" type="body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/>
              <a:t>Both the NCAA and NAIA Eligibility Centers evaluates amateurism. Students must follow these tips to stay eligible to compete in college sports before full-time enrollment. Only amateur students-athletes are eligible to participate in a given sport. An amateur engages in athletics contests for educational values, personal pleasure, satisfaction, and for the love of the sport, not for monetary or material gain. If you become a professional in a particular sport recognized by the NAIA, you will be considered a professional in that sport only and are ineligible for intercollegiate competition in that sport.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17:notes"/>
          <p:cNvSpPr txBox="1"/>
          <p:nvPr>
            <p:ph idx="12" type="sldNum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2f6b1e6cb15_0_0:notes"/>
          <p:cNvSpPr/>
          <p:nvPr>
            <p:ph idx="2" type="sldImg"/>
          </p:nvPr>
        </p:nvSpPr>
        <p:spPr>
          <a:xfrm>
            <a:off x="717550" y="1162050"/>
            <a:ext cx="5575200" cy="31368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1" name="Google Shape;161;g2f6b1e6cb15_0_0:notes"/>
          <p:cNvSpPr txBox="1"/>
          <p:nvPr>
            <p:ph idx="1" type="body"/>
          </p:nvPr>
        </p:nvSpPr>
        <p:spPr>
          <a:xfrm>
            <a:off x="701040" y="4473892"/>
            <a:ext cx="5608200" cy="36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2" name="Google Shape;162;g2f6b1e6cb15_0_0:notes"/>
          <p:cNvSpPr txBox="1"/>
          <p:nvPr>
            <p:ph idx="12" type="sldNum"/>
          </p:nvPr>
        </p:nvSpPr>
        <p:spPr>
          <a:xfrm>
            <a:off x="3970938" y="8829967"/>
            <a:ext cx="3037800" cy="466500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3f9ba887347_0_1:notes"/>
          <p:cNvSpPr/>
          <p:nvPr>
            <p:ph idx="2" type="sldImg"/>
          </p:nvPr>
        </p:nvSpPr>
        <p:spPr>
          <a:xfrm>
            <a:off x="717550" y="1162050"/>
            <a:ext cx="5575200" cy="31368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9" name="Google Shape;169;g3f9ba887347_0_1:notes"/>
          <p:cNvSpPr txBox="1"/>
          <p:nvPr>
            <p:ph idx="1" type="body"/>
          </p:nvPr>
        </p:nvSpPr>
        <p:spPr>
          <a:xfrm>
            <a:off x="701040" y="4473892"/>
            <a:ext cx="5608200" cy="36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0" name="Google Shape;170;g3f9ba887347_0_1:notes"/>
          <p:cNvSpPr txBox="1"/>
          <p:nvPr>
            <p:ph idx="12" type="sldNum"/>
          </p:nvPr>
        </p:nvSpPr>
        <p:spPr>
          <a:xfrm>
            <a:off x="3970938" y="8829967"/>
            <a:ext cx="3037800" cy="466500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18:notes"/>
          <p:cNvSpPr/>
          <p:nvPr>
            <p:ph idx="2" type="sldImg"/>
          </p:nvPr>
        </p:nvSpPr>
        <p:spPr>
          <a:xfrm>
            <a:off x="717550" y="1162050"/>
            <a:ext cx="5575300" cy="3136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7" name="Google Shape;177;p18:notes"/>
          <p:cNvSpPr txBox="1"/>
          <p:nvPr>
            <p:ph idx="1" type="body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8" name="Google Shape;178;p18:notes"/>
          <p:cNvSpPr txBox="1"/>
          <p:nvPr>
            <p:ph idx="12" type="sldNum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3fa01d255e4_0_49:notes"/>
          <p:cNvSpPr/>
          <p:nvPr>
            <p:ph idx="2" type="sldImg"/>
          </p:nvPr>
        </p:nvSpPr>
        <p:spPr>
          <a:xfrm>
            <a:off x="717550" y="1162050"/>
            <a:ext cx="5575200" cy="31368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3" name="Google Shape;183;g3fa01d255e4_0_49:notes"/>
          <p:cNvSpPr txBox="1"/>
          <p:nvPr>
            <p:ph idx="1" type="body"/>
          </p:nvPr>
        </p:nvSpPr>
        <p:spPr>
          <a:xfrm>
            <a:off x="701040" y="4473892"/>
            <a:ext cx="5608200" cy="36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184" name="Google Shape;184;g3fa01d255e4_0_49:notes"/>
          <p:cNvSpPr txBox="1"/>
          <p:nvPr>
            <p:ph idx="12" type="sldNum"/>
          </p:nvPr>
        </p:nvSpPr>
        <p:spPr>
          <a:xfrm>
            <a:off x="3970938" y="8829967"/>
            <a:ext cx="3037800" cy="466500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g3fa01d255e4_0_44:notes"/>
          <p:cNvSpPr/>
          <p:nvPr>
            <p:ph idx="2" type="sldImg"/>
          </p:nvPr>
        </p:nvSpPr>
        <p:spPr>
          <a:xfrm>
            <a:off x="717550" y="1162050"/>
            <a:ext cx="5575200" cy="31368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1" name="Google Shape;191;g3fa01d255e4_0_44:notes"/>
          <p:cNvSpPr txBox="1"/>
          <p:nvPr>
            <p:ph idx="1" type="body"/>
          </p:nvPr>
        </p:nvSpPr>
        <p:spPr>
          <a:xfrm>
            <a:off x="701040" y="4473892"/>
            <a:ext cx="5608200" cy="36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2" name="Google Shape;192;g3fa01d255e4_0_44:notes"/>
          <p:cNvSpPr txBox="1"/>
          <p:nvPr>
            <p:ph idx="12" type="sldNum"/>
          </p:nvPr>
        </p:nvSpPr>
        <p:spPr>
          <a:xfrm>
            <a:off x="3970938" y="8829967"/>
            <a:ext cx="3037800" cy="466500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19:notes"/>
          <p:cNvSpPr/>
          <p:nvPr>
            <p:ph idx="2" type="sldImg"/>
          </p:nvPr>
        </p:nvSpPr>
        <p:spPr>
          <a:xfrm>
            <a:off x="717550" y="1162050"/>
            <a:ext cx="5575300" cy="3136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7" name="Google Shape;197;p19:notes"/>
          <p:cNvSpPr txBox="1"/>
          <p:nvPr>
            <p:ph idx="1" type="body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/>
              <a:t>For more information about initial eligibility, amateurism requirements and other valuable insight, visit the following resources.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8" name="Google Shape;198;p19:notes"/>
          <p:cNvSpPr txBox="1"/>
          <p:nvPr>
            <p:ph idx="12" type="sldNum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g3fa0833f685_1_12:notes"/>
          <p:cNvSpPr/>
          <p:nvPr>
            <p:ph idx="2" type="sldImg"/>
          </p:nvPr>
        </p:nvSpPr>
        <p:spPr>
          <a:xfrm>
            <a:off x="717550" y="1162050"/>
            <a:ext cx="5575200" cy="31368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4" name="Google Shape;204;g3fa0833f685_1_12:notes"/>
          <p:cNvSpPr txBox="1"/>
          <p:nvPr>
            <p:ph idx="1" type="body"/>
          </p:nvPr>
        </p:nvSpPr>
        <p:spPr>
          <a:xfrm>
            <a:off x="701040" y="4473892"/>
            <a:ext cx="5608200" cy="36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/>
              <a:t>For more information about initial eligibility, amateurism requirements and other valuable insight, visit the following resources.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5" name="Google Shape;205;g3fa0833f685_1_12:notes"/>
          <p:cNvSpPr txBox="1"/>
          <p:nvPr>
            <p:ph idx="12" type="sldNum"/>
          </p:nvPr>
        </p:nvSpPr>
        <p:spPr>
          <a:xfrm>
            <a:off x="3970938" y="8829967"/>
            <a:ext cx="3037800" cy="466500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3f7710148ae_0_0:notes"/>
          <p:cNvSpPr/>
          <p:nvPr>
            <p:ph idx="2" type="sldImg"/>
          </p:nvPr>
        </p:nvSpPr>
        <p:spPr>
          <a:xfrm>
            <a:off x="717550" y="1162050"/>
            <a:ext cx="5575200" cy="31368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9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2" name="Google Shape;212;g3f7710148ae_0_0:notes"/>
          <p:cNvSpPr txBox="1"/>
          <p:nvPr>
            <p:ph idx="1" type="body"/>
          </p:nvPr>
        </p:nvSpPr>
        <p:spPr>
          <a:xfrm>
            <a:off x="701040" y="4473892"/>
            <a:ext cx="5608200" cy="36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3" name="Google Shape;213;g3f7710148ae_0_0:notes"/>
          <p:cNvSpPr txBox="1"/>
          <p:nvPr>
            <p:ph idx="12" type="sldNum"/>
          </p:nvPr>
        </p:nvSpPr>
        <p:spPr>
          <a:xfrm>
            <a:off x="3970938" y="8829967"/>
            <a:ext cx="3037800" cy="466800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3f7710148ae_0_7:notes"/>
          <p:cNvSpPr/>
          <p:nvPr>
            <p:ph idx="2" type="sldImg"/>
          </p:nvPr>
        </p:nvSpPr>
        <p:spPr>
          <a:xfrm>
            <a:off x="701040" y="1162050"/>
            <a:ext cx="5608200" cy="31374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3f7710148ae_0_7:notes"/>
          <p:cNvSpPr txBox="1"/>
          <p:nvPr>
            <p:ph idx="1" type="body"/>
          </p:nvPr>
        </p:nvSpPr>
        <p:spPr>
          <a:xfrm>
            <a:off x="701040" y="4473893"/>
            <a:ext cx="5608200" cy="3660600"/>
          </a:xfrm>
          <a:prstGeom prst="rect">
            <a:avLst/>
          </a:prstGeom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1" name="Google Shape;221;g3f7710148ae_0_7:notes"/>
          <p:cNvSpPr txBox="1"/>
          <p:nvPr>
            <p:ph idx="12" type="sldNum"/>
          </p:nvPr>
        </p:nvSpPr>
        <p:spPr>
          <a:xfrm>
            <a:off x="3970938" y="8829967"/>
            <a:ext cx="3037800" cy="466200"/>
          </a:xfrm>
          <a:prstGeom prst="rect">
            <a:avLst/>
          </a:prstGeom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3.pn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018 SS Template" type="title">
  <p:cSld name="TITL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/>
          <p:nvPr>
            <p:ph type="ctrTitle"/>
          </p:nvPr>
        </p:nvSpPr>
        <p:spPr>
          <a:xfrm>
            <a:off x="2032000" y="8175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Arial Black"/>
              <a:buNone/>
              <a:defRPr sz="6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"/>
          <p:cNvSpPr txBox="1"/>
          <p:nvPr>
            <p:ph idx="1" type="subTitle"/>
          </p:nvPr>
        </p:nvSpPr>
        <p:spPr>
          <a:xfrm>
            <a:off x="2032000" y="3427867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Title and Content" type="obj">
  <p:cSld name="OBJECT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 txBox="1"/>
          <p:nvPr>
            <p:ph type="title"/>
          </p:nvPr>
        </p:nvSpPr>
        <p:spPr>
          <a:xfrm>
            <a:off x="478971" y="5256439"/>
            <a:ext cx="9303658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 Black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" type="body"/>
          </p:nvPr>
        </p:nvSpPr>
        <p:spPr>
          <a:xfrm>
            <a:off x="740228" y="522514"/>
            <a:ext cx="10827656" cy="444137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Title and Content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/>
          <p:nvPr>
            <p:ph type="title"/>
          </p:nvPr>
        </p:nvSpPr>
        <p:spPr>
          <a:xfrm>
            <a:off x="478971" y="5256439"/>
            <a:ext cx="9303658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 Black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" type="body"/>
          </p:nvPr>
        </p:nvSpPr>
        <p:spPr>
          <a:xfrm>
            <a:off x="740228" y="522514"/>
            <a:ext cx="10827656" cy="444137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Title Slide">
  <p:cSld name="1_Title Slid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 txBox="1"/>
          <p:nvPr>
            <p:ph type="ctrTitle"/>
          </p:nvPr>
        </p:nvSpPr>
        <p:spPr>
          <a:xfrm>
            <a:off x="2032000" y="8175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Arial Black"/>
              <a:buNone/>
              <a:defRPr sz="6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5"/>
          <p:cNvSpPr txBox="1"/>
          <p:nvPr>
            <p:ph idx="1" type="subTitle"/>
          </p:nvPr>
        </p:nvSpPr>
        <p:spPr>
          <a:xfrm>
            <a:off x="2032000" y="3427867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 Black"/>
              <a:buNone/>
              <a:defRPr b="0" i="0" sz="4400" u="none" cap="none" strike="noStrik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5.png"/><Relationship Id="rId4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0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5.png"/><Relationship Id="rId4" Type="http://schemas.openxmlformats.org/officeDocument/2006/relationships/image" Target="../media/image2.png"/><Relationship Id="rId5" Type="http://schemas.openxmlformats.org/officeDocument/2006/relationships/image" Target="../media/image8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5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0.png"/><Relationship Id="rId4" Type="http://schemas.openxmlformats.org/officeDocument/2006/relationships/image" Target="../media/image5.png"/><Relationship Id="rId5" Type="http://schemas.openxmlformats.org/officeDocument/2006/relationships/image" Target="../media/image4.png"/><Relationship Id="rId6" Type="http://schemas.openxmlformats.org/officeDocument/2006/relationships/hyperlink" Target="https://web3.ncaa.org/ecwr3/" TargetMode="External"/><Relationship Id="rId7" Type="http://schemas.openxmlformats.org/officeDocument/2006/relationships/image" Target="../media/image9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5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5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0.png"/><Relationship Id="rId4" Type="http://schemas.openxmlformats.org/officeDocument/2006/relationships/image" Target="../media/image14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0.png"/><Relationship Id="rId4" Type="http://schemas.openxmlformats.org/officeDocument/2006/relationships/image" Target="../media/image18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0.png"/><Relationship Id="rId4" Type="http://schemas.openxmlformats.org/officeDocument/2006/relationships/hyperlink" Target="https://acrobat.adobe.com/id/urn:aaid:sc:US:b3da7899-6395-409f-acab-b5189529305c" TargetMode="External"/><Relationship Id="rId5" Type="http://schemas.openxmlformats.org/officeDocument/2006/relationships/image" Target="../media/image25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0.png"/><Relationship Id="rId4" Type="http://schemas.openxmlformats.org/officeDocument/2006/relationships/image" Target="../media/image20.png"/></Relationships>
</file>

<file path=ppt/slides/_rels/slide14.xml.rels><?xml version="1.0" encoding="UTF-8" standalone="yes"?><Relationships xmlns="http://schemas.openxmlformats.org/package/2006/relationships"><Relationship Id="rId11" Type="http://schemas.openxmlformats.org/officeDocument/2006/relationships/hyperlink" Target="https://www.ncaa.org/sports/2014/10/24/play-division-iii-sports.aspx" TargetMode="External"/><Relationship Id="rId10" Type="http://schemas.openxmlformats.org/officeDocument/2006/relationships/hyperlink" Target="https://www.ncaa.org/sports/2014/10/24/play-division-ii-sports.aspx" TargetMode="External"/><Relationship Id="rId13" Type="http://schemas.openxmlformats.org/officeDocument/2006/relationships/hyperlink" Target="https://www.ncaa.org/sports/2014/10/24/play-division-iii-sports.aspx" TargetMode="External"/><Relationship Id="rId12" Type="http://schemas.openxmlformats.org/officeDocument/2006/relationships/hyperlink" Target="https://www.ncaa.org/sports/2014/10/24/play-division-iii-sports.aspx" TargetMode="External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0.png"/><Relationship Id="rId4" Type="http://schemas.openxmlformats.org/officeDocument/2006/relationships/image" Target="../media/image27.png"/><Relationship Id="rId9" Type="http://schemas.openxmlformats.org/officeDocument/2006/relationships/hyperlink" Target="https://www.ncaa.org/sports/2014/10/24/play-division-ii-sports.aspx" TargetMode="External"/><Relationship Id="rId15" Type="http://schemas.openxmlformats.org/officeDocument/2006/relationships/hyperlink" Target="https://www.naia.org/why-naia/pdf/NAIA_EligibilityCenter.pdf" TargetMode="External"/><Relationship Id="rId14" Type="http://schemas.openxmlformats.org/officeDocument/2006/relationships/hyperlink" Target="https://www.naia.org/why-naia/pdf/NAIA_EligibilityCenter.pdf" TargetMode="External"/><Relationship Id="rId16" Type="http://schemas.openxmlformats.org/officeDocument/2006/relationships/hyperlink" Target="https://www.naia.org/why-naia/pdf/NAIA_EligibilityCenter.pdf" TargetMode="External"/><Relationship Id="rId5" Type="http://schemas.openxmlformats.org/officeDocument/2006/relationships/image" Target="../media/image23.png"/><Relationship Id="rId6" Type="http://schemas.openxmlformats.org/officeDocument/2006/relationships/hyperlink" Target="https://www.ncaa.org/sports/2014/10/24/play-division-i-sports.aspx" TargetMode="External"/><Relationship Id="rId7" Type="http://schemas.openxmlformats.org/officeDocument/2006/relationships/hyperlink" Target="https://www.ncaa.org/sports/2014/10/24/play-division-i-sports.aspx" TargetMode="External"/><Relationship Id="rId8" Type="http://schemas.openxmlformats.org/officeDocument/2006/relationships/hyperlink" Target="https://www.ncaa.org/sports/2014/10/24/play-division-ii-sports.aspx" TargetMode="Externa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5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0.png"/><Relationship Id="rId4" Type="http://schemas.openxmlformats.org/officeDocument/2006/relationships/image" Target="../media/image17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5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0.png"/><Relationship Id="rId4" Type="http://schemas.openxmlformats.org/officeDocument/2006/relationships/image" Target="../media/image19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0.png"/><Relationship Id="rId4" Type="http://schemas.openxmlformats.org/officeDocument/2006/relationships/image" Target="../media/image22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0.png"/><Relationship Id="rId4" Type="http://schemas.openxmlformats.org/officeDocument/2006/relationships/image" Target="../media/image21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5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0.png"/><Relationship Id="rId4" Type="http://schemas.openxmlformats.org/officeDocument/2006/relationships/image" Target="../media/image26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5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0.png"/><Relationship Id="rId4" Type="http://schemas.openxmlformats.org/officeDocument/2006/relationships/image" Target="../media/image29.png"/></Relationships>
</file>

<file path=ppt/slides/_rels/slide25.xml.rels><?xml version="1.0" encoding="UTF-8" standalone="yes"?><Relationships xmlns="http://schemas.openxmlformats.org/package/2006/relationships"><Relationship Id="rId10" Type="http://schemas.openxmlformats.org/officeDocument/2006/relationships/hyperlink" Target="http://fs.ncaa.org/Docs/eligibility_center/Student_Resources/CBSA.pdf" TargetMode="External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0.png"/><Relationship Id="rId4" Type="http://schemas.openxmlformats.org/officeDocument/2006/relationships/image" Target="../media/image28.png"/><Relationship Id="rId9" Type="http://schemas.openxmlformats.org/officeDocument/2006/relationships/hyperlink" Target="http://ncaa.org/playcollegesports" TargetMode="External"/><Relationship Id="rId5" Type="http://schemas.openxmlformats.org/officeDocument/2006/relationships/hyperlink" Target="https://play.mynaia.org/" TargetMode="External"/><Relationship Id="rId6" Type="http://schemas.openxmlformats.org/officeDocument/2006/relationships/hyperlink" Target="https://www.naia.org/landing/index" TargetMode="External"/><Relationship Id="rId7" Type="http://schemas.openxmlformats.org/officeDocument/2006/relationships/hyperlink" Target="https://web3.ncaa.org/ecwr3/" TargetMode="External"/><Relationship Id="rId8" Type="http://schemas.openxmlformats.org/officeDocument/2006/relationships/hyperlink" Target="http://fs.ncaa.org/Docs/eligibility_center/Student_Resources/IE_Brochure.pdf" TargetMode="Externa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0.png"/><Relationship Id="rId4" Type="http://schemas.openxmlformats.org/officeDocument/2006/relationships/image" Target="../media/image16.png"/><Relationship Id="rId5" Type="http://schemas.openxmlformats.org/officeDocument/2006/relationships/hyperlink" Target="https://nnhs.naperville203.org/NCompass" TargetMode="External"/><Relationship Id="rId6" Type="http://schemas.openxmlformats.org/officeDocument/2006/relationships/hyperlink" Target="https://nnhs.naperville203.org/CollegeVisitSignup" TargetMode="External"/><Relationship Id="rId7" Type="http://schemas.openxmlformats.org/officeDocument/2006/relationships/hyperlink" Target="https://drive.google.com/file/d/1LrRMJ4eeMwmXzcuM-PHp9If6fv2cZIOY/view?usp=sharing" TargetMode="Externa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6"/>
          <p:cNvSpPr/>
          <p:nvPr/>
        </p:nvSpPr>
        <p:spPr>
          <a:xfrm>
            <a:off x="3733060" y="4523643"/>
            <a:ext cx="6096000" cy="2123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800">
                <a:solidFill>
                  <a:schemeClr val="lt1"/>
                </a:solidFill>
                <a:latin typeface="Garamond"/>
                <a:ea typeface="Garamond"/>
                <a:cs typeface="Garamond"/>
                <a:sym typeface="Garamond"/>
              </a:rPr>
              <a:t>College-Bound Student Athletes</a:t>
            </a:r>
            <a:endParaRPr b="0" i="0" sz="4800" u="none" cap="none" strike="noStrike">
              <a:solidFill>
                <a:schemeClr val="lt1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br>
              <a:rPr b="0" i="0" lang="en-US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" name="Google Shape;33;p6" title="ParentU203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25700" y="750875"/>
            <a:ext cx="3710700" cy="3710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7"/>
          <p:cNvSpPr txBox="1"/>
          <p:nvPr>
            <p:ph type="title"/>
          </p:nvPr>
        </p:nvSpPr>
        <p:spPr>
          <a:xfrm>
            <a:off x="478971" y="5256439"/>
            <a:ext cx="9303658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 Black"/>
              <a:buNone/>
            </a:pPr>
            <a:r>
              <a:rPr lang="en-US"/>
              <a:t>College-Bound Athletes</a:t>
            </a:r>
            <a:endParaRPr/>
          </a:p>
        </p:txBody>
      </p:sp>
      <p:sp>
        <p:nvSpPr>
          <p:cNvPr id="40" name="Google Shape;40;p7"/>
          <p:cNvSpPr txBox="1"/>
          <p:nvPr>
            <p:ph idx="1" type="body"/>
          </p:nvPr>
        </p:nvSpPr>
        <p:spPr>
          <a:xfrm>
            <a:off x="741420" y="441248"/>
            <a:ext cx="11042700" cy="4734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50">
              <a:solidFill>
                <a:srgbClr val="CBD5E1"/>
              </a:solidFill>
              <a:highlight>
                <a:schemeClr val="dk1"/>
              </a:highlight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350">
                <a:highlight>
                  <a:schemeClr val="lt1"/>
                </a:highlight>
              </a:rPr>
              <a:t>What Aspiring College Athletes</a:t>
            </a:r>
            <a:endParaRPr b="1" sz="4350">
              <a:highlight>
                <a:schemeClr val="lt1"/>
              </a:highlight>
            </a:endParaRPr>
          </a:p>
          <a:p>
            <a:pPr indent="0" lvl="0" marL="0" rtl="0" algn="ctr">
              <a:lnSpc>
                <a:spcPct val="115000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b="1" lang="en-US" sz="4350">
                <a:highlight>
                  <a:schemeClr val="lt1"/>
                </a:highlight>
              </a:rPr>
              <a:t> Need to Know</a:t>
            </a:r>
            <a:endParaRPr b="1" sz="4350">
              <a:highlight>
                <a:schemeClr val="lt1"/>
              </a:highlight>
            </a:endParaRPr>
          </a:p>
          <a:p>
            <a:pPr indent="0" lvl="0" marL="0" rtl="0" algn="ctr">
              <a:lnSpc>
                <a:spcPct val="150000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en-US" sz="2050">
                <a:highlight>
                  <a:schemeClr val="lt1"/>
                </a:highlight>
              </a:rPr>
              <a:t>A Guide to NCAA &amp; NAIA Eligibility, Academics, Standardized Testing, Participation and Amateurism and Name, Image &amp; Likeness (NIL)</a:t>
            </a:r>
            <a:endParaRPr b="1" sz="4750">
              <a:highlight>
                <a:schemeClr val="lt1"/>
              </a:highlight>
            </a:endParaRPr>
          </a:p>
          <a:p>
            <a:pPr indent="0" lvl="0" marL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t/>
            </a:r>
            <a:endParaRPr sz="3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8"/>
          <p:cNvSpPr txBox="1"/>
          <p:nvPr>
            <p:ph type="ctrTitle"/>
          </p:nvPr>
        </p:nvSpPr>
        <p:spPr>
          <a:xfrm>
            <a:off x="1888067" y="817563"/>
            <a:ext cx="10024533" cy="30165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Arial Black"/>
              <a:buNone/>
            </a:pPr>
            <a:r>
              <a:rPr lang="en-US" sz="4800"/>
              <a:t>Governing Associations</a:t>
            </a:r>
            <a:endParaRPr sz="4800"/>
          </a:p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Arial Black"/>
              <a:buNone/>
            </a:pPr>
            <a:r>
              <a:t/>
            </a:r>
            <a:endParaRPr sz="4800"/>
          </a:p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Arial Black"/>
              <a:buNone/>
            </a:pPr>
            <a:r>
              <a:rPr lang="en-US" sz="2200"/>
              <a:t>Understanding the structure of college athletics and finding your best collegiate fit.</a:t>
            </a:r>
            <a:endParaRPr sz="2200"/>
          </a:p>
        </p:txBody>
      </p:sp>
      <p:pic>
        <p:nvPicPr>
          <p:cNvPr id="46" name="Google Shape;46;p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237700" y="4550600"/>
            <a:ext cx="2517250" cy="1501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Google Shape;47;p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607275" y="4550600"/>
            <a:ext cx="2118175" cy="1501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9"/>
          <p:cNvSpPr txBox="1"/>
          <p:nvPr>
            <p:ph type="title"/>
          </p:nvPr>
        </p:nvSpPr>
        <p:spPr>
          <a:xfrm>
            <a:off x="478971" y="5256439"/>
            <a:ext cx="9303658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 Black"/>
              <a:buNone/>
            </a:pPr>
            <a:r>
              <a:rPr lang="en-US"/>
              <a:t>NCAA vs. NAIA</a:t>
            </a:r>
            <a:endParaRPr/>
          </a:p>
        </p:txBody>
      </p:sp>
      <p:pic>
        <p:nvPicPr>
          <p:cNvPr id="54" name="Google Shape;54;p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68025" y="229075"/>
            <a:ext cx="9746975" cy="49516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0"/>
          <p:cNvSpPr txBox="1"/>
          <p:nvPr>
            <p:ph type="ctrTitle"/>
          </p:nvPr>
        </p:nvSpPr>
        <p:spPr>
          <a:xfrm>
            <a:off x="1695451" y="1524000"/>
            <a:ext cx="10293350" cy="15099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Arial Black"/>
              <a:buNone/>
            </a:pPr>
            <a:r>
              <a:rPr lang="en-US" sz="4800"/>
              <a:t>What is the NCAA and NAIA Eligibility Center?</a:t>
            </a:r>
            <a:endParaRPr sz="48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Google Shape;65;p1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7075" y="1702425"/>
            <a:ext cx="11205251" cy="3470225"/>
          </a:xfrm>
          <a:prstGeom prst="rect">
            <a:avLst/>
          </a:prstGeom>
          <a:noFill/>
          <a:ln>
            <a:noFill/>
          </a:ln>
        </p:spPr>
      </p:pic>
      <p:sp>
        <p:nvSpPr>
          <p:cNvPr id="66" name="Google Shape;66;p11"/>
          <p:cNvSpPr txBox="1"/>
          <p:nvPr>
            <p:ph type="title"/>
          </p:nvPr>
        </p:nvSpPr>
        <p:spPr>
          <a:xfrm>
            <a:off x="478971" y="5256439"/>
            <a:ext cx="9303658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 Black"/>
              <a:buNone/>
            </a:pPr>
            <a:r>
              <a:rPr lang="en-US"/>
              <a:t>Eligibility Center</a:t>
            </a:r>
            <a:endParaRPr/>
          </a:p>
        </p:txBody>
      </p:sp>
      <p:pic>
        <p:nvPicPr>
          <p:cNvPr descr="playnaia" id="67" name="Google Shape;67;p1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592003" y="785568"/>
            <a:ext cx="2381250" cy="790576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11">
            <a:hlinkClick r:id="rId6"/>
          </p:cNvPr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538250" y="419375"/>
            <a:ext cx="5196375" cy="1226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2"/>
          <p:cNvSpPr txBox="1"/>
          <p:nvPr>
            <p:ph type="ctrTitle"/>
          </p:nvPr>
        </p:nvSpPr>
        <p:spPr>
          <a:xfrm>
            <a:off x="1695451" y="1524000"/>
            <a:ext cx="10293350" cy="15099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Arial Black"/>
              <a:buNone/>
            </a:pPr>
            <a:r>
              <a:rPr lang="en-US" sz="4800"/>
              <a:t>High School Timeline</a:t>
            </a:r>
            <a:endParaRPr sz="48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3"/>
          <p:cNvSpPr txBox="1"/>
          <p:nvPr>
            <p:ph type="title"/>
          </p:nvPr>
        </p:nvSpPr>
        <p:spPr>
          <a:xfrm>
            <a:off x="478971" y="5256439"/>
            <a:ext cx="9303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 Black"/>
              <a:buNone/>
            </a:pPr>
            <a:r>
              <a:rPr lang="en-US"/>
              <a:t>High School Timeline</a:t>
            </a:r>
            <a:endParaRPr/>
          </a:p>
        </p:txBody>
      </p:sp>
      <p:sp>
        <p:nvSpPr>
          <p:cNvPr id="81" name="Google Shape;81;p13"/>
          <p:cNvSpPr txBox="1"/>
          <p:nvPr>
            <p:ph idx="1" type="body"/>
          </p:nvPr>
        </p:nvSpPr>
        <p:spPr>
          <a:xfrm>
            <a:off x="740228" y="522514"/>
            <a:ext cx="10827600" cy="4441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t/>
            </a:r>
            <a:endParaRPr sz="1100"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</a:pPr>
            <a:r>
              <a:t/>
            </a:r>
            <a:endParaRPr sz="4800">
              <a:solidFill>
                <a:srgbClr val="2C3882"/>
              </a:solidFill>
            </a:endParaRPr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 sz="2400">
              <a:solidFill>
                <a:srgbClr val="2C3882"/>
              </a:solidFill>
            </a:endParaRPr>
          </a:p>
        </p:txBody>
      </p:sp>
      <p:sp>
        <p:nvSpPr>
          <p:cNvPr id="82" name="Google Shape;82;p13"/>
          <p:cNvSpPr/>
          <p:nvPr/>
        </p:nvSpPr>
        <p:spPr>
          <a:xfrm>
            <a:off x="740228" y="381001"/>
            <a:ext cx="10365900" cy="4647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chemeClr val="accent6"/>
              </a:solidFill>
            </a:endParaRPr>
          </a:p>
        </p:txBody>
      </p:sp>
      <p:pic>
        <p:nvPicPr>
          <p:cNvPr id="83" name="Google Shape;83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9550" y="142225"/>
            <a:ext cx="10827601" cy="49944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4"/>
          <p:cNvSpPr txBox="1"/>
          <p:nvPr>
            <p:ph type="ctrTitle"/>
          </p:nvPr>
        </p:nvSpPr>
        <p:spPr>
          <a:xfrm>
            <a:off x="2032000" y="817562"/>
            <a:ext cx="9144000" cy="351380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Arial Black"/>
              <a:buNone/>
            </a:pPr>
            <a:r>
              <a:rPr lang="en-US"/>
              <a:t>Initial Eligibility Standards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5"/>
          <p:cNvSpPr txBox="1"/>
          <p:nvPr>
            <p:ph type="title"/>
          </p:nvPr>
        </p:nvSpPr>
        <p:spPr>
          <a:xfrm>
            <a:off x="478971" y="5256439"/>
            <a:ext cx="9303658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 Black"/>
              <a:buNone/>
            </a:pPr>
            <a:r>
              <a:rPr lang="en-US"/>
              <a:t>Initial Eligibility Standards</a:t>
            </a:r>
            <a:endParaRPr/>
          </a:p>
        </p:txBody>
      </p:sp>
      <p:pic>
        <p:nvPicPr>
          <p:cNvPr id="96" name="Google Shape;96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13400" y="10016"/>
            <a:ext cx="6365200" cy="5206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6"/>
          <p:cNvSpPr txBox="1"/>
          <p:nvPr>
            <p:ph type="title"/>
          </p:nvPr>
        </p:nvSpPr>
        <p:spPr>
          <a:xfrm>
            <a:off x="478971" y="5256439"/>
            <a:ext cx="9303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 Black"/>
              <a:buNone/>
            </a:pPr>
            <a:r>
              <a:rPr lang="en-US"/>
              <a:t>Initial Eligibility Standards</a:t>
            </a:r>
            <a:endParaRPr/>
          </a:p>
        </p:txBody>
      </p:sp>
      <p:pic>
        <p:nvPicPr>
          <p:cNvPr id="103" name="Google Shape;103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3575" y="212050"/>
            <a:ext cx="9831775" cy="49516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7"/>
          <p:cNvSpPr txBox="1"/>
          <p:nvPr>
            <p:ph type="title"/>
          </p:nvPr>
        </p:nvSpPr>
        <p:spPr>
          <a:xfrm>
            <a:off x="478971" y="5256439"/>
            <a:ext cx="9303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 Black"/>
              <a:buNone/>
            </a:pPr>
            <a:r>
              <a:rPr lang="en-US"/>
              <a:t>Initial Eligibility Standards</a:t>
            </a:r>
            <a:endParaRPr/>
          </a:p>
        </p:txBody>
      </p:sp>
      <p:sp>
        <p:nvSpPr>
          <p:cNvPr id="110" name="Google Shape;110;p17"/>
          <p:cNvSpPr txBox="1"/>
          <p:nvPr/>
        </p:nvSpPr>
        <p:spPr>
          <a:xfrm>
            <a:off x="7773000" y="1784700"/>
            <a:ext cx="3000000" cy="4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 u="sng">
                <a:solidFill>
                  <a:schemeClr val="hlink"/>
                </a:solidFill>
                <a:hlinkClick r:id="rId4"/>
              </a:rPr>
              <a:t>NCAA Transcript Evaluation</a:t>
            </a:r>
            <a:endParaRPr sz="1900"/>
          </a:p>
        </p:txBody>
      </p:sp>
      <p:pic>
        <p:nvPicPr>
          <p:cNvPr id="111" name="Google Shape;111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7468201" cy="47206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8"/>
          <p:cNvSpPr txBox="1"/>
          <p:nvPr>
            <p:ph type="title"/>
          </p:nvPr>
        </p:nvSpPr>
        <p:spPr>
          <a:xfrm>
            <a:off x="478971" y="5256439"/>
            <a:ext cx="9303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 Black"/>
              <a:buNone/>
            </a:pPr>
            <a:r>
              <a:rPr lang="en-US"/>
              <a:t>Initial Eligibility Standards</a:t>
            </a:r>
            <a:endParaRPr/>
          </a:p>
        </p:txBody>
      </p:sp>
      <p:pic>
        <p:nvPicPr>
          <p:cNvPr id="118" name="Google Shape;118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9475" y="246100"/>
            <a:ext cx="9993308" cy="495163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19"/>
          <p:cNvSpPr txBox="1"/>
          <p:nvPr>
            <p:ph type="title"/>
          </p:nvPr>
        </p:nvSpPr>
        <p:spPr>
          <a:xfrm>
            <a:off x="478971" y="5256439"/>
            <a:ext cx="9303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 Black"/>
              <a:buNone/>
            </a:pPr>
            <a:r>
              <a:rPr lang="en-US"/>
              <a:t>Initial Eligibility Standards</a:t>
            </a:r>
            <a:endParaRPr/>
          </a:p>
        </p:txBody>
      </p:sp>
      <p:pic>
        <p:nvPicPr>
          <p:cNvPr id="125" name="Google Shape;125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78971" y="536574"/>
            <a:ext cx="1372246" cy="1349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78971" y="3741735"/>
            <a:ext cx="1372246" cy="1349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78971" y="2139154"/>
            <a:ext cx="1372246" cy="13493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NAIA" id="128" name="Google Shape;128;p1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153400" y="1144165"/>
            <a:ext cx="2419350" cy="1436489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19"/>
          <p:cNvSpPr txBox="1"/>
          <p:nvPr/>
        </p:nvSpPr>
        <p:spPr>
          <a:xfrm>
            <a:off x="2228850" y="723901"/>
            <a:ext cx="42291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 u="sng">
                <a:solidFill>
                  <a:schemeClr val="accent6"/>
                </a:solidFill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DIVISION I: INITIAL-ELIGIBILITY ACADEMIC REQUIREMENTS </a:t>
            </a:r>
            <a:endParaRPr b="1">
              <a:solidFill>
                <a:schemeClr val="accent6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 u="sng">
                <a:solidFill>
                  <a:schemeClr val="accent6"/>
                </a:solidFill>
                <a:hlinkClick r:id="rId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 click here</a:t>
            </a:r>
            <a:endParaRPr b="1" sz="1800" u="sng">
              <a:solidFill>
                <a:schemeClr val="accent6"/>
              </a:solidFill>
            </a:endParaRPr>
          </a:p>
        </p:txBody>
      </p:sp>
      <p:sp>
        <p:nvSpPr>
          <p:cNvPr id="130" name="Google Shape;130;p19"/>
          <p:cNvSpPr/>
          <p:nvPr/>
        </p:nvSpPr>
        <p:spPr>
          <a:xfrm>
            <a:off x="2228850" y="2352176"/>
            <a:ext cx="60960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 u="sng">
                <a:solidFill>
                  <a:schemeClr val="accent6"/>
                </a:solidFill>
                <a:hlinkClick r:id="rId8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DIVISION II: INITIAL-ELIGIBILITY</a:t>
            </a:r>
            <a:endParaRPr b="1">
              <a:solidFill>
                <a:schemeClr val="accent6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 u="sng">
                <a:solidFill>
                  <a:schemeClr val="accent6"/>
                </a:solidFill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 ACADEMIC REQUIREMENTS </a:t>
            </a:r>
            <a:endParaRPr b="1">
              <a:solidFill>
                <a:schemeClr val="accent6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 u="sng">
                <a:solidFill>
                  <a:schemeClr val="accent6"/>
                </a:solidFill>
                <a:hlinkClick r:id="rId10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 click here</a:t>
            </a:r>
            <a:endParaRPr b="1">
              <a:solidFill>
                <a:schemeClr val="accent6"/>
              </a:solidFill>
            </a:endParaRPr>
          </a:p>
        </p:txBody>
      </p:sp>
      <p:sp>
        <p:nvSpPr>
          <p:cNvPr id="131" name="Google Shape;131;p19"/>
          <p:cNvSpPr/>
          <p:nvPr/>
        </p:nvSpPr>
        <p:spPr>
          <a:xfrm>
            <a:off x="2228850" y="3913775"/>
            <a:ext cx="60960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 u="sng">
                <a:solidFill>
                  <a:schemeClr val="accent6"/>
                </a:solidFill>
                <a:hlinkClick r:id="rId11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DIVISION III: INITIAL-ELIGIBILITY </a:t>
            </a:r>
            <a:endParaRPr b="1" sz="1800" u="sng">
              <a:solidFill>
                <a:schemeClr val="accent6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 u="sng">
                <a:solidFill>
                  <a:schemeClr val="accent6"/>
                </a:solidFill>
                <a:hlinkClick r:id="rId12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ACADEMIC REQUIREMENTS </a:t>
            </a:r>
            <a:endParaRPr b="1">
              <a:solidFill>
                <a:schemeClr val="accent6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 u="sng">
                <a:solidFill>
                  <a:schemeClr val="accent6"/>
                </a:solidFill>
                <a:hlinkClick r:id="rId1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 click here</a:t>
            </a:r>
            <a:endParaRPr b="1">
              <a:solidFill>
                <a:schemeClr val="accent6"/>
              </a:solidFill>
            </a:endParaRPr>
          </a:p>
        </p:txBody>
      </p:sp>
      <p:sp>
        <p:nvSpPr>
          <p:cNvPr id="132" name="Google Shape;132;p19"/>
          <p:cNvSpPr/>
          <p:nvPr/>
        </p:nvSpPr>
        <p:spPr>
          <a:xfrm>
            <a:off x="7868104" y="2580654"/>
            <a:ext cx="38292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 u="sng">
                <a:solidFill>
                  <a:schemeClr val="accent6"/>
                </a:solidFill>
                <a:hlinkClick r:id="rId1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NAIA: INITIAL-ELIGIBILITY </a:t>
            </a:r>
            <a:endParaRPr b="1">
              <a:solidFill>
                <a:schemeClr val="accent6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 u="sng">
                <a:solidFill>
                  <a:schemeClr val="accent6"/>
                </a:solidFill>
                <a:hlinkClick r:id="rId1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ACADEMIC REQUIREMENTS </a:t>
            </a:r>
            <a:endParaRPr b="1">
              <a:solidFill>
                <a:schemeClr val="accent6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 u="sng">
                <a:solidFill>
                  <a:schemeClr val="accent6"/>
                </a:solidFill>
                <a:hlinkClick r:id="rId1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 click here</a:t>
            </a:r>
            <a:endParaRPr b="1">
              <a:solidFill>
                <a:schemeClr val="accent6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0"/>
          <p:cNvSpPr txBox="1"/>
          <p:nvPr>
            <p:ph type="ctrTitle"/>
          </p:nvPr>
        </p:nvSpPr>
        <p:spPr>
          <a:xfrm>
            <a:off x="2032000" y="817562"/>
            <a:ext cx="9144000" cy="351380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Arial Black"/>
              <a:buNone/>
            </a:pPr>
            <a:r>
              <a:rPr lang="en-US"/>
              <a:t>Standardized Test Score Information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1"/>
          <p:cNvSpPr txBox="1"/>
          <p:nvPr>
            <p:ph type="title"/>
          </p:nvPr>
        </p:nvSpPr>
        <p:spPr>
          <a:xfrm>
            <a:off x="478971" y="5256439"/>
            <a:ext cx="9303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 Black"/>
              <a:buNone/>
            </a:pPr>
            <a:r>
              <a:rPr lang="en-US"/>
              <a:t>Test Score Information</a:t>
            </a:r>
            <a:endParaRPr/>
          </a:p>
        </p:txBody>
      </p:sp>
      <p:pic>
        <p:nvPicPr>
          <p:cNvPr id="145" name="Google Shape;145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85450" y="220550"/>
            <a:ext cx="10047600" cy="4856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2"/>
          <p:cNvSpPr txBox="1"/>
          <p:nvPr>
            <p:ph type="ctrTitle"/>
          </p:nvPr>
        </p:nvSpPr>
        <p:spPr>
          <a:xfrm>
            <a:off x="2032000" y="817562"/>
            <a:ext cx="9144000" cy="3513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Arial Black"/>
              <a:buNone/>
            </a:pPr>
            <a:r>
              <a:rPr lang="en-US"/>
              <a:t>Sports Participation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3"/>
          <p:cNvSpPr txBox="1"/>
          <p:nvPr>
            <p:ph type="title"/>
          </p:nvPr>
        </p:nvSpPr>
        <p:spPr>
          <a:xfrm>
            <a:off x="478971" y="5256439"/>
            <a:ext cx="9303658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 Black"/>
              <a:buNone/>
            </a:pPr>
            <a:r>
              <a:rPr lang="en-US"/>
              <a:t>Sports Participation</a:t>
            </a:r>
            <a:endParaRPr/>
          </a:p>
        </p:txBody>
      </p:sp>
      <p:pic>
        <p:nvPicPr>
          <p:cNvPr id="158" name="Google Shape;158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76800" y="206750"/>
            <a:ext cx="9758651" cy="4951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4"/>
          <p:cNvSpPr txBox="1"/>
          <p:nvPr>
            <p:ph type="title"/>
          </p:nvPr>
        </p:nvSpPr>
        <p:spPr>
          <a:xfrm>
            <a:off x="478971" y="5256439"/>
            <a:ext cx="9303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 Black"/>
              <a:buNone/>
            </a:pPr>
            <a:r>
              <a:rPr lang="en-US"/>
              <a:t>Sports Participation</a:t>
            </a:r>
            <a:endParaRPr/>
          </a:p>
        </p:txBody>
      </p:sp>
      <p:sp>
        <p:nvSpPr>
          <p:cNvPr id="165" name="Google Shape;165;p24"/>
          <p:cNvSpPr txBox="1"/>
          <p:nvPr/>
        </p:nvSpPr>
        <p:spPr>
          <a:xfrm>
            <a:off x="8373150" y="1063250"/>
            <a:ext cx="38367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dk1"/>
              </a:solidFill>
            </a:endParaRPr>
          </a:p>
        </p:txBody>
      </p:sp>
      <p:pic>
        <p:nvPicPr>
          <p:cNvPr id="166" name="Google Shape;166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53200" y="220550"/>
            <a:ext cx="9450700" cy="4703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25"/>
          <p:cNvSpPr txBox="1"/>
          <p:nvPr>
            <p:ph type="title"/>
          </p:nvPr>
        </p:nvSpPr>
        <p:spPr>
          <a:xfrm>
            <a:off x="478971" y="5256439"/>
            <a:ext cx="9303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 Black"/>
              <a:buNone/>
            </a:pPr>
            <a:r>
              <a:rPr lang="en-US"/>
              <a:t>Sports Participation</a:t>
            </a:r>
            <a:endParaRPr/>
          </a:p>
        </p:txBody>
      </p:sp>
      <p:sp>
        <p:nvSpPr>
          <p:cNvPr id="173" name="Google Shape;173;p25"/>
          <p:cNvSpPr txBox="1"/>
          <p:nvPr/>
        </p:nvSpPr>
        <p:spPr>
          <a:xfrm>
            <a:off x="8373150" y="1063250"/>
            <a:ext cx="38367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dk1"/>
              </a:solidFill>
            </a:endParaRPr>
          </a:p>
        </p:txBody>
      </p:sp>
      <p:pic>
        <p:nvPicPr>
          <p:cNvPr id="174" name="Google Shape;174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27675" y="169450"/>
            <a:ext cx="9630174" cy="47368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26"/>
          <p:cNvSpPr txBox="1"/>
          <p:nvPr>
            <p:ph type="ctrTitle"/>
          </p:nvPr>
        </p:nvSpPr>
        <p:spPr>
          <a:xfrm>
            <a:off x="2032000" y="817562"/>
            <a:ext cx="9144000" cy="351380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Arial Black"/>
              <a:buNone/>
            </a:pPr>
            <a:r>
              <a:rPr lang="en-US"/>
              <a:t>Next Steps</a:t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27"/>
          <p:cNvSpPr txBox="1"/>
          <p:nvPr>
            <p:ph type="title"/>
          </p:nvPr>
        </p:nvSpPr>
        <p:spPr>
          <a:xfrm>
            <a:off x="478971" y="5256439"/>
            <a:ext cx="9303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 Black"/>
              <a:buNone/>
            </a:pPr>
            <a:r>
              <a:rPr lang="en-US"/>
              <a:t>Next Steps</a:t>
            </a:r>
            <a:endParaRPr/>
          </a:p>
        </p:txBody>
      </p:sp>
      <p:sp>
        <p:nvSpPr>
          <p:cNvPr id="187" name="Google Shape;187;p27"/>
          <p:cNvSpPr txBox="1"/>
          <p:nvPr/>
        </p:nvSpPr>
        <p:spPr>
          <a:xfrm>
            <a:off x="8373150" y="1063250"/>
            <a:ext cx="38367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dk1"/>
              </a:solidFill>
            </a:endParaRPr>
          </a:p>
        </p:txBody>
      </p:sp>
      <p:pic>
        <p:nvPicPr>
          <p:cNvPr id="188" name="Google Shape;188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68425" y="203525"/>
            <a:ext cx="9389175" cy="4888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28"/>
          <p:cNvSpPr txBox="1"/>
          <p:nvPr>
            <p:ph type="ctrTitle"/>
          </p:nvPr>
        </p:nvSpPr>
        <p:spPr>
          <a:xfrm>
            <a:off x="2032000" y="817562"/>
            <a:ext cx="9144000" cy="3513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Arial Black"/>
              <a:buNone/>
            </a:pPr>
            <a:r>
              <a:rPr lang="en-US"/>
              <a:t>Resources</a:t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29"/>
          <p:cNvSpPr txBox="1"/>
          <p:nvPr>
            <p:ph type="title"/>
          </p:nvPr>
        </p:nvSpPr>
        <p:spPr>
          <a:xfrm>
            <a:off x="478971" y="5256439"/>
            <a:ext cx="9303658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 Black"/>
              <a:buNone/>
            </a:pPr>
            <a:r>
              <a:rPr lang="en-US"/>
              <a:t>Resources</a:t>
            </a:r>
            <a:endParaRPr/>
          </a:p>
        </p:txBody>
      </p:sp>
      <p:pic>
        <p:nvPicPr>
          <p:cNvPr id="201" name="Google Shape;201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12700" y="243000"/>
            <a:ext cx="9250673" cy="495163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30"/>
          <p:cNvSpPr txBox="1"/>
          <p:nvPr>
            <p:ph type="title"/>
          </p:nvPr>
        </p:nvSpPr>
        <p:spPr>
          <a:xfrm>
            <a:off x="478971" y="5256439"/>
            <a:ext cx="9303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 Black"/>
              <a:buNone/>
            </a:pPr>
            <a:r>
              <a:rPr lang="en-US"/>
              <a:t>Resources</a:t>
            </a:r>
            <a:endParaRPr/>
          </a:p>
        </p:txBody>
      </p:sp>
      <p:pic>
        <p:nvPicPr>
          <p:cNvPr id="208" name="Google Shape;208;p3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78971" y="334761"/>
            <a:ext cx="5876925" cy="771525"/>
          </a:xfrm>
          <a:prstGeom prst="rect">
            <a:avLst/>
          </a:prstGeom>
          <a:noFill/>
          <a:ln>
            <a:noFill/>
          </a:ln>
        </p:spPr>
      </p:pic>
      <p:sp>
        <p:nvSpPr>
          <p:cNvPr id="209" name="Google Shape;209;p30"/>
          <p:cNvSpPr/>
          <p:nvPr/>
        </p:nvSpPr>
        <p:spPr>
          <a:xfrm>
            <a:off x="787078" y="1379053"/>
            <a:ext cx="8345400" cy="3826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1" lang="en-US" sz="2400" u="sng">
                <a:solidFill>
                  <a:schemeClr val="accent6"/>
                </a:solidFill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https://play.mynaia.org/</a:t>
            </a:r>
            <a:r>
              <a:rPr lang="en-US" sz="2400" u="sng">
                <a:solidFill>
                  <a:schemeClr val="dk1"/>
                </a:solidFill>
              </a:rPr>
              <a:t> </a:t>
            </a:r>
            <a:endParaRPr sz="2400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1" lang="en-US" sz="2400" u="sng">
                <a:solidFill>
                  <a:schemeClr val="accent6"/>
                </a:solidFill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https://www.naia.org/landing/index</a:t>
            </a:r>
            <a:r>
              <a:rPr lang="en-US" sz="2400">
                <a:solidFill>
                  <a:schemeClr val="dk1"/>
                </a:solidFill>
              </a:rPr>
              <a:t> 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1" lang="en-US" sz="2400" u="sng">
                <a:solidFill>
                  <a:schemeClr val="accent6"/>
                </a:solidFill>
                <a:hlinkClick r:id="rId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eligibilitycenter.org</a:t>
            </a:r>
            <a:r>
              <a:rPr lang="en-US" sz="2400">
                <a:solidFill>
                  <a:schemeClr val="dk1"/>
                </a:solidFill>
              </a:rPr>
              <a:t> 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1" lang="en-US" sz="2400" u="sng">
                <a:solidFill>
                  <a:schemeClr val="accent6"/>
                </a:solidFill>
                <a:hlinkClick r:id="rId8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NCAA Initial-Eligibility Brochure</a:t>
            </a:r>
            <a:r>
              <a:rPr lang="en-US" sz="2400">
                <a:solidFill>
                  <a:schemeClr val="dk1"/>
                </a:solidFill>
              </a:rPr>
              <a:t> 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1" lang="en-US" sz="2400" u="sng">
                <a:solidFill>
                  <a:schemeClr val="accent6"/>
                </a:solidFill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ncaa.org/playcollegesports</a:t>
            </a:r>
            <a:r>
              <a:rPr lang="en-US" sz="2400">
                <a:solidFill>
                  <a:schemeClr val="dk1"/>
                </a:solidFill>
              </a:rPr>
              <a:t> 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1" lang="en-US" sz="2400" u="sng">
                <a:solidFill>
                  <a:schemeClr val="accent6"/>
                </a:solidFill>
                <a:hlinkClick r:id="rId10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Guide for the College-Bound Student-Athlete</a:t>
            </a:r>
            <a:r>
              <a:rPr lang="en-US" sz="2400">
                <a:solidFill>
                  <a:schemeClr val="dk1"/>
                </a:solidFill>
              </a:rPr>
              <a:t> 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31"/>
          <p:cNvSpPr txBox="1"/>
          <p:nvPr>
            <p:ph type="title"/>
          </p:nvPr>
        </p:nvSpPr>
        <p:spPr>
          <a:xfrm>
            <a:off x="478971" y="5256439"/>
            <a:ext cx="9303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 Black"/>
              <a:buNone/>
            </a:pPr>
            <a:r>
              <a:rPr lang="en-US"/>
              <a:t>Additional Resources</a:t>
            </a:r>
            <a:endParaRPr/>
          </a:p>
        </p:txBody>
      </p:sp>
      <p:pic>
        <p:nvPicPr>
          <p:cNvPr id="216" name="Google Shape;216;p3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529350" y="279300"/>
            <a:ext cx="4047600" cy="1011900"/>
          </a:xfrm>
          <a:prstGeom prst="rect">
            <a:avLst/>
          </a:prstGeom>
          <a:noFill/>
          <a:ln>
            <a:noFill/>
          </a:ln>
          <a:effectLst>
            <a:outerShdw blurRad="85725" rotWithShape="0" algn="bl" dir="2880000" dist="76200">
              <a:srgbClr val="000000">
                <a:alpha val="30000"/>
              </a:srgbClr>
            </a:outerShdw>
          </a:effectLst>
        </p:spPr>
      </p:pic>
      <p:sp>
        <p:nvSpPr>
          <p:cNvPr id="217" name="Google Shape;217;p31"/>
          <p:cNvSpPr/>
          <p:nvPr/>
        </p:nvSpPr>
        <p:spPr>
          <a:xfrm>
            <a:off x="652900" y="690725"/>
            <a:ext cx="9391200" cy="3606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81000" lvl="0" marL="342900" marR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3000"/>
              <a:buChar char="•"/>
            </a:pPr>
            <a:r>
              <a:rPr b="1" i="1" lang="en-US" sz="3000" u="sng">
                <a:solidFill>
                  <a:schemeClr val="accent6"/>
                </a:solidFill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NCompass</a:t>
            </a:r>
            <a:br>
              <a:rPr b="1" i="1" lang="en-US" sz="3000">
                <a:solidFill>
                  <a:srgbClr val="000000"/>
                </a:solidFill>
              </a:rPr>
            </a:br>
            <a:r>
              <a:rPr lang="en-US" sz="3000">
                <a:solidFill>
                  <a:srgbClr val="000000"/>
                </a:solidFill>
              </a:rPr>
              <a:t>Dist. 203 Postsecondary Planning Guide</a:t>
            </a:r>
            <a:br>
              <a:rPr lang="en-US" sz="3000"/>
            </a:br>
            <a:endParaRPr sz="1300">
              <a:solidFill>
                <a:srgbClr val="000000"/>
              </a:solidFill>
            </a:endParaRPr>
          </a:p>
          <a:p>
            <a:pPr indent="-381000" lvl="0" marL="342900" marR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3000"/>
              <a:buChar char="•"/>
            </a:pPr>
            <a:r>
              <a:rPr b="1" lang="en-US" sz="3000" u="sng">
                <a:solidFill>
                  <a:schemeClr val="accent6"/>
                </a:solidFill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In-School College Visits</a:t>
            </a:r>
            <a:br>
              <a:rPr b="1" lang="en-US" sz="3000">
                <a:solidFill>
                  <a:srgbClr val="000000"/>
                </a:solidFill>
              </a:rPr>
            </a:br>
            <a:r>
              <a:rPr lang="en-US" sz="3000">
                <a:solidFill>
                  <a:srgbClr val="000000"/>
                </a:solidFill>
              </a:rPr>
              <a:t>Instructions on how students can attend in-school college visits</a:t>
            </a:r>
            <a:br>
              <a:rPr lang="en-US" sz="3000">
                <a:solidFill>
                  <a:srgbClr val="000000"/>
                </a:solidFill>
              </a:rPr>
            </a:br>
            <a:endParaRPr sz="1300">
              <a:solidFill>
                <a:srgbClr val="000000"/>
              </a:solidFill>
            </a:endParaRPr>
          </a:p>
          <a:p>
            <a:pPr indent="-381000" lvl="0" marL="342900" marR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3000"/>
              <a:buChar char="•"/>
            </a:pPr>
            <a:r>
              <a:rPr b="1" lang="en-US" sz="3000" u="sng">
                <a:solidFill>
                  <a:schemeClr val="accent6"/>
                </a:solidFill>
                <a:hlinkClick r:id="rId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On-Campus College Visit Tips</a:t>
            </a:r>
            <a:br>
              <a:rPr lang="en-US" sz="3000">
                <a:solidFill>
                  <a:srgbClr val="000000"/>
                </a:solidFill>
              </a:rPr>
            </a:br>
            <a:r>
              <a:rPr lang="en-US" sz="3000">
                <a:solidFill>
                  <a:srgbClr val="000000"/>
                </a:solidFill>
              </a:rPr>
              <a:t>Tips for students planning to visit college campuses</a:t>
            </a:r>
            <a:endParaRPr b="1" sz="300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32"/>
          <p:cNvSpPr txBox="1"/>
          <p:nvPr>
            <p:ph type="title"/>
          </p:nvPr>
        </p:nvSpPr>
        <p:spPr>
          <a:xfrm>
            <a:off x="233371" y="5246939"/>
            <a:ext cx="9303600" cy="13257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FFFFFF"/>
                </a:solidFill>
              </a:rPr>
              <a:t>Upcoming Opportunities</a:t>
            </a:r>
            <a:endParaRPr>
              <a:solidFill>
                <a:srgbClr val="FFFFFF"/>
              </a:solidFill>
            </a:endParaRPr>
          </a:p>
        </p:txBody>
      </p:sp>
      <p:grpSp>
        <p:nvGrpSpPr>
          <p:cNvPr id="224" name="Google Shape;224;p32"/>
          <p:cNvGrpSpPr/>
          <p:nvPr/>
        </p:nvGrpSpPr>
        <p:grpSpPr>
          <a:xfrm>
            <a:off x="476250" y="381000"/>
            <a:ext cx="11239650" cy="4393406"/>
            <a:chOff x="0" y="0"/>
            <a:chExt cx="11239650" cy="4286250"/>
          </a:xfrm>
        </p:grpSpPr>
        <p:cxnSp>
          <p:nvCxnSpPr>
            <p:cNvPr id="225" name="Google Shape;225;p32"/>
            <p:cNvCxnSpPr/>
            <p:nvPr/>
          </p:nvCxnSpPr>
          <p:spPr>
            <a:xfrm>
              <a:off x="1524000" y="95250"/>
              <a:ext cx="0" cy="4191000"/>
            </a:xfrm>
            <a:prstGeom prst="straightConnector1">
              <a:avLst/>
            </a:prstGeom>
            <a:solidFill>
              <a:srgbClr val="FFFFFF"/>
            </a:solidFill>
            <a:ln cap="rnd" cmpd="sng" w="19050">
              <a:solidFill>
                <a:srgbClr val="70AD47"/>
              </a:solidFill>
              <a:prstDash val="solid"/>
              <a:round/>
              <a:headEnd len="sm" w="sm" type="none"/>
              <a:tailEnd len="sm" w="sm" type="none"/>
            </a:ln>
          </p:spPr>
        </p:cxnSp>
        <p:grpSp>
          <p:nvGrpSpPr>
            <p:cNvPr id="226" name="Google Shape;226;p32"/>
            <p:cNvGrpSpPr/>
            <p:nvPr/>
          </p:nvGrpSpPr>
          <p:grpSpPr>
            <a:xfrm>
              <a:off x="0" y="0"/>
              <a:ext cx="11239650" cy="666900"/>
              <a:chOff x="0" y="0"/>
              <a:chExt cx="11239650" cy="666900"/>
            </a:xfrm>
          </p:grpSpPr>
          <p:sp>
            <p:nvSpPr>
              <p:cNvPr id="227" name="Google Shape;227;p32"/>
              <p:cNvSpPr/>
              <p:nvPr/>
            </p:nvSpPr>
            <p:spPr>
              <a:xfrm>
                <a:off x="0" y="0"/>
                <a:ext cx="1333500" cy="666900"/>
              </a:xfrm>
              <a:prstGeom prst="roundRect">
                <a:avLst>
                  <a:gd fmla="val 11428" name="adj"/>
                </a:avLst>
              </a:prstGeom>
              <a:solidFill>
                <a:srgbClr val="F4FBF4"/>
              </a:solidFill>
              <a:ln cap="flat" cmpd="sng" w="9525">
                <a:solidFill>
                  <a:srgbClr val="E0EFE0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28" name="Google Shape;228;p32"/>
              <p:cNvSpPr txBox="1"/>
              <p:nvPr/>
            </p:nvSpPr>
            <p:spPr>
              <a:xfrm>
                <a:off x="0" y="0"/>
                <a:ext cx="1333500" cy="666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0" lang="en-US" sz="1400">
                    <a:solidFill>
                      <a:srgbClr val="2E7D32"/>
                    </a:solidFill>
                    <a:latin typeface="Roboto Black"/>
                    <a:ea typeface="Roboto Black"/>
                    <a:cs typeface="Roboto Black"/>
                    <a:sym typeface="Roboto Black"/>
                  </a:rPr>
                  <a:t>Tonight</a:t>
                </a:r>
                <a:endParaRPr b="0" sz="1400">
                  <a:solidFill>
                    <a:srgbClr val="2E7D32"/>
                  </a:solidFill>
                  <a:latin typeface="Roboto Black"/>
                  <a:ea typeface="Roboto Black"/>
                  <a:cs typeface="Roboto Black"/>
                  <a:sym typeface="Roboto Black"/>
                </a:endParaRPr>
              </a:p>
            </p:txBody>
          </p:sp>
          <p:sp>
            <p:nvSpPr>
              <p:cNvPr id="229" name="Google Shape;229;p32"/>
              <p:cNvSpPr txBox="1"/>
              <p:nvPr/>
            </p:nvSpPr>
            <p:spPr>
              <a:xfrm>
                <a:off x="1809750" y="0"/>
                <a:ext cx="9429900" cy="666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-US" sz="1800">
                    <a:solidFill>
                      <a:srgbClr val="1B5E20"/>
                    </a:solidFill>
                    <a:latin typeface="Roboto"/>
                    <a:ea typeface="Roboto"/>
                    <a:cs typeface="Roboto"/>
                    <a:sym typeface="Roboto"/>
                  </a:rPr>
                  <a:t>Sessions 2 &amp; 3 Tonight</a:t>
                </a:r>
                <a:endParaRPr b="1" sz="1800">
                  <a:solidFill>
                    <a:srgbClr val="1B5E20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  <a:p>
                <a:pPr indent="0" lvl="0" marL="0" rtl="0" algn="l">
                  <a:spcBef>
                    <a:spcPts val="225"/>
                  </a:spcBef>
                  <a:spcAft>
                    <a:spcPts val="0"/>
                  </a:spcAft>
                  <a:buNone/>
                </a:pPr>
                <a:r>
                  <a:rPr b="0" lang="en-US" sz="1300">
                    <a:solidFill>
                      <a:srgbClr val="555555"/>
                    </a:solidFill>
                    <a:latin typeface="Roboto"/>
                    <a:ea typeface="Roboto"/>
                    <a:cs typeface="Roboto"/>
                    <a:sym typeface="Roboto"/>
                  </a:rPr>
                  <a:t>A few options for families to choose from to help with postsecondary planning [cite: 10]</a:t>
                </a:r>
                <a:endParaRPr b="0" sz="1300">
                  <a:solidFill>
                    <a:srgbClr val="555555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grpSp>
          <p:nvGrpSpPr>
            <p:cNvPr id="230" name="Google Shape;230;p32"/>
            <p:cNvGrpSpPr/>
            <p:nvPr/>
          </p:nvGrpSpPr>
          <p:grpSpPr>
            <a:xfrm>
              <a:off x="0" y="857250"/>
              <a:ext cx="11239650" cy="666900"/>
              <a:chOff x="0" y="0"/>
              <a:chExt cx="11239650" cy="666900"/>
            </a:xfrm>
          </p:grpSpPr>
          <p:sp>
            <p:nvSpPr>
              <p:cNvPr id="231" name="Google Shape;231;p32"/>
              <p:cNvSpPr/>
              <p:nvPr/>
            </p:nvSpPr>
            <p:spPr>
              <a:xfrm>
                <a:off x="0" y="0"/>
                <a:ext cx="1333500" cy="666900"/>
              </a:xfrm>
              <a:prstGeom prst="roundRect">
                <a:avLst>
                  <a:gd fmla="val 11428" name="adj"/>
                </a:avLst>
              </a:prstGeom>
              <a:solidFill>
                <a:srgbClr val="F4FBF4"/>
              </a:solidFill>
              <a:ln cap="flat" cmpd="sng" w="9525">
                <a:solidFill>
                  <a:srgbClr val="E0EFE0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32" name="Google Shape;232;p32"/>
              <p:cNvSpPr txBox="1"/>
              <p:nvPr/>
            </p:nvSpPr>
            <p:spPr>
              <a:xfrm>
                <a:off x="0" y="0"/>
                <a:ext cx="1333500" cy="666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0" lang="en-US" sz="1200">
                    <a:solidFill>
                      <a:srgbClr val="2E7D32"/>
                    </a:solidFill>
                    <a:latin typeface="Roboto Black"/>
                    <a:ea typeface="Roboto Black"/>
                    <a:cs typeface="Roboto Black"/>
                    <a:sym typeface="Roboto Black"/>
                  </a:rPr>
                  <a:t>Sept 1 -</a:t>
                </a:r>
                <a:br>
                  <a:rPr b="0" lang="en-US" sz="1200">
                    <a:solidFill>
                      <a:srgbClr val="2E7D32"/>
                    </a:solidFill>
                    <a:latin typeface="Roboto Black"/>
                    <a:ea typeface="Roboto Black"/>
                    <a:cs typeface="Roboto Black"/>
                    <a:sym typeface="Roboto Black"/>
                  </a:rPr>
                </a:br>
                <a:r>
                  <a:rPr b="0" lang="en-US" sz="1200">
                    <a:solidFill>
                      <a:srgbClr val="2E7D32"/>
                    </a:solidFill>
                    <a:latin typeface="Roboto Black"/>
                    <a:ea typeface="Roboto Black"/>
                    <a:cs typeface="Roboto Black"/>
                    <a:sym typeface="Roboto Black"/>
                  </a:rPr>
                  <a:t>Oct 30</a:t>
                </a:r>
                <a:endParaRPr b="0" sz="1200">
                  <a:solidFill>
                    <a:srgbClr val="2E7D32"/>
                  </a:solidFill>
                  <a:latin typeface="Roboto Black"/>
                  <a:ea typeface="Roboto Black"/>
                  <a:cs typeface="Roboto Black"/>
                  <a:sym typeface="Roboto Black"/>
                </a:endParaRPr>
              </a:p>
            </p:txBody>
          </p:sp>
          <p:sp>
            <p:nvSpPr>
              <p:cNvPr id="233" name="Google Shape;233;p32"/>
              <p:cNvSpPr txBox="1"/>
              <p:nvPr/>
            </p:nvSpPr>
            <p:spPr>
              <a:xfrm>
                <a:off x="1809750" y="0"/>
                <a:ext cx="9429900" cy="666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-US" sz="1800">
                    <a:solidFill>
                      <a:srgbClr val="1B5E20"/>
                    </a:solidFill>
                    <a:latin typeface="Roboto"/>
                    <a:ea typeface="Roboto"/>
                    <a:cs typeface="Roboto"/>
                    <a:sym typeface="Roboto"/>
                  </a:rPr>
                  <a:t>In-School College Visits</a:t>
                </a:r>
                <a:endParaRPr b="1" sz="1800">
                  <a:solidFill>
                    <a:srgbClr val="1B5E20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  <a:p>
                <a:pPr indent="0" lvl="0" marL="0" rtl="0" algn="l">
                  <a:spcBef>
                    <a:spcPts val="225"/>
                  </a:spcBef>
                  <a:spcAft>
                    <a:spcPts val="0"/>
                  </a:spcAft>
                  <a:buNone/>
                </a:pPr>
                <a:r>
                  <a:rPr b="0" lang="en-US" sz="1300">
                    <a:solidFill>
                      <a:srgbClr val="555555"/>
                    </a:solidFill>
                    <a:latin typeface="Roboto"/>
                    <a:ea typeface="Roboto"/>
                    <a:cs typeface="Roboto"/>
                    <a:sym typeface="Roboto"/>
                  </a:rPr>
                  <a:t>Connect with admissions representatives directly at your school [cite: 10].</a:t>
                </a:r>
                <a:endParaRPr b="0" sz="1300">
                  <a:solidFill>
                    <a:srgbClr val="555555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grpSp>
          <p:nvGrpSpPr>
            <p:cNvPr id="234" name="Google Shape;234;p32"/>
            <p:cNvGrpSpPr/>
            <p:nvPr/>
          </p:nvGrpSpPr>
          <p:grpSpPr>
            <a:xfrm>
              <a:off x="0" y="1714500"/>
              <a:ext cx="11239650" cy="666900"/>
              <a:chOff x="0" y="0"/>
              <a:chExt cx="11239650" cy="666900"/>
            </a:xfrm>
          </p:grpSpPr>
          <p:sp>
            <p:nvSpPr>
              <p:cNvPr id="235" name="Google Shape;235;p32"/>
              <p:cNvSpPr/>
              <p:nvPr/>
            </p:nvSpPr>
            <p:spPr>
              <a:xfrm>
                <a:off x="0" y="0"/>
                <a:ext cx="1333500" cy="666900"/>
              </a:xfrm>
              <a:prstGeom prst="roundRect">
                <a:avLst>
                  <a:gd fmla="val 11428" name="adj"/>
                </a:avLst>
              </a:prstGeom>
              <a:solidFill>
                <a:srgbClr val="F4FBF4"/>
              </a:solidFill>
              <a:ln cap="flat" cmpd="sng" w="9525">
                <a:solidFill>
                  <a:srgbClr val="E0EFE0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36" name="Google Shape;236;p32"/>
              <p:cNvSpPr txBox="1"/>
              <p:nvPr/>
            </p:nvSpPr>
            <p:spPr>
              <a:xfrm>
                <a:off x="0" y="0"/>
                <a:ext cx="1333500" cy="666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0" lang="en-US" sz="1400">
                    <a:solidFill>
                      <a:srgbClr val="2E7D32"/>
                    </a:solidFill>
                    <a:latin typeface="Roboto Black"/>
                    <a:ea typeface="Roboto Black"/>
                    <a:cs typeface="Roboto Black"/>
                    <a:sym typeface="Roboto Black"/>
                  </a:rPr>
                  <a:t>Sept 26</a:t>
                </a:r>
                <a:endParaRPr b="0" sz="1400">
                  <a:solidFill>
                    <a:srgbClr val="2E7D32"/>
                  </a:solidFill>
                  <a:latin typeface="Roboto Black"/>
                  <a:ea typeface="Roboto Black"/>
                  <a:cs typeface="Roboto Black"/>
                  <a:sym typeface="Roboto Black"/>
                </a:endParaRPr>
              </a:p>
            </p:txBody>
          </p:sp>
          <p:sp>
            <p:nvSpPr>
              <p:cNvPr id="237" name="Google Shape;237;p32"/>
              <p:cNvSpPr txBox="1"/>
              <p:nvPr/>
            </p:nvSpPr>
            <p:spPr>
              <a:xfrm>
                <a:off x="1809750" y="0"/>
                <a:ext cx="9429900" cy="666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-US" sz="1800" u="sng">
                    <a:solidFill>
                      <a:srgbClr val="2E7D32"/>
                    </a:solidFill>
                    <a:latin typeface="Roboto"/>
                    <a:ea typeface="Roboto"/>
                    <a:cs typeface="Roboto"/>
                    <a:sym typeface="Roboto"/>
                  </a:rPr>
                  <a:t>NACAC National College Fair @ Navy Pier (Chicago)</a:t>
                </a:r>
                <a:endParaRPr b="1" sz="1800" u="sng">
                  <a:solidFill>
                    <a:srgbClr val="2E7D32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  <a:p>
                <a:pPr indent="0" lvl="0" marL="0" rtl="0" algn="l">
                  <a:spcBef>
                    <a:spcPts val="225"/>
                  </a:spcBef>
                  <a:spcAft>
                    <a:spcPts val="0"/>
                  </a:spcAft>
                  <a:buNone/>
                </a:pPr>
                <a:r>
                  <a:rPr b="0" lang="en-US" sz="1300">
                    <a:solidFill>
                      <a:srgbClr val="555555"/>
                    </a:solidFill>
                    <a:latin typeface="Roboto"/>
                    <a:ea typeface="Roboto"/>
                    <a:cs typeface="Roboto"/>
                    <a:sym typeface="Roboto"/>
                  </a:rPr>
                  <a:t>A national college fair, featuring more than 200 colleges &amp; universities from across the country [cite: 10].</a:t>
                </a:r>
                <a:endParaRPr b="0" sz="1300">
                  <a:solidFill>
                    <a:srgbClr val="555555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grpSp>
          <p:nvGrpSpPr>
            <p:cNvPr id="238" name="Google Shape;238;p32"/>
            <p:cNvGrpSpPr/>
            <p:nvPr/>
          </p:nvGrpSpPr>
          <p:grpSpPr>
            <a:xfrm>
              <a:off x="0" y="2571750"/>
              <a:ext cx="11239650" cy="666900"/>
              <a:chOff x="0" y="0"/>
              <a:chExt cx="11239650" cy="666900"/>
            </a:xfrm>
          </p:grpSpPr>
          <p:sp>
            <p:nvSpPr>
              <p:cNvPr id="239" name="Google Shape;239;p32"/>
              <p:cNvSpPr/>
              <p:nvPr/>
            </p:nvSpPr>
            <p:spPr>
              <a:xfrm>
                <a:off x="0" y="0"/>
                <a:ext cx="1333500" cy="666900"/>
              </a:xfrm>
              <a:prstGeom prst="roundRect">
                <a:avLst>
                  <a:gd fmla="val 11428" name="adj"/>
                </a:avLst>
              </a:prstGeom>
              <a:solidFill>
                <a:srgbClr val="F4FBF4"/>
              </a:solidFill>
              <a:ln cap="flat" cmpd="sng" w="9525">
                <a:solidFill>
                  <a:srgbClr val="E0EFE0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0" name="Google Shape;240;p32"/>
              <p:cNvSpPr txBox="1"/>
              <p:nvPr/>
            </p:nvSpPr>
            <p:spPr>
              <a:xfrm>
                <a:off x="0" y="0"/>
                <a:ext cx="1333500" cy="666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0" lang="en-US" sz="1400">
                    <a:solidFill>
                      <a:srgbClr val="2E7D32"/>
                    </a:solidFill>
                    <a:latin typeface="Roboto Black"/>
                    <a:ea typeface="Roboto Black"/>
                    <a:cs typeface="Roboto Black"/>
                    <a:sym typeface="Roboto Black"/>
                  </a:rPr>
                  <a:t>Sept 29</a:t>
                </a:r>
                <a:endParaRPr b="0" sz="1400">
                  <a:solidFill>
                    <a:srgbClr val="2E7D32"/>
                  </a:solidFill>
                  <a:latin typeface="Roboto Black"/>
                  <a:ea typeface="Roboto Black"/>
                  <a:cs typeface="Roboto Black"/>
                  <a:sym typeface="Roboto Black"/>
                </a:endParaRPr>
              </a:p>
            </p:txBody>
          </p:sp>
          <p:sp>
            <p:nvSpPr>
              <p:cNvPr id="241" name="Google Shape;241;p32"/>
              <p:cNvSpPr txBox="1"/>
              <p:nvPr/>
            </p:nvSpPr>
            <p:spPr>
              <a:xfrm>
                <a:off x="1809750" y="0"/>
                <a:ext cx="9429900" cy="666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-US" sz="1800">
                    <a:solidFill>
                      <a:srgbClr val="1B5E20"/>
                    </a:solidFill>
                    <a:latin typeface="Roboto"/>
                    <a:ea typeface="Roboto"/>
                    <a:cs typeface="Roboto"/>
                    <a:sym typeface="Roboto"/>
                  </a:rPr>
                  <a:t>Navigating a Shifting Testing Landscape</a:t>
                </a:r>
                <a:endParaRPr b="1" sz="1800">
                  <a:solidFill>
                    <a:srgbClr val="1B5E20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  <a:p>
                <a:pPr indent="0" lvl="0" marL="0" rtl="0" algn="l">
                  <a:spcBef>
                    <a:spcPts val="225"/>
                  </a:spcBef>
                  <a:spcAft>
                    <a:spcPts val="0"/>
                  </a:spcAft>
                  <a:buNone/>
                </a:pPr>
                <a:r>
                  <a:rPr b="0" lang="en-US" sz="1300">
                    <a:solidFill>
                      <a:srgbClr val="555555"/>
                    </a:solidFill>
                    <a:latin typeface="Roboto"/>
                    <a:ea typeface="Roboto"/>
                    <a:cs typeface="Roboto"/>
                    <a:sym typeface="Roboto"/>
                  </a:rPr>
                  <a:t>An evening program at Naperville Central (6:30pm in Auditorium) to discuss college admission testing [cite: 10].</a:t>
                </a:r>
                <a:endParaRPr b="0" sz="1300">
                  <a:solidFill>
                    <a:srgbClr val="555555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grpSp>
          <p:nvGrpSpPr>
            <p:cNvPr id="242" name="Google Shape;242;p32"/>
            <p:cNvGrpSpPr/>
            <p:nvPr/>
          </p:nvGrpSpPr>
          <p:grpSpPr>
            <a:xfrm>
              <a:off x="0" y="3429000"/>
              <a:ext cx="11239650" cy="666900"/>
              <a:chOff x="0" y="0"/>
              <a:chExt cx="11239650" cy="666900"/>
            </a:xfrm>
          </p:grpSpPr>
          <p:sp>
            <p:nvSpPr>
              <p:cNvPr id="243" name="Google Shape;243;p32"/>
              <p:cNvSpPr/>
              <p:nvPr/>
            </p:nvSpPr>
            <p:spPr>
              <a:xfrm>
                <a:off x="0" y="0"/>
                <a:ext cx="1333500" cy="666900"/>
              </a:xfrm>
              <a:prstGeom prst="roundRect">
                <a:avLst>
                  <a:gd fmla="val 11428" name="adj"/>
                </a:avLst>
              </a:prstGeom>
              <a:solidFill>
                <a:srgbClr val="F4FBF4"/>
              </a:solidFill>
              <a:ln cap="flat" cmpd="sng" w="9525">
                <a:solidFill>
                  <a:srgbClr val="E0EFE0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4" name="Google Shape;244;p32"/>
              <p:cNvSpPr txBox="1"/>
              <p:nvPr/>
            </p:nvSpPr>
            <p:spPr>
              <a:xfrm>
                <a:off x="0" y="0"/>
                <a:ext cx="1333500" cy="666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0" lang="en-US" sz="1400">
                    <a:solidFill>
                      <a:srgbClr val="2E7D32"/>
                    </a:solidFill>
                    <a:latin typeface="Roboto Black"/>
                    <a:ea typeface="Roboto Black"/>
                    <a:cs typeface="Roboto Black"/>
                    <a:sym typeface="Roboto Black"/>
                  </a:rPr>
                  <a:t>Oct 13</a:t>
                </a:r>
                <a:endParaRPr b="0" sz="1400">
                  <a:solidFill>
                    <a:srgbClr val="2E7D32"/>
                  </a:solidFill>
                  <a:latin typeface="Roboto Black"/>
                  <a:ea typeface="Roboto Black"/>
                  <a:cs typeface="Roboto Black"/>
                  <a:sym typeface="Roboto Black"/>
                </a:endParaRPr>
              </a:p>
            </p:txBody>
          </p:sp>
          <p:sp>
            <p:nvSpPr>
              <p:cNvPr id="245" name="Google Shape;245;p32"/>
              <p:cNvSpPr txBox="1"/>
              <p:nvPr/>
            </p:nvSpPr>
            <p:spPr>
              <a:xfrm>
                <a:off x="1809750" y="0"/>
                <a:ext cx="9429900" cy="666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-US" sz="1800" u="sng">
                    <a:solidFill>
                      <a:srgbClr val="2E7D32"/>
                    </a:solidFill>
                    <a:latin typeface="Roboto"/>
                    <a:ea typeface="Roboto"/>
                    <a:cs typeface="Roboto"/>
                    <a:sym typeface="Roboto"/>
                  </a:rPr>
                  <a:t>Illinois Regional College Fair @ Benedictine Univ. (Lisle)</a:t>
                </a:r>
                <a:endParaRPr b="1" sz="1800" u="sng">
                  <a:solidFill>
                    <a:srgbClr val="2E7D32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  <a:p>
                <a:pPr indent="0" lvl="0" marL="0" rtl="0" algn="l">
                  <a:spcBef>
                    <a:spcPts val="225"/>
                  </a:spcBef>
                  <a:spcAft>
                    <a:spcPts val="0"/>
                  </a:spcAft>
                  <a:buNone/>
                </a:pPr>
                <a:r>
                  <a:rPr b="0" lang="en-US" sz="1300">
                    <a:solidFill>
                      <a:srgbClr val="555555"/>
                    </a:solidFill>
                    <a:latin typeface="Roboto"/>
                    <a:ea typeface="Roboto"/>
                    <a:cs typeface="Roboto"/>
                    <a:sym typeface="Roboto"/>
                  </a:rPr>
                  <a:t>Another college fair opportunity, bringing in additional colleges &amp; universities from across the country [cite: 10].</a:t>
                </a:r>
                <a:endParaRPr b="0" sz="1300">
                  <a:solidFill>
                    <a:srgbClr val="555555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</p:grp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