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3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6858000" cx="12192000"/>
  <p:notesSz cx="6858000" cy="9144000"/>
  <p:embeddedFontLst>
    <p:embeddedFont>
      <p:font typeface="Architects Daughter"/>
      <p:regular r:id="rId21"/>
    </p:embeddedFont>
    <p:embeddedFont>
      <p:font typeface="Arial Black"/>
      <p:regular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schemas.openxmlformats.org/officeDocument/2006/relationships/font" Target="fonts/ArialBlack-regular.fntdata"/><Relationship Id="rId10" Type="http://schemas.openxmlformats.org/officeDocument/2006/relationships/slide" Target="slides/slide6.xml"/><Relationship Id="rId21" Type="http://schemas.openxmlformats.org/officeDocument/2006/relationships/font" Target="fonts/ArchitectsDaughter-regular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7985f2cd2d_1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7985f2cd2d_1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33" name="Google Shape;33;g7985f2cd2d_1_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2f79043f26b_0_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" name="Google Shape;43;g2f79043f26b_0_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44" name="Google Shape;44;g2f79043f26b_0_1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2f79043f26b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Google Shape;51;g2f79043f26b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Greek</a:t>
            </a:r>
            <a:endParaRPr/>
          </a:p>
        </p:txBody>
      </p:sp>
      <p:sp>
        <p:nvSpPr>
          <p:cNvPr id="52" name="Google Shape;52;g2f79043f26b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f79043f26b_0_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f79043f26b_0_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Katy</a:t>
            </a:r>
            <a:endParaRPr/>
          </a:p>
        </p:txBody>
      </p:sp>
      <p:sp>
        <p:nvSpPr>
          <p:cNvPr id="59" name="Google Shape;59;g2f79043f26b_0_12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f79043f26b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f79043f26b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66" name="Google Shape;66;g2f79043f26b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985f2cd2d_1_8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985f2cd2d_1_8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Greek</a:t>
            </a:r>
            <a:endParaRPr/>
          </a:p>
        </p:txBody>
      </p:sp>
      <p:sp>
        <p:nvSpPr>
          <p:cNvPr id="73" name="Google Shape;73;g7985f2cd2d_1_8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985f2cd2d_1_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985f2cd2d_1_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81" name="Google Shape;81;g7985f2cd2d_1_95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985f2cd2d_1_10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985f2cd2d_1_10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Katy</a:t>
            </a:r>
            <a:endParaRPr/>
          </a:p>
        </p:txBody>
      </p:sp>
      <p:sp>
        <p:nvSpPr>
          <p:cNvPr id="90" name="Google Shape;90;g7985f2cd2d_1_101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f7289c3a53_0_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f7289c3a53_0_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98" name="Google Shape;98;g2f7289c3a53_0_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f7289c3a53_0_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f7289c3a53_0_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106" name="Google Shape;106;g2f7289c3a53_0_16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f7289c3a53_0_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f7289c3a53_0_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Angelo</a:t>
            </a:r>
            <a:endParaRPr/>
          </a:p>
        </p:txBody>
      </p:sp>
      <p:sp>
        <p:nvSpPr>
          <p:cNvPr id="114" name="Google Shape;114;g2f7289c3a53_0_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f7289c3a53_0_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f7289c3a53_0_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Katy</a:t>
            </a:r>
            <a:endParaRPr/>
          </a:p>
        </p:txBody>
      </p:sp>
      <p:sp>
        <p:nvSpPr>
          <p:cNvPr id="122" name="Google Shape;122;g2f7289c3a53_0_38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7985f2cd2d_1_1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7985f2cd2d_1_1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Katy</a:t>
            </a:r>
            <a:endParaRPr/>
          </a:p>
        </p:txBody>
      </p:sp>
      <p:sp>
        <p:nvSpPr>
          <p:cNvPr id="130" name="Google Shape;130;g7985f2cd2d_1_13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7985f2cd2d_1_1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7985f2cd2d_1_1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Angelo</a:t>
            </a:r>
            <a:endParaRPr/>
          </a:p>
        </p:txBody>
      </p:sp>
      <p:sp>
        <p:nvSpPr>
          <p:cNvPr id="138" name="Google Shape;138;g7985f2cd2d_1_13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f75fe6b0d9_0_0:notes"/>
          <p:cNvSpPr/>
          <p:nvPr>
            <p:ph idx="2" type="sldImg"/>
          </p:nvPr>
        </p:nvSpPr>
        <p:spPr>
          <a:xfrm>
            <a:off x="701951" y="1143000"/>
            <a:ext cx="5454000" cy="30855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" name="Google Shape;144;g3f75fe6b0d9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650" lIns="91325" spcFirstLastPara="1" rIns="91325" wrap="square" tIns="4565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145" name="Google Shape;145;g3f75fe6b0d9_0_0:notes"/>
          <p:cNvSpPr txBox="1"/>
          <p:nvPr>
            <p:ph idx="12" type="sldNum"/>
          </p:nvPr>
        </p:nvSpPr>
        <p:spPr>
          <a:xfrm>
            <a:off x="3884613" y="8685213"/>
            <a:ext cx="2971800" cy="45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650" lIns="91325" spcFirstLastPara="1" rIns="91325" wrap="square" tIns="4565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f75fe6b0d9_0_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f75fe6b0d9_0_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Ross</a:t>
            </a:r>
            <a:endParaRPr/>
          </a:p>
        </p:txBody>
      </p:sp>
      <p:sp>
        <p:nvSpPr>
          <p:cNvPr id="153" name="Google Shape;153;g3f75fe6b0d9_0_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18 SS Template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2032000" y="8175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2032000" y="3427867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" type="body"/>
          </p:nvPr>
        </p:nvSpPr>
        <p:spPr>
          <a:xfrm>
            <a:off x="740228" y="522514"/>
            <a:ext cx="10827656" cy="4441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ctrTitle"/>
          </p:nvPr>
        </p:nvSpPr>
        <p:spPr>
          <a:xfrm>
            <a:off x="2032000" y="8175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 Black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subTitle"/>
          </p:nvPr>
        </p:nvSpPr>
        <p:spPr>
          <a:xfrm>
            <a:off x="2032000" y="3427867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/>
          <p:nvPr>
            <p:ph type="title"/>
          </p:nvPr>
        </p:nvSpPr>
        <p:spPr>
          <a:xfrm>
            <a:off x="478971" y="5256439"/>
            <a:ext cx="9303658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" type="body"/>
          </p:nvPr>
        </p:nvSpPr>
        <p:spPr>
          <a:xfrm>
            <a:off x="740228" y="522514"/>
            <a:ext cx="10827656" cy="4441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1">
  <p:cSld name="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740228" y="522514"/>
            <a:ext cx="10827600" cy="444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 Black"/>
              <a:buNone/>
              <a:defRPr b="0" i="0" sz="4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18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7.png"/><Relationship Id="rId8" Type="http://schemas.openxmlformats.org/officeDocument/2006/relationships/image" Target="../media/image1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1.png"/><Relationship Id="rId5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hyperlink" Target="https://drive.google.com/file/d/1LrRMJ4eeMwmXzcuM-PHp9If6fv2cZIOY/view?usp=sharing" TargetMode="External"/><Relationship Id="rId5" Type="http://schemas.openxmlformats.org/officeDocument/2006/relationships/hyperlink" Target="https://www.iacac.org/college-fairs/#list/?view_17_filters=%5B%5D" TargetMode="External"/><Relationship Id="rId6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hyperlink" Target="https://cod.edu/academics/areas/index.html?program_type=associate-degree" TargetMode="External"/><Relationship Id="rId9" Type="http://schemas.openxmlformats.org/officeDocument/2006/relationships/image" Target="../media/image18.png"/><Relationship Id="rId5" Type="http://schemas.openxmlformats.org/officeDocument/2006/relationships/hyperlink" Target="https://cod.edu/academics/areas/index.html?program_type=certificate" TargetMode="External"/><Relationship Id="rId6" Type="http://schemas.openxmlformats.org/officeDocument/2006/relationships/hyperlink" Target="https://cod.edu/project-hire-ed/index.html" TargetMode="External"/><Relationship Id="rId7" Type="http://schemas.openxmlformats.org/officeDocument/2006/relationships/hyperlink" Target="https://www.cod.edu/academics/transfer/3plus1.html" TargetMode="External"/><Relationship Id="rId8" Type="http://schemas.openxmlformats.org/officeDocument/2006/relationships/hyperlink" Target="https://cod.edu/academics/transfer/uiuc-gatp.html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png"/><Relationship Id="rId4" Type="http://schemas.openxmlformats.org/officeDocument/2006/relationships/hyperlink" Target="https://cod.edu/project-hire-ed/index.html" TargetMode="External"/><Relationship Id="rId5" Type="http://schemas.openxmlformats.org/officeDocument/2006/relationships/hyperlink" Target="https://app.schoolinks.com/course-catalog/naperville-community-unit-school-district-203/overview/technology-center-of-dupage" TargetMode="External"/><Relationship Id="rId6" Type="http://schemas.openxmlformats.org/officeDocument/2006/relationships/image" Target="../media/image1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Relationship Id="rId4" Type="http://schemas.openxmlformats.org/officeDocument/2006/relationships/hyperlink" Target="https://nnhs.naperville203.org/student-services/standardized-testing-information/asvab-test" TargetMode="External"/><Relationship Id="rId11" Type="http://schemas.openxmlformats.org/officeDocument/2006/relationships/image" Target="../media/image17.png"/><Relationship Id="rId10" Type="http://schemas.openxmlformats.org/officeDocument/2006/relationships/hyperlink" Target="https://www.google.com/url?q=https%3A%2F%2Fwww.navy.mil%2F&amp;sa=D&amp;sntz=1&amp;usg=AOvVaw2OUJWue5jG7nkhKLwWBcVk" TargetMode="External"/><Relationship Id="rId9" Type="http://schemas.openxmlformats.org/officeDocument/2006/relationships/hyperlink" Target="https://www.google.com/url?q=https%3A%2F%2Fwww.marines.com%2F&amp;sa=D&amp;sntz=1&amp;usg=AOvVaw3MkDrkimwVeWVpT0Y1VMdO" TargetMode="External"/><Relationship Id="rId5" Type="http://schemas.openxmlformats.org/officeDocument/2006/relationships/hyperlink" Target="https://www.airforce.com/" TargetMode="External"/><Relationship Id="rId6" Type="http://schemas.openxmlformats.org/officeDocument/2006/relationships/hyperlink" Target="https://www.goarmy.com/" TargetMode="External"/><Relationship Id="rId7" Type="http://schemas.openxmlformats.org/officeDocument/2006/relationships/hyperlink" Target="https://www.google.com/url?q=https%3A%2F%2Fwww.il.ngb.army.mil%2F&amp;sa=D&amp;sntz=1&amp;usg=AOvVaw0QmoNf891IJDWprdKXbPCh" TargetMode="External"/><Relationship Id="rId8" Type="http://schemas.openxmlformats.org/officeDocument/2006/relationships/hyperlink" Target="https://www.google.com/url?q=https%3A%2F%2Fwww.uscg.mil%2F&amp;sa=D&amp;sntz=1&amp;usg=AOvVaw1tzu941IILJK4w0fZgSDZl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Relationship Id="rId4" Type="http://schemas.openxmlformats.org/officeDocument/2006/relationships/hyperlink" Target="https://sites.google.com/naperville203.org/ncompass/postsecondary-options/gap-year-programs?authuser=0" TargetMode="External"/><Relationship Id="rId5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hyperlink" Target="https://www.naperville203.org/NCompass" TargetMode="External"/><Relationship Id="rId5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Relationship Id="rId5" Type="http://schemas.openxmlformats.org/officeDocument/2006/relationships/hyperlink" Target="https://nnhs.naperville203.org/NCompass" TargetMode="External"/><Relationship Id="rId6" Type="http://schemas.openxmlformats.org/officeDocument/2006/relationships/hyperlink" Target="https://nnhs.naperville203.org/CollegeVisitSignup" TargetMode="External"/><Relationship Id="rId7" Type="http://schemas.openxmlformats.org/officeDocument/2006/relationships/hyperlink" Target="https://drive.google.com/file/d/1LrRMJ4eeMwmXzcuM-PHp9If6fv2cZIOY/view?usp=sharing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Relationship Id="rId4" Type="http://schemas.openxmlformats.org/officeDocument/2006/relationships/hyperlink" Target="https://www.nacacnet.org/event_detail/nacac-national-college-fair-chicago/" TargetMode="External"/><Relationship Id="rId5" Type="http://schemas.openxmlformats.org/officeDocument/2006/relationships/hyperlink" Target="https://app.strivescan.com/registr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7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What’s Next?</a:t>
            </a:r>
            <a:endParaRPr b="1" sz="67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36" name="Google Shape;36;p7" title="2Year0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1900" y="2532265"/>
            <a:ext cx="2322000" cy="2903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7" title="4Year0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26549" y="2532262"/>
            <a:ext cx="2322000" cy="2903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7" title="GapYear01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718100" y="2532275"/>
            <a:ext cx="2322000" cy="2903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7" title="Military01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35000" y="2532253"/>
            <a:ext cx="2322000" cy="2903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7" title="Trades01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543450" y="2532284"/>
            <a:ext cx="2322000" cy="29032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9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Important Factors to Consider </a:t>
            </a:r>
            <a:endParaRPr b="1" sz="49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47" name="Google Shape;47;p8"/>
          <p:cNvSpPr txBox="1"/>
          <p:nvPr/>
        </p:nvSpPr>
        <p:spPr>
          <a:xfrm>
            <a:off x="2215400" y="2445113"/>
            <a:ext cx="4020600" cy="326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82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chitects Daughter"/>
              <a:buChar char="➢"/>
            </a:pPr>
            <a:r>
              <a:rPr b="1" lang="en-US" sz="40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Environment </a:t>
            </a:r>
            <a:endParaRPr b="1" sz="40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82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chitects Daughter"/>
              <a:buChar char="➢"/>
            </a:pPr>
            <a:r>
              <a:rPr b="1" lang="en-US" sz="40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Major </a:t>
            </a:r>
            <a:endParaRPr b="1" sz="40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82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chitects Daughter"/>
              <a:buChar char="➢"/>
            </a:pPr>
            <a:r>
              <a:rPr b="1" lang="en-US" sz="40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Fit </a:t>
            </a:r>
            <a:endParaRPr b="1" sz="40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48" name="Google Shape;48;p8" title="4Year01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075" y="2445122"/>
            <a:ext cx="2809825" cy="3513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0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Environment</a:t>
            </a:r>
            <a:endParaRPr b="1" sz="70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55" name="Google Shape;55;p9"/>
          <p:cNvSpPr txBox="1"/>
          <p:nvPr/>
        </p:nvSpPr>
        <p:spPr>
          <a:xfrm>
            <a:off x="2393400" y="2161575"/>
            <a:ext cx="7405200" cy="417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63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chitects Daughter"/>
              <a:buChar char="➢"/>
            </a:pPr>
            <a:r>
              <a:rPr b="1" lang="en-US" sz="3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Location/Size</a:t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63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chitects Daughter"/>
              <a:buChar char="➢"/>
            </a:pPr>
            <a:r>
              <a:rPr b="1" lang="en-US" sz="3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Type of School</a:t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63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chitects Daughter"/>
              <a:buChar char="➢"/>
            </a:pPr>
            <a:r>
              <a:rPr b="1" lang="en-US" sz="3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Rigor/Stress of Academics</a:t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635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chitects Daughter"/>
              <a:buChar char="➢"/>
            </a:pPr>
            <a:r>
              <a:rPr b="1" lang="en-US" sz="3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Sports/Activities</a:t>
            </a:r>
            <a:endParaRPr b="1" sz="3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Major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62" name="Google Shape;62;p10"/>
          <p:cNvSpPr txBox="1"/>
          <p:nvPr/>
        </p:nvSpPr>
        <p:spPr>
          <a:xfrm>
            <a:off x="2007900" y="2276800"/>
            <a:ext cx="81762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381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chitects Daughter"/>
              <a:buChar char="➢"/>
            </a:pPr>
            <a:r>
              <a:rPr b="1" lang="en-US" sz="3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D</a:t>
            </a:r>
            <a:r>
              <a:rPr b="1" lang="en-US" sz="3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oes it have your major?</a:t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381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chitects Daughter"/>
              <a:buChar char="➢"/>
            </a:pPr>
            <a:r>
              <a:rPr b="1" lang="en-US" sz="3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Options if changing of major, and does it put me behind?</a:t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381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chitects Daughter"/>
              <a:buChar char="➢"/>
            </a:pPr>
            <a:r>
              <a:rPr b="1" lang="en-US" sz="3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Area of Specialty</a:t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381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chitects Daughter"/>
              <a:buChar char="➢"/>
            </a:pPr>
            <a:r>
              <a:rPr b="1" lang="en-US" sz="3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Undecided Students?</a:t>
            </a:r>
            <a:endParaRPr b="1" sz="3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Fit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69" name="Google Shape;69;p11"/>
          <p:cNvSpPr txBox="1"/>
          <p:nvPr/>
        </p:nvSpPr>
        <p:spPr>
          <a:xfrm>
            <a:off x="2225100" y="2485350"/>
            <a:ext cx="7741800" cy="395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50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rchitects Daughter"/>
              <a:buChar char="➢"/>
            </a:pPr>
            <a:r>
              <a:rPr b="1" lang="en-US" sz="3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R</a:t>
            </a:r>
            <a:r>
              <a:rPr b="1" lang="en-US" sz="3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ankings and reputation</a:t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50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rchitects Daughter"/>
              <a:buChar char="➢"/>
            </a:pPr>
            <a:r>
              <a:rPr b="1" lang="en-US" sz="3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What does a “good college” mean?</a:t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50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rchitects Daughter"/>
              <a:buChar char="➢"/>
            </a:pPr>
            <a:r>
              <a:rPr b="1" lang="en-US" sz="3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Comparison to others</a:t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508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rchitects Daughter"/>
              <a:buChar char="➢"/>
            </a:pPr>
            <a:r>
              <a:rPr b="1" lang="en-US" sz="3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After college?</a:t>
            </a:r>
            <a:endParaRPr b="1" sz="3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0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College Search</a:t>
            </a:r>
            <a:endParaRPr b="1" sz="70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76" name="Google Shape;76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9150" y="2582475"/>
            <a:ext cx="5801576" cy="35897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2"/>
          <p:cNvSpPr txBox="1"/>
          <p:nvPr/>
        </p:nvSpPr>
        <p:spPr>
          <a:xfrm>
            <a:off x="324175" y="2582475"/>
            <a:ext cx="11312100" cy="49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chitects Daughter"/>
              <a:buChar char="➢"/>
            </a:pPr>
            <a: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Reach  /  Target  /  Safety Schools</a:t>
            </a:r>
            <a:endParaRPr b="1" sz="24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So...how many should I apply to?</a:t>
            </a:r>
            <a:endParaRPr b="1" i="1" sz="24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chitects Daughter"/>
              <a:buChar char="➢"/>
            </a:pPr>
            <a: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Varies by student!</a:t>
            </a:r>
            <a:endParaRPr b="1" sz="24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chitects Daughter"/>
              <a:buChar char="➢"/>
            </a:pPr>
            <a: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Average 5-8 applications </a:t>
            </a:r>
            <a:b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(app fee + test scores)</a:t>
            </a:r>
            <a:endParaRPr b="1" sz="24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chitects Daughter"/>
              <a:buChar char="➢"/>
            </a:pPr>
            <a: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Far Reach &amp; Dream Schools?</a:t>
            </a:r>
            <a:endParaRPr b="1" sz="24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746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chitects Daughter"/>
              <a:buChar char="○"/>
            </a:pPr>
            <a:r>
              <a:rPr b="1" lang="en-US" sz="24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Have back-up Plans B, C, and </a:t>
            </a:r>
            <a:r>
              <a:rPr b="1" lang="en-US" sz="2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D</a:t>
            </a:r>
            <a:endParaRPr b="1" sz="2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746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Font typeface="Architects Daughter"/>
              <a:buChar char="➢"/>
            </a:pPr>
            <a:r>
              <a:rPr b="1" lang="en-US" sz="23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International Colleges</a:t>
            </a:r>
            <a:endParaRPr b="1" sz="2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3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Generate a Plan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84" name="Google Shape;84;p13"/>
          <p:cNvSpPr txBox="1"/>
          <p:nvPr/>
        </p:nvSpPr>
        <p:spPr>
          <a:xfrm>
            <a:off x="705975" y="1987225"/>
            <a:ext cx="10593600" cy="50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00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➢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Explore Colleges &amp; Develop Your List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Use </a:t>
            </a:r>
            <a:r>
              <a:rPr b="1"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Schoolinks</a:t>
            </a:r>
            <a:endParaRPr b="1"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Keep Lines of Communication Open</a:t>
            </a:r>
            <a:b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➢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Know How You Compare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Use </a:t>
            </a:r>
            <a:r>
              <a:rPr b="1"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Scattergrams</a:t>
            </a: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in SchooLinks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Be realistic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746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300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Affordability/cost</a:t>
            </a:r>
            <a:br>
              <a:rPr lang="en-US" sz="2300">
                <a:solidFill>
                  <a:schemeClr val="dk1"/>
                </a:solidFill>
              </a:rPr>
            </a:br>
            <a:endParaRPr sz="23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  <p:pic>
        <p:nvPicPr>
          <p:cNvPr id="85" name="Google Shape;8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6375" y="3430950"/>
            <a:ext cx="11752800" cy="104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10700" y="4678416"/>
            <a:ext cx="2573174" cy="18182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Visiting Colleges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93" name="Google Shape;93;p14"/>
          <p:cNvSpPr txBox="1"/>
          <p:nvPr/>
        </p:nvSpPr>
        <p:spPr>
          <a:xfrm>
            <a:off x="344325" y="2645000"/>
            <a:ext cx="10593600" cy="294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There is no substitute for seeing a college yourself!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➢"/>
            </a:pP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Check out our </a:t>
            </a:r>
            <a:r>
              <a:rPr b="1"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On-Campus College Visit Tips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!</a:t>
            </a:r>
            <a:b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➢"/>
            </a:pP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Also check out </a:t>
            </a:r>
            <a:r>
              <a:rPr b="1"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local College Fairs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to meet with</a:t>
            </a:r>
            <a:b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 number of reps from various institutions.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  <p:pic>
        <p:nvPicPr>
          <p:cNvPr id="94" name="Google Shape;94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632424" y="2460500"/>
            <a:ext cx="3637976" cy="363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College of DuPage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01" name="Google Shape;101;p15"/>
          <p:cNvSpPr txBox="1"/>
          <p:nvPr/>
        </p:nvSpPr>
        <p:spPr>
          <a:xfrm>
            <a:off x="1260000" y="2419025"/>
            <a:ext cx="5934600" cy="454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2 year Associate’s Degrees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Vocational Certifications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b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</a:b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Project Hire-Ed Apprenticeship Program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3+1 Bachelor’s Degree Programs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Engineering Pathways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  <p:pic>
        <p:nvPicPr>
          <p:cNvPr id="102" name="Google Shape;102;p15" title="2Year01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922500" y="2419026"/>
            <a:ext cx="2568273" cy="321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1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Apprenticeships/Trades</a:t>
            </a:r>
            <a:endParaRPr sz="61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09" name="Google Shape;109;p16"/>
          <p:cNvSpPr txBox="1"/>
          <p:nvPr/>
        </p:nvSpPr>
        <p:spPr>
          <a:xfrm>
            <a:off x="1260000" y="2419025"/>
            <a:ext cx="5934600" cy="438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On the job training, lasts from 1-6 years depending on the trade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No debt from college and can work your way up in a company or start your own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Project Hire-Ed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Technology Center of DuPage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  <p:pic>
        <p:nvPicPr>
          <p:cNvPr id="110" name="Google Shape;110;p16" title="Trades01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134425" y="2419025"/>
            <a:ext cx="2614875" cy="3269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Military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17" name="Google Shape;117;p17"/>
          <p:cNvSpPr txBox="1"/>
          <p:nvPr/>
        </p:nvSpPr>
        <p:spPr>
          <a:xfrm>
            <a:off x="1260000" y="2419025"/>
            <a:ext cx="5367600" cy="41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1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Armed Services Vocational Aptitude Battery (A.S.V.A.B.)</a:t>
            </a:r>
            <a:endParaRPr sz="1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chitects Daughter"/>
              <a:buChar char="○"/>
            </a:pPr>
            <a:r>
              <a:rPr lang="en-US" sz="1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Career Exploration Program includes multiple aptitude tests and interest inventories</a:t>
            </a:r>
            <a:endParaRPr sz="1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chitects Daughter"/>
              <a:buChar char="○"/>
            </a:pPr>
            <a:r>
              <a:rPr lang="en-US" sz="1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Tests administered in October/November</a:t>
            </a:r>
            <a:r>
              <a:rPr lang="en-US" sz="1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1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Air Force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Army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Army National Guard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Coast Guard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Marines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chitects Daughter"/>
              <a:buChar char="➢"/>
            </a:pPr>
            <a:r>
              <a:rPr lang="en-US" sz="25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Navy</a:t>
            </a:r>
            <a:r>
              <a:rPr lang="en-US" sz="25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5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118" name="Google Shape;118;p17" title="Military01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681750" y="2419024"/>
            <a:ext cx="2755874" cy="3445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Gap Year Programs</a:t>
            </a:r>
            <a:endParaRPr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25" name="Google Shape;125;p18"/>
          <p:cNvSpPr txBox="1"/>
          <p:nvPr/>
        </p:nvSpPr>
        <p:spPr>
          <a:xfrm>
            <a:off x="1260000" y="2419025"/>
            <a:ext cx="53589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Students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can take time off between high 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school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and college to gain real-life experiences through travel, language immersion, internships, and more.  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lang="en-US" sz="2600" u="sng">
                <a:solidFill>
                  <a:schemeClr val="accent6"/>
                </a:solidFill>
                <a:latin typeface="Architects Daughter"/>
                <a:ea typeface="Architects Daughter"/>
                <a:cs typeface="Architects Daughter"/>
                <a:sym typeface="Architects Daughter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Gap Year Program Information</a:t>
            </a:r>
            <a:r>
              <a:rPr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endParaRPr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126" name="Google Shape;126;p18" title="GapYear01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00450" y="2419025"/>
            <a:ext cx="2580227" cy="322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9"/>
          <p:cNvSpPr txBox="1"/>
          <p:nvPr>
            <p:ph type="title"/>
          </p:nvPr>
        </p:nvSpPr>
        <p:spPr>
          <a:xfrm>
            <a:off x="2332775" y="412975"/>
            <a:ext cx="95508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Postsecondary Planning Guide</a:t>
            </a:r>
            <a:endParaRPr b="1" sz="53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33" name="Google Shape;133;p19"/>
          <p:cNvSpPr txBox="1"/>
          <p:nvPr/>
        </p:nvSpPr>
        <p:spPr>
          <a:xfrm>
            <a:off x="1189425" y="2189925"/>
            <a:ext cx="10593600" cy="400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 u="sng">
                <a:solidFill>
                  <a:schemeClr val="accent6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https://www.naperville203.org/NCompass</a:t>
            </a:r>
            <a:r>
              <a:rPr b="1" lang="en-US" sz="2300">
                <a:solidFill>
                  <a:schemeClr val="dk1"/>
                </a:solidFill>
              </a:rPr>
              <a:t> </a:t>
            </a:r>
            <a:endParaRPr b="1" sz="23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Information covered includes:</a:t>
            </a:r>
            <a:endParaRPr b="1"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b="1"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Grade-level Timelines</a:t>
            </a:r>
            <a:endParaRPr b="1"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b="1"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College Application Process</a:t>
            </a:r>
            <a:endParaRPr b="1"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b="1"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Financial Aid Information &amp; Terms</a:t>
            </a:r>
            <a:endParaRPr b="1"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b="1"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Unique College Considerations</a:t>
            </a:r>
            <a:endParaRPr b="1"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393700" lvl="0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chitects Daughter"/>
              <a:buChar char="➢"/>
            </a:pPr>
            <a:r>
              <a:rPr b="1" lang="en-US" sz="26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And more!</a:t>
            </a:r>
            <a:endParaRPr b="1" sz="26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3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  <p:pic>
        <p:nvPicPr>
          <p:cNvPr id="134" name="Google Shape;134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77900" y="2815800"/>
            <a:ext cx="4905676" cy="12264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2640000" dist="57150">
              <a:srgbClr val="000000">
                <a:alpha val="3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0"/>
          <p:cNvSpPr txBox="1"/>
          <p:nvPr>
            <p:ph type="title"/>
          </p:nvPr>
        </p:nvSpPr>
        <p:spPr>
          <a:xfrm>
            <a:off x="2332771" y="412964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72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Takeaways</a:t>
            </a:r>
            <a:endParaRPr b="1" sz="72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41" name="Google Shape;141;p20"/>
          <p:cNvSpPr txBox="1"/>
          <p:nvPr/>
        </p:nvSpPr>
        <p:spPr>
          <a:xfrm>
            <a:off x="1162850" y="2347650"/>
            <a:ext cx="10593600" cy="434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000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➢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Treat the post secondary search like a part-time job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RESEARCH your schools &amp; have an open mind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EXPLORE and don’t be afraid - you’ll have more than one fit!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Keep PERSPECTIVE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Plan and VISIT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➢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Maintain core academic rigor throughout high school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Architects Daughter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You want your grades to be competitive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  <a:p>
            <a:pPr indent="-40005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Char char="○"/>
            </a:pP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Senior year classes &amp; grades </a:t>
            </a:r>
            <a:r>
              <a:rPr b="1"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DO</a:t>
            </a:r>
            <a:r>
              <a:rPr lang="en-US" sz="2700">
                <a:solidFill>
                  <a:schemeClr val="dk1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 count!</a:t>
            </a:r>
            <a:endParaRPr sz="2700">
              <a:solidFill>
                <a:schemeClr val="dk1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1"/>
          <p:cNvSpPr txBox="1"/>
          <p:nvPr>
            <p:ph type="title"/>
          </p:nvPr>
        </p:nvSpPr>
        <p:spPr>
          <a:xfrm>
            <a:off x="478971" y="5256439"/>
            <a:ext cx="9303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 Black"/>
              <a:buNone/>
            </a:pPr>
            <a:r>
              <a:rPr lang="en-US"/>
              <a:t>Additional Resources</a:t>
            </a:r>
            <a:endParaRPr/>
          </a:p>
        </p:txBody>
      </p:sp>
      <p:pic>
        <p:nvPicPr>
          <p:cNvPr id="148" name="Google Shape;148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29350" y="279300"/>
            <a:ext cx="4047600" cy="1011900"/>
          </a:xfrm>
          <a:prstGeom prst="rect">
            <a:avLst/>
          </a:prstGeom>
          <a:noFill/>
          <a:ln>
            <a:noFill/>
          </a:ln>
          <a:effectLst>
            <a:outerShdw blurRad="85725" rotWithShape="0" algn="bl" dir="2880000" dist="76200">
              <a:srgbClr val="000000">
                <a:alpha val="30000"/>
              </a:srgbClr>
            </a:outerShdw>
          </a:effectLst>
        </p:spPr>
      </p:pic>
      <p:sp>
        <p:nvSpPr>
          <p:cNvPr id="149" name="Google Shape;149;p21"/>
          <p:cNvSpPr/>
          <p:nvPr/>
        </p:nvSpPr>
        <p:spPr>
          <a:xfrm>
            <a:off x="652900" y="690725"/>
            <a:ext cx="9391200" cy="3606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i="1" lang="en-US" sz="3000" u="sng">
                <a:solidFill>
                  <a:schemeClr val="accent6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NCompass</a:t>
            </a:r>
            <a:br>
              <a:rPr b="1" i="1"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Dist. 203 Postsecondary Planning Guide</a:t>
            </a:r>
            <a:br>
              <a:rPr lang="en-US" sz="3000"/>
            </a:br>
            <a:endParaRPr sz="1300">
              <a:solidFill>
                <a:srgbClr val="000000"/>
              </a:solidFill>
            </a:endParaRPr>
          </a:p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lang="en-US" sz="3000" u="sng">
                <a:solidFill>
                  <a:schemeClr val="accent6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In-School College Visits</a:t>
            </a:r>
            <a:br>
              <a:rPr b="1"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Instructions on how students can attend in-school college visits</a:t>
            </a:r>
            <a:br>
              <a:rPr lang="en-US" sz="3000">
                <a:solidFill>
                  <a:srgbClr val="000000"/>
                </a:solidFill>
              </a:rPr>
            </a:br>
            <a:endParaRPr sz="1300">
              <a:solidFill>
                <a:srgbClr val="000000"/>
              </a:solidFill>
            </a:endParaRPr>
          </a:p>
          <a:p>
            <a:pPr indent="-381000" lvl="0" marL="3429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3000"/>
              <a:buChar char="•"/>
            </a:pPr>
            <a:r>
              <a:rPr b="1" lang="en-US" sz="3000" u="sng">
                <a:solidFill>
                  <a:schemeClr val="accent6"/>
                </a:solidFill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On-Campus College Visit Tips</a:t>
            </a:r>
            <a:br>
              <a:rPr lang="en-US" sz="3000">
                <a:solidFill>
                  <a:srgbClr val="000000"/>
                </a:solidFill>
              </a:rPr>
            </a:br>
            <a:r>
              <a:rPr lang="en-US" sz="3000">
                <a:solidFill>
                  <a:srgbClr val="000000"/>
                </a:solidFill>
              </a:rPr>
              <a:t>Tips for students planning to visit college campuses</a:t>
            </a:r>
            <a:endParaRPr b="1" sz="3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2"/>
          <p:cNvSpPr txBox="1"/>
          <p:nvPr>
            <p:ph type="title"/>
          </p:nvPr>
        </p:nvSpPr>
        <p:spPr>
          <a:xfrm>
            <a:off x="233371" y="5246939"/>
            <a:ext cx="9303600" cy="13257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FFFFF"/>
                </a:solidFill>
              </a:rPr>
              <a:t>Upcoming Opportunities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156" name="Google Shape;156;p22"/>
          <p:cNvSpPr/>
          <p:nvPr/>
        </p:nvSpPr>
        <p:spPr>
          <a:xfrm>
            <a:off x="415750" y="194675"/>
            <a:ext cx="11281200" cy="387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br>
              <a:rPr lang="en-US" sz="2100">
                <a:solidFill>
                  <a:schemeClr val="dk1"/>
                </a:solidFill>
              </a:rPr>
            </a:br>
            <a:endParaRPr sz="7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Sept. 1 - Oct. 30: In-School College Visits</a:t>
            </a:r>
            <a:br>
              <a:rPr b="1" lang="en-US" sz="2400">
                <a:solidFill>
                  <a:schemeClr val="dk1"/>
                </a:solidFill>
              </a:rPr>
            </a:br>
            <a:endParaRPr b="1" sz="7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Sept. 26: </a:t>
            </a:r>
            <a:r>
              <a:rPr b="1" lang="en-US" sz="2400" u="sng">
                <a:solidFill>
                  <a:schemeClr val="accent6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NACAC National College Fair @ Navy Pier (Chicago)</a:t>
            </a:r>
            <a:br>
              <a:rPr b="1"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 national college fair, featuring more than 200 colleges &amp; universities from across the country.</a:t>
            </a:r>
            <a:endParaRPr sz="21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Sept. 29: Navigating a Shifting Testing Landscape</a:t>
            </a:r>
            <a:br>
              <a:rPr b="1"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An evening program at Naperville Central (6:30pm in Auditorium) to discuss college admission testing, test-optional landscape, and best strategies when it comes to testing</a:t>
            </a:r>
            <a:br>
              <a:rPr lang="en-US" sz="2100">
                <a:solidFill>
                  <a:schemeClr val="dk1"/>
                </a:solidFill>
              </a:rPr>
            </a:br>
            <a:endParaRPr sz="7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-US" sz="2400">
                <a:solidFill>
                  <a:schemeClr val="dk1"/>
                </a:solidFill>
              </a:rPr>
              <a:t>Oct. 13: </a:t>
            </a:r>
            <a:r>
              <a:rPr b="1" lang="en-US" sz="2400" u="sng">
                <a:solidFill>
                  <a:schemeClr val="accent6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Illinois Regional College Fair @ Benedictine Univ. (Lisle)</a:t>
            </a:r>
            <a:br>
              <a:rPr lang="en-US" sz="2400">
                <a:solidFill>
                  <a:schemeClr val="dk1"/>
                </a:solidFill>
              </a:rPr>
            </a:br>
            <a:r>
              <a:rPr lang="en-US" sz="2100">
                <a:solidFill>
                  <a:schemeClr val="dk1"/>
                </a:solidFill>
              </a:rPr>
              <a:t>Another college fair opportunity, bringing in additional colleges &amp; universities from across the country.</a:t>
            </a:r>
            <a:endParaRPr b="1" sz="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