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3"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y="6858000" cx="12192000"/>
  <p:notesSz cx="6858000" cy="9144000"/>
  <p:embeddedFontLst>
    <p:embeddedFont>
      <p:font typeface="Roboto"/>
      <p:regular r:id="rId31"/>
      <p:bold r:id="rId32"/>
      <p:italic r:id="rId33"/>
      <p:boldItalic r:id="rId34"/>
    </p:embeddedFont>
    <p:embeddedFont>
      <p:font typeface="Permanent Marker"/>
      <p:regular r:id="rId35"/>
    </p:embeddedFont>
    <p:embeddedFont>
      <p:font typeface="Arial Black"/>
      <p:regular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Roboto-regular.fntdata"/><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Roboto-italic.fntdata"/><Relationship Id="rId10" Type="http://schemas.openxmlformats.org/officeDocument/2006/relationships/slide" Target="slides/slide6.xml"/><Relationship Id="rId32" Type="http://schemas.openxmlformats.org/officeDocument/2006/relationships/font" Target="fonts/Roboto-bold.fntdata"/><Relationship Id="rId13" Type="http://schemas.openxmlformats.org/officeDocument/2006/relationships/slide" Target="slides/slide9.xml"/><Relationship Id="rId35" Type="http://schemas.openxmlformats.org/officeDocument/2006/relationships/font" Target="fonts/PermanentMarker-regular.fntdata"/><Relationship Id="rId12" Type="http://schemas.openxmlformats.org/officeDocument/2006/relationships/slide" Target="slides/slide8.xml"/><Relationship Id="rId34" Type="http://schemas.openxmlformats.org/officeDocument/2006/relationships/font" Target="fonts/Roboto-boldItalic.fntdata"/><Relationship Id="rId15" Type="http://schemas.openxmlformats.org/officeDocument/2006/relationships/slide" Target="slides/slide11.xml"/><Relationship Id="rId14" Type="http://schemas.openxmlformats.org/officeDocument/2006/relationships/slide" Target="slides/slide10.xml"/><Relationship Id="rId36" Type="http://schemas.openxmlformats.org/officeDocument/2006/relationships/font" Target="fonts/ArialBlack-regular.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 name="Shape 30"/>
        <p:cNvGrpSpPr/>
        <p:nvPr/>
      </p:nvGrpSpPr>
      <p:grpSpPr>
        <a:xfrm>
          <a:off x="0" y="0"/>
          <a:ext cx="0" cy="0"/>
          <a:chOff x="0" y="0"/>
          <a:chExt cx="0" cy="0"/>
        </a:xfrm>
      </p:grpSpPr>
      <p:sp>
        <p:nvSpPr>
          <p:cNvPr id="31" name="Google Shape;31;p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en-US" sz="1100">
                <a:latin typeface="Arial"/>
                <a:ea typeface="Arial"/>
                <a:cs typeface="Arial"/>
                <a:sym typeface="Arial"/>
              </a:rPr>
              <a:t>Pre-Session Script</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en-US" sz="1100">
                <a:latin typeface="Arial"/>
                <a:ea typeface="Arial"/>
                <a:cs typeface="Arial"/>
                <a:sym typeface="Arial"/>
              </a:rPr>
              <a:t>Thank you for attending the [</a:t>
            </a:r>
            <a:r>
              <a:rPr i="1" lang="en-US" sz="1100">
                <a:latin typeface="Arial"/>
                <a:ea typeface="Arial"/>
                <a:cs typeface="Arial"/>
                <a:sym typeface="Arial"/>
              </a:rPr>
              <a:t>Insert Session Name Here</a:t>
            </a:r>
            <a:r>
              <a:rPr lang="en-US" sz="1100">
                <a:latin typeface="Arial"/>
                <a:ea typeface="Arial"/>
                <a:cs typeface="Arial"/>
                <a:sym typeface="Arial"/>
              </a:rPr>
              <a:t>] session. Before we get started, just a few quick notes:</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Please silence all cell phones for the duration of the presentation.</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The nearest restrooms are located __________.</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All slides &amp; links from this presentation will be posted to the Parent Univ. website tomorrow (Friday, Sept. 9th).</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And finally, we will have a brief exit survey that we would like each of you to complete at the conclusion of each presentation this evening.</a:t>
            </a:r>
            <a:endParaRPr/>
          </a:p>
        </p:txBody>
      </p:sp>
      <p:sp>
        <p:nvSpPr>
          <p:cNvPr id="32" name="Google Shape;3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 name="Shape 35"/>
        <p:cNvGrpSpPr/>
        <p:nvPr/>
      </p:nvGrpSpPr>
      <p:grpSpPr>
        <a:xfrm>
          <a:off x="0" y="0"/>
          <a:ext cx="0" cy="0"/>
          <a:chOff x="0" y="0"/>
          <a:chExt cx="0" cy="0"/>
        </a:xfrm>
      </p:grpSpPr>
      <p:sp>
        <p:nvSpPr>
          <p:cNvPr id="36" name="Google Shape;36;g7985f2cd2d_1_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7" name="Google Shape;37;g7985f2cd2d_1_3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 name="Google Shape;38;g7985f2cd2d_1_3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g2bb3b34bca9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4" name="Google Shape;44;g2bb3b34bca9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 name="Google Shape;45;g2bb3b34bca9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2bb400b8a96_0_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4" name="Google Shape;64;g2bb400b8a96_0_1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 name="Google Shape;65;g2bb400b8a96_0_1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2bb400b8a96_0_9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74" name="Google Shape;74;g2bb400b8a96_0_9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 name="Google Shape;75;g2bb400b8a96_0_9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2bb400b8a96_0_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80" name="Google Shape;80;g2bb400b8a96_0_3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 name="Google Shape;81;g2bb400b8a96_0_3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2bb400b8a96_0_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87" name="Google Shape;87;g2bb400b8a96_0_4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 name="Google Shape;88;g2bb400b8a96_0_4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2bb400b8a96_0_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94" name="Google Shape;94;g2bb400b8a96_0_5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g2bb400b8a96_0_5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765331a3eb_0_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765331a3eb_0_3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g3765331a3eb_0_3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765331a3eb_0_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765331a3eb_0_5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g3765331a3eb_0_5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765331a3eb_0_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765331a3eb_0_6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g3765331a3eb_0_62: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765331a3eb_0_8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3765331a3eb_0_8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g3765331a3eb_0_8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3765331a3eb_0_9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3765331a3eb_0_9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g3765331a3eb_0_9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765331a3eb_0_1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3765331a3eb_0_11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g3765331a3eb_0_11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2bb400b8a96_0_10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2bb400b8a96_0_10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g2bb400b8a96_0_10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2bb400b8a96_0_8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2bb400b8a96_0_8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g2bb400b8a96_0_8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2bb400b8a96_0_1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2bb400b8a96_0_11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g2bb400b8a96_0_113: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2bb400b8a96_0_1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2bb400b8a96_0_11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g2bb400b8a96_0_11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2bb400b8a96_0_1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2bb400b8a96_0_12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g2bb400b8a96_0_12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2bb400b8a96_0_1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2bb400b8a96_0_13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g2bb400b8a96_0_13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2bb400b8a96_0_1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2bb400b8a96_0_13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g2bb400b8a96_0_13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2bb400b8a96_0_1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2bb400b8a96_0_14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g2bb400b8a96_0_143: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2bb400b8a96_0_1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2bb400b8a96_0_14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g2bb400b8a96_0_14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2b91dafe979_1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US" sz="1100">
                <a:latin typeface="Arial"/>
                <a:ea typeface="Arial"/>
                <a:cs typeface="Arial"/>
                <a:sym typeface="Arial"/>
              </a:rPr>
              <a:t> </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b="1" lang="en-US" sz="1100">
                <a:latin typeface="Arial"/>
                <a:ea typeface="Arial"/>
                <a:cs typeface="Arial"/>
                <a:sym typeface="Arial"/>
              </a:rPr>
              <a:t>Post-Session Script</a:t>
            </a:r>
            <a:endParaRPr b="1"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en-US" sz="1100">
                <a:latin typeface="Arial"/>
                <a:ea typeface="Arial"/>
                <a:cs typeface="Arial"/>
                <a:sym typeface="Arial"/>
              </a:rPr>
              <a:t>Thank you for your time &amp; attention this evening. We hope you found the information presented in this session to be helpful to you and your family. At this time, we would ask that one member of your family please complete the Exit Survey posted on the screen(s). You can either scan the QR code, or enter the short URL to access the survey.</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b="1" i="1" lang="en-US" sz="1100">
                <a:latin typeface="Arial"/>
                <a:ea typeface="Arial"/>
                <a:cs typeface="Arial"/>
                <a:sym typeface="Arial"/>
              </a:rPr>
              <a:t>Sessions 1 &amp; 2</a:t>
            </a:r>
            <a:endParaRPr b="1" i="1"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en-US" sz="1100">
                <a:latin typeface="Arial"/>
                <a:ea typeface="Arial"/>
                <a:cs typeface="Arial"/>
                <a:sym typeface="Arial"/>
              </a:rPr>
              <a:t>There will be a 5 minute passing period before the next presentation begins, to give you enough time to choose your next location, as well as have an opportunity to use the restroom if needed.</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b="1" i="1" lang="en-US" sz="1100">
                <a:latin typeface="Arial"/>
                <a:ea typeface="Arial"/>
                <a:cs typeface="Arial"/>
                <a:sym typeface="Arial"/>
              </a:rPr>
              <a:t>Last Session</a:t>
            </a:r>
            <a:endParaRPr sz="11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en-US" sz="1100">
                <a:latin typeface="Arial"/>
                <a:ea typeface="Arial"/>
                <a:cs typeface="Arial"/>
                <a:sym typeface="Arial"/>
              </a:rPr>
              <a:t>This concludes this evening’s program. We thank you for coming out tonight, and hope you enjoyed the information presented. If after tonight you have questions, please feel free to contact your student’s school counselor.</a:t>
            </a:r>
            <a:endParaRPr sz="1100">
              <a:latin typeface="Arial"/>
              <a:ea typeface="Arial"/>
              <a:cs typeface="Arial"/>
              <a:sym typeface="Arial"/>
            </a:endParaRPr>
          </a:p>
          <a:p>
            <a:pPr indent="0" lvl="0" marL="0" rtl="0" algn="l">
              <a:spcBef>
                <a:spcPts val="0"/>
              </a:spcBef>
              <a:spcAft>
                <a:spcPts val="0"/>
              </a:spcAft>
              <a:buNone/>
            </a:pPr>
            <a:r>
              <a:t/>
            </a:r>
            <a:endParaRPr/>
          </a:p>
        </p:txBody>
      </p:sp>
      <p:sp>
        <p:nvSpPr>
          <p:cNvPr id="247" name="Google Shape;247;g2b91dafe979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3f75fe593ae_0_0: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5" name="Google Shape;255;g3f75fe593ae_0_0: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256" name="Google Shape;256;g3f75fe593ae_0_0: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f75fe593ae_0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3f75fe593ae_0_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g3f75fe593ae_0_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18 SS Template" type="title">
  <p:cSld name="TITLE">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2"/>
          <p:cNvSpPr txBox="1"/>
          <p:nvPr>
            <p:ph type="ctrTitle"/>
          </p:nvPr>
        </p:nvSpPr>
        <p:spPr>
          <a:xfrm>
            <a:off x="2032000" y="8175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lt1"/>
              </a:buClr>
              <a:buSzPts val="6000"/>
              <a:buFont typeface="Arial Black"/>
              <a:buNone/>
              <a:defRPr sz="6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2032000" y="3427867"/>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lt1"/>
              </a:buClr>
              <a:buSzPts val="2400"/>
              <a:buNone/>
              <a:defRPr sz="24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
          <p:cNvSpPr txBox="1"/>
          <p:nvPr>
            <p:ph type="title"/>
          </p:nvPr>
        </p:nvSpPr>
        <p:spPr>
          <a:xfrm>
            <a:off x="478971" y="5256439"/>
            <a:ext cx="9303658"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4400"/>
              <a:buFont typeface="Arial Black"/>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
          <p:cNvSpPr txBox="1"/>
          <p:nvPr>
            <p:ph idx="1" type="body"/>
          </p:nvPr>
        </p:nvSpPr>
        <p:spPr>
          <a:xfrm>
            <a:off x="740228" y="522514"/>
            <a:ext cx="10827656" cy="4441371"/>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bg>
      <p:bgPr>
        <a:blipFill>
          <a:blip r:embed="rId2">
            <a:alphaModFix/>
          </a:blip>
          <a:stretch>
            <a:fillRect/>
          </a:stretch>
        </a:blipFill>
      </p:bgPr>
    </p:bg>
    <p:spTree>
      <p:nvGrpSpPr>
        <p:cNvPr id="21" name="Shape 21"/>
        <p:cNvGrpSpPr/>
        <p:nvPr/>
      </p:nvGrpSpPr>
      <p:grpSpPr>
        <a:xfrm>
          <a:off x="0" y="0"/>
          <a:ext cx="0" cy="0"/>
          <a:chOff x="0" y="0"/>
          <a:chExt cx="0" cy="0"/>
        </a:xfrm>
      </p:grpSpPr>
      <p:sp>
        <p:nvSpPr>
          <p:cNvPr id="22" name="Google Shape;22;p4"/>
          <p:cNvSpPr txBox="1"/>
          <p:nvPr>
            <p:ph type="ctrTitle"/>
          </p:nvPr>
        </p:nvSpPr>
        <p:spPr>
          <a:xfrm>
            <a:off x="2032000" y="8175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lt1"/>
              </a:buClr>
              <a:buSzPts val="6000"/>
              <a:buFont typeface="Arial Black"/>
              <a:buNone/>
              <a:defRPr sz="6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subTitle"/>
          </p:nvPr>
        </p:nvSpPr>
        <p:spPr>
          <a:xfrm>
            <a:off x="2032000" y="3427867"/>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lt1"/>
              </a:buClr>
              <a:buSzPts val="2400"/>
              <a:buNone/>
              <a:defRPr sz="24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5"/>
          <p:cNvSpPr txBox="1"/>
          <p:nvPr>
            <p:ph type="title"/>
          </p:nvPr>
        </p:nvSpPr>
        <p:spPr>
          <a:xfrm>
            <a:off x="478971" y="5256439"/>
            <a:ext cx="9303658"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lt1"/>
              </a:buClr>
              <a:buSzPts val="4400"/>
              <a:buFont typeface="Arial Black"/>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5"/>
          <p:cNvSpPr txBox="1"/>
          <p:nvPr>
            <p:ph idx="1" type="body"/>
          </p:nvPr>
        </p:nvSpPr>
        <p:spPr>
          <a:xfrm>
            <a:off x="740228" y="522514"/>
            <a:ext cx="10827656" cy="4441371"/>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p:bg>
      <p:bgPr>
        <a:blipFill>
          <a:blip r:embed="rId2">
            <a:alphaModFix/>
          </a:blip>
          <a:stretch>
            <a:fillRect/>
          </a:stretch>
        </a:blipFill>
      </p:bgPr>
    </p:bg>
    <p:spTree>
      <p:nvGrpSpPr>
        <p:cNvPr id="27" name="Shape 27"/>
        <p:cNvGrpSpPr/>
        <p:nvPr/>
      </p:nvGrpSpPr>
      <p:grpSpPr>
        <a:xfrm>
          <a:off x="0" y="0"/>
          <a:ext cx="0" cy="0"/>
          <a:chOff x="0" y="0"/>
          <a:chExt cx="0" cy="0"/>
        </a:xfrm>
      </p:grpSpPr>
      <p:sp>
        <p:nvSpPr>
          <p:cNvPr id="28" name="Google Shape;28;p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9" name="Google Shape;29;p6"/>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Black"/>
              <a:buNone/>
              <a:defRPr b="0" i="0" sz="4400" u="none" cap="none" strike="noStrike">
                <a:solidFill>
                  <a:schemeClr val="dk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rial"/>
                <a:ea typeface="Arial"/>
                <a:cs typeface="Arial"/>
                <a:sym typeface="Arial"/>
              </a:defRPr>
            </a:lvl1pPr>
            <a:lvl2pPr indent="0" lvl="1" marL="0" marR="0" rtl="0" algn="r">
              <a:spcBef>
                <a:spcPts val="0"/>
              </a:spcBef>
              <a:buNone/>
              <a:defRPr b="0" i="0" sz="1200" u="none" cap="none" strike="noStrike">
                <a:solidFill>
                  <a:srgbClr val="888888"/>
                </a:solidFill>
                <a:latin typeface="Arial"/>
                <a:ea typeface="Arial"/>
                <a:cs typeface="Arial"/>
                <a:sym typeface="Arial"/>
              </a:defRPr>
            </a:lvl2pPr>
            <a:lvl3pPr indent="0" lvl="2" marL="0" marR="0" rtl="0" algn="r">
              <a:spcBef>
                <a:spcPts val="0"/>
              </a:spcBef>
              <a:buNone/>
              <a:defRPr b="0" i="0" sz="1200" u="none" cap="none" strike="noStrike">
                <a:solidFill>
                  <a:srgbClr val="888888"/>
                </a:solidFill>
                <a:latin typeface="Arial"/>
                <a:ea typeface="Arial"/>
                <a:cs typeface="Arial"/>
                <a:sym typeface="Arial"/>
              </a:defRPr>
            </a:lvl3pPr>
            <a:lvl4pPr indent="0" lvl="3" marL="0" marR="0" rtl="0" algn="r">
              <a:spcBef>
                <a:spcPts val="0"/>
              </a:spcBef>
              <a:buNone/>
              <a:defRPr b="0" i="0" sz="1200" u="none" cap="none" strike="noStrike">
                <a:solidFill>
                  <a:srgbClr val="888888"/>
                </a:solidFill>
                <a:latin typeface="Arial"/>
                <a:ea typeface="Arial"/>
                <a:cs typeface="Arial"/>
                <a:sym typeface="Arial"/>
              </a:defRPr>
            </a:lvl4pPr>
            <a:lvl5pPr indent="0" lvl="4" marL="0" marR="0" rtl="0" algn="r">
              <a:spcBef>
                <a:spcPts val="0"/>
              </a:spcBef>
              <a:buNone/>
              <a:defRPr b="0" i="0" sz="1200" u="none" cap="none" strike="noStrike">
                <a:solidFill>
                  <a:srgbClr val="888888"/>
                </a:solidFill>
                <a:latin typeface="Arial"/>
                <a:ea typeface="Arial"/>
                <a:cs typeface="Arial"/>
                <a:sym typeface="Arial"/>
              </a:defRPr>
            </a:lvl5pPr>
            <a:lvl6pPr indent="0" lvl="5" marL="0" marR="0" rtl="0" algn="r">
              <a:spcBef>
                <a:spcPts val="0"/>
              </a:spcBef>
              <a:buNone/>
              <a:defRPr b="0" i="0" sz="1200" u="none" cap="none" strike="noStrike">
                <a:solidFill>
                  <a:srgbClr val="888888"/>
                </a:solidFill>
                <a:latin typeface="Arial"/>
                <a:ea typeface="Arial"/>
                <a:cs typeface="Arial"/>
                <a:sym typeface="Arial"/>
              </a:defRPr>
            </a:lvl6pPr>
            <a:lvl7pPr indent="0" lvl="6" marL="0" marR="0" rtl="0" algn="r">
              <a:spcBef>
                <a:spcPts val="0"/>
              </a:spcBef>
              <a:buNone/>
              <a:defRPr b="0" i="0" sz="1200" u="none" cap="none" strike="noStrike">
                <a:solidFill>
                  <a:srgbClr val="888888"/>
                </a:solidFill>
                <a:latin typeface="Arial"/>
                <a:ea typeface="Arial"/>
                <a:cs typeface="Arial"/>
                <a:sym typeface="Arial"/>
              </a:defRPr>
            </a:lvl7pPr>
            <a:lvl8pPr indent="0" lvl="7" marL="0" marR="0" rtl="0" algn="r">
              <a:spcBef>
                <a:spcPts val="0"/>
              </a:spcBef>
              <a:buNone/>
              <a:defRPr b="0" i="0" sz="1200" u="none" cap="none" strike="noStrike">
                <a:solidFill>
                  <a:srgbClr val="888888"/>
                </a:solidFill>
                <a:latin typeface="Arial"/>
                <a:ea typeface="Arial"/>
                <a:cs typeface="Arial"/>
                <a:sym typeface="Arial"/>
              </a:defRPr>
            </a:lvl8pPr>
            <a:lvl9pPr indent="0" lvl="8" marL="0" marR="0" rtl="0" algn="r">
              <a:spcBef>
                <a:spcPts val="0"/>
              </a:spcBef>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1" Type="http://schemas.openxmlformats.org/officeDocument/2006/relationships/image" Target="../media/image20.png"/><Relationship Id="rId10" Type="http://schemas.openxmlformats.org/officeDocument/2006/relationships/image" Target="../media/image12.png"/><Relationship Id="rId13" Type="http://schemas.openxmlformats.org/officeDocument/2006/relationships/image" Target="../media/image32.png"/><Relationship Id="rId12" Type="http://schemas.openxmlformats.org/officeDocument/2006/relationships/image" Target="../media/image25.png"/><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7.png"/><Relationship Id="rId9" Type="http://schemas.openxmlformats.org/officeDocument/2006/relationships/image" Target="../media/image15.png"/><Relationship Id="rId15" Type="http://schemas.openxmlformats.org/officeDocument/2006/relationships/image" Target="../media/image16.png"/><Relationship Id="rId14" Type="http://schemas.openxmlformats.org/officeDocument/2006/relationships/image" Target="../media/image23.png"/><Relationship Id="rId17" Type="http://schemas.openxmlformats.org/officeDocument/2006/relationships/image" Target="../media/image28.png"/><Relationship Id="rId16" Type="http://schemas.openxmlformats.org/officeDocument/2006/relationships/image" Target="../media/image24.png"/><Relationship Id="rId5" Type="http://schemas.openxmlformats.org/officeDocument/2006/relationships/image" Target="../media/image10.png"/><Relationship Id="rId6" Type="http://schemas.openxmlformats.org/officeDocument/2006/relationships/image" Target="../media/image22.png"/><Relationship Id="rId7" Type="http://schemas.openxmlformats.org/officeDocument/2006/relationships/image" Target="../media/image27.png"/><Relationship Id="rId8"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8.png"/><Relationship Id="rId5" Type="http://schemas.openxmlformats.org/officeDocument/2006/relationships/image" Target="../media/image6.png"/><Relationship Id="rId6"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1.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hyperlink" Target="https://app.schoolinks.com/login/k12" TargetMode="External"/><Relationship Id="rId5" Type="http://schemas.openxmlformats.org/officeDocument/2006/relationships/hyperlink" Target="https://resources.finalsite.net/images/v1758919154/naperville203org/jdeaztscgt7elauwsoz5/schoolinks-onboardingforguardians-english.pdf" TargetMode="External"/></Relationships>
</file>

<file path=ppt/slides/_rels/slide7.xml.rels><?xml version="1.0" encoding="UTF-8" standalone="yes"?><Relationships xmlns="http://schemas.openxmlformats.org/package/2006/relationships"><Relationship Id="rId11" Type="http://schemas.openxmlformats.org/officeDocument/2006/relationships/hyperlink" Target="https://nnhs.naperville203.org/ExpTracking" TargetMode="External"/><Relationship Id="rId10" Type="http://schemas.openxmlformats.org/officeDocument/2006/relationships/hyperlink" Target="https://youtu.be/5xe05-2GQ3o" TargetMode="External"/><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hyperlink" Target="https://youtu.be/ypP3mtJpZJY" TargetMode="External"/><Relationship Id="rId9" Type="http://schemas.openxmlformats.org/officeDocument/2006/relationships/hyperlink" Target="https://youtu.be/BqKwhqN_qRQ" TargetMode="External"/><Relationship Id="rId5" Type="http://schemas.openxmlformats.org/officeDocument/2006/relationships/hyperlink" Target="https://youtu.be/O128Fgj717c" TargetMode="External"/><Relationship Id="rId6" Type="http://schemas.openxmlformats.org/officeDocument/2006/relationships/hyperlink" Target="https://nnhs.naperville203.org/CollegeVisitSignup" TargetMode="External"/><Relationship Id="rId7" Type="http://schemas.openxmlformats.org/officeDocument/2006/relationships/hyperlink" Target="https://youtu.be/gakpSTQ0Kng" TargetMode="External"/><Relationship Id="rId8" Type="http://schemas.openxmlformats.org/officeDocument/2006/relationships/hyperlink" Target="https://youtu.be/gv1IkhcFeac"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26.png"/><Relationship Id="rId5" Type="http://schemas.openxmlformats.org/officeDocument/2006/relationships/hyperlink" Target="https://app.schoolinks.com/course-catalog/naperville-community-unit-school-district-203/overview/early-college-credit" TargetMode="External"/><Relationship Id="rId6" Type="http://schemas.openxmlformats.org/officeDocument/2006/relationships/hyperlink" Target="https://app.schoolinks.com/course-catalog/naperville-community-unit-school-district-203/overview/technology-center-of-dupage" TargetMode="External"/><Relationship Id="rId7" Type="http://schemas.openxmlformats.org/officeDocument/2006/relationships/hyperlink" Target="http://nnhs.naperville203.org/Pathways"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26.png"/><Relationship Id="rId5" Type="http://schemas.openxmlformats.org/officeDocument/2006/relationships/image" Target="../media/image41.png"/><Relationship Id="rId6" Type="http://schemas.openxmlformats.org/officeDocument/2006/relationships/hyperlink" Target="https://nnhs.naperville203.org/ExpTrackin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26.png"/><Relationship Id="rId5" Type="http://schemas.openxmlformats.org/officeDocument/2006/relationships/image" Target="../media/image3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26.png"/><Relationship Id="rId5" Type="http://schemas.openxmlformats.org/officeDocument/2006/relationships/image" Target="../media/image3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1.png"/><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pn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5.png"/><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5.png"/><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1.png"/><Relationship Id="rId4" Type="http://schemas.openxmlformats.org/officeDocument/2006/relationships/hyperlink" Target="https://nchs.naperville203.org/student-services/student-services-staff" TargetMode="External"/><Relationship Id="rId5" Type="http://schemas.openxmlformats.org/officeDocument/2006/relationships/hyperlink" Target="https://nchs.naperville203.org/student-services/student-services-staff" TargetMode="External"/><Relationship Id="rId6" Type="http://schemas.openxmlformats.org/officeDocument/2006/relationships/hyperlink" Target="https://docs.google.com/spreadsheets/d/1t0rlFj87-ZYyCaMY-4hDyh_yntOS8MzRxgg8cYTBGg0/edit?gid=168042896#gid=168042896" TargetMode="External"/><Relationship Id="rId7" Type="http://schemas.openxmlformats.org/officeDocument/2006/relationships/hyperlink" Target="https://docs.google.com/spreadsheets/d/1t0rlFj87-ZYyCaMY-4hDyh_yntOS8MzRxgg8cYTBGg0/edit?gid=168042896#gid=168042896"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43.png"/><Relationship Id="rId4" Type="http://schemas.openxmlformats.org/officeDocument/2006/relationships/image" Target="../media/image6.png"/><Relationship Id="rId5" Type="http://schemas.openxmlformats.org/officeDocument/2006/relationships/hyperlink" Target="https://nnhs.naperville203.org/NCompass" TargetMode="External"/><Relationship Id="rId6" Type="http://schemas.openxmlformats.org/officeDocument/2006/relationships/hyperlink" Target="https://nnhs.naperville203.org/CollegeVisitSignup" TargetMode="External"/><Relationship Id="rId7" Type="http://schemas.openxmlformats.org/officeDocument/2006/relationships/hyperlink" Target="https://drive.google.com/file/d/1LrRMJ4eeMwmXzcuM-PHp9If6fv2cZIOY/view?usp=sharing"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3.png"/><Relationship Id="rId4" Type="http://schemas.openxmlformats.org/officeDocument/2006/relationships/hyperlink" Target="https://www.nacacnet.org/event_detail/nacac-national-college-fair-chicago/" TargetMode="External"/><Relationship Id="rId5" Type="http://schemas.openxmlformats.org/officeDocument/2006/relationships/hyperlink" Target="https://app.strivescan.com/registratio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3" name="Shape 33"/>
        <p:cNvGrpSpPr/>
        <p:nvPr/>
      </p:nvGrpSpPr>
      <p:grpSpPr>
        <a:xfrm>
          <a:off x="0" y="0"/>
          <a:ext cx="0" cy="0"/>
          <a:chOff x="0" y="0"/>
          <a:chExt cx="0" cy="0"/>
        </a:xfrm>
      </p:grpSpPr>
      <p:sp>
        <p:nvSpPr>
          <p:cNvPr id="34" name="Google Shape;34;p7"/>
          <p:cNvSpPr txBox="1"/>
          <p:nvPr>
            <p:ph type="ctrTitle"/>
          </p:nvPr>
        </p:nvSpPr>
        <p:spPr>
          <a:xfrm>
            <a:off x="2006250" y="1711913"/>
            <a:ext cx="91440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lt1"/>
              </a:buClr>
              <a:buSzPts val="6000"/>
              <a:buFont typeface="Arial Black"/>
              <a:buNone/>
            </a:pPr>
            <a:r>
              <a:rPr lang="en-US"/>
              <a:t>Postsecondary Resources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9" name="Shape 39"/>
        <p:cNvGrpSpPr/>
        <p:nvPr/>
      </p:nvGrpSpPr>
      <p:grpSpPr>
        <a:xfrm>
          <a:off x="0" y="0"/>
          <a:ext cx="0" cy="0"/>
          <a:chOff x="0" y="0"/>
          <a:chExt cx="0" cy="0"/>
        </a:xfrm>
      </p:grpSpPr>
      <p:sp>
        <p:nvSpPr>
          <p:cNvPr id="40" name="Google Shape;40;p8"/>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Outcomes</a:t>
            </a:r>
            <a:endParaRPr sz="3800">
              <a:solidFill>
                <a:srgbClr val="FFFFFF"/>
              </a:solidFill>
            </a:endParaRPr>
          </a:p>
        </p:txBody>
      </p:sp>
      <p:sp>
        <p:nvSpPr>
          <p:cNvPr id="41" name="Google Shape;41;p8"/>
          <p:cNvSpPr txBox="1"/>
          <p:nvPr/>
        </p:nvSpPr>
        <p:spPr>
          <a:xfrm>
            <a:off x="1189425" y="2037525"/>
            <a:ext cx="10593600" cy="3879000"/>
          </a:xfrm>
          <a:prstGeom prst="rect">
            <a:avLst/>
          </a:prstGeom>
          <a:noFill/>
          <a:ln>
            <a:noFill/>
          </a:ln>
        </p:spPr>
        <p:txBody>
          <a:bodyPr anchorCtr="0" anchor="t" bIns="91425" lIns="91425" spcFirstLastPara="1" rIns="91425" wrap="square" tIns="91425">
            <a:spAutoFit/>
          </a:bodyPr>
          <a:lstStyle/>
          <a:p>
            <a:pPr indent="-419100" lvl="0" marL="457200" rtl="0" algn="l">
              <a:spcBef>
                <a:spcPts val="0"/>
              </a:spcBef>
              <a:spcAft>
                <a:spcPts val="0"/>
              </a:spcAft>
              <a:buClr>
                <a:schemeClr val="dk1"/>
              </a:buClr>
              <a:buSzPts val="3000"/>
              <a:buChar char="●"/>
            </a:pPr>
            <a:r>
              <a:rPr lang="en-US" sz="3000">
                <a:solidFill>
                  <a:schemeClr val="dk1"/>
                </a:solidFill>
              </a:rPr>
              <a:t>Families will know what postsecondary resources are available through Dist. 203</a:t>
            </a:r>
            <a:br>
              <a:rPr lang="en-US" sz="3000">
                <a:solidFill>
                  <a:schemeClr val="dk1"/>
                </a:solidFill>
              </a:rPr>
            </a:br>
            <a:endParaRPr sz="3000">
              <a:solidFill>
                <a:schemeClr val="dk1"/>
              </a:solidFill>
            </a:endParaRPr>
          </a:p>
          <a:p>
            <a:pPr indent="-419100" lvl="0" marL="457200" rtl="0" algn="l">
              <a:spcBef>
                <a:spcPts val="0"/>
              </a:spcBef>
              <a:spcAft>
                <a:spcPts val="0"/>
              </a:spcAft>
              <a:buClr>
                <a:schemeClr val="dk1"/>
              </a:buClr>
              <a:buSzPts val="3000"/>
              <a:buChar char="●"/>
            </a:pPr>
            <a:r>
              <a:rPr lang="en-US" sz="3000">
                <a:solidFill>
                  <a:schemeClr val="dk1"/>
                </a:solidFill>
              </a:rPr>
              <a:t>Families will know how to best utilize SchooLinks &amp; </a:t>
            </a:r>
            <a:r>
              <a:rPr b="1" i="1" lang="en-US" sz="3000">
                <a:solidFill>
                  <a:schemeClr val="dk1"/>
                </a:solidFill>
              </a:rPr>
              <a:t>NCompass</a:t>
            </a:r>
            <a:br>
              <a:rPr b="1" i="1" lang="en-US" sz="3000">
                <a:solidFill>
                  <a:schemeClr val="dk1"/>
                </a:solidFill>
              </a:rPr>
            </a:br>
            <a:endParaRPr i="1" sz="3000">
              <a:solidFill>
                <a:schemeClr val="dk1"/>
              </a:solidFill>
            </a:endParaRPr>
          </a:p>
          <a:p>
            <a:pPr indent="-419100" lvl="0" marL="457200" rtl="0" algn="l">
              <a:spcBef>
                <a:spcPts val="0"/>
              </a:spcBef>
              <a:spcAft>
                <a:spcPts val="0"/>
              </a:spcAft>
              <a:buClr>
                <a:schemeClr val="dk1"/>
              </a:buClr>
              <a:buSzPts val="3000"/>
              <a:buChar char="●"/>
            </a:pPr>
            <a:r>
              <a:rPr lang="en-US" sz="3000">
                <a:solidFill>
                  <a:schemeClr val="dk1"/>
                </a:solidFill>
              </a:rPr>
              <a:t>Families will know who to reach out to if they have postsecondary questions</a:t>
            </a:r>
            <a:endParaRPr sz="30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Postsecondary Resources</a:t>
            </a:r>
            <a:endParaRPr sz="3800">
              <a:solidFill>
                <a:srgbClr val="FFFFFF"/>
              </a:solidFill>
            </a:endParaRPr>
          </a:p>
        </p:txBody>
      </p:sp>
      <p:pic>
        <p:nvPicPr>
          <p:cNvPr id="48" name="Google Shape;48;p9"/>
          <p:cNvPicPr preferRelativeResize="0"/>
          <p:nvPr/>
        </p:nvPicPr>
        <p:blipFill>
          <a:blip r:embed="rId4">
            <a:alphaModFix/>
          </a:blip>
          <a:stretch>
            <a:fillRect/>
          </a:stretch>
        </p:blipFill>
        <p:spPr>
          <a:xfrm>
            <a:off x="504625" y="2336514"/>
            <a:ext cx="4857750" cy="942975"/>
          </a:xfrm>
          <a:prstGeom prst="rect">
            <a:avLst/>
          </a:prstGeom>
          <a:noFill/>
          <a:ln>
            <a:noFill/>
          </a:ln>
        </p:spPr>
      </p:pic>
      <p:pic>
        <p:nvPicPr>
          <p:cNvPr id="49" name="Google Shape;49;p9"/>
          <p:cNvPicPr preferRelativeResize="0"/>
          <p:nvPr/>
        </p:nvPicPr>
        <p:blipFill rotWithShape="1">
          <a:blip r:embed="rId5">
            <a:alphaModFix/>
          </a:blip>
          <a:srcRect b="40603" l="0" r="0" t="38732"/>
          <a:stretch/>
        </p:blipFill>
        <p:spPr>
          <a:xfrm>
            <a:off x="8087225" y="5739497"/>
            <a:ext cx="3810000" cy="787325"/>
          </a:xfrm>
          <a:prstGeom prst="rect">
            <a:avLst/>
          </a:prstGeom>
          <a:noFill/>
          <a:ln>
            <a:noFill/>
          </a:ln>
        </p:spPr>
      </p:pic>
      <p:pic>
        <p:nvPicPr>
          <p:cNvPr id="50" name="Google Shape;50;p9"/>
          <p:cNvPicPr preferRelativeResize="0"/>
          <p:nvPr/>
        </p:nvPicPr>
        <p:blipFill>
          <a:blip r:embed="rId6">
            <a:alphaModFix/>
          </a:blip>
          <a:stretch>
            <a:fillRect/>
          </a:stretch>
        </p:blipFill>
        <p:spPr>
          <a:xfrm>
            <a:off x="1592375" y="5158687"/>
            <a:ext cx="4229675" cy="1368150"/>
          </a:xfrm>
          <a:prstGeom prst="rect">
            <a:avLst/>
          </a:prstGeom>
          <a:noFill/>
          <a:ln>
            <a:noFill/>
          </a:ln>
        </p:spPr>
      </p:pic>
      <p:pic>
        <p:nvPicPr>
          <p:cNvPr id="51" name="Google Shape;51;p9"/>
          <p:cNvPicPr preferRelativeResize="0"/>
          <p:nvPr/>
        </p:nvPicPr>
        <p:blipFill>
          <a:blip r:embed="rId7">
            <a:alphaModFix/>
          </a:blip>
          <a:stretch>
            <a:fillRect/>
          </a:stretch>
        </p:blipFill>
        <p:spPr>
          <a:xfrm>
            <a:off x="8647625" y="1947572"/>
            <a:ext cx="3249600" cy="1923775"/>
          </a:xfrm>
          <a:prstGeom prst="rect">
            <a:avLst/>
          </a:prstGeom>
          <a:noFill/>
          <a:ln>
            <a:noFill/>
          </a:ln>
        </p:spPr>
      </p:pic>
      <p:pic>
        <p:nvPicPr>
          <p:cNvPr id="52" name="Google Shape;52;p9"/>
          <p:cNvPicPr preferRelativeResize="0"/>
          <p:nvPr/>
        </p:nvPicPr>
        <p:blipFill>
          <a:blip r:embed="rId8">
            <a:alphaModFix/>
          </a:blip>
          <a:stretch>
            <a:fillRect/>
          </a:stretch>
        </p:blipFill>
        <p:spPr>
          <a:xfrm>
            <a:off x="4191000" y="4654314"/>
            <a:ext cx="3810000" cy="1266825"/>
          </a:xfrm>
          <a:prstGeom prst="rect">
            <a:avLst/>
          </a:prstGeom>
          <a:noFill/>
          <a:ln>
            <a:noFill/>
          </a:ln>
        </p:spPr>
      </p:pic>
      <p:pic>
        <p:nvPicPr>
          <p:cNvPr id="53" name="Google Shape;53;p9"/>
          <p:cNvPicPr preferRelativeResize="0"/>
          <p:nvPr/>
        </p:nvPicPr>
        <p:blipFill>
          <a:blip r:embed="rId9">
            <a:alphaModFix/>
          </a:blip>
          <a:stretch>
            <a:fillRect/>
          </a:stretch>
        </p:blipFill>
        <p:spPr>
          <a:xfrm>
            <a:off x="6093325" y="2336528"/>
            <a:ext cx="2893675" cy="681472"/>
          </a:xfrm>
          <a:prstGeom prst="rect">
            <a:avLst/>
          </a:prstGeom>
          <a:noFill/>
          <a:ln>
            <a:noFill/>
          </a:ln>
        </p:spPr>
      </p:pic>
      <p:pic>
        <p:nvPicPr>
          <p:cNvPr id="54" name="Google Shape;54;p9"/>
          <p:cNvPicPr preferRelativeResize="0"/>
          <p:nvPr/>
        </p:nvPicPr>
        <p:blipFill>
          <a:blip r:embed="rId10">
            <a:alphaModFix/>
          </a:blip>
          <a:stretch>
            <a:fillRect/>
          </a:stretch>
        </p:blipFill>
        <p:spPr>
          <a:xfrm>
            <a:off x="163200" y="4377204"/>
            <a:ext cx="4458776" cy="994871"/>
          </a:xfrm>
          <a:prstGeom prst="rect">
            <a:avLst/>
          </a:prstGeom>
          <a:noFill/>
          <a:ln>
            <a:noFill/>
          </a:ln>
        </p:spPr>
      </p:pic>
      <p:pic>
        <p:nvPicPr>
          <p:cNvPr id="55" name="Google Shape;55;p9"/>
          <p:cNvPicPr preferRelativeResize="0"/>
          <p:nvPr/>
        </p:nvPicPr>
        <p:blipFill>
          <a:blip r:embed="rId11">
            <a:alphaModFix/>
          </a:blip>
          <a:stretch>
            <a:fillRect/>
          </a:stretch>
        </p:blipFill>
        <p:spPr>
          <a:xfrm>
            <a:off x="7419025" y="3445243"/>
            <a:ext cx="4393925" cy="830475"/>
          </a:xfrm>
          <a:prstGeom prst="rect">
            <a:avLst/>
          </a:prstGeom>
          <a:noFill/>
          <a:ln>
            <a:noFill/>
          </a:ln>
        </p:spPr>
      </p:pic>
      <p:pic>
        <p:nvPicPr>
          <p:cNvPr id="56" name="Google Shape;56;p9"/>
          <p:cNvPicPr preferRelativeResize="0"/>
          <p:nvPr/>
        </p:nvPicPr>
        <p:blipFill rotWithShape="1">
          <a:blip r:embed="rId12">
            <a:alphaModFix/>
          </a:blip>
          <a:srcRect b="27159" l="2370" r="-2370" t="27159"/>
          <a:stretch/>
        </p:blipFill>
        <p:spPr>
          <a:xfrm>
            <a:off x="1194300" y="3445250"/>
            <a:ext cx="3936148" cy="942975"/>
          </a:xfrm>
          <a:prstGeom prst="rect">
            <a:avLst/>
          </a:prstGeom>
          <a:noFill/>
          <a:ln>
            <a:noFill/>
          </a:ln>
        </p:spPr>
      </p:pic>
      <p:pic>
        <p:nvPicPr>
          <p:cNvPr id="57" name="Google Shape;57;p9"/>
          <p:cNvPicPr preferRelativeResize="0"/>
          <p:nvPr/>
        </p:nvPicPr>
        <p:blipFill rotWithShape="1">
          <a:blip r:embed="rId13">
            <a:alphaModFix/>
          </a:blip>
          <a:srcRect b="8493" l="0" r="0" t="28779"/>
          <a:stretch/>
        </p:blipFill>
        <p:spPr>
          <a:xfrm>
            <a:off x="8460725" y="4550700"/>
            <a:ext cx="2924175" cy="830475"/>
          </a:xfrm>
          <a:prstGeom prst="rect">
            <a:avLst/>
          </a:prstGeom>
          <a:noFill/>
          <a:ln>
            <a:noFill/>
          </a:ln>
        </p:spPr>
      </p:pic>
      <p:pic>
        <p:nvPicPr>
          <p:cNvPr id="58" name="Google Shape;58;p9"/>
          <p:cNvPicPr preferRelativeResize="0"/>
          <p:nvPr/>
        </p:nvPicPr>
        <p:blipFill>
          <a:blip r:embed="rId14">
            <a:alphaModFix/>
          </a:blip>
          <a:stretch>
            <a:fillRect/>
          </a:stretch>
        </p:blipFill>
        <p:spPr>
          <a:xfrm>
            <a:off x="4621975" y="2681563"/>
            <a:ext cx="2813102" cy="1874926"/>
          </a:xfrm>
          <a:prstGeom prst="rect">
            <a:avLst/>
          </a:prstGeom>
          <a:noFill/>
          <a:ln>
            <a:noFill/>
          </a:ln>
        </p:spPr>
      </p:pic>
      <p:pic>
        <p:nvPicPr>
          <p:cNvPr id="59" name="Google Shape;59;p9"/>
          <p:cNvPicPr preferRelativeResize="0"/>
          <p:nvPr/>
        </p:nvPicPr>
        <p:blipFill rotWithShape="1">
          <a:blip r:embed="rId15">
            <a:alphaModFix/>
          </a:blip>
          <a:srcRect b="30570" l="22469" r="22298" t="30867"/>
          <a:stretch/>
        </p:blipFill>
        <p:spPr>
          <a:xfrm>
            <a:off x="6005524" y="5499401"/>
            <a:ext cx="2081701" cy="1123126"/>
          </a:xfrm>
          <a:prstGeom prst="rect">
            <a:avLst/>
          </a:prstGeom>
          <a:noFill/>
          <a:ln>
            <a:noFill/>
          </a:ln>
        </p:spPr>
      </p:pic>
      <p:pic>
        <p:nvPicPr>
          <p:cNvPr id="60" name="Google Shape;60;p9"/>
          <p:cNvPicPr preferRelativeResize="0"/>
          <p:nvPr/>
        </p:nvPicPr>
        <p:blipFill>
          <a:blip r:embed="rId16">
            <a:alphaModFix/>
          </a:blip>
          <a:stretch>
            <a:fillRect/>
          </a:stretch>
        </p:blipFill>
        <p:spPr>
          <a:xfrm>
            <a:off x="6998469" y="4377195"/>
            <a:ext cx="1784225" cy="787325"/>
          </a:xfrm>
          <a:prstGeom prst="rect">
            <a:avLst/>
          </a:prstGeom>
          <a:noFill/>
          <a:ln>
            <a:noFill/>
          </a:ln>
        </p:spPr>
      </p:pic>
      <p:pic>
        <p:nvPicPr>
          <p:cNvPr id="61" name="Google Shape;61;p9"/>
          <p:cNvPicPr preferRelativeResize="0"/>
          <p:nvPr/>
        </p:nvPicPr>
        <p:blipFill>
          <a:blip r:embed="rId17">
            <a:alphaModFix/>
          </a:blip>
          <a:stretch>
            <a:fillRect/>
          </a:stretch>
        </p:blipFill>
        <p:spPr>
          <a:xfrm>
            <a:off x="4688000" y="3976325"/>
            <a:ext cx="2244450" cy="11231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
                                        </p:tgtEl>
                                        <p:attrNameLst>
                                          <p:attrName>style.visibility</p:attrName>
                                        </p:attrNameLst>
                                      </p:cBhvr>
                                      <p:to>
                                        <p:strVal val="visible"/>
                                      </p:to>
                                    </p:set>
                                    <p:animEffect filter="fade" transition="in">
                                      <p:cBhvr>
                                        <p:cTn dur="1000"/>
                                        <p:tgtEl>
                                          <p:spTgt spid="48"/>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51"/>
                                        </p:tgtEl>
                                        <p:attrNameLst>
                                          <p:attrName>style.visibility</p:attrName>
                                        </p:attrNameLst>
                                      </p:cBhvr>
                                      <p:to>
                                        <p:strVal val="visible"/>
                                      </p:to>
                                    </p:set>
                                    <p:animEffect filter="fade" transition="in">
                                      <p:cBhvr>
                                        <p:cTn dur="900"/>
                                        <p:tgtEl>
                                          <p:spTgt spid="51"/>
                                        </p:tgtEl>
                                      </p:cBhvr>
                                    </p:animEffect>
                                  </p:childTnLst>
                                </p:cTn>
                              </p:par>
                            </p:childTnLst>
                          </p:cTn>
                        </p:par>
                        <p:par>
                          <p:cTn fill="hold">
                            <p:stCondLst>
                              <p:cond delay="1900"/>
                            </p:stCondLst>
                            <p:childTnLst>
                              <p:par>
                                <p:cTn fill="hold" nodeType="afterEffect" presetClass="entr" presetID="10" presetSubtype="0">
                                  <p:stCondLst>
                                    <p:cond delay="0"/>
                                  </p:stCondLst>
                                  <p:childTnLst>
                                    <p:set>
                                      <p:cBhvr>
                                        <p:cTn dur="1" fill="hold">
                                          <p:stCondLst>
                                            <p:cond delay="0"/>
                                          </p:stCondLst>
                                        </p:cTn>
                                        <p:tgtEl>
                                          <p:spTgt spid="57"/>
                                        </p:tgtEl>
                                        <p:attrNameLst>
                                          <p:attrName>style.visibility</p:attrName>
                                        </p:attrNameLst>
                                      </p:cBhvr>
                                      <p:to>
                                        <p:strVal val="visible"/>
                                      </p:to>
                                    </p:set>
                                    <p:animEffect filter="fade" transition="in">
                                      <p:cBhvr>
                                        <p:cTn dur="800"/>
                                        <p:tgtEl>
                                          <p:spTgt spid="57"/>
                                        </p:tgtEl>
                                      </p:cBhvr>
                                    </p:animEffect>
                                  </p:childTnLst>
                                </p:cTn>
                              </p:par>
                            </p:childTnLst>
                          </p:cTn>
                        </p:par>
                        <p:par>
                          <p:cTn fill="hold">
                            <p:stCondLst>
                              <p:cond delay="2700"/>
                            </p:stCondLst>
                            <p:childTnLst>
                              <p:par>
                                <p:cTn fill="hold" nodeType="afterEffect" presetClass="entr" presetID="10" presetSubtype="0">
                                  <p:stCondLst>
                                    <p:cond delay="0"/>
                                  </p:stCondLst>
                                  <p:childTnLst>
                                    <p:set>
                                      <p:cBhvr>
                                        <p:cTn dur="1" fill="hold">
                                          <p:stCondLst>
                                            <p:cond delay="0"/>
                                          </p:stCondLst>
                                        </p:cTn>
                                        <p:tgtEl>
                                          <p:spTgt spid="50"/>
                                        </p:tgtEl>
                                        <p:attrNameLst>
                                          <p:attrName>style.visibility</p:attrName>
                                        </p:attrNameLst>
                                      </p:cBhvr>
                                      <p:to>
                                        <p:strVal val="visible"/>
                                      </p:to>
                                    </p:set>
                                    <p:animEffect filter="fade" transition="in">
                                      <p:cBhvr>
                                        <p:cTn dur="700"/>
                                        <p:tgtEl>
                                          <p:spTgt spid="50"/>
                                        </p:tgtEl>
                                      </p:cBhvr>
                                    </p:animEffect>
                                  </p:childTnLst>
                                </p:cTn>
                              </p:par>
                            </p:childTnLst>
                          </p:cTn>
                        </p:par>
                        <p:par>
                          <p:cTn fill="hold">
                            <p:stCondLst>
                              <p:cond delay="3400"/>
                            </p:stCondLst>
                            <p:childTnLst>
                              <p:par>
                                <p:cTn fill="hold" nodeType="after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600"/>
                                        <p:tgtEl>
                                          <p:spTgt spid="56"/>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59"/>
                                        </p:tgtEl>
                                        <p:attrNameLst>
                                          <p:attrName>style.visibility</p:attrName>
                                        </p:attrNameLst>
                                      </p:cBhvr>
                                      <p:to>
                                        <p:strVal val="visible"/>
                                      </p:to>
                                    </p:set>
                                    <p:animEffect filter="fade" transition="in">
                                      <p:cBhvr>
                                        <p:cTn dur="500"/>
                                        <p:tgtEl>
                                          <p:spTgt spid="59"/>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61"/>
                                        </p:tgtEl>
                                        <p:attrNameLst>
                                          <p:attrName>style.visibility</p:attrName>
                                        </p:attrNameLst>
                                      </p:cBhvr>
                                      <p:to>
                                        <p:strVal val="visible"/>
                                      </p:to>
                                    </p:set>
                                    <p:animEffect filter="fade" transition="in">
                                      <p:cBhvr>
                                        <p:cTn dur="400"/>
                                        <p:tgtEl>
                                          <p:spTgt spid="61"/>
                                        </p:tgtEl>
                                      </p:cBhvr>
                                    </p:animEffect>
                                  </p:childTnLst>
                                </p:cTn>
                              </p:par>
                            </p:childTnLst>
                          </p:cTn>
                        </p:par>
                        <p:par>
                          <p:cTn fill="hold">
                            <p:stCondLst>
                              <p:cond delay="4900"/>
                            </p:stCondLst>
                            <p:childTnLst>
                              <p:par>
                                <p:cTn fill="hold" nodeType="afterEffect" presetClass="entr" presetID="10" presetSubtype="0">
                                  <p:stCondLst>
                                    <p:cond delay="0"/>
                                  </p:stCondLst>
                                  <p:childTnLst>
                                    <p:set>
                                      <p:cBhvr>
                                        <p:cTn dur="1" fill="hold">
                                          <p:stCondLst>
                                            <p:cond delay="0"/>
                                          </p:stCondLst>
                                        </p:cTn>
                                        <p:tgtEl>
                                          <p:spTgt spid="53"/>
                                        </p:tgtEl>
                                        <p:attrNameLst>
                                          <p:attrName>style.visibility</p:attrName>
                                        </p:attrNameLst>
                                      </p:cBhvr>
                                      <p:to>
                                        <p:strVal val="visible"/>
                                      </p:to>
                                    </p:set>
                                    <p:animEffect filter="fade" transition="in">
                                      <p:cBhvr>
                                        <p:cTn dur="300"/>
                                        <p:tgtEl>
                                          <p:spTgt spid="53"/>
                                        </p:tgtEl>
                                      </p:cBhvr>
                                    </p:animEffect>
                                  </p:childTnLst>
                                </p:cTn>
                              </p:par>
                            </p:childTnLst>
                          </p:cTn>
                        </p:par>
                        <p:par>
                          <p:cTn fill="hold">
                            <p:stCondLst>
                              <p:cond delay="5200"/>
                            </p:stCondLst>
                            <p:childTnLst>
                              <p:par>
                                <p:cTn fill="hold" nodeType="afterEffect" presetClass="entr" presetID="10" presetSubtype="0">
                                  <p:stCondLst>
                                    <p:cond delay="0"/>
                                  </p:stCondLst>
                                  <p:childTnLst>
                                    <p:set>
                                      <p:cBhvr>
                                        <p:cTn dur="1" fill="hold">
                                          <p:stCondLst>
                                            <p:cond delay="0"/>
                                          </p:stCondLst>
                                        </p:cTn>
                                        <p:tgtEl>
                                          <p:spTgt spid="60"/>
                                        </p:tgtEl>
                                        <p:attrNameLst>
                                          <p:attrName>style.visibility</p:attrName>
                                        </p:attrNameLst>
                                      </p:cBhvr>
                                      <p:to>
                                        <p:strVal val="visible"/>
                                      </p:to>
                                    </p:set>
                                    <p:animEffect filter="fade" transition="in">
                                      <p:cBhvr>
                                        <p:cTn dur="300"/>
                                        <p:tgtEl>
                                          <p:spTgt spid="60"/>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54"/>
                                        </p:tgtEl>
                                        <p:attrNameLst>
                                          <p:attrName>style.visibility</p:attrName>
                                        </p:attrNameLst>
                                      </p:cBhvr>
                                      <p:to>
                                        <p:strVal val="visible"/>
                                      </p:to>
                                    </p:set>
                                    <p:animEffect filter="fade" transition="in">
                                      <p:cBhvr>
                                        <p:cTn dur="200"/>
                                        <p:tgtEl>
                                          <p:spTgt spid="54"/>
                                        </p:tgtEl>
                                      </p:cBhvr>
                                    </p:animEffect>
                                  </p:childTnLst>
                                </p:cTn>
                              </p:par>
                            </p:childTnLst>
                          </p:cTn>
                        </p:par>
                        <p:par>
                          <p:cTn fill="hold">
                            <p:stCondLst>
                              <p:cond delay="5700"/>
                            </p:stCondLst>
                            <p:childTnLst>
                              <p:par>
                                <p:cTn fill="hold" nodeType="afterEffect" presetClass="entr" presetID="10" presetSubtype="0">
                                  <p:stCondLst>
                                    <p:cond delay="0"/>
                                  </p:stCondLst>
                                  <p:childTnLst>
                                    <p:set>
                                      <p:cBhvr>
                                        <p:cTn dur="1" fill="hold">
                                          <p:stCondLst>
                                            <p:cond delay="0"/>
                                          </p:stCondLst>
                                        </p:cTn>
                                        <p:tgtEl>
                                          <p:spTgt spid="58"/>
                                        </p:tgtEl>
                                        <p:attrNameLst>
                                          <p:attrName>style.visibility</p:attrName>
                                        </p:attrNameLst>
                                      </p:cBhvr>
                                      <p:to>
                                        <p:strVal val="visible"/>
                                      </p:to>
                                    </p:set>
                                    <p:animEffect filter="fade" transition="in">
                                      <p:cBhvr>
                                        <p:cTn dur="100"/>
                                        <p:tgtEl>
                                          <p:spTgt spid="58"/>
                                        </p:tgtEl>
                                      </p:cBhvr>
                                    </p:animEffect>
                                  </p:childTnLst>
                                </p:cTn>
                              </p:par>
                            </p:childTnLst>
                          </p:cTn>
                        </p:par>
                        <p:par>
                          <p:cTn fill="hold">
                            <p:stCondLst>
                              <p:cond delay="5800"/>
                            </p:stCondLst>
                            <p:childTnLst>
                              <p:par>
                                <p:cTn fill="hold" nodeType="after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100"/>
                                        <p:tgtEl>
                                          <p:spTgt spid="55"/>
                                        </p:tgtEl>
                                      </p:cBhvr>
                                    </p:animEffect>
                                  </p:childTnLst>
                                </p:cTn>
                              </p:par>
                            </p:childTnLst>
                          </p:cTn>
                        </p:par>
                        <p:par>
                          <p:cTn fill="hold">
                            <p:stCondLst>
                              <p:cond delay="5900"/>
                            </p:stCondLst>
                            <p:childTnLst>
                              <p:par>
                                <p:cTn fill="hold" nodeType="afterEffect" presetClass="entr" presetID="10" presetSubtype="0">
                                  <p:stCondLst>
                                    <p:cond delay="0"/>
                                  </p:stCondLst>
                                  <p:childTnLst>
                                    <p:set>
                                      <p:cBhvr>
                                        <p:cTn dur="1" fill="hold">
                                          <p:stCondLst>
                                            <p:cond delay="0"/>
                                          </p:stCondLst>
                                        </p:cTn>
                                        <p:tgtEl>
                                          <p:spTgt spid="49"/>
                                        </p:tgtEl>
                                        <p:attrNameLst>
                                          <p:attrName>style.visibility</p:attrName>
                                        </p:attrNameLst>
                                      </p:cBhvr>
                                      <p:to>
                                        <p:strVal val="visible"/>
                                      </p:to>
                                    </p:set>
                                    <p:animEffect filter="fade" transition="in">
                                      <p:cBhvr>
                                        <p:cTn dur="100"/>
                                        <p:tgtEl>
                                          <p:spTgt spid="49"/>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52"/>
                                        </p:tgtEl>
                                        <p:attrNameLst>
                                          <p:attrName>style.visibility</p:attrName>
                                        </p:attrNameLst>
                                      </p:cBhvr>
                                      <p:to>
                                        <p:strVal val="visible"/>
                                      </p:to>
                                    </p:set>
                                    <p:animEffect filter="fade" transition="in">
                                      <p:cBhvr>
                                        <p:cTn dur="100"/>
                                        <p:tgtEl>
                                          <p:spTgt spid="5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6" name="Shape 66"/>
        <p:cNvGrpSpPr/>
        <p:nvPr/>
      </p:nvGrpSpPr>
      <p:grpSpPr>
        <a:xfrm>
          <a:off x="0" y="0"/>
          <a:ext cx="0" cy="0"/>
          <a:chOff x="0" y="0"/>
          <a:chExt cx="0" cy="0"/>
        </a:xfrm>
      </p:grpSpPr>
      <p:sp>
        <p:nvSpPr>
          <p:cNvPr id="67" name="Google Shape;67;p10"/>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Postsecondary Resources</a:t>
            </a:r>
            <a:endParaRPr sz="3800">
              <a:solidFill>
                <a:srgbClr val="FFFFFF"/>
              </a:solidFill>
            </a:endParaRPr>
          </a:p>
        </p:txBody>
      </p:sp>
      <p:pic>
        <p:nvPicPr>
          <p:cNvPr id="68" name="Google Shape;68;p10"/>
          <p:cNvPicPr preferRelativeResize="0"/>
          <p:nvPr/>
        </p:nvPicPr>
        <p:blipFill>
          <a:blip r:embed="rId4">
            <a:alphaModFix/>
          </a:blip>
          <a:stretch>
            <a:fillRect/>
          </a:stretch>
        </p:blipFill>
        <p:spPr>
          <a:xfrm>
            <a:off x="1882250" y="1911789"/>
            <a:ext cx="8427494" cy="4814535"/>
          </a:xfrm>
          <a:prstGeom prst="rect">
            <a:avLst/>
          </a:prstGeom>
          <a:noFill/>
          <a:ln>
            <a:noFill/>
          </a:ln>
        </p:spPr>
      </p:pic>
      <p:pic>
        <p:nvPicPr>
          <p:cNvPr id="69" name="Google Shape;69;p10"/>
          <p:cNvPicPr preferRelativeResize="0"/>
          <p:nvPr/>
        </p:nvPicPr>
        <p:blipFill rotWithShape="1">
          <a:blip r:embed="rId5">
            <a:alphaModFix/>
          </a:blip>
          <a:srcRect b="0" l="0" r="0" t="0"/>
          <a:stretch/>
        </p:blipFill>
        <p:spPr>
          <a:xfrm>
            <a:off x="5328154" y="3247425"/>
            <a:ext cx="6086672" cy="1521675"/>
          </a:xfrm>
          <a:prstGeom prst="rect">
            <a:avLst/>
          </a:prstGeom>
          <a:noFill/>
          <a:ln>
            <a:noFill/>
          </a:ln>
          <a:effectLst>
            <a:outerShdw blurRad="57150" rotWithShape="0" algn="bl" dir="5400000" dist="19050">
              <a:srgbClr val="000000">
                <a:alpha val="50000"/>
              </a:srgbClr>
            </a:outerShdw>
          </a:effectLst>
        </p:spPr>
      </p:pic>
      <p:sp>
        <p:nvSpPr>
          <p:cNvPr id="70" name="Google Shape;70;p10"/>
          <p:cNvSpPr txBox="1"/>
          <p:nvPr/>
        </p:nvSpPr>
        <p:spPr>
          <a:xfrm>
            <a:off x="4356975" y="850313"/>
            <a:ext cx="3377100" cy="5718300"/>
          </a:xfrm>
          <a:prstGeom prst="rect">
            <a:avLst/>
          </a:prstGeom>
          <a:noFill/>
          <a:ln>
            <a:noFill/>
          </a:ln>
          <a:effectLst>
            <a:outerShdw blurRad="85725" rotWithShape="0" algn="bl" dir="3840000" dist="57150">
              <a:srgbClr val="000000"/>
            </a:outerShdw>
          </a:effectLst>
        </p:spPr>
        <p:txBody>
          <a:bodyPr anchorCtr="0" anchor="t" bIns="91425" lIns="91425" spcFirstLastPara="1" rIns="91425" wrap="square" tIns="91425">
            <a:noAutofit/>
          </a:bodyPr>
          <a:lstStyle/>
          <a:p>
            <a:pPr indent="0" lvl="0" marL="0" rtl="0" algn="l">
              <a:spcBef>
                <a:spcPts val="0"/>
              </a:spcBef>
              <a:spcAft>
                <a:spcPts val="0"/>
              </a:spcAft>
              <a:buNone/>
            </a:pPr>
            <a:r>
              <a:rPr lang="en-US" sz="40000">
                <a:solidFill>
                  <a:srgbClr val="FF0000"/>
                </a:solidFill>
                <a:latin typeface="Permanent Marker"/>
                <a:ea typeface="Permanent Marker"/>
                <a:cs typeface="Permanent Marker"/>
                <a:sym typeface="Permanent Marker"/>
              </a:rPr>
              <a:t>X</a:t>
            </a:r>
            <a:endParaRPr sz="40000">
              <a:solidFill>
                <a:srgbClr val="FF0000"/>
              </a:solidFill>
              <a:latin typeface="Permanent Marker"/>
              <a:ea typeface="Permanent Marker"/>
              <a:cs typeface="Permanent Marker"/>
              <a:sym typeface="Permanent Marker"/>
            </a:endParaRPr>
          </a:p>
        </p:txBody>
      </p:sp>
      <p:pic>
        <p:nvPicPr>
          <p:cNvPr id="71" name="Google Shape;71;p10" title="schoolinks2025.png"/>
          <p:cNvPicPr preferRelativeResize="0"/>
          <p:nvPr/>
        </p:nvPicPr>
        <p:blipFill>
          <a:blip r:embed="rId6">
            <a:alphaModFix/>
          </a:blip>
          <a:stretch>
            <a:fillRect/>
          </a:stretch>
        </p:blipFill>
        <p:spPr>
          <a:xfrm>
            <a:off x="1289750" y="2843463"/>
            <a:ext cx="3377102" cy="2951204"/>
          </a:xfrm>
          <a:prstGeom prst="rect">
            <a:avLst/>
          </a:prstGeom>
          <a:noFill/>
          <a:ln>
            <a:noFill/>
          </a:ln>
          <a:effectLst>
            <a:outerShdw blurRad="100013" rotWithShape="0" algn="bl" dir="3600000" dist="66675">
              <a:srgbClr val="000000">
                <a:alpha val="50000"/>
              </a:srgbClr>
            </a:outerShdw>
          </a:effectLst>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68"/>
                                        </p:tgtEl>
                                        <p:attrNameLst>
                                          <p:attrName>style.visibility</p:attrName>
                                        </p:attrNameLst>
                                      </p:cBhvr>
                                      <p:to>
                                        <p:strVal val="visible"/>
                                      </p:to>
                                    </p:set>
                                    <p:animEffect filter="fade" transition="in">
                                      <p:cBhvr>
                                        <p:cTn dur="2500"/>
                                        <p:tgtEl>
                                          <p:spTgt spid="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68"/>
                                        </p:tgtEl>
                                      </p:cBhvr>
                                    </p:animEffect>
                                    <p:set>
                                      <p:cBhvr>
                                        <p:cTn dur="1" fill="hold">
                                          <p:stCondLst>
                                            <p:cond delay="500"/>
                                          </p:stCondLst>
                                        </p:cTn>
                                        <p:tgtEl>
                                          <p:spTgt spid="68"/>
                                        </p:tgtEl>
                                        <p:attrNameLst>
                                          <p:attrName>style.visibility</p:attrName>
                                        </p:attrNameLst>
                                      </p:cBhvr>
                                      <p:to>
                                        <p:strVal val="hidden"/>
                                      </p:to>
                                    </p:set>
                                  </p:childTnLst>
                                </p:cTn>
                              </p:par>
                            </p:childTnLst>
                          </p:cTn>
                        </p:par>
                        <p:par>
                          <p:cTn fill="hold">
                            <p:stCondLst>
                              <p:cond delay="500"/>
                            </p:stCondLst>
                            <p:childTnLst>
                              <p:par>
                                <p:cTn fill="hold" nodeType="afterEffect" presetClass="exit" presetID="10" presetSubtype="0">
                                  <p:stCondLst>
                                    <p:cond delay="0"/>
                                  </p:stCondLst>
                                  <p:childTnLst>
                                    <p:animEffect filter="fade" transition="out">
                                      <p:cBhvr>
                                        <p:cTn dur="300"/>
                                        <p:tgtEl>
                                          <p:spTgt spid="70"/>
                                        </p:tgtEl>
                                      </p:cBhvr>
                                    </p:animEffect>
                                    <p:set>
                                      <p:cBhvr>
                                        <p:cTn dur="1" fill="hold">
                                          <p:stCondLst>
                                            <p:cond delay="300"/>
                                          </p:stCondLst>
                                        </p:cTn>
                                        <p:tgtEl>
                                          <p:spTgt spid="70"/>
                                        </p:tgtEl>
                                        <p:attrNameLst>
                                          <p:attrName>style.visibility</p:attrName>
                                        </p:attrNameLst>
                                      </p:cBhvr>
                                      <p:to>
                                        <p:strVal val="hidden"/>
                                      </p:to>
                                    </p:set>
                                  </p:childTnLst>
                                </p:cTn>
                              </p:par>
                            </p:childTnLst>
                          </p:cTn>
                        </p:par>
                        <p:par>
                          <p:cTn fill="hold">
                            <p:stCondLst>
                              <p:cond delay="800"/>
                            </p:stCondLst>
                            <p:childTnLst>
                              <p:par>
                                <p:cTn fill="hold" nodeType="afterEffect" presetClass="entr" presetID="10" presetSubtype="0">
                                  <p:stCondLst>
                                    <p:cond delay="0"/>
                                  </p:stCondLst>
                                  <p:childTnLst>
                                    <p:set>
                                      <p:cBhvr>
                                        <p:cTn dur="1" fill="hold">
                                          <p:stCondLst>
                                            <p:cond delay="0"/>
                                          </p:stCondLst>
                                        </p:cTn>
                                        <p:tgtEl>
                                          <p:spTgt spid="71"/>
                                        </p:tgtEl>
                                        <p:attrNameLst>
                                          <p:attrName>style.visibility</p:attrName>
                                        </p:attrNameLst>
                                      </p:cBhvr>
                                      <p:to>
                                        <p:strVal val="visible"/>
                                      </p:to>
                                    </p:set>
                                    <p:animEffect filter="fade" transition="in">
                                      <p:cBhvr>
                                        <p:cTn dur="1000"/>
                                        <p:tgtEl>
                                          <p:spTgt spid="71"/>
                                        </p:tgtEl>
                                      </p:cBhvr>
                                    </p:animEffect>
                                  </p:childTnLst>
                                </p:cTn>
                              </p:par>
                              <p:par>
                                <p:cTn fill="hold" nodeType="withEffect" presetClass="entr" presetID="10" presetSubtype="0">
                                  <p:stCondLst>
                                    <p:cond delay="0"/>
                                  </p:stCondLst>
                                  <p:childTnLst>
                                    <p:set>
                                      <p:cBhvr>
                                        <p:cTn dur="1" fill="hold">
                                          <p:stCondLst>
                                            <p:cond delay="0"/>
                                          </p:stCondLst>
                                        </p:cTn>
                                        <p:tgtEl>
                                          <p:spTgt spid="69"/>
                                        </p:tgtEl>
                                        <p:attrNameLst>
                                          <p:attrName>style.visibility</p:attrName>
                                        </p:attrNameLst>
                                      </p:cBhvr>
                                      <p:to>
                                        <p:strVal val="visible"/>
                                      </p:to>
                                    </p:set>
                                    <p:animEffect filter="fade" transition="in">
                                      <p:cBhvr>
                                        <p:cTn dur="1000"/>
                                        <p:tgtEl>
                                          <p:spTgt spid="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6" name="Shape 76"/>
        <p:cNvGrpSpPr/>
        <p:nvPr/>
      </p:nvGrpSpPr>
      <p:grpSpPr>
        <a:xfrm>
          <a:off x="0" y="0"/>
          <a:ext cx="0" cy="0"/>
          <a:chOff x="0" y="0"/>
          <a:chExt cx="0" cy="0"/>
        </a:xfrm>
      </p:grpSpPr>
      <p:pic>
        <p:nvPicPr>
          <p:cNvPr id="77" name="Google Shape;77;p11" title="schoolinks2025.png"/>
          <p:cNvPicPr preferRelativeResize="0"/>
          <p:nvPr/>
        </p:nvPicPr>
        <p:blipFill>
          <a:blip r:embed="rId4">
            <a:alphaModFix/>
          </a:blip>
          <a:stretch>
            <a:fillRect/>
          </a:stretch>
        </p:blipFill>
        <p:spPr>
          <a:xfrm>
            <a:off x="4705500" y="1292550"/>
            <a:ext cx="4889525" cy="42729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2" name="Shape 82"/>
        <p:cNvGrpSpPr/>
        <p:nvPr/>
      </p:nvGrpSpPr>
      <p:grpSpPr>
        <a:xfrm>
          <a:off x="0" y="0"/>
          <a:ext cx="0" cy="0"/>
          <a:chOff x="0" y="0"/>
          <a:chExt cx="0" cy="0"/>
        </a:xfrm>
      </p:grpSpPr>
      <p:sp>
        <p:nvSpPr>
          <p:cNvPr id="83" name="Google Shape;83;p12"/>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a:t>
            </a:r>
            <a:endParaRPr sz="3800">
              <a:solidFill>
                <a:srgbClr val="FFFFFF"/>
              </a:solidFill>
            </a:endParaRPr>
          </a:p>
        </p:txBody>
      </p:sp>
      <p:sp>
        <p:nvSpPr>
          <p:cNvPr id="84" name="Google Shape;84;p12"/>
          <p:cNvSpPr txBox="1"/>
          <p:nvPr/>
        </p:nvSpPr>
        <p:spPr>
          <a:xfrm>
            <a:off x="1189425" y="2037525"/>
            <a:ext cx="10593600" cy="3417000"/>
          </a:xfrm>
          <a:prstGeom prst="rect">
            <a:avLst/>
          </a:prstGeom>
          <a:noFill/>
          <a:ln>
            <a:noFill/>
          </a:ln>
        </p:spPr>
        <p:txBody>
          <a:bodyPr anchorCtr="0" anchor="t" bIns="91425" lIns="91425" spcFirstLastPara="1" rIns="91425" wrap="square" tIns="91425">
            <a:spAutoFit/>
          </a:bodyPr>
          <a:lstStyle/>
          <a:p>
            <a:pPr indent="-419100" lvl="0" marL="457200" rtl="0" algn="l">
              <a:spcBef>
                <a:spcPts val="0"/>
              </a:spcBef>
              <a:spcAft>
                <a:spcPts val="0"/>
              </a:spcAft>
              <a:buClr>
                <a:schemeClr val="dk1"/>
              </a:buClr>
              <a:buSzPts val="3000"/>
              <a:buChar char="●"/>
            </a:pPr>
            <a:r>
              <a:rPr lang="en-US" sz="3000">
                <a:solidFill>
                  <a:schemeClr val="dk1"/>
                </a:solidFill>
              </a:rPr>
              <a:t>SchooLinks is our digital college &amp; career readiness platform, used for grades 6-12</a:t>
            </a:r>
            <a:br>
              <a:rPr lang="en-US" sz="3000">
                <a:solidFill>
                  <a:schemeClr val="dk1"/>
                </a:solidFill>
              </a:rPr>
            </a:br>
            <a:endParaRPr sz="3000">
              <a:solidFill>
                <a:schemeClr val="dk1"/>
              </a:solidFill>
            </a:endParaRPr>
          </a:p>
          <a:p>
            <a:pPr indent="-419100" lvl="0" marL="457200" rtl="0" algn="l">
              <a:spcBef>
                <a:spcPts val="0"/>
              </a:spcBef>
              <a:spcAft>
                <a:spcPts val="0"/>
              </a:spcAft>
              <a:buClr>
                <a:schemeClr val="dk1"/>
              </a:buClr>
              <a:buSzPts val="3000"/>
              <a:buChar char="●"/>
            </a:pPr>
            <a:r>
              <a:rPr lang="en-US" sz="3000">
                <a:solidFill>
                  <a:schemeClr val="dk1"/>
                </a:solidFill>
              </a:rPr>
              <a:t>Students &amp; Parents can access </a:t>
            </a:r>
            <a:r>
              <a:rPr b="1" lang="en-US" sz="3000" u="sng">
                <a:solidFill>
                  <a:schemeClr val="accent6"/>
                </a:solidFill>
                <a:hlinkClick r:id="rId4">
                  <a:extLst>
                    <a:ext uri="{A12FA001-AC4F-418D-AE19-62706E023703}">
                      <ahyp:hlinkClr val="tx"/>
                    </a:ext>
                  </a:extLst>
                </a:hlinkClick>
              </a:rPr>
              <a:t>SchooLinks here</a:t>
            </a:r>
            <a:br>
              <a:rPr b="1" i="1" lang="en-US" sz="3000">
                <a:solidFill>
                  <a:schemeClr val="dk1"/>
                </a:solidFill>
              </a:rPr>
            </a:br>
            <a:endParaRPr i="1" sz="3000">
              <a:solidFill>
                <a:schemeClr val="dk1"/>
              </a:solidFill>
            </a:endParaRPr>
          </a:p>
          <a:p>
            <a:pPr indent="-419100" lvl="0" marL="457200" rtl="0" algn="l">
              <a:spcBef>
                <a:spcPts val="0"/>
              </a:spcBef>
              <a:spcAft>
                <a:spcPts val="0"/>
              </a:spcAft>
              <a:buClr>
                <a:schemeClr val="dk1"/>
              </a:buClr>
              <a:buSzPts val="3000"/>
              <a:buChar char="●"/>
            </a:pPr>
            <a:r>
              <a:rPr lang="en-US" sz="3000">
                <a:solidFill>
                  <a:schemeClr val="dk1"/>
                </a:solidFill>
              </a:rPr>
              <a:t>Parents/Guardians: If you have not set-up your SchooLinks Parent account, check out </a:t>
            </a:r>
            <a:r>
              <a:rPr b="1" lang="en-US" sz="3000" u="sng">
                <a:solidFill>
                  <a:schemeClr val="accent6"/>
                </a:solidFill>
                <a:hlinkClick r:id="rId5">
                  <a:extLst>
                    <a:ext uri="{A12FA001-AC4F-418D-AE19-62706E023703}">
                      <ahyp:hlinkClr val="tx"/>
                    </a:ext>
                  </a:extLst>
                </a:hlinkClick>
              </a:rPr>
              <a:t>this guide</a:t>
            </a:r>
            <a:r>
              <a:rPr lang="en-US" sz="3000">
                <a:solidFill>
                  <a:schemeClr val="dk1"/>
                </a:solidFill>
              </a:rPr>
              <a:t>.</a:t>
            </a:r>
            <a:endParaRPr sz="300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9" name="Shape 89"/>
        <p:cNvGrpSpPr/>
        <p:nvPr/>
      </p:nvGrpSpPr>
      <p:grpSpPr>
        <a:xfrm>
          <a:off x="0" y="0"/>
          <a:ext cx="0" cy="0"/>
          <a:chOff x="0" y="0"/>
          <a:chExt cx="0" cy="0"/>
        </a:xfrm>
      </p:grpSpPr>
      <p:sp>
        <p:nvSpPr>
          <p:cNvPr id="90" name="Google Shape;90;p13"/>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Resources</a:t>
            </a:r>
            <a:endParaRPr sz="3800">
              <a:solidFill>
                <a:srgbClr val="FFFFFF"/>
              </a:solidFill>
            </a:endParaRPr>
          </a:p>
        </p:txBody>
      </p:sp>
      <p:sp>
        <p:nvSpPr>
          <p:cNvPr id="91" name="Google Shape;91;p13"/>
          <p:cNvSpPr txBox="1"/>
          <p:nvPr/>
        </p:nvSpPr>
        <p:spPr>
          <a:xfrm>
            <a:off x="1189425" y="2037525"/>
            <a:ext cx="10593600" cy="4395900"/>
          </a:xfrm>
          <a:prstGeom prst="rect">
            <a:avLst/>
          </a:prstGeom>
          <a:noFill/>
          <a:ln>
            <a:noFill/>
          </a:ln>
        </p:spPr>
        <p:txBody>
          <a:bodyPr anchorCtr="0" anchor="t" bIns="91425" lIns="91425" spcFirstLastPara="1" rIns="91425" wrap="square" tIns="91425">
            <a:spAutoFit/>
          </a:bodyPr>
          <a:lstStyle/>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4">
                  <a:extLst>
                    <a:ext uri="{A12FA001-AC4F-418D-AE19-62706E023703}">
                      <ahyp:hlinkClr val="tx"/>
                    </a:ext>
                  </a:extLst>
                </a:hlinkClick>
              </a:rPr>
              <a:t>School Search Tool</a:t>
            </a:r>
            <a:r>
              <a:rPr lang="en-US" sz="1600">
                <a:solidFill>
                  <a:schemeClr val="dk1"/>
                </a:solidFill>
                <a:latin typeface="Roboto"/>
                <a:ea typeface="Roboto"/>
                <a:cs typeface="Roboto"/>
                <a:sym typeface="Roboto"/>
              </a:rPr>
              <a:t>: How to use the college/university search tool in SchooLinks  </a:t>
            </a:r>
            <a:endParaRPr sz="1600">
              <a:solidFill>
                <a:schemeClr val="dk1"/>
              </a:solidFill>
              <a:latin typeface="Roboto"/>
              <a:ea typeface="Roboto"/>
              <a:cs typeface="Roboto"/>
              <a:sym typeface="Roboto"/>
            </a:endParaRPr>
          </a:p>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5">
                  <a:extLst>
                    <a:ext uri="{A12FA001-AC4F-418D-AE19-62706E023703}">
                      <ahyp:hlinkClr val="tx"/>
                    </a:ext>
                  </a:extLst>
                </a:hlinkClick>
              </a:rPr>
              <a:t>Favorite Schools</a:t>
            </a:r>
            <a:r>
              <a:rPr lang="en-US" sz="1600">
                <a:solidFill>
                  <a:schemeClr val="dk1"/>
                </a:solidFill>
                <a:latin typeface="Roboto"/>
                <a:ea typeface="Roboto"/>
                <a:cs typeface="Roboto"/>
                <a:sym typeface="Roboto"/>
              </a:rPr>
              <a:t>: Add colleges/universities to your “favorites” list  </a:t>
            </a:r>
            <a:endParaRPr sz="1600">
              <a:solidFill>
                <a:schemeClr val="dk1"/>
              </a:solidFill>
              <a:latin typeface="Roboto"/>
              <a:ea typeface="Roboto"/>
              <a:cs typeface="Roboto"/>
              <a:sym typeface="Roboto"/>
            </a:endParaRPr>
          </a:p>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6">
                  <a:extLst>
                    <a:ext uri="{A12FA001-AC4F-418D-AE19-62706E023703}">
                      <ahyp:hlinkClr val="tx"/>
                    </a:ext>
                  </a:extLst>
                </a:hlinkClick>
              </a:rPr>
              <a:t>College Visits</a:t>
            </a:r>
            <a:r>
              <a:rPr lang="en-US" sz="1600">
                <a:solidFill>
                  <a:schemeClr val="dk1"/>
                </a:solidFill>
                <a:latin typeface="Roboto"/>
                <a:ea typeface="Roboto"/>
                <a:cs typeface="Roboto"/>
                <a:sym typeface="Roboto"/>
              </a:rPr>
              <a:t>: How to access upcoming college visits in SchooLinks </a:t>
            </a:r>
            <a:endParaRPr sz="1600">
              <a:solidFill>
                <a:schemeClr val="dk1"/>
              </a:solidFill>
              <a:latin typeface="Roboto"/>
              <a:ea typeface="Roboto"/>
              <a:cs typeface="Roboto"/>
              <a:sym typeface="Roboto"/>
            </a:endParaRPr>
          </a:p>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7">
                  <a:extLst>
                    <a:ext uri="{A12FA001-AC4F-418D-AE19-62706E023703}">
                      <ahyp:hlinkClr val="tx"/>
                    </a:ext>
                  </a:extLst>
                </a:hlinkClick>
              </a:rPr>
              <a:t>Scattergrams</a:t>
            </a:r>
            <a:r>
              <a:rPr lang="en-US" sz="1600">
                <a:solidFill>
                  <a:schemeClr val="dk1"/>
                </a:solidFill>
                <a:latin typeface="Roboto"/>
                <a:ea typeface="Roboto"/>
                <a:cs typeface="Roboto"/>
                <a:sym typeface="Roboto"/>
              </a:rPr>
              <a:t>: How to read &amp; understand scattergram data within SchooLinks  </a:t>
            </a:r>
            <a:endParaRPr sz="1600">
              <a:solidFill>
                <a:schemeClr val="dk1"/>
              </a:solidFill>
              <a:latin typeface="Roboto"/>
              <a:ea typeface="Roboto"/>
              <a:cs typeface="Roboto"/>
              <a:sym typeface="Roboto"/>
            </a:endParaRPr>
          </a:p>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8">
                  <a:extLst>
                    <a:ext uri="{A12FA001-AC4F-418D-AE19-62706E023703}">
                      <ahyp:hlinkClr val="tx"/>
                    </a:ext>
                  </a:extLst>
                </a:hlinkClick>
              </a:rPr>
              <a:t>Planning Assessments</a:t>
            </a:r>
            <a:r>
              <a:rPr lang="en-US" sz="1600">
                <a:solidFill>
                  <a:schemeClr val="dk1"/>
                </a:solidFill>
                <a:latin typeface="Roboto"/>
                <a:ea typeface="Roboto"/>
                <a:cs typeface="Roboto"/>
                <a:sym typeface="Roboto"/>
              </a:rPr>
              <a:t>: Multiple assessments to help you better plan for your future</a:t>
            </a:r>
            <a:endParaRPr sz="1600">
              <a:solidFill>
                <a:schemeClr val="dk1"/>
              </a:solidFill>
              <a:latin typeface="Roboto"/>
              <a:ea typeface="Roboto"/>
              <a:cs typeface="Roboto"/>
              <a:sym typeface="Roboto"/>
            </a:endParaRPr>
          </a:p>
          <a:p>
            <a:pPr indent="-330200" lvl="1" marL="914400" rtl="0" algn="l">
              <a:lnSpc>
                <a:spcPct val="115000"/>
              </a:lnSpc>
              <a:spcBef>
                <a:spcPts val="0"/>
              </a:spcBef>
              <a:spcAft>
                <a:spcPts val="0"/>
              </a:spcAft>
              <a:buClr>
                <a:schemeClr val="dk1"/>
              </a:buClr>
              <a:buSzPts val="1600"/>
              <a:buFont typeface="Roboto"/>
              <a:buChar char="○"/>
            </a:pPr>
            <a:r>
              <a:rPr b="1" lang="en-US" sz="1600">
                <a:solidFill>
                  <a:schemeClr val="dk1"/>
                </a:solidFill>
                <a:latin typeface="Roboto"/>
                <a:ea typeface="Roboto"/>
                <a:cs typeface="Roboto"/>
                <a:sym typeface="Roboto"/>
              </a:rPr>
              <a:t>Find Your Path</a:t>
            </a:r>
            <a:r>
              <a:rPr lang="en-US" sz="1600">
                <a:solidFill>
                  <a:schemeClr val="dk1"/>
                </a:solidFill>
                <a:latin typeface="Roboto"/>
                <a:ea typeface="Roboto"/>
                <a:cs typeface="Roboto"/>
                <a:sym typeface="Roboto"/>
              </a:rPr>
              <a:t>: Get suggested careers and college majors based on your personality.</a:t>
            </a:r>
            <a:endParaRPr sz="1600">
              <a:solidFill>
                <a:schemeClr val="dk1"/>
              </a:solidFill>
              <a:latin typeface="Roboto"/>
              <a:ea typeface="Roboto"/>
              <a:cs typeface="Roboto"/>
              <a:sym typeface="Roboto"/>
            </a:endParaRPr>
          </a:p>
          <a:p>
            <a:pPr indent="-330200" lvl="1" marL="914400" rtl="0" algn="l">
              <a:lnSpc>
                <a:spcPct val="115000"/>
              </a:lnSpc>
              <a:spcBef>
                <a:spcPts val="0"/>
              </a:spcBef>
              <a:spcAft>
                <a:spcPts val="0"/>
              </a:spcAft>
              <a:buClr>
                <a:schemeClr val="dk1"/>
              </a:buClr>
              <a:buSzPts val="1600"/>
              <a:buFont typeface="Roboto"/>
              <a:buChar char="○"/>
            </a:pPr>
            <a:r>
              <a:rPr b="1" lang="en-US" sz="1600">
                <a:solidFill>
                  <a:schemeClr val="dk1"/>
                </a:solidFill>
                <a:latin typeface="Roboto"/>
                <a:ea typeface="Roboto"/>
                <a:cs typeface="Roboto"/>
                <a:sym typeface="Roboto"/>
              </a:rPr>
              <a:t>Would You Rather</a:t>
            </a:r>
            <a:r>
              <a:rPr lang="en-US" sz="1600">
                <a:solidFill>
                  <a:schemeClr val="dk1"/>
                </a:solidFill>
                <a:latin typeface="Roboto"/>
                <a:ea typeface="Roboto"/>
                <a:cs typeface="Roboto"/>
                <a:sym typeface="Roboto"/>
              </a:rPr>
              <a:t>: Choose your favorite activities to get career suggestions.</a:t>
            </a:r>
            <a:endParaRPr sz="1600">
              <a:solidFill>
                <a:schemeClr val="dk1"/>
              </a:solidFill>
              <a:latin typeface="Roboto"/>
              <a:ea typeface="Roboto"/>
              <a:cs typeface="Roboto"/>
              <a:sym typeface="Roboto"/>
            </a:endParaRPr>
          </a:p>
          <a:p>
            <a:pPr indent="-330200" lvl="1" marL="914400" rtl="0" algn="l">
              <a:lnSpc>
                <a:spcPct val="115000"/>
              </a:lnSpc>
              <a:spcBef>
                <a:spcPts val="0"/>
              </a:spcBef>
              <a:spcAft>
                <a:spcPts val="0"/>
              </a:spcAft>
              <a:buClr>
                <a:schemeClr val="dk1"/>
              </a:buClr>
              <a:buSzPts val="1600"/>
              <a:buFont typeface="Roboto"/>
              <a:buChar char="○"/>
            </a:pPr>
            <a:r>
              <a:rPr b="1" lang="en-US" sz="1600">
                <a:solidFill>
                  <a:schemeClr val="dk1"/>
                </a:solidFill>
                <a:latin typeface="Roboto"/>
                <a:ea typeface="Roboto"/>
                <a:cs typeface="Roboto"/>
                <a:sym typeface="Roboto"/>
              </a:rPr>
              <a:t>Top Skills</a:t>
            </a:r>
            <a:r>
              <a:rPr lang="en-US" sz="1600">
                <a:solidFill>
                  <a:schemeClr val="dk1"/>
                </a:solidFill>
                <a:latin typeface="Roboto"/>
                <a:ea typeface="Roboto"/>
                <a:cs typeface="Roboto"/>
                <a:sym typeface="Roboto"/>
              </a:rPr>
              <a:t>: Discover your top skills and areas for improvement. </a:t>
            </a:r>
            <a:endParaRPr sz="1600">
              <a:solidFill>
                <a:schemeClr val="dk1"/>
              </a:solidFill>
              <a:latin typeface="Roboto"/>
              <a:ea typeface="Roboto"/>
              <a:cs typeface="Roboto"/>
              <a:sym typeface="Roboto"/>
            </a:endParaRPr>
          </a:p>
          <a:p>
            <a:pPr indent="-330200" lvl="1" marL="914400" rtl="0" algn="l">
              <a:lnSpc>
                <a:spcPct val="115000"/>
              </a:lnSpc>
              <a:spcBef>
                <a:spcPts val="0"/>
              </a:spcBef>
              <a:spcAft>
                <a:spcPts val="0"/>
              </a:spcAft>
              <a:buClr>
                <a:schemeClr val="dk1"/>
              </a:buClr>
              <a:buSzPts val="1600"/>
              <a:buFont typeface="Roboto"/>
              <a:buChar char="○"/>
            </a:pPr>
            <a:r>
              <a:rPr b="1" lang="en-US" sz="1600">
                <a:solidFill>
                  <a:schemeClr val="dk1"/>
                </a:solidFill>
                <a:latin typeface="Roboto"/>
                <a:ea typeface="Roboto"/>
                <a:cs typeface="Roboto"/>
                <a:sym typeface="Roboto"/>
              </a:rPr>
              <a:t>Discover Your Campus Lifestyle</a:t>
            </a:r>
            <a:r>
              <a:rPr lang="en-US" sz="1600">
                <a:solidFill>
                  <a:schemeClr val="dk1"/>
                </a:solidFill>
                <a:latin typeface="Roboto"/>
                <a:ea typeface="Roboto"/>
                <a:cs typeface="Roboto"/>
                <a:sym typeface="Roboto"/>
              </a:rPr>
              <a:t>: What kind of lifestyle do you want to lead on your college campus?  </a:t>
            </a:r>
            <a:endParaRPr sz="1600">
              <a:solidFill>
                <a:schemeClr val="dk1"/>
              </a:solidFill>
              <a:latin typeface="Roboto"/>
              <a:ea typeface="Roboto"/>
              <a:cs typeface="Roboto"/>
              <a:sym typeface="Roboto"/>
            </a:endParaRPr>
          </a:p>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9">
                  <a:extLst>
                    <a:ext uri="{A12FA001-AC4F-418D-AE19-62706E023703}">
                      <ahyp:hlinkClr val="tx"/>
                    </a:ext>
                  </a:extLst>
                </a:hlinkClick>
              </a:rPr>
              <a:t>Student Profile</a:t>
            </a:r>
            <a:r>
              <a:rPr lang="en-US" sz="1600">
                <a:solidFill>
                  <a:schemeClr val="dk1"/>
                </a:solidFill>
                <a:latin typeface="Roboto"/>
                <a:ea typeface="Roboto"/>
                <a:cs typeface="Roboto"/>
                <a:sym typeface="Roboto"/>
              </a:rPr>
              <a:t>: Use this section to keep track of your high school experiences, achievements, &amp; more! This will help a LOT when completing college applications!  </a:t>
            </a:r>
            <a:endParaRPr sz="1600">
              <a:solidFill>
                <a:schemeClr val="dk1"/>
              </a:solidFill>
              <a:latin typeface="Roboto"/>
              <a:ea typeface="Roboto"/>
              <a:cs typeface="Roboto"/>
              <a:sym typeface="Roboto"/>
            </a:endParaRPr>
          </a:p>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10">
                  <a:extLst>
                    <a:ext uri="{A12FA001-AC4F-418D-AE19-62706E023703}">
                      <ahyp:hlinkClr val="tx"/>
                    </a:ext>
                  </a:extLst>
                </a:hlinkClick>
              </a:rPr>
              <a:t>Finances</a:t>
            </a:r>
            <a:r>
              <a:rPr lang="en-US" sz="1600">
                <a:solidFill>
                  <a:schemeClr val="dk1"/>
                </a:solidFill>
                <a:latin typeface="Roboto"/>
                <a:ea typeface="Roboto"/>
                <a:cs typeface="Roboto"/>
                <a:sym typeface="Roboto"/>
              </a:rPr>
              <a:t>: This section will be more relevant during Senior year. But this is a great time to check out what financing &amp; scholarship opportunities are out there, so you can plan accordingly for Senior year!</a:t>
            </a:r>
            <a:endParaRPr sz="1600">
              <a:solidFill>
                <a:schemeClr val="dk1"/>
              </a:solidFill>
              <a:latin typeface="Roboto"/>
              <a:ea typeface="Roboto"/>
              <a:cs typeface="Roboto"/>
              <a:sym typeface="Roboto"/>
            </a:endParaRPr>
          </a:p>
          <a:p>
            <a:pPr indent="-330200" lvl="0" marL="457200" rtl="0" algn="l">
              <a:lnSpc>
                <a:spcPct val="115000"/>
              </a:lnSpc>
              <a:spcBef>
                <a:spcPts val="0"/>
              </a:spcBef>
              <a:spcAft>
                <a:spcPts val="0"/>
              </a:spcAft>
              <a:buClr>
                <a:schemeClr val="dk1"/>
              </a:buClr>
              <a:buSzPts val="1600"/>
              <a:buFont typeface="Roboto"/>
              <a:buChar char="●"/>
            </a:pPr>
            <a:r>
              <a:rPr b="1" lang="en-US" sz="1600" u="sng">
                <a:solidFill>
                  <a:schemeClr val="accent6"/>
                </a:solidFill>
                <a:latin typeface="Roboto"/>
                <a:ea typeface="Roboto"/>
                <a:cs typeface="Roboto"/>
                <a:sym typeface="Roboto"/>
                <a:hlinkClick r:id="rId11">
                  <a:extLst>
                    <a:ext uri="{A12FA001-AC4F-418D-AE19-62706E023703}">
                      <ahyp:hlinkClr val="tx"/>
                    </a:ext>
                  </a:extLst>
                </a:hlinkClick>
              </a:rPr>
              <a:t>Experience Tracking</a:t>
            </a:r>
            <a:r>
              <a:rPr lang="en-US" sz="1600">
                <a:solidFill>
                  <a:schemeClr val="dk1"/>
                </a:solidFill>
                <a:latin typeface="Roboto"/>
                <a:ea typeface="Roboto"/>
                <a:cs typeface="Roboto"/>
                <a:sym typeface="Roboto"/>
              </a:rPr>
              <a:t>: This allows you to track your volunteer hours, which may be needed when completing college applications. </a:t>
            </a:r>
            <a:endParaRPr sz="34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6" name="Shape 96"/>
        <p:cNvGrpSpPr/>
        <p:nvPr/>
      </p:nvGrpSpPr>
      <p:grpSpPr>
        <a:xfrm>
          <a:off x="0" y="0"/>
          <a:ext cx="0" cy="0"/>
          <a:chOff x="0" y="0"/>
          <a:chExt cx="0" cy="0"/>
        </a:xfrm>
      </p:grpSpPr>
      <p:pic>
        <p:nvPicPr>
          <p:cNvPr id="97" name="Google Shape;97;p14"/>
          <p:cNvPicPr preferRelativeResize="0"/>
          <p:nvPr/>
        </p:nvPicPr>
        <p:blipFill>
          <a:blip r:embed="rId4">
            <a:alphaModFix/>
          </a:blip>
          <a:stretch>
            <a:fillRect/>
          </a:stretch>
        </p:blipFill>
        <p:spPr>
          <a:xfrm>
            <a:off x="243188" y="1949288"/>
            <a:ext cx="11553825" cy="4714875"/>
          </a:xfrm>
          <a:prstGeom prst="rect">
            <a:avLst/>
          </a:prstGeom>
          <a:noFill/>
          <a:ln>
            <a:noFill/>
          </a:ln>
        </p:spPr>
      </p:pic>
      <p:sp>
        <p:nvSpPr>
          <p:cNvPr id="98" name="Google Shape;98;p14"/>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Walkthrough</a:t>
            </a:r>
            <a:endParaRPr sz="3800">
              <a:solidFill>
                <a:srgbClr val="FFFFFF"/>
              </a:solidFill>
            </a:endParaRPr>
          </a:p>
        </p:txBody>
      </p:sp>
      <p:sp>
        <p:nvSpPr>
          <p:cNvPr id="99" name="Google Shape;99;p14"/>
          <p:cNvSpPr/>
          <p:nvPr/>
        </p:nvSpPr>
        <p:spPr>
          <a:xfrm rot="5400000">
            <a:off x="5657563" y="3496650"/>
            <a:ext cx="725100" cy="445500"/>
          </a:xfrm>
          <a:prstGeom prst="leftArrow">
            <a:avLst>
              <a:gd fmla="val 50000" name="adj1"/>
              <a:gd fmla="val 50000" name="adj2"/>
            </a:avLst>
          </a:prstGeom>
          <a:solidFill>
            <a:schemeClr val="accent6"/>
          </a:solidFill>
          <a:ln cap="flat" cmpd="sng" w="19050">
            <a:solidFill>
              <a:srgbClr val="888888"/>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0" name="Google Shape;100;p14"/>
          <p:cNvSpPr/>
          <p:nvPr/>
        </p:nvSpPr>
        <p:spPr>
          <a:xfrm>
            <a:off x="952513" y="3356850"/>
            <a:ext cx="725100" cy="445500"/>
          </a:xfrm>
          <a:prstGeom prst="leftArrow">
            <a:avLst>
              <a:gd fmla="val 50000" name="adj1"/>
              <a:gd fmla="val 50000" name="adj2"/>
            </a:avLst>
          </a:prstGeom>
          <a:solidFill>
            <a:schemeClr val="accent6"/>
          </a:solidFill>
          <a:ln cap="flat" cmpd="sng" w="19050">
            <a:solidFill>
              <a:srgbClr val="888888"/>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9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2" presetSubtype="2">
                                  <p:stCondLst>
                                    <p:cond delay="0"/>
                                  </p:stCondLst>
                                  <p:childTnLst>
                                    <p:anim calcmode="lin" valueType="num">
                                      <p:cBhvr additive="base">
                                        <p:cTn dur="5000"/>
                                        <p:tgtEl>
                                          <p:spTgt spid="99"/>
                                        </p:tgtEl>
                                        <p:attrNameLst>
                                          <p:attrName>ppt_x</p:attrName>
                                        </p:attrNameLst>
                                      </p:cBhvr>
                                      <p:tavLst>
                                        <p:tav fmla="" tm="0">
                                          <p:val>
                                            <p:strVal val="#ppt_x"/>
                                          </p:val>
                                        </p:tav>
                                        <p:tav fmla="" tm="100000">
                                          <p:val>
                                            <p:strVal val="#ppt_x+1"/>
                                          </p:val>
                                        </p:tav>
                                      </p:tavLst>
                                    </p:anim>
                                    <p:set>
                                      <p:cBhvr>
                                        <p:cTn dur="1" fill="hold">
                                          <p:stCondLst>
                                            <p:cond delay="5000"/>
                                          </p:stCondLst>
                                        </p:cTn>
                                        <p:tgtEl>
                                          <p:spTgt spid="99"/>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2" presetSubtype="4">
                                  <p:stCondLst>
                                    <p:cond delay="0"/>
                                  </p:stCondLst>
                                  <p:childTnLst>
                                    <p:anim calcmode="lin" valueType="num">
                                      <p:cBhvr additive="base">
                                        <p:cTn dur="5000"/>
                                        <p:tgtEl>
                                          <p:spTgt spid="100"/>
                                        </p:tgtEl>
                                        <p:attrNameLst>
                                          <p:attrName>ppt_y</p:attrName>
                                        </p:attrNameLst>
                                      </p:cBhvr>
                                      <p:tavLst>
                                        <p:tav fmla="" tm="0">
                                          <p:val>
                                            <p:strVal val="#ppt_y"/>
                                          </p:val>
                                        </p:tav>
                                        <p:tav fmla="" tm="100000">
                                          <p:val>
                                            <p:strVal val="#ppt_y+1"/>
                                          </p:val>
                                        </p:tav>
                                      </p:tavLst>
                                    </p:anim>
                                    <p:set>
                                      <p:cBhvr>
                                        <p:cTn dur="1" fill="hold">
                                          <p:stCondLst>
                                            <p:cond delay="5000"/>
                                          </p:stCondLst>
                                        </p:cTn>
                                        <p:tgtEl>
                                          <p:spTgt spid="100"/>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5" name="Shape 105"/>
        <p:cNvGrpSpPr/>
        <p:nvPr/>
      </p:nvGrpSpPr>
      <p:grpSpPr>
        <a:xfrm>
          <a:off x="0" y="0"/>
          <a:ext cx="0" cy="0"/>
          <a:chOff x="0" y="0"/>
          <a:chExt cx="0" cy="0"/>
        </a:xfrm>
      </p:grpSpPr>
      <p:pic>
        <p:nvPicPr>
          <p:cNvPr id="106" name="Google Shape;106;p15"/>
          <p:cNvPicPr preferRelativeResize="0"/>
          <p:nvPr/>
        </p:nvPicPr>
        <p:blipFill>
          <a:blip r:embed="rId4">
            <a:alphaModFix/>
          </a:blip>
          <a:stretch>
            <a:fillRect/>
          </a:stretch>
        </p:blipFill>
        <p:spPr>
          <a:xfrm>
            <a:off x="243188" y="1949288"/>
            <a:ext cx="11553825" cy="4714875"/>
          </a:xfrm>
          <a:prstGeom prst="rect">
            <a:avLst/>
          </a:prstGeom>
          <a:noFill/>
          <a:ln>
            <a:noFill/>
          </a:ln>
        </p:spPr>
      </p:pic>
      <p:sp>
        <p:nvSpPr>
          <p:cNvPr id="107" name="Google Shape;107;p15"/>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Walkthrough</a:t>
            </a:r>
            <a:endParaRPr sz="3800">
              <a:solidFill>
                <a:srgbClr val="FFFFFF"/>
              </a:solidFill>
            </a:endParaRPr>
          </a:p>
        </p:txBody>
      </p:sp>
      <p:sp>
        <p:nvSpPr>
          <p:cNvPr id="108" name="Google Shape;108;p15"/>
          <p:cNvSpPr txBox="1"/>
          <p:nvPr/>
        </p:nvSpPr>
        <p:spPr>
          <a:xfrm>
            <a:off x="3691200" y="2316875"/>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keep track of their postsecondary goals &amp; activities (this is incredibly helpful for the activities section on college applications!).</a:t>
            </a:r>
            <a:endParaRPr sz="2000">
              <a:solidFill>
                <a:schemeClr val="lt1"/>
              </a:solidFill>
            </a:endParaRPr>
          </a:p>
        </p:txBody>
      </p:sp>
      <p:cxnSp>
        <p:nvCxnSpPr>
          <p:cNvPr id="109" name="Google Shape;109;p15"/>
          <p:cNvCxnSpPr>
            <a:stCxn id="108" idx="1"/>
          </p:cNvCxnSpPr>
          <p:nvPr/>
        </p:nvCxnSpPr>
        <p:spPr>
          <a:xfrm flipH="1">
            <a:off x="2289900" y="2871125"/>
            <a:ext cx="1401300" cy="567300"/>
          </a:xfrm>
          <a:prstGeom prst="straightConnector1">
            <a:avLst/>
          </a:prstGeom>
          <a:noFill/>
          <a:ln cap="flat" cmpd="sng" w="38100">
            <a:solidFill>
              <a:schemeClr val="accent6"/>
            </a:solidFill>
            <a:prstDash val="solid"/>
            <a:round/>
            <a:headEnd len="med" w="med" type="none"/>
            <a:tailEnd len="med" w="med" type="triangle"/>
          </a:ln>
        </p:spPr>
      </p:cxnSp>
      <p:sp>
        <p:nvSpPr>
          <p:cNvPr id="110" name="Google Shape;110;p15"/>
          <p:cNvSpPr txBox="1"/>
          <p:nvPr/>
        </p:nvSpPr>
        <p:spPr>
          <a:xfrm>
            <a:off x="3646775" y="4613175"/>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view their GPA, as well as test scores (ACT, SAT &amp; AP).</a:t>
            </a:r>
            <a:endParaRPr sz="2000">
              <a:solidFill>
                <a:schemeClr val="lt1"/>
              </a:solidFill>
            </a:endParaRPr>
          </a:p>
          <a:p>
            <a:pPr indent="0" lvl="0" marL="0" rtl="0" algn="l">
              <a:spcBef>
                <a:spcPts val="0"/>
              </a:spcBef>
              <a:spcAft>
                <a:spcPts val="0"/>
              </a:spcAft>
              <a:buNone/>
            </a:pPr>
            <a:r>
              <a:rPr b="1" lang="en-US" sz="2000">
                <a:solidFill>
                  <a:schemeClr val="lt1"/>
                </a:solidFill>
              </a:rPr>
              <a:t>NOTE:</a:t>
            </a:r>
            <a:r>
              <a:rPr lang="en-US" sz="2000">
                <a:solidFill>
                  <a:schemeClr val="lt1"/>
                </a:solidFill>
              </a:rPr>
              <a:t> This is </a:t>
            </a:r>
            <a:r>
              <a:rPr b="1" lang="en-US" sz="2000">
                <a:solidFill>
                  <a:schemeClr val="lt1"/>
                </a:solidFill>
              </a:rPr>
              <a:t>NOT</a:t>
            </a:r>
            <a:r>
              <a:rPr lang="en-US" sz="2000">
                <a:solidFill>
                  <a:schemeClr val="lt1"/>
                </a:solidFill>
              </a:rPr>
              <a:t> accessible by colleges/universities</a:t>
            </a:r>
            <a:endParaRPr sz="2000">
              <a:solidFill>
                <a:schemeClr val="lt1"/>
              </a:solidFill>
            </a:endParaRPr>
          </a:p>
        </p:txBody>
      </p:sp>
      <p:cxnSp>
        <p:nvCxnSpPr>
          <p:cNvPr id="111" name="Google Shape;111;p15"/>
          <p:cNvCxnSpPr>
            <a:stCxn id="110" idx="1"/>
          </p:cNvCxnSpPr>
          <p:nvPr/>
        </p:nvCxnSpPr>
        <p:spPr>
          <a:xfrm rot="10800000">
            <a:off x="2502875" y="4502625"/>
            <a:ext cx="1143900" cy="664800"/>
          </a:xfrm>
          <a:prstGeom prst="straightConnector1">
            <a:avLst/>
          </a:prstGeom>
          <a:noFill/>
          <a:ln cap="flat" cmpd="sng" w="38100">
            <a:solidFill>
              <a:schemeClr val="accent6"/>
            </a:solidFill>
            <a:prstDash val="solid"/>
            <a:round/>
            <a:headEnd len="med" w="med" type="none"/>
            <a:tailEnd len="med" w="med" type="triangle"/>
          </a:ln>
        </p:spPr>
      </p:cxnSp>
      <p:sp>
        <p:nvSpPr>
          <p:cNvPr id="112" name="Google Shape;112;p15"/>
          <p:cNvSpPr/>
          <p:nvPr/>
        </p:nvSpPr>
        <p:spPr>
          <a:xfrm>
            <a:off x="167925" y="3152375"/>
            <a:ext cx="796200" cy="763800"/>
          </a:xfrm>
          <a:prstGeom prst="star32">
            <a:avLst>
              <a:gd fmla="val 37500" name="adj"/>
            </a:avLst>
          </a:prstGeom>
          <a:noFill/>
          <a:ln cap="flat" cmpd="sng" w="38100">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7" name="Shape 117"/>
        <p:cNvGrpSpPr/>
        <p:nvPr/>
      </p:nvGrpSpPr>
      <p:grpSpPr>
        <a:xfrm>
          <a:off x="0" y="0"/>
          <a:ext cx="0" cy="0"/>
          <a:chOff x="0" y="0"/>
          <a:chExt cx="0" cy="0"/>
        </a:xfrm>
      </p:grpSpPr>
      <p:pic>
        <p:nvPicPr>
          <p:cNvPr id="118" name="Google Shape;118;p16"/>
          <p:cNvPicPr preferRelativeResize="0"/>
          <p:nvPr/>
        </p:nvPicPr>
        <p:blipFill>
          <a:blip r:embed="rId4">
            <a:alphaModFix/>
          </a:blip>
          <a:stretch>
            <a:fillRect/>
          </a:stretch>
        </p:blipFill>
        <p:spPr>
          <a:xfrm>
            <a:off x="247963" y="1958813"/>
            <a:ext cx="11544300" cy="4695825"/>
          </a:xfrm>
          <a:prstGeom prst="rect">
            <a:avLst/>
          </a:prstGeom>
          <a:noFill/>
          <a:ln>
            <a:noFill/>
          </a:ln>
        </p:spPr>
      </p:pic>
      <p:sp>
        <p:nvSpPr>
          <p:cNvPr id="119" name="Google Shape;119;p16"/>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Walkthrough</a:t>
            </a:r>
            <a:endParaRPr sz="3800">
              <a:solidFill>
                <a:srgbClr val="FFFFFF"/>
              </a:solidFill>
            </a:endParaRPr>
          </a:p>
        </p:txBody>
      </p:sp>
      <p:sp>
        <p:nvSpPr>
          <p:cNvPr id="120" name="Google Shape;120;p16"/>
          <p:cNvSpPr txBox="1"/>
          <p:nvPr/>
        </p:nvSpPr>
        <p:spPr>
          <a:xfrm>
            <a:off x="3646775" y="218140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complete career interest inventories, to help with career exploration &amp; goal setting.</a:t>
            </a:r>
            <a:endParaRPr sz="2000">
              <a:solidFill>
                <a:schemeClr val="lt1"/>
              </a:solidFill>
            </a:endParaRPr>
          </a:p>
        </p:txBody>
      </p:sp>
      <p:cxnSp>
        <p:nvCxnSpPr>
          <p:cNvPr id="121" name="Google Shape;121;p16"/>
          <p:cNvCxnSpPr>
            <a:stCxn id="120" idx="1"/>
          </p:cNvCxnSpPr>
          <p:nvPr/>
        </p:nvCxnSpPr>
        <p:spPr>
          <a:xfrm flipH="1">
            <a:off x="1844975" y="2735650"/>
            <a:ext cx="1801800" cy="1302600"/>
          </a:xfrm>
          <a:prstGeom prst="straightConnector1">
            <a:avLst/>
          </a:prstGeom>
          <a:noFill/>
          <a:ln cap="flat" cmpd="sng" w="38100">
            <a:solidFill>
              <a:schemeClr val="accent6"/>
            </a:solidFill>
            <a:prstDash val="solid"/>
            <a:round/>
            <a:headEnd len="med" w="med" type="none"/>
            <a:tailEnd len="med" w="med" type="triangle"/>
          </a:ln>
        </p:spPr>
      </p:cxnSp>
      <p:sp>
        <p:nvSpPr>
          <p:cNvPr id="122" name="Google Shape;122;p16"/>
          <p:cNvSpPr txBox="1"/>
          <p:nvPr/>
        </p:nvSpPr>
        <p:spPr>
          <a:xfrm>
            <a:off x="3646775" y="360685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Students can find supplemental, self-paced lessons on career exploration, college search, and financial aid.</a:t>
            </a:r>
            <a:endParaRPr sz="2000">
              <a:solidFill>
                <a:schemeClr val="lt1"/>
              </a:solidFill>
            </a:endParaRPr>
          </a:p>
        </p:txBody>
      </p:sp>
      <p:cxnSp>
        <p:nvCxnSpPr>
          <p:cNvPr id="123" name="Google Shape;123;p16"/>
          <p:cNvCxnSpPr>
            <a:stCxn id="122" idx="1"/>
          </p:cNvCxnSpPr>
          <p:nvPr/>
        </p:nvCxnSpPr>
        <p:spPr>
          <a:xfrm flipH="1">
            <a:off x="1844975" y="4161100"/>
            <a:ext cx="1801800" cy="419100"/>
          </a:xfrm>
          <a:prstGeom prst="straightConnector1">
            <a:avLst/>
          </a:prstGeom>
          <a:noFill/>
          <a:ln cap="flat" cmpd="sng" w="38100">
            <a:solidFill>
              <a:schemeClr val="accent6"/>
            </a:solidFill>
            <a:prstDash val="solid"/>
            <a:round/>
            <a:headEnd len="med" w="med" type="none"/>
            <a:tailEnd len="med" w="med" type="triangle"/>
          </a:ln>
        </p:spPr>
      </p:cxnSp>
      <p:sp>
        <p:nvSpPr>
          <p:cNvPr id="124" name="Google Shape;124;p16"/>
          <p:cNvSpPr/>
          <p:nvPr/>
        </p:nvSpPr>
        <p:spPr>
          <a:xfrm>
            <a:off x="167925" y="3685775"/>
            <a:ext cx="796200" cy="763800"/>
          </a:xfrm>
          <a:prstGeom prst="star32">
            <a:avLst>
              <a:gd fmla="val 37500" name="adj"/>
            </a:avLst>
          </a:prstGeom>
          <a:noFill/>
          <a:ln cap="flat" cmpd="sng" w="38100">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9" name="Shape 129"/>
        <p:cNvGrpSpPr/>
        <p:nvPr/>
      </p:nvGrpSpPr>
      <p:grpSpPr>
        <a:xfrm>
          <a:off x="0" y="0"/>
          <a:ext cx="0" cy="0"/>
          <a:chOff x="0" y="0"/>
          <a:chExt cx="0" cy="0"/>
        </a:xfrm>
      </p:grpSpPr>
      <p:pic>
        <p:nvPicPr>
          <p:cNvPr id="130" name="Google Shape;130;p17"/>
          <p:cNvPicPr preferRelativeResize="0"/>
          <p:nvPr/>
        </p:nvPicPr>
        <p:blipFill>
          <a:blip r:embed="rId4">
            <a:alphaModFix/>
          </a:blip>
          <a:stretch>
            <a:fillRect/>
          </a:stretch>
        </p:blipFill>
        <p:spPr>
          <a:xfrm>
            <a:off x="247975" y="1949288"/>
            <a:ext cx="11544300" cy="4714875"/>
          </a:xfrm>
          <a:prstGeom prst="rect">
            <a:avLst/>
          </a:prstGeom>
          <a:noFill/>
          <a:ln>
            <a:noFill/>
          </a:ln>
        </p:spPr>
      </p:pic>
      <p:sp>
        <p:nvSpPr>
          <p:cNvPr id="131" name="Google Shape;131;p17"/>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Walkthrough</a:t>
            </a:r>
            <a:endParaRPr sz="3800">
              <a:solidFill>
                <a:srgbClr val="FFFFFF"/>
              </a:solidFill>
            </a:endParaRPr>
          </a:p>
        </p:txBody>
      </p:sp>
      <p:sp>
        <p:nvSpPr>
          <p:cNvPr id="132" name="Google Shape;132;p17"/>
          <p:cNvSpPr txBox="1"/>
          <p:nvPr/>
        </p:nvSpPr>
        <p:spPr>
          <a:xfrm>
            <a:off x="3923025" y="1823875"/>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Students can set postsecondary, career, college, &amp; major goal (and quickly access supplemental information about those goals) in this section.</a:t>
            </a:r>
            <a:endParaRPr sz="2000">
              <a:solidFill>
                <a:schemeClr val="lt1"/>
              </a:solidFill>
            </a:endParaRPr>
          </a:p>
        </p:txBody>
      </p:sp>
      <p:cxnSp>
        <p:nvCxnSpPr>
          <p:cNvPr id="133" name="Google Shape;133;p17"/>
          <p:cNvCxnSpPr>
            <a:stCxn id="132" idx="1"/>
          </p:cNvCxnSpPr>
          <p:nvPr/>
        </p:nvCxnSpPr>
        <p:spPr>
          <a:xfrm flipH="1">
            <a:off x="1354425" y="2378125"/>
            <a:ext cx="2568600" cy="1793100"/>
          </a:xfrm>
          <a:prstGeom prst="straightConnector1">
            <a:avLst/>
          </a:prstGeom>
          <a:noFill/>
          <a:ln cap="flat" cmpd="sng" w="38100">
            <a:solidFill>
              <a:schemeClr val="accent6"/>
            </a:solidFill>
            <a:prstDash val="solid"/>
            <a:round/>
            <a:headEnd len="med" w="med" type="none"/>
            <a:tailEnd len="med" w="med" type="triangle"/>
          </a:ln>
        </p:spPr>
      </p:cxnSp>
      <p:sp>
        <p:nvSpPr>
          <p:cNvPr id="134" name="Google Shape;134;p17"/>
          <p:cNvSpPr txBox="1"/>
          <p:nvPr/>
        </p:nvSpPr>
        <p:spPr>
          <a:xfrm>
            <a:off x="3923025" y="3034475"/>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enter their courses for the upcoming school year (November).</a:t>
            </a:r>
            <a:endParaRPr sz="2000">
              <a:solidFill>
                <a:schemeClr val="lt1"/>
              </a:solidFill>
            </a:endParaRPr>
          </a:p>
        </p:txBody>
      </p:sp>
      <p:cxnSp>
        <p:nvCxnSpPr>
          <p:cNvPr id="135" name="Google Shape;135;p17"/>
          <p:cNvCxnSpPr>
            <a:stCxn id="134" idx="1"/>
          </p:cNvCxnSpPr>
          <p:nvPr/>
        </p:nvCxnSpPr>
        <p:spPr>
          <a:xfrm flipH="1">
            <a:off x="1955625" y="3588725"/>
            <a:ext cx="1967400" cy="1134900"/>
          </a:xfrm>
          <a:prstGeom prst="straightConnector1">
            <a:avLst/>
          </a:prstGeom>
          <a:noFill/>
          <a:ln cap="flat" cmpd="sng" w="38100">
            <a:solidFill>
              <a:schemeClr val="accent6"/>
            </a:solidFill>
            <a:prstDash val="solid"/>
            <a:round/>
            <a:headEnd len="med" w="med" type="none"/>
            <a:tailEnd len="med" w="med" type="triangle"/>
          </a:ln>
        </p:spPr>
      </p:cxnSp>
      <p:sp>
        <p:nvSpPr>
          <p:cNvPr id="136" name="Google Shape;136;p17"/>
          <p:cNvSpPr/>
          <p:nvPr/>
        </p:nvSpPr>
        <p:spPr>
          <a:xfrm>
            <a:off x="167925" y="4219175"/>
            <a:ext cx="796200" cy="763800"/>
          </a:xfrm>
          <a:prstGeom prst="star32">
            <a:avLst>
              <a:gd fmla="val 37500" name="adj"/>
            </a:avLst>
          </a:prstGeom>
          <a:noFill/>
          <a:ln cap="flat" cmpd="sng" w="38100">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37" name="Google Shape;137;p17"/>
          <p:cNvSpPr txBox="1"/>
          <p:nvPr/>
        </p:nvSpPr>
        <p:spPr>
          <a:xfrm>
            <a:off x="3923025" y="426850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find course descriptions, prerequisites, and additional information (such as </a:t>
            </a:r>
            <a:r>
              <a:rPr b="1" lang="en-US" sz="2000" u="sng">
                <a:solidFill>
                  <a:schemeClr val="lt2"/>
                </a:solidFill>
                <a:hlinkClick r:id="rId5">
                  <a:extLst>
                    <a:ext uri="{A12FA001-AC4F-418D-AE19-62706E023703}">
                      <ahyp:hlinkClr val="tx"/>
                    </a:ext>
                  </a:extLst>
                </a:hlinkClick>
              </a:rPr>
              <a:t>Early College Credit</a:t>
            </a:r>
            <a:r>
              <a:rPr lang="en-US" sz="2000">
                <a:solidFill>
                  <a:schemeClr val="lt1"/>
                </a:solidFill>
              </a:rPr>
              <a:t> or </a:t>
            </a:r>
            <a:r>
              <a:rPr b="1" lang="en-US" sz="2000" u="sng">
                <a:solidFill>
                  <a:schemeClr val="lt2"/>
                </a:solidFill>
                <a:hlinkClick r:id="rId6">
                  <a:extLst>
                    <a:ext uri="{A12FA001-AC4F-418D-AE19-62706E023703}">
                      <ahyp:hlinkClr val="tx"/>
                    </a:ext>
                  </a:extLst>
                </a:hlinkClick>
              </a:rPr>
              <a:t>TCD</a:t>
            </a:r>
            <a:r>
              <a:rPr lang="en-US" sz="2000">
                <a:solidFill>
                  <a:schemeClr val="lt1"/>
                </a:solidFill>
              </a:rPr>
              <a:t>).</a:t>
            </a:r>
            <a:endParaRPr sz="2000">
              <a:solidFill>
                <a:schemeClr val="lt1"/>
              </a:solidFill>
            </a:endParaRPr>
          </a:p>
        </p:txBody>
      </p:sp>
      <p:cxnSp>
        <p:nvCxnSpPr>
          <p:cNvPr id="138" name="Google Shape;138;p17"/>
          <p:cNvCxnSpPr>
            <a:stCxn id="137" idx="1"/>
          </p:cNvCxnSpPr>
          <p:nvPr/>
        </p:nvCxnSpPr>
        <p:spPr>
          <a:xfrm flipH="1">
            <a:off x="2004225" y="4822750"/>
            <a:ext cx="1918800" cy="404700"/>
          </a:xfrm>
          <a:prstGeom prst="straightConnector1">
            <a:avLst/>
          </a:prstGeom>
          <a:noFill/>
          <a:ln cap="flat" cmpd="sng" w="38100">
            <a:solidFill>
              <a:schemeClr val="accent6"/>
            </a:solidFill>
            <a:prstDash val="solid"/>
            <a:round/>
            <a:headEnd len="med" w="med" type="none"/>
            <a:tailEnd len="med" w="med" type="triangle"/>
          </a:ln>
        </p:spPr>
      </p:cxnSp>
      <p:sp>
        <p:nvSpPr>
          <p:cNvPr id="139" name="Google Shape;139;p17"/>
          <p:cNvSpPr txBox="1"/>
          <p:nvPr/>
        </p:nvSpPr>
        <p:spPr>
          <a:xfrm>
            <a:off x="3934225" y="545605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learn more about District </a:t>
            </a:r>
            <a:r>
              <a:rPr b="1" lang="en-US" sz="2000" u="sng">
                <a:solidFill>
                  <a:schemeClr val="lt2"/>
                </a:solidFill>
                <a:hlinkClick r:id="rId7">
                  <a:extLst>
                    <a:ext uri="{A12FA001-AC4F-418D-AE19-62706E023703}">
                      <ahyp:hlinkClr val="tx"/>
                    </a:ext>
                  </a:extLst>
                </a:hlinkClick>
              </a:rPr>
              <a:t>Pathways &amp; Diploma Endorsements</a:t>
            </a:r>
            <a:r>
              <a:rPr lang="en-US" sz="2000">
                <a:solidFill>
                  <a:schemeClr val="lt1"/>
                </a:solidFill>
              </a:rPr>
              <a:t>.</a:t>
            </a:r>
            <a:endParaRPr sz="2000">
              <a:solidFill>
                <a:schemeClr val="lt1"/>
              </a:solidFill>
            </a:endParaRPr>
          </a:p>
        </p:txBody>
      </p:sp>
      <p:cxnSp>
        <p:nvCxnSpPr>
          <p:cNvPr id="140" name="Google Shape;140;p17"/>
          <p:cNvCxnSpPr>
            <a:stCxn id="139" idx="1"/>
          </p:cNvCxnSpPr>
          <p:nvPr/>
        </p:nvCxnSpPr>
        <p:spPr>
          <a:xfrm rot="10800000">
            <a:off x="2150725" y="5796400"/>
            <a:ext cx="1783500" cy="213900"/>
          </a:xfrm>
          <a:prstGeom prst="straightConnector1">
            <a:avLst/>
          </a:prstGeom>
          <a:noFill/>
          <a:ln cap="flat" cmpd="sng" w="38100">
            <a:solidFill>
              <a:schemeClr val="accent6"/>
            </a:solidFill>
            <a:prstDash val="solid"/>
            <a:round/>
            <a:headEnd len="med" w="med" type="none"/>
            <a:tailEnd len="med" w="med" type="triangl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5" name="Shape 145"/>
        <p:cNvGrpSpPr/>
        <p:nvPr/>
      </p:nvGrpSpPr>
      <p:grpSpPr>
        <a:xfrm>
          <a:off x="0" y="0"/>
          <a:ext cx="0" cy="0"/>
          <a:chOff x="0" y="0"/>
          <a:chExt cx="0" cy="0"/>
        </a:xfrm>
      </p:grpSpPr>
      <p:pic>
        <p:nvPicPr>
          <p:cNvPr id="146" name="Google Shape;146;p18"/>
          <p:cNvPicPr preferRelativeResize="0"/>
          <p:nvPr/>
        </p:nvPicPr>
        <p:blipFill>
          <a:blip r:embed="rId4">
            <a:alphaModFix/>
          </a:blip>
          <a:stretch>
            <a:fillRect/>
          </a:stretch>
        </p:blipFill>
        <p:spPr>
          <a:xfrm>
            <a:off x="247975" y="1949288"/>
            <a:ext cx="11544300" cy="4714875"/>
          </a:xfrm>
          <a:prstGeom prst="rect">
            <a:avLst/>
          </a:prstGeom>
          <a:noFill/>
          <a:ln>
            <a:noFill/>
          </a:ln>
        </p:spPr>
      </p:pic>
      <p:sp>
        <p:nvSpPr>
          <p:cNvPr id="147" name="Google Shape;147;p18"/>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Walkthrough</a:t>
            </a:r>
            <a:endParaRPr sz="3800">
              <a:solidFill>
                <a:srgbClr val="FFFFFF"/>
              </a:solidFill>
            </a:endParaRPr>
          </a:p>
        </p:txBody>
      </p:sp>
      <p:pic>
        <p:nvPicPr>
          <p:cNvPr id="148" name="Google Shape;148;p18"/>
          <p:cNvPicPr preferRelativeResize="0"/>
          <p:nvPr/>
        </p:nvPicPr>
        <p:blipFill>
          <a:blip r:embed="rId5">
            <a:alphaModFix/>
          </a:blip>
          <a:stretch>
            <a:fillRect/>
          </a:stretch>
        </p:blipFill>
        <p:spPr>
          <a:xfrm>
            <a:off x="257500" y="1949288"/>
            <a:ext cx="11525250" cy="4714875"/>
          </a:xfrm>
          <a:prstGeom prst="rect">
            <a:avLst/>
          </a:prstGeom>
          <a:noFill/>
          <a:ln>
            <a:noFill/>
          </a:ln>
        </p:spPr>
      </p:pic>
      <p:sp>
        <p:nvSpPr>
          <p:cNvPr id="149" name="Google Shape;149;p18"/>
          <p:cNvSpPr txBox="1"/>
          <p:nvPr/>
        </p:nvSpPr>
        <p:spPr>
          <a:xfrm>
            <a:off x="3923025" y="3034475"/>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see which colleges / universities are visiting this fall and register to attend.</a:t>
            </a:r>
            <a:endParaRPr sz="2000">
              <a:solidFill>
                <a:schemeClr val="lt1"/>
              </a:solidFill>
            </a:endParaRPr>
          </a:p>
        </p:txBody>
      </p:sp>
      <p:cxnSp>
        <p:nvCxnSpPr>
          <p:cNvPr id="150" name="Google Shape;150;p18"/>
          <p:cNvCxnSpPr>
            <a:stCxn id="149" idx="1"/>
          </p:cNvCxnSpPr>
          <p:nvPr/>
        </p:nvCxnSpPr>
        <p:spPr>
          <a:xfrm flipH="1">
            <a:off x="1461825" y="3588725"/>
            <a:ext cx="2461200" cy="1077900"/>
          </a:xfrm>
          <a:prstGeom prst="straightConnector1">
            <a:avLst/>
          </a:prstGeom>
          <a:noFill/>
          <a:ln cap="flat" cmpd="sng" w="38100">
            <a:solidFill>
              <a:schemeClr val="accent6"/>
            </a:solidFill>
            <a:prstDash val="solid"/>
            <a:round/>
            <a:headEnd len="med" w="med" type="none"/>
            <a:tailEnd len="med" w="med" type="triangle"/>
          </a:ln>
        </p:spPr>
      </p:cxnSp>
      <p:sp>
        <p:nvSpPr>
          <p:cNvPr id="151" name="Google Shape;151;p18"/>
          <p:cNvSpPr/>
          <p:nvPr/>
        </p:nvSpPr>
        <p:spPr>
          <a:xfrm>
            <a:off x="151675" y="4822750"/>
            <a:ext cx="796200" cy="763800"/>
          </a:xfrm>
          <a:prstGeom prst="star32">
            <a:avLst>
              <a:gd fmla="val 37500" name="adj"/>
            </a:avLst>
          </a:prstGeom>
          <a:noFill/>
          <a:ln cap="flat" cmpd="sng" w="38100">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52" name="Google Shape;152;p18"/>
          <p:cNvSpPr txBox="1"/>
          <p:nvPr/>
        </p:nvSpPr>
        <p:spPr>
          <a:xfrm>
            <a:off x="3923025" y="426850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find a variety of available opportunities: part-time employment; volunteer opportunities; and summer pre-college programs.</a:t>
            </a:r>
            <a:endParaRPr sz="2000">
              <a:solidFill>
                <a:schemeClr val="lt1"/>
              </a:solidFill>
            </a:endParaRPr>
          </a:p>
        </p:txBody>
      </p:sp>
      <p:cxnSp>
        <p:nvCxnSpPr>
          <p:cNvPr id="153" name="Google Shape;153;p18"/>
          <p:cNvCxnSpPr>
            <a:stCxn id="152" idx="1"/>
          </p:cNvCxnSpPr>
          <p:nvPr/>
        </p:nvCxnSpPr>
        <p:spPr>
          <a:xfrm flipH="1">
            <a:off x="2198625" y="4822750"/>
            <a:ext cx="1724400" cy="383100"/>
          </a:xfrm>
          <a:prstGeom prst="straightConnector1">
            <a:avLst/>
          </a:prstGeom>
          <a:noFill/>
          <a:ln cap="flat" cmpd="sng" w="38100">
            <a:solidFill>
              <a:schemeClr val="accent6"/>
            </a:solidFill>
            <a:prstDash val="solid"/>
            <a:round/>
            <a:headEnd len="med" w="med" type="none"/>
            <a:tailEnd len="med" w="med" type="triangle"/>
          </a:ln>
        </p:spPr>
      </p:cxnSp>
      <p:sp>
        <p:nvSpPr>
          <p:cNvPr id="154" name="Google Shape;154;p18"/>
          <p:cNvSpPr txBox="1"/>
          <p:nvPr/>
        </p:nvSpPr>
        <p:spPr>
          <a:xfrm>
            <a:off x="3934225" y="545605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a:t>
            </a:r>
            <a:r>
              <a:rPr b="1" lang="en-US" sz="2000" u="sng">
                <a:solidFill>
                  <a:schemeClr val="lt2"/>
                </a:solidFill>
                <a:hlinkClick r:id="rId6">
                  <a:extLst>
                    <a:ext uri="{A12FA001-AC4F-418D-AE19-62706E023703}">
                      <ahyp:hlinkClr val="tx"/>
                    </a:ext>
                  </a:extLst>
                </a:hlinkClick>
              </a:rPr>
              <a:t>track their service hours</a:t>
            </a:r>
            <a:r>
              <a:rPr lang="en-US" sz="2000">
                <a:solidFill>
                  <a:schemeClr val="lt1"/>
                </a:solidFill>
              </a:rPr>
              <a:t> throughout their time in high school.</a:t>
            </a:r>
            <a:endParaRPr sz="2000">
              <a:solidFill>
                <a:schemeClr val="lt1"/>
              </a:solidFill>
            </a:endParaRPr>
          </a:p>
        </p:txBody>
      </p:sp>
      <p:cxnSp>
        <p:nvCxnSpPr>
          <p:cNvPr id="155" name="Google Shape;155;p18"/>
          <p:cNvCxnSpPr>
            <a:stCxn id="154" idx="1"/>
          </p:cNvCxnSpPr>
          <p:nvPr/>
        </p:nvCxnSpPr>
        <p:spPr>
          <a:xfrm rot="10800000">
            <a:off x="2324425" y="5816800"/>
            <a:ext cx="1609800" cy="193500"/>
          </a:xfrm>
          <a:prstGeom prst="straightConnector1">
            <a:avLst/>
          </a:prstGeom>
          <a:noFill/>
          <a:ln cap="flat" cmpd="sng" w="38100">
            <a:solidFill>
              <a:schemeClr val="accent6"/>
            </a:solidFill>
            <a:prstDash val="solid"/>
            <a:round/>
            <a:headEnd len="med" w="med" type="none"/>
            <a:tailEnd len="med" w="med" type="triangl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0" name="Shape 160"/>
        <p:cNvGrpSpPr/>
        <p:nvPr/>
      </p:nvGrpSpPr>
      <p:grpSpPr>
        <a:xfrm>
          <a:off x="0" y="0"/>
          <a:ext cx="0" cy="0"/>
          <a:chOff x="0" y="0"/>
          <a:chExt cx="0" cy="0"/>
        </a:xfrm>
      </p:grpSpPr>
      <p:pic>
        <p:nvPicPr>
          <p:cNvPr id="161" name="Google Shape;161;p19"/>
          <p:cNvPicPr preferRelativeResize="0"/>
          <p:nvPr/>
        </p:nvPicPr>
        <p:blipFill>
          <a:blip r:embed="rId4">
            <a:alphaModFix/>
          </a:blip>
          <a:stretch>
            <a:fillRect/>
          </a:stretch>
        </p:blipFill>
        <p:spPr>
          <a:xfrm>
            <a:off x="247975" y="1949288"/>
            <a:ext cx="11544300" cy="4714875"/>
          </a:xfrm>
          <a:prstGeom prst="rect">
            <a:avLst/>
          </a:prstGeom>
          <a:noFill/>
          <a:ln>
            <a:noFill/>
          </a:ln>
        </p:spPr>
      </p:pic>
      <p:sp>
        <p:nvSpPr>
          <p:cNvPr id="162" name="Google Shape;162;p19"/>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Walkthrough</a:t>
            </a:r>
            <a:endParaRPr sz="3800">
              <a:solidFill>
                <a:srgbClr val="FFFFFF"/>
              </a:solidFill>
            </a:endParaRPr>
          </a:p>
        </p:txBody>
      </p:sp>
      <p:pic>
        <p:nvPicPr>
          <p:cNvPr id="163" name="Google Shape;163;p19"/>
          <p:cNvPicPr preferRelativeResize="0"/>
          <p:nvPr/>
        </p:nvPicPr>
        <p:blipFill>
          <a:blip r:embed="rId5">
            <a:alphaModFix/>
          </a:blip>
          <a:stretch>
            <a:fillRect/>
          </a:stretch>
        </p:blipFill>
        <p:spPr>
          <a:xfrm>
            <a:off x="257500" y="1958813"/>
            <a:ext cx="11525250" cy="4695825"/>
          </a:xfrm>
          <a:prstGeom prst="rect">
            <a:avLst/>
          </a:prstGeom>
          <a:noFill/>
          <a:ln>
            <a:noFill/>
          </a:ln>
        </p:spPr>
      </p:pic>
      <p:sp>
        <p:nvSpPr>
          <p:cNvPr id="164" name="Google Shape;164;p19"/>
          <p:cNvSpPr/>
          <p:nvPr/>
        </p:nvSpPr>
        <p:spPr>
          <a:xfrm>
            <a:off x="158125" y="5284600"/>
            <a:ext cx="796200" cy="763800"/>
          </a:xfrm>
          <a:prstGeom prst="star32">
            <a:avLst>
              <a:gd fmla="val 37500" name="adj"/>
            </a:avLst>
          </a:prstGeom>
          <a:noFill/>
          <a:ln cap="flat" cmpd="sng" w="38100">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65" name="Google Shape;165;p19"/>
          <p:cNvSpPr txBox="1"/>
          <p:nvPr/>
        </p:nvSpPr>
        <p:spPr>
          <a:xfrm>
            <a:off x="3923025" y="426850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This is where students can search for additional </a:t>
            </a:r>
            <a:r>
              <a:rPr lang="en-US" sz="2000">
                <a:solidFill>
                  <a:schemeClr val="lt1"/>
                </a:solidFill>
              </a:rPr>
              <a:t>information</a:t>
            </a:r>
            <a:r>
              <a:rPr lang="en-US" sz="2000">
                <a:solidFill>
                  <a:schemeClr val="lt1"/>
                </a:solidFill>
              </a:rPr>
              <a:t> regarding careers (filtered by degree level, career cluster, growing industries, etc.)</a:t>
            </a:r>
            <a:endParaRPr sz="2000">
              <a:solidFill>
                <a:schemeClr val="lt1"/>
              </a:solidFill>
            </a:endParaRPr>
          </a:p>
        </p:txBody>
      </p:sp>
      <p:cxnSp>
        <p:nvCxnSpPr>
          <p:cNvPr id="166" name="Google Shape;166;p19"/>
          <p:cNvCxnSpPr>
            <a:stCxn id="165" idx="1"/>
          </p:cNvCxnSpPr>
          <p:nvPr/>
        </p:nvCxnSpPr>
        <p:spPr>
          <a:xfrm flipH="1">
            <a:off x="2198625" y="4822750"/>
            <a:ext cx="1724400" cy="383100"/>
          </a:xfrm>
          <a:prstGeom prst="straightConnector1">
            <a:avLst/>
          </a:prstGeom>
          <a:noFill/>
          <a:ln cap="flat" cmpd="sng" w="38100">
            <a:solidFill>
              <a:schemeClr val="accent6"/>
            </a:solidFill>
            <a:prstDash val="solid"/>
            <a:round/>
            <a:headEnd len="med" w="med" type="none"/>
            <a:tailEnd len="med" w="med" type="triangl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1" name="Shape 171"/>
        <p:cNvGrpSpPr/>
        <p:nvPr/>
      </p:nvGrpSpPr>
      <p:grpSpPr>
        <a:xfrm>
          <a:off x="0" y="0"/>
          <a:ext cx="0" cy="0"/>
          <a:chOff x="0" y="0"/>
          <a:chExt cx="0" cy="0"/>
        </a:xfrm>
      </p:grpSpPr>
      <p:pic>
        <p:nvPicPr>
          <p:cNvPr id="172" name="Google Shape;172;p20"/>
          <p:cNvPicPr preferRelativeResize="0"/>
          <p:nvPr/>
        </p:nvPicPr>
        <p:blipFill>
          <a:blip r:embed="rId4">
            <a:alphaModFix/>
          </a:blip>
          <a:stretch>
            <a:fillRect/>
          </a:stretch>
        </p:blipFill>
        <p:spPr>
          <a:xfrm>
            <a:off x="247975" y="1949288"/>
            <a:ext cx="11544300" cy="4714875"/>
          </a:xfrm>
          <a:prstGeom prst="rect">
            <a:avLst/>
          </a:prstGeom>
          <a:noFill/>
          <a:ln>
            <a:noFill/>
          </a:ln>
        </p:spPr>
      </p:pic>
      <p:pic>
        <p:nvPicPr>
          <p:cNvPr id="173" name="Google Shape;173;p20"/>
          <p:cNvPicPr preferRelativeResize="0"/>
          <p:nvPr/>
        </p:nvPicPr>
        <p:blipFill>
          <a:blip r:embed="rId5">
            <a:alphaModFix/>
          </a:blip>
          <a:stretch>
            <a:fillRect/>
          </a:stretch>
        </p:blipFill>
        <p:spPr>
          <a:xfrm>
            <a:off x="243200" y="1958813"/>
            <a:ext cx="11553825" cy="4695825"/>
          </a:xfrm>
          <a:prstGeom prst="rect">
            <a:avLst/>
          </a:prstGeom>
          <a:noFill/>
          <a:ln>
            <a:noFill/>
          </a:ln>
        </p:spPr>
      </p:pic>
      <p:sp>
        <p:nvSpPr>
          <p:cNvPr id="174" name="Google Shape;174;p20"/>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sz="3800">
                <a:solidFill>
                  <a:srgbClr val="FFFFFF"/>
                </a:solidFill>
              </a:rPr>
              <a:t>SchooLinks Walkthrough</a:t>
            </a:r>
            <a:endParaRPr sz="3800">
              <a:solidFill>
                <a:srgbClr val="FFFFFF"/>
              </a:solidFill>
            </a:endParaRPr>
          </a:p>
        </p:txBody>
      </p:sp>
      <p:sp>
        <p:nvSpPr>
          <p:cNvPr id="175" name="Google Shape;175;p20"/>
          <p:cNvSpPr/>
          <p:nvPr/>
        </p:nvSpPr>
        <p:spPr>
          <a:xfrm>
            <a:off x="161650" y="5853400"/>
            <a:ext cx="796200" cy="763800"/>
          </a:xfrm>
          <a:prstGeom prst="star32">
            <a:avLst>
              <a:gd fmla="val 37500" name="adj"/>
            </a:avLst>
          </a:prstGeom>
          <a:noFill/>
          <a:ln cap="flat" cmpd="sng" w="38100">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76" name="Google Shape;176;p20"/>
          <p:cNvSpPr txBox="1"/>
          <p:nvPr/>
        </p:nvSpPr>
        <p:spPr>
          <a:xfrm>
            <a:off x="4057175" y="1949300"/>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Students can search for colleges &amp; universities, using a variety of filters to narrow their results.</a:t>
            </a:r>
            <a:endParaRPr sz="2000">
              <a:solidFill>
                <a:schemeClr val="lt1"/>
              </a:solidFill>
            </a:endParaRPr>
          </a:p>
        </p:txBody>
      </p:sp>
      <p:cxnSp>
        <p:nvCxnSpPr>
          <p:cNvPr id="177" name="Google Shape;177;p20"/>
          <p:cNvCxnSpPr>
            <a:stCxn id="176" idx="1"/>
          </p:cNvCxnSpPr>
          <p:nvPr/>
        </p:nvCxnSpPr>
        <p:spPr>
          <a:xfrm flipH="1">
            <a:off x="1952975" y="2503550"/>
            <a:ext cx="2104200" cy="1156800"/>
          </a:xfrm>
          <a:prstGeom prst="straightConnector1">
            <a:avLst/>
          </a:prstGeom>
          <a:noFill/>
          <a:ln cap="flat" cmpd="sng" w="38100">
            <a:solidFill>
              <a:schemeClr val="accent6"/>
            </a:solidFill>
            <a:prstDash val="solid"/>
            <a:round/>
            <a:headEnd len="med" w="med" type="none"/>
            <a:tailEnd len="med" w="med" type="triangle"/>
          </a:ln>
        </p:spPr>
      </p:cxnSp>
      <p:sp>
        <p:nvSpPr>
          <p:cNvPr id="178" name="Google Shape;178;p20"/>
          <p:cNvSpPr txBox="1"/>
          <p:nvPr/>
        </p:nvSpPr>
        <p:spPr>
          <a:xfrm>
            <a:off x="4057175" y="3134000"/>
            <a:ext cx="6610800" cy="14070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Students can save lists of their favorite search results, making information quickly available. Students who favorite schools will also be notified of opportunities for that particular institution.</a:t>
            </a:r>
            <a:endParaRPr sz="2000">
              <a:solidFill>
                <a:schemeClr val="lt1"/>
              </a:solidFill>
            </a:endParaRPr>
          </a:p>
        </p:txBody>
      </p:sp>
      <p:cxnSp>
        <p:nvCxnSpPr>
          <p:cNvPr id="179" name="Google Shape;179;p20"/>
          <p:cNvCxnSpPr>
            <a:stCxn id="178" idx="1"/>
          </p:cNvCxnSpPr>
          <p:nvPr/>
        </p:nvCxnSpPr>
        <p:spPr>
          <a:xfrm flipH="1">
            <a:off x="2204675" y="3837500"/>
            <a:ext cx="1852500" cy="343800"/>
          </a:xfrm>
          <a:prstGeom prst="straightConnector1">
            <a:avLst/>
          </a:prstGeom>
          <a:noFill/>
          <a:ln cap="flat" cmpd="sng" w="38100">
            <a:solidFill>
              <a:schemeClr val="accent6"/>
            </a:solidFill>
            <a:prstDash val="solid"/>
            <a:round/>
            <a:headEnd len="med" w="med" type="none"/>
            <a:tailEnd len="med" w="med" type="triangle"/>
          </a:ln>
        </p:spPr>
      </p:cxnSp>
      <p:sp>
        <p:nvSpPr>
          <p:cNvPr id="180" name="Google Shape;180;p20"/>
          <p:cNvSpPr txBox="1"/>
          <p:nvPr/>
        </p:nvSpPr>
        <p:spPr>
          <a:xfrm>
            <a:off x="4057175" y="4653825"/>
            <a:ext cx="6610800" cy="1108500"/>
          </a:xfrm>
          <a:prstGeom prst="rect">
            <a:avLst/>
          </a:prstGeom>
          <a:solidFill>
            <a:schemeClr val="accent6"/>
          </a:solidFill>
          <a:ln cap="flat" cmpd="sng" w="19050">
            <a:solidFill>
              <a:srgbClr val="88888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rPr>
              <a:t>Seniors can use this section to find local scholarships vetted &amp; posted by staff at NNHS &amp; NCHS.</a:t>
            </a:r>
            <a:endParaRPr sz="2000">
              <a:solidFill>
                <a:schemeClr val="lt1"/>
              </a:solidFill>
            </a:endParaRPr>
          </a:p>
        </p:txBody>
      </p:sp>
      <p:cxnSp>
        <p:nvCxnSpPr>
          <p:cNvPr id="181" name="Google Shape;181;p20"/>
          <p:cNvCxnSpPr>
            <a:stCxn id="180" idx="1"/>
          </p:cNvCxnSpPr>
          <p:nvPr/>
        </p:nvCxnSpPr>
        <p:spPr>
          <a:xfrm flipH="1">
            <a:off x="2312375" y="5208075"/>
            <a:ext cx="1744800" cy="968100"/>
          </a:xfrm>
          <a:prstGeom prst="straightConnector1">
            <a:avLst/>
          </a:prstGeom>
          <a:noFill/>
          <a:ln cap="flat" cmpd="sng" w="38100">
            <a:solidFill>
              <a:schemeClr val="accent6"/>
            </a:solidFill>
            <a:prstDash val="solid"/>
            <a:round/>
            <a:headEnd len="med" w="med" type="none"/>
            <a:tailEnd len="med" w="med" type="triangl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6" name="Shape 186"/>
        <p:cNvGrpSpPr/>
        <p:nvPr/>
      </p:nvGrpSpPr>
      <p:grpSpPr>
        <a:xfrm>
          <a:off x="0" y="0"/>
          <a:ext cx="0" cy="0"/>
          <a:chOff x="0" y="0"/>
          <a:chExt cx="0" cy="0"/>
        </a:xfrm>
      </p:grpSpPr>
      <p:pic>
        <p:nvPicPr>
          <p:cNvPr id="187" name="Google Shape;187;p21"/>
          <p:cNvPicPr preferRelativeResize="0"/>
          <p:nvPr/>
        </p:nvPicPr>
        <p:blipFill rotWithShape="1">
          <a:blip r:embed="rId4">
            <a:alphaModFix/>
          </a:blip>
          <a:srcRect b="0" l="0" r="0" t="0"/>
          <a:stretch/>
        </p:blipFill>
        <p:spPr>
          <a:xfrm>
            <a:off x="2876950" y="2476500"/>
            <a:ext cx="7620000" cy="1905000"/>
          </a:xfrm>
          <a:prstGeom prst="rect">
            <a:avLst/>
          </a:prstGeom>
          <a:noFill/>
          <a:ln>
            <a:noFill/>
          </a:ln>
          <a:effectLst>
            <a:outerShdw blurRad="57150" rotWithShape="0" algn="bl">
              <a:schemeClr val="lt1"/>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2" name="Shape 192"/>
        <p:cNvGrpSpPr/>
        <p:nvPr/>
      </p:nvGrpSpPr>
      <p:grpSpPr>
        <a:xfrm>
          <a:off x="0" y="0"/>
          <a:ext cx="0" cy="0"/>
          <a:chOff x="0" y="0"/>
          <a:chExt cx="0" cy="0"/>
        </a:xfrm>
      </p:grpSpPr>
      <p:sp>
        <p:nvSpPr>
          <p:cNvPr id="193" name="Google Shape;193;p22"/>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solidFill>
                  <a:srgbClr val="FFFFFF"/>
                </a:solidFill>
              </a:rPr>
              <a:t>NCompass</a:t>
            </a:r>
            <a:endParaRPr i="1" sz="3800">
              <a:solidFill>
                <a:srgbClr val="FFFFFF"/>
              </a:solidFill>
            </a:endParaRPr>
          </a:p>
        </p:txBody>
      </p:sp>
      <p:sp>
        <p:nvSpPr>
          <p:cNvPr id="194" name="Google Shape;194;p22"/>
          <p:cNvSpPr txBox="1"/>
          <p:nvPr/>
        </p:nvSpPr>
        <p:spPr>
          <a:xfrm>
            <a:off x="1189425" y="2037525"/>
            <a:ext cx="10593600" cy="3879000"/>
          </a:xfrm>
          <a:prstGeom prst="rect">
            <a:avLst/>
          </a:prstGeom>
          <a:noFill/>
          <a:ln>
            <a:noFill/>
          </a:ln>
        </p:spPr>
        <p:txBody>
          <a:bodyPr anchorCtr="0" anchor="t" bIns="91425" lIns="91425" spcFirstLastPara="1" rIns="91425" wrap="square" tIns="91425">
            <a:spAutoFit/>
          </a:bodyPr>
          <a:lstStyle/>
          <a:p>
            <a:pPr indent="-419100" lvl="0" marL="457200" rtl="0" algn="l">
              <a:spcBef>
                <a:spcPts val="0"/>
              </a:spcBef>
              <a:spcAft>
                <a:spcPts val="0"/>
              </a:spcAft>
              <a:buClr>
                <a:schemeClr val="dk1"/>
              </a:buClr>
              <a:buSzPts val="3000"/>
              <a:buChar char="●"/>
            </a:pPr>
            <a:r>
              <a:rPr lang="en-US" sz="3000">
                <a:solidFill>
                  <a:schemeClr val="dk1"/>
                </a:solidFill>
              </a:rPr>
              <a:t>Collaborative digital postsecondary planning guide, created by The PARCs at NNHS &amp; NCHS</a:t>
            </a:r>
            <a:br>
              <a:rPr lang="en-US" sz="3000">
                <a:solidFill>
                  <a:schemeClr val="dk1"/>
                </a:solidFill>
              </a:rPr>
            </a:br>
            <a:endParaRPr sz="3000">
              <a:solidFill>
                <a:schemeClr val="dk1"/>
              </a:solidFill>
            </a:endParaRPr>
          </a:p>
          <a:p>
            <a:pPr indent="-419100" lvl="0" marL="457200" rtl="0" algn="l">
              <a:spcBef>
                <a:spcPts val="0"/>
              </a:spcBef>
              <a:spcAft>
                <a:spcPts val="0"/>
              </a:spcAft>
              <a:buClr>
                <a:schemeClr val="dk1"/>
              </a:buClr>
              <a:buSzPts val="3000"/>
              <a:buChar char="●"/>
            </a:pPr>
            <a:r>
              <a:rPr lang="en-US" sz="3000">
                <a:solidFill>
                  <a:schemeClr val="dk1"/>
                </a:solidFill>
              </a:rPr>
              <a:t>Best of the best of both internal &amp; external resources</a:t>
            </a:r>
            <a:br>
              <a:rPr b="1" i="1" lang="en-US" sz="3000">
                <a:solidFill>
                  <a:schemeClr val="dk1"/>
                </a:solidFill>
              </a:rPr>
            </a:br>
            <a:endParaRPr i="1" sz="3000">
              <a:solidFill>
                <a:schemeClr val="dk1"/>
              </a:solidFill>
            </a:endParaRPr>
          </a:p>
          <a:p>
            <a:pPr indent="-419100" lvl="0" marL="457200" rtl="0" algn="l">
              <a:spcBef>
                <a:spcPts val="0"/>
              </a:spcBef>
              <a:spcAft>
                <a:spcPts val="0"/>
              </a:spcAft>
              <a:buClr>
                <a:schemeClr val="dk1"/>
              </a:buClr>
              <a:buSzPts val="3000"/>
              <a:buChar char="●"/>
            </a:pPr>
            <a:r>
              <a:rPr lang="en-US" sz="3000">
                <a:solidFill>
                  <a:schemeClr val="dk1"/>
                </a:solidFill>
              </a:rPr>
              <a:t>Provides resources &amp; information for all postsecondary options: four-year college, community college, the trades, the military, and gap year programs</a:t>
            </a:r>
            <a:endParaRPr sz="3000">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9" name="Shape 199"/>
        <p:cNvGrpSpPr/>
        <p:nvPr/>
      </p:nvGrpSpPr>
      <p:grpSpPr>
        <a:xfrm>
          <a:off x="0" y="0"/>
          <a:ext cx="0" cy="0"/>
          <a:chOff x="0" y="0"/>
          <a:chExt cx="0" cy="0"/>
        </a:xfrm>
      </p:grpSpPr>
      <p:sp>
        <p:nvSpPr>
          <p:cNvPr id="200" name="Google Shape;200;p23"/>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t>NCompass </a:t>
            </a:r>
            <a:r>
              <a:rPr lang="en-US" sz="3800"/>
              <a:t>Walkthrough</a:t>
            </a:r>
            <a:endParaRPr sz="3800">
              <a:solidFill>
                <a:srgbClr val="FFFFFF"/>
              </a:solidFill>
            </a:endParaRPr>
          </a:p>
        </p:txBody>
      </p:sp>
      <p:pic>
        <p:nvPicPr>
          <p:cNvPr id="201" name="Google Shape;201;p23"/>
          <p:cNvPicPr preferRelativeResize="0"/>
          <p:nvPr/>
        </p:nvPicPr>
        <p:blipFill rotWithShape="1">
          <a:blip r:embed="rId4">
            <a:alphaModFix/>
          </a:blip>
          <a:srcRect b="0" l="0" r="0" t="0"/>
          <a:stretch/>
        </p:blipFill>
        <p:spPr>
          <a:xfrm>
            <a:off x="1902775" y="1849639"/>
            <a:ext cx="9894245" cy="4814536"/>
          </a:xfrm>
          <a:prstGeom prst="rect">
            <a:avLst/>
          </a:prstGeom>
          <a:noFill/>
          <a:ln>
            <a:noFill/>
          </a:ln>
        </p:spPr>
      </p:pic>
      <p:sp>
        <p:nvSpPr>
          <p:cNvPr id="202" name="Google Shape;202;p23"/>
          <p:cNvSpPr/>
          <p:nvPr/>
        </p:nvSpPr>
        <p:spPr>
          <a:xfrm rot="5400000">
            <a:off x="5086525" y="2337575"/>
            <a:ext cx="725100" cy="445500"/>
          </a:xfrm>
          <a:prstGeom prst="leftArrow">
            <a:avLst>
              <a:gd fmla="val 50000" name="adj1"/>
              <a:gd fmla="val 50000" name="adj2"/>
            </a:avLst>
          </a:prstGeom>
          <a:solidFill>
            <a:schemeClr val="accent6"/>
          </a:solidFill>
          <a:ln cap="flat"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7" name="Shape 207"/>
        <p:cNvGrpSpPr/>
        <p:nvPr/>
      </p:nvGrpSpPr>
      <p:grpSpPr>
        <a:xfrm>
          <a:off x="0" y="0"/>
          <a:ext cx="0" cy="0"/>
          <a:chOff x="0" y="0"/>
          <a:chExt cx="0" cy="0"/>
        </a:xfrm>
      </p:grpSpPr>
      <p:sp>
        <p:nvSpPr>
          <p:cNvPr id="208" name="Google Shape;208;p24"/>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t>NCompass </a:t>
            </a:r>
            <a:r>
              <a:rPr lang="en-US" sz="3800"/>
              <a:t>Walkthrough</a:t>
            </a:r>
            <a:endParaRPr sz="3800">
              <a:solidFill>
                <a:srgbClr val="FFFFFF"/>
              </a:solidFill>
            </a:endParaRPr>
          </a:p>
        </p:txBody>
      </p:sp>
      <p:pic>
        <p:nvPicPr>
          <p:cNvPr id="209" name="Google Shape;209;p24"/>
          <p:cNvPicPr preferRelativeResize="0"/>
          <p:nvPr/>
        </p:nvPicPr>
        <p:blipFill>
          <a:blip r:embed="rId4">
            <a:alphaModFix/>
          </a:blip>
          <a:stretch>
            <a:fillRect/>
          </a:stretch>
        </p:blipFill>
        <p:spPr>
          <a:xfrm>
            <a:off x="1861175" y="1849650"/>
            <a:ext cx="9977426" cy="481452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14" name="Shape 214"/>
        <p:cNvGrpSpPr/>
        <p:nvPr/>
      </p:nvGrpSpPr>
      <p:grpSpPr>
        <a:xfrm>
          <a:off x="0" y="0"/>
          <a:ext cx="0" cy="0"/>
          <a:chOff x="0" y="0"/>
          <a:chExt cx="0" cy="0"/>
        </a:xfrm>
      </p:grpSpPr>
      <p:sp>
        <p:nvSpPr>
          <p:cNvPr id="215" name="Google Shape;215;p25"/>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t>NCompass </a:t>
            </a:r>
            <a:r>
              <a:rPr lang="en-US" sz="3800"/>
              <a:t>Walkthrough</a:t>
            </a:r>
            <a:endParaRPr sz="3800">
              <a:solidFill>
                <a:srgbClr val="FFFFFF"/>
              </a:solidFill>
            </a:endParaRPr>
          </a:p>
        </p:txBody>
      </p:sp>
      <p:pic>
        <p:nvPicPr>
          <p:cNvPr id="216" name="Google Shape;216;p25"/>
          <p:cNvPicPr preferRelativeResize="0"/>
          <p:nvPr/>
        </p:nvPicPr>
        <p:blipFill rotWithShape="1">
          <a:blip r:embed="rId4">
            <a:alphaModFix/>
          </a:blip>
          <a:srcRect b="0" l="0" r="0" t="0"/>
          <a:stretch/>
        </p:blipFill>
        <p:spPr>
          <a:xfrm>
            <a:off x="1902775" y="1849639"/>
            <a:ext cx="9894245" cy="481453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1" name="Shape 221"/>
        <p:cNvGrpSpPr/>
        <p:nvPr/>
      </p:nvGrpSpPr>
      <p:grpSpPr>
        <a:xfrm>
          <a:off x="0" y="0"/>
          <a:ext cx="0" cy="0"/>
          <a:chOff x="0" y="0"/>
          <a:chExt cx="0" cy="0"/>
        </a:xfrm>
      </p:grpSpPr>
      <p:sp>
        <p:nvSpPr>
          <p:cNvPr id="222" name="Google Shape;222;p26"/>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t>NCompass </a:t>
            </a:r>
            <a:r>
              <a:rPr lang="en-US" sz="3800"/>
              <a:t>Walkthrough</a:t>
            </a:r>
            <a:endParaRPr sz="3800">
              <a:solidFill>
                <a:srgbClr val="FFFFFF"/>
              </a:solidFill>
            </a:endParaRPr>
          </a:p>
        </p:txBody>
      </p:sp>
      <p:pic>
        <p:nvPicPr>
          <p:cNvPr id="223" name="Google Shape;223;p26"/>
          <p:cNvPicPr preferRelativeResize="0"/>
          <p:nvPr/>
        </p:nvPicPr>
        <p:blipFill rotWithShape="1">
          <a:blip r:embed="rId4">
            <a:alphaModFix/>
          </a:blip>
          <a:srcRect b="0" l="0" r="0" t="0"/>
          <a:stretch/>
        </p:blipFill>
        <p:spPr>
          <a:xfrm>
            <a:off x="1902775" y="1849639"/>
            <a:ext cx="9894245" cy="481453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8" name="Shape 228"/>
        <p:cNvGrpSpPr/>
        <p:nvPr/>
      </p:nvGrpSpPr>
      <p:grpSpPr>
        <a:xfrm>
          <a:off x="0" y="0"/>
          <a:ext cx="0" cy="0"/>
          <a:chOff x="0" y="0"/>
          <a:chExt cx="0" cy="0"/>
        </a:xfrm>
      </p:grpSpPr>
      <p:sp>
        <p:nvSpPr>
          <p:cNvPr id="229" name="Google Shape;229;p27"/>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t>NCompass </a:t>
            </a:r>
            <a:r>
              <a:rPr lang="en-US" sz="3800"/>
              <a:t>Walkthrough</a:t>
            </a:r>
            <a:endParaRPr sz="3800">
              <a:solidFill>
                <a:srgbClr val="FFFFFF"/>
              </a:solidFill>
            </a:endParaRPr>
          </a:p>
        </p:txBody>
      </p:sp>
      <p:pic>
        <p:nvPicPr>
          <p:cNvPr id="230" name="Google Shape;230;p27"/>
          <p:cNvPicPr preferRelativeResize="0"/>
          <p:nvPr/>
        </p:nvPicPr>
        <p:blipFill rotWithShape="1">
          <a:blip r:embed="rId4">
            <a:alphaModFix/>
          </a:blip>
          <a:srcRect b="0" l="0" r="0" t="0"/>
          <a:stretch/>
        </p:blipFill>
        <p:spPr>
          <a:xfrm>
            <a:off x="1902775" y="1849639"/>
            <a:ext cx="9894245" cy="481453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5" name="Shape 235"/>
        <p:cNvGrpSpPr/>
        <p:nvPr/>
      </p:nvGrpSpPr>
      <p:grpSpPr>
        <a:xfrm>
          <a:off x="0" y="0"/>
          <a:ext cx="0" cy="0"/>
          <a:chOff x="0" y="0"/>
          <a:chExt cx="0" cy="0"/>
        </a:xfrm>
      </p:grpSpPr>
      <p:sp>
        <p:nvSpPr>
          <p:cNvPr id="236" name="Google Shape;236;p28"/>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t>NCompass </a:t>
            </a:r>
            <a:r>
              <a:rPr lang="en-US" sz="3800"/>
              <a:t>Walkthrough</a:t>
            </a:r>
            <a:endParaRPr sz="3800">
              <a:solidFill>
                <a:srgbClr val="FFFFFF"/>
              </a:solidFill>
            </a:endParaRPr>
          </a:p>
        </p:txBody>
      </p:sp>
      <p:pic>
        <p:nvPicPr>
          <p:cNvPr id="237" name="Google Shape;237;p28"/>
          <p:cNvPicPr preferRelativeResize="0"/>
          <p:nvPr/>
        </p:nvPicPr>
        <p:blipFill rotWithShape="1">
          <a:blip r:embed="rId4">
            <a:alphaModFix/>
          </a:blip>
          <a:srcRect b="0" l="0" r="0" t="0"/>
          <a:stretch/>
        </p:blipFill>
        <p:spPr>
          <a:xfrm>
            <a:off x="1902775" y="1849639"/>
            <a:ext cx="9894245" cy="481453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2" name="Shape 242"/>
        <p:cNvGrpSpPr/>
        <p:nvPr/>
      </p:nvGrpSpPr>
      <p:grpSpPr>
        <a:xfrm>
          <a:off x="0" y="0"/>
          <a:ext cx="0" cy="0"/>
          <a:chOff x="0" y="0"/>
          <a:chExt cx="0" cy="0"/>
        </a:xfrm>
      </p:grpSpPr>
      <p:sp>
        <p:nvSpPr>
          <p:cNvPr id="243" name="Google Shape;243;p29"/>
          <p:cNvSpPr txBox="1"/>
          <p:nvPr>
            <p:ph type="title"/>
          </p:nvPr>
        </p:nvSpPr>
        <p:spPr>
          <a:xfrm>
            <a:off x="2332771" y="412964"/>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i="1" lang="en-US" sz="3800"/>
              <a:t>NCompass </a:t>
            </a:r>
            <a:r>
              <a:rPr lang="en-US" sz="3800"/>
              <a:t>Walkthrough</a:t>
            </a:r>
            <a:endParaRPr sz="3800">
              <a:solidFill>
                <a:srgbClr val="FFFFFF"/>
              </a:solidFill>
            </a:endParaRPr>
          </a:p>
        </p:txBody>
      </p:sp>
      <p:pic>
        <p:nvPicPr>
          <p:cNvPr id="244" name="Google Shape;244;p29"/>
          <p:cNvPicPr preferRelativeResize="0"/>
          <p:nvPr/>
        </p:nvPicPr>
        <p:blipFill rotWithShape="1">
          <a:blip r:embed="rId4">
            <a:alphaModFix/>
          </a:blip>
          <a:srcRect b="0" l="0" r="0" t="0"/>
          <a:stretch/>
        </p:blipFill>
        <p:spPr>
          <a:xfrm>
            <a:off x="1902775" y="1849639"/>
            <a:ext cx="9894245" cy="481453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8" name="Shape 248"/>
        <p:cNvGrpSpPr/>
        <p:nvPr/>
      </p:nvGrpSpPr>
      <p:grpSpPr>
        <a:xfrm>
          <a:off x="0" y="0"/>
          <a:ext cx="0" cy="0"/>
          <a:chOff x="0" y="0"/>
          <a:chExt cx="0" cy="0"/>
        </a:xfrm>
      </p:grpSpPr>
      <p:sp>
        <p:nvSpPr>
          <p:cNvPr id="249" name="Google Shape;249;p30"/>
          <p:cNvSpPr txBox="1"/>
          <p:nvPr>
            <p:ph type="ctrTitle"/>
          </p:nvPr>
        </p:nvSpPr>
        <p:spPr>
          <a:xfrm>
            <a:off x="2032000" y="1198563"/>
            <a:ext cx="91440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lt1"/>
              </a:buClr>
              <a:buSzPts val="6000"/>
              <a:buFont typeface="Arial Black"/>
              <a:buNone/>
            </a:pPr>
            <a:r>
              <a:rPr i="1" lang="en-US"/>
              <a:t>Postsecondary</a:t>
            </a:r>
            <a:endParaRPr i="1"/>
          </a:p>
          <a:p>
            <a:pPr indent="0" lvl="0" marL="0" rtl="0" algn="ctr">
              <a:lnSpc>
                <a:spcPct val="90000"/>
              </a:lnSpc>
              <a:spcBef>
                <a:spcPts val="0"/>
              </a:spcBef>
              <a:spcAft>
                <a:spcPts val="0"/>
              </a:spcAft>
              <a:buClr>
                <a:schemeClr val="lt1"/>
              </a:buClr>
              <a:buSzPts val="6000"/>
              <a:buFont typeface="Arial Black"/>
              <a:buNone/>
            </a:pPr>
            <a:r>
              <a:rPr i="1" lang="en-US"/>
              <a:t>Questions?</a:t>
            </a:r>
            <a:endParaRPr i="1"/>
          </a:p>
        </p:txBody>
      </p:sp>
      <p:sp>
        <p:nvSpPr>
          <p:cNvPr id="250" name="Google Shape;250;p30"/>
          <p:cNvSpPr txBox="1"/>
          <p:nvPr>
            <p:ph idx="1" type="subTitle"/>
          </p:nvPr>
        </p:nvSpPr>
        <p:spPr>
          <a:xfrm>
            <a:off x="2032000" y="3808870"/>
            <a:ext cx="9144000" cy="5406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1000"/>
              </a:spcBef>
              <a:spcAft>
                <a:spcPts val="0"/>
              </a:spcAft>
              <a:buClr>
                <a:schemeClr val="lt1"/>
              </a:buClr>
              <a:buSzPts val="2400"/>
              <a:buNone/>
            </a:pPr>
            <a:r>
              <a:rPr lang="en-US"/>
              <a:t>Reach out to your student’s School Counselor or The PARC</a:t>
            </a:r>
            <a:endParaRPr/>
          </a:p>
        </p:txBody>
      </p:sp>
      <p:sp>
        <p:nvSpPr>
          <p:cNvPr id="251" name="Google Shape;251;p30"/>
          <p:cNvSpPr txBox="1"/>
          <p:nvPr/>
        </p:nvSpPr>
        <p:spPr>
          <a:xfrm>
            <a:off x="2874575" y="4650975"/>
            <a:ext cx="3412800" cy="1046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800" u="sng">
                <a:solidFill>
                  <a:schemeClr val="lt2"/>
                </a:solidFill>
                <a:hlinkClick r:id="rId4">
                  <a:extLst>
                    <a:ext uri="{A12FA001-AC4F-418D-AE19-62706E023703}">
                      <ahyp:hlinkClr val="tx"/>
                    </a:ext>
                  </a:extLst>
                </a:hlinkClick>
              </a:rPr>
              <a:t>NCHS Counselors</a:t>
            </a:r>
            <a:endParaRPr b="1" sz="2800">
              <a:solidFill>
                <a:schemeClr val="lt2"/>
              </a:solidFill>
            </a:endParaRPr>
          </a:p>
          <a:p>
            <a:pPr indent="0" lvl="0" marL="0" rtl="0" algn="ctr">
              <a:spcBef>
                <a:spcPts val="0"/>
              </a:spcBef>
              <a:spcAft>
                <a:spcPts val="0"/>
              </a:spcAft>
              <a:buNone/>
            </a:pPr>
            <a:r>
              <a:rPr b="1" lang="en-US" sz="2800" u="sng">
                <a:solidFill>
                  <a:schemeClr val="lt2"/>
                </a:solidFill>
                <a:hlinkClick r:id="rId5">
                  <a:extLst>
                    <a:ext uri="{A12FA001-AC4F-418D-AE19-62706E023703}">
                      <ahyp:hlinkClr val="tx"/>
                    </a:ext>
                  </a:extLst>
                </a:hlinkClick>
              </a:rPr>
              <a:t>&amp; PARC Staff</a:t>
            </a:r>
            <a:endParaRPr b="1" sz="2800">
              <a:solidFill>
                <a:schemeClr val="lt2"/>
              </a:solidFill>
            </a:endParaRPr>
          </a:p>
        </p:txBody>
      </p:sp>
      <p:sp>
        <p:nvSpPr>
          <p:cNvPr id="252" name="Google Shape;252;p30"/>
          <p:cNvSpPr txBox="1"/>
          <p:nvPr/>
        </p:nvSpPr>
        <p:spPr>
          <a:xfrm>
            <a:off x="6665925" y="4650975"/>
            <a:ext cx="3412800" cy="1046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800" u="sng">
                <a:solidFill>
                  <a:schemeClr val="hlink"/>
                </a:solidFill>
                <a:hlinkClick r:id="rId6"/>
              </a:rPr>
              <a:t>NNHS Counselors</a:t>
            </a:r>
            <a:endParaRPr b="1" sz="2800">
              <a:solidFill>
                <a:schemeClr val="lt1"/>
              </a:solidFill>
            </a:endParaRPr>
          </a:p>
          <a:p>
            <a:pPr indent="0" lvl="0" marL="0" rtl="0" algn="ctr">
              <a:spcBef>
                <a:spcPts val="0"/>
              </a:spcBef>
              <a:spcAft>
                <a:spcPts val="0"/>
              </a:spcAft>
              <a:buNone/>
            </a:pPr>
            <a:r>
              <a:rPr b="1" lang="en-US" sz="2800" u="sng">
                <a:solidFill>
                  <a:schemeClr val="hlink"/>
                </a:solidFill>
                <a:hlinkClick r:id="rId7"/>
              </a:rPr>
              <a:t>&amp; PARC Staff</a:t>
            </a:r>
            <a:endParaRPr b="1" sz="2800">
              <a:solidFill>
                <a:schemeClr val="lt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7" name="Shape 257"/>
        <p:cNvGrpSpPr/>
        <p:nvPr/>
      </p:nvGrpSpPr>
      <p:grpSpPr>
        <a:xfrm>
          <a:off x="0" y="0"/>
          <a:ext cx="0" cy="0"/>
          <a:chOff x="0" y="0"/>
          <a:chExt cx="0" cy="0"/>
        </a:xfrm>
      </p:grpSpPr>
      <p:sp>
        <p:nvSpPr>
          <p:cNvPr id="258" name="Google Shape;258;p31"/>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Black"/>
              <a:buNone/>
            </a:pPr>
            <a:r>
              <a:rPr lang="en-US"/>
              <a:t>Additional Resources</a:t>
            </a:r>
            <a:endParaRPr/>
          </a:p>
        </p:txBody>
      </p:sp>
      <p:pic>
        <p:nvPicPr>
          <p:cNvPr id="259" name="Google Shape;259;p31"/>
          <p:cNvPicPr preferRelativeResize="0"/>
          <p:nvPr/>
        </p:nvPicPr>
        <p:blipFill rotWithShape="1">
          <a:blip r:embed="rId4">
            <a:alphaModFix/>
          </a:blip>
          <a:srcRect b="0" l="0" r="0" t="0"/>
          <a:stretch/>
        </p:blipFill>
        <p:spPr>
          <a:xfrm>
            <a:off x="7529350" y="279300"/>
            <a:ext cx="4047600" cy="1011900"/>
          </a:xfrm>
          <a:prstGeom prst="rect">
            <a:avLst/>
          </a:prstGeom>
          <a:noFill/>
          <a:ln>
            <a:noFill/>
          </a:ln>
          <a:effectLst>
            <a:outerShdw blurRad="85725" rotWithShape="0" algn="bl" dir="2880000" dist="76200">
              <a:srgbClr val="000000">
                <a:alpha val="30000"/>
              </a:srgbClr>
            </a:outerShdw>
          </a:effectLst>
        </p:spPr>
      </p:pic>
      <p:sp>
        <p:nvSpPr>
          <p:cNvPr id="260" name="Google Shape;260;p31"/>
          <p:cNvSpPr/>
          <p:nvPr/>
        </p:nvSpPr>
        <p:spPr>
          <a:xfrm>
            <a:off x="652900" y="690725"/>
            <a:ext cx="9391200" cy="3606600"/>
          </a:xfrm>
          <a:prstGeom prst="rect">
            <a:avLst/>
          </a:prstGeom>
          <a:noFill/>
          <a:ln>
            <a:noFill/>
          </a:ln>
        </p:spPr>
        <p:txBody>
          <a:bodyPr anchorCtr="0" anchor="t" bIns="45700" lIns="91425" spcFirstLastPara="1" rIns="91425" wrap="square" tIns="45700">
            <a:noAutofit/>
          </a:bodyPr>
          <a:lstStyle/>
          <a:p>
            <a:pPr indent="-381000" lvl="0" marL="342900" marR="0" rtl="0" algn="l">
              <a:lnSpc>
                <a:spcPct val="100000"/>
              </a:lnSpc>
              <a:spcBef>
                <a:spcPts val="800"/>
              </a:spcBef>
              <a:spcAft>
                <a:spcPts val="0"/>
              </a:spcAft>
              <a:buClr>
                <a:srgbClr val="000000"/>
              </a:buClr>
              <a:buSzPts val="3000"/>
              <a:buChar char="•"/>
            </a:pPr>
            <a:r>
              <a:rPr b="1" i="1" lang="en-US" sz="3000" u="sng">
                <a:solidFill>
                  <a:schemeClr val="accent6"/>
                </a:solidFill>
                <a:hlinkClick r:id="rId5">
                  <a:extLst>
                    <a:ext uri="{A12FA001-AC4F-418D-AE19-62706E023703}">
                      <ahyp:hlinkClr val="tx"/>
                    </a:ext>
                  </a:extLst>
                </a:hlinkClick>
              </a:rPr>
              <a:t>NCompass</a:t>
            </a:r>
            <a:br>
              <a:rPr b="1" i="1" lang="en-US" sz="3000">
                <a:solidFill>
                  <a:srgbClr val="000000"/>
                </a:solidFill>
              </a:rPr>
            </a:br>
            <a:r>
              <a:rPr lang="en-US" sz="3000">
                <a:solidFill>
                  <a:srgbClr val="000000"/>
                </a:solidFill>
              </a:rPr>
              <a:t>Dist. 203 Postsecondary Planning Guide</a:t>
            </a:r>
            <a:br>
              <a:rPr lang="en-US" sz="3000"/>
            </a:br>
            <a:endParaRPr sz="1300">
              <a:solidFill>
                <a:srgbClr val="000000"/>
              </a:solidFill>
            </a:endParaRPr>
          </a:p>
          <a:p>
            <a:pPr indent="-381000" lvl="0" marL="342900" marR="0" rtl="0" algn="l">
              <a:lnSpc>
                <a:spcPct val="100000"/>
              </a:lnSpc>
              <a:spcBef>
                <a:spcPts val="800"/>
              </a:spcBef>
              <a:spcAft>
                <a:spcPts val="0"/>
              </a:spcAft>
              <a:buClr>
                <a:srgbClr val="000000"/>
              </a:buClr>
              <a:buSzPts val="3000"/>
              <a:buChar char="•"/>
            </a:pPr>
            <a:r>
              <a:rPr b="1" lang="en-US" sz="3000" u="sng">
                <a:solidFill>
                  <a:schemeClr val="accent6"/>
                </a:solidFill>
                <a:hlinkClick r:id="rId6">
                  <a:extLst>
                    <a:ext uri="{A12FA001-AC4F-418D-AE19-62706E023703}">
                      <ahyp:hlinkClr val="tx"/>
                    </a:ext>
                  </a:extLst>
                </a:hlinkClick>
              </a:rPr>
              <a:t>In-School College Visits</a:t>
            </a:r>
            <a:br>
              <a:rPr b="1" lang="en-US" sz="3000">
                <a:solidFill>
                  <a:srgbClr val="000000"/>
                </a:solidFill>
              </a:rPr>
            </a:br>
            <a:r>
              <a:rPr lang="en-US" sz="3000">
                <a:solidFill>
                  <a:srgbClr val="000000"/>
                </a:solidFill>
              </a:rPr>
              <a:t>Instructions on how students can attend in-school college visits</a:t>
            </a:r>
            <a:br>
              <a:rPr lang="en-US" sz="3000">
                <a:solidFill>
                  <a:srgbClr val="000000"/>
                </a:solidFill>
              </a:rPr>
            </a:br>
            <a:endParaRPr sz="1300">
              <a:solidFill>
                <a:srgbClr val="000000"/>
              </a:solidFill>
            </a:endParaRPr>
          </a:p>
          <a:p>
            <a:pPr indent="-381000" lvl="0" marL="342900" marR="0" rtl="0" algn="l">
              <a:lnSpc>
                <a:spcPct val="100000"/>
              </a:lnSpc>
              <a:spcBef>
                <a:spcPts val="800"/>
              </a:spcBef>
              <a:spcAft>
                <a:spcPts val="0"/>
              </a:spcAft>
              <a:buClr>
                <a:srgbClr val="000000"/>
              </a:buClr>
              <a:buSzPts val="3000"/>
              <a:buChar char="•"/>
            </a:pPr>
            <a:r>
              <a:rPr b="1" lang="en-US" sz="3000" u="sng">
                <a:solidFill>
                  <a:schemeClr val="accent6"/>
                </a:solidFill>
                <a:hlinkClick r:id="rId7">
                  <a:extLst>
                    <a:ext uri="{A12FA001-AC4F-418D-AE19-62706E023703}">
                      <ahyp:hlinkClr val="tx"/>
                    </a:ext>
                  </a:extLst>
                </a:hlinkClick>
              </a:rPr>
              <a:t>On-Campus College Visit Tips</a:t>
            </a:r>
            <a:br>
              <a:rPr lang="en-US" sz="3000">
                <a:solidFill>
                  <a:srgbClr val="000000"/>
                </a:solidFill>
              </a:rPr>
            </a:br>
            <a:r>
              <a:rPr lang="en-US" sz="3000">
                <a:solidFill>
                  <a:srgbClr val="000000"/>
                </a:solidFill>
              </a:rPr>
              <a:t>Tips for students planning to visit college campuses</a:t>
            </a:r>
            <a:endParaRPr b="1" sz="3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65" name="Shape 265"/>
        <p:cNvGrpSpPr/>
        <p:nvPr/>
      </p:nvGrpSpPr>
      <p:grpSpPr>
        <a:xfrm>
          <a:off x="0" y="0"/>
          <a:ext cx="0" cy="0"/>
          <a:chOff x="0" y="0"/>
          <a:chExt cx="0" cy="0"/>
        </a:xfrm>
      </p:grpSpPr>
      <p:sp>
        <p:nvSpPr>
          <p:cNvPr id="266" name="Google Shape;266;p32"/>
          <p:cNvSpPr txBox="1"/>
          <p:nvPr>
            <p:ph type="title"/>
          </p:nvPr>
        </p:nvSpPr>
        <p:spPr>
          <a:xfrm>
            <a:off x="233371" y="5246939"/>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FFFFFF"/>
                </a:solidFill>
              </a:rPr>
              <a:t>Upcoming Opportunities</a:t>
            </a:r>
            <a:endParaRPr>
              <a:solidFill>
                <a:srgbClr val="FFFFFF"/>
              </a:solidFill>
            </a:endParaRPr>
          </a:p>
        </p:txBody>
      </p:sp>
      <p:sp>
        <p:nvSpPr>
          <p:cNvPr id="267" name="Google Shape;267;p32"/>
          <p:cNvSpPr/>
          <p:nvPr/>
        </p:nvSpPr>
        <p:spPr>
          <a:xfrm>
            <a:off x="455400" y="258125"/>
            <a:ext cx="11281200" cy="3870600"/>
          </a:xfrm>
          <a:prstGeom prst="rect">
            <a:avLst/>
          </a:prstGeom>
          <a:noFill/>
          <a:ln>
            <a:noFill/>
          </a:ln>
        </p:spPr>
        <p:txBody>
          <a:bodyPr anchorCtr="0" anchor="t" bIns="45700" lIns="91425" spcFirstLastPara="1" rIns="91425" wrap="square" tIns="45700">
            <a:noAutofit/>
          </a:bodyPr>
          <a:lstStyle/>
          <a:p>
            <a:pPr indent="0" lvl="0" marL="0" rtl="0" algn="l">
              <a:spcBef>
                <a:spcPts val="800"/>
              </a:spcBef>
              <a:spcAft>
                <a:spcPts val="0"/>
              </a:spcAft>
              <a:buNone/>
            </a:pPr>
            <a:br>
              <a:rPr lang="en-US" sz="2100">
                <a:solidFill>
                  <a:schemeClr val="dk1"/>
                </a:solidFill>
              </a:rPr>
            </a:br>
            <a:endParaRPr sz="700">
              <a:solidFill>
                <a:schemeClr val="dk1"/>
              </a:solidFill>
            </a:endParaRPr>
          </a:p>
          <a:p>
            <a:pPr indent="-381000" lvl="0" marL="457200" rtl="0" algn="l">
              <a:spcBef>
                <a:spcPts val="800"/>
              </a:spcBef>
              <a:spcAft>
                <a:spcPts val="0"/>
              </a:spcAft>
              <a:buClr>
                <a:schemeClr val="dk1"/>
              </a:buClr>
              <a:buSzPts val="2400"/>
              <a:buChar char="•"/>
            </a:pPr>
            <a:r>
              <a:rPr b="1" lang="en-US" sz="2400">
                <a:solidFill>
                  <a:schemeClr val="dk1"/>
                </a:solidFill>
              </a:rPr>
              <a:t>Sept. 1 - Oct. 30: In-School College Visits</a:t>
            </a:r>
            <a:br>
              <a:rPr b="1" lang="en-US" sz="2400">
                <a:solidFill>
                  <a:schemeClr val="dk1"/>
                </a:solidFill>
              </a:rPr>
            </a:br>
            <a:endParaRPr b="1" sz="700">
              <a:solidFill>
                <a:schemeClr val="dk1"/>
              </a:solidFill>
            </a:endParaRPr>
          </a:p>
          <a:p>
            <a:pPr indent="-381000" lvl="0" marL="457200" rtl="0" algn="l">
              <a:spcBef>
                <a:spcPts val="800"/>
              </a:spcBef>
              <a:spcAft>
                <a:spcPts val="0"/>
              </a:spcAft>
              <a:buClr>
                <a:schemeClr val="dk1"/>
              </a:buClr>
              <a:buSzPts val="2400"/>
              <a:buChar char="•"/>
            </a:pPr>
            <a:r>
              <a:rPr b="1" lang="en-US" sz="2400">
                <a:solidFill>
                  <a:schemeClr val="dk1"/>
                </a:solidFill>
              </a:rPr>
              <a:t>Sept. 26: </a:t>
            </a:r>
            <a:r>
              <a:rPr b="1" lang="en-US" sz="2400" u="sng">
                <a:solidFill>
                  <a:schemeClr val="accent6"/>
                </a:solidFill>
                <a:hlinkClick r:id="rId4">
                  <a:extLst>
                    <a:ext uri="{A12FA001-AC4F-418D-AE19-62706E023703}">
                      <ahyp:hlinkClr val="tx"/>
                    </a:ext>
                  </a:extLst>
                </a:hlinkClick>
              </a:rPr>
              <a:t>NACAC National College Fair @ Navy Pier (Chicago)</a:t>
            </a:r>
            <a:br>
              <a:rPr b="1" lang="en-US" sz="2400">
                <a:solidFill>
                  <a:schemeClr val="dk1"/>
                </a:solidFill>
              </a:rPr>
            </a:br>
            <a:r>
              <a:rPr lang="en-US" sz="2100">
                <a:solidFill>
                  <a:schemeClr val="dk1"/>
                </a:solidFill>
              </a:rPr>
              <a:t>A national college fair, featuring more than 200 colleges &amp; universities from across the country.</a:t>
            </a:r>
            <a:endParaRPr sz="2100">
              <a:solidFill>
                <a:schemeClr val="dk1"/>
              </a:solidFill>
            </a:endParaRPr>
          </a:p>
          <a:p>
            <a:pPr indent="-381000" lvl="0" marL="457200" rtl="0" algn="l">
              <a:spcBef>
                <a:spcPts val="800"/>
              </a:spcBef>
              <a:spcAft>
                <a:spcPts val="0"/>
              </a:spcAft>
              <a:buClr>
                <a:schemeClr val="dk1"/>
              </a:buClr>
              <a:buSzPts val="2400"/>
              <a:buChar char="•"/>
            </a:pPr>
            <a:r>
              <a:rPr b="1" lang="en-US" sz="2400">
                <a:solidFill>
                  <a:schemeClr val="dk1"/>
                </a:solidFill>
              </a:rPr>
              <a:t>Sept. 29: Navigating a Shifting Testing Landscape</a:t>
            </a:r>
            <a:br>
              <a:rPr b="1" lang="en-US" sz="2400">
                <a:solidFill>
                  <a:schemeClr val="dk1"/>
                </a:solidFill>
              </a:rPr>
            </a:br>
            <a:r>
              <a:rPr lang="en-US" sz="2100">
                <a:solidFill>
                  <a:schemeClr val="dk1"/>
                </a:solidFill>
              </a:rPr>
              <a:t>An evening program at Naperville Central (6:30pm in Auditorium) to discuss college admission testing, test-optional landscape, and best strategies when it comes to testing</a:t>
            </a:r>
            <a:br>
              <a:rPr lang="en-US" sz="2100">
                <a:solidFill>
                  <a:schemeClr val="dk1"/>
                </a:solidFill>
              </a:rPr>
            </a:br>
            <a:endParaRPr sz="700">
              <a:solidFill>
                <a:schemeClr val="dk1"/>
              </a:solidFill>
            </a:endParaRPr>
          </a:p>
          <a:p>
            <a:pPr indent="-381000" lvl="0" marL="457200" rtl="0" algn="l">
              <a:spcBef>
                <a:spcPts val="800"/>
              </a:spcBef>
              <a:spcAft>
                <a:spcPts val="0"/>
              </a:spcAft>
              <a:buClr>
                <a:schemeClr val="dk1"/>
              </a:buClr>
              <a:buSzPts val="2400"/>
              <a:buChar char="•"/>
            </a:pPr>
            <a:r>
              <a:rPr b="1" lang="en-US" sz="2400">
                <a:solidFill>
                  <a:schemeClr val="dk1"/>
                </a:solidFill>
              </a:rPr>
              <a:t>Oct. 13: </a:t>
            </a:r>
            <a:r>
              <a:rPr b="1" lang="en-US" sz="2400" u="sng">
                <a:solidFill>
                  <a:schemeClr val="accent6"/>
                </a:solidFill>
                <a:hlinkClick r:id="rId5">
                  <a:extLst>
                    <a:ext uri="{A12FA001-AC4F-418D-AE19-62706E023703}">
                      <ahyp:hlinkClr val="tx"/>
                    </a:ext>
                  </a:extLst>
                </a:hlinkClick>
              </a:rPr>
              <a:t>Illinois Regional College Fair @ Benedictine Univ. (Lisle)</a:t>
            </a:r>
            <a:br>
              <a:rPr lang="en-US" sz="2400">
                <a:solidFill>
                  <a:schemeClr val="dk1"/>
                </a:solidFill>
              </a:rPr>
            </a:br>
            <a:r>
              <a:rPr lang="en-US" sz="2100">
                <a:solidFill>
                  <a:schemeClr val="dk1"/>
                </a:solidFill>
              </a:rPr>
              <a:t>Another college fair opportunity, bringing in additional colleges &amp; universities from across the country.</a:t>
            </a:r>
            <a:endParaRPr b="1" sz="7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