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58" r:id="rId3"/>
    <p:sldId id="259" r:id="rId4"/>
    <p:sldId id="256"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5" r:id="rId24"/>
    <p:sldId id="286" r:id="rId25"/>
    <p:sldId id="280" r:id="rId26"/>
    <p:sldId id="281" r:id="rId27"/>
    <p:sldId id="279" r:id="rId28"/>
    <p:sldId id="282" r:id="rId29"/>
    <p:sldId id="283" r:id="rId30"/>
    <p:sldId id="287" r:id="rId31"/>
    <p:sldId id="288" r:id="rId32"/>
    <p:sldId id="289" r:id="rId33"/>
    <p:sldId id="29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80"/>
      </p:cViewPr>
      <p:guideLst/>
    </p:cSldViewPr>
  </p:slideViewPr>
  <p:notesTextViewPr>
    <p:cViewPr>
      <p:scale>
        <a:sx n="1" d="1"/>
        <a:sy n="1" d="1"/>
      </p:scale>
      <p:origin x="0" y="0"/>
    </p:cViewPr>
  </p:notesTextViewPr>
  <p:sorterViewPr>
    <p:cViewPr>
      <p:scale>
        <a:sx n="100" d="100"/>
        <a:sy n="100" d="100"/>
      </p:scale>
      <p:origin x="0" y="-70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B6898-A74D-4806-AACA-55150049CBA3}"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E11D91-5F9A-474C-AA12-B5B4433A3480}" type="slidenum">
              <a:rPr lang="en-US" smtClean="0"/>
              <a:t>‹#›</a:t>
            </a:fld>
            <a:endParaRPr lang="en-US"/>
          </a:p>
        </p:txBody>
      </p:sp>
    </p:spTree>
    <p:extLst>
      <p:ext uri="{BB962C8B-B14F-4D97-AF65-F5344CB8AC3E}">
        <p14:creationId xmlns:p14="http://schemas.microsoft.com/office/powerpoint/2010/main" val="1829453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F30CE-E0A2-3E51-D3F2-5E569C9968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E9B2B77-1F90-C039-BF00-00120938A7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6E1A763-5B8C-EBFD-187A-85D3E2178318}"/>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FA706CDF-A0CB-213F-2997-6DD7888A6A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C7D36B-1277-7D93-D250-9FD3E8BEB64D}"/>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3998421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8261C-0361-F844-5E39-6A9B67234B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FC10A4D-4060-4E8C-8058-ADA6FCB4BB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4D5205-A092-0190-B6DF-546570FB08A1}"/>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DADDBBDC-2950-0072-A34A-C48FFA1737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DF0E03-1D96-9D52-277E-10CF96F8CF77}"/>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3297408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452DE-1A29-661F-C395-D6FE214B3E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19898FA-4F16-DD4A-6C37-3A9FD9AADB0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AB9ED0-0935-A330-88BC-6070AF49F25F}"/>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00A1BA9E-F727-7521-4D0C-B0EB3E9F1D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B5CD0C-65EF-3459-E74C-9F31E2915405}"/>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247145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0CC7C-6A39-B751-2F87-4730AA1B27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B18C5C-9369-3C28-1C62-B08C7B35DC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26BAFC6-89B3-B140-ED6A-934B76B13F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A5B831-1F72-1849-8B0E-DDD1AC7691BF}"/>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6" name="Footer Placeholder 5">
            <a:extLst>
              <a:ext uri="{FF2B5EF4-FFF2-40B4-BE49-F238E27FC236}">
                <a16:creationId xmlns:a16="http://schemas.microsoft.com/office/drawing/2014/main" id="{865B69D4-357D-840E-EBDC-D9D86AE64A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603C9-AD32-2D4B-407F-9A85350A3B6D}"/>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202870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F65EA-A9BD-8076-B904-71086023FD8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0EB1A98-DAC6-5FCE-0BE7-9E1A44D955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C11C0E-0BDD-1349-C672-73EE18A890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8D3820B-0995-B648-73D2-649439DBC4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77A9BC-3E6B-99A4-B19D-A4491D69BB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C50D6FB-98E3-7F7D-3EE8-EF7D7CC3BB99}"/>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8" name="Footer Placeholder 7">
            <a:extLst>
              <a:ext uri="{FF2B5EF4-FFF2-40B4-BE49-F238E27FC236}">
                <a16:creationId xmlns:a16="http://schemas.microsoft.com/office/drawing/2014/main" id="{5FCAC428-953D-592B-D560-EEEB17E50E8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F2C8E75-B3E3-DC08-72FF-C4D230775BFE}"/>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1412170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AEA72-6DE8-BD0E-90E6-9E1555E3AC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306704B-B026-1EDB-E772-6E16760258EF}"/>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4" name="Footer Placeholder 3">
            <a:extLst>
              <a:ext uri="{FF2B5EF4-FFF2-40B4-BE49-F238E27FC236}">
                <a16:creationId xmlns:a16="http://schemas.microsoft.com/office/drawing/2014/main" id="{762F7F18-6FDF-99CF-B302-B07EAF6C6E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F010AE8-AD52-FD9B-178F-F3BD065718B0}"/>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2965059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E47BC1-D624-3DAB-4A3E-44FED8791503}"/>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3" name="Footer Placeholder 2">
            <a:extLst>
              <a:ext uri="{FF2B5EF4-FFF2-40B4-BE49-F238E27FC236}">
                <a16:creationId xmlns:a16="http://schemas.microsoft.com/office/drawing/2014/main" id="{CC029391-AD0D-0181-3E6E-FD435DC10C4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5E424A-8345-92E0-3079-21D00A8D5D71}"/>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390048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E44A0-ED8C-7927-6E4D-FF17695173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035DE1-E58C-E46A-F0AF-80865AEB39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D5DBA8F-0CF2-FA2B-3109-D58A99426D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85A02B-92BC-77F9-73A6-D6FA95E18F6A}"/>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6" name="Footer Placeholder 5">
            <a:extLst>
              <a:ext uri="{FF2B5EF4-FFF2-40B4-BE49-F238E27FC236}">
                <a16:creationId xmlns:a16="http://schemas.microsoft.com/office/drawing/2014/main" id="{906949B2-AF37-639E-55BC-A690E5F1B4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85CF36-9FB7-A727-49C6-1F8AA5EB4661}"/>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383482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01727-192C-74BB-BC52-1DD37FE2D9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1575142-F0C4-ADAA-789C-281A5726C1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A520D3-EF9D-6332-7203-D60A52485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83DE22-60D9-7A03-087F-A747AA1C8098}"/>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6" name="Footer Placeholder 5">
            <a:extLst>
              <a:ext uri="{FF2B5EF4-FFF2-40B4-BE49-F238E27FC236}">
                <a16:creationId xmlns:a16="http://schemas.microsoft.com/office/drawing/2014/main" id="{D5F87D7A-9342-E98C-D1DD-ADF924B39F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9F9443-484D-0486-E5ED-0888A7CAC29D}"/>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456783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17E52-AF7E-E302-0CF4-800494D3D05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2E9FD06-520D-5788-F872-0AAB5D9A10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436927-4CB8-3C04-2A85-681B4A6D4CC7}"/>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AF50C4F3-320F-D191-D307-473CA9FD32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574C3E-9B53-A6AE-B6AB-8BF47E93E595}"/>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2954051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2303E3-9454-CDCA-A134-F4A514CABBE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5F687D2-8BA0-2EA3-ABAD-1FBAB3F06D0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3F010F-F222-1E6B-12DF-544AB1F62DFF}"/>
              </a:ext>
            </a:extLst>
          </p:cNvPr>
          <p:cNvSpPr>
            <a:spLocks noGrp="1"/>
          </p:cNvSpPr>
          <p:nvPr>
            <p:ph type="dt" sz="half" idx="10"/>
          </p:nvPr>
        </p:nvSpPr>
        <p:spPr/>
        <p:txBody>
          <a:body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08B51FE9-D067-ACFE-624A-D1D9201045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831475-7F69-BF7C-E021-3F3426AC75ED}"/>
              </a:ext>
            </a:extLst>
          </p:cNvPr>
          <p:cNvSpPr>
            <a:spLocks noGrp="1"/>
          </p:cNvSpPr>
          <p:nvPr>
            <p:ph type="sldNum" sz="quarter" idx="12"/>
          </p:nvPr>
        </p:nvSpPr>
        <p:spPr/>
        <p:txBody>
          <a:bodyPr/>
          <a:lstStyle/>
          <a:p>
            <a:fld id="{EF7DFC56-7BF6-43AD-8215-B8CE48CED4AB}" type="slidenum">
              <a:rPr lang="en-US" smtClean="0"/>
              <a:t>‹#›</a:t>
            </a:fld>
            <a:endParaRPr lang="en-US"/>
          </a:p>
        </p:txBody>
      </p:sp>
    </p:spTree>
    <p:extLst>
      <p:ext uri="{BB962C8B-B14F-4D97-AF65-F5344CB8AC3E}">
        <p14:creationId xmlns:p14="http://schemas.microsoft.com/office/powerpoint/2010/main" val="799559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9F81BA-2D82-317A-B9C5-E9F591E4DC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2C8A9C-4B91-74B5-3A94-DCBFAFFDDD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C9CC96-54C8-AD2F-A246-7996F7752F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0CBFBCD-BB76-484B-A8BB-48A275EEC71C}" type="datetimeFigureOut">
              <a:rPr lang="en-US" smtClean="0"/>
              <a:t>9/2/2026</a:t>
            </a:fld>
            <a:endParaRPr lang="en-US"/>
          </a:p>
        </p:txBody>
      </p:sp>
      <p:sp>
        <p:nvSpPr>
          <p:cNvPr id="5" name="Footer Placeholder 4">
            <a:extLst>
              <a:ext uri="{FF2B5EF4-FFF2-40B4-BE49-F238E27FC236}">
                <a16:creationId xmlns:a16="http://schemas.microsoft.com/office/drawing/2014/main" id="{9E39A752-DE0B-67D0-42E9-E88D398573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419B54D-72F3-BA3E-3368-2AE41326D4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F7DFC56-7BF6-43AD-8215-B8CE48CED4AB}" type="slidenum">
              <a:rPr lang="en-US" smtClean="0"/>
              <a:t>‹#›</a:t>
            </a:fld>
            <a:endParaRPr lang="en-US"/>
          </a:p>
        </p:txBody>
      </p:sp>
    </p:spTree>
    <p:extLst>
      <p:ext uri="{BB962C8B-B14F-4D97-AF65-F5344CB8AC3E}">
        <p14:creationId xmlns:p14="http://schemas.microsoft.com/office/powerpoint/2010/main" val="1310613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rogressive-charlestown.com/2021/01/federal-financial-aid-for-college-will.html"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ednc.org/2024-01-24-n-c-colleges-and-universities-to-host-fafsa-day-jan-27/"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31B35-B78E-F688-C39E-01EDEA884B3F}"/>
              </a:ext>
            </a:extLst>
          </p:cNvPr>
          <p:cNvSpPr>
            <a:spLocks noGrp="1"/>
          </p:cNvSpPr>
          <p:nvPr>
            <p:ph type="ctrTitle"/>
          </p:nvPr>
        </p:nvSpPr>
        <p:spPr>
          <a:xfrm>
            <a:off x="1382485" y="42973"/>
            <a:ext cx="9144000" cy="860541"/>
          </a:xfrm>
        </p:spPr>
        <p:txBody>
          <a:bodyPr>
            <a:normAutofit/>
          </a:bodyPr>
          <a:lstStyle/>
          <a:p>
            <a:r>
              <a:rPr lang="en-US" sz="5400" b="1" dirty="0">
                <a:solidFill>
                  <a:schemeClr val="accent6">
                    <a:lumMod val="50000"/>
                  </a:schemeClr>
                </a:solidFill>
                <a:latin typeface="Abadi" panose="020B0604020104020204" pitchFamily="34" charset="0"/>
              </a:rPr>
              <a:t>2027-2028 FAFSA</a:t>
            </a:r>
          </a:p>
        </p:txBody>
      </p:sp>
      <p:sp>
        <p:nvSpPr>
          <p:cNvPr id="3" name="Subtitle 2">
            <a:extLst>
              <a:ext uri="{FF2B5EF4-FFF2-40B4-BE49-F238E27FC236}">
                <a16:creationId xmlns:a16="http://schemas.microsoft.com/office/drawing/2014/main" id="{9B93C7E0-732F-86FA-D7BB-E2F6EA947486}"/>
              </a:ext>
            </a:extLst>
          </p:cNvPr>
          <p:cNvSpPr>
            <a:spLocks noGrp="1"/>
          </p:cNvSpPr>
          <p:nvPr>
            <p:ph type="subTitle" idx="1"/>
          </p:nvPr>
        </p:nvSpPr>
        <p:spPr>
          <a:xfrm>
            <a:off x="1382485" y="5159265"/>
            <a:ext cx="9144000" cy="1524564"/>
          </a:xfrm>
        </p:spPr>
        <p:txBody>
          <a:bodyPr>
            <a:normAutofit fontScale="92500" lnSpcReduction="20000"/>
          </a:bodyPr>
          <a:lstStyle/>
          <a:p>
            <a:pPr>
              <a:lnSpc>
                <a:spcPct val="110000"/>
              </a:lnSpc>
              <a:spcBef>
                <a:spcPts val="0"/>
              </a:spcBef>
            </a:pPr>
            <a:r>
              <a:rPr lang="en-US" sz="2800" dirty="0">
                <a:latin typeface="Abadi" panose="020B0604020104020204" pitchFamily="34" charset="0"/>
              </a:rPr>
              <a:t>Presented by:</a:t>
            </a:r>
          </a:p>
          <a:p>
            <a:pPr>
              <a:lnSpc>
                <a:spcPct val="110000"/>
              </a:lnSpc>
              <a:spcBef>
                <a:spcPts val="0"/>
              </a:spcBef>
            </a:pPr>
            <a:r>
              <a:rPr lang="en-US" sz="2800" dirty="0">
                <a:latin typeface="Abadi" panose="020B0604020104020204" pitchFamily="34" charset="0"/>
              </a:rPr>
              <a:t>Jennifer Stewart</a:t>
            </a:r>
          </a:p>
          <a:p>
            <a:pPr>
              <a:lnSpc>
                <a:spcPct val="110000"/>
              </a:lnSpc>
              <a:spcBef>
                <a:spcPts val="0"/>
              </a:spcBef>
            </a:pPr>
            <a:r>
              <a:rPr lang="en-US" sz="2800" dirty="0">
                <a:latin typeface="Abadi" panose="020B0604020104020204" pitchFamily="34" charset="0"/>
              </a:rPr>
              <a:t>Interim Financial Aid Director</a:t>
            </a:r>
          </a:p>
          <a:p>
            <a:pPr>
              <a:lnSpc>
                <a:spcPct val="110000"/>
              </a:lnSpc>
              <a:spcBef>
                <a:spcPts val="0"/>
              </a:spcBef>
            </a:pPr>
            <a:r>
              <a:rPr lang="en-US" sz="2800" dirty="0">
                <a:latin typeface="Abadi" panose="020B0604020104020204" pitchFamily="34" charset="0"/>
              </a:rPr>
              <a:t>College of DuPage</a:t>
            </a:r>
          </a:p>
        </p:txBody>
      </p:sp>
      <p:pic>
        <p:nvPicPr>
          <p:cNvPr id="8" name="Picture 7">
            <a:extLst>
              <a:ext uri="{FF2B5EF4-FFF2-40B4-BE49-F238E27FC236}">
                <a16:creationId xmlns:a16="http://schemas.microsoft.com/office/drawing/2014/main" id="{A7C2C206-18E5-F45C-B92E-0676C139CA1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91580" y="1160073"/>
            <a:ext cx="5251677" cy="3378068"/>
          </a:xfrm>
          <a:prstGeom prst="rect">
            <a:avLst/>
          </a:prstGeom>
        </p:spPr>
      </p:pic>
    </p:spTree>
    <p:extLst>
      <p:ext uri="{BB962C8B-B14F-4D97-AF65-F5344CB8AC3E}">
        <p14:creationId xmlns:p14="http://schemas.microsoft.com/office/powerpoint/2010/main" val="2548934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5C07A9B-2402-3512-0586-B29C5D187BB8}"/>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651A85B-06F9-1760-6743-2856A61DC91B}"/>
              </a:ext>
            </a:extLst>
          </p:cNvPr>
          <p:cNvSpPr txBox="1"/>
          <p:nvPr/>
        </p:nvSpPr>
        <p:spPr>
          <a:xfrm>
            <a:off x="303568" y="247129"/>
            <a:ext cx="1151065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solidFill>
                  <a:schemeClr val="accent6">
                    <a:lumMod val="50000"/>
                  </a:schemeClr>
                </a:solidFill>
                <a:latin typeface="Abadi" panose="020B0604020104020204" pitchFamily="34" charset="0"/>
                <a:ea typeface="+mj-ea"/>
                <a:cs typeface="+mj-cs"/>
                <a:sym typeface="League Spartan"/>
              </a:rPr>
              <a:t>Free Application for Federal Student Aid, FAFSA</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1E3DAF6-29B5-FD15-2EBB-9347AA3BC44E}"/>
              </a:ext>
            </a:extLst>
          </p:cNvPr>
          <p:cNvSpPr txBox="1"/>
          <p:nvPr/>
        </p:nvSpPr>
        <p:spPr>
          <a:xfrm>
            <a:off x="572493" y="2071316"/>
            <a:ext cx="6713552" cy="4119172"/>
          </a:xfrm>
          <a:prstGeom prst="rect">
            <a:avLst/>
          </a:prstGeom>
        </p:spPr>
        <p:txBody>
          <a:bodyPr vert="horz" lIns="91440" tIns="45720" rIns="91440" bIns="45720" rtlCol="0" anchor="t">
            <a:normAutofit/>
          </a:bodyPr>
          <a:lstStyle/>
          <a:p>
            <a:pPr indent="-228600">
              <a:lnSpc>
                <a:spcPct val="90000"/>
              </a:lnSpc>
              <a:spcBef>
                <a:spcPct val="0"/>
              </a:spcBef>
              <a:spcAft>
                <a:spcPts val="600"/>
              </a:spcAft>
              <a:buFont typeface="Arial" panose="020B0604020202020204" pitchFamily="34" charset="0"/>
              <a:buChar char="•"/>
            </a:pPr>
            <a:r>
              <a:rPr lang="en-US" sz="2800" b="1" dirty="0">
                <a:sym typeface="Now Bold"/>
              </a:rPr>
              <a:t>2027-2028 FAFSA</a:t>
            </a:r>
            <a:endParaRPr lang="en-US" sz="2800" dirty="0">
              <a:sym typeface="Now"/>
            </a:endParaRPr>
          </a:p>
          <a:p>
            <a:pPr marL="604519" lvl="1" indent="-228600">
              <a:lnSpc>
                <a:spcPct val="90000"/>
              </a:lnSpc>
              <a:spcAft>
                <a:spcPts val="600"/>
              </a:spcAft>
              <a:buFont typeface="Arial" panose="020B0604020202020204" pitchFamily="34" charset="0"/>
              <a:buChar char="•"/>
            </a:pPr>
            <a:r>
              <a:rPr lang="en-US" sz="2800" dirty="0">
                <a:sym typeface="Now"/>
              </a:rPr>
              <a:t>Fall Semester 2027</a:t>
            </a:r>
          </a:p>
          <a:p>
            <a:pPr marL="604519" lvl="1" indent="-228600">
              <a:lnSpc>
                <a:spcPct val="90000"/>
              </a:lnSpc>
              <a:spcAft>
                <a:spcPts val="600"/>
              </a:spcAft>
              <a:buFont typeface="Arial" panose="020B0604020202020204" pitchFamily="34" charset="0"/>
              <a:buChar char="•"/>
            </a:pPr>
            <a:r>
              <a:rPr lang="en-US" sz="2800" dirty="0">
                <a:sym typeface="Now"/>
              </a:rPr>
              <a:t>Spring Semester 2028</a:t>
            </a:r>
          </a:p>
          <a:p>
            <a:pPr marL="604519" lvl="1" indent="-228600">
              <a:lnSpc>
                <a:spcPct val="90000"/>
              </a:lnSpc>
              <a:spcAft>
                <a:spcPts val="600"/>
              </a:spcAft>
              <a:buFont typeface="Arial" panose="020B0604020202020204" pitchFamily="34" charset="0"/>
              <a:buChar char="•"/>
            </a:pPr>
            <a:r>
              <a:rPr lang="en-US" sz="2800" dirty="0">
                <a:sym typeface="Now"/>
              </a:rPr>
              <a:t>Summer Semester 2028– depends on eligibility</a:t>
            </a:r>
          </a:p>
          <a:p>
            <a:pPr indent="-228600">
              <a:lnSpc>
                <a:spcPct val="90000"/>
              </a:lnSpc>
              <a:spcBef>
                <a:spcPct val="0"/>
              </a:spcBef>
              <a:spcAft>
                <a:spcPts val="600"/>
              </a:spcAft>
              <a:buFont typeface="Arial" panose="020B0604020202020204" pitchFamily="34" charset="0"/>
              <a:buChar char="•"/>
            </a:pPr>
            <a:endParaRPr lang="en-US" sz="2800" dirty="0">
              <a:sym typeface="Now"/>
            </a:endParaRPr>
          </a:p>
          <a:p>
            <a:pPr indent="-228600">
              <a:lnSpc>
                <a:spcPct val="90000"/>
              </a:lnSpc>
              <a:spcBef>
                <a:spcPct val="0"/>
              </a:spcBef>
              <a:spcAft>
                <a:spcPts val="600"/>
              </a:spcAft>
              <a:buFont typeface="Arial" panose="020B0604020202020204" pitchFamily="34" charset="0"/>
              <a:buChar char="•"/>
            </a:pPr>
            <a:r>
              <a:rPr lang="en-US" sz="2800" b="1" dirty="0">
                <a:sym typeface="Now Bold"/>
              </a:rPr>
              <a:t>Apply online at student.gov</a:t>
            </a:r>
          </a:p>
          <a:p>
            <a:pPr indent="-228600">
              <a:lnSpc>
                <a:spcPct val="90000"/>
              </a:lnSpc>
              <a:spcBef>
                <a:spcPct val="0"/>
              </a:spcBef>
              <a:spcAft>
                <a:spcPts val="600"/>
              </a:spcAft>
              <a:buFont typeface="Arial" panose="020B0604020202020204" pitchFamily="34" charset="0"/>
              <a:buChar char="•"/>
            </a:pPr>
            <a:endParaRPr lang="en-US" sz="2800" b="1" dirty="0">
              <a:sym typeface="Now Bold"/>
            </a:endParaRPr>
          </a:p>
          <a:p>
            <a:pPr indent="-228600">
              <a:lnSpc>
                <a:spcPct val="90000"/>
              </a:lnSpc>
              <a:spcBef>
                <a:spcPct val="0"/>
              </a:spcBef>
              <a:spcAft>
                <a:spcPts val="600"/>
              </a:spcAft>
              <a:buFont typeface="Arial" panose="020B0604020202020204" pitchFamily="34" charset="0"/>
              <a:buChar char="•"/>
            </a:pPr>
            <a:r>
              <a:rPr lang="en-US" sz="2800" b="1" dirty="0">
                <a:sym typeface="Now Bold"/>
              </a:rPr>
              <a:t>Application opens October 1, 2026</a:t>
            </a:r>
          </a:p>
        </p:txBody>
      </p:sp>
      <p:pic>
        <p:nvPicPr>
          <p:cNvPr id="8" name="Picture 7">
            <a:extLst>
              <a:ext uri="{FF2B5EF4-FFF2-40B4-BE49-F238E27FC236}">
                <a16:creationId xmlns:a16="http://schemas.microsoft.com/office/drawing/2014/main" id="{7E97A367-56FC-BAC7-03D1-01511B6D138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58539" y="3763534"/>
            <a:ext cx="4083640" cy="2709645"/>
          </a:xfrm>
          <a:prstGeom prst="rect">
            <a:avLst/>
          </a:prstGeom>
        </p:spPr>
      </p:pic>
    </p:spTree>
    <p:extLst>
      <p:ext uri="{BB962C8B-B14F-4D97-AF65-F5344CB8AC3E}">
        <p14:creationId xmlns:p14="http://schemas.microsoft.com/office/powerpoint/2010/main" val="2298226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D7F04E-4C71-B4B3-16C1-46B9268C499F}"/>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8BED52C-0F47-94C1-6960-9D3FE69D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5B2F034-7B6E-C1F0-E985-507F23FB6A88}"/>
              </a:ext>
            </a:extLst>
          </p:cNvPr>
          <p:cNvSpPr txBox="1"/>
          <p:nvPr/>
        </p:nvSpPr>
        <p:spPr>
          <a:xfrm>
            <a:off x="572493" y="238540"/>
            <a:ext cx="11018520" cy="101716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solidFill>
                  <a:schemeClr val="accent6">
                    <a:lumMod val="50000"/>
                  </a:schemeClr>
                </a:solidFill>
                <a:latin typeface="Abadi" panose="020B0604020104020204" pitchFamily="34" charset="0"/>
                <a:ea typeface="+mj-ea"/>
                <a:cs typeface="+mj-cs"/>
                <a:sym typeface="League Spartan"/>
              </a:rPr>
              <a:t>Beta Testing – 2027/2028 FAFSA</a:t>
            </a:r>
          </a:p>
        </p:txBody>
      </p:sp>
      <p:sp>
        <p:nvSpPr>
          <p:cNvPr id="16" name="sketchy line">
            <a:extLst>
              <a:ext uri="{FF2B5EF4-FFF2-40B4-BE49-F238E27FC236}">
                <a16:creationId xmlns:a16="http://schemas.microsoft.com/office/drawing/2014/main" id="{EE9601EF-278E-9E4E-F9FE-131572F1A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4C3FEA0-4B83-DD00-95BE-A37C20E8A8A5}"/>
              </a:ext>
            </a:extLst>
          </p:cNvPr>
          <p:cNvSpPr txBox="1"/>
          <p:nvPr/>
        </p:nvSpPr>
        <p:spPr>
          <a:xfrm>
            <a:off x="4877461" y="2312987"/>
            <a:ext cx="6713552" cy="4119172"/>
          </a:xfrm>
          <a:prstGeom prst="rect">
            <a:avLst/>
          </a:prstGeom>
        </p:spPr>
        <p:txBody>
          <a:bodyPr vert="horz" lIns="91440" tIns="45720" rIns="91440" bIns="45720" rtlCol="0" anchor="t">
            <a:normAutofit/>
          </a:bodyPr>
          <a:lstStyle/>
          <a:p>
            <a:pPr indent="-228600">
              <a:lnSpc>
                <a:spcPct val="90000"/>
              </a:lnSpc>
              <a:spcBef>
                <a:spcPct val="0"/>
              </a:spcBef>
              <a:spcAft>
                <a:spcPts val="600"/>
              </a:spcAft>
              <a:buFont typeface="Arial" panose="020B0604020202020204" pitchFamily="34" charset="0"/>
              <a:buChar char="•"/>
            </a:pPr>
            <a:r>
              <a:rPr lang="en-US" sz="2400" b="1" dirty="0">
                <a:sym typeface="Now Bold"/>
              </a:rPr>
              <a:t>Sign up to complete the FAFSA prior to October 1st</a:t>
            </a:r>
          </a:p>
          <a:p>
            <a:pPr>
              <a:lnSpc>
                <a:spcPct val="90000"/>
              </a:lnSpc>
              <a:spcBef>
                <a:spcPct val="0"/>
              </a:spcBef>
              <a:spcAft>
                <a:spcPts val="600"/>
              </a:spcAft>
            </a:pPr>
            <a:endParaRPr lang="en-US" sz="2400" b="1" dirty="0">
              <a:sym typeface="Now Bold"/>
            </a:endParaRPr>
          </a:p>
          <a:p>
            <a:pPr indent="-228600">
              <a:lnSpc>
                <a:spcPct val="90000"/>
              </a:lnSpc>
              <a:spcBef>
                <a:spcPct val="0"/>
              </a:spcBef>
              <a:spcAft>
                <a:spcPts val="600"/>
              </a:spcAft>
              <a:buFont typeface="Arial" panose="020B0604020202020204" pitchFamily="34" charset="0"/>
              <a:buChar char="•"/>
            </a:pPr>
            <a:r>
              <a:rPr lang="en-US" sz="2400" b="1" dirty="0">
                <a:sym typeface="Now Bold"/>
              </a:rPr>
              <a:t>During Beta Testing, you are submitting an actual FAFSA</a:t>
            </a:r>
          </a:p>
          <a:p>
            <a:pPr indent="-228600">
              <a:lnSpc>
                <a:spcPct val="90000"/>
              </a:lnSpc>
              <a:spcBef>
                <a:spcPct val="0"/>
              </a:spcBef>
              <a:spcAft>
                <a:spcPts val="600"/>
              </a:spcAft>
              <a:buFont typeface="Arial" panose="020B0604020202020204" pitchFamily="34" charset="0"/>
              <a:buChar char="•"/>
            </a:pPr>
            <a:endParaRPr lang="en-US" sz="2400" b="1" dirty="0">
              <a:sym typeface="Now Bold"/>
            </a:endParaRPr>
          </a:p>
          <a:p>
            <a:pPr indent="-228600">
              <a:lnSpc>
                <a:spcPct val="90000"/>
              </a:lnSpc>
              <a:spcBef>
                <a:spcPct val="0"/>
              </a:spcBef>
              <a:spcAft>
                <a:spcPts val="600"/>
              </a:spcAft>
              <a:buFont typeface="Arial" panose="020B0604020202020204" pitchFamily="34" charset="0"/>
              <a:buChar char="•"/>
            </a:pPr>
            <a:r>
              <a:rPr lang="en-US" sz="2400" b="1" dirty="0">
                <a:sym typeface="Now Bold"/>
              </a:rPr>
              <a:t>It allows Federal Student Aid to monitor issues/concerns prior to October 1</a:t>
            </a:r>
            <a:r>
              <a:rPr lang="en-US" sz="2400" b="1" baseline="30000" dirty="0">
                <a:sym typeface="Now Bold"/>
              </a:rPr>
              <a:t>st</a:t>
            </a:r>
            <a:r>
              <a:rPr lang="en-US" sz="2400" b="1" dirty="0">
                <a:sym typeface="Now Bold"/>
              </a:rPr>
              <a:t>.</a:t>
            </a:r>
            <a:endParaRPr lang="en-US" sz="2400" dirty="0">
              <a:sym typeface="Now"/>
            </a:endParaRPr>
          </a:p>
        </p:txBody>
      </p:sp>
      <p:pic>
        <p:nvPicPr>
          <p:cNvPr id="3" name="Picture 2">
            <a:extLst>
              <a:ext uri="{FF2B5EF4-FFF2-40B4-BE49-F238E27FC236}">
                <a16:creationId xmlns:a16="http://schemas.microsoft.com/office/drawing/2014/main" id="{8AEADE3B-D9DB-3AC1-F310-61A6133549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805542" y="2085524"/>
            <a:ext cx="3572179" cy="3713077"/>
          </a:xfrm>
          <a:prstGeom prst="rect">
            <a:avLst/>
          </a:prstGeom>
        </p:spPr>
      </p:pic>
    </p:spTree>
    <p:extLst>
      <p:ext uri="{BB962C8B-B14F-4D97-AF65-F5344CB8AC3E}">
        <p14:creationId xmlns:p14="http://schemas.microsoft.com/office/powerpoint/2010/main" val="3216797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6A2B14-2C61-07E4-9B49-C162DA1420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071"/>
            <a:ext cx="12192000" cy="6585857"/>
          </a:xfrm>
          <a:prstGeom prst="rect">
            <a:avLst/>
          </a:prstGeom>
        </p:spPr>
      </p:pic>
    </p:spTree>
    <p:extLst>
      <p:ext uri="{BB962C8B-B14F-4D97-AF65-F5344CB8AC3E}">
        <p14:creationId xmlns:p14="http://schemas.microsoft.com/office/powerpoint/2010/main" val="4218105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3D0FFAF-4E9B-3439-CB4A-4B664BC40114}"/>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9B04C73-C10D-6900-F66D-A1AB6EEB9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ketchy line">
            <a:extLst>
              <a:ext uri="{FF2B5EF4-FFF2-40B4-BE49-F238E27FC236}">
                <a16:creationId xmlns:a16="http://schemas.microsoft.com/office/drawing/2014/main" id="{6475BDD7-E71F-27C8-DD1E-CAC5E19DF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A4BDEF4-4FAE-52C6-4646-E04BF64071E5}"/>
              </a:ext>
            </a:extLst>
          </p:cNvPr>
          <p:cNvSpPr txBox="1"/>
          <p:nvPr/>
        </p:nvSpPr>
        <p:spPr>
          <a:xfrm>
            <a:off x="572493" y="1681544"/>
            <a:ext cx="11218913" cy="5021055"/>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Student</a:t>
            </a:r>
            <a:endParaRPr lang="en-US" sz="2400" b="1" i="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50000"/>
              </a:lnSpc>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I</a:t>
            </a:r>
            <a:r>
              <a:rPr lang="en-US" sz="2400" b="1" i="0" dirty="0">
                <a:effectLst/>
                <a:latin typeface="Calibri" panose="020F0502020204030204" pitchFamily="34" charset="0"/>
                <a:ea typeface="Calibri" panose="020F0502020204030204" pitchFamily="34" charset="0"/>
                <a:cs typeface="Calibri" panose="020F0502020204030204" pitchFamily="34" charset="0"/>
              </a:rPr>
              <a:t>f parents are married AND filed a joint tax return with current spouse </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742950" lvl="1" indent="-285750">
              <a:lnSpc>
                <a:spcPct val="150000"/>
              </a:lnSpc>
              <a:buFont typeface="Arial" panose="020B0604020202020204" pitchFamily="34" charset="0"/>
              <a:buChar char="•"/>
            </a:pPr>
            <a:r>
              <a:rPr lang="en-US" sz="2400" b="0" i="0" dirty="0">
                <a:effectLst/>
                <a:latin typeface="Calibri" panose="020F0502020204030204" pitchFamily="34" charset="0"/>
                <a:ea typeface="Calibri" panose="020F0502020204030204" pitchFamily="34" charset="0"/>
                <a:cs typeface="Calibri" panose="020F0502020204030204" pitchFamily="34" charset="0"/>
              </a:rPr>
              <a:t>Only 1 parent provides consent and 1 parent needs to have a FSA ID </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50000"/>
              </a:lnSpc>
              <a:buFont typeface="Arial" panose="020B0604020202020204" pitchFamily="34" charset="0"/>
              <a:buChar char="•"/>
            </a:pPr>
            <a:r>
              <a:rPr lang="en-US" sz="2400" b="1" i="0" dirty="0">
                <a:effectLst/>
                <a:latin typeface="Calibri" panose="020F0502020204030204" pitchFamily="34" charset="0"/>
                <a:ea typeface="Calibri" panose="020F0502020204030204" pitchFamily="34" charset="0"/>
                <a:cs typeface="Calibri" panose="020F0502020204030204" pitchFamily="34" charset="0"/>
              </a:rPr>
              <a:t>If parents are married AND filed separate tax returns</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742950" lvl="1" indent="-285750">
              <a:lnSpc>
                <a:spcPct val="150000"/>
              </a:lnSpc>
              <a:buFont typeface="Arial" panose="020B0604020202020204" pitchFamily="34" charset="0"/>
              <a:buChar char="•"/>
            </a:pPr>
            <a:r>
              <a:rPr lang="en-US" sz="2400" b="0" i="0" dirty="0">
                <a:effectLst/>
                <a:latin typeface="Calibri" panose="020F0502020204030204" pitchFamily="34" charset="0"/>
                <a:ea typeface="Calibri" panose="020F0502020204030204" pitchFamily="34" charset="0"/>
                <a:cs typeface="Calibri" panose="020F0502020204030204" pitchFamily="34" charset="0"/>
              </a:rPr>
              <a:t>Both parents provide consent and both parents need to have a FSA ID</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50000"/>
              </a:lnSpc>
              <a:buFont typeface="Arial" panose="020B0604020202020204" pitchFamily="34" charset="0"/>
              <a:buChar char="•"/>
            </a:pPr>
            <a:r>
              <a:rPr lang="en-US" sz="2400" b="1" i="0" dirty="0">
                <a:effectLst/>
                <a:latin typeface="Calibri" panose="020F0502020204030204" pitchFamily="34" charset="0"/>
                <a:ea typeface="Calibri" panose="020F0502020204030204" pitchFamily="34" charset="0"/>
                <a:cs typeface="Calibri" panose="020F0502020204030204" pitchFamily="34" charset="0"/>
              </a:rPr>
              <a:t>If parents are unmarried BUT live together</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742950" lvl="1" indent="-285750">
              <a:lnSpc>
                <a:spcPct val="150000"/>
              </a:lnSpc>
              <a:buFont typeface="Arial" panose="020B0604020202020204" pitchFamily="34" charset="0"/>
              <a:buChar char="•"/>
            </a:pPr>
            <a:r>
              <a:rPr lang="en-US" sz="2400" b="0" i="0" dirty="0">
                <a:effectLst/>
                <a:latin typeface="Calibri" panose="020F0502020204030204" pitchFamily="34" charset="0"/>
                <a:ea typeface="Calibri" panose="020F0502020204030204" pitchFamily="34" charset="0"/>
                <a:cs typeface="Calibri" panose="020F0502020204030204" pitchFamily="34" charset="0"/>
              </a:rPr>
              <a:t>Both parents provide consent and both parents need to have a FSA ID</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50000"/>
              </a:lnSpc>
              <a:buFont typeface="Arial" panose="020B0604020202020204" pitchFamily="34" charset="0"/>
              <a:buChar char="•"/>
            </a:pPr>
            <a:r>
              <a:rPr lang="en-US" sz="2400" b="1" i="0" dirty="0">
                <a:effectLst/>
                <a:latin typeface="Calibri" panose="020F0502020204030204" pitchFamily="34" charset="0"/>
                <a:ea typeface="Calibri" panose="020F0502020204030204" pitchFamily="34" charset="0"/>
                <a:cs typeface="Calibri" panose="020F0502020204030204" pitchFamily="34" charset="0"/>
              </a:rPr>
              <a:t>If parent(s) did not file a tax return</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742950" lvl="1" indent="-285750">
              <a:lnSpc>
                <a:spcPct val="150000"/>
              </a:lnSpc>
              <a:buFont typeface="Arial" panose="020B0604020202020204" pitchFamily="34" charset="0"/>
              <a:buChar char="•"/>
            </a:pPr>
            <a:r>
              <a:rPr lang="en-US" sz="2400" b="0" i="0" dirty="0">
                <a:effectLst/>
                <a:latin typeface="Calibri" panose="020F0502020204030204" pitchFamily="34" charset="0"/>
                <a:ea typeface="Calibri" panose="020F0502020204030204" pitchFamily="34" charset="0"/>
                <a:cs typeface="Calibri" panose="020F0502020204030204" pitchFamily="34" charset="0"/>
              </a:rPr>
              <a:t>Both parents provide consent and both parents need to have a FSA ID</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FD0485C-E46F-E97C-27DC-C6E5279C46DC}"/>
              </a:ext>
            </a:extLst>
          </p:cNvPr>
          <p:cNvSpPr txBox="1"/>
          <p:nvPr/>
        </p:nvSpPr>
        <p:spPr>
          <a:xfrm>
            <a:off x="600987" y="89493"/>
            <a:ext cx="10243458" cy="830997"/>
          </a:xfrm>
          <a:prstGeom prst="rect">
            <a:avLst/>
          </a:prstGeom>
          <a:noFill/>
        </p:spPr>
        <p:txBody>
          <a:bodyPr wrap="square">
            <a:spAutoFit/>
          </a:bodyPr>
          <a:lstStyle/>
          <a:p>
            <a:r>
              <a:rPr lang="en-US" sz="4800" b="1" i="0" dirty="0">
                <a:solidFill>
                  <a:schemeClr val="accent6">
                    <a:lumMod val="50000"/>
                  </a:schemeClr>
                </a:solidFill>
                <a:effectLst/>
                <a:latin typeface="Abadi" panose="020B0604020104020204" pitchFamily="34" charset="0"/>
              </a:rPr>
              <a:t>Who needs to create a FSA ID…..</a:t>
            </a:r>
            <a:endParaRPr lang="en-US" sz="4800" b="1" dirty="0">
              <a:solidFill>
                <a:schemeClr val="accent6">
                  <a:lumMod val="50000"/>
                </a:schemeClr>
              </a:solidFill>
              <a:latin typeface="Abadi" panose="020B0604020104020204" pitchFamily="34" charset="0"/>
            </a:endParaRPr>
          </a:p>
        </p:txBody>
      </p:sp>
      <p:sp>
        <p:nvSpPr>
          <p:cNvPr id="2" name="TextBox 1">
            <a:extLst>
              <a:ext uri="{FF2B5EF4-FFF2-40B4-BE49-F238E27FC236}">
                <a16:creationId xmlns:a16="http://schemas.microsoft.com/office/drawing/2014/main" id="{CBF25D93-53AD-CCB2-25BC-2C2403DA0AB1}"/>
              </a:ext>
            </a:extLst>
          </p:cNvPr>
          <p:cNvSpPr txBox="1"/>
          <p:nvPr/>
        </p:nvSpPr>
        <p:spPr>
          <a:xfrm>
            <a:off x="572493" y="821663"/>
            <a:ext cx="10831285" cy="584775"/>
          </a:xfrm>
          <a:prstGeom prst="rect">
            <a:avLst/>
          </a:prstGeom>
          <a:noFill/>
        </p:spPr>
        <p:txBody>
          <a:bodyPr wrap="square" rtlCol="0">
            <a:spAutoFit/>
          </a:bodyPr>
          <a:lstStyle/>
          <a:p>
            <a:r>
              <a:rPr lang="en-US" sz="3200" b="1" dirty="0">
                <a:solidFill>
                  <a:schemeClr val="accent6">
                    <a:lumMod val="50000"/>
                  </a:schemeClr>
                </a:solidFill>
                <a:latin typeface="Abadi" panose="020B0604020104020204" pitchFamily="34" charset="0"/>
                <a:ea typeface="Calibri" panose="020F0502020204030204" pitchFamily="34" charset="0"/>
                <a:cs typeface="Calibri" panose="020F0502020204030204" pitchFamily="34" charset="0"/>
              </a:rPr>
              <a:t>Anyone who is required to provide consent on the FAFSA</a:t>
            </a:r>
            <a:endParaRPr lang="en-US" sz="3200" dirty="0">
              <a:solidFill>
                <a:schemeClr val="accent6">
                  <a:lumMod val="50000"/>
                </a:schemeClr>
              </a:solidFill>
              <a:latin typeface="Abadi" panose="020B0604020104020204" pitchFamily="34" charset="0"/>
            </a:endParaRPr>
          </a:p>
        </p:txBody>
      </p:sp>
    </p:spTree>
    <p:extLst>
      <p:ext uri="{BB962C8B-B14F-4D97-AF65-F5344CB8AC3E}">
        <p14:creationId xmlns:p14="http://schemas.microsoft.com/office/powerpoint/2010/main" val="69421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Effect transition="in" filter="fade">
                                      <p:cBhvr>
                                        <p:cTn id="43" dur="1000"/>
                                        <p:tgtEl>
                                          <p:spTgt spid="4">
                                            <p:txEl>
                                              <p:pRg st="6" end="6"/>
                                            </p:txEl>
                                          </p:spTgt>
                                        </p:tgtEl>
                                      </p:cBhvr>
                                    </p:animEffect>
                                    <p:anim calcmode="lin" valueType="num">
                                      <p:cBhvr>
                                        <p:cTn id="4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
                                            <p:txEl>
                                              <p:pRg st="7" end="7"/>
                                            </p:txEl>
                                          </p:spTgt>
                                        </p:tgtEl>
                                        <p:attrNameLst>
                                          <p:attrName>style.visibility</p:attrName>
                                        </p:attrNameLst>
                                      </p:cBhvr>
                                      <p:to>
                                        <p:strVal val="visible"/>
                                      </p:to>
                                    </p:set>
                                    <p:animEffect transition="in" filter="fade">
                                      <p:cBhvr>
                                        <p:cTn id="50" dur="1000"/>
                                        <p:tgtEl>
                                          <p:spTgt spid="4">
                                            <p:txEl>
                                              <p:pRg st="7" end="7"/>
                                            </p:txEl>
                                          </p:spTgt>
                                        </p:tgtEl>
                                      </p:cBhvr>
                                    </p:animEffect>
                                    <p:anim calcmode="lin" valueType="num">
                                      <p:cBhvr>
                                        <p:cTn id="51"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7" end="7"/>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Effect transition="in" filter="fade">
                                      <p:cBhvr>
                                        <p:cTn id="55" dur="1000"/>
                                        <p:tgtEl>
                                          <p:spTgt spid="4">
                                            <p:txEl>
                                              <p:pRg st="8" end="8"/>
                                            </p:txEl>
                                          </p:spTgt>
                                        </p:tgtEl>
                                      </p:cBhvr>
                                    </p:animEffect>
                                    <p:anim calcmode="lin" valueType="num">
                                      <p:cBhvr>
                                        <p:cTn id="5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Welcome to the FAFSA Form” section, which instructs the student to select the role for completing the form: “Student” or “Parent.” There is a hyperlink to “Enter Code” that the student can select if they received an invitation code. ">
            <a:extLst>
              <a:ext uri="{FF2B5EF4-FFF2-40B4-BE49-F238E27FC236}">
                <a16:creationId xmlns:a16="http://schemas.microsoft.com/office/drawing/2014/main" id="{1216798D-68BA-FE80-0413-0EB28977180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316736" y="300317"/>
            <a:ext cx="9390888" cy="6154580"/>
          </a:xfrm>
          <a:prstGeom prst="rect">
            <a:avLst/>
          </a:prstGeom>
          <a:ln>
            <a:solidFill>
              <a:schemeClr val="accent1"/>
            </a:solidFill>
          </a:ln>
        </p:spPr>
      </p:pic>
    </p:spTree>
    <p:extLst>
      <p:ext uri="{BB962C8B-B14F-4D97-AF65-F5344CB8AC3E}">
        <p14:creationId xmlns:p14="http://schemas.microsoft.com/office/powerpoint/2010/main" val="1037951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consent and approval page for the retrieval and disclosure of federal tax information. A numbered list of statements defines what the student is affirming and giving consent and approval to.">
            <a:extLst>
              <a:ext uri="{FF2B5EF4-FFF2-40B4-BE49-F238E27FC236}">
                <a16:creationId xmlns:a16="http://schemas.microsoft.com/office/drawing/2014/main" id="{D47228BF-B4BB-B9E1-76AC-0F6AD937C6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32" y="207611"/>
            <a:ext cx="6263640" cy="5643682"/>
          </a:xfrm>
          <a:prstGeom prst="rect">
            <a:avLst/>
          </a:prstGeom>
          <a:ln>
            <a:solidFill>
              <a:schemeClr val="accent1"/>
            </a:solidFill>
          </a:ln>
        </p:spPr>
      </p:pic>
      <p:sp>
        <p:nvSpPr>
          <p:cNvPr id="6" name="TextBox 5">
            <a:extLst>
              <a:ext uri="{FF2B5EF4-FFF2-40B4-BE49-F238E27FC236}">
                <a16:creationId xmlns:a16="http://schemas.microsoft.com/office/drawing/2014/main" id="{328AA32F-4592-FBCC-45FB-E34918F55F3C}"/>
              </a:ext>
            </a:extLst>
          </p:cNvPr>
          <p:cNvSpPr txBox="1"/>
          <p:nvPr/>
        </p:nvSpPr>
        <p:spPr>
          <a:xfrm>
            <a:off x="235132" y="6047625"/>
            <a:ext cx="6291943" cy="646331"/>
          </a:xfrm>
          <a:prstGeom prst="rect">
            <a:avLst/>
          </a:prstGeom>
          <a:noFill/>
        </p:spPr>
        <p:txBody>
          <a:bodyPr wrap="square" rtlCol="0">
            <a:spAutoFit/>
          </a:bodyPr>
          <a:lstStyle/>
          <a:p>
            <a:r>
              <a:rPr lang="en-US" b="1" dirty="0"/>
              <a:t>NOTE: When completing the 27/28 FAFSA, the tax year will be 2025</a:t>
            </a:r>
          </a:p>
        </p:txBody>
      </p:sp>
      <p:pic>
        <p:nvPicPr>
          <p:cNvPr id="8" name="Picture 7" descr="Screenshot continuation of the consent and approval page. Frequently asked questions appear, which the student can expand or collapse: who should provide consent and approval, if a spouse has to provide consent and approval if married and didn’t file a joint tax return, what happens after consent and approval are provided, and what happens if consent and approval are declined. Below that, there are buttons for the student to “Approve” or “Decline” their consent and approval.">
            <a:extLst>
              <a:ext uri="{FF2B5EF4-FFF2-40B4-BE49-F238E27FC236}">
                <a16:creationId xmlns:a16="http://schemas.microsoft.com/office/drawing/2014/main" id="{2FDCE4E5-8D98-2853-49AD-2629A71E7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2943" y="1990981"/>
            <a:ext cx="4552128" cy="4379810"/>
          </a:xfrm>
          <a:prstGeom prst="rect">
            <a:avLst/>
          </a:prstGeom>
          <a:ln>
            <a:solidFill>
              <a:srgbClr val="0070C0"/>
            </a:solidFill>
          </a:ln>
        </p:spPr>
      </p:pic>
      <p:sp>
        <p:nvSpPr>
          <p:cNvPr id="9" name="TextBox 8">
            <a:extLst>
              <a:ext uri="{FF2B5EF4-FFF2-40B4-BE49-F238E27FC236}">
                <a16:creationId xmlns:a16="http://schemas.microsoft.com/office/drawing/2014/main" id="{4F2CB9CC-705A-13F6-5E56-F0FF4B165AE5}"/>
              </a:ext>
            </a:extLst>
          </p:cNvPr>
          <p:cNvSpPr txBox="1"/>
          <p:nvPr/>
        </p:nvSpPr>
        <p:spPr>
          <a:xfrm>
            <a:off x="6781800" y="315685"/>
            <a:ext cx="4909457" cy="1208315"/>
          </a:xfrm>
          <a:prstGeom prst="rect">
            <a:avLst/>
          </a:prstGeom>
          <a:noFill/>
        </p:spPr>
        <p:txBody>
          <a:bodyPr wrap="square" rtlCol="0">
            <a:spAutoFit/>
          </a:bodyPr>
          <a:lstStyle/>
          <a:p>
            <a:r>
              <a:rPr lang="en-US" sz="2400" b="1" dirty="0">
                <a:latin typeface="Abadi" panose="020B0604020104020204" pitchFamily="34" charset="0"/>
              </a:rPr>
              <a:t>Direct Data Exchange: </a:t>
            </a:r>
            <a:r>
              <a:rPr lang="en-US" sz="2400" dirty="0">
                <a:latin typeface="Abadi" panose="020B0604020104020204" pitchFamily="34" charset="0"/>
              </a:rPr>
              <a:t>Allows IRS information to transfer directly to the FAFSA</a:t>
            </a:r>
          </a:p>
        </p:txBody>
      </p:sp>
    </p:spTree>
    <p:extLst>
      <p:ext uri="{BB962C8B-B14F-4D97-AF65-F5344CB8AC3E}">
        <p14:creationId xmlns:p14="http://schemas.microsoft.com/office/powerpoint/2010/main" val="4177583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C1A616-57E4-2240-5DE6-67A60CAA7D68}"/>
              </a:ext>
            </a:extLst>
          </p:cNvPr>
          <p:cNvSpPr>
            <a:spLocks noGrp="1"/>
          </p:cNvSpPr>
          <p:nvPr>
            <p:ph idx="1"/>
          </p:nvPr>
        </p:nvSpPr>
        <p:spPr>
          <a:xfrm>
            <a:off x="436956" y="464909"/>
            <a:ext cx="10807985" cy="645433"/>
          </a:xfrm>
        </p:spPr>
        <p:txBody>
          <a:bodyPr>
            <a:noAutofit/>
          </a:bodyPr>
          <a:lstStyle/>
          <a:p>
            <a:pPr marL="0" indent="0">
              <a:buNone/>
            </a:pPr>
            <a:r>
              <a:rPr lang="en-US" sz="4600" b="1" dirty="0">
                <a:solidFill>
                  <a:schemeClr val="accent6">
                    <a:lumMod val="50000"/>
                  </a:schemeClr>
                </a:solidFill>
                <a:latin typeface="Abadi" panose="020B0604020104020204" pitchFamily="34" charset="0"/>
              </a:rPr>
              <a:t>Student Section</a:t>
            </a:r>
          </a:p>
        </p:txBody>
      </p:sp>
      <p:sp>
        <p:nvSpPr>
          <p:cNvPr id="12" name="TextBox 11">
            <a:extLst>
              <a:ext uri="{FF2B5EF4-FFF2-40B4-BE49-F238E27FC236}">
                <a16:creationId xmlns:a16="http://schemas.microsoft.com/office/drawing/2014/main" id="{A692FFAB-4BB4-8A24-676D-CF4A4F422CA0}"/>
              </a:ext>
            </a:extLst>
          </p:cNvPr>
          <p:cNvSpPr txBox="1"/>
          <p:nvPr/>
        </p:nvSpPr>
        <p:spPr>
          <a:xfrm>
            <a:off x="519031" y="1110342"/>
            <a:ext cx="10515598" cy="5139740"/>
          </a:xfrm>
          <a:prstGeom prst="rect">
            <a:avLst/>
          </a:prstGeom>
          <a:noFill/>
        </p:spPr>
        <p:txBody>
          <a:bodyPr wrap="square" rtlCol="0">
            <a:spAutoFit/>
          </a:bodyPr>
          <a:lstStyle/>
          <a:p>
            <a:pPr marL="457200" indent="-457200">
              <a:lnSpc>
                <a:spcPct val="200000"/>
              </a:lnSpc>
              <a:buFont typeface="Arial" panose="020B0604020202020204" pitchFamily="34" charset="0"/>
              <a:buChar char="•"/>
            </a:pPr>
            <a:r>
              <a:rPr lang="en-US" sz="2800" dirty="0">
                <a:latin typeface="Abadi" panose="020B0604020104020204" pitchFamily="34" charset="0"/>
              </a:rPr>
              <a:t>Personal Circumstances</a:t>
            </a:r>
          </a:p>
          <a:p>
            <a:pPr marL="457200" indent="-457200">
              <a:lnSpc>
                <a:spcPct val="200000"/>
              </a:lnSpc>
              <a:buFont typeface="Arial" panose="020B0604020202020204" pitchFamily="34" charset="0"/>
              <a:buChar char="•"/>
            </a:pPr>
            <a:r>
              <a:rPr lang="en-US" sz="2800" dirty="0">
                <a:latin typeface="Abadi" panose="020B0604020104020204" pitchFamily="34" charset="0"/>
              </a:rPr>
              <a:t>Demographics</a:t>
            </a:r>
          </a:p>
          <a:p>
            <a:pPr marL="457200" indent="-457200">
              <a:lnSpc>
                <a:spcPct val="200000"/>
              </a:lnSpc>
              <a:buFont typeface="Arial" panose="020B0604020202020204" pitchFamily="34" charset="0"/>
              <a:buChar char="•"/>
            </a:pPr>
            <a:r>
              <a:rPr lang="en-US" sz="2800" dirty="0">
                <a:latin typeface="Abadi" panose="020B0604020104020204" pitchFamily="34" charset="0"/>
              </a:rPr>
              <a:t>Financials</a:t>
            </a:r>
          </a:p>
          <a:p>
            <a:pPr marL="457200" indent="-457200">
              <a:lnSpc>
                <a:spcPct val="200000"/>
              </a:lnSpc>
              <a:buFont typeface="Arial" panose="020B0604020202020204" pitchFamily="34" charset="0"/>
              <a:buChar char="•"/>
            </a:pPr>
            <a:r>
              <a:rPr lang="en-US" sz="2800" dirty="0">
                <a:latin typeface="Abadi" panose="020B0604020104020204" pitchFamily="34" charset="0"/>
              </a:rPr>
              <a:t>Colleges</a:t>
            </a:r>
          </a:p>
          <a:p>
            <a:pPr marL="457200" indent="-457200">
              <a:lnSpc>
                <a:spcPct val="200000"/>
              </a:lnSpc>
              <a:buFont typeface="Arial" panose="020B0604020202020204" pitchFamily="34" charset="0"/>
              <a:buChar char="•"/>
            </a:pPr>
            <a:r>
              <a:rPr lang="en-US" sz="2800" dirty="0">
                <a:latin typeface="Abadi" panose="020B0604020104020204" pitchFamily="34" charset="0"/>
              </a:rPr>
              <a:t>Contributor Invite</a:t>
            </a:r>
          </a:p>
          <a:p>
            <a:pPr marL="457200" indent="-457200">
              <a:lnSpc>
                <a:spcPct val="200000"/>
              </a:lnSpc>
              <a:buFont typeface="Arial" panose="020B0604020202020204" pitchFamily="34" charset="0"/>
              <a:buChar char="•"/>
            </a:pPr>
            <a:r>
              <a:rPr lang="en-US" sz="2800" dirty="0">
                <a:latin typeface="Abadi" panose="020B0604020104020204" pitchFamily="34" charset="0"/>
              </a:rPr>
              <a:t>Signatures</a:t>
            </a:r>
          </a:p>
        </p:txBody>
      </p:sp>
      <p:sp>
        <p:nvSpPr>
          <p:cNvPr id="7" name="Freeform 3">
            <a:extLst>
              <a:ext uri="{FF2B5EF4-FFF2-40B4-BE49-F238E27FC236}">
                <a16:creationId xmlns:a16="http://schemas.microsoft.com/office/drawing/2014/main" id="{8D652E9C-80F7-FC47-FA88-368BD0CB4E3B}"/>
              </a:ext>
            </a:extLst>
          </p:cNvPr>
          <p:cNvSpPr/>
          <p:nvPr/>
        </p:nvSpPr>
        <p:spPr>
          <a:xfrm>
            <a:off x="5706550" y="464909"/>
            <a:ext cx="5821402" cy="6139206"/>
          </a:xfrm>
          <a:custGeom>
            <a:avLst/>
            <a:gdLst/>
            <a:ahLst/>
            <a:cxnLst/>
            <a:rect l="l" t="t" r="r" b="b"/>
            <a:pathLst>
              <a:path w="9754480" h="10287000">
                <a:moveTo>
                  <a:pt x="0" y="0"/>
                </a:moveTo>
                <a:lnTo>
                  <a:pt x="9754480" y="0"/>
                </a:lnTo>
                <a:lnTo>
                  <a:pt x="9754480" y="10287000"/>
                </a:lnTo>
                <a:lnTo>
                  <a:pt x="0" y="10287000"/>
                </a:lnTo>
                <a:lnTo>
                  <a:pt x="0" y="0"/>
                </a:lnTo>
                <a:close/>
              </a:path>
            </a:pathLst>
          </a:custGeom>
          <a:blipFill>
            <a:blip r:embed="rId2">
              <a:extLst>
                <a:ext uri="{28A0092B-C50C-407E-A947-70E740481C1C}">
                  <a14:useLocalDpi xmlns:a14="http://schemas.microsoft.com/office/drawing/2010/main" val="0"/>
                </a:ext>
              </a:extLst>
            </a:blip>
            <a:stretch>
              <a:fillRect/>
            </a:stretch>
          </a:blipFill>
        </p:spPr>
        <p:txBody>
          <a:bodyPr/>
          <a:lstStyle/>
          <a:p>
            <a:endParaRPr lang="en-US"/>
          </a:p>
        </p:txBody>
      </p:sp>
    </p:spTree>
    <p:extLst>
      <p:ext uri="{BB962C8B-B14F-4D97-AF65-F5344CB8AC3E}">
        <p14:creationId xmlns:p14="http://schemas.microsoft.com/office/powerpoint/2010/main" val="853681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3AF78-49E1-DA40-2F52-F44405B07C4F}"/>
            </a:ext>
          </a:extLst>
        </p:cNvPr>
        <p:cNvGrpSpPr/>
        <p:nvPr/>
      </p:nvGrpSpPr>
      <p:grpSpPr>
        <a:xfrm>
          <a:off x="0" y="0"/>
          <a:ext cx="0" cy="0"/>
          <a:chOff x="0" y="0"/>
          <a:chExt cx="0" cy="0"/>
        </a:xfrm>
      </p:grpSpPr>
      <p:pic>
        <p:nvPicPr>
          <p:cNvPr id="6" name="Picture 5" descr="Screenshot continuation of the “Your Personal Circumstances” section, which lists a series of statements for the student to select all that apply. These statements include military status, having children or other dependents, and dependency status (orphan, ward of the state, foster care, emancipated minor, and/or under a guardianship).">
            <a:extLst>
              <a:ext uri="{FF2B5EF4-FFF2-40B4-BE49-F238E27FC236}">
                <a16:creationId xmlns:a16="http://schemas.microsoft.com/office/drawing/2014/main" id="{2A82C3F9-0C88-9A0E-A382-19E40E35E3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478" y="56978"/>
            <a:ext cx="7164371" cy="6801022"/>
          </a:xfrm>
          <a:prstGeom prst="rect">
            <a:avLst/>
          </a:prstGeom>
          <a:ln>
            <a:solidFill>
              <a:schemeClr val="accent1"/>
            </a:solidFill>
          </a:ln>
        </p:spPr>
      </p:pic>
      <p:sp>
        <p:nvSpPr>
          <p:cNvPr id="2" name="Arrow: Right 1">
            <a:extLst>
              <a:ext uri="{FF2B5EF4-FFF2-40B4-BE49-F238E27FC236}">
                <a16:creationId xmlns:a16="http://schemas.microsoft.com/office/drawing/2014/main" id="{FAB148DF-9EA9-B370-5AFF-DA6FF74C901D}"/>
              </a:ext>
            </a:extLst>
          </p:cNvPr>
          <p:cNvSpPr/>
          <p:nvPr/>
        </p:nvSpPr>
        <p:spPr>
          <a:xfrm rot="10800000">
            <a:off x="6631979" y="2728495"/>
            <a:ext cx="1018095" cy="3770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C17435-7AB4-2323-1026-EDF87552D528}"/>
              </a:ext>
            </a:extLst>
          </p:cNvPr>
          <p:cNvSpPr txBox="1"/>
          <p:nvPr/>
        </p:nvSpPr>
        <p:spPr>
          <a:xfrm>
            <a:off x="7815943" y="2505403"/>
            <a:ext cx="4376057" cy="1200329"/>
          </a:xfrm>
          <a:prstGeom prst="rect">
            <a:avLst/>
          </a:prstGeom>
          <a:noFill/>
        </p:spPr>
        <p:txBody>
          <a:bodyPr wrap="square" rtlCol="0">
            <a:spAutoFit/>
          </a:bodyPr>
          <a:lstStyle/>
          <a:p>
            <a:r>
              <a:rPr lang="en-US" sz="2400" dirty="0">
                <a:latin typeface="Abadi" panose="020B0604020104020204" pitchFamily="34" charset="0"/>
              </a:rPr>
              <a:t>On the 27/28 FAFSA, the dates will reflect July 1, 2027 to June 30, 2028</a:t>
            </a:r>
          </a:p>
        </p:txBody>
      </p:sp>
    </p:spTree>
    <p:extLst>
      <p:ext uri="{BB962C8B-B14F-4D97-AF65-F5344CB8AC3E}">
        <p14:creationId xmlns:p14="http://schemas.microsoft.com/office/powerpoint/2010/main" val="2307161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50212-A688-5543-7E00-1BA711CC346E}"/>
            </a:ext>
          </a:extLst>
        </p:cNvPr>
        <p:cNvGrpSpPr/>
        <p:nvPr/>
      </p:nvGrpSpPr>
      <p:grpSpPr>
        <a:xfrm>
          <a:off x="0" y="0"/>
          <a:ext cx="0" cy="0"/>
          <a:chOff x="0" y="0"/>
          <a:chExt cx="0" cy="0"/>
        </a:xfrm>
      </p:grpSpPr>
      <p:pic>
        <p:nvPicPr>
          <p:cNvPr id="4" name="Picture 3" descr="Screenshot continuation of the “Your Personal Circumstances” section, which asks the student if unusual circumstances prevent them from contacting their parents or if contacting the parents would pose a risk to the student. These circumstances include leaving an abusive or threatening home, being abandoned, refugee or asylee status, human trafficking, incarceration of the student or parents, and otherwise being unable to contact or locate their parent.">
            <a:extLst>
              <a:ext uri="{FF2B5EF4-FFF2-40B4-BE49-F238E27FC236}">
                <a16:creationId xmlns:a16="http://schemas.microsoft.com/office/drawing/2014/main" id="{8D05D34F-4299-2BBA-6E35-757E6EFA6B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666" y="148823"/>
            <a:ext cx="8695647" cy="6564922"/>
          </a:xfrm>
          <a:prstGeom prst="rect">
            <a:avLst/>
          </a:prstGeom>
          <a:ln>
            <a:solidFill>
              <a:schemeClr val="accent1"/>
            </a:solidFill>
          </a:ln>
        </p:spPr>
      </p:pic>
      <p:sp>
        <p:nvSpPr>
          <p:cNvPr id="7" name="Content Placeholder 6">
            <a:extLst>
              <a:ext uri="{FF2B5EF4-FFF2-40B4-BE49-F238E27FC236}">
                <a16:creationId xmlns:a16="http://schemas.microsoft.com/office/drawing/2014/main" id="{AF7B86A4-C477-F6D2-9784-ECCDFA3AF434}"/>
              </a:ext>
            </a:extLst>
          </p:cNvPr>
          <p:cNvSpPr>
            <a:spLocks noGrp="1"/>
          </p:cNvSpPr>
          <p:nvPr>
            <p:ph idx="1"/>
          </p:nvPr>
        </p:nvSpPr>
        <p:spPr>
          <a:xfrm>
            <a:off x="9046029" y="518938"/>
            <a:ext cx="2917371" cy="4351338"/>
          </a:xfrm>
        </p:spPr>
        <p:txBody>
          <a:bodyPr/>
          <a:lstStyle/>
          <a:p>
            <a:pPr marL="0" indent="0">
              <a:buNone/>
            </a:pPr>
            <a:r>
              <a:rPr lang="en-US" b="1" dirty="0">
                <a:latin typeface="Calibri" panose="020F0502020204030204" pitchFamily="34" charset="0"/>
                <a:ea typeface="Calibri" panose="020F0502020204030204" pitchFamily="34" charset="0"/>
                <a:cs typeface="Calibri" panose="020F0502020204030204" pitchFamily="34" charset="0"/>
              </a:rPr>
              <a:t>Dependency Appeal:</a:t>
            </a:r>
          </a:p>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If student answers Yes, the student will follow up with their respective college to provide documentation</a:t>
            </a:r>
          </a:p>
        </p:txBody>
      </p:sp>
    </p:spTree>
    <p:extLst>
      <p:ext uri="{BB962C8B-B14F-4D97-AF65-F5344CB8AC3E}">
        <p14:creationId xmlns:p14="http://schemas.microsoft.com/office/powerpoint/2010/main" val="651180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E20D1-CD68-53E4-6A19-41C532AB36E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53A3CE-FEB7-0BB9-2ACB-1F091BAC5CDB}"/>
              </a:ext>
            </a:extLst>
          </p:cNvPr>
          <p:cNvSpPr>
            <a:spLocks noGrp="1"/>
          </p:cNvSpPr>
          <p:nvPr>
            <p:ph idx="1"/>
          </p:nvPr>
        </p:nvSpPr>
        <p:spPr>
          <a:xfrm>
            <a:off x="391886" y="193264"/>
            <a:ext cx="9395137" cy="938850"/>
          </a:xfrm>
        </p:spPr>
        <p:txBody>
          <a:bodyPr>
            <a:noAutofit/>
          </a:bodyPr>
          <a:lstStyle/>
          <a:p>
            <a:pPr marL="0" indent="0">
              <a:buNone/>
            </a:pPr>
            <a:r>
              <a:rPr lang="en-US" sz="4600" dirty="0">
                <a:solidFill>
                  <a:schemeClr val="accent6">
                    <a:lumMod val="50000"/>
                  </a:schemeClr>
                </a:solidFill>
                <a:latin typeface="Abadi" panose="020B0604020104020204" pitchFamily="34" charset="0"/>
              </a:rPr>
              <a:t>Personal Circumstances</a:t>
            </a:r>
          </a:p>
        </p:txBody>
      </p:sp>
      <p:pic>
        <p:nvPicPr>
          <p:cNvPr id="5" name="Picture 4" descr="Screenshot that informs the student that, based on their answers in the previous section, they are determined to be a dependent student. Below that, the student is asked if they would like to apply for a Direct Unsubsidized Loan only.">
            <a:extLst>
              <a:ext uri="{FF2B5EF4-FFF2-40B4-BE49-F238E27FC236}">
                <a16:creationId xmlns:a16="http://schemas.microsoft.com/office/drawing/2014/main" id="{839162AD-2F1B-5262-FCEB-C78963C75E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950" y="1059476"/>
            <a:ext cx="7236336" cy="4739047"/>
          </a:xfrm>
          <a:prstGeom prst="rect">
            <a:avLst/>
          </a:prstGeom>
          <a:ln>
            <a:solidFill>
              <a:schemeClr val="accent1"/>
            </a:solidFill>
          </a:ln>
        </p:spPr>
      </p:pic>
      <p:sp>
        <p:nvSpPr>
          <p:cNvPr id="6" name="TextBox 5">
            <a:extLst>
              <a:ext uri="{FF2B5EF4-FFF2-40B4-BE49-F238E27FC236}">
                <a16:creationId xmlns:a16="http://schemas.microsoft.com/office/drawing/2014/main" id="{CFC70E79-9305-D1C2-9697-8CA6D66D95BB}"/>
              </a:ext>
            </a:extLst>
          </p:cNvPr>
          <p:cNvSpPr txBox="1"/>
          <p:nvPr/>
        </p:nvSpPr>
        <p:spPr>
          <a:xfrm>
            <a:off x="7672030" y="1059476"/>
            <a:ext cx="4354020" cy="2308324"/>
          </a:xfrm>
          <a:prstGeom prst="rect">
            <a:avLst/>
          </a:prstGeom>
          <a:noFill/>
        </p:spPr>
        <p:txBody>
          <a:bodyPr wrap="square" rtlCol="0">
            <a:spAutoFit/>
          </a:bodyPr>
          <a:lstStyle/>
          <a:p>
            <a:r>
              <a:rPr lang="en-US" sz="2400" b="1" u="sng" dirty="0">
                <a:latin typeface="Calibri" panose="020F0502020204030204" pitchFamily="34" charset="0"/>
                <a:ea typeface="Calibri" panose="020F0502020204030204" pitchFamily="34" charset="0"/>
                <a:cs typeface="Calibri" panose="020F0502020204030204" pitchFamily="34" charset="0"/>
              </a:rPr>
              <a:t>Only answer Yes</a:t>
            </a:r>
            <a:r>
              <a:rPr lang="en-US" sz="2400" dirty="0">
                <a:latin typeface="Calibri" panose="020F0502020204030204" pitchFamily="34" charset="0"/>
                <a:ea typeface="Calibri" panose="020F0502020204030204" pitchFamily="34" charset="0"/>
                <a:cs typeface="Calibri" panose="020F0502020204030204" pitchFamily="34" charset="0"/>
              </a:rPr>
              <a:t>…If parents are refusing to provide their information on the FAFSA</a:t>
            </a:r>
          </a:p>
          <a:p>
            <a:r>
              <a:rPr lang="en-US" sz="2400" dirty="0">
                <a:latin typeface="Calibri" panose="020F0502020204030204" pitchFamily="34" charset="0"/>
                <a:ea typeface="Calibri" panose="020F0502020204030204" pitchFamily="34" charset="0"/>
                <a:cs typeface="Calibri" panose="020F0502020204030204" pitchFamily="34" charset="0"/>
              </a:rPr>
              <a:t>This allows the student to only be eligible for a Direct Unsubsidized Loan </a:t>
            </a:r>
          </a:p>
        </p:txBody>
      </p:sp>
    </p:spTree>
    <p:extLst>
      <p:ext uri="{BB962C8B-B14F-4D97-AF65-F5344CB8AC3E}">
        <p14:creationId xmlns:p14="http://schemas.microsoft.com/office/powerpoint/2010/main" val="821014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Student Demographics” section, which asks the student to select what their high school completion status will be for the 2026–27 school year: “High school diploma,” “State-recognized high school equivalent (e.g., a General Educational Development certificate),” “Homeschooled,” or “None of the above.”">
            <a:extLst>
              <a:ext uri="{FF2B5EF4-FFF2-40B4-BE49-F238E27FC236}">
                <a16:creationId xmlns:a16="http://schemas.microsoft.com/office/drawing/2014/main" id="{7FE3218C-EBA9-8FB7-38D1-4C90515E14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242" y="288479"/>
            <a:ext cx="9109646" cy="5905492"/>
          </a:xfrm>
          <a:prstGeom prst="rect">
            <a:avLst/>
          </a:prstGeom>
          <a:ln>
            <a:solidFill>
              <a:schemeClr val="accent1"/>
            </a:solidFill>
          </a:ln>
        </p:spPr>
      </p:pic>
      <p:sp>
        <p:nvSpPr>
          <p:cNvPr id="6" name="TextBox 5">
            <a:extLst>
              <a:ext uri="{FF2B5EF4-FFF2-40B4-BE49-F238E27FC236}">
                <a16:creationId xmlns:a16="http://schemas.microsoft.com/office/drawing/2014/main" id="{76FEA192-AA4D-5DCC-3A2C-E4CBDB35240B}"/>
              </a:ext>
            </a:extLst>
          </p:cNvPr>
          <p:cNvSpPr txBox="1"/>
          <p:nvPr/>
        </p:nvSpPr>
        <p:spPr>
          <a:xfrm>
            <a:off x="185057" y="6384855"/>
            <a:ext cx="9428735" cy="369332"/>
          </a:xfrm>
          <a:prstGeom prst="rect">
            <a:avLst/>
          </a:prstGeom>
          <a:noFill/>
        </p:spPr>
        <p:txBody>
          <a:bodyPr wrap="none" rtlCol="0">
            <a:spAutoFit/>
          </a:bodyPr>
          <a:lstStyle/>
          <a:p>
            <a:r>
              <a:rPr lang="en-US" b="1" dirty="0"/>
              <a:t>NOTE: </a:t>
            </a:r>
            <a:r>
              <a:rPr lang="en-US" dirty="0"/>
              <a:t>For the 27/28 FAFSA, it will reference High School completion for the 27/28 school year</a:t>
            </a:r>
          </a:p>
        </p:txBody>
      </p:sp>
      <p:sp>
        <p:nvSpPr>
          <p:cNvPr id="7" name="TextBox 6">
            <a:extLst>
              <a:ext uri="{FF2B5EF4-FFF2-40B4-BE49-F238E27FC236}">
                <a16:creationId xmlns:a16="http://schemas.microsoft.com/office/drawing/2014/main" id="{BB490873-68E1-71FF-F1F3-4C86B030881A}"/>
              </a:ext>
            </a:extLst>
          </p:cNvPr>
          <p:cNvSpPr txBox="1"/>
          <p:nvPr/>
        </p:nvSpPr>
        <p:spPr>
          <a:xfrm>
            <a:off x="9613792" y="511629"/>
            <a:ext cx="2488833" cy="1938992"/>
          </a:xfrm>
          <a:prstGeom prst="rect">
            <a:avLst/>
          </a:prstGeom>
          <a:noFill/>
        </p:spPr>
        <p:txBody>
          <a:bodyPr wrap="square" rtlCol="0">
            <a:spAutoFit/>
          </a:bodyPr>
          <a:lstStyle/>
          <a:p>
            <a:r>
              <a:rPr lang="en-US" sz="2400" b="1" dirty="0">
                <a:latin typeface="Calibri" panose="020F0502020204030204" pitchFamily="34" charset="0"/>
                <a:ea typeface="Calibri" panose="020F0502020204030204" pitchFamily="34" charset="0"/>
                <a:cs typeface="Calibri" panose="020F0502020204030204" pitchFamily="34" charset="0"/>
              </a:rPr>
              <a:t>Common Mistake</a:t>
            </a:r>
            <a:r>
              <a:rPr lang="en-US" sz="2400" dirty="0">
                <a:latin typeface="Calibri" panose="020F0502020204030204" pitchFamily="34" charset="0"/>
                <a:ea typeface="Calibri" panose="020F0502020204030204" pitchFamily="34" charset="0"/>
                <a:cs typeface="Calibri" panose="020F0502020204030204" pitchFamily="34" charset="0"/>
              </a:rPr>
              <a:t>:</a:t>
            </a:r>
          </a:p>
          <a:p>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Students indicate None of the Above</a:t>
            </a:r>
          </a:p>
        </p:txBody>
      </p:sp>
    </p:spTree>
    <p:extLst>
      <p:ext uri="{BB962C8B-B14F-4D97-AF65-F5344CB8AC3E}">
        <p14:creationId xmlns:p14="http://schemas.microsoft.com/office/powerpoint/2010/main" val="1523449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Where should we send the FAFSA information?” page. The student can select one of two tabs: &quot;Search by School Name or Code&quot; or &quot;Search by Location.&quot; In this screenshot, the first is selected. A search button is next to the school name or code field.">
            <a:extLst>
              <a:ext uri="{FF2B5EF4-FFF2-40B4-BE49-F238E27FC236}">
                <a16:creationId xmlns:a16="http://schemas.microsoft.com/office/drawing/2014/main" id="{B2B021C8-0A4E-B978-88FE-83FBD23F5D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008" y="760883"/>
            <a:ext cx="10206448" cy="5788609"/>
          </a:xfrm>
          <a:prstGeom prst="rect">
            <a:avLst/>
          </a:prstGeom>
          <a:ln>
            <a:solidFill>
              <a:schemeClr val="accent1"/>
            </a:solidFill>
          </a:ln>
        </p:spPr>
      </p:pic>
      <p:sp>
        <p:nvSpPr>
          <p:cNvPr id="6" name="TextBox 5">
            <a:extLst>
              <a:ext uri="{FF2B5EF4-FFF2-40B4-BE49-F238E27FC236}">
                <a16:creationId xmlns:a16="http://schemas.microsoft.com/office/drawing/2014/main" id="{E6C94C9A-F3EE-F4D1-0415-677830DD92B9}"/>
              </a:ext>
            </a:extLst>
          </p:cNvPr>
          <p:cNvSpPr txBox="1"/>
          <p:nvPr/>
        </p:nvSpPr>
        <p:spPr>
          <a:xfrm>
            <a:off x="57071" y="77675"/>
            <a:ext cx="11939038" cy="492443"/>
          </a:xfrm>
          <a:prstGeom prst="rect">
            <a:avLst/>
          </a:prstGeom>
          <a:noFill/>
        </p:spPr>
        <p:txBody>
          <a:bodyPr wrap="none" rtlCol="0">
            <a:spAutoFit/>
          </a:bodyPr>
          <a:lstStyle/>
          <a:p>
            <a:r>
              <a:rPr lang="en-US" sz="2600" b="1" dirty="0">
                <a:solidFill>
                  <a:schemeClr val="accent6">
                    <a:lumMod val="50000"/>
                  </a:schemeClr>
                </a:solidFill>
                <a:latin typeface="Abadi" panose="020B0604020104020204" pitchFamily="34" charset="0"/>
                <a:ea typeface="Calibri" panose="020F0502020204030204" pitchFamily="34" charset="0"/>
                <a:cs typeface="Calibri" panose="020F0502020204030204" pitchFamily="34" charset="0"/>
              </a:rPr>
              <a:t>Student can list up to 20 schools…student does not need to be Admitted first</a:t>
            </a:r>
          </a:p>
        </p:txBody>
      </p:sp>
    </p:spTree>
    <p:extLst>
      <p:ext uri="{BB962C8B-B14F-4D97-AF65-F5344CB8AC3E}">
        <p14:creationId xmlns:p14="http://schemas.microsoft.com/office/powerpoint/2010/main" val="2809756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introduction to the “Invite a Parent as a Contributor” section, which informs the student that they must invite a legal parent, defined as a biological or adoptive parent as determined by the state. The student has the option to select a hyperlink to learn who counts as a parent on the FAFSA form. ">
            <a:extLst>
              <a:ext uri="{FF2B5EF4-FFF2-40B4-BE49-F238E27FC236}">
                <a16:creationId xmlns:a16="http://schemas.microsoft.com/office/drawing/2014/main" id="{FA31361C-02B6-9FEA-1CC3-7D09C7A065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889" y="528990"/>
            <a:ext cx="10971967" cy="5357992"/>
          </a:xfrm>
          <a:prstGeom prst="rect">
            <a:avLst/>
          </a:prstGeom>
          <a:ln>
            <a:solidFill>
              <a:srgbClr val="4472C4"/>
            </a:solidFill>
          </a:ln>
        </p:spPr>
      </p:pic>
    </p:spTree>
    <p:extLst>
      <p:ext uri="{BB962C8B-B14F-4D97-AF65-F5344CB8AC3E}">
        <p14:creationId xmlns:p14="http://schemas.microsoft.com/office/powerpoint/2010/main" val="383808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Invite a Parent as a Contributor” section. The student is reminded that more information on their household financial situation is required to determine their federal student aid eligibility and that they need to invite a contributor to provide this information. The student is instructed to enter their parent’s email address into the text box and select “Send Invite.” ">
            <a:extLst>
              <a:ext uri="{FF2B5EF4-FFF2-40B4-BE49-F238E27FC236}">
                <a16:creationId xmlns:a16="http://schemas.microsoft.com/office/drawing/2014/main" id="{03DB09D5-211A-3122-04C8-1A93F7F8D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20" y="161100"/>
            <a:ext cx="8694531" cy="5667309"/>
          </a:xfrm>
          <a:prstGeom prst="rect">
            <a:avLst/>
          </a:prstGeom>
          <a:ln>
            <a:solidFill>
              <a:schemeClr val="accent1"/>
            </a:solidFill>
          </a:ln>
        </p:spPr>
      </p:pic>
      <p:pic>
        <p:nvPicPr>
          <p:cNvPr id="7" name="Picture 6" descr="Screenshot of the pop-up window that appears after the student selects “Send Invite.” The student is asked to confirm the parent’s email address that they entered. A button allows the student to “Send Invite.” ">
            <a:extLst>
              <a:ext uri="{FF2B5EF4-FFF2-40B4-BE49-F238E27FC236}">
                <a16:creationId xmlns:a16="http://schemas.microsoft.com/office/drawing/2014/main" id="{708F650F-7E4C-4E0E-137F-DAC7947A1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840736"/>
            <a:ext cx="5954380" cy="3843532"/>
          </a:xfrm>
          <a:prstGeom prst="rect">
            <a:avLst/>
          </a:prstGeom>
          <a:ln>
            <a:solidFill>
              <a:schemeClr val="accent1"/>
            </a:solidFill>
          </a:ln>
        </p:spPr>
      </p:pic>
    </p:spTree>
    <p:extLst>
      <p:ext uri="{BB962C8B-B14F-4D97-AF65-F5344CB8AC3E}">
        <p14:creationId xmlns:p14="http://schemas.microsoft.com/office/powerpoint/2010/main" val="2792490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Invite a Parent as a Contributor” section, which informs the student that the contributor invite has been sent to their parent. The student is also provided with other ways to send the invite, including an invite hyperlink they can copy and an invite code. Below that is a button to “Cancel Invite.” ">
            <a:extLst>
              <a:ext uri="{FF2B5EF4-FFF2-40B4-BE49-F238E27FC236}">
                <a16:creationId xmlns:a16="http://schemas.microsoft.com/office/drawing/2014/main" id="{E5844850-BD82-1C94-F0AA-A7E84F2DB7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 y="204595"/>
            <a:ext cx="8051619" cy="6238040"/>
          </a:xfrm>
          <a:prstGeom prst="rect">
            <a:avLst/>
          </a:prstGeom>
          <a:ln>
            <a:solidFill>
              <a:schemeClr val="accent1"/>
            </a:solidFill>
          </a:ln>
        </p:spPr>
      </p:pic>
      <p:sp>
        <p:nvSpPr>
          <p:cNvPr id="6" name="TextBox 5">
            <a:extLst>
              <a:ext uri="{FF2B5EF4-FFF2-40B4-BE49-F238E27FC236}">
                <a16:creationId xmlns:a16="http://schemas.microsoft.com/office/drawing/2014/main" id="{190CA681-9EA6-AD37-DE16-E0F52B6A6A85}"/>
              </a:ext>
            </a:extLst>
          </p:cNvPr>
          <p:cNvSpPr txBox="1"/>
          <p:nvPr/>
        </p:nvSpPr>
        <p:spPr>
          <a:xfrm>
            <a:off x="8490857" y="335845"/>
            <a:ext cx="3468734" cy="5170646"/>
          </a:xfrm>
          <a:prstGeom prst="rect">
            <a:avLst/>
          </a:prstGeom>
          <a:noFill/>
        </p:spPr>
        <p:txBody>
          <a:bodyPr wrap="square" rtlCol="0">
            <a:spAutoFit/>
          </a:bodyPr>
          <a:lstStyle/>
          <a:p>
            <a:r>
              <a:rPr lang="en-US" sz="2200" b="1" dirty="0">
                <a:latin typeface="Calibri" panose="020F0502020204030204" pitchFamily="34" charset="0"/>
                <a:ea typeface="Calibri" panose="020F0502020204030204" pitchFamily="34" charset="0"/>
                <a:cs typeface="Calibri" panose="020F0502020204030204" pitchFamily="34" charset="0"/>
              </a:rPr>
              <a:t>Helpful Note:</a:t>
            </a:r>
          </a:p>
          <a:p>
            <a:endParaRPr lang="en-US" sz="2200" dirty="0">
              <a:latin typeface="Calibri" panose="020F0502020204030204" pitchFamily="34" charset="0"/>
              <a:ea typeface="Calibri" panose="020F0502020204030204" pitchFamily="34" charset="0"/>
              <a:cs typeface="Calibri" panose="020F0502020204030204" pitchFamily="34" charset="0"/>
            </a:endParaRPr>
          </a:p>
          <a:p>
            <a:r>
              <a:rPr lang="en-US" sz="2200" dirty="0">
                <a:latin typeface="Calibri" panose="020F0502020204030204" pitchFamily="34" charset="0"/>
                <a:ea typeface="Calibri" panose="020F0502020204030204" pitchFamily="34" charset="0"/>
                <a:cs typeface="Calibri" panose="020F0502020204030204" pitchFamily="34" charset="0"/>
              </a:rPr>
              <a:t>Be sure the student takes a screenshot of this page</a:t>
            </a:r>
          </a:p>
          <a:p>
            <a:endParaRPr lang="en-US" sz="220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If parent accepts invite from the email, the parent will not need to enter the code</a:t>
            </a:r>
          </a:p>
          <a:p>
            <a:endParaRPr lang="en-US" sz="220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200" dirty="0">
                <a:latin typeface="Calibri" panose="020F0502020204030204" pitchFamily="34" charset="0"/>
                <a:ea typeface="Calibri" panose="020F0502020204030204" pitchFamily="34" charset="0"/>
                <a:cs typeface="Calibri" panose="020F0502020204030204" pitchFamily="34" charset="0"/>
              </a:rPr>
              <a:t>If the parent goes directly to studentaid.gov to accept the invite, the parent will need to enter the code from this page</a:t>
            </a:r>
          </a:p>
        </p:txBody>
      </p:sp>
    </p:spTree>
    <p:extLst>
      <p:ext uri="{BB962C8B-B14F-4D97-AF65-F5344CB8AC3E}">
        <p14:creationId xmlns:p14="http://schemas.microsoft.com/office/powerpoint/2010/main" val="2899317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student review page . Each of the four previous sections, which the student can expand and collapse, are listed to have the student review and verify the information. Below that is the status of the contributor section of the student’s FAFSA form, informing them that the section is shared with one contributor. The contributor the student invited to their form is listed for the student to review. An icon beside the contributor indicates that an invite has been sent. The student can use the “Manage Contributor Information” hyperlink to update the contributors if needed. ">
            <a:extLst>
              <a:ext uri="{FF2B5EF4-FFF2-40B4-BE49-F238E27FC236}">
                <a16:creationId xmlns:a16="http://schemas.microsoft.com/office/drawing/2014/main" id="{C242F7D1-55A2-E69D-BE27-A5EFBD6C05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677" y="161053"/>
            <a:ext cx="5336552" cy="6411444"/>
          </a:xfrm>
          <a:prstGeom prst="rect">
            <a:avLst/>
          </a:prstGeom>
          <a:ln>
            <a:solidFill>
              <a:schemeClr val="accent1"/>
            </a:solidFill>
          </a:ln>
        </p:spPr>
      </p:pic>
      <p:pic>
        <p:nvPicPr>
          <p:cNvPr id="7" name="Picture 6" descr="Screenshot of the &quot;Terms &amp; Conditions&quot; section of the Review page. It reads: &quot;View the terms and conditions of the FAFSA® form, then confirm that you completed your section of the form accurately and to the best of your ability.&quot; A button reads &quot;View Terms &amp; Conditions.&quot; Next to it, a status indicator reads &quot;Viewed.&quot; Next, the section says, &quot;Sign the Student Section of the FAFSA Form.&quot; A checked checkbox appears next to the words &quot;I, Alex Tran, agree to the terms.&quot; A note appears: &quot;The Form Isn't Ready to Submit. One or more contributors still need to complete their section. After the other contributor(s) complete their section, they can submit the form.&quot; It then tells the student to &quot;Finish your section now.&quot; and &quot;Reach out to the other contributor(s) and ask them to complete their section. After the other contributor(s) complete their section, they can submit the form.&quot; Two buttons appear below: &quot;Previous&quot; and &quot;Finish Student Section.&quot;">
            <a:extLst>
              <a:ext uri="{FF2B5EF4-FFF2-40B4-BE49-F238E27FC236}">
                <a16:creationId xmlns:a16="http://schemas.microsoft.com/office/drawing/2014/main" id="{0D1D9F65-D867-0782-4984-D9EA43FBFB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0298" y="2300823"/>
            <a:ext cx="6640082" cy="4396124"/>
          </a:xfrm>
          <a:prstGeom prst="rect">
            <a:avLst/>
          </a:prstGeom>
          <a:ln>
            <a:solidFill>
              <a:srgbClr val="4472C4"/>
            </a:solidFill>
          </a:ln>
        </p:spPr>
      </p:pic>
      <p:sp>
        <p:nvSpPr>
          <p:cNvPr id="9" name="TextBox 8">
            <a:extLst>
              <a:ext uri="{FF2B5EF4-FFF2-40B4-BE49-F238E27FC236}">
                <a16:creationId xmlns:a16="http://schemas.microsoft.com/office/drawing/2014/main" id="{6DA722AC-6E0E-75CE-FEFB-F2256A607B5F}"/>
              </a:ext>
            </a:extLst>
          </p:cNvPr>
          <p:cNvSpPr txBox="1"/>
          <p:nvPr/>
        </p:nvSpPr>
        <p:spPr>
          <a:xfrm>
            <a:off x="5792476" y="161053"/>
            <a:ext cx="6096000" cy="1938992"/>
          </a:xfrm>
          <a:prstGeom prst="rect">
            <a:avLst/>
          </a:prstGeom>
          <a:noFill/>
        </p:spPr>
        <p:txBody>
          <a:bodyPr wrap="square">
            <a:spAutoFit/>
          </a:bodyPr>
          <a:lstStyle/>
          <a:p>
            <a:pPr>
              <a:spcAft>
                <a:spcPts val="1800"/>
              </a:spcAft>
            </a:pPr>
            <a:r>
              <a:rPr lang="en-US" sz="2100" b="1" dirty="0">
                <a:latin typeface="Calibri" panose="020F0502020204030204" pitchFamily="34" charset="0"/>
                <a:ea typeface="Calibri" panose="020F0502020204030204" pitchFamily="34" charset="0"/>
                <a:cs typeface="Calibri" panose="020F0502020204030204" pitchFamily="34" charset="0"/>
              </a:rPr>
              <a:t>After the student has read the terms and conditions,</a:t>
            </a:r>
          </a:p>
          <a:p>
            <a:pPr marL="285750" indent="-28575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Student will digitally sign their section of the form by</a:t>
            </a:r>
          </a:p>
          <a:p>
            <a:pPr marL="742950" lvl="1" indent="-28575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checking the checkbox and</a:t>
            </a:r>
          </a:p>
          <a:p>
            <a:pPr marL="742950" lvl="1" indent="-285750">
              <a:spcAft>
                <a:spcPts val="1800"/>
              </a:spcAft>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selecting “Finish Student Section.”</a:t>
            </a:r>
          </a:p>
        </p:txBody>
      </p:sp>
    </p:spTree>
    <p:extLst>
      <p:ext uri="{BB962C8B-B14F-4D97-AF65-F5344CB8AC3E}">
        <p14:creationId xmlns:p14="http://schemas.microsoft.com/office/powerpoint/2010/main" val="54944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student completion page, informing the student that their FAFSA form is pending submission. The student is reminded that the FAFSA form cannot be processed until the contributors complete the required sections. Below that, the contributor is listed, with an icon beside the name describing the status of the contributor as “Invite Sent.” Below that, the student is reminded that they can track and manage their FAFSA form and contributors by selecting the “View Status” button.">
            <a:extLst>
              <a:ext uri="{FF2B5EF4-FFF2-40B4-BE49-F238E27FC236}">
                <a16:creationId xmlns:a16="http://schemas.microsoft.com/office/drawing/2014/main" id="{2B33B072-9B82-3EA8-2B63-C2F36326F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4772" y="137764"/>
            <a:ext cx="7813256" cy="6582471"/>
          </a:xfrm>
          <a:prstGeom prst="rect">
            <a:avLst/>
          </a:prstGeom>
          <a:ln>
            <a:solidFill>
              <a:schemeClr val="accent1"/>
            </a:solidFill>
          </a:ln>
        </p:spPr>
      </p:pic>
    </p:spTree>
    <p:extLst>
      <p:ext uri="{BB962C8B-B14F-4D97-AF65-F5344CB8AC3E}">
        <p14:creationId xmlns:p14="http://schemas.microsoft.com/office/powerpoint/2010/main" val="3713234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Accept FAFSA Invitation page. The invitation code is appears in the text box for the parent to select “Submit.” If the parent needs to accept an invitation for a different year, they are informed they can go to “My Activity” to find any existing invitations for an earlier year’s FAFSA form. If the parent doesn’t have an invitation code, they are instructed to speak with the person who invited them to the form. ">
            <a:extLst>
              <a:ext uri="{FF2B5EF4-FFF2-40B4-BE49-F238E27FC236}">
                <a16:creationId xmlns:a16="http://schemas.microsoft.com/office/drawing/2014/main" id="{19BD76E7-2817-A91C-BBAF-00D03EE15D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545" y="1140119"/>
            <a:ext cx="9557711" cy="5325995"/>
          </a:xfrm>
          <a:prstGeom prst="rect">
            <a:avLst/>
          </a:prstGeom>
          <a:ln>
            <a:solidFill>
              <a:srgbClr val="0070C0"/>
            </a:solidFill>
          </a:ln>
        </p:spPr>
      </p:pic>
      <p:sp>
        <p:nvSpPr>
          <p:cNvPr id="6" name="TextBox 5">
            <a:extLst>
              <a:ext uri="{FF2B5EF4-FFF2-40B4-BE49-F238E27FC236}">
                <a16:creationId xmlns:a16="http://schemas.microsoft.com/office/drawing/2014/main" id="{56BA839C-B275-B7DE-1563-F98C2D37D5F6}"/>
              </a:ext>
            </a:extLst>
          </p:cNvPr>
          <p:cNvSpPr txBox="1"/>
          <p:nvPr/>
        </p:nvSpPr>
        <p:spPr>
          <a:xfrm>
            <a:off x="718456" y="229564"/>
            <a:ext cx="10341429" cy="769441"/>
          </a:xfrm>
          <a:prstGeom prst="rect">
            <a:avLst/>
          </a:prstGeom>
          <a:noFill/>
        </p:spPr>
        <p:txBody>
          <a:bodyPr wrap="square" rtlCol="0">
            <a:spAutoFit/>
          </a:bodyPr>
          <a:lstStyle/>
          <a:p>
            <a:r>
              <a:rPr lang="en-US" sz="4400" b="1" dirty="0">
                <a:solidFill>
                  <a:schemeClr val="accent6">
                    <a:lumMod val="50000"/>
                  </a:schemeClr>
                </a:solidFill>
                <a:latin typeface="Abadi" panose="020B0604020104020204" pitchFamily="34" charset="0"/>
                <a:ea typeface="Calibri" panose="020F0502020204030204" pitchFamily="34" charset="0"/>
                <a:cs typeface="Calibri" panose="020F0502020204030204" pitchFamily="34" charset="0"/>
              </a:rPr>
              <a:t>If parent logs into studentaid.gov….</a:t>
            </a:r>
          </a:p>
        </p:txBody>
      </p:sp>
    </p:spTree>
    <p:extLst>
      <p:ext uri="{BB962C8B-B14F-4D97-AF65-F5344CB8AC3E}">
        <p14:creationId xmlns:p14="http://schemas.microsoft.com/office/powerpoint/2010/main" val="2937428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5D965-374B-7DAD-A2B9-7C1AF8A6D79C}"/>
            </a:ext>
          </a:extLst>
        </p:cNvPr>
        <p:cNvGrpSpPr/>
        <p:nvPr/>
      </p:nvGrpSpPr>
      <p:grpSpPr>
        <a:xfrm>
          <a:off x="0" y="0"/>
          <a:ext cx="0" cy="0"/>
          <a:chOff x="0" y="0"/>
          <a:chExt cx="0" cy="0"/>
        </a:xfrm>
      </p:grpSpPr>
      <p:pic>
        <p:nvPicPr>
          <p:cNvPr id="5" name="Picture 4" descr="Screenshot of the consent and approval page for the retrieval and disclosure of federal tax information. A numbered list of statements defines what the student is affirming and giving consent and approval to.">
            <a:extLst>
              <a:ext uri="{FF2B5EF4-FFF2-40B4-BE49-F238E27FC236}">
                <a16:creationId xmlns:a16="http://schemas.microsoft.com/office/drawing/2014/main" id="{587C1F35-791A-96AA-E28F-09734CA02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32" y="207611"/>
            <a:ext cx="6263640" cy="5643682"/>
          </a:xfrm>
          <a:prstGeom prst="rect">
            <a:avLst/>
          </a:prstGeom>
          <a:ln>
            <a:solidFill>
              <a:schemeClr val="accent1"/>
            </a:solidFill>
          </a:ln>
        </p:spPr>
      </p:pic>
      <p:sp>
        <p:nvSpPr>
          <p:cNvPr id="6" name="TextBox 5">
            <a:extLst>
              <a:ext uri="{FF2B5EF4-FFF2-40B4-BE49-F238E27FC236}">
                <a16:creationId xmlns:a16="http://schemas.microsoft.com/office/drawing/2014/main" id="{8F129293-E798-ABEE-7F94-65E2C52D0EE5}"/>
              </a:ext>
            </a:extLst>
          </p:cNvPr>
          <p:cNvSpPr txBox="1"/>
          <p:nvPr/>
        </p:nvSpPr>
        <p:spPr>
          <a:xfrm>
            <a:off x="235132" y="6047625"/>
            <a:ext cx="6291943" cy="646331"/>
          </a:xfrm>
          <a:prstGeom prst="rect">
            <a:avLst/>
          </a:prstGeom>
          <a:noFill/>
        </p:spPr>
        <p:txBody>
          <a:bodyPr wrap="square" rtlCol="0">
            <a:spAutoFit/>
          </a:bodyPr>
          <a:lstStyle/>
          <a:p>
            <a:r>
              <a:rPr lang="en-US" b="1" dirty="0"/>
              <a:t>NOTE: When completing the 27/28 FAFSA, the tax year will be 2025</a:t>
            </a:r>
          </a:p>
        </p:txBody>
      </p:sp>
      <p:pic>
        <p:nvPicPr>
          <p:cNvPr id="8" name="Picture 7" descr="Screenshot continuation of the consent and approval page. Frequently asked questions appear, which the student can expand or collapse: who should provide consent and approval, if a spouse has to provide consent and approval if married and didn’t file a joint tax return, what happens after consent and approval are provided, and what happens if consent and approval are declined. Below that, there are buttons for the student to “Approve” or “Decline” their consent and approval.">
            <a:extLst>
              <a:ext uri="{FF2B5EF4-FFF2-40B4-BE49-F238E27FC236}">
                <a16:creationId xmlns:a16="http://schemas.microsoft.com/office/drawing/2014/main" id="{9C0C4DE4-20D2-770F-DCB2-DA3EFE331A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2943" y="1990981"/>
            <a:ext cx="4552128" cy="4379810"/>
          </a:xfrm>
          <a:prstGeom prst="rect">
            <a:avLst/>
          </a:prstGeom>
          <a:ln>
            <a:solidFill>
              <a:srgbClr val="0070C0"/>
            </a:solidFill>
          </a:ln>
        </p:spPr>
      </p:pic>
      <p:sp>
        <p:nvSpPr>
          <p:cNvPr id="9" name="TextBox 8">
            <a:extLst>
              <a:ext uri="{FF2B5EF4-FFF2-40B4-BE49-F238E27FC236}">
                <a16:creationId xmlns:a16="http://schemas.microsoft.com/office/drawing/2014/main" id="{3A2C9350-D349-599D-CE5E-467038CFDF10}"/>
              </a:ext>
            </a:extLst>
          </p:cNvPr>
          <p:cNvSpPr txBox="1"/>
          <p:nvPr/>
        </p:nvSpPr>
        <p:spPr>
          <a:xfrm>
            <a:off x="6781800" y="315685"/>
            <a:ext cx="4909457" cy="1208315"/>
          </a:xfrm>
          <a:prstGeom prst="rect">
            <a:avLst/>
          </a:prstGeom>
          <a:noFill/>
        </p:spPr>
        <p:txBody>
          <a:bodyPr wrap="square" rtlCol="0">
            <a:spAutoFit/>
          </a:bodyPr>
          <a:lstStyle/>
          <a:p>
            <a:r>
              <a:rPr lang="en-US" sz="2400" b="1" dirty="0">
                <a:latin typeface="Abadi" panose="020B0604020104020204" pitchFamily="34" charset="0"/>
              </a:rPr>
              <a:t>Direct Data Exchange: </a:t>
            </a:r>
            <a:r>
              <a:rPr lang="en-US" sz="2400" dirty="0">
                <a:latin typeface="Abadi" panose="020B0604020104020204" pitchFamily="34" charset="0"/>
              </a:rPr>
              <a:t>Allows IRS information to transfer directly to the FAFSA</a:t>
            </a:r>
          </a:p>
        </p:txBody>
      </p:sp>
    </p:spTree>
    <p:extLst>
      <p:ext uri="{BB962C8B-B14F-4D97-AF65-F5344CB8AC3E}">
        <p14:creationId xmlns:p14="http://schemas.microsoft.com/office/powerpoint/2010/main" val="158124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883F3-880F-813D-BE9E-850B2DDF1C5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8D3528-9D83-C3B8-97A3-A8007D09E447}"/>
              </a:ext>
            </a:extLst>
          </p:cNvPr>
          <p:cNvSpPr>
            <a:spLocks noGrp="1"/>
          </p:cNvSpPr>
          <p:nvPr>
            <p:ph idx="1"/>
          </p:nvPr>
        </p:nvSpPr>
        <p:spPr>
          <a:xfrm>
            <a:off x="338985" y="533569"/>
            <a:ext cx="10807985" cy="645433"/>
          </a:xfrm>
        </p:spPr>
        <p:txBody>
          <a:bodyPr>
            <a:noAutofit/>
          </a:bodyPr>
          <a:lstStyle/>
          <a:p>
            <a:pPr marL="0" indent="0">
              <a:buNone/>
            </a:pPr>
            <a:r>
              <a:rPr lang="en-US" sz="4600" b="1" dirty="0">
                <a:solidFill>
                  <a:schemeClr val="accent6">
                    <a:lumMod val="50000"/>
                  </a:schemeClr>
                </a:solidFill>
                <a:latin typeface="Abadi" panose="020B0604020104020204" pitchFamily="34" charset="0"/>
              </a:rPr>
              <a:t>Parent Section</a:t>
            </a:r>
          </a:p>
        </p:txBody>
      </p:sp>
      <p:sp>
        <p:nvSpPr>
          <p:cNvPr id="12" name="TextBox 11">
            <a:extLst>
              <a:ext uri="{FF2B5EF4-FFF2-40B4-BE49-F238E27FC236}">
                <a16:creationId xmlns:a16="http://schemas.microsoft.com/office/drawing/2014/main" id="{419D29B6-2475-4174-7D9B-268612BF5580}"/>
              </a:ext>
            </a:extLst>
          </p:cNvPr>
          <p:cNvSpPr txBox="1"/>
          <p:nvPr/>
        </p:nvSpPr>
        <p:spPr>
          <a:xfrm>
            <a:off x="261257" y="1458685"/>
            <a:ext cx="10515598" cy="2554417"/>
          </a:xfrm>
          <a:prstGeom prst="rect">
            <a:avLst/>
          </a:prstGeom>
          <a:noFill/>
        </p:spPr>
        <p:txBody>
          <a:bodyPr wrap="square" rtlCol="0">
            <a:spAutoFit/>
          </a:bodyPr>
          <a:lstStyle/>
          <a:p>
            <a:pPr marL="457200" indent="-457200">
              <a:lnSpc>
                <a:spcPct val="200000"/>
              </a:lnSpc>
              <a:buFont typeface="Arial" panose="020B0604020202020204" pitchFamily="34" charset="0"/>
              <a:buChar char="•"/>
            </a:pPr>
            <a:r>
              <a:rPr lang="en-US" sz="2800" dirty="0">
                <a:latin typeface="Abadi" panose="020B0604020104020204" pitchFamily="34" charset="0"/>
              </a:rPr>
              <a:t>Demographics</a:t>
            </a:r>
          </a:p>
          <a:p>
            <a:pPr marL="457200" indent="-457200">
              <a:lnSpc>
                <a:spcPct val="200000"/>
              </a:lnSpc>
              <a:buFont typeface="Arial" panose="020B0604020202020204" pitchFamily="34" charset="0"/>
              <a:buChar char="•"/>
            </a:pPr>
            <a:r>
              <a:rPr lang="en-US" sz="2800" dirty="0">
                <a:latin typeface="Abadi" panose="020B0604020104020204" pitchFamily="34" charset="0"/>
              </a:rPr>
              <a:t>Financials</a:t>
            </a:r>
          </a:p>
          <a:p>
            <a:pPr marL="457200" indent="-457200">
              <a:lnSpc>
                <a:spcPct val="200000"/>
              </a:lnSpc>
              <a:buFont typeface="Arial" panose="020B0604020202020204" pitchFamily="34" charset="0"/>
              <a:buChar char="•"/>
            </a:pPr>
            <a:r>
              <a:rPr lang="en-US" sz="2800" dirty="0">
                <a:latin typeface="Abadi" panose="020B0604020104020204" pitchFamily="34" charset="0"/>
              </a:rPr>
              <a:t>Signatures</a:t>
            </a:r>
          </a:p>
        </p:txBody>
      </p:sp>
      <p:sp>
        <p:nvSpPr>
          <p:cNvPr id="4" name="Freeform 3">
            <a:extLst>
              <a:ext uri="{FF2B5EF4-FFF2-40B4-BE49-F238E27FC236}">
                <a16:creationId xmlns:a16="http://schemas.microsoft.com/office/drawing/2014/main" id="{CD9BCCD2-4C7B-5794-BD70-5D9929F918AE}"/>
              </a:ext>
            </a:extLst>
          </p:cNvPr>
          <p:cNvSpPr/>
          <p:nvPr/>
        </p:nvSpPr>
        <p:spPr>
          <a:xfrm>
            <a:off x="5933642" y="253885"/>
            <a:ext cx="5821402" cy="6139206"/>
          </a:xfrm>
          <a:custGeom>
            <a:avLst/>
            <a:gdLst/>
            <a:ahLst/>
            <a:cxnLst/>
            <a:rect l="l" t="t" r="r" b="b"/>
            <a:pathLst>
              <a:path w="9754480" h="10287000">
                <a:moveTo>
                  <a:pt x="0" y="0"/>
                </a:moveTo>
                <a:lnTo>
                  <a:pt x="9754480" y="0"/>
                </a:lnTo>
                <a:lnTo>
                  <a:pt x="9754480" y="10287000"/>
                </a:lnTo>
                <a:lnTo>
                  <a:pt x="0" y="10287000"/>
                </a:lnTo>
                <a:lnTo>
                  <a:pt x="0" y="0"/>
                </a:lnTo>
                <a:close/>
              </a:path>
            </a:pathLst>
          </a:custGeom>
          <a:blipFill>
            <a:blip r:embed="rId2">
              <a:extLst>
                <a:ext uri="{28A0092B-C50C-407E-A947-70E740481C1C}">
                  <a14:useLocalDpi xmlns:a14="http://schemas.microsoft.com/office/drawing/2010/main" val="0"/>
                </a:ext>
              </a:extLst>
            </a:blip>
            <a:stretch>
              <a:fillRect/>
            </a:stretch>
          </a:blipFill>
        </p:spPr>
        <p:txBody>
          <a:bodyPr/>
          <a:lstStyle/>
          <a:p>
            <a:endParaRPr lang="en-US"/>
          </a:p>
        </p:txBody>
      </p:sp>
    </p:spTree>
    <p:extLst>
      <p:ext uri="{BB962C8B-B14F-4D97-AF65-F5344CB8AC3E}">
        <p14:creationId xmlns:p14="http://schemas.microsoft.com/office/powerpoint/2010/main" val="37058365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of the first page of the “Parent Demographics” section, which asks the parent to select their marital status: “Single (never married),” “Unmarried and both legal parents living together,” “Married (not separated),” “Remarried,” “Separated,” “Divorced,” or “Widowed.”">
            <a:extLst>
              <a:ext uri="{FF2B5EF4-FFF2-40B4-BE49-F238E27FC236}">
                <a16:creationId xmlns:a16="http://schemas.microsoft.com/office/drawing/2014/main" id="{935EC42F-1FAA-07C9-ECE7-0AD2785AAD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287" y="389693"/>
            <a:ext cx="7609113" cy="6078613"/>
          </a:xfrm>
          <a:prstGeom prst="rect">
            <a:avLst/>
          </a:prstGeom>
          <a:ln>
            <a:solidFill>
              <a:schemeClr val="accent1"/>
            </a:solidFill>
          </a:ln>
        </p:spPr>
      </p:pic>
      <p:sp>
        <p:nvSpPr>
          <p:cNvPr id="7" name="TextBox 6">
            <a:extLst>
              <a:ext uri="{FF2B5EF4-FFF2-40B4-BE49-F238E27FC236}">
                <a16:creationId xmlns:a16="http://schemas.microsoft.com/office/drawing/2014/main" id="{AB665BF0-4FB4-E87C-7074-97AC93C7AD20}"/>
              </a:ext>
            </a:extLst>
          </p:cNvPr>
          <p:cNvSpPr txBox="1"/>
          <p:nvPr/>
        </p:nvSpPr>
        <p:spPr>
          <a:xfrm>
            <a:off x="7848600" y="581136"/>
            <a:ext cx="4256313" cy="5695726"/>
          </a:xfrm>
          <a:prstGeom prst="rect">
            <a:avLst/>
          </a:prstGeom>
          <a:noFill/>
        </p:spPr>
        <p:txBody>
          <a:bodyPr wrap="square">
            <a:spAutoFit/>
          </a:bodyPr>
          <a:lstStyle/>
          <a:p>
            <a:r>
              <a:rPr lang="en-US" sz="2100" b="1" dirty="0">
                <a:solidFill>
                  <a:srgbClr val="C00000"/>
                </a:solidFill>
                <a:latin typeface="Abadi" panose="020B0604020104020204" pitchFamily="34" charset="0"/>
              </a:rPr>
              <a:t>If the student’s legal parents are: </a:t>
            </a:r>
          </a:p>
          <a:p>
            <a:pPr marL="342900" indent="-342900">
              <a:lnSpc>
                <a:spcPct val="150000"/>
              </a:lnSpc>
              <a:buFont typeface="Arial" panose="020B0604020202020204" pitchFamily="34" charset="0"/>
              <a:buChar char="•"/>
            </a:pPr>
            <a:r>
              <a:rPr lang="en-US" sz="2100" dirty="0">
                <a:latin typeface="Abadi" panose="020B0604020104020204" pitchFamily="34" charset="0"/>
              </a:rPr>
              <a:t>Not married to each other and live together, </a:t>
            </a:r>
          </a:p>
          <a:p>
            <a:pPr marL="800100" lvl="1" indent="-342900">
              <a:lnSpc>
                <a:spcPct val="150000"/>
              </a:lnSpc>
              <a:buFont typeface="Arial" panose="020B0604020202020204" pitchFamily="34" charset="0"/>
              <a:buChar char="•"/>
            </a:pPr>
            <a:r>
              <a:rPr lang="en-US" sz="2100" dirty="0">
                <a:latin typeface="Abadi" panose="020B0604020104020204" pitchFamily="34" charset="0"/>
              </a:rPr>
              <a:t>Select “Unmarried and both legal parents living together.” </a:t>
            </a:r>
          </a:p>
          <a:p>
            <a:pPr marL="342900" indent="-342900">
              <a:lnSpc>
                <a:spcPct val="150000"/>
              </a:lnSpc>
              <a:buFont typeface="Arial" panose="020B0604020202020204" pitchFamily="34" charset="0"/>
              <a:buChar char="•"/>
            </a:pPr>
            <a:r>
              <a:rPr lang="en-US" sz="2100" dirty="0">
                <a:latin typeface="Abadi" panose="020B0604020104020204" pitchFamily="34" charset="0"/>
              </a:rPr>
              <a:t>Divorced but living together, </a:t>
            </a:r>
          </a:p>
          <a:p>
            <a:pPr marL="800100" lvl="1" indent="-342900">
              <a:lnSpc>
                <a:spcPct val="150000"/>
              </a:lnSpc>
              <a:buFont typeface="Arial" panose="020B0604020202020204" pitchFamily="34" charset="0"/>
              <a:buChar char="•"/>
            </a:pPr>
            <a:r>
              <a:rPr lang="en-US" sz="2100" dirty="0">
                <a:latin typeface="Abadi" panose="020B0604020104020204" pitchFamily="34" charset="0"/>
              </a:rPr>
              <a:t>Select “Unmarried and both legal parents living together.”</a:t>
            </a:r>
          </a:p>
          <a:p>
            <a:pPr marL="342900" indent="-342900">
              <a:lnSpc>
                <a:spcPct val="150000"/>
              </a:lnSpc>
              <a:buFont typeface="Arial" panose="020B0604020202020204" pitchFamily="34" charset="0"/>
              <a:buChar char="•"/>
            </a:pPr>
            <a:r>
              <a:rPr lang="en-US" sz="2100" dirty="0">
                <a:latin typeface="Abadi" panose="020B0604020104020204" pitchFamily="34" charset="0"/>
              </a:rPr>
              <a:t>Separated but living together</a:t>
            </a:r>
          </a:p>
          <a:p>
            <a:pPr marL="800100" lvl="1" indent="-342900">
              <a:lnSpc>
                <a:spcPct val="150000"/>
              </a:lnSpc>
              <a:buFont typeface="Arial" panose="020B0604020202020204" pitchFamily="34" charset="0"/>
              <a:buChar char="•"/>
            </a:pPr>
            <a:r>
              <a:rPr lang="en-US" sz="2100" dirty="0">
                <a:latin typeface="Abadi" panose="020B0604020104020204" pitchFamily="34" charset="0"/>
              </a:rPr>
              <a:t>Select “Married”</a:t>
            </a:r>
          </a:p>
        </p:txBody>
      </p:sp>
    </p:spTree>
    <p:extLst>
      <p:ext uri="{BB962C8B-B14F-4D97-AF65-F5344CB8AC3E}">
        <p14:creationId xmlns:p14="http://schemas.microsoft.com/office/powerpoint/2010/main" val="3504071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9E588B6-C8AF-4316-AFBF-D3F7EAAEE4C7}"/>
              </a:ext>
            </a:extLst>
          </p:cNvPr>
          <p:cNvSpPr txBox="1"/>
          <p:nvPr/>
        </p:nvSpPr>
        <p:spPr>
          <a:xfrm>
            <a:off x="413657" y="1455901"/>
            <a:ext cx="11114314" cy="4467057"/>
          </a:xfrm>
          <a:prstGeom prst="rect">
            <a:avLst/>
          </a:prstGeom>
          <a:noFill/>
        </p:spPr>
        <p:txBody>
          <a:bodyPr wrap="square">
            <a:spAutoFit/>
          </a:bodyPr>
          <a:lstStyle/>
          <a:p>
            <a:pPr>
              <a:lnSpc>
                <a:spcPct val="150000"/>
              </a:lnSpc>
            </a:pPr>
            <a:r>
              <a:rPr lang="en-US" sz="2400" b="1" dirty="0">
                <a:solidFill>
                  <a:srgbClr val="C00000"/>
                </a:solidFill>
                <a:latin typeface="Calibri" panose="020F0502020204030204" pitchFamily="34" charset="0"/>
                <a:ea typeface="Calibri" panose="020F0502020204030204" pitchFamily="34" charset="0"/>
                <a:cs typeface="Calibri" panose="020F0502020204030204" pitchFamily="34" charset="0"/>
              </a:rPr>
              <a:t>Scenario 1:</a:t>
            </a:r>
          </a:p>
          <a:p>
            <a:pPr>
              <a:lnSpc>
                <a:spcPct val="150000"/>
              </a:lnSpc>
            </a:pPr>
            <a:r>
              <a:rPr lang="en-US" sz="2400" dirty="0">
                <a:latin typeface="Calibri" panose="020F0502020204030204" pitchFamily="34" charset="0"/>
                <a:ea typeface="Calibri" panose="020F0502020204030204" pitchFamily="34" charset="0"/>
                <a:cs typeface="Calibri" panose="020F0502020204030204" pitchFamily="34" charset="0"/>
              </a:rPr>
              <a:t>If the student’s parent was never married and does not live with the student’s other legal parent, or if the parent is widowed and not remarried, that parent should only provide their own information.</a:t>
            </a:r>
          </a:p>
          <a:p>
            <a:pPr>
              <a:lnSpc>
                <a:spcPct val="150000"/>
              </a:lnSpc>
            </a:pPr>
            <a:endParaRPr lang="en-US" sz="24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sz="2400" b="1" dirty="0">
                <a:solidFill>
                  <a:srgbClr val="C00000"/>
                </a:solidFill>
                <a:latin typeface="Calibri" panose="020F0502020204030204" pitchFamily="34" charset="0"/>
                <a:ea typeface="Calibri" panose="020F0502020204030204" pitchFamily="34" charset="0"/>
                <a:cs typeface="Calibri" panose="020F0502020204030204" pitchFamily="34" charset="0"/>
              </a:rPr>
              <a:t>Scenario 2: </a:t>
            </a:r>
          </a:p>
          <a:p>
            <a:pPr>
              <a:lnSpc>
                <a:spcPct val="150000"/>
              </a:lnSpc>
            </a:pPr>
            <a:r>
              <a:rPr lang="en-US" sz="2400" dirty="0">
                <a:latin typeface="Calibri" panose="020F0502020204030204" pitchFamily="34" charset="0"/>
                <a:ea typeface="Calibri" panose="020F0502020204030204" pitchFamily="34" charset="0"/>
                <a:cs typeface="Calibri" panose="020F0502020204030204" pitchFamily="34" charset="0"/>
              </a:rPr>
              <a:t>If the student’s widowed parent is remarried as of today, answer the questions about that parent and the stepparent.</a:t>
            </a:r>
          </a:p>
        </p:txBody>
      </p:sp>
      <p:sp>
        <p:nvSpPr>
          <p:cNvPr id="6" name="TextBox 5">
            <a:extLst>
              <a:ext uri="{FF2B5EF4-FFF2-40B4-BE49-F238E27FC236}">
                <a16:creationId xmlns:a16="http://schemas.microsoft.com/office/drawing/2014/main" id="{98FA7045-A1C3-E4F4-D550-290352215314}"/>
              </a:ext>
            </a:extLst>
          </p:cNvPr>
          <p:cNvSpPr txBox="1"/>
          <p:nvPr/>
        </p:nvSpPr>
        <p:spPr>
          <a:xfrm>
            <a:off x="549728" y="367328"/>
            <a:ext cx="10842172" cy="769441"/>
          </a:xfrm>
          <a:prstGeom prst="rect">
            <a:avLst/>
          </a:prstGeom>
          <a:noFill/>
        </p:spPr>
        <p:txBody>
          <a:bodyPr wrap="square" rtlCol="0">
            <a:spAutoFit/>
          </a:bodyPr>
          <a:lstStyle/>
          <a:p>
            <a:r>
              <a:rPr lang="en-US" sz="4400" b="1" dirty="0">
                <a:solidFill>
                  <a:schemeClr val="accent6">
                    <a:lumMod val="50000"/>
                  </a:schemeClr>
                </a:solidFill>
                <a:latin typeface="Abadi" panose="020B0604020104020204" pitchFamily="34" charset="0"/>
              </a:rPr>
              <a:t>Which parent should include information?</a:t>
            </a:r>
          </a:p>
        </p:txBody>
      </p:sp>
    </p:spTree>
    <p:extLst>
      <p:ext uri="{BB962C8B-B14F-4D97-AF65-F5344CB8AC3E}">
        <p14:creationId xmlns:p14="http://schemas.microsoft.com/office/powerpoint/2010/main" val="124705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1000"/>
                                        <p:tgtEl>
                                          <p:spTgt spid="5">
                                            <p:txEl>
                                              <p:pRg st="3" end="3"/>
                                            </p:txEl>
                                          </p:spTgt>
                                        </p:tgtEl>
                                      </p:cBhvr>
                                    </p:animEffect>
                                    <p:anim calcmode="lin" valueType="num">
                                      <p:cBhvr>
                                        <p:cTn id="2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1000"/>
                                        <p:tgtEl>
                                          <p:spTgt spid="5">
                                            <p:txEl>
                                              <p:pRg st="4" end="4"/>
                                            </p:txEl>
                                          </p:spTgt>
                                        </p:tgtEl>
                                      </p:cBhvr>
                                    </p:animEffect>
                                    <p:anim calcmode="lin" valueType="num">
                                      <p:cBhvr>
                                        <p:cTn id="2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5DE19-5EDC-717F-D632-2C4BBC8C628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B877522-3DBA-661C-6614-AD05B3BA3978}"/>
              </a:ext>
            </a:extLst>
          </p:cNvPr>
          <p:cNvSpPr txBox="1"/>
          <p:nvPr/>
        </p:nvSpPr>
        <p:spPr>
          <a:xfrm>
            <a:off x="304799" y="1205530"/>
            <a:ext cx="11789229" cy="5658600"/>
          </a:xfrm>
          <a:prstGeom prst="rect">
            <a:avLst/>
          </a:prstGeom>
          <a:noFill/>
        </p:spPr>
        <p:txBody>
          <a:bodyPr wrap="square">
            <a:spAutoFit/>
          </a:bodyPr>
          <a:lstStyle/>
          <a:p>
            <a:pPr>
              <a:lnSpc>
                <a:spcPct val="150000"/>
              </a:lnSpc>
            </a:pPr>
            <a:r>
              <a:rPr lang="en-US" sz="2250" b="1" dirty="0">
                <a:solidFill>
                  <a:srgbClr val="C00000"/>
                </a:solidFill>
                <a:latin typeface="Calibri" panose="020F0502020204030204" pitchFamily="34" charset="0"/>
                <a:ea typeface="Calibri" panose="020F0502020204030204" pitchFamily="34" charset="0"/>
                <a:cs typeface="Calibri" panose="020F0502020204030204" pitchFamily="34" charset="0"/>
              </a:rPr>
              <a:t>Scenario 3:</a:t>
            </a:r>
          </a:p>
          <a:p>
            <a:pPr marL="285750" indent="-285750">
              <a:lnSpc>
                <a:spcPct val="150000"/>
              </a:lnSpc>
              <a:buFont typeface="Arial" panose="020B0604020202020204" pitchFamily="34" charset="0"/>
              <a:buChar char="•"/>
            </a:pPr>
            <a:r>
              <a:rPr lang="en-US" sz="2250" dirty="0">
                <a:latin typeface="Calibri" panose="020F0502020204030204" pitchFamily="34" charset="0"/>
                <a:ea typeface="Calibri" panose="020F0502020204030204" pitchFamily="34" charset="0"/>
                <a:cs typeface="Calibri" panose="020F0502020204030204" pitchFamily="34" charset="0"/>
              </a:rPr>
              <a:t>If the parents are divorced or separated, answer the questions about the parent who provides the greater portion of the student’s financial support, even if the student does not live with them.</a:t>
            </a:r>
          </a:p>
          <a:p>
            <a:pPr>
              <a:lnSpc>
                <a:spcPct val="150000"/>
              </a:lnSpc>
            </a:pPr>
            <a:endParaRPr lang="en-US" sz="225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Arial" panose="020B0604020202020204" pitchFamily="34" charset="0"/>
              <a:buChar char="•"/>
            </a:pPr>
            <a:r>
              <a:rPr lang="en-US" sz="2250" dirty="0">
                <a:latin typeface="Calibri" panose="020F0502020204030204" pitchFamily="34" charset="0"/>
                <a:ea typeface="Calibri" panose="020F0502020204030204" pitchFamily="34" charset="0"/>
                <a:cs typeface="Calibri" panose="020F0502020204030204" pitchFamily="34" charset="0"/>
              </a:rPr>
              <a:t>If both parents provided an </a:t>
            </a:r>
            <a:r>
              <a:rPr lang="en-US" sz="2250" b="1" u="sng" dirty="0">
                <a:solidFill>
                  <a:srgbClr val="FF0000"/>
                </a:solidFill>
                <a:latin typeface="Calibri" panose="020F0502020204030204" pitchFamily="34" charset="0"/>
                <a:ea typeface="Calibri" panose="020F0502020204030204" pitchFamily="34" charset="0"/>
                <a:cs typeface="Calibri" panose="020F0502020204030204" pitchFamily="34" charset="0"/>
              </a:rPr>
              <a:t>exactly</a:t>
            </a:r>
            <a:r>
              <a:rPr lang="en-US" sz="2250" dirty="0">
                <a:latin typeface="Calibri" panose="020F0502020204030204" pitchFamily="34" charset="0"/>
                <a:ea typeface="Calibri" panose="020F0502020204030204" pitchFamily="34" charset="0"/>
                <a:cs typeface="Calibri" panose="020F0502020204030204" pitchFamily="34" charset="0"/>
              </a:rPr>
              <a:t> equal amount of financial support </a:t>
            </a:r>
            <a:r>
              <a:rPr lang="en-US" sz="2250" b="1" dirty="0">
                <a:solidFill>
                  <a:srgbClr val="FF0000"/>
                </a:solidFill>
                <a:latin typeface="Calibri" panose="020F0502020204030204" pitchFamily="34" charset="0"/>
                <a:ea typeface="Calibri" panose="020F0502020204030204" pitchFamily="34" charset="0"/>
                <a:cs typeface="Calibri" panose="020F0502020204030204" pitchFamily="34" charset="0"/>
              </a:rPr>
              <a:t>during the past 12 months</a:t>
            </a:r>
            <a:r>
              <a:rPr lang="en-US" sz="2250" dirty="0">
                <a:latin typeface="Calibri" panose="020F0502020204030204" pitchFamily="34" charset="0"/>
                <a:ea typeface="Calibri" panose="020F0502020204030204" pitchFamily="34" charset="0"/>
                <a:cs typeface="Calibri" panose="020F0502020204030204" pitchFamily="34" charset="0"/>
              </a:rPr>
              <a:t>, or if they don’t support the student financially, answer the questions about the parent </a:t>
            </a:r>
            <a:r>
              <a:rPr lang="en-US" sz="2250" b="1" dirty="0">
                <a:latin typeface="Calibri" panose="020F0502020204030204" pitchFamily="34" charset="0"/>
                <a:ea typeface="Calibri" panose="020F0502020204030204" pitchFamily="34" charset="0"/>
                <a:cs typeface="Calibri" panose="020F0502020204030204" pitchFamily="34" charset="0"/>
              </a:rPr>
              <a:t>with the greater income and assets.</a:t>
            </a:r>
            <a:r>
              <a:rPr lang="en-US" sz="2250" dirty="0">
                <a:latin typeface="Calibri" panose="020F0502020204030204" pitchFamily="34" charset="0"/>
                <a:ea typeface="Calibri" panose="020F0502020204030204" pitchFamily="34" charset="0"/>
                <a:cs typeface="Calibri" panose="020F0502020204030204" pitchFamily="34" charset="0"/>
              </a:rPr>
              <a:t> (The parent who provided more financial support may or may not be the parent that the student lives with.) If this parent is remarried as of today, answer the questions about that parent and the stepparent. </a:t>
            </a:r>
          </a:p>
          <a:p>
            <a:pPr>
              <a:lnSpc>
                <a:spcPct val="150000"/>
              </a:lnSpc>
            </a:pP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3FF3F5F-7F75-F21F-0CC8-627D21595604}"/>
              </a:ext>
            </a:extLst>
          </p:cNvPr>
          <p:cNvSpPr txBox="1"/>
          <p:nvPr/>
        </p:nvSpPr>
        <p:spPr>
          <a:xfrm>
            <a:off x="511628" y="263175"/>
            <a:ext cx="11168743" cy="769441"/>
          </a:xfrm>
          <a:prstGeom prst="rect">
            <a:avLst/>
          </a:prstGeom>
          <a:noFill/>
        </p:spPr>
        <p:txBody>
          <a:bodyPr wrap="square" rtlCol="0">
            <a:spAutoFit/>
          </a:bodyPr>
          <a:lstStyle/>
          <a:p>
            <a:r>
              <a:rPr lang="en-US" sz="4400" b="1" dirty="0">
                <a:solidFill>
                  <a:schemeClr val="accent6">
                    <a:lumMod val="50000"/>
                  </a:schemeClr>
                </a:solidFill>
                <a:latin typeface="Abadi" panose="020B0604020104020204" pitchFamily="34" charset="0"/>
              </a:rPr>
              <a:t>Which parent should include information?</a:t>
            </a:r>
          </a:p>
        </p:txBody>
      </p:sp>
    </p:spTree>
    <p:extLst>
      <p:ext uri="{BB962C8B-B14F-4D97-AF65-F5344CB8AC3E}">
        <p14:creationId xmlns:p14="http://schemas.microsoft.com/office/powerpoint/2010/main" val="138006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Effect transition="in" filter="fade">
                                      <p:cBhvr>
                                        <p:cTn id="14" dur="1000"/>
                                        <p:tgtEl>
                                          <p:spTgt spid="5">
                                            <p:txEl>
                                              <p:pRg st="3" end="3"/>
                                            </p:txEl>
                                          </p:spTgt>
                                        </p:tgtEl>
                                      </p:cBhvr>
                                    </p:animEffect>
                                    <p:anim calcmode="lin" valueType="num">
                                      <p:cBhvr>
                                        <p:cTn id="1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Parent Finances” section, which asks the parent to enter the number of children or other dependents who live with the parent and will receive more than half of their support from the parent between July 1, 2026, and June 30, 2027.">
            <a:extLst>
              <a:ext uri="{FF2B5EF4-FFF2-40B4-BE49-F238E27FC236}">
                <a16:creationId xmlns:a16="http://schemas.microsoft.com/office/drawing/2014/main" id="{3D534B94-E607-C4F4-228C-31EAF966BD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5504" y="267108"/>
            <a:ext cx="9107067" cy="6323784"/>
          </a:xfrm>
          <a:prstGeom prst="rect">
            <a:avLst/>
          </a:prstGeom>
          <a:ln>
            <a:solidFill>
              <a:schemeClr val="accent1"/>
            </a:solidFill>
          </a:ln>
        </p:spPr>
      </p:pic>
    </p:spTree>
    <p:extLst>
      <p:ext uri="{BB962C8B-B14F-4D97-AF65-F5344CB8AC3E}">
        <p14:creationId xmlns:p14="http://schemas.microsoft.com/office/powerpoint/2010/main" val="1381257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Parent Finances” section, which asks the parent to enter the number of people in their family that will be in college between July 1, 2026, and June 30, 2027.">
            <a:extLst>
              <a:ext uri="{FF2B5EF4-FFF2-40B4-BE49-F238E27FC236}">
                <a16:creationId xmlns:a16="http://schemas.microsoft.com/office/drawing/2014/main" id="{558E17E8-D018-B64A-3730-35AE2980BC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911" y="157969"/>
            <a:ext cx="11046004" cy="4836300"/>
          </a:xfrm>
          <a:prstGeom prst="rect">
            <a:avLst/>
          </a:prstGeom>
          <a:ln>
            <a:solidFill>
              <a:schemeClr val="accent1"/>
            </a:solidFill>
          </a:ln>
        </p:spPr>
      </p:pic>
      <p:sp>
        <p:nvSpPr>
          <p:cNvPr id="7" name="TextBox 6">
            <a:extLst>
              <a:ext uri="{FF2B5EF4-FFF2-40B4-BE49-F238E27FC236}">
                <a16:creationId xmlns:a16="http://schemas.microsoft.com/office/drawing/2014/main" id="{92506E8A-993C-D97E-2DCC-D2188D63B311}"/>
              </a:ext>
            </a:extLst>
          </p:cNvPr>
          <p:cNvSpPr txBox="1"/>
          <p:nvPr/>
        </p:nvSpPr>
        <p:spPr>
          <a:xfrm>
            <a:off x="130627" y="5132174"/>
            <a:ext cx="11734801" cy="1446550"/>
          </a:xfrm>
          <a:prstGeom prst="rect">
            <a:avLst/>
          </a:prstGeom>
          <a:noFill/>
        </p:spPr>
        <p:txBody>
          <a:bodyPr wrap="square" rtlCol="0">
            <a:spAutoFit/>
          </a:bodyPr>
          <a:lstStyle/>
          <a:p>
            <a:r>
              <a:rPr lang="en-US" sz="2200" b="1" dirty="0">
                <a:latin typeface="Abadi" panose="020B0604020104020204" pitchFamily="34" charset="0"/>
              </a:rPr>
              <a:t>Note: </a:t>
            </a:r>
          </a:p>
          <a:p>
            <a:pPr marL="342900" indent="-342900">
              <a:buFont typeface="Arial" panose="020B0604020202020204" pitchFamily="34" charset="0"/>
              <a:buChar char="•"/>
            </a:pPr>
            <a:r>
              <a:rPr lang="en-US" sz="2200" dirty="0">
                <a:latin typeface="Abadi" panose="020B0604020104020204" pitchFamily="34" charset="0"/>
              </a:rPr>
              <a:t>For the 2027/2028 FAFSA, the year referenced will be July 1, 2027 to June 30, 2028</a:t>
            </a:r>
          </a:p>
          <a:p>
            <a:pPr marL="342900" indent="-342900">
              <a:buFont typeface="Arial" panose="020B0604020202020204" pitchFamily="34" charset="0"/>
              <a:buChar char="•"/>
            </a:pPr>
            <a:r>
              <a:rPr lang="en-US" sz="2200" dirty="0">
                <a:latin typeface="Abadi" panose="020B0604020104020204" pitchFamily="34" charset="0"/>
              </a:rPr>
              <a:t>Under FAFSA Simplification – the number in college will not be used when determining financial need for the Pell Grant or calculating the Student Aid Index (SAI)</a:t>
            </a:r>
          </a:p>
        </p:txBody>
      </p:sp>
    </p:spTree>
    <p:extLst>
      <p:ext uri="{BB962C8B-B14F-4D97-AF65-F5344CB8AC3E}">
        <p14:creationId xmlns:p14="http://schemas.microsoft.com/office/powerpoint/2010/main" val="1980236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Parent Finances” section, which asks the parent if they filed a 2024 IRS Form 1040 or 1040-NR. After selecting “Yes,” a second question asks the parent if they filed a 2024 joint tax return with their current spouse.">
            <a:extLst>
              <a:ext uri="{FF2B5EF4-FFF2-40B4-BE49-F238E27FC236}">
                <a16:creationId xmlns:a16="http://schemas.microsoft.com/office/drawing/2014/main" id="{A37AFC02-E0A3-FB7B-EE9E-D10C52363C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135" y="335224"/>
            <a:ext cx="10741957" cy="5662805"/>
          </a:xfrm>
          <a:prstGeom prst="rect">
            <a:avLst/>
          </a:prstGeom>
          <a:ln>
            <a:solidFill>
              <a:schemeClr val="accent1"/>
            </a:solidFill>
          </a:ln>
        </p:spPr>
      </p:pic>
      <p:sp>
        <p:nvSpPr>
          <p:cNvPr id="6" name="TextBox 5">
            <a:extLst>
              <a:ext uri="{FF2B5EF4-FFF2-40B4-BE49-F238E27FC236}">
                <a16:creationId xmlns:a16="http://schemas.microsoft.com/office/drawing/2014/main" id="{274A750D-7EC0-5E54-506F-28F73637B929}"/>
              </a:ext>
            </a:extLst>
          </p:cNvPr>
          <p:cNvSpPr txBox="1"/>
          <p:nvPr/>
        </p:nvSpPr>
        <p:spPr>
          <a:xfrm>
            <a:off x="500742" y="6218367"/>
            <a:ext cx="7998985" cy="400110"/>
          </a:xfrm>
          <a:prstGeom prst="rect">
            <a:avLst/>
          </a:prstGeom>
          <a:noFill/>
        </p:spPr>
        <p:txBody>
          <a:bodyPr wrap="none" rtlCol="0">
            <a:spAutoFit/>
          </a:bodyPr>
          <a:lstStyle/>
          <a:p>
            <a:r>
              <a:rPr lang="en-US" sz="2000" b="1" dirty="0">
                <a:latin typeface="Abadi" panose="020B0604020104020204" pitchFamily="34" charset="0"/>
              </a:rPr>
              <a:t>Note: </a:t>
            </a:r>
            <a:r>
              <a:rPr lang="en-US" sz="2000" dirty="0">
                <a:latin typeface="Abadi" panose="020B0604020104020204" pitchFamily="34" charset="0"/>
              </a:rPr>
              <a:t>For the 2027/2028 FAFSA, the tax year referenced will be 2025</a:t>
            </a:r>
          </a:p>
        </p:txBody>
      </p:sp>
    </p:spTree>
    <p:extLst>
      <p:ext uri="{BB962C8B-B14F-4D97-AF65-F5344CB8AC3E}">
        <p14:creationId xmlns:p14="http://schemas.microsoft.com/office/powerpoint/2010/main" val="37545459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Parent Finances” section, which informs the parent to report combined tax information for them and their spouse. The parent is asked to select their filing status. Text boxes are provided for the parent to enter the dollar amount of income earned from work, tax exempt interest income, untaxed portions of IRA distributions, IRA rollover into another IRA or qualified plan, and untaxed portions of pensions.">
            <a:extLst>
              <a:ext uri="{FF2B5EF4-FFF2-40B4-BE49-F238E27FC236}">
                <a16:creationId xmlns:a16="http://schemas.microsoft.com/office/drawing/2014/main" id="{A056F4BC-F1DC-95F2-A9D2-634E4803BB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437" y="191220"/>
            <a:ext cx="5144933" cy="6304443"/>
          </a:xfrm>
          <a:prstGeom prst="rect">
            <a:avLst/>
          </a:prstGeom>
          <a:ln>
            <a:solidFill>
              <a:schemeClr val="accent1"/>
            </a:solidFill>
          </a:ln>
        </p:spPr>
      </p:pic>
      <p:pic>
        <p:nvPicPr>
          <p:cNvPr id="7" name="Picture 6" descr="Screenshot continuation of the “Parent Finances” section, which asks the parent to enter the dollar amount of adjusted gross income; income tax paid; IRA deductions and payments to self-employed SEP, SIMPLE, and qualified plans, education credits (American Opportunity Tax Credit and Lifetime Learning Tax Credit); net profit or loss from IRS form 1040 Schedule C; amount of college grants, scholarships, or AmeriCorps benefits reported to the Internal Revenue Service; and foreign earned income exclusion. The parent is also asked to select if they filed a Schedule A, B, D, E, F, or H with their 2024 IRS Form 1040. ">
            <a:extLst>
              <a:ext uri="{FF2B5EF4-FFF2-40B4-BE49-F238E27FC236}">
                <a16:creationId xmlns:a16="http://schemas.microsoft.com/office/drawing/2014/main" id="{D96CC193-6802-12D1-A489-3B0AFBB4A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7798" y="1006800"/>
            <a:ext cx="4061659" cy="5690310"/>
          </a:xfrm>
          <a:prstGeom prst="rect">
            <a:avLst/>
          </a:prstGeom>
          <a:ln>
            <a:solidFill>
              <a:schemeClr val="accent1"/>
            </a:solidFill>
          </a:ln>
        </p:spPr>
      </p:pic>
      <p:sp>
        <p:nvSpPr>
          <p:cNvPr id="9" name="TextBox 8">
            <a:extLst>
              <a:ext uri="{FF2B5EF4-FFF2-40B4-BE49-F238E27FC236}">
                <a16:creationId xmlns:a16="http://schemas.microsoft.com/office/drawing/2014/main" id="{828ACF90-5727-40E9-AD64-6BFA6E973812}"/>
              </a:ext>
            </a:extLst>
          </p:cNvPr>
          <p:cNvSpPr txBox="1"/>
          <p:nvPr/>
        </p:nvSpPr>
        <p:spPr>
          <a:xfrm>
            <a:off x="8852102" y="208269"/>
            <a:ext cx="3339898" cy="4813369"/>
          </a:xfrm>
          <a:prstGeom prst="rect">
            <a:avLst/>
          </a:prstGeom>
          <a:noFill/>
        </p:spPr>
        <p:txBody>
          <a:bodyPr wrap="square" rtlCol="0">
            <a:spAutoFit/>
          </a:bodyPr>
          <a:lstStyle/>
          <a:p>
            <a:r>
              <a:rPr lang="en-US" sz="2000" b="1" dirty="0">
                <a:latin typeface="Abadi" panose="020B0604020104020204" pitchFamily="34" charset="0"/>
              </a:rPr>
              <a:t>Note: </a:t>
            </a:r>
            <a:r>
              <a:rPr lang="en-US" sz="2000" dirty="0">
                <a:latin typeface="Abadi" panose="020B0604020104020204" pitchFamily="34" charset="0"/>
              </a:rPr>
              <a:t>For the 2027/2028 FAFSA, the tax year referenced will be 2025</a:t>
            </a:r>
          </a:p>
          <a:p>
            <a:endParaRPr lang="en-US" sz="2000" dirty="0">
              <a:latin typeface="Abadi" panose="020B0604020104020204" pitchFamily="34" charset="0"/>
            </a:endParaRPr>
          </a:p>
          <a:p>
            <a:endParaRPr lang="en-US" sz="2000" dirty="0">
              <a:latin typeface="Abadi" panose="020B0604020104020204" pitchFamily="34" charset="0"/>
            </a:endParaRPr>
          </a:p>
          <a:p>
            <a:pPr>
              <a:lnSpc>
                <a:spcPct val="150000"/>
              </a:lnSpc>
            </a:pPr>
            <a:r>
              <a:rPr lang="en-US" sz="2000" b="1" dirty="0">
                <a:solidFill>
                  <a:srgbClr val="C00000"/>
                </a:solidFill>
                <a:latin typeface="Abadi" panose="020B0604020104020204" pitchFamily="34" charset="0"/>
              </a:rPr>
              <a:t>Manual Entry for Tax Info:</a:t>
            </a:r>
          </a:p>
          <a:p>
            <a:pPr marL="342900" indent="-342900">
              <a:lnSpc>
                <a:spcPct val="150000"/>
              </a:lnSpc>
              <a:buFont typeface="Arial" panose="020B0604020202020204" pitchFamily="34" charset="0"/>
              <a:buChar char="•"/>
            </a:pPr>
            <a:r>
              <a:rPr lang="en-US" sz="2000" dirty="0">
                <a:latin typeface="Abadi" panose="020B0604020104020204" pitchFamily="34" charset="0"/>
              </a:rPr>
              <a:t>Marital Status has changed since filing 2025 tax return</a:t>
            </a:r>
          </a:p>
          <a:p>
            <a:pPr marL="342900" indent="-342900">
              <a:lnSpc>
                <a:spcPct val="150000"/>
              </a:lnSpc>
              <a:buFont typeface="Arial" panose="020B0604020202020204" pitchFamily="34" charset="0"/>
              <a:buChar char="•"/>
            </a:pPr>
            <a:endParaRPr lang="en-US" sz="2000" dirty="0">
              <a:latin typeface="Abadi" panose="020B0604020104020204" pitchFamily="34" charset="0"/>
            </a:endParaRPr>
          </a:p>
          <a:p>
            <a:pPr marL="342900" indent="-342900">
              <a:lnSpc>
                <a:spcPct val="150000"/>
              </a:lnSpc>
              <a:buFont typeface="Arial" panose="020B0604020202020204" pitchFamily="34" charset="0"/>
              <a:buChar char="•"/>
            </a:pPr>
            <a:r>
              <a:rPr lang="en-US" sz="2000" dirty="0">
                <a:latin typeface="Abadi" panose="020B0604020104020204" pitchFamily="34" charset="0"/>
              </a:rPr>
              <a:t>IRS cannot retrieve the tax information</a:t>
            </a:r>
          </a:p>
        </p:txBody>
      </p:sp>
    </p:spTree>
    <p:extLst>
      <p:ext uri="{BB962C8B-B14F-4D97-AF65-F5344CB8AC3E}">
        <p14:creationId xmlns:p14="http://schemas.microsoft.com/office/powerpoint/2010/main" val="260083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shot continuation of the “Parent Finances” section, which asks the parent to enter their assets. There are text boxes for the parent to enter the dollar amounts of annual child support received; the total of cash, savings, and checking accounts; the current net worth of investments, including real estate; and the current net worth of businesses and farms.">
            <a:extLst>
              <a:ext uri="{FF2B5EF4-FFF2-40B4-BE49-F238E27FC236}">
                <a16:creationId xmlns:a16="http://schemas.microsoft.com/office/drawing/2014/main" id="{2C1CF059-D055-9622-EF2A-4A91DF69E5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169" y="310911"/>
            <a:ext cx="6688088" cy="6342801"/>
          </a:xfrm>
          <a:prstGeom prst="rect">
            <a:avLst/>
          </a:prstGeom>
          <a:ln>
            <a:solidFill>
              <a:schemeClr val="accent1"/>
            </a:solidFill>
          </a:ln>
        </p:spPr>
      </p:pic>
      <p:sp>
        <p:nvSpPr>
          <p:cNvPr id="6" name="TextBox 5">
            <a:extLst>
              <a:ext uri="{FF2B5EF4-FFF2-40B4-BE49-F238E27FC236}">
                <a16:creationId xmlns:a16="http://schemas.microsoft.com/office/drawing/2014/main" id="{61EAB88A-97E8-7665-EC91-9FBD9F4270A4}"/>
              </a:ext>
            </a:extLst>
          </p:cNvPr>
          <p:cNvSpPr txBox="1"/>
          <p:nvPr/>
        </p:nvSpPr>
        <p:spPr>
          <a:xfrm>
            <a:off x="7772400" y="446314"/>
            <a:ext cx="3777343" cy="4154984"/>
          </a:xfrm>
          <a:prstGeom prst="rect">
            <a:avLst/>
          </a:prstGeom>
          <a:noFill/>
        </p:spPr>
        <p:txBody>
          <a:bodyPr wrap="square" rtlCol="0">
            <a:spAutoFit/>
          </a:bodyPr>
          <a:lstStyle/>
          <a:p>
            <a:r>
              <a:rPr lang="en-US" sz="2400" b="1" dirty="0">
                <a:latin typeface="Calibri" panose="020F0502020204030204" pitchFamily="34" charset="0"/>
                <a:ea typeface="Calibri" panose="020F0502020204030204" pitchFamily="34" charset="0"/>
                <a:cs typeface="Calibri" panose="020F0502020204030204" pitchFamily="34" charset="0"/>
              </a:rPr>
              <a:t>Child Support Received:</a:t>
            </a:r>
          </a:p>
          <a:p>
            <a:r>
              <a:rPr lang="en-US" sz="2400" b="1" dirty="0">
                <a:latin typeface="Calibri" panose="020F0502020204030204" pitchFamily="34" charset="0"/>
                <a:ea typeface="Calibri" panose="020F0502020204030204" pitchFamily="34" charset="0"/>
                <a:cs typeface="Calibri" panose="020F0502020204030204" pitchFamily="34" charset="0"/>
              </a:rPr>
              <a:t>Last complete calendar year</a:t>
            </a:r>
          </a:p>
          <a:p>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b="1" dirty="0">
                <a:solidFill>
                  <a:srgbClr val="C00000"/>
                </a:solidFill>
                <a:latin typeface="Calibri" panose="020F0502020204030204" pitchFamily="34" charset="0"/>
                <a:ea typeface="Calibri" panose="020F0502020204030204" pitchFamily="34" charset="0"/>
                <a:cs typeface="Calibri" panose="020F0502020204030204" pitchFamily="34" charset="0"/>
              </a:rPr>
              <a:t>Example:</a:t>
            </a:r>
          </a:p>
          <a:p>
            <a:r>
              <a:rPr lang="en-US" sz="2400" dirty="0">
                <a:latin typeface="Calibri" panose="020F0502020204030204" pitchFamily="34" charset="0"/>
                <a:ea typeface="Calibri" panose="020F0502020204030204" pitchFamily="34" charset="0"/>
                <a:cs typeface="Calibri" panose="020F0502020204030204" pitchFamily="34" charset="0"/>
              </a:rPr>
              <a:t>27/28 FAFSA filed in 2026, then child support received is from 2025</a:t>
            </a:r>
          </a:p>
          <a:p>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27/28 FAFSA filed in 2027, then child support received is from 2026</a:t>
            </a:r>
          </a:p>
        </p:txBody>
      </p:sp>
    </p:spTree>
    <p:extLst>
      <p:ext uri="{BB962C8B-B14F-4D97-AF65-F5344CB8AC3E}">
        <p14:creationId xmlns:p14="http://schemas.microsoft.com/office/powerpoint/2010/main" val="1263227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2FA53-3095-BA71-1A96-272C5CD9112A}"/>
              </a:ext>
            </a:extLst>
          </p:cNvPr>
          <p:cNvSpPr>
            <a:spLocks noGrp="1"/>
          </p:cNvSpPr>
          <p:nvPr>
            <p:ph type="title"/>
          </p:nvPr>
        </p:nvSpPr>
        <p:spPr>
          <a:xfrm>
            <a:off x="838200" y="158297"/>
            <a:ext cx="10515600" cy="679904"/>
          </a:xfrm>
        </p:spPr>
        <p:txBody>
          <a:bodyPr>
            <a:normAutofit fontScale="90000"/>
          </a:bodyPr>
          <a:lstStyle/>
          <a:p>
            <a:pPr algn="ctr"/>
            <a:r>
              <a:rPr lang="en-US" b="1" dirty="0">
                <a:solidFill>
                  <a:schemeClr val="accent6">
                    <a:lumMod val="50000"/>
                  </a:schemeClr>
                </a:solidFill>
                <a:latin typeface="Abadi" panose="020B0604020104020204" pitchFamily="34" charset="0"/>
              </a:rPr>
              <a:t>Investments</a:t>
            </a:r>
          </a:p>
        </p:txBody>
      </p:sp>
      <p:sp>
        <p:nvSpPr>
          <p:cNvPr id="5" name="TextBox 4">
            <a:extLst>
              <a:ext uri="{FF2B5EF4-FFF2-40B4-BE49-F238E27FC236}">
                <a16:creationId xmlns:a16="http://schemas.microsoft.com/office/drawing/2014/main" id="{C32DA470-4168-96BD-35FA-F5148520385B}"/>
              </a:ext>
            </a:extLst>
          </p:cNvPr>
          <p:cNvSpPr txBox="1"/>
          <p:nvPr/>
        </p:nvSpPr>
        <p:spPr>
          <a:xfrm>
            <a:off x="244928" y="838201"/>
            <a:ext cx="11859986" cy="5716950"/>
          </a:xfrm>
          <a:prstGeom prst="rect">
            <a:avLst/>
          </a:prstGeom>
          <a:noFill/>
        </p:spPr>
        <p:txBody>
          <a:bodyPr wrap="square">
            <a:spAutoFit/>
          </a:bodyPr>
          <a:lstStyle/>
          <a:p>
            <a:r>
              <a:rPr lang="en-US" sz="2150" b="1" dirty="0">
                <a:latin typeface="Calibri" panose="020F0502020204030204" pitchFamily="34" charset="0"/>
                <a:ea typeface="Calibri" panose="020F0502020204030204" pitchFamily="34" charset="0"/>
                <a:cs typeface="Calibri" panose="020F0502020204030204" pitchFamily="34" charset="0"/>
              </a:rPr>
              <a:t>Investments include:</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Real estate (do not include the home in which you live)</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Rental property (includes a unit within a family home that has its own entrance, kitchen, and bath rented to someone other than a family member), </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Trust funds, UGMA and UTMA accounts, </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Money market funds, mutual funds, certificates of deposit, </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Stocks, stock options, bonds, other securities, </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Installment and land sale contracts (including mortgages held), commodities, </a:t>
            </a:r>
            <a:r>
              <a:rPr lang="en-US" sz="2150" dirty="0" err="1">
                <a:latin typeface="Calibri" panose="020F0502020204030204" pitchFamily="34" charset="0"/>
                <a:ea typeface="Calibri" panose="020F0502020204030204" pitchFamily="34" charset="0"/>
                <a:cs typeface="Calibri" panose="020F0502020204030204" pitchFamily="34" charset="0"/>
              </a:rPr>
              <a:t>etc</a:t>
            </a:r>
            <a:endParaRPr lang="en-US" sz="215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Qualified education benefits or education savings accounts such as Coverdell savings accounts, 529 college savings plans, and the refund value of 529 prepaid tuition plans.</a:t>
            </a:r>
          </a:p>
          <a:p>
            <a:pPr marL="800100" lvl="1"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If the student is required to report parent information on the FAFSA form, parents should not report the value of education savings accounts for other children. Qualified education benefits or education savings accounts must be reported as an asset of the parent if the student is required to report parent information. </a:t>
            </a:r>
          </a:p>
          <a:p>
            <a:pPr marL="342900" indent="-342900">
              <a:buFont typeface="Arial" panose="020B0604020202020204" pitchFamily="34" charset="0"/>
              <a:buChar char="•"/>
            </a:pPr>
            <a:r>
              <a:rPr lang="en-US" sz="2150" dirty="0">
                <a:latin typeface="Calibri" panose="020F0502020204030204" pitchFamily="34" charset="0"/>
                <a:ea typeface="Calibri" panose="020F0502020204030204" pitchFamily="34" charset="0"/>
                <a:cs typeface="Calibri" panose="020F0502020204030204" pitchFamily="34" charset="0"/>
              </a:rPr>
              <a:t>UGMA and UTMA accounts are considered the assets of the student and must be reported as an asset of the student on the FAFSA form, regardless of whether the student is required to report parent information.</a:t>
            </a:r>
          </a:p>
        </p:txBody>
      </p:sp>
    </p:spTree>
    <p:extLst>
      <p:ext uri="{BB962C8B-B14F-4D97-AF65-F5344CB8AC3E}">
        <p14:creationId xmlns:p14="http://schemas.microsoft.com/office/powerpoint/2010/main" val="1302468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9D879-A550-24C3-9AB0-17805C6541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4726F9-227C-72D6-960E-973E41E958ED}"/>
              </a:ext>
            </a:extLst>
          </p:cNvPr>
          <p:cNvSpPr>
            <a:spLocks noGrp="1"/>
          </p:cNvSpPr>
          <p:nvPr>
            <p:ph type="title"/>
          </p:nvPr>
        </p:nvSpPr>
        <p:spPr>
          <a:xfrm>
            <a:off x="696686" y="245383"/>
            <a:ext cx="10515600" cy="679904"/>
          </a:xfrm>
        </p:spPr>
        <p:txBody>
          <a:bodyPr>
            <a:normAutofit fontScale="90000"/>
          </a:bodyPr>
          <a:lstStyle/>
          <a:p>
            <a:pPr algn="ctr"/>
            <a:r>
              <a:rPr lang="en-US" b="1" dirty="0">
                <a:solidFill>
                  <a:schemeClr val="accent6">
                    <a:lumMod val="50000"/>
                  </a:schemeClr>
                </a:solidFill>
                <a:latin typeface="Abadi" panose="020B0604020104020204" pitchFamily="34" charset="0"/>
              </a:rPr>
              <a:t>Investments/Business/Farms</a:t>
            </a:r>
          </a:p>
        </p:txBody>
      </p:sp>
      <p:sp>
        <p:nvSpPr>
          <p:cNvPr id="5" name="TextBox 4">
            <a:extLst>
              <a:ext uri="{FF2B5EF4-FFF2-40B4-BE49-F238E27FC236}">
                <a16:creationId xmlns:a16="http://schemas.microsoft.com/office/drawing/2014/main" id="{C7DCB549-292A-5329-E6C7-14CE9B6550A7}"/>
              </a:ext>
            </a:extLst>
          </p:cNvPr>
          <p:cNvSpPr txBox="1"/>
          <p:nvPr/>
        </p:nvSpPr>
        <p:spPr>
          <a:xfrm>
            <a:off x="166007" y="1057994"/>
            <a:ext cx="11859986" cy="5478423"/>
          </a:xfrm>
          <a:prstGeom prst="rect">
            <a:avLst/>
          </a:prstGeom>
          <a:noFill/>
        </p:spPr>
        <p:txBody>
          <a:bodyPr wrap="square">
            <a:spAutoFit/>
          </a:bodyPr>
          <a:lstStyle/>
          <a:p>
            <a:r>
              <a:rPr lang="en-US" sz="2500" b="1" dirty="0">
                <a:latin typeface="Calibri" panose="020F0502020204030204" pitchFamily="34" charset="0"/>
                <a:ea typeface="Calibri" panose="020F0502020204030204" pitchFamily="34" charset="0"/>
                <a:cs typeface="Calibri" panose="020F0502020204030204" pitchFamily="34" charset="0"/>
              </a:rPr>
              <a:t>Investments </a:t>
            </a:r>
            <a:r>
              <a:rPr lang="en-US" sz="2500" b="1" u="sng" dirty="0">
                <a:solidFill>
                  <a:srgbClr val="FF0000"/>
                </a:solidFill>
                <a:latin typeface="Calibri" panose="020F0502020204030204" pitchFamily="34" charset="0"/>
                <a:ea typeface="Calibri" panose="020F0502020204030204" pitchFamily="34" charset="0"/>
                <a:cs typeface="Calibri" panose="020F0502020204030204" pitchFamily="34" charset="0"/>
              </a:rPr>
              <a:t>do not </a:t>
            </a:r>
            <a:r>
              <a:rPr lang="en-US" sz="2500" b="1" dirty="0">
                <a:latin typeface="Calibri" panose="020F0502020204030204" pitchFamily="34" charset="0"/>
                <a:ea typeface="Calibri" panose="020F0502020204030204" pitchFamily="34" charset="0"/>
                <a:cs typeface="Calibri" panose="020F0502020204030204" pitchFamily="34" charset="0"/>
              </a:rPr>
              <a:t>include:</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The home you live in</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The value of life insurance, ABLE accounts, retirement plans (401[k] plans, pension funds, annuities, non-education IRAs, Keogh plans, </a:t>
            </a:r>
            <a:r>
              <a:rPr lang="en-US" sz="2500" dirty="0" err="1">
                <a:latin typeface="Calibri" panose="020F0502020204030204" pitchFamily="34" charset="0"/>
                <a:ea typeface="Calibri" panose="020F0502020204030204" pitchFamily="34" charset="0"/>
                <a:cs typeface="Calibri" panose="020F0502020204030204" pitchFamily="34" charset="0"/>
              </a:rPr>
              <a:t>etc</a:t>
            </a:r>
            <a:endParaRPr lang="en-US" sz="250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UGMA/UTMA accounts for which the student is the custodian but not the owner </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Value of qualified education benefits or education savings accounts that are for the benefit of the parent’s other children (not the student).</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Businesses and farms do not include businesses with 100 or fewer full-time (or full-time equivalent) employees</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The value of a family farm on which the family resides</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The value of crops that are grown solely for consumption by the student and their family</a:t>
            </a:r>
          </a:p>
          <a:p>
            <a:pPr marL="342900" indent="-342900">
              <a:buFont typeface="Arial" panose="020B0604020202020204" pitchFamily="34" charset="0"/>
              <a:buChar char="•"/>
            </a:pPr>
            <a:r>
              <a:rPr lang="en-US" sz="2500" dirty="0">
                <a:latin typeface="Calibri" panose="020F0502020204030204" pitchFamily="34" charset="0"/>
                <a:ea typeface="Calibri" panose="020F0502020204030204" pitchFamily="34" charset="0"/>
                <a:cs typeface="Calibri" panose="020F0502020204030204" pitchFamily="34" charset="0"/>
              </a:rPr>
              <a:t>A commercial fishing business and related expenses, including fishing vessels and permits owned and controlled by the family; or the home in which you live. </a:t>
            </a:r>
          </a:p>
        </p:txBody>
      </p:sp>
    </p:spTree>
    <p:extLst>
      <p:ext uri="{BB962C8B-B14F-4D97-AF65-F5344CB8AC3E}">
        <p14:creationId xmlns:p14="http://schemas.microsoft.com/office/powerpoint/2010/main" val="2358491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F446959-92A9-9186-16A8-1E9353C9DFA9}"/>
              </a:ext>
            </a:extLst>
          </p:cNvPr>
          <p:cNvSpPr>
            <a:spLocks noGrp="1"/>
          </p:cNvSpPr>
          <p:nvPr>
            <p:ph type="title"/>
          </p:nvPr>
        </p:nvSpPr>
        <p:spPr>
          <a:xfrm>
            <a:off x="3483428" y="302306"/>
            <a:ext cx="5225143" cy="679904"/>
          </a:xfrm>
        </p:spPr>
        <p:txBody>
          <a:bodyPr>
            <a:normAutofit fontScale="90000"/>
          </a:bodyPr>
          <a:lstStyle/>
          <a:p>
            <a:pPr algn="ctr"/>
            <a:r>
              <a:rPr lang="en-US" b="1" dirty="0">
                <a:solidFill>
                  <a:schemeClr val="accent6">
                    <a:lumMod val="50000"/>
                  </a:schemeClr>
                </a:solidFill>
                <a:latin typeface="Abadi" panose="020B0604020104020204" pitchFamily="34" charset="0"/>
              </a:rPr>
              <a:t>Identity Verification</a:t>
            </a:r>
          </a:p>
        </p:txBody>
      </p:sp>
      <p:pic>
        <p:nvPicPr>
          <p:cNvPr id="11" name="Picture 10">
            <a:extLst>
              <a:ext uri="{FF2B5EF4-FFF2-40B4-BE49-F238E27FC236}">
                <a16:creationId xmlns:a16="http://schemas.microsoft.com/office/drawing/2014/main" id="{E913AD2F-533A-4F66-2E00-3B6C0B95AC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124" y="982210"/>
            <a:ext cx="5754875" cy="5447576"/>
          </a:xfrm>
          <a:prstGeom prst="rect">
            <a:avLst/>
          </a:prstGeom>
        </p:spPr>
      </p:pic>
      <p:sp>
        <p:nvSpPr>
          <p:cNvPr id="12" name="TextBox 11">
            <a:extLst>
              <a:ext uri="{FF2B5EF4-FFF2-40B4-BE49-F238E27FC236}">
                <a16:creationId xmlns:a16="http://schemas.microsoft.com/office/drawing/2014/main" id="{69120B91-3D88-E39E-3C62-0F1ADFCCCB29}"/>
              </a:ext>
            </a:extLst>
          </p:cNvPr>
          <p:cNvSpPr txBox="1"/>
          <p:nvPr/>
        </p:nvSpPr>
        <p:spPr>
          <a:xfrm>
            <a:off x="6273839" y="1490527"/>
            <a:ext cx="5754875" cy="3647152"/>
          </a:xfrm>
          <a:prstGeom prst="rect">
            <a:avLst/>
          </a:prstGeom>
          <a:noFill/>
        </p:spPr>
        <p:txBody>
          <a:bodyPr wrap="square" rtlCol="0">
            <a:spAutoFit/>
          </a:bodyPr>
          <a:lstStyle/>
          <a:p>
            <a:r>
              <a:rPr lang="en-US" sz="2100" b="1" dirty="0">
                <a:solidFill>
                  <a:srgbClr val="C00000"/>
                </a:solidFill>
                <a:latin typeface="Calibri" panose="020F0502020204030204" pitchFamily="34" charset="0"/>
                <a:ea typeface="Calibri" panose="020F0502020204030204" pitchFamily="34" charset="0"/>
                <a:cs typeface="Calibri" panose="020F0502020204030204" pitchFamily="34" charset="0"/>
              </a:rPr>
              <a:t>While completing the FAFSA, if selected, student will need to present an unexpired government issued ID:</a:t>
            </a:r>
          </a:p>
          <a:p>
            <a:pPr marL="342900" indent="-34290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Driver’s License</a:t>
            </a:r>
          </a:p>
          <a:p>
            <a:pPr marL="342900" indent="-34290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State ID</a:t>
            </a:r>
          </a:p>
          <a:p>
            <a:pPr marL="342900" indent="-34290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U.S. Passport</a:t>
            </a:r>
          </a:p>
          <a:p>
            <a:pPr marL="342900" indent="-342900">
              <a:buFont typeface="Arial" panose="020B0604020202020204" pitchFamily="34" charset="0"/>
              <a:buChar char="•"/>
            </a:pPr>
            <a:r>
              <a:rPr lang="en-US" sz="2100" dirty="0">
                <a:latin typeface="Calibri" panose="020F0502020204030204" pitchFamily="34" charset="0"/>
                <a:ea typeface="Calibri" panose="020F0502020204030204" pitchFamily="34" charset="0"/>
                <a:cs typeface="Calibri" panose="020F0502020204030204" pitchFamily="34" charset="0"/>
              </a:rPr>
              <a:t>Permanent Resident Card </a:t>
            </a:r>
          </a:p>
          <a:p>
            <a:pPr marL="342900" indent="-342900">
              <a:buFont typeface="Arial" panose="020B0604020202020204" pitchFamily="34" charset="0"/>
              <a:buChar char="•"/>
            </a:pPr>
            <a:endParaRPr lang="en-US" sz="2100" dirty="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en-US" sz="2100" dirty="0">
              <a:latin typeface="Calibri" panose="020F0502020204030204" pitchFamily="34" charset="0"/>
              <a:ea typeface="Calibri" panose="020F0502020204030204" pitchFamily="34" charset="0"/>
              <a:cs typeface="Calibri" panose="020F0502020204030204" pitchFamily="34" charset="0"/>
            </a:endParaRPr>
          </a:p>
          <a:p>
            <a:r>
              <a:rPr lang="en-US" sz="2100" b="1" dirty="0">
                <a:latin typeface="Calibri" panose="020F0502020204030204" pitchFamily="34" charset="0"/>
                <a:ea typeface="Calibri" panose="020F0502020204030204" pitchFamily="34" charset="0"/>
                <a:cs typeface="Calibri" panose="020F0502020204030204" pitchFamily="34" charset="0"/>
              </a:rPr>
              <a:t>Be sure student has an unexpired government issued ID with them when completing the FAFSA.</a:t>
            </a:r>
          </a:p>
        </p:txBody>
      </p:sp>
    </p:spTree>
    <p:extLst>
      <p:ext uri="{BB962C8B-B14F-4D97-AF65-F5344CB8AC3E}">
        <p14:creationId xmlns:p14="http://schemas.microsoft.com/office/powerpoint/2010/main" val="4169378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7EB31-9ABE-E13F-8804-D89461795BF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F326ACAD-4547-5065-3292-046B11303CA0}"/>
              </a:ext>
            </a:extLst>
          </p:cNvPr>
          <p:cNvSpPr>
            <a:spLocks noGrp="1"/>
          </p:cNvSpPr>
          <p:nvPr>
            <p:ph type="title"/>
          </p:nvPr>
        </p:nvSpPr>
        <p:spPr>
          <a:xfrm>
            <a:off x="2514599" y="2327048"/>
            <a:ext cx="6498772" cy="679904"/>
          </a:xfrm>
        </p:spPr>
        <p:txBody>
          <a:bodyPr>
            <a:noAutofit/>
          </a:bodyPr>
          <a:lstStyle/>
          <a:p>
            <a:pPr algn="ctr"/>
            <a:r>
              <a:rPr lang="en-US" sz="9600" b="1" dirty="0">
                <a:solidFill>
                  <a:schemeClr val="accent6">
                    <a:lumMod val="50000"/>
                  </a:schemeClr>
                </a:solidFill>
                <a:latin typeface="Abadi" panose="020B0604020104020204" pitchFamily="34" charset="0"/>
              </a:rPr>
              <a:t>Questions</a:t>
            </a:r>
          </a:p>
        </p:txBody>
      </p:sp>
    </p:spTree>
    <p:extLst>
      <p:ext uri="{BB962C8B-B14F-4D97-AF65-F5344CB8AC3E}">
        <p14:creationId xmlns:p14="http://schemas.microsoft.com/office/powerpoint/2010/main" val="2115961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708</TotalTime>
  <Words>1266</Words>
  <Application>Microsoft Office PowerPoint</Application>
  <PresentationFormat>Widescreen</PresentationFormat>
  <Paragraphs>136</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Abadi</vt:lpstr>
      <vt:lpstr>Aptos</vt:lpstr>
      <vt:lpstr>Aptos Display</vt:lpstr>
      <vt:lpstr>Arial</vt:lpstr>
      <vt:lpstr>Calibri</vt:lpstr>
      <vt:lpstr>Now</vt:lpstr>
      <vt:lpstr>Now Bold</vt:lpstr>
      <vt:lpstr>Office Theme</vt:lpstr>
      <vt:lpstr>2027-2028 FAFSA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Investments</vt:lpstr>
      <vt:lpstr>Investments/Business/Farms</vt:lpstr>
      <vt:lpstr>Identity Verification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Stewart, Jennifer</dc:creator>
  <cp:lastModifiedBy>Stewart, Jennifer</cp:lastModifiedBy>
  <cp:revision>8</cp:revision>
  <dcterms:created xsi:type="dcterms:W3CDTF">2026-09-02T03:00:47Z</dcterms:created>
  <dcterms:modified xsi:type="dcterms:W3CDTF">2026-09-03T01:54:51Z</dcterms:modified>
</cp:coreProperties>
</file>