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4"/>
    <p:sldMasterId id="214748365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6858000" cx="12192000"/>
  <p:notesSz cx="6858000" cy="9144000"/>
  <p:embeddedFontLst>
    <p:embeddedFont>
      <p:font typeface="Roboto Black"/>
      <p:bold r:id="rId28"/>
      <p:boldItalic r:id="rId29"/>
    </p:embeddedFont>
    <p:embeddedFont>
      <p:font typeface="Roboto"/>
      <p:regular r:id="rId30"/>
      <p:bold r:id="rId31"/>
      <p:italic r:id="rId32"/>
      <p:boldItalic r:id="rId33"/>
    </p:embeddedFont>
    <p:embeddedFont>
      <p:font typeface="Arial Black"/>
      <p:regular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8F5B16E-E688-4C51-8F8E-45EE77762B1E}">
  <a:tblStyle styleId="{F8F5B16E-E688-4C51-8F8E-45EE77762B1E}" styleName="Table_0">
    <a:wholeTbl>
      <a:tcTxStyle b="off" i="off">
        <a:font>
          <a:latin typeface="Arial"/>
          <a:ea typeface="Arial"/>
          <a:cs typeface="Arial"/>
        </a:font>
        <a:srgbClr val="000000"/>
      </a:tcTxStyle>
      <a:tcStyle>
        <a:tcBdr>
          <a:left>
            <a:ln cap="flat" cmpd="sng" w="12700">
              <a:solidFill>
                <a:srgbClr val="FFFFFF"/>
              </a:solidFill>
              <a:prstDash val="solid"/>
              <a:round/>
              <a:headEnd len="sm" w="sm" type="none"/>
              <a:tailEnd len="sm" w="sm" type="none"/>
            </a:ln>
          </a:left>
          <a:right>
            <a:ln cap="flat" cmpd="sng" w="12700">
              <a:solidFill>
                <a:srgbClr val="FFFFFF"/>
              </a:solidFill>
              <a:prstDash val="solid"/>
              <a:round/>
              <a:headEnd len="sm" w="sm" type="none"/>
              <a:tailEnd len="sm" w="sm" type="none"/>
            </a:ln>
          </a:right>
          <a:top>
            <a:ln cap="flat" cmpd="sng" w="12700">
              <a:solidFill>
                <a:srgbClr val="FFFFFF"/>
              </a:solidFill>
              <a:prstDash val="solid"/>
              <a:round/>
              <a:headEnd len="sm" w="sm" type="none"/>
              <a:tailEnd len="sm" w="sm" type="none"/>
            </a:ln>
          </a:top>
          <a:bottom>
            <a:ln cap="flat" cmpd="sng" w="12700">
              <a:solidFill>
                <a:srgbClr val="FFFFFF"/>
              </a:solidFill>
              <a:prstDash val="solid"/>
              <a:round/>
              <a:headEnd len="sm" w="sm" type="none"/>
              <a:tailEnd len="sm" w="sm" type="none"/>
            </a:ln>
          </a:bottom>
          <a:insideH>
            <a:ln cap="flat" cmpd="sng" w="12700">
              <a:solidFill>
                <a:srgbClr val="FFFFFF"/>
              </a:solidFill>
              <a:prstDash val="solid"/>
              <a:round/>
              <a:headEnd len="sm" w="sm" type="none"/>
              <a:tailEnd len="sm" w="sm" type="none"/>
            </a:ln>
          </a:insideH>
          <a:insideV>
            <a:ln cap="flat" cmpd="sng" w="12700">
              <a:solidFill>
                <a:srgbClr val="FFFFFF"/>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Arial"/>
          <a:ea typeface="Arial"/>
          <a:cs typeface="Arial"/>
        </a:font>
        <a:srgbClr val="FFFFFF"/>
      </a:tcTxStyle>
      <a:tcStyle>
        <a:fill>
          <a:solidFill>
            <a:srgbClr val="5B9BD5"/>
          </a:solidFill>
        </a:fill>
      </a:tcStyle>
    </a:lastCol>
    <a:firstCol>
      <a:tcTxStyle b="on" i="off">
        <a:font>
          <a:latin typeface="Arial"/>
          <a:ea typeface="Arial"/>
          <a:cs typeface="Arial"/>
        </a:font>
        <a:srgbClr val="FFFFFF"/>
      </a:tcTxStyle>
      <a:tcStyle>
        <a:fill>
          <a:solidFill>
            <a:srgbClr val="5B9BD5"/>
          </a:solidFill>
        </a:fill>
      </a:tcStyle>
    </a:firstCol>
    <a:lastRow>
      <a:tcTxStyle b="on" i="off">
        <a:font>
          <a:latin typeface="Arial"/>
          <a:ea typeface="Arial"/>
          <a:cs typeface="Arial"/>
        </a:font>
        <a:srgbClr val="FFFFFF"/>
      </a:tcTxStyle>
      <a:tcStyle>
        <a:tcBdr>
          <a:top>
            <a:ln cap="flat" cmpd="sng" w="38100">
              <a:solidFill>
                <a:srgbClr val="FFFFFF"/>
              </a:solidFill>
              <a:prstDash val="solid"/>
              <a:round/>
              <a:headEnd len="sm" w="sm" type="none"/>
              <a:tailEnd len="sm" w="sm" type="none"/>
            </a:ln>
          </a:top>
        </a:tcBdr>
        <a:fill>
          <a:solidFill>
            <a:srgbClr val="5B9BD5"/>
          </a:solidFill>
        </a:fill>
      </a:tcStyle>
    </a:lastRow>
    <a:seCell>
      <a:tcTxStyle/>
    </a:seCell>
    <a:swCell>
      <a:tcTxStyle/>
    </a:swCell>
    <a:firstRow>
      <a:tcTxStyle b="on" i="off">
        <a:font>
          <a:latin typeface="Arial"/>
          <a:ea typeface="Arial"/>
          <a:cs typeface="Arial"/>
        </a:font>
        <a:srgbClr val="FFFFFF"/>
      </a:tcTxStyle>
      <a:tcStyle>
        <a:tcBdr>
          <a:bottom>
            <a:ln cap="flat" cmpd="sng" w="38100">
              <a:solidFill>
                <a:srgbClr val="FFFFFF"/>
              </a:solidFill>
              <a:prstDash val="solid"/>
              <a:round/>
              <a:headEnd len="sm" w="sm" type="none"/>
              <a:tailEnd len="sm" w="sm" type="none"/>
            </a:ln>
          </a:bottom>
        </a:tcBdr>
        <a:fill>
          <a:solidFill>
            <a:srgbClr val="5B9BD5"/>
          </a:solidFill>
        </a:fill>
      </a:tcStyle>
    </a:firstRow>
    <a:neCell>
      <a:tcTxStyle/>
    </a:neCell>
    <a:nwCell>
      <a:tcTxStyle/>
    </a:nwCell>
  </a:tblStyle>
  <a:tblStyle styleId="{35799445-38D3-4EFD-96FB-23A0A4A166AE}"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CD35BD89-5BB0-4C4F-B04B-D7492D068D64}" styleName="Table_2">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RobotoBlack-bold.fntdata"/><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RobotoBlack-bold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oboto-bold.fntdata"/><Relationship Id="rId30" Type="http://schemas.openxmlformats.org/officeDocument/2006/relationships/font" Target="fonts/Roboto-regular.fntdata"/><Relationship Id="rId11" Type="http://schemas.openxmlformats.org/officeDocument/2006/relationships/slide" Target="slides/slide5.xml"/><Relationship Id="rId33" Type="http://schemas.openxmlformats.org/officeDocument/2006/relationships/font" Target="fonts/Roboto-boldItalic.fntdata"/><Relationship Id="rId10" Type="http://schemas.openxmlformats.org/officeDocument/2006/relationships/slide" Target="slides/slide4.xml"/><Relationship Id="rId32" Type="http://schemas.openxmlformats.org/officeDocument/2006/relationships/font" Target="fonts/Roboto-italic.fntdata"/><Relationship Id="rId13" Type="http://schemas.openxmlformats.org/officeDocument/2006/relationships/slide" Target="slides/slide7.xml"/><Relationship Id="rId12" Type="http://schemas.openxmlformats.org/officeDocument/2006/relationships/slide" Target="slides/slide6.xml"/><Relationship Id="rId34" Type="http://schemas.openxmlformats.org/officeDocument/2006/relationships/font" Target="fonts/ArialBlack-regular.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50" name="Google Shape;5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g37654675a20_0_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56" name="Google Shape;56;g37654675a20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9d14622f51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62" name="Google Shape;62;g9d14622f51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fe378333ef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68" name="Google Shape;68;gfe378333ef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 name="Google Shape;69;gfe378333ef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9d14623404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2000"/>
          </a:p>
        </p:txBody>
      </p:sp>
      <p:sp>
        <p:nvSpPr>
          <p:cNvPr id="74" name="Google Shape;74;g9d1462340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9d14623404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95" name="Google Shape;95;g9d14623404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9d14623404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t/>
            </a:r>
            <a:endParaRPr sz="2100"/>
          </a:p>
        </p:txBody>
      </p:sp>
      <p:sp>
        <p:nvSpPr>
          <p:cNvPr id="105" name="Google Shape;105;g9d14623404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f86fcd023e_1_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t/>
            </a:r>
            <a:endParaRPr sz="2100"/>
          </a:p>
        </p:txBody>
      </p:sp>
      <p:sp>
        <p:nvSpPr>
          <p:cNvPr id="112" name="Google Shape;112;g3f86fcd023e_1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f86fcd023e_1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t/>
            </a:r>
            <a:endParaRPr sz="2100"/>
          </a:p>
        </p:txBody>
      </p:sp>
      <p:sp>
        <p:nvSpPr>
          <p:cNvPr id="119" name="Google Shape;119;g3f86fcd023e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9d14623404_0_1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125" name="Google Shape;125;g9d14623404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9d14623404_0_2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sz="1500"/>
          </a:p>
        </p:txBody>
      </p:sp>
      <p:sp>
        <p:nvSpPr>
          <p:cNvPr id="132" name="Google Shape;132;g9d14623404_0_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9d14623404_0_3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138" name="Google Shape;138;g9d14623404_0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9d14623404_0_4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In regards to college visits, there is no substitute for seeing a college yourself.  Unfortunately, we know many colleges/universities are not all open for visits, but we encourage you to check out their website for more information on those who are offering in person visits.  The link below is a great resource as well to get some helpful tips on navigating virtual college visits.</a:t>
            </a:r>
            <a:endParaRPr/>
          </a:p>
        </p:txBody>
      </p:sp>
      <p:sp>
        <p:nvSpPr>
          <p:cNvPr id="143" name="Google Shape;143;g9d14623404_0_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fe378333ef_0_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fe378333ef_0_2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gfe378333ef_0_2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9d14623404_0_5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Listed are a few areas we want to highlight in ways to support your senior.  The postsecondary planning process can be a stressful one so please encourage your students during this process.  Find ways to make this process fun and enjoyable.  Be supportive and communicate openly with your student as they discuss their future goals and plans.  Lastly, be patient with them.  This process can take time and it’s important to give them the space needed as they prepare for their life after high school.  </a:t>
            </a:r>
            <a:endParaRPr/>
          </a:p>
        </p:txBody>
      </p:sp>
      <p:sp>
        <p:nvSpPr>
          <p:cNvPr id="157" name="Google Shape;157;g9d14623404_0_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9d14623404_0_5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 </a:t>
            </a:r>
            <a:endParaRPr/>
          </a:p>
        </p:txBody>
      </p:sp>
      <p:sp>
        <p:nvSpPr>
          <p:cNvPr id="164" name="Google Shape;164;g9d14623404_0_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9d14623404_0_6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t/>
            </a:r>
            <a:endParaRPr/>
          </a:p>
        </p:txBody>
      </p:sp>
      <p:sp>
        <p:nvSpPr>
          <p:cNvPr id="169" name="Google Shape;169;g9d14623404_0_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9d14623404_0_8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g9d14623404_0_8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9d14623404_0_8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As you prepare for your postsecondary plans, we want to remind you to clean up your social media.  Don’t underestimate the impact that your social media is leaving on your digital footprint, as it represents who you are.  </a:t>
            </a:r>
            <a:endParaRPr/>
          </a:p>
        </p:txBody>
      </p:sp>
      <p:sp>
        <p:nvSpPr>
          <p:cNvPr id="181" name="Google Shape;181;g9d14623404_0_8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153e3f84101_2_26:notes"/>
          <p:cNvSpPr/>
          <p:nvPr>
            <p:ph idx="2" type="sldImg"/>
          </p:nvPr>
        </p:nvSpPr>
        <p:spPr>
          <a:xfrm>
            <a:off x="701951" y="1143000"/>
            <a:ext cx="54540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g153e3f84101_2_26:notes"/>
          <p:cNvSpPr txBox="1"/>
          <p:nvPr>
            <p:ph idx="1" type="body"/>
          </p:nvPr>
        </p:nvSpPr>
        <p:spPr>
          <a:xfrm>
            <a:off x="685800" y="4400550"/>
            <a:ext cx="5486400" cy="3600600"/>
          </a:xfrm>
          <a:prstGeom prst="rect">
            <a:avLst/>
          </a:prstGeom>
          <a:noFill/>
          <a:ln>
            <a:noFill/>
          </a:ln>
        </p:spPr>
        <p:txBody>
          <a:bodyPr anchorCtr="0" anchor="t" bIns="45650" lIns="91325" spcFirstLastPara="1" rIns="91325" wrap="square" tIns="45650">
            <a:noAutofit/>
          </a:bodyPr>
          <a:lstStyle/>
          <a:p>
            <a:pPr indent="0" lvl="0" marL="0" rtl="0" algn="l">
              <a:spcBef>
                <a:spcPts val="0"/>
              </a:spcBef>
              <a:spcAft>
                <a:spcPts val="0"/>
              </a:spcAft>
              <a:buNone/>
            </a:pPr>
            <a:r>
              <a:t/>
            </a:r>
            <a:endParaRPr/>
          </a:p>
        </p:txBody>
      </p:sp>
      <p:sp>
        <p:nvSpPr>
          <p:cNvPr id="189" name="Google Shape;189;g153e3f84101_2_26:notes"/>
          <p:cNvSpPr txBox="1"/>
          <p:nvPr>
            <p:ph idx="12" type="sldNum"/>
          </p:nvPr>
        </p:nvSpPr>
        <p:spPr>
          <a:xfrm>
            <a:off x="3884613" y="8685213"/>
            <a:ext cx="2971800" cy="459000"/>
          </a:xfrm>
          <a:prstGeom prst="rect">
            <a:avLst/>
          </a:prstGeom>
          <a:noFill/>
          <a:ln>
            <a:noFill/>
          </a:ln>
        </p:spPr>
        <p:txBody>
          <a:bodyPr anchorCtr="0" anchor="b" bIns="45650" lIns="91325" spcFirstLastPara="1" rIns="91325" wrap="square" tIns="4565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37654675a20_0_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37654675a20_0_5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g37654675a20_0_5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2"/>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7" name="Google Shape;17;p2"/>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
          <p:cNvSpPr txBox="1"/>
          <p:nvPr>
            <p:ph type="ctrTitle"/>
          </p:nvPr>
        </p:nvSpPr>
        <p:spPr>
          <a:xfrm>
            <a:off x="2032000" y="8175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90000"/>
              </a:lnSpc>
              <a:spcBef>
                <a:spcPts val="0"/>
              </a:spcBef>
              <a:spcAft>
                <a:spcPts val="0"/>
              </a:spcAft>
              <a:buClr>
                <a:schemeClr val="lt1"/>
              </a:buClr>
              <a:buSzPts val="6000"/>
              <a:buFont typeface="Arial Black"/>
              <a:buNone/>
              <a:defRPr b="0" i="0" sz="60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 name="Google Shape;20;p3"/>
          <p:cNvSpPr txBox="1"/>
          <p:nvPr>
            <p:ph idx="1" type="subTitle"/>
          </p:nvPr>
        </p:nvSpPr>
        <p:spPr>
          <a:xfrm>
            <a:off x="2032000" y="3427867"/>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90000"/>
              </a:lnSpc>
              <a:spcBef>
                <a:spcPts val="1000"/>
              </a:spcBef>
              <a:spcAft>
                <a:spcPts val="0"/>
              </a:spcAft>
              <a:buClr>
                <a:schemeClr val="lt1"/>
              </a:buClr>
              <a:buSzPts val="2400"/>
              <a:buFont typeface="Arial"/>
              <a:buNone/>
              <a:defRPr b="0" i="0" sz="2400" u="none" cap="none" strike="noStrike">
                <a:solidFill>
                  <a:schemeClr val="lt1"/>
                </a:solidFill>
                <a:latin typeface="Arial"/>
                <a:ea typeface="Arial"/>
                <a:cs typeface="Arial"/>
                <a:sym typeface="Arial"/>
              </a:defRPr>
            </a:lvl1pPr>
            <a:lvl2pPr lvl="1" marR="0" rtl="0" algn="ctr">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2pPr>
            <a:lvl3pPr lvl="2" marR="0" rtl="0" algn="ctr">
              <a:lnSpc>
                <a:spcPct val="90000"/>
              </a:lnSpc>
              <a:spcBef>
                <a:spcPts val="50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3pPr>
            <a:lvl4pPr lvl="3"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4pPr>
            <a:lvl5pPr lvl="4"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4"/>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 name="Google Shape;23;p4"/>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5"/>
          <p:cNvSpPr txBox="1"/>
          <p:nvPr>
            <p:ph type="title"/>
          </p:nvPr>
        </p:nvSpPr>
        <p:spPr>
          <a:xfrm>
            <a:off x="478971" y="5256439"/>
            <a:ext cx="9303658"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lt1"/>
              </a:buClr>
              <a:buSzPts val="4400"/>
              <a:buFont typeface="Arial Black"/>
              <a:buNone/>
              <a:defRPr b="0" i="0" sz="4400" u="none" cap="none" strike="noStrike">
                <a:solidFill>
                  <a:schemeClr val="lt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6" name="Google Shape;26;p5"/>
          <p:cNvSpPr txBox="1"/>
          <p:nvPr>
            <p:ph idx="1" type="body"/>
          </p:nvPr>
        </p:nvSpPr>
        <p:spPr>
          <a:xfrm>
            <a:off x="740228" y="522514"/>
            <a:ext cx="10827656" cy="4441371"/>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p:bg>
      <p:bgPr>
        <a:blipFill>
          <a:blip r:embed="rId2">
            <a:alphaModFix/>
          </a:blip>
          <a:stretch>
            <a:fillRect/>
          </a:stretch>
        </a:blipFill>
      </p:bgPr>
    </p:bg>
    <p:spTree>
      <p:nvGrpSpPr>
        <p:cNvPr id="27" name="Shape 27"/>
        <p:cNvGrpSpPr/>
        <p:nvPr/>
      </p:nvGrpSpPr>
      <p:grpSpPr>
        <a:xfrm>
          <a:off x="0" y="0"/>
          <a:ext cx="0" cy="0"/>
          <a:chOff x="0" y="0"/>
          <a:chExt cx="0" cy="0"/>
        </a:xfrm>
      </p:grpSpPr>
      <p:sp>
        <p:nvSpPr>
          <p:cNvPr id="28" name="Google Shape;28;p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9" name="Google Shape;29;p6"/>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18 SS Template" type="title">
  <p:cSld name="TITLE">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8"/>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lt1"/>
              </a:buClr>
              <a:buSzPts val="6000"/>
              <a:buFont typeface="Arial Black"/>
              <a:buNone/>
              <a:defRPr sz="6000">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8" name="Google Shape;38;p8"/>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lt1"/>
              </a:buClr>
              <a:buSzPts val="2400"/>
              <a:buNone/>
              <a:defRPr sz="2400">
                <a:solidFill>
                  <a:schemeClr val="lt1"/>
                </a:solidFill>
              </a:defRPr>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type="obj">
  <p:cSld name="OBJECT">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9"/>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1" name="Google Shape;41;p9"/>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1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lt1"/>
              </a:buClr>
              <a:buSzPts val="4400"/>
              <a:buFont typeface="Arial Black"/>
              <a:buNone/>
              <a:defRPr>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4" name="Google Shape;44;p10"/>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bg>
      <p:bgPr>
        <a:blipFill>
          <a:blip r:embed="rId2">
            <a:alphaModFix/>
          </a:blip>
          <a:stretch>
            <a:fillRect/>
          </a:stretch>
        </a:blipFill>
      </p:bgPr>
    </p:bg>
    <p:spTree>
      <p:nvGrpSpPr>
        <p:cNvPr id="45" name="Shape 45"/>
        <p:cNvGrpSpPr/>
        <p:nvPr/>
      </p:nvGrpSpPr>
      <p:grpSpPr>
        <a:xfrm>
          <a:off x="0" y="0"/>
          <a:ext cx="0" cy="0"/>
          <a:chOff x="0" y="0"/>
          <a:chExt cx="0" cy="0"/>
        </a:xfrm>
      </p:grpSpPr>
      <p:sp>
        <p:nvSpPr>
          <p:cNvPr id="46" name="Google Shape;46;p11"/>
          <p:cNvSpPr txBox="1"/>
          <p:nvPr>
            <p:ph type="ctrTitle"/>
          </p:nvPr>
        </p:nvSpPr>
        <p:spPr>
          <a:xfrm>
            <a:off x="2032000" y="8175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lt1"/>
              </a:buClr>
              <a:buSzPts val="6000"/>
              <a:buFont typeface="Arial Black"/>
              <a:buNone/>
              <a:defRPr sz="6000">
                <a:solidFill>
                  <a:schemeClr val="lt1"/>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 name="Google Shape;47;p11"/>
          <p:cNvSpPr txBox="1"/>
          <p:nvPr>
            <p:ph idx="1" type="subTitle"/>
          </p:nvPr>
        </p:nvSpPr>
        <p:spPr>
          <a:xfrm>
            <a:off x="2032000" y="3427867"/>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lt1"/>
              </a:buClr>
              <a:buSzPts val="2400"/>
              <a:buNone/>
              <a:defRPr sz="2400">
                <a:solidFill>
                  <a:schemeClr val="lt1"/>
                </a:solidFill>
              </a:defRPr>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 name="Shape 30"/>
        <p:cNvGrpSpPr/>
        <p:nvPr/>
      </p:nvGrpSpPr>
      <p:grpSpPr>
        <a:xfrm>
          <a:off x="0" y="0"/>
          <a:ext cx="0" cy="0"/>
          <a:chOff x="0" y="0"/>
          <a:chExt cx="0" cy="0"/>
        </a:xfrm>
      </p:grpSpPr>
      <p:sp>
        <p:nvSpPr>
          <p:cNvPr id="31" name="Google Shape;31;p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Black"/>
              <a:buNone/>
              <a:defRPr b="0" i="0" sz="4400" u="none" cap="none" strike="noStrik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32" name="Google Shape;32;p7"/>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3" name="Google Shape;33;p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4" name="Google Shape;34;p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5" name="Google Shape;35;p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3" r:id="rId1"/>
    <p:sldLayoutId id="2147483654" r:id="rId2"/>
    <p:sldLayoutId id="2147483655" r:id="rId3"/>
    <p:sldLayoutId id="2147483656"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nnhs.naperville203.org/SeniorWee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1" Type="http://schemas.openxmlformats.org/officeDocument/2006/relationships/image" Target="../media/image19.png"/><Relationship Id="rId10" Type="http://schemas.openxmlformats.org/officeDocument/2006/relationships/image" Target="../media/image27.png"/><Relationship Id="rId13" Type="http://schemas.openxmlformats.org/officeDocument/2006/relationships/image" Target="../media/image23.png"/><Relationship Id="rId12" Type="http://schemas.openxmlformats.org/officeDocument/2006/relationships/image" Target="../media/image16.png"/><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4.png"/><Relationship Id="rId9" Type="http://schemas.openxmlformats.org/officeDocument/2006/relationships/image" Target="../media/image11.png"/><Relationship Id="rId15" Type="http://schemas.openxmlformats.org/officeDocument/2006/relationships/image" Target="../media/image25.png"/><Relationship Id="rId14" Type="http://schemas.openxmlformats.org/officeDocument/2006/relationships/image" Target="../media/image20.png"/><Relationship Id="rId17" Type="http://schemas.openxmlformats.org/officeDocument/2006/relationships/image" Target="../media/image21.png"/><Relationship Id="rId16" Type="http://schemas.openxmlformats.org/officeDocument/2006/relationships/image" Target="../media/image26.png"/><Relationship Id="rId5" Type="http://schemas.openxmlformats.org/officeDocument/2006/relationships/image" Target="../media/image9.png"/><Relationship Id="rId6" Type="http://schemas.openxmlformats.org/officeDocument/2006/relationships/image" Target="../media/image12.png"/><Relationship Id="rId18" Type="http://schemas.openxmlformats.org/officeDocument/2006/relationships/image" Target="../media/image29.png"/><Relationship Id="rId7" Type="http://schemas.openxmlformats.org/officeDocument/2006/relationships/image" Target="../media/image15.png"/><Relationship Id="rId8"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4.jp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hyperlink" Target="https://nnhs.naperville203.org/FinAidFAQ" TargetMode="External"/><Relationship Id="rId4" Type="http://schemas.openxmlformats.org/officeDocument/2006/relationships/hyperlink" Target="https://studentaid.gov/announcements-events/fafsa-support" TargetMode="External"/><Relationship Id="rId5" Type="http://schemas.openxmlformats.org/officeDocument/2006/relationships/hyperlink" Target="https://collegecost.ed.gov/net-price" TargetMode="External"/><Relationship Id="rId6" Type="http://schemas.openxmlformats.org/officeDocument/2006/relationships/hyperlink" Target="https://youtu.be/5xe05-2GQ3o" TargetMode="External"/><Relationship Id="rId7" Type="http://schemas.openxmlformats.org/officeDocument/2006/relationships/hyperlink" Target="https://docs.google.com/document/d/1OpWZKhQfj_nrq7SuFtpNTPQXWuGlyu5j/edit?usp=sharing&amp;ouid=106639614490796708457&amp;rtpof=true&amp;sd=true" TargetMode="External"/><Relationship Id="rId8" Type="http://schemas.openxmlformats.org/officeDocument/2006/relationships/hyperlink" Target="https://docs.google.com/document/d/1OpWZKhQfj_nrq7SuFtpNTPQXWuGlyu5j/edit?usp=sharing&amp;ouid=106639614490796708457&amp;rtpof=true&amp;sd=tru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 Id="rId3" Type="http://schemas.openxmlformats.org/officeDocument/2006/relationships/image" Target="../media/image18.png"/><Relationship Id="rId4" Type="http://schemas.openxmlformats.org/officeDocument/2006/relationships/hyperlink" Target="https://www.naperville203.org/NCompass" TargetMode="External"/><Relationship Id="rId5" Type="http://schemas.openxmlformats.org/officeDocument/2006/relationships/hyperlink" Target="https://nnhs.naperville203.org/CollegeVisits" TargetMode="External"/><Relationship Id="rId6" Type="http://schemas.openxmlformats.org/officeDocument/2006/relationships/hyperlink" Target="https://nnhs.naperville203.org/VisitsCAL" TargetMode="External"/><Relationship Id="rId7" Type="http://schemas.openxmlformats.org/officeDocument/2006/relationships/hyperlink" Target="https://nnhs.naperville203.org/VisitsLIST" TargetMode="External"/><Relationship Id="rId8" Type="http://schemas.openxmlformats.org/officeDocument/2006/relationships/hyperlink" Target="https://drive.google.com/file/d/1LrRMJ4eeMwmXzcuM-PHp9If6fv2cZIOY/view?usp=sharing"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32.png"/><Relationship Id="rId4" Type="http://schemas.openxmlformats.org/officeDocument/2006/relationships/hyperlink" Target="https://www.nacacnet.org/event_detail/nacac-national-college-fair-chicago/" TargetMode="External"/><Relationship Id="rId5" Type="http://schemas.openxmlformats.org/officeDocument/2006/relationships/hyperlink" Target="https://app.strivescan.com/registratio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 name="Shape 51"/>
        <p:cNvGrpSpPr/>
        <p:nvPr/>
      </p:nvGrpSpPr>
      <p:grpSpPr>
        <a:xfrm>
          <a:off x="0" y="0"/>
          <a:ext cx="0" cy="0"/>
          <a:chOff x="0" y="0"/>
          <a:chExt cx="0" cy="0"/>
        </a:xfrm>
      </p:grpSpPr>
      <p:sp>
        <p:nvSpPr>
          <p:cNvPr id="52" name="Google Shape;52;p12"/>
          <p:cNvSpPr txBox="1"/>
          <p:nvPr>
            <p:ph type="ctrTitle"/>
          </p:nvPr>
        </p:nvSpPr>
        <p:spPr>
          <a:xfrm>
            <a:off x="2046888" y="3245338"/>
            <a:ext cx="9144000" cy="23877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Senior </a:t>
            </a:r>
            <a:r>
              <a:rPr lang="en-US">
                <a:latin typeface="Roboto Black"/>
                <a:ea typeface="Roboto Black"/>
                <a:cs typeface="Roboto Black"/>
                <a:sym typeface="Roboto Black"/>
              </a:rPr>
              <a:t>Year Overview</a:t>
            </a:r>
            <a:endParaRPr i="0" sz="6000" u="none" cap="none" strike="noStrike">
              <a:solidFill>
                <a:schemeClr val="lt1"/>
              </a:solidFill>
              <a:latin typeface="Roboto Black"/>
              <a:ea typeface="Roboto Black"/>
              <a:cs typeface="Roboto Black"/>
              <a:sym typeface="Roboto Black"/>
            </a:endParaRPr>
          </a:p>
        </p:txBody>
      </p:sp>
      <p:pic>
        <p:nvPicPr>
          <p:cNvPr id="53" name="Google Shape;53;p12"/>
          <p:cNvPicPr preferRelativeResize="0"/>
          <p:nvPr/>
        </p:nvPicPr>
        <p:blipFill>
          <a:blip r:embed="rId3">
            <a:alphaModFix/>
          </a:blip>
          <a:stretch>
            <a:fillRect/>
          </a:stretch>
        </p:blipFill>
        <p:spPr>
          <a:xfrm>
            <a:off x="3785200" y="533400"/>
            <a:ext cx="5667375" cy="3409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3"/>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Senior Year Overview</a:t>
            </a:r>
            <a:endParaRPr i="0" sz="4400" u="none" cap="none" strike="noStrike">
              <a:solidFill>
                <a:schemeClr val="lt1"/>
              </a:solidFill>
              <a:latin typeface="Roboto Black"/>
              <a:ea typeface="Roboto Black"/>
              <a:cs typeface="Roboto Black"/>
              <a:sym typeface="Roboto Black"/>
            </a:endParaRPr>
          </a:p>
        </p:txBody>
      </p:sp>
      <p:sp>
        <p:nvSpPr>
          <p:cNvPr id="59" name="Google Shape;59;p13"/>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rgbClr val="506E94"/>
                </a:solidFill>
                <a:latin typeface="Roboto Black"/>
                <a:ea typeface="Roboto Black"/>
                <a:cs typeface="Roboto Black"/>
                <a:sym typeface="Roboto Black"/>
              </a:rPr>
              <a:t>Outcomes</a:t>
            </a:r>
            <a:endParaRPr sz="3500" u="sng">
              <a:solidFill>
                <a:srgbClr val="506E94"/>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Students &amp; families will know appropriate times to complete tasks throughout their Senior year, and understand postsecondary terminology</a:t>
            </a:r>
            <a:endParaRPr sz="2500">
              <a:solidFill>
                <a:srgbClr val="506E94"/>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Families will know how to support their students through the postsecondary planning process.</a:t>
            </a:r>
            <a:endParaRPr sz="2500">
              <a:solidFill>
                <a:srgbClr val="506E94"/>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Students will know their responsibilities &amp; expectations when applying for postsecondary options.</a:t>
            </a:r>
            <a:endParaRPr sz="2500">
              <a:solidFill>
                <a:srgbClr val="506E94"/>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Se</a:t>
            </a:r>
            <a:r>
              <a:rPr lang="en-US">
                <a:latin typeface="Roboto Black"/>
                <a:ea typeface="Roboto Black"/>
                <a:cs typeface="Roboto Black"/>
                <a:sym typeface="Roboto Black"/>
              </a:rPr>
              <a:t>nior Year Overview</a:t>
            </a:r>
            <a:endParaRPr i="0" sz="4400" u="none" cap="none" strike="noStrike">
              <a:solidFill>
                <a:schemeClr val="lt1"/>
              </a:solidFill>
              <a:latin typeface="Roboto Black"/>
              <a:ea typeface="Roboto Black"/>
              <a:cs typeface="Roboto Black"/>
              <a:sym typeface="Roboto Black"/>
            </a:endParaRPr>
          </a:p>
        </p:txBody>
      </p:sp>
      <p:sp>
        <p:nvSpPr>
          <p:cNvPr id="65" name="Google Shape;65;p14"/>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rgbClr val="506E94"/>
                </a:solidFill>
                <a:latin typeface="Roboto Black"/>
                <a:ea typeface="Roboto Black"/>
                <a:cs typeface="Roboto Black"/>
                <a:sym typeface="Roboto Black"/>
              </a:rPr>
              <a:t>Senior Week Recap</a:t>
            </a:r>
            <a:endParaRPr sz="3500" u="sng">
              <a:solidFill>
                <a:srgbClr val="506E94"/>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Students participated in Senior Week Presentations on Aug. 24 &amp; 25</a:t>
            </a:r>
            <a:br>
              <a:rPr lang="en-US" sz="2500">
                <a:solidFill>
                  <a:srgbClr val="506E94"/>
                </a:solidFill>
                <a:latin typeface="Roboto"/>
                <a:ea typeface="Roboto"/>
                <a:cs typeface="Roboto"/>
                <a:sym typeface="Roboto"/>
              </a:rPr>
            </a:br>
            <a:r>
              <a:rPr lang="en-US" sz="2500">
                <a:solidFill>
                  <a:srgbClr val="506E94"/>
                </a:solidFill>
                <a:latin typeface="Roboto"/>
                <a:ea typeface="Roboto"/>
                <a:cs typeface="Roboto"/>
                <a:sym typeface="Roboto"/>
              </a:rPr>
              <a:t>(in their Comm Arts classes)  </a:t>
            </a:r>
            <a:endParaRPr sz="2500">
              <a:solidFill>
                <a:srgbClr val="506E94"/>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Presentation including information on:</a:t>
            </a:r>
            <a:endParaRPr sz="2500">
              <a:solidFill>
                <a:srgbClr val="506E94"/>
              </a:solidFill>
              <a:latin typeface="Roboto"/>
              <a:ea typeface="Roboto"/>
              <a:cs typeface="Roboto"/>
              <a:sym typeface="Roboto"/>
            </a:endParaRPr>
          </a:p>
          <a:p>
            <a:pPr indent="-387350" lvl="1" marL="9144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Adding colleges to their SchooLinks account</a:t>
            </a:r>
            <a:endParaRPr sz="2500">
              <a:solidFill>
                <a:srgbClr val="506E94"/>
              </a:solidFill>
              <a:latin typeface="Roboto"/>
              <a:ea typeface="Roboto"/>
              <a:cs typeface="Roboto"/>
              <a:sym typeface="Roboto"/>
            </a:endParaRPr>
          </a:p>
          <a:p>
            <a:pPr indent="-387350" lvl="1" marL="9144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Requesting letters of recommendation within SchooLinks</a:t>
            </a:r>
            <a:endParaRPr sz="2500">
              <a:solidFill>
                <a:srgbClr val="506E94"/>
              </a:solidFill>
              <a:latin typeface="Roboto"/>
              <a:ea typeface="Roboto"/>
              <a:cs typeface="Roboto"/>
              <a:sym typeface="Roboto"/>
            </a:endParaRPr>
          </a:p>
          <a:p>
            <a:pPr indent="-387350" lvl="1" marL="9144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Signing-up for NNHS College Visits</a:t>
            </a:r>
            <a:br>
              <a:rPr lang="en-US" sz="2500">
                <a:solidFill>
                  <a:srgbClr val="506E94"/>
                </a:solidFill>
                <a:latin typeface="Roboto"/>
                <a:ea typeface="Roboto"/>
                <a:cs typeface="Roboto"/>
                <a:sym typeface="Roboto"/>
              </a:rPr>
            </a:b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b="1" lang="en-US" sz="2500" u="sng">
                <a:solidFill>
                  <a:srgbClr val="F86514"/>
                </a:solidFill>
                <a:latin typeface="Roboto"/>
                <a:ea typeface="Roboto"/>
                <a:cs typeface="Roboto"/>
                <a:sym typeface="Roboto"/>
                <a:hlinkClick r:id="rId3">
                  <a:extLst>
                    <a:ext uri="{A12FA001-AC4F-418D-AE19-62706E023703}">
                      <ahyp:hlinkClr val="tx"/>
                    </a:ext>
                  </a:extLst>
                </a:hlinkClick>
              </a:rPr>
              <a:t>Senior Week FlowDoc</a:t>
            </a:r>
            <a:r>
              <a:rPr b="1" lang="en-US" sz="2500">
                <a:solidFill>
                  <a:srgbClr val="506E94"/>
                </a:solidFill>
                <a:latin typeface="Roboto"/>
                <a:ea typeface="Roboto"/>
                <a:cs typeface="Roboto"/>
                <a:sym typeface="Roboto"/>
              </a:rPr>
              <a:t> </a:t>
            </a:r>
            <a:endParaRPr b="1" sz="2500">
              <a:solidFill>
                <a:srgbClr val="506E94"/>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ph type="ctrTitle"/>
          </p:nvPr>
        </p:nvSpPr>
        <p:spPr>
          <a:xfrm>
            <a:off x="2032000" y="1427163"/>
            <a:ext cx="9144000" cy="23877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US"/>
              <a:t>College Applications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Best School vs. Best Fit</a:t>
            </a:r>
            <a:endParaRPr i="0" sz="4400" u="none" cap="none" strike="noStrike">
              <a:solidFill>
                <a:schemeClr val="lt1"/>
              </a:solidFill>
              <a:latin typeface="Roboto Black"/>
              <a:ea typeface="Roboto Black"/>
              <a:cs typeface="Roboto Black"/>
              <a:sym typeface="Roboto Black"/>
            </a:endParaRPr>
          </a:p>
        </p:txBody>
      </p:sp>
      <p:pic>
        <p:nvPicPr>
          <p:cNvPr descr="MIZZOU.gif" id="77" name="Google Shape;77;p16"/>
          <p:cNvPicPr preferRelativeResize="0"/>
          <p:nvPr/>
        </p:nvPicPr>
        <p:blipFill rotWithShape="1">
          <a:blip r:embed="rId3">
            <a:alphaModFix/>
          </a:blip>
          <a:srcRect b="0" l="0" r="0" t="0"/>
          <a:stretch/>
        </p:blipFill>
        <p:spPr>
          <a:xfrm>
            <a:off x="251994" y="1338889"/>
            <a:ext cx="2327359" cy="1163680"/>
          </a:xfrm>
          <a:prstGeom prst="rect">
            <a:avLst/>
          </a:prstGeom>
          <a:noFill/>
          <a:ln>
            <a:noFill/>
          </a:ln>
        </p:spPr>
      </p:pic>
      <p:pic>
        <p:nvPicPr>
          <p:cNvPr descr="ISU.gif" id="78" name="Google Shape;78;p16"/>
          <p:cNvPicPr preferRelativeResize="0"/>
          <p:nvPr/>
        </p:nvPicPr>
        <p:blipFill rotWithShape="1">
          <a:blip r:embed="rId4">
            <a:alphaModFix/>
          </a:blip>
          <a:srcRect b="0" l="0" r="0" t="0"/>
          <a:stretch/>
        </p:blipFill>
        <p:spPr>
          <a:xfrm>
            <a:off x="6055224" y="4063458"/>
            <a:ext cx="2386937" cy="1193469"/>
          </a:xfrm>
          <a:prstGeom prst="rect">
            <a:avLst/>
          </a:prstGeom>
          <a:noFill/>
          <a:ln>
            <a:noFill/>
          </a:ln>
        </p:spPr>
      </p:pic>
      <p:pic>
        <p:nvPicPr>
          <p:cNvPr descr="U OF I.gif" id="79" name="Google Shape;79;p16"/>
          <p:cNvPicPr preferRelativeResize="0"/>
          <p:nvPr/>
        </p:nvPicPr>
        <p:blipFill rotWithShape="1">
          <a:blip r:embed="rId5">
            <a:alphaModFix/>
          </a:blip>
          <a:srcRect b="0" l="0" r="0" t="0"/>
          <a:stretch/>
        </p:blipFill>
        <p:spPr>
          <a:xfrm>
            <a:off x="5481721" y="412876"/>
            <a:ext cx="2386937" cy="1193469"/>
          </a:xfrm>
          <a:prstGeom prst="rect">
            <a:avLst/>
          </a:prstGeom>
          <a:noFill/>
          <a:ln>
            <a:noFill/>
          </a:ln>
        </p:spPr>
      </p:pic>
      <p:pic>
        <p:nvPicPr>
          <p:cNvPr descr="UIC.gif" id="80" name="Google Shape;80;p16"/>
          <p:cNvPicPr preferRelativeResize="0"/>
          <p:nvPr/>
        </p:nvPicPr>
        <p:blipFill rotWithShape="1">
          <a:blip r:embed="rId6">
            <a:alphaModFix/>
          </a:blip>
          <a:srcRect b="0" l="0" r="0" t="0"/>
          <a:stretch/>
        </p:blipFill>
        <p:spPr>
          <a:xfrm>
            <a:off x="256004" y="2590173"/>
            <a:ext cx="2386937" cy="1193469"/>
          </a:xfrm>
          <a:prstGeom prst="rect">
            <a:avLst/>
          </a:prstGeom>
          <a:noFill/>
          <a:ln>
            <a:noFill/>
          </a:ln>
        </p:spPr>
      </p:pic>
      <p:pic>
        <p:nvPicPr>
          <p:cNvPr descr="INDIANA U.gif" id="81" name="Google Shape;81;p16"/>
          <p:cNvPicPr preferRelativeResize="0"/>
          <p:nvPr/>
        </p:nvPicPr>
        <p:blipFill rotWithShape="1">
          <a:blip r:embed="rId7">
            <a:alphaModFix/>
          </a:blip>
          <a:srcRect b="0" l="0" r="0" t="0"/>
          <a:stretch/>
        </p:blipFill>
        <p:spPr>
          <a:xfrm>
            <a:off x="3387891" y="403433"/>
            <a:ext cx="2386937" cy="1193469"/>
          </a:xfrm>
          <a:prstGeom prst="rect">
            <a:avLst/>
          </a:prstGeom>
          <a:noFill/>
          <a:ln>
            <a:noFill/>
          </a:ln>
        </p:spPr>
      </p:pic>
      <p:pic>
        <p:nvPicPr>
          <p:cNvPr descr="Harvard.gif" id="82" name="Google Shape;82;p16"/>
          <p:cNvPicPr preferRelativeResize="0"/>
          <p:nvPr/>
        </p:nvPicPr>
        <p:blipFill rotWithShape="1">
          <a:blip r:embed="rId8">
            <a:alphaModFix/>
          </a:blip>
          <a:srcRect b="0" l="0" r="0" t="0"/>
          <a:stretch/>
        </p:blipFill>
        <p:spPr>
          <a:xfrm>
            <a:off x="9885279" y="257341"/>
            <a:ext cx="1893637" cy="1432163"/>
          </a:xfrm>
          <a:prstGeom prst="rect">
            <a:avLst/>
          </a:prstGeom>
          <a:noFill/>
          <a:ln>
            <a:noFill/>
          </a:ln>
        </p:spPr>
      </p:pic>
      <p:pic>
        <p:nvPicPr>
          <p:cNvPr descr="StNorbert.gif" id="83" name="Google Shape;83;p16"/>
          <p:cNvPicPr preferRelativeResize="0"/>
          <p:nvPr/>
        </p:nvPicPr>
        <p:blipFill rotWithShape="1">
          <a:blip r:embed="rId9">
            <a:alphaModFix/>
          </a:blip>
          <a:srcRect b="0" l="0" r="0" t="0"/>
          <a:stretch/>
        </p:blipFill>
        <p:spPr>
          <a:xfrm>
            <a:off x="3348121" y="2581022"/>
            <a:ext cx="1639031" cy="1432163"/>
          </a:xfrm>
          <a:prstGeom prst="rect">
            <a:avLst/>
          </a:prstGeom>
          <a:noFill/>
          <a:ln>
            <a:noFill/>
          </a:ln>
        </p:spPr>
      </p:pic>
      <p:pic>
        <p:nvPicPr>
          <p:cNvPr descr="Augustana.gif" id="84" name="Google Shape;84;p16"/>
          <p:cNvPicPr preferRelativeResize="0"/>
          <p:nvPr/>
        </p:nvPicPr>
        <p:blipFill rotWithShape="1">
          <a:blip r:embed="rId10">
            <a:alphaModFix/>
          </a:blip>
          <a:srcRect b="0" l="0" r="0" t="0"/>
          <a:stretch/>
        </p:blipFill>
        <p:spPr>
          <a:xfrm>
            <a:off x="8021053" y="236286"/>
            <a:ext cx="1320772" cy="1432163"/>
          </a:xfrm>
          <a:prstGeom prst="rect">
            <a:avLst/>
          </a:prstGeom>
          <a:noFill/>
          <a:ln>
            <a:noFill/>
          </a:ln>
        </p:spPr>
      </p:pic>
      <p:pic>
        <p:nvPicPr>
          <p:cNvPr descr="MICHIGAN.gif" id="85" name="Google Shape;85;p16"/>
          <p:cNvPicPr preferRelativeResize="0"/>
          <p:nvPr/>
        </p:nvPicPr>
        <p:blipFill rotWithShape="1">
          <a:blip r:embed="rId11">
            <a:alphaModFix/>
          </a:blip>
          <a:srcRect b="0" l="0" r="0" t="0"/>
          <a:stretch/>
        </p:blipFill>
        <p:spPr>
          <a:xfrm>
            <a:off x="2947067" y="4026944"/>
            <a:ext cx="2386937" cy="1193469"/>
          </a:xfrm>
          <a:prstGeom prst="rect">
            <a:avLst/>
          </a:prstGeom>
          <a:noFill/>
          <a:ln>
            <a:noFill/>
          </a:ln>
        </p:spPr>
      </p:pic>
      <p:pic>
        <p:nvPicPr>
          <p:cNvPr descr="COD.gif" id="86" name="Google Shape;86;p16"/>
          <p:cNvPicPr preferRelativeResize="0"/>
          <p:nvPr/>
        </p:nvPicPr>
        <p:blipFill rotWithShape="1">
          <a:blip r:embed="rId12">
            <a:alphaModFix/>
          </a:blip>
          <a:srcRect b="0" l="0" r="0" t="0"/>
          <a:stretch/>
        </p:blipFill>
        <p:spPr>
          <a:xfrm>
            <a:off x="3287962" y="1792706"/>
            <a:ext cx="3946405" cy="763820"/>
          </a:xfrm>
          <a:prstGeom prst="rect">
            <a:avLst/>
          </a:prstGeom>
          <a:noFill/>
          <a:ln>
            <a:noFill/>
          </a:ln>
        </p:spPr>
      </p:pic>
      <p:pic>
        <p:nvPicPr>
          <p:cNvPr id="87" name="Google Shape;87;p16"/>
          <p:cNvPicPr preferRelativeResize="0"/>
          <p:nvPr/>
        </p:nvPicPr>
        <p:blipFill rotWithShape="1">
          <a:blip r:embed="rId13">
            <a:alphaModFix/>
          </a:blip>
          <a:srcRect b="0" l="0" r="0" t="0"/>
          <a:stretch/>
        </p:blipFill>
        <p:spPr>
          <a:xfrm>
            <a:off x="167774" y="3953535"/>
            <a:ext cx="2164156" cy="1222643"/>
          </a:xfrm>
          <a:prstGeom prst="rect">
            <a:avLst/>
          </a:prstGeom>
          <a:noFill/>
          <a:ln>
            <a:noFill/>
          </a:ln>
        </p:spPr>
      </p:pic>
      <p:pic>
        <p:nvPicPr>
          <p:cNvPr id="88" name="Google Shape;88;p16"/>
          <p:cNvPicPr preferRelativeResize="0"/>
          <p:nvPr/>
        </p:nvPicPr>
        <p:blipFill rotWithShape="1">
          <a:blip r:embed="rId14">
            <a:alphaModFix/>
          </a:blip>
          <a:srcRect b="0" l="0" r="0" t="0"/>
          <a:stretch/>
        </p:blipFill>
        <p:spPr>
          <a:xfrm>
            <a:off x="5349373" y="2687526"/>
            <a:ext cx="2283505" cy="1389728"/>
          </a:xfrm>
          <a:prstGeom prst="rect">
            <a:avLst/>
          </a:prstGeom>
          <a:noFill/>
          <a:ln>
            <a:noFill/>
          </a:ln>
        </p:spPr>
      </p:pic>
      <p:pic>
        <p:nvPicPr>
          <p:cNvPr id="89" name="Google Shape;89;p16"/>
          <p:cNvPicPr preferRelativeResize="0"/>
          <p:nvPr/>
        </p:nvPicPr>
        <p:blipFill rotWithShape="1">
          <a:blip r:embed="rId15">
            <a:alphaModFix/>
          </a:blip>
          <a:srcRect b="-7560" l="0" r="0" t="7560"/>
          <a:stretch/>
        </p:blipFill>
        <p:spPr>
          <a:xfrm>
            <a:off x="7968248" y="3323397"/>
            <a:ext cx="2031549" cy="1514380"/>
          </a:xfrm>
          <a:prstGeom prst="rect">
            <a:avLst/>
          </a:prstGeom>
          <a:noFill/>
          <a:ln>
            <a:noFill/>
          </a:ln>
        </p:spPr>
      </p:pic>
      <p:pic>
        <p:nvPicPr>
          <p:cNvPr id="90" name="Google Shape;90;p16"/>
          <p:cNvPicPr preferRelativeResize="0"/>
          <p:nvPr/>
        </p:nvPicPr>
        <p:blipFill rotWithShape="1">
          <a:blip r:embed="rId16">
            <a:alphaModFix/>
          </a:blip>
          <a:srcRect b="0" l="0" r="0" t="0"/>
          <a:stretch/>
        </p:blipFill>
        <p:spPr>
          <a:xfrm>
            <a:off x="465317" y="0"/>
            <a:ext cx="2202686" cy="1320716"/>
          </a:xfrm>
          <a:prstGeom prst="rect">
            <a:avLst/>
          </a:prstGeom>
          <a:noFill/>
          <a:ln>
            <a:noFill/>
          </a:ln>
        </p:spPr>
      </p:pic>
      <p:pic>
        <p:nvPicPr>
          <p:cNvPr id="91" name="Google Shape;91;p16"/>
          <p:cNvPicPr preferRelativeResize="0"/>
          <p:nvPr/>
        </p:nvPicPr>
        <p:blipFill rotWithShape="1">
          <a:blip r:embed="rId17">
            <a:alphaModFix/>
          </a:blip>
          <a:srcRect b="0" l="0" r="0" t="0"/>
          <a:stretch/>
        </p:blipFill>
        <p:spPr>
          <a:xfrm>
            <a:off x="8249653" y="1965409"/>
            <a:ext cx="2881063" cy="1061706"/>
          </a:xfrm>
          <a:prstGeom prst="rect">
            <a:avLst/>
          </a:prstGeom>
          <a:noFill/>
          <a:ln>
            <a:noFill/>
          </a:ln>
        </p:spPr>
      </p:pic>
      <p:pic>
        <p:nvPicPr>
          <p:cNvPr id="92" name="Google Shape;92;p16"/>
          <p:cNvPicPr preferRelativeResize="0"/>
          <p:nvPr/>
        </p:nvPicPr>
        <p:blipFill rotWithShape="1">
          <a:blip r:embed="rId18">
            <a:alphaModFix/>
          </a:blip>
          <a:srcRect b="0" l="0" r="0" t="0"/>
          <a:stretch/>
        </p:blipFill>
        <p:spPr>
          <a:xfrm>
            <a:off x="10238874" y="3094043"/>
            <a:ext cx="1812758" cy="200809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7"/>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Application Deadlines</a:t>
            </a:r>
            <a:endParaRPr i="0" sz="4400" u="none" cap="none" strike="noStrike">
              <a:solidFill>
                <a:schemeClr val="lt1"/>
              </a:solidFill>
              <a:latin typeface="Roboto Black"/>
              <a:ea typeface="Roboto Black"/>
              <a:cs typeface="Roboto Black"/>
              <a:sym typeface="Roboto Black"/>
            </a:endParaRPr>
          </a:p>
        </p:txBody>
      </p:sp>
      <p:graphicFrame>
        <p:nvGraphicFramePr>
          <p:cNvPr id="98" name="Google Shape;98;p17"/>
          <p:cNvGraphicFramePr/>
          <p:nvPr/>
        </p:nvGraphicFramePr>
        <p:xfrm>
          <a:off x="295774" y="340843"/>
          <a:ext cx="3000000" cy="3000000"/>
        </p:xfrm>
        <a:graphic>
          <a:graphicData uri="http://schemas.openxmlformats.org/drawingml/2006/table">
            <a:tbl>
              <a:tblPr bandRow="1" firstRow="1">
                <a:noFill/>
                <a:tableStyleId>{F8F5B16E-E688-4C51-8F8E-45EE77762B1E}</a:tableStyleId>
              </a:tblPr>
              <a:tblGrid>
                <a:gridCol w="2291800"/>
              </a:tblGrid>
              <a:tr h="727675">
                <a:tc>
                  <a:txBody>
                    <a:bodyPr/>
                    <a:lstStyle/>
                    <a:p>
                      <a:pPr indent="0" lvl="0" marL="0" marR="0" rtl="0" algn="ctr">
                        <a:spcBef>
                          <a:spcPts val="0"/>
                        </a:spcBef>
                        <a:spcAft>
                          <a:spcPts val="0"/>
                        </a:spcAft>
                        <a:buNone/>
                      </a:pPr>
                      <a:br>
                        <a:rPr lang="en-US" sz="1800" u="none" cap="none" strike="noStrike"/>
                      </a:br>
                      <a:r>
                        <a:rPr lang="en-US" sz="1800" u="none" cap="none" strike="noStrike"/>
                        <a:t>Early Decision</a:t>
                      </a:r>
                      <a:endParaRPr sz="1800" u="none" cap="none" strike="noStrike"/>
                    </a:p>
                  </a:txBody>
                  <a:tcPr marT="45725" marB="45725" marR="91450" marL="91450"/>
                </a:tc>
              </a:tr>
              <a:tr h="3921500">
                <a:tc>
                  <a:txBody>
                    <a:bodyPr/>
                    <a:lstStyle/>
                    <a:p>
                      <a:pPr indent="0" lvl="0" marL="0" marR="0" rtl="0" algn="ctr">
                        <a:spcBef>
                          <a:spcPts val="0"/>
                        </a:spcBef>
                        <a:spcAft>
                          <a:spcPts val="0"/>
                        </a:spcAft>
                        <a:buNone/>
                      </a:pPr>
                      <a:r>
                        <a:rPr b="1" lang="en-US" sz="1800" u="none" cap="none" strike="noStrike">
                          <a:solidFill>
                            <a:srgbClr val="FF0000"/>
                          </a:solidFill>
                        </a:rPr>
                        <a:t>BINDING</a:t>
                      </a:r>
                      <a:endParaRPr b="0" sz="1800" u="none" cap="none" strike="noStrike">
                        <a:solidFill>
                          <a:srgbClr val="FF0000"/>
                        </a:solidFill>
                      </a:endParaRPr>
                    </a:p>
                    <a:p>
                      <a:pPr indent="0" lvl="0" marL="0" marR="0" rtl="0" algn="ctr">
                        <a:spcBef>
                          <a:spcPts val="0"/>
                        </a:spcBef>
                        <a:spcAft>
                          <a:spcPts val="0"/>
                        </a:spcAft>
                        <a:buNone/>
                      </a:pPr>
                      <a:r>
                        <a:t/>
                      </a:r>
                      <a:endParaRPr b="0" sz="1800" u="none" cap="none" strike="noStrike"/>
                    </a:p>
                    <a:p>
                      <a:pPr indent="0" lvl="0" marL="0" marR="0" rtl="0" algn="l">
                        <a:spcBef>
                          <a:spcPts val="0"/>
                        </a:spcBef>
                        <a:spcAft>
                          <a:spcPts val="0"/>
                        </a:spcAft>
                        <a:buNone/>
                      </a:pPr>
                      <a:r>
                        <a:rPr b="0" lang="en-US" sz="1800" u="none" cap="none" strike="noStrike"/>
                        <a:t>Students make a commitment to a first choice college. If admitted under Early Decision, the student must attend.</a:t>
                      </a:r>
                      <a:endParaRPr b="1" sz="1800" u="none" cap="none" strike="noStrike"/>
                    </a:p>
                  </a:txBody>
                  <a:tcPr marT="45725" marB="45725" marR="91450" marL="91450"/>
                </a:tc>
              </a:tr>
            </a:tbl>
          </a:graphicData>
        </a:graphic>
      </p:graphicFrame>
      <p:graphicFrame>
        <p:nvGraphicFramePr>
          <p:cNvPr id="99" name="Google Shape;99;p17"/>
          <p:cNvGraphicFramePr/>
          <p:nvPr/>
        </p:nvGraphicFramePr>
        <p:xfrm>
          <a:off x="2603546" y="336488"/>
          <a:ext cx="3000000" cy="3000000"/>
        </p:xfrm>
        <a:graphic>
          <a:graphicData uri="http://schemas.openxmlformats.org/drawingml/2006/table">
            <a:tbl>
              <a:tblPr bandRow="1" firstRow="1">
                <a:noFill/>
                <a:tableStyleId>{35799445-38D3-4EFD-96FB-23A0A4A166AE}</a:tableStyleId>
              </a:tblPr>
              <a:tblGrid>
                <a:gridCol w="2291800"/>
              </a:tblGrid>
              <a:tr h="727675">
                <a:tc>
                  <a:txBody>
                    <a:bodyPr/>
                    <a:lstStyle/>
                    <a:p>
                      <a:pPr indent="0" lvl="0" marL="0" marR="0" rtl="0" algn="ctr">
                        <a:spcBef>
                          <a:spcPts val="0"/>
                        </a:spcBef>
                        <a:spcAft>
                          <a:spcPts val="0"/>
                        </a:spcAft>
                        <a:buNone/>
                      </a:pPr>
                      <a:r>
                        <a:rPr lang="en-US" sz="1800" u="none" cap="none" strike="noStrike"/>
                        <a:t>Restrictive Early Action</a:t>
                      </a:r>
                      <a:endParaRPr sz="1800" u="none" cap="none" strike="noStrike"/>
                    </a:p>
                  </a:txBody>
                  <a:tcPr marT="45725" marB="45725" marR="91450" marL="91450"/>
                </a:tc>
              </a:tr>
              <a:tr h="3921500">
                <a:tc>
                  <a:txBody>
                    <a:bodyPr/>
                    <a:lstStyle/>
                    <a:p>
                      <a:pPr indent="0" lvl="0" marL="0" marR="0" rtl="0" algn="ctr">
                        <a:spcBef>
                          <a:spcPts val="0"/>
                        </a:spcBef>
                        <a:spcAft>
                          <a:spcPts val="0"/>
                        </a:spcAft>
                        <a:buNone/>
                      </a:pPr>
                      <a:r>
                        <a:rPr lang="en-US" sz="1800" u="none" cap="none" strike="noStrike"/>
                        <a:t>NON-BINDING</a:t>
                      </a:r>
                      <a:endParaRPr/>
                    </a:p>
                    <a:p>
                      <a:pPr indent="0" lvl="0" marL="0" marR="0" rtl="0" algn="ctr">
                        <a:spcBef>
                          <a:spcPts val="0"/>
                        </a:spcBef>
                        <a:spcAft>
                          <a:spcPts val="0"/>
                        </a:spcAft>
                        <a:buNone/>
                      </a:pPr>
                      <a:r>
                        <a:t/>
                      </a:r>
                      <a:endParaRPr sz="1800" u="none" cap="none" strike="noStrike"/>
                    </a:p>
                    <a:p>
                      <a:pPr indent="0" lvl="0" marL="0" marR="0" rtl="0" algn="l">
                        <a:spcBef>
                          <a:spcPts val="0"/>
                        </a:spcBef>
                        <a:spcAft>
                          <a:spcPts val="0"/>
                        </a:spcAft>
                        <a:buNone/>
                      </a:pPr>
                      <a:r>
                        <a:rPr lang="en-US" sz="1800" u="none" cap="none" strike="noStrike"/>
                        <a:t>Students apply to a school of preference, and receive an earlier decision. Students may be restricted from applying ED or EA to other schools</a:t>
                      </a:r>
                      <a:endParaRPr b="1" sz="1800" u="none" cap="none" strike="noStrike"/>
                    </a:p>
                  </a:txBody>
                  <a:tcPr marT="45725" marB="45725" marR="91450" marL="91450"/>
                </a:tc>
              </a:tr>
            </a:tbl>
          </a:graphicData>
        </a:graphic>
      </p:graphicFrame>
      <p:graphicFrame>
        <p:nvGraphicFramePr>
          <p:cNvPr id="100" name="Google Shape;100;p17"/>
          <p:cNvGraphicFramePr/>
          <p:nvPr/>
        </p:nvGraphicFramePr>
        <p:xfrm>
          <a:off x="4927408" y="334217"/>
          <a:ext cx="3000000" cy="3000000"/>
        </p:xfrm>
        <a:graphic>
          <a:graphicData uri="http://schemas.openxmlformats.org/drawingml/2006/table">
            <a:tbl>
              <a:tblPr bandRow="1" firstRow="1">
                <a:noFill/>
                <a:tableStyleId>{F8F5B16E-E688-4C51-8F8E-45EE77762B1E}</a:tableStyleId>
              </a:tblPr>
              <a:tblGrid>
                <a:gridCol w="2291800"/>
              </a:tblGrid>
              <a:tr h="727675">
                <a:tc>
                  <a:txBody>
                    <a:bodyPr/>
                    <a:lstStyle/>
                    <a:p>
                      <a:pPr indent="0" lvl="0" marL="0" marR="0" rtl="0" algn="ctr">
                        <a:spcBef>
                          <a:spcPts val="0"/>
                        </a:spcBef>
                        <a:spcAft>
                          <a:spcPts val="0"/>
                        </a:spcAft>
                        <a:buNone/>
                      </a:pPr>
                      <a:r>
                        <a:rPr lang="en-US" sz="1800" u="none" cap="none" strike="noStrike"/>
                        <a:t>Early Action /</a:t>
                      </a:r>
                      <a:endParaRPr/>
                    </a:p>
                    <a:p>
                      <a:pPr indent="0" lvl="0" marL="0" marR="0" rtl="0" algn="ctr">
                        <a:spcBef>
                          <a:spcPts val="0"/>
                        </a:spcBef>
                        <a:spcAft>
                          <a:spcPts val="0"/>
                        </a:spcAft>
                        <a:buNone/>
                      </a:pPr>
                      <a:r>
                        <a:rPr lang="en-US" sz="1800" u="none" cap="none" strike="noStrike"/>
                        <a:t>Priority</a:t>
                      </a:r>
                      <a:endParaRPr sz="1800" u="none" cap="none" strike="noStrike"/>
                    </a:p>
                  </a:txBody>
                  <a:tcPr marT="45725" marB="45725" marR="91450" marL="91450"/>
                </a:tc>
              </a:tr>
              <a:tr h="3921500">
                <a:tc>
                  <a:txBody>
                    <a:bodyPr/>
                    <a:lstStyle/>
                    <a:p>
                      <a:pPr indent="0" lvl="0" marL="0" marR="0" rtl="0" algn="ctr">
                        <a:spcBef>
                          <a:spcPts val="0"/>
                        </a:spcBef>
                        <a:spcAft>
                          <a:spcPts val="0"/>
                        </a:spcAft>
                        <a:buNone/>
                      </a:pPr>
                      <a:r>
                        <a:rPr b="0" lang="en-US" sz="1800" u="none" cap="none" strike="noStrike"/>
                        <a:t>NON-BINDING</a:t>
                      </a:r>
                      <a:endParaRPr/>
                    </a:p>
                    <a:p>
                      <a:pPr indent="0" lvl="0" marL="0" marR="0" rtl="0" algn="ctr">
                        <a:spcBef>
                          <a:spcPts val="0"/>
                        </a:spcBef>
                        <a:spcAft>
                          <a:spcPts val="0"/>
                        </a:spcAft>
                        <a:buNone/>
                      </a:pPr>
                      <a:r>
                        <a:t/>
                      </a:r>
                      <a:endParaRPr b="0" sz="1800" u="none" cap="none" strike="noStrike"/>
                    </a:p>
                    <a:p>
                      <a:pPr indent="0" lvl="0" marL="0" marR="0" rtl="0" algn="l">
                        <a:spcBef>
                          <a:spcPts val="0"/>
                        </a:spcBef>
                        <a:spcAft>
                          <a:spcPts val="0"/>
                        </a:spcAft>
                        <a:buNone/>
                      </a:pPr>
                      <a:r>
                        <a:rPr b="0" lang="en-US" sz="1800" u="none" cap="none" strike="noStrike"/>
                        <a:t>Students </a:t>
                      </a:r>
                      <a:r>
                        <a:rPr lang="en-US" sz="1800" u="none" cap="none" strike="noStrike"/>
                        <a:t>apply early to a school or schools, and receive an earlier decision</a:t>
                      </a:r>
                      <a:r>
                        <a:rPr b="0" lang="en-US" sz="1800" u="none" cap="none" strike="noStrike"/>
                        <a:t>, ahead of the regular decision deadline</a:t>
                      </a:r>
                      <a:endParaRPr b="1" sz="1800" u="none" cap="none" strike="noStrike"/>
                    </a:p>
                  </a:txBody>
                  <a:tcPr marT="45725" marB="45725" marR="91450" marL="91450"/>
                </a:tc>
              </a:tr>
            </a:tbl>
          </a:graphicData>
        </a:graphic>
      </p:graphicFrame>
      <p:graphicFrame>
        <p:nvGraphicFramePr>
          <p:cNvPr id="101" name="Google Shape;101;p17"/>
          <p:cNvGraphicFramePr/>
          <p:nvPr/>
        </p:nvGraphicFramePr>
        <p:xfrm>
          <a:off x="7248433" y="329862"/>
          <a:ext cx="3000000" cy="3000000"/>
        </p:xfrm>
        <a:graphic>
          <a:graphicData uri="http://schemas.openxmlformats.org/drawingml/2006/table">
            <a:tbl>
              <a:tblPr bandRow="1" firstRow="1">
                <a:noFill/>
                <a:tableStyleId>{35799445-38D3-4EFD-96FB-23A0A4A166AE}</a:tableStyleId>
              </a:tblPr>
              <a:tblGrid>
                <a:gridCol w="2291800"/>
              </a:tblGrid>
              <a:tr h="727675">
                <a:tc>
                  <a:txBody>
                    <a:bodyPr/>
                    <a:lstStyle/>
                    <a:p>
                      <a:pPr indent="0" lvl="0" marL="0" marR="0" rtl="0" algn="ctr">
                        <a:spcBef>
                          <a:spcPts val="0"/>
                        </a:spcBef>
                        <a:spcAft>
                          <a:spcPts val="0"/>
                        </a:spcAft>
                        <a:buNone/>
                      </a:pPr>
                      <a:r>
                        <a:t/>
                      </a:r>
                      <a:endParaRPr sz="1800" u="none" cap="none" strike="noStrike"/>
                    </a:p>
                    <a:p>
                      <a:pPr indent="0" lvl="0" marL="0" marR="0" rtl="0" algn="ctr">
                        <a:spcBef>
                          <a:spcPts val="0"/>
                        </a:spcBef>
                        <a:spcAft>
                          <a:spcPts val="0"/>
                        </a:spcAft>
                        <a:buNone/>
                      </a:pPr>
                      <a:r>
                        <a:rPr lang="en-US" sz="1800" u="none" cap="none" strike="noStrike"/>
                        <a:t>Regular Decision</a:t>
                      </a:r>
                      <a:endParaRPr sz="1800" u="none" cap="none" strike="noStrike"/>
                    </a:p>
                  </a:txBody>
                  <a:tcPr marT="45725" marB="45725" marR="91450" marL="91450"/>
                </a:tc>
              </a:tr>
              <a:tr h="3921500">
                <a:tc>
                  <a:txBody>
                    <a:bodyPr/>
                    <a:lstStyle/>
                    <a:p>
                      <a:pPr indent="0" lvl="0" marL="0" marR="0" rtl="0" algn="ctr">
                        <a:spcBef>
                          <a:spcPts val="0"/>
                        </a:spcBef>
                        <a:spcAft>
                          <a:spcPts val="0"/>
                        </a:spcAft>
                        <a:buNone/>
                      </a:pPr>
                      <a:r>
                        <a:rPr lang="en-US" sz="1800" u="none" cap="none" strike="noStrike"/>
                        <a:t>NON-BINDING</a:t>
                      </a:r>
                      <a:endParaRPr/>
                    </a:p>
                    <a:p>
                      <a:pPr indent="0" lvl="0" marL="0" marR="0" rtl="0" algn="ctr">
                        <a:spcBef>
                          <a:spcPts val="0"/>
                        </a:spcBef>
                        <a:spcAft>
                          <a:spcPts val="0"/>
                        </a:spcAft>
                        <a:buNone/>
                      </a:pPr>
                      <a:r>
                        <a:t/>
                      </a:r>
                      <a:endParaRPr sz="1800" u="none" cap="none" strike="noStrike"/>
                    </a:p>
                    <a:p>
                      <a:pPr indent="0" lvl="0" marL="0" marR="0" rtl="0" algn="l">
                        <a:spcBef>
                          <a:spcPts val="0"/>
                        </a:spcBef>
                        <a:spcAft>
                          <a:spcPts val="0"/>
                        </a:spcAft>
                        <a:buNone/>
                      </a:pPr>
                      <a:r>
                        <a:rPr lang="en-US" sz="1800" u="none" cap="none" strike="noStrike"/>
                        <a:t>Last possible deadline a student can apply and still be considered for admission to a university.</a:t>
                      </a:r>
                      <a:endParaRPr b="1" sz="1800" u="none" cap="none" strike="noStrike"/>
                    </a:p>
                  </a:txBody>
                  <a:tcPr marT="45725" marB="45725" marR="91450" marL="91450"/>
                </a:tc>
              </a:tr>
            </a:tbl>
          </a:graphicData>
        </a:graphic>
      </p:graphicFrame>
      <p:graphicFrame>
        <p:nvGraphicFramePr>
          <p:cNvPr id="102" name="Google Shape;102;p17"/>
          <p:cNvGraphicFramePr/>
          <p:nvPr/>
        </p:nvGraphicFramePr>
        <p:xfrm>
          <a:off x="9572295" y="327591"/>
          <a:ext cx="3000000" cy="3000000"/>
        </p:xfrm>
        <a:graphic>
          <a:graphicData uri="http://schemas.openxmlformats.org/drawingml/2006/table">
            <a:tbl>
              <a:tblPr bandRow="1" firstRow="1">
                <a:noFill/>
                <a:tableStyleId>{F8F5B16E-E688-4C51-8F8E-45EE77762B1E}</a:tableStyleId>
              </a:tblPr>
              <a:tblGrid>
                <a:gridCol w="2291800"/>
              </a:tblGrid>
              <a:tr h="727675">
                <a:tc>
                  <a:txBody>
                    <a:bodyPr/>
                    <a:lstStyle/>
                    <a:p>
                      <a:pPr indent="0" lvl="0" marL="0" marR="0" rtl="0" algn="ctr">
                        <a:spcBef>
                          <a:spcPts val="0"/>
                        </a:spcBef>
                        <a:spcAft>
                          <a:spcPts val="0"/>
                        </a:spcAft>
                        <a:buNone/>
                      </a:pPr>
                      <a:r>
                        <a:t/>
                      </a:r>
                      <a:endParaRPr sz="1800" u="none" cap="none" strike="noStrike"/>
                    </a:p>
                    <a:p>
                      <a:pPr indent="0" lvl="0" marL="0" marR="0" rtl="0" algn="ctr">
                        <a:spcBef>
                          <a:spcPts val="0"/>
                        </a:spcBef>
                        <a:spcAft>
                          <a:spcPts val="0"/>
                        </a:spcAft>
                        <a:buNone/>
                      </a:pPr>
                      <a:r>
                        <a:rPr lang="en-US" sz="1800" u="none" cap="none" strike="noStrike"/>
                        <a:t>Rolling Admission</a:t>
                      </a:r>
                      <a:endParaRPr sz="1800" u="none" cap="none" strike="noStrike"/>
                    </a:p>
                  </a:txBody>
                  <a:tcPr marT="45725" marB="45725" marR="91450" marL="91450"/>
                </a:tc>
              </a:tr>
              <a:tr h="3921500">
                <a:tc>
                  <a:txBody>
                    <a:bodyPr/>
                    <a:lstStyle/>
                    <a:p>
                      <a:pPr indent="0" lvl="0" marL="0" marR="0" rtl="0" algn="ctr">
                        <a:spcBef>
                          <a:spcPts val="0"/>
                        </a:spcBef>
                        <a:spcAft>
                          <a:spcPts val="0"/>
                        </a:spcAft>
                        <a:buNone/>
                      </a:pPr>
                      <a:r>
                        <a:rPr b="0" lang="en-US" sz="1800" u="none" cap="none" strike="noStrike"/>
                        <a:t>NON-BINDING</a:t>
                      </a:r>
                      <a:endParaRPr/>
                    </a:p>
                    <a:p>
                      <a:pPr indent="0" lvl="0" marL="0" marR="0" rtl="0" algn="ctr">
                        <a:spcBef>
                          <a:spcPts val="0"/>
                        </a:spcBef>
                        <a:spcAft>
                          <a:spcPts val="0"/>
                        </a:spcAft>
                        <a:buNone/>
                      </a:pPr>
                      <a:r>
                        <a:t/>
                      </a:r>
                      <a:endParaRPr b="0" sz="1800" u="none" cap="none" strike="noStrike"/>
                    </a:p>
                    <a:p>
                      <a:pPr indent="0" lvl="0" marL="0" marR="0" rtl="0" algn="l">
                        <a:spcBef>
                          <a:spcPts val="0"/>
                        </a:spcBef>
                        <a:spcAft>
                          <a:spcPts val="0"/>
                        </a:spcAft>
                        <a:buNone/>
                      </a:pPr>
                      <a:r>
                        <a:rPr b="0" lang="en-US" sz="1800" u="none" cap="none" strike="noStrike"/>
                        <a:t>Schools review applications as they are submitted, and issue admission decisions on a rolling basis.</a:t>
                      </a:r>
                      <a:endParaRPr b="1" sz="1800" u="none" cap="none" strike="noStrike"/>
                    </a:p>
                  </a:txBody>
                  <a:tcPr marT="45725" marB="45725" marR="91450" marL="9145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8"/>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Fun Fact</a:t>
            </a:r>
            <a:endParaRPr i="0" sz="4400" u="none" cap="none" strike="noStrike">
              <a:solidFill>
                <a:schemeClr val="lt1"/>
              </a:solidFill>
              <a:latin typeface="Roboto Black"/>
              <a:ea typeface="Roboto Black"/>
              <a:cs typeface="Roboto Black"/>
              <a:sym typeface="Roboto Black"/>
            </a:endParaRPr>
          </a:p>
        </p:txBody>
      </p:sp>
      <p:sp>
        <p:nvSpPr>
          <p:cNvPr id="108" name="Google Shape;108;p18"/>
          <p:cNvSpPr txBox="1"/>
          <p:nvPr>
            <p:ph idx="1" type="body"/>
          </p:nvPr>
        </p:nvSpPr>
        <p:spPr>
          <a:xfrm>
            <a:off x="302075" y="235076"/>
            <a:ext cx="10827600" cy="868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lang="en-US" sz="4000">
                <a:solidFill>
                  <a:srgbClr val="F86514"/>
                </a:solidFill>
                <a:latin typeface="Roboto"/>
                <a:ea typeface="Roboto"/>
                <a:cs typeface="Roboto"/>
                <a:sym typeface="Roboto"/>
              </a:rPr>
              <a:t>Myth Busting</a:t>
            </a:r>
            <a:br>
              <a:rPr lang="en-US" sz="2400">
                <a:solidFill>
                  <a:srgbClr val="506E94"/>
                </a:solidFill>
                <a:latin typeface="Roboto"/>
                <a:ea typeface="Roboto"/>
                <a:cs typeface="Roboto"/>
                <a:sym typeface="Roboto"/>
              </a:rPr>
            </a:br>
            <a:r>
              <a:rPr lang="en-US" sz="2400">
                <a:solidFill>
                  <a:srgbClr val="506E94"/>
                </a:solidFill>
                <a:latin typeface="Roboto"/>
                <a:ea typeface="Roboto"/>
                <a:cs typeface="Roboto"/>
                <a:sym typeface="Roboto"/>
              </a:rPr>
              <a:t>Univ. of Illinois, Urbana-Champaign is not a safety school for our students</a:t>
            </a:r>
            <a:endParaRPr sz="2400">
              <a:solidFill>
                <a:srgbClr val="506E94"/>
              </a:solidFill>
              <a:latin typeface="Roboto"/>
              <a:ea typeface="Roboto"/>
              <a:cs typeface="Roboto"/>
              <a:sym typeface="Roboto"/>
            </a:endParaRPr>
          </a:p>
        </p:txBody>
      </p:sp>
      <p:graphicFrame>
        <p:nvGraphicFramePr>
          <p:cNvPr id="109" name="Google Shape;109;p18"/>
          <p:cNvGraphicFramePr/>
          <p:nvPr/>
        </p:nvGraphicFramePr>
        <p:xfrm>
          <a:off x="413588" y="1569300"/>
          <a:ext cx="3000000" cy="3000000"/>
        </p:xfrm>
        <a:graphic>
          <a:graphicData uri="http://schemas.openxmlformats.org/drawingml/2006/table">
            <a:tbl>
              <a:tblPr>
                <a:noFill/>
                <a:tableStyleId>{CD35BD89-5BB0-4C4F-B04B-D7492D068D64}</a:tableStyleId>
              </a:tblPr>
              <a:tblGrid>
                <a:gridCol w="3788275"/>
                <a:gridCol w="3788275"/>
                <a:gridCol w="3788275"/>
              </a:tblGrid>
              <a:tr h="381000">
                <a:tc gridSpan="3">
                  <a:txBody>
                    <a:bodyPr/>
                    <a:lstStyle/>
                    <a:p>
                      <a:pPr indent="0" lvl="0" marL="0" rtl="0" algn="ctr">
                        <a:spcBef>
                          <a:spcPts val="0"/>
                        </a:spcBef>
                        <a:spcAft>
                          <a:spcPts val="0"/>
                        </a:spcAft>
                        <a:buNone/>
                      </a:pPr>
                      <a:r>
                        <a:rPr b="1" lang="en-US" sz="2000">
                          <a:solidFill>
                            <a:schemeClr val="lt1"/>
                          </a:solidFill>
                        </a:rPr>
                        <a:t>Class of 2026 NNHS Admissions Data - Most Selective Majors</a:t>
                      </a:r>
                      <a:endParaRPr b="1" sz="2000">
                        <a:solidFill>
                          <a:schemeClr val="lt1"/>
                        </a:solidFill>
                      </a:endParaRPr>
                    </a:p>
                  </a:txBody>
                  <a:tcPr marT="91425" marB="91425" marR="91425" marL="91425">
                    <a:solidFill>
                      <a:srgbClr val="2C3882"/>
                    </a:solidFill>
                  </a:tcPr>
                </a:tc>
                <a:tc hMerge="1"/>
                <a:tc hMerge="1"/>
              </a:tr>
              <a:tr h="381000">
                <a:tc>
                  <a:txBody>
                    <a:bodyPr/>
                    <a:lstStyle/>
                    <a:p>
                      <a:pPr indent="0" lvl="0" marL="0" rtl="0" algn="l">
                        <a:spcBef>
                          <a:spcPts val="0"/>
                        </a:spcBef>
                        <a:spcAft>
                          <a:spcPts val="0"/>
                        </a:spcAft>
                        <a:buNone/>
                      </a:pPr>
                      <a:r>
                        <a:rPr b="1" lang="en-US" sz="1900">
                          <a:solidFill>
                            <a:srgbClr val="2C3882"/>
                          </a:solidFill>
                        </a:rPr>
                        <a:t>Business</a:t>
                      </a:r>
                      <a:endParaRPr b="1" sz="1900">
                        <a:solidFill>
                          <a:srgbClr val="2C3882"/>
                        </a:solidFill>
                      </a:endParaRPr>
                    </a:p>
                    <a:p>
                      <a:pPr indent="-349250" lvl="0" marL="457200" rtl="0" algn="l">
                        <a:spcBef>
                          <a:spcPts val="700"/>
                        </a:spcBef>
                        <a:spcAft>
                          <a:spcPts val="0"/>
                        </a:spcAft>
                        <a:buSzPts val="1900"/>
                        <a:buChar char="●"/>
                      </a:pPr>
                      <a:r>
                        <a:rPr lang="en-US" sz="1900"/>
                        <a:t>59 students applied</a:t>
                      </a:r>
                      <a:endParaRPr sz="1900"/>
                    </a:p>
                    <a:p>
                      <a:pPr indent="-349250" lvl="0" marL="457200" rtl="0" algn="l">
                        <a:spcBef>
                          <a:spcPts val="700"/>
                        </a:spcBef>
                        <a:spcAft>
                          <a:spcPts val="0"/>
                        </a:spcAft>
                        <a:buSzPts val="1900"/>
                        <a:buChar char="●"/>
                      </a:pPr>
                      <a:r>
                        <a:rPr lang="en-US" sz="1900"/>
                        <a:t>41 students were denied</a:t>
                      </a:r>
                      <a:endParaRPr sz="1900"/>
                    </a:p>
                    <a:p>
                      <a:pPr indent="-349250" lvl="0" marL="457200" rtl="0" algn="l">
                        <a:spcBef>
                          <a:spcPts val="700"/>
                        </a:spcBef>
                        <a:spcAft>
                          <a:spcPts val="0"/>
                        </a:spcAft>
                        <a:buSzPts val="1900"/>
                        <a:buChar char="●"/>
                      </a:pPr>
                      <a:r>
                        <a:rPr lang="en-US" sz="1900"/>
                        <a:t>12 students were offered an alternative major</a:t>
                      </a:r>
                      <a:endParaRPr sz="1900"/>
                    </a:p>
                    <a:p>
                      <a:pPr indent="-349250" lvl="0" marL="457200" rtl="0" algn="l">
                        <a:spcBef>
                          <a:spcPts val="700"/>
                        </a:spcBef>
                        <a:spcAft>
                          <a:spcPts val="700"/>
                        </a:spcAft>
                        <a:buSzPts val="1900"/>
                        <a:buChar char="●"/>
                      </a:pPr>
                      <a:r>
                        <a:rPr lang="en-US" sz="1900"/>
                        <a:t>6 students were admitted </a:t>
                      </a:r>
                      <a:br>
                        <a:rPr lang="en-US" sz="1900"/>
                      </a:br>
                      <a:r>
                        <a:rPr lang="en-US" sz="1900"/>
                        <a:t>(10% acceptance rate)</a:t>
                      </a:r>
                      <a:endParaRPr sz="1900"/>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b="1" lang="en-US" sz="1900">
                          <a:solidFill>
                            <a:srgbClr val="F86514"/>
                          </a:solidFill>
                        </a:rPr>
                        <a:t>Engineering</a:t>
                      </a:r>
                      <a:endParaRPr b="1" sz="1900">
                        <a:solidFill>
                          <a:srgbClr val="F86514"/>
                        </a:solidFill>
                      </a:endParaRPr>
                    </a:p>
                    <a:p>
                      <a:pPr indent="-349250" lvl="0" marL="457200" rtl="0" algn="l">
                        <a:spcBef>
                          <a:spcPts val="700"/>
                        </a:spcBef>
                        <a:spcAft>
                          <a:spcPts val="0"/>
                        </a:spcAft>
                        <a:buClr>
                          <a:schemeClr val="dk1"/>
                        </a:buClr>
                        <a:buSzPts val="1900"/>
                        <a:buChar char="●"/>
                      </a:pPr>
                      <a:r>
                        <a:rPr lang="en-US" sz="1900">
                          <a:solidFill>
                            <a:schemeClr val="dk1"/>
                          </a:solidFill>
                        </a:rPr>
                        <a:t>53 students applied</a:t>
                      </a:r>
                      <a:endParaRPr sz="1900">
                        <a:solidFill>
                          <a:schemeClr val="dk1"/>
                        </a:solidFill>
                      </a:endParaRPr>
                    </a:p>
                    <a:p>
                      <a:pPr indent="-349250" lvl="0" marL="457200" rtl="0" algn="l">
                        <a:spcBef>
                          <a:spcPts val="700"/>
                        </a:spcBef>
                        <a:spcAft>
                          <a:spcPts val="0"/>
                        </a:spcAft>
                        <a:buClr>
                          <a:schemeClr val="dk1"/>
                        </a:buClr>
                        <a:buSzPts val="1900"/>
                        <a:buChar char="●"/>
                      </a:pPr>
                      <a:r>
                        <a:rPr lang="en-US" sz="1900">
                          <a:solidFill>
                            <a:schemeClr val="dk1"/>
                          </a:solidFill>
                        </a:rPr>
                        <a:t>34 students were denied</a:t>
                      </a:r>
                      <a:endParaRPr sz="1900">
                        <a:solidFill>
                          <a:schemeClr val="dk1"/>
                        </a:solidFill>
                      </a:endParaRPr>
                    </a:p>
                    <a:p>
                      <a:pPr indent="-349250" lvl="0" marL="457200" rtl="0" algn="l">
                        <a:spcBef>
                          <a:spcPts val="700"/>
                        </a:spcBef>
                        <a:spcAft>
                          <a:spcPts val="0"/>
                        </a:spcAft>
                        <a:buClr>
                          <a:schemeClr val="dk1"/>
                        </a:buClr>
                        <a:buSzPts val="1900"/>
                        <a:buChar char="●"/>
                      </a:pPr>
                      <a:r>
                        <a:rPr lang="en-US" sz="1900">
                          <a:solidFill>
                            <a:schemeClr val="dk1"/>
                          </a:solidFill>
                        </a:rPr>
                        <a:t>3 students were offered an alternative major</a:t>
                      </a:r>
                      <a:endParaRPr sz="1900">
                        <a:solidFill>
                          <a:schemeClr val="dk1"/>
                        </a:solidFill>
                      </a:endParaRPr>
                    </a:p>
                    <a:p>
                      <a:pPr indent="-349250" lvl="0" marL="457200" rtl="0" algn="l">
                        <a:spcBef>
                          <a:spcPts val="700"/>
                        </a:spcBef>
                        <a:spcAft>
                          <a:spcPts val="700"/>
                        </a:spcAft>
                        <a:buClr>
                          <a:schemeClr val="dk1"/>
                        </a:buClr>
                        <a:buSzPts val="1900"/>
                        <a:buChar char="●"/>
                      </a:pPr>
                      <a:r>
                        <a:rPr lang="en-US" sz="1900">
                          <a:solidFill>
                            <a:schemeClr val="dk1"/>
                          </a:solidFill>
                        </a:rPr>
                        <a:t>16 students were admitted </a:t>
                      </a:r>
                      <a:br>
                        <a:rPr lang="en-US" sz="1900">
                          <a:solidFill>
                            <a:schemeClr val="dk1"/>
                          </a:solidFill>
                        </a:rPr>
                      </a:br>
                      <a:r>
                        <a:rPr lang="en-US" sz="1900">
                          <a:solidFill>
                            <a:schemeClr val="dk1"/>
                          </a:solidFill>
                        </a:rPr>
                        <a:t>(30% acceptance rate)</a:t>
                      </a:r>
                      <a:endParaRPr sz="1900"/>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b="1" lang="en-US" sz="1900">
                          <a:solidFill>
                            <a:srgbClr val="2C3882"/>
                          </a:solidFill>
                        </a:rPr>
                        <a:t>Psychology</a:t>
                      </a:r>
                      <a:endParaRPr b="1" sz="1900">
                        <a:solidFill>
                          <a:srgbClr val="2C3882"/>
                        </a:solidFill>
                      </a:endParaRPr>
                    </a:p>
                    <a:p>
                      <a:pPr indent="-349250" lvl="0" marL="457200" rtl="0" algn="l">
                        <a:spcBef>
                          <a:spcPts val="700"/>
                        </a:spcBef>
                        <a:spcAft>
                          <a:spcPts val="0"/>
                        </a:spcAft>
                        <a:buClr>
                          <a:schemeClr val="dk1"/>
                        </a:buClr>
                        <a:buSzPts val="1900"/>
                        <a:buChar char="●"/>
                      </a:pPr>
                      <a:r>
                        <a:rPr lang="en-US" sz="1900">
                          <a:solidFill>
                            <a:schemeClr val="dk1"/>
                          </a:solidFill>
                        </a:rPr>
                        <a:t>11 students applied</a:t>
                      </a:r>
                      <a:endParaRPr sz="1900">
                        <a:solidFill>
                          <a:schemeClr val="dk1"/>
                        </a:solidFill>
                      </a:endParaRPr>
                    </a:p>
                    <a:p>
                      <a:pPr indent="-349250" lvl="0" marL="457200" rtl="0" algn="l">
                        <a:spcBef>
                          <a:spcPts val="700"/>
                        </a:spcBef>
                        <a:spcAft>
                          <a:spcPts val="0"/>
                        </a:spcAft>
                        <a:buClr>
                          <a:schemeClr val="dk1"/>
                        </a:buClr>
                        <a:buSzPts val="1900"/>
                        <a:buChar char="●"/>
                      </a:pPr>
                      <a:r>
                        <a:rPr lang="en-US" sz="1900">
                          <a:solidFill>
                            <a:schemeClr val="dk1"/>
                          </a:solidFill>
                        </a:rPr>
                        <a:t>6 students were denied</a:t>
                      </a:r>
                      <a:endParaRPr sz="1900">
                        <a:solidFill>
                          <a:schemeClr val="dk1"/>
                        </a:solidFill>
                      </a:endParaRPr>
                    </a:p>
                    <a:p>
                      <a:pPr indent="-349250" lvl="0" marL="457200" rtl="0" algn="l">
                        <a:spcBef>
                          <a:spcPts val="700"/>
                        </a:spcBef>
                        <a:spcAft>
                          <a:spcPts val="0"/>
                        </a:spcAft>
                        <a:buClr>
                          <a:schemeClr val="dk1"/>
                        </a:buClr>
                        <a:buSzPts val="1900"/>
                        <a:buChar char="●"/>
                      </a:pPr>
                      <a:r>
                        <a:rPr lang="en-US" sz="1900">
                          <a:solidFill>
                            <a:schemeClr val="dk1"/>
                          </a:solidFill>
                        </a:rPr>
                        <a:t>2 students were offered an alternative major</a:t>
                      </a:r>
                      <a:endParaRPr sz="1900">
                        <a:solidFill>
                          <a:schemeClr val="dk1"/>
                        </a:solidFill>
                      </a:endParaRPr>
                    </a:p>
                    <a:p>
                      <a:pPr indent="-349250" lvl="0" marL="457200" rtl="0" algn="l">
                        <a:spcBef>
                          <a:spcPts val="700"/>
                        </a:spcBef>
                        <a:spcAft>
                          <a:spcPts val="700"/>
                        </a:spcAft>
                        <a:buClr>
                          <a:schemeClr val="dk1"/>
                        </a:buClr>
                        <a:buSzPts val="1900"/>
                        <a:buChar char="●"/>
                      </a:pPr>
                      <a:r>
                        <a:rPr lang="en-US" sz="1900">
                          <a:solidFill>
                            <a:schemeClr val="dk1"/>
                          </a:solidFill>
                        </a:rPr>
                        <a:t>3 students were admitted </a:t>
                      </a:r>
                      <a:br>
                        <a:rPr lang="en-US" sz="1900">
                          <a:solidFill>
                            <a:schemeClr val="dk1"/>
                          </a:solidFill>
                        </a:rPr>
                      </a:br>
                      <a:r>
                        <a:rPr lang="en-US" sz="1900">
                          <a:solidFill>
                            <a:schemeClr val="dk1"/>
                          </a:solidFill>
                        </a:rPr>
                        <a:t>(27% acceptance rate)</a:t>
                      </a:r>
                      <a:endParaRPr sz="1900"/>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9"/>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Fun Fact</a:t>
            </a:r>
            <a:endParaRPr i="0" sz="4400" u="none" cap="none" strike="noStrike">
              <a:solidFill>
                <a:schemeClr val="lt1"/>
              </a:solidFill>
              <a:latin typeface="Roboto Black"/>
              <a:ea typeface="Roboto Black"/>
              <a:cs typeface="Roboto Black"/>
              <a:sym typeface="Roboto Black"/>
            </a:endParaRPr>
          </a:p>
        </p:txBody>
      </p:sp>
      <p:sp>
        <p:nvSpPr>
          <p:cNvPr id="115" name="Google Shape;115;p19"/>
          <p:cNvSpPr txBox="1"/>
          <p:nvPr>
            <p:ph idx="1" type="body"/>
          </p:nvPr>
        </p:nvSpPr>
        <p:spPr>
          <a:xfrm>
            <a:off x="302075" y="235076"/>
            <a:ext cx="10827600" cy="868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lang="en-US" sz="4000">
                <a:solidFill>
                  <a:srgbClr val="F86514"/>
                </a:solidFill>
                <a:latin typeface="Roboto"/>
                <a:ea typeface="Roboto"/>
                <a:cs typeface="Roboto"/>
                <a:sym typeface="Roboto"/>
              </a:rPr>
              <a:t>Myth Busting</a:t>
            </a:r>
            <a:br>
              <a:rPr lang="en-US" sz="2400">
                <a:solidFill>
                  <a:srgbClr val="506E94"/>
                </a:solidFill>
                <a:latin typeface="Roboto"/>
                <a:ea typeface="Roboto"/>
                <a:cs typeface="Roboto"/>
                <a:sym typeface="Roboto"/>
              </a:rPr>
            </a:br>
            <a:r>
              <a:rPr lang="en-US" sz="2400">
                <a:solidFill>
                  <a:srgbClr val="506E94"/>
                </a:solidFill>
                <a:latin typeface="Roboto"/>
                <a:ea typeface="Roboto"/>
                <a:cs typeface="Roboto"/>
                <a:sym typeface="Roboto"/>
              </a:rPr>
              <a:t>Univ. of Illinois, Urbana-Champaign is not a safety school for our students</a:t>
            </a:r>
            <a:endParaRPr sz="2400">
              <a:solidFill>
                <a:srgbClr val="506E94"/>
              </a:solidFill>
              <a:latin typeface="Roboto"/>
              <a:ea typeface="Roboto"/>
              <a:cs typeface="Roboto"/>
              <a:sym typeface="Roboto"/>
            </a:endParaRPr>
          </a:p>
        </p:txBody>
      </p:sp>
      <p:graphicFrame>
        <p:nvGraphicFramePr>
          <p:cNvPr id="116" name="Google Shape;116;p19"/>
          <p:cNvGraphicFramePr/>
          <p:nvPr/>
        </p:nvGraphicFramePr>
        <p:xfrm>
          <a:off x="413588" y="1569300"/>
          <a:ext cx="3000000" cy="3000000"/>
        </p:xfrm>
        <a:graphic>
          <a:graphicData uri="http://schemas.openxmlformats.org/drawingml/2006/table">
            <a:tbl>
              <a:tblPr>
                <a:noFill/>
                <a:tableStyleId>{CD35BD89-5BB0-4C4F-B04B-D7492D068D64}</a:tableStyleId>
              </a:tblPr>
              <a:tblGrid>
                <a:gridCol w="3788275"/>
                <a:gridCol w="3788275"/>
                <a:gridCol w="3788275"/>
              </a:tblGrid>
              <a:tr h="381000">
                <a:tc gridSpan="3">
                  <a:txBody>
                    <a:bodyPr/>
                    <a:lstStyle/>
                    <a:p>
                      <a:pPr indent="0" lvl="0" marL="0" rtl="0" algn="ctr">
                        <a:spcBef>
                          <a:spcPts val="0"/>
                        </a:spcBef>
                        <a:spcAft>
                          <a:spcPts val="0"/>
                        </a:spcAft>
                        <a:buNone/>
                      </a:pPr>
                      <a:r>
                        <a:rPr b="1" lang="en-US" sz="2000">
                          <a:solidFill>
                            <a:schemeClr val="lt1"/>
                          </a:solidFill>
                        </a:rPr>
                        <a:t>Early Action vs Regular Decision Acceptance (2026)</a:t>
                      </a:r>
                      <a:endParaRPr b="1" sz="2000">
                        <a:solidFill>
                          <a:schemeClr val="lt1"/>
                        </a:solidFill>
                      </a:endParaRPr>
                    </a:p>
                  </a:txBody>
                  <a:tcPr marT="91425" marB="91425" marR="91425" marL="91425">
                    <a:solidFill>
                      <a:srgbClr val="2C3882"/>
                    </a:solidFill>
                  </a:tcPr>
                </a:tc>
                <a:tc hMerge="1"/>
                <a:tc hMerge="1"/>
              </a:tr>
              <a:tr h="381000">
                <a:tc>
                  <a:txBody>
                    <a:bodyPr/>
                    <a:lstStyle/>
                    <a:p>
                      <a:pPr indent="0" lvl="0" marL="0" rtl="0" algn="l">
                        <a:spcBef>
                          <a:spcPts val="0"/>
                        </a:spcBef>
                        <a:spcAft>
                          <a:spcPts val="0"/>
                        </a:spcAft>
                        <a:buNone/>
                      </a:pPr>
                      <a:r>
                        <a:rPr b="1" lang="en-US" sz="1900">
                          <a:solidFill>
                            <a:srgbClr val="2C3882"/>
                          </a:solidFill>
                        </a:rPr>
                        <a:t>Early Action</a:t>
                      </a:r>
                      <a:endParaRPr b="1" sz="1900">
                        <a:solidFill>
                          <a:srgbClr val="2C3882"/>
                        </a:solidFill>
                      </a:endParaRPr>
                    </a:p>
                    <a:p>
                      <a:pPr indent="-349250" lvl="0" marL="457200" rtl="0" algn="l">
                        <a:spcBef>
                          <a:spcPts val="700"/>
                        </a:spcBef>
                        <a:spcAft>
                          <a:spcPts val="0"/>
                        </a:spcAft>
                        <a:buSzPts val="1900"/>
                        <a:buChar char="●"/>
                      </a:pPr>
                      <a:r>
                        <a:rPr lang="en-US" sz="1900"/>
                        <a:t>200 applied via EA</a:t>
                      </a:r>
                      <a:endParaRPr sz="1900"/>
                    </a:p>
                    <a:p>
                      <a:pPr indent="-349250" lvl="0" marL="457200" rtl="0" algn="l">
                        <a:spcBef>
                          <a:spcPts val="700"/>
                        </a:spcBef>
                        <a:spcAft>
                          <a:spcPts val="700"/>
                        </a:spcAft>
                        <a:buSzPts val="1900"/>
                        <a:buChar char="●"/>
                      </a:pPr>
                      <a:r>
                        <a:rPr lang="en-US" sz="1900"/>
                        <a:t>75 were offered admission</a:t>
                      </a:r>
                      <a:br>
                        <a:rPr lang="en-US" sz="1900"/>
                      </a:br>
                      <a:r>
                        <a:rPr lang="en-US" sz="1900"/>
                        <a:t>(38% acceptance rate)</a:t>
                      </a:r>
                      <a:endParaRPr sz="1900"/>
                    </a:p>
                  </a:txBody>
                  <a:tcPr marT="91425" marB="91425" marR="91425" marL="91425"/>
                </a:tc>
                <a:tc>
                  <a:txBody>
                    <a:bodyPr/>
                    <a:lstStyle/>
                    <a:p>
                      <a:pPr indent="0" lvl="0" marL="0" rtl="0" algn="l">
                        <a:spcBef>
                          <a:spcPts val="0"/>
                        </a:spcBef>
                        <a:spcAft>
                          <a:spcPts val="0"/>
                        </a:spcAft>
                        <a:buNone/>
                      </a:pPr>
                      <a:r>
                        <a:rPr b="1" lang="en-US" sz="1900">
                          <a:solidFill>
                            <a:srgbClr val="F86514"/>
                          </a:solidFill>
                        </a:rPr>
                        <a:t>Regular Decision</a:t>
                      </a:r>
                      <a:endParaRPr b="1" sz="1900">
                        <a:solidFill>
                          <a:srgbClr val="F86514"/>
                        </a:solidFill>
                      </a:endParaRPr>
                    </a:p>
                    <a:p>
                      <a:pPr indent="-349250" lvl="0" marL="457200" rtl="0" algn="l">
                        <a:spcBef>
                          <a:spcPts val="700"/>
                        </a:spcBef>
                        <a:spcAft>
                          <a:spcPts val="0"/>
                        </a:spcAft>
                        <a:buClr>
                          <a:schemeClr val="dk1"/>
                        </a:buClr>
                        <a:buSzPts val="1900"/>
                        <a:buChar char="●"/>
                      </a:pPr>
                      <a:r>
                        <a:rPr lang="en-US" sz="1900">
                          <a:solidFill>
                            <a:schemeClr val="dk1"/>
                          </a:solidFill>
                        </a:rPr>
                        <a:t>41 applied via RD</a:t>
                      </a:r>
                      <a:endParaRPr sz="1900">
                        <a:solidFill>
                          <a:schemeClr val="dk1"/>
                        </a:solidFill>
                      </a:endParaRPr>
                    </a:p>
                    <a:p>
                      <a:pPr indent="-349250" lvl="0" marL="457200" rtl="0" algn="l">
                        <a:spcBef>
                          <a:spcPts val="700"/>
                        </a:spcBef>
                        <a:spcAft>
                          <a:spcPts val="700"/>
                        </a:spcAft>
                        <a:buClr>
                          <a:schemeClr val="dk1"/>
                        </a:buClr>
                        <a:buSzPts val="1900"/>
                        <a:buChar char="●"/>
                      </a:pPr>
                      <a:r>
                        <a:rPr lang="en-US" sz="1900">
                          <a:solidFill>
                            <a:schemeClr val="dk1"/>
                          </a:solidFill>
                        </a:rPr>
                        <a:t>11 were offered admission</a:t>
                      </a:r>
                      <a:br>
                        <a:rPr lang="en-US" sz="1900">
                          <a:solidFill>
                            <a:schemeClr val="dk1"/>
                          </a:solidFill>
                        </a:rPr>
                      </a:br>
                      <a:r>
                        <a:rPr lang="en-US" sz="1900">
                          <a:solidFill>
                            <a:schemeClr val="dk1"/>
                          </a:solidFill>
                        </a:rPr>
                        <a:t>(27% acceptance rate)</a:t>
                      </a:r>
                      <a:endParaRPr sz="1900">
                        <a:solidFill>
                          <a:schemeClr val="dk1"/>
                        </a:solidFill>
                      </a:endParaRPr>
                    </a:p>
                  </a:txBody>
                  <a:tcPr marT="91425" marB="91425" marR="91425" marL="91425"/>
                </a:tc>
                <a:tc>
                  <a:txBody>
                    <a:bodyPr/>
                    <a:lstStyle/>
                    <a:p>
                      <a:pPr indent="0" lvl="0" marL="0" rtl="0" algn="l">
                        <a:spcBef>
                          <a:spcPts val="0"/>
                        </a:spcBef>
                        <a:spcAft>
                          <a:spcPts val="0"/>
                        </a:spcAft>
                        <a:buNone/>
                      </a:pPr>
                      <a:r>
                        <a:rPr b="1" lang="en-US" sz="1900">
                          <a:solidFill>
                            <a:srgbClr val="888888"/>
                          </a:solidFill>
                        </a:rPr>
                        <a:t>Overall Admissions</a:t>
                      </a:r>
                      <a:endParaRPr b="1" sz="1900">
                        <a:solidFill>
                          <a:srgbClr val="888888"/>
                        </a:solidFill>
                      </a:endParaRPr>
                    </a:p>
                    <a:p>
                      <a:pPr indent="-349250" lvl="0" marL="457200" rtl="0" algn="l">
                        <a:spcBef>
                          <a:spcPts val="700"/>
                        </a:spcBef>
                        <a:spcAft>
                          <a:spcPts val="0"/>
                        </a:spcAft>
                        <a:buClr>
                          <a:schemeClr val="dk1"/>
                        </a:buClr>
                        <a:buSzPts val="1900"/>
                        <a:buChar char="●"/>
                      </a:pPr>
                      <a:r>
                        <a:rPr lang="en-US" sz="1900">
                          <a:solidFill>
                            <a:schemeClr val="dk1"/>
                          </a:solidFill>
                        </a:rPr>
                        <a:t>241 applied to UIUC</a:t>
                      </a:r>
                      <a:endParaRPr sz="1900">
                        <a:solidFill>
                          <a:schemeClr val="dk1"/>
                        </a:solidFill>
                      </a:endParaRPr>
                    </a:p>
                    <a:p>
                      <a:pPr indent="-349250" lvl="0" marL="457200" rtl="0" algn="l">
                        <a:spcBef>
                          <a:spcPts val="700"/>
                        </a:spcBef>
                        <a:spcAft>
                          <a:spcPts val="700"/>
                        </a:spcAft>
                        <a:buClr>
                          <a:schemeClr val="dk1"/>
                        </a:buClr>
                        <a:buSzPts val="1900"/>
                        <a:buChar char="●"/>
                      </a:pPr>
                      <a:r>
                        <a:rPr lang="en-US" sz="1900">
                          <a:solidFill>
                            <a:schemeClr val="dk1"/>
                          </a:solidFill>
                        </a:rPr>
                        <a:t>86 were offered admission</a:t>
                      </a:r>
                      <a:br>
                        <a:rPr lang="en-US" sz="1900">
                          <a:solidFill>
                            <a:schemeClr val="dk1"/>
                          </a:solidFill>
                        </a:rPr>
                      </a:br>
                      <a:r>
                        <a:rPr lang="en-US" sz="1900">
                          <a:solidFill>
                            <a:schemeClr val="dk1"/>
                          </a:solidFill>
                        </a:rPr>
                        <a:t>(35.7% acceptance rate)</a:t>
                      </a:r>
                      <a:endParaRPr sz="1900">
                        <a:solidFill>
                          <a:schemeClr val="dk1"/>
                        </a:solidFill>
                      </a:endParaRPr>
                    </a:p>
                  </a:txBody>
                  <a:tcPr marT="91425" marB="91425" marR="91425" marL="91425"/>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Requesting Transcripts</a:t>
            </a:r>
            <a:endParaRPr i="0" sz="4400" u="none" cap="none" strike="noStrike">
              <a:solidFill>
                <a:schemeClr val="lt1"/>
              </a:solidFill>
              <a:latin typeface="Roboto Black"/>
              <a:ea typeface="Roboto Black"/>
              <a:cs typeface="Roboto Black"/>
              <a:sym typeface="Roboto Black"/>
            </a:endParaRPr>
          </a:p>
        </p:txBody>
      </p:sp>
      <p:sp>
        <p:nvSpPr>
          <p:cNvPr id="122" name="Google Shape;122;p20"/>
          <p:cNvSpPr txBox="1"/>
          <p:nvPr>
            <p:ph idx="1" type="body"/>
          </p:nvPr>
        </p:nvSpPr>
        <p:spPr>
          <a:xfrm>
            <a:off x="302078" y="503464"/>
            <a:ext cx="10827600" cy="4441500"/>
          </a:xfrm>
          <a:prstGeom prst="rect">
            <a:avLst/>
          </a:prstGeom>
          <a:noFill/>
          <a:ln>
            <a:noFill/>
          </a:ln>
        </p:spPr>
        <p:txBody>
          <a:bodyPr anchorCtr="0" anchor="t" bIns="45700" lIns="91425" spcFirstLastPara="1" rIns="91425" wrap="square" tIns="45700">
            <a:noAutofit/>
          </a:bodyPr>
          <a:lstStyle/>
          <a:p>
            <a:pPr indent="0" lvl="0" marL="457200" rtl="0" algn="ctr">
              <a:spcBef>
                <a:spcPts val="0"/>
              </a:spcBef>
              <a:spcAft>
                <a:spcPts val="0"/>
              </a:spcAft>
              <a:buNone/>
            </a:pPr>
            <a:r>
              <a:t/>
            </a:r>
            <a:endParaRPr sz="2400">
              <a:solidFill>
                <a:srgbClr val="506E94"/>
              </a:solidFill>
              <a:latin typeface="Roboto"/>
              <a:ea typeface="Roboto"/>
              <a:cs typeface="Roboto"/>
              <a:sym typeface="Roboto"/>
            </a:endParaRPr>
          </a:p>
          <a:p>
            <a:pPr indent="0" lvl="0" marL="457200" rtl="0" algn="ctr">
              <a:spcBef>
                <a:spcPts val="0"/>
              </a:spcBef>
              <a:spcAft>
                <a:spcPts val="0"/>
              </a:spcAft>
              <a:buNone/>
            </a:pPr>
            <a:r>
              <a:t/>
            </a:r>
            <a:endParaRPr sz="2400">
              <a:solidFill>
                <a:srgbClr val="506E94"/>
              </a:solidFill>
              <a:latin typeface="Roboto"/>
              <a:ea typeface="Roboto"/>
              <a:cs typeface="Roboto"/>
              <a:sym typeface="Roboto"/>
            </a:endParaRPr>
          </a:p>
          <a:p>
            <a:pPr indent="0" lvl="0" marL="457200" rtl="0" algn="ctr">
              <a:spcBef>
                <a:spcPts val="0"/>
              </a:spcBef>
              <a:spcAft>
                <a:spcPts val="0"/>
              </a:spcAft>
              <a:buNone/>
            </a:pPr>
            <a:r>
              <a:t/>
            </a:r>
            <a:endParaRPr sz="2400">
              <a:solidFill>
                <a:srgbClr val="506E94"/>
              </a:solidFill>
              <a:latin typeface="Roboto"/>
              <a:ea typeface="Roboto"/>
              <a:cs typeface="Roboto"/>
              <a:sym typeface="Roboto"/>
            </a:endParaRPr>
          </a:p>
          <a:p>
            <a:pPr indent="0" lvl="0" marL="457200" rtl="0" algn="ctr">
              <a:spcBef>
                <a:spcPts val="0"/>
              </a:spcBef>
              <a:spcAft>
                <a:spcPts val="0"/>
              </a:spcAft>
              <a:buNone/>
            </a:pPr>
            <a:r>
              <a:t/>
            </a:r>
            <a:endParaRPr sz="2400">
              <a:solidFill>
                <a:srgbClr val="506E94"/>
              </a:solidFill>
              <a:latin typeface="Roboto"/>
              <a:ea typeface="Roboto"/>
              <a:cs typeface="Roboto"/>
              <a:sym typeface="Roboto"/>
            </a:endParaRPr>
          </a:p>
          <a:p>
            <a:pPr indent="0" lvl="0" marL="457200" rtl="0" algn="ctr">
              <a:spcBef>
                <a:spcPts val="1000"/>
              </a:spcBef>
              <a:spcAft>
                <a:spcPts val="0"/>
              </a:spcAft>
              <a:buNone/>
            </a:pPr>
            <a:r>
              <a:rPr lang="en-US" sz="4800">
                <a:solidFill>
                  <a:srgbClr val="506E94"/>
                </a:solidFill>
                <a:latin typeface="Roboto"/>
                <a:ea typeface="Roboto"/>
                <a:cs typeface="Roboto"/>
                <a:sym typeface="Roboto"/>
              </a:rPr>
              <a:t>Transcripts will not be sent out to </a:t>
            </a:r>
            <a:br>
              <a:rPr lang="en-US" sz="4800">
                <a:solidFill>
                  <a:srgbClr val="506E94"/>
                </a:solidFill>
                <a:latin typeface="Roboto"/>
                <a:ea typeface="Roboto"/>
                <a:cs typeface="Roboto"/>
                <a:sym typeface="Roboto"/>
              </a:rPr>
            </a:br>
            <a:r>
              <a:rPr lang="en-US" sz="4800">
                <a:solidFill>
                  <a:srgbClr val="506E94"/>
                </a:solidFill>
                <a:latin typeface="Roboto"/>
                <a:ea typeface="Roboto"/>
                <a:cs typeface="Roboto"/>
                <a:sym typeface="Roboto"/>
              </a:rPr>
              <a:t>colleges until the week of </a:t>
            </a:r>
            <a:r>
              <a:rPr b="1" lang="en-US" sz="4800">
                <a:solidFill>
                  <a:srgbClr val="506E94"/>
                </a:solidFill>
                <a:latin typeface="Roboto"/>
                <a:ea typeface="Roboto"/>
                <a:cs typeface="Roboto"/>
                <a:sym typeface="Roboto"/>
              </a:rPr>
              <a:t>Sept. 14</a:t>
            </a:r>
            <a:endParaRPr sz="4800">
              <a:solidFill>
                <a:srgbClr val="506E94"/>
              </a:solidFill>
              <a:latin typeface="Roboto"/>
              <a:ea typeface="Roboto"/>
              <a:cs typeface="Roboto"/>
              <a:sym typeface="Roboto"/>
            </a:endParaRPr>
          </a:p>
          <a:p>
            <a:pPr indent="0" lvl="0" marL="0" marR="0" rtl="0" algn="l">
              <a:lnSpc>
                <a:spcPct val="100000"/>
              </a:lnSpc>
              <a:spcBef>
                <a:spcPts val="0"/>
              </a:spcBef>
              <a:spcAft>
                <a:spcPts val="0"/>
              </a:spcAft>
              <a:buNone/>
            </a:pPr>
            <a:r>
              <a:t/>
            </a:r>
            <a:endParaRPr sz="3500" u="sng">
              <a:solidFill>
                <a:srgbClr val="506E94"/>
              </a:solidFill>
              <a:latin typeface="Roboto Black"/>
              <a:ea typeface="Roboto Black"/>
              <a:cs typeface="Roboto Black"/>
              <a:sym typeface="Roboto Black"/>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1"/>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When will I know if I’m accepted?</a:t>
            </a:r>
            <a:endParaRPr i="0" sz="4400" u="none" cap="none" strike="noStrike">
              <a:solidFill>
                <a:schemeClr val="lt1"/>
              </a:solidFill>
              <a:latin typeface="Roboto Black"/>
              <a:ea typeface="Roboto Black"/>
              <a:cs typeface="Roboto Black"/>
              <a:sym typeface="Roboto Black"/>
            </a:endParaRPr>
          </a:p>
        </p:txBody>
      </p:sp>
      <p:pic>
        <p:nvPicPr>
          <p:cNvPr id="128" name="Google Shape;128;p21"/>
          <p:cNvPicPr preferRelativeResize="0"/>
          <p:nvPr/>
        </p:nvPicPr>
        <p:blipFill rotWithShape="1">
          <a:blip r:embed="rId3">
            <a:alphaModFix/>
          </a:blip>
          <a:srcRect b="0" l="0" r="0" t="0"/>
          <a:stretch/>
        </p:blipFill>
        <p:spPr>
          <a:xfrm>
            <a:off x="2820750" y="158350"/>
            <a:ext cx="6550500" cy="4912800"/>
          </a:xfrm>
          <a:prstGeom prst="rect">
            <a:avLst/>
          </a:prstGeom>
          <a:noFill/>
          <a:ln>
            <a:noFill/>
          </a:ln>
        </p:spPr>
      </p:pic>
      <p:pic>
        <p:nvPicPr>
          <p:cNvPr id="129" name="Google Shape;129;p21"/>
          <p:cNvPicPr preferRelativeResize="0"/>
          <p:nvPr/>
        </p:nvPicPr>
        <p:blipFill>
          <a:blip r:embed="rId4">
            <a:alphaModFix/>
          </a:blip>
          <a:stretch>
            <a:fillRect/>
          </a:stretch>
        </p:blipFill>
        <p:spPr>
          <a:xfrm>
            <a:off x="2820750" y="158350"/>
            <a:ext cx="6550500" cy="491121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5000"/>
                                        <p:tgtEl>
                                          <p:spTgt spid="129"/>
                                        </p:tgtEl>
                                      </p:cBhvr>
                                    </p:animEffect>
                                    <p:set>
                                      <p:cBhvr>
                                        <p:cTn dur="1" fill="hold">
                                          <p:stCondLst>
                                            <p:cond delay="5000"/>
                                          </p:stCondLst>
                                        </p:cTn>
                                        <p:tgtEl>
                                          <p:spTgt spid="129"/>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2"/>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Waitlisted: What does this mean?!</a:t>
            </a:r>
            <a:endParaRPr i="0" sz="4400" u="none" cap="none" strike="noStrike">
              <a:solidFill>
                <a:schemeClr val="lt1"/>
              </a:solidFill>
              <a:latin typeface="Roboto Black"/>
              <a:ea typeface="Roboto Black"/>
              <a:cs typeface="Roboto Black"/>
              <a:sym typeface="Roboto Black"/>
            </a:endParaRPr>
          </a:p>
        </p:txBody>
      </p:sp>
      <p:sp>
        <p:nvSpPr>
          <p:cNvPr id="135" name="Google Shape;135;p22"/>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Autofit/>
          </a:bodyPr>
          <a:lstStyle/>
          <a:p>
            <a:pPr indent="0" lvl="0" marL="228600" rtl="0" algn="l">
              <a:spcBef>
                <a:spcPts val="0"/>
              </a:spcBef>
              <a:spcAft>
                <a:spcPts val="0"/>
              </a:spcAft>
              <a:buNone/>
            </a:pPr>
            <a:r>
              <a:t/>
            </a:r>
            <a:endParaRPr sz="3900">
              <a:solidFill>
                <a:srgbClr val="506E94"/>
              </a:solidFill>
              <a:latin typeface="Roboto"/>
              <a:ea typeface="Roboto"/>
              <a:cs typeface="Roboto"/>
              <a:sym typeface="Roboto"/>
            </a:endParaRPr>
          </a:p>
          <a:p>
            <a:pPr indent="-247650" lvl="0" marL="228600" rtl="0" algn="l">
              <a:spcBef>
                <a:spcPts val="0"/>
              </a:spcBef>
              <a:spcAft>
                <a:spcPts val="0"/>
              </a:spcAft>
              <a:buClr>
                <a:srgbClr val="506E94"/>
              </a:buClr>
              <a:buSzPts val="3900"/>
              <a:buFont typeface="Roboto"/>
              <a:buChar char="•"/>
            </a:pPr>
            <a:r>
              <a:rPr lang="en-US" sz="3900">
                <a:solidFill>
                  <a:srgbClr val="506E94"/>
                </a:solidFill>
                <a:latin typeface="Roboto"/>
                <a:ea typeface="Roboto"/>
                <a:cs typeface="Roboto"/>
                <a:sym typeface="Roboto"/>
              </a:rPr>
              <a:t>You have NOT been accepted, but you are “admissible” if there is room later.</a:t>
            </a:r>
            <a:endParaRPr sz="2700">
              <a:solidFill>
                <a:srgbClr val="506E94"/>
              </a:solidFill>
              <a:latin typeface="Roboto"/>
              <a:ea typeface="Roboto"/>
              <a:cs typeface="Roboto"/>
              <a:sym typeface="Roboto"/>
            </a:endParaRPr>
          </a:p>
          <a:p>
            <a:pPr indent="-161925" lvl="0" marL="228600" rtl="0" algn="l">
              <a:spcBef>
                <a:spcPts val="1000"/>
              </a:spcBef>
              <a:spcAft>
                <a:spcPts val="0"/>
              </a:spcAft>
              <a:buClr>
                <a:schemeClr val="dk1"/>
              </a:buClr>
              <a:buSzPts val="1050"/>
              <a:buFont typeface="Arial"/>
              <a:buNone/>
            </a:pPr>
            <a:r>
              <a:t/>
            </a:r>
            <a:endParaRPr sz="950">
              <a:solidFill>
                <a:srgbClr val="506E94"/>
              </a:solidFill>
              <a:latin typeface="Roboto"/>
              <a:ea typeface="Roboto"/>
              <a:cs typeface="Roboto"/>
              <a:sym typeface="Roboto"/>
            </a:endParaRPr>
          </a:p>
          <a:p>
            <a:pPr indent="-247650" lvl="0" marL="228600" rtl="0" algn="l">
              <a:spcBef>
                <a:spcPts val="1000"/>
              </a:spcBef>
              <a:spcAft>
                <a:spcPts val="0"/>
              </a:spcAft>
              <a:buClr>
                <a:srgbClr val="506E94"/>
              </a:buClr>
              <a:buSzPts val="3900"/>
              <a:buFont typeface="Roboto"/>
              <a:buChar char="•"/>
            </a:pPr>
            <a:r>
              <a:rPr b="1" lang="en-US" sz="3900">
                <a:solidFill>
                  <a:srgbClr val="506E94"/>
                </a:solidFill>
                <a:latin typeface="Roboto"/>
                <a:ea typeface="Roboto"/>
                <a:cs typeface="Roboto"/>
                <a:sym typeface="Roboto"/>
              </a:rPr>
              <a:t>Make other plans!</a:t>
            </a:r>
            <a:endParaRPr sz="2700">
              <a:solidFill>
                <a:srgbClr val="506E94"/>
              </a:solidFill>
              <a:latin typeface="Roboto"/>
              <a:ea typeface="Roboto"/>
              <a:cs typeface="Roboto"/>
              <a:sym typeface="Roboto"/>
            </a:endParaRPr>
          </a:p>
          <a:p>
            <a:pPr indent="-161925" lvl="0" marL="228600" rtl="0" algn="l">
              <a:spcBef>
                <a:spcPts val="1000"/>
              </a:spcBef>
              <a:spcAft>
                <a:spcPts val="0"/>
              </a:spcAft>
              <a:buClr>
                <a:schemeClr val="dk1"/>
              </a:buClr>
              <a:buSzPts val="1050"/>
              <a:buFont typeface="Arial"/>
              <a:buNone/>
            </a:pPr>
            <a:r>
              <a:t/>
            </a:r>
            <a:endParaRPr sz="950">
              <a:solidFill>
                <a:srgbClr val="506E94"/>
              </a:solidFill>
              <a:latin typeface="Roboto"/>
              <a:ea typeface="Roboto"/>
              <a:cs typeface="Roboto"/>
              <a:sym typeface="Roboto"/>
            </a:endParaRPr>
          </a:p>
          <a:p>
            <a:pPr indent="-247650" lvl="0" marL="228600" rtl="0" algn="l">
              <a:spcBef>
                <a:spcPts val="1000"/>
              </a:spcBef>
              <a:spcAft>
                <a:spcPts val="0"/>
              </a:spcAft>
              <a:buClr>
                <a:srgbClr val="506E94"/>
              </a:buClr>
              <a:buSzPts val="3900"/>
              <a:buFont typeface="Roboto"/>
              <a:buChar char="•"/>
            </a:pPr>
            <a:r>
              <a:rPr lang="en-US" sz="3900">
                <a:solidFill>
                  <a:srgbClr val="506E94"/>
                </a:solidFill>
                <a:latin typeface="Roboto"/>
                <a:ea typeface="Roboto"/>
                <a:cs typeface="Roboto"/>
                <a:sym typeface="Roboto"/>
              </a:rPr>
              <a:t>Questions? Call the college’s admissions office.</a:t>
            </a:r>
            <a:endParaRPr sz="3400" u="sng">
              <a:solidFill>
                <a:srgbClr val="506E94"/>
              </a:solidFill>
              <a:latin typeface="Roboto Black"/>
              <a:ea typeface="Roboto Black"/>
              <a:cs typeface="Roboto Black"/>
              <a:sym typeface="Roboto Black"/>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3"/>
          <p:cNvSpPr txBox="1"/>
          <p:nvPr>
            <p:ph type="ctrTitle"/>
          </p:nvPr>
        </p:nvSpPr>
        <p:spPr>
          <a:xfrm>
            <a:off x="2032000" y="1427163"/>
            <a:ext cx="9144000" cy="23877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Supporting Your Se</a:t>
            </a:r>
            <a:r>
              <a:rPr lang="en-US">
                <a:latin typeface="Roboto Black"/>
                <a:ea typeface="Roboto Black"/>
                <a:cs typeface="Roboto Black"/>
                <a:sym typeface="Roboto Black"/>
              </a:rPr>
              <a:t>nior </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4"/>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Senior</a:t>
            </a:r>
            <a:endParaRPr i="0" sz="4400" u="none" cap="none" strike="noStrike">
              <a:solidFill>
                <a:schemeClr val="lt1"/>
              </a:solidFill>
              <a:latin typeface="Roboto Black"/>
              <a:ea typeface="Roboto Black"/>
              <a:cs typeface="Roboto Black"/>
              <a:sym typeface="Roboto Black"/>
            </a:endParaRPr>
          </a:p>
        </p:txBody>
      </p:sp>
      <p:pic>
        <p:nvPicPr>
          <p:cNvPr id="146" name="Google Shape;146;p24"/>
          <p:cNvPicPr preferRelativeResize="0"/>
          <p:nvPr/>
        </p:nvPicPr>
        <p:blipFill>
          <a:blip r:embed="rId3">
            <a:alphaModFix/>
          </a:blip>
          <a:stretch>
            <a:fillRect/>
          </a:stretch>
        </p:blipFill>
        <p:spPr>
          <a:xfrm>
            <a:off x="90525" y="886638"/>
            <a:ext cx="3683950" cy="3675175"/>
          </a:xfrm>
          <a:prstGeom prst="rect">
            <a:avLst/>
          </a:prstGeom>
          <a:noFill/>
          <a:ln>
            <a:noFill/>
          </a:ln>
        </p:spPr>
      </p:pic>
      <p:sp>
        <p:nvSpPr>
          <p:cNvPr id="147" name="Google Shape;147;p24"/>
          <p:cNvSpPr txBox="1"/>
          <p:nvPr>
            <p:ph idx="1" type="body"/>
          </p:nvPr>
        </p:nvSpPr>
        <p:spPr>
          <a:xfrm>
            <a:off x="3170001" y="522525"/>
            <a:ext cx="83979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rgbClr val="506E94"/>
                </a:solidFill>
                <a:latin typeface="Roboto Black"/>
                <a:ea typeface="Roboto Black"/>
                <a:cs typeface="Roboto Black"/>
                <a:sym typeface="Roboto Black"/>
              </a:rPr>
              <a:t>Visiting Colleges</a:t>
            </a:r>
            <a:endParaRPr sz="3500" u="sng">
              <a:solidFill>
                <a:srgbClr val="506E94"/>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There is great value in seeing a college in person!</a:t>
            </a:r>
            <a:r>
              <a:rPr lang="en-US" sz="2500">
                <a:solidFill>
                  <a:srgbClr val="506E94"/>
                </a:solidFill>
                <a:latin typeface="Roboto"/>
                <a:ea typeface="Roboto"/>
                <a:cs typeface="Roboto"/>
                <a:sym typeface="Roboto"/>
              </a:rPr>
              <a:t>  </a:t>
            </a:r>
            <a:endParaRPr sz="2500">
              <a:solidFill>
                <a:srgbClr val="506E94"/>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Check a school’s Admissions Office website about upcoming visit opportunities.</a:t>
            </a:r>
            <a:endParaRPr sz="2500">
              <a:solidFill>
                <a:srgbClr val="506E94"/>
              </a:solidFill>
              <a:latin typeface="Roboto"/>
              <a:ea typeface="Roboto"/>
              <a:cs typeface="Roboto"/>
              <a:sym typeface="Roboto"/>
            </a:endParaRPr>
          </a:p>
          <a:p>
            <a:pPr indent="0" lvl="0" marL="45720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Make sure if you visit a campus, you make it “official”</a:t>
            </a:r>
            <a:endParaRPr sz="2500">
              <a:solidFill>
                <a:srgbClr val="506E94"/>
              </a:solidFill>
              <a:latin typeface="Roboto"/>
              <a:ea typeface="Roboto"/>
              <a:cs typeface="Roboto"/>
              <a:sym typeface="Roboto"/>
            </a:endParaRPr>
          </a:p>
          <a:p>
            <a:pPr indent="-387350" lvl="1" marL="914400" marR="0" rtl="0" algn="l">
              <a:lnSpc>
                <a:spcPct val="100000"/>
              </a:lnSpc>
              <a:spcBef>
                <a:spcPts val="0"/>
              </a:spcBef>
              <a:spcAft>
                <a:spcPts val="0"/>
              </a:spcAft>
              <a:buClr>
                <a:srgbClr val="506E94"/>
              </a:buClr>
              <a:buSzPts val="2500"/>
              <a:buFont typeface="Roboto"/>
              <a:buChar char="•"/>
            </a:pPr>
            <a:r>
              <a:rPr lang="en-US" sz="2500">
                <a:solidFill>
                  <a:srgbClr val="506E94"/>
                </a:solidFill>
                <a:latin typeface="Roboto"/>
                <a:ea typeface="Roboto"/>
                <a:cs typeface="Roboto"/>
                <a:sym typeface="Roboto"/>
              </a:rPr>
              <a:t>Either take an official tour from Admissions, or visit the Admissions Office to let them know you are on campus (</a:t>
            </a:r>
            <a:r>
              <a:rPr b="1" lang="en-US" sz="2500">
                <a:solidFill>
                  <a:srgbClr val="506E94"/>
                </a:solidFill>
                <a:latin typeface="Roboto"/>
                <a:ea typeface="Roboto"/>
                <a:cs typeface="Roboto"/>
                <a:sym typeface="Roboto"/>
              </a:rPr>
              <a:t>Demonstrated Interest</a:t>
            </a:r>
            <a:r>
              <a:rPr lang="en-US" sz="2500">
                <a:solidFill>
                  <a:srgbClr val="506E94"/>
                </a:solidFill>
                <a:latin typeface="Roboto"/>
                <a:ea typeface="Roboto"/>
                <a:cs typeface="Roboto"/>
                <a:sym typeface="Roboto"/>
              </a:rPr>
              <a:t>)</a:t>
            </a:r>
            <a:endParaRPr sz="2500">
              <a:solidFill>
                <a:srgbClr val="506E94"/>
              </a:solidFill>
              <a:latin typeface="Roboto"/>
              <a:ea typeface="Roboto"/>
              <a:cs typeface="Roboto"/>
              <a:sym typeface="Robo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5"/>
          <p:cNvSpPr txBox="1"/>
          <p:nvPr>
            <p:ph type="title"/>
          </p:nvPr>
        </p:nvSpPr>
        <p:spPr>
          <a:xfrm>
            <a:off x="478971" y="5256439"/>
            <a:ext cx="9303600" cy="13257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Senior</a:t>
            </a:r>
            <a:endParaRPr/>
          </a:p>
        </p:txBody>
      </p:sp>
      <p:sp>
        <p:nvSpPr>
          <p:cNvPr id="154" name="Google Shape;154;p25"/>
          <p:cNvSpPr txBox="1"/>
          <p:nvPr>
            <p:ph idx="1" type="body"/>
          </p:nvPr>
        </p:nvSpPr>
        <p:spPr>
          <a:xfrm>
            <a:off x="740228" y="522514"/>
            <a:ext cx="10827600" cy="4441500"/>
          </a:xfrm>
          <a:prstGeom prst="rect">
            <a:avLst/>
          </a:prstGeom>
        </p:spPr>
        <p:txBody>
          <a:bodyPr anchorCtr="0" anchor="t" bIns="45700" lIns="91425" spcFirstLastPara="1" rIns="91425" wrap="square" tIns="45700">
            <a:noAutofit/>
          </a:bodyPr>
          <a:lstStyle/>
          <a:p>
            <a:pPr indent="-228600" lvl="0" marL="228600" rtl="0" algn="l">
              <a:spcBef>
                <a:spcPts val="0"/>
              </a:spcBef>
              <a:spcAft>
                <a:spcPts val="0"/>
              </a:spcAft>
              <a:buClr>
                <a:srgbClr val="506E94"/>
              </a:buClr>
              <a:buSzPts val="2800"/>
              <a:buChar char="•"/>
            </a:pPr>
            <a:r>
              <a:rPr b="1" lang="en-US">
                <a:solidFill>
                  <a:srgbClr val="506E94"/>
                </a:solidFill>
                <a:latin typeface="Roboto"/>
                <a:ea typeface="Roboto"/>
                <a:cs typeface="Roboto"/>
                <a:sym typeface="Roboto"/>
              </a:rPr>
              <a:t>FYI: </a:t>
            </a:r>
            <a:r>
              <a:rPr b="1" lang="en-US" u="sng">
                <a:solidFill>
                  <a:srgbClr val="F86514"/>
                </a:solidFill>
                <a:latin typeface="Roboto"/>
                <a:ea typeface="Roboto"/>
                <a:cs typeface="Roboto"/>
                <a:sym typeface="Roboto"/>
                <a:hlinkClick r:id="rId3">
                  <a:extLst>
                    <a:ext uri="{A12FA001-AC4F-418D-AE19-62706E023703}">
                      <ahyp:hlinkClr val="tx"/>
                    </a:ext>
                  </a:extLst>
                </a:hlinkClick>
              </a:rPr>
              <a:t>State of Illinois Financial Aid Graduation Requirement</a:t>
            </a:r>
            <a:endParaRPr b="1">
              <a:solidFill>
                <a:srgbClr val="F86514"/>
              </a:solidFill>
              <a:latin typeface="Roboto"/>
              <a:ea typeface="Roboto"/>
              <a:cs typeface="Roboto"/>
              <a:sym typeface="Roboto"/>
            </a:endParaRPr>
          </a:p>
          <a:p>
            <a:pPr indent="0" lvl="0" marL="228600" rtl="0" algn="l">
              <a:spcBef>
                <a:spcPts val="0"/>
              </a:spcBef>
              <a:spcAft>
                <a:spcPts val="0"/>
              </a:spcAft>
              <a:buNone/>
            </a:pPr>
            <a:r>
              <a:t/>
            </a:r>
            <a:endParaRPr b="1">
              <a:solidFill>
                <a:srgbClr val="506E94"/>
              </a:solidFill>
              <a:latin typeface="Roboto"/>
              <a:ea typeface="Roboto"/>
              <a:cs typeface="Roboto"/>
              <a:sym typeface="Roboto"/>
            </a:endParaRPr>
          </a:p>
          <a:p>
            <a:pPr indent="-228600" lvl="0" marL="228600" rtl="0" algn="l">
              <a:spcBef>
                <a:spcPts val="0"/>
              </a:spcBef>
              <a:spcAft>
                <a:spcPts val="0"/>
              </a:spcAft>
              <a:buClr>
                <a:srgbClr val="506E94"/>
              </a:buClr>
              <a:buSzPts val="2800"/>
              <a:buChar char="•"/>
            </a:pPr>
            <a:r>
              <a:rPr b="1" lang="en-US">
                <a:solidFill>
                  <a:srgbClr val="FF0000"/>
                </a:solidFill>
                <a:latin typeface="Roboto"/>
                <a:ea typeface="Roboto"/>
                <a:cs typeface="Roboto"/>
                <a:sym typeface="Roboto"/>
              </a:rPr>
              <a:t>2027-28 FAFSA</a:t>
            </a:r>
            <a:r>
              <a:rPr b="1" lang="en-US">
                <a:solidFill>
                  <a:srgbClr val="506E94"/>
                </a:solidFill>
                <a:latin typeface="Roboto"/>
                <a:ea typeface="Roboto"/>
                <a:cs typeface="Roboto"/>
                <a:sym typeface="Roboto"/>
              </a:rPr>
              <a:t> </a:t>
            </a:r>
            <a:endParaRPr>
              <a:solidFill>
                <a:srgbClr val="506E94"/>
              </a:solidFill>
              <a:latin typeface="Roboto"/>
              <a:ea typeface="Roboto"/>
              <a:cs typeface="Roboto"/>
              <a:sym typeface="Roboto"/>
            </a:endParaRPr>
          </a:p>
          <a:p>
            <a:pPr indent="-228600" lvl="1" marL="685800" rtl="0" algn="l">
              <a:spcBef>
                <a:spcPts val="0"/>
              </a:spcBef>
              <a:spcAft>
                <a:spcPts val="0"/>
              </a:spcAft>
              <a:buClr>
                <a:srgbClr val="506E94"/>
              </a:buClr>
              <a:buSzPts val="1800"/>
              <a:buFont typeface="Roboto"/>
              <a:buChar char="•"/>
            </a:pPr>
            <a:r>
              <a:rPr lang="en-US">
                <a:solidFill>
                  <a:srgbClr val="506E94"/>
                </a:solidFill>
                <a:latin typeface="Roboto"/>
                <a:ea typeface="Roboto"/>
                <a:cs typeface="Roboto"/>
                <a:sym typeface="Roboto"/>
              </a:rPr>
              <a:t>Will not be available until </a:t>
            </a:r>
            <a:r>
              <a:rPr b="1" lang="en-US" u="sng">
                <a:solidFill>
                  <a:srgbClr val="F86514"/>
                </a:solidFill>
                <a:latin typeface="Roboto"/>
                <a:ea typeface="Roboto"/>
                <a:cs typeface="Roboto"/>
                <a:sym typeface="Roboto"/>
                <a:hlinkClick r:id="rId4">
                  <a:extLst>
                    <a:ext uri="{A12FA001-AC4F-418D-AE19-62706E023703}">
                      <ahyp:hlinkClr val="tx"/>
                    </a:ext>
                  </a:extLst>
                </a:hlinkClick>
              </a:rPr>
              <a:t>October 1, 2026</a:t>
            </a:r>
            <a:br>
              <a:rPr b="1" lang="en-US">
                <a:solidFill>
                  <a:srgbClr val="506E94"/>
                </a:solidFill>
                <a:latin typeface="Roboto"/>
                <a:ea typeface="Roboto"/>
                <a:cs typeface="Roboto"/>
                <a:sym typeface="Roboto"/>
              </a:rPr>
            </a:br>
            <a:endParaRPr b="1">
              <a:solidFill>
                <a:srgbClr val="506E94"/>
              </a:solidFill>
              <a:latin typeface="Roboto"/>
              <a:ea typeface="Roboto"/>
              <a:cs typeface="Roboto"/>
              <a:sym typeface="Roboto"/>
            </a:endParaRPr>
          </a:p>
          <a:p>
            <a:pPr indent="-228600" lvl="0" marL="228600" rtl="0" algn="l">
              <a:spcBef>
                <a:spcPts val="1000"/>
              </a:spcBef>
              <a:spcAft>
                <a:spcPts val="0"/>
              </a:spcAft>
              <a:buClr>
                <a:srgbClr val="506E94"/>
              </a:buClr>
              <a:buSzPts val="2800"/>
              <a:buFont typeface="Roboto"/>
              <a:buChar char="•"/>
            </a:pPr>
            <a:r>
              <a:rPr b="1" lang="en-US" u="sng">
                <a:solidFill>
                  <a:srgbClr val="F86514"/>
                </a:solidFill>
                <a:latin typeface="Roboto"/>
                <a:ea typeface="Roboto"/>
                <a:cs typeface="Roboto"/>
                <a:sym typeface="Roboto"/>
                <a:hlinkClick r:id="rId5">
                  <a:extLst>
                    <a:ext uri="{A12FA001-AC4F-418D-AE19-62706E023703}">
                      <ahyp:hlinkClr val="tx"/>
                    </a:ext>
                  </a:extLst>
                </a:hlinkClick>
              </a:rPr>
              <a:t>Net Price Calculators</a:t>
            </a:r>
            <a:br>
              <a:rPr lang="en-US">
                <a:solidFill>
                  <a:srgbClr val="506E94"/>
                </a:solidFill>
                <a:latin typeface="Roboto"/>
                <a:ea typeface="Roboto"/>
                <a:cs typeface="Roboto"/>
                <a:sym typeface="Roboto"/>
              </a:rPr>
            </a:br>
            <a:endParaRPr>
              <a:solidFill>
                <a:srgbClr val="506E94"/>
              </a:solidFill>
              <a:latin typeface="Roboto"/>
              <a:ea typeface="Roboto"/>
              <a:cs typeface="Roboto"/>
              <a:sym typeface="Roboto"/>
            </a:endParaRPr>
          </a:p>
          <a:p>
            <a:pPr indent="-228600" lvl="0" marL="228600" rtl="0" algn="l">
              <a:spcBef>
                <a:spcPts val="1000"/>
              </a:spcBef>
              <a:spcAft>
                <a:spcPts val="0"/>
              </a:spcAft>
              <a:buClr>
                <a:srgbClr val="506E94"/>
              </a:buClr>
              <a:buSzPts val="2800"/>
              <a:buFont typeface="Roboto"/>
              <a:buChar char="•"/>
            </a:pPr>
            <a:r>
              <a:rPr b="1" lang="en-US" u="sng">
                <a:solidFill>
                  <a:srgbClr val="F86514"/>
                </a:solidFill>
                <a:latin typeface="Roboto"/>
                <a:ea typeface="Roboto"/>
                <a:cs typeface="Roboto"/>
                <a:sym typeface="Roboto"/>
                <a:hlinkClick r:id="rId6">
                  <a:extLst>
                    <a:ext uri="{A12FA001-AC4F-418D-AE19-62706E023703}">
                      <ahyp:hlinkClr val="tx"/>
                    </a:ext>
                  </a:extLst>
                </a:hlinkClick>
              </a:rPr>
              <a:t>SchooLinks Matching</a:t>
            </a:r>
            <a:r>
              <a:rPr lang="en-US">
                <a:solidFill>
                  <a:srgbClr val="506E94"/>
                </a:solidFill>
                <a:latin typeface="Roboto"/>
                <a:ea typeface="Roboto"/>
                <a:cs typeface="Roboto"/>
                <a:sym typeface="Roboto"/>
              </a:rPr>
              <a:t> &amp; </a:t>
            </a:r>
            <a:r>
              <a:rPr b="1" lang="en-US" u="sng">
                <a:solidFill>
                  <a:srgbClr val="F86514"/>
                </a:solidFill>
                <a:latin typeface="Roboto"/>
                <a:ea typeface="Roboto"/>
                <a:cs typeface="Roboto"/>
                <a:sym typeface="Roboto"/>
                <a:hlinkClick r:id="rId7">
                  <a:extLst>
                    <a:ext uri="{A12FA001-AC4F-418D-AE19-62706E023703}">
                      <ahyp:hlinkClr val="tx"/>
                    </a:ext>
                  </a:extLst>
                </a:hlinkClick>
              </a:rPr>
              <a:t>3rd Party (</a:t>
            </a:r>
            <a:r>
              <a:rPr b="1" lang="en-US" u="sng">
                <a:solidFill>
                  <a:srgbClr val="F86514"/>
                </a:solidFill>
                <a:latin typeface="Roboto"/>
                <a:ea typeface="Roboto"/>
                <a:cs typeface="Roboto"/>
                <a:sym typeface="Roboto"/>
                <a:hlinkClick r:id="rId8">
                  <a:extLst>
                    <a:ext uri="{A12FA001-AC4F-418D-AE19-62706E023703}">
                      <ahyp:hlinkClr val="tx"/>
                    </a:ext>
                  </a:extLst>
                </a:hlinkClick>
              </a:rPr>
              <a:t>National) Scholarships</a:t>
            </a:r>
            <a:br>
              <a:rPr b="1" lang="en-US" u="sng">
                <a:solidFill>
                  <a:srgbClr val="506E94"/>
                </a:solidFill>
                <a:latin typeface="Roboto"/>
                <a:ea typeface="Roboto"/>
                <a:cs typeface="Roboto"/>
                <a:sym typeface="Roboto"/>
              </a:rPr>
            </a:br>
            <a:endParaRPr>
              <a:solidFill>
                <a:srgbClr val="506E94"/>
              </a:solidFill>
              <a:latin typeface="Roboto"/>
              <a:ea typeface="Roboto"/>
              <a:cs typeface="Roboto"/>
              <a:sym typeface="Roboto"/>
            </a:endParaRPr>
          </a:p>
          <a:p>
            <a:pPr indent="-228600" lvl="0" marL="228600" rtl="0" algn="l">
              <a:spcBef>
                <a:spcPts val="1000"/>
              </a:spcBef>
              <a:spcAft>
                <a:spcPts val="0"/>
              </a:spcAft>
              <a:buClr>
                <a:srgbClr val="506E94"/>
              </a:buClr>
              <a:buSzPts val="2800"/>
              <a:buFont typeface="Roboto"/>
              <a:buChar char="•"/>
            </a:pPr>
            <a:r>
              <a:rPr lang="en-US">
                <a:solidFill>
                  <a:srgbClr val="506E94"/>
                </a:solidFill>
                <a:latin typeface="Roboto"/>
                <a:ea typeface="Roboto"/>
                <a:cs typeface="Roboto"/>
                <a:sym typeface="Roboto"/>
              </a:rPr>
              <a:t>Watch Out for Scholarship Scams</a:t>
            </a:r>
            <a:endParaRPr>
              <a:solidFill>
                <a:srgbClr val="506E94"/>
              </a:solidFill>
              <a:latin typeface="Roboto"/>
              <a:ea typeface="Roboto"/>
              <a:cs typeface="Roboto"/>
              <a:sym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6"/>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4400"/>
              <a:buFont typeface="Arial Black"/>
              <a:buNone/>
            </a:pPr>
            <a:r>
              <a:rPr lang="en-US">
                <a:latin typeface="Roboto Black"/>
                <a:ea typeface="Roboto Black"/>
                <a:cs typeface="Roboto Black"/>
                <a:sym typeface="Roboto Black"/>
              </a:rPr>
              <a:t>Supporting Your Senior</a:t>
            </a:r>
            <a:endParaRPr i="0" sz="4400" u="none" cap="none" strike="noStrike">
              <a:solidFill>
                <a:schemeClr val="lt1"/>
              </a:solidFill>
              <a:latin typeface="Roboto Black"/>
              <a:ea typeface="Roboto Black"/>
              <a:cs typeface="Roboto Black"/>
              <a:sym typeface="Roboto Black"/>
            </a:endParaRPr>
          </a:p>
        </p:txBody>
      </p:sp>
      <p:sp>
        <p:nvSpPr>
          <p:cNvPr id="160" name="Google Shape;160;p26"/>
          <p:cNvSpPr txBox="1"/>
          <p:nvPr>
            <p:ph idx="1" type="body"/>
          </p:nvPr>
        </p:nvSpPr>
        <p:spPr>
          <a:xfrm>
            <a:off x="3636201" y="522525"/>
            <a:ext cx="79317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u="sng">
                <a:solidFill>
                  <a:srgbClr val="506E94"/>
                </a:solidFill>
                <a:latin typeface="Roboto Black"/>
                <a:ea typeface="Roboto Black"/>
                <a:cs typeface="Roboto Black"/>
                <a:sym typeface="Roboto Black"/>
              </a:rPr>
              <a:t>Social / Emotional Support</a:t>
            </a:r>
            <a:endParaRPr sz="3500" u="sng">
              <a:solidFill>
                <a:srgbClr val="506E94"/>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387350" lvl="0" marL="457200" rtl="0" algn="l">
              <a:lnSpc>
                <a:spcPct val="115000"/>
              </a:lnSpc>
              <a:spcBef>
                <a:spcPts val="1000"/>
              </a:spcBef>
              <a:spcAft>
                <a:spcPts val="0"/>
              </a:spcAft>
              <a:buClr>
                <a:srgbClr val="506E94"/>
              </a:buClr>
              <a:buSzPts val="2500"/>
              <a:buChar char="•"/>
            </a:pPr>
            <a:r>
              <a:rPr lang="en-US" sz="2500">
                <a:solidFill>
                  <a:srgbClr val="E77918"/>
                </a:solidFill>
                <a:latin typeface="Roboto Black"/>
                <a:ea typeface="Roboto Black"/>
                <a:cs typeface="Roboto Black"/>
                <a:sym typeface="Roboto Black"/>
              </a:rPr>
              <a:t>Encourage </a:t>
            </a:r>
            <a:r>
              <a:rPr lang="en-US" sz="2500">
                <a:solidFill>
                  <a:srgbClr val="506E94"/>
                </a:solidFill>
                <a:latin typeface="Roboto"/>
                <a:ea typeface="Roboto"/>
                <a:cs typeface="Roboto"/>
                <a:sym typeface="Roboto"/>
              </a:rPr>
              <a:t>your student(s) during postsecondary planning and research</a:t>
            </a:r>
            <a:br>
              <a:rPr lang="en-US" sz="2500">
                <a:solidFill>
                  <a:srgbClr val="506E94"/>
                </a:solidFill>
                <a:latin typeface="Roboto"/>
                <a:ea typeface="Roboto"/>
                <a:cs typeface="Roboto"/>
                <a:sym typeface="Roboto"/>
              </a:rPr>
            </a:br>
            <a:endParaRPr sz="800">
              <a:solidFill>
                <a:srgbClr val="506E94"/>
              </a:solidFill>
              <a:latin typeface="Roboto"/>
              <a:ea typeface="Roboto"/>
              <a:cs typeface="Roboto"/>
              <a:sym typeface="Roboto"/>
            </a:endParaRPr>
          </a:p>
          <a:p>
            <a:pPr indent="-387350" lvl="0" marL="457200" rtl="0" algn="l">
              <a:lnSpc>
                <a:spcPct val="115000"/>
              </a:lnSpc>
              <a:spcBef>
                <a:spcPts val="0"/>
              </a:spcBef>
              <a:spcAft>
                <a:spcPts val="0"/>
              </a:spcAft>
              <a:buClr>
                <a:srgbClr val="506E94"/>
              </a:buClr>
              <a:buSzPts val="2500"/>
              <a:buChar char="•"/>
            </a:pPr>
            <a:r>
              <a:rPr lang="en-US" sz="2500">
                <a:solidFill>
                  <a:srgbClr val="E77918"/>
                </a:solidFill>
                <a:latin typeface="Roboto Black"/>
                <a:ea typeface="Roboto Black"/>
                <a:cs typeface="Roboto Black"/>
                <a:sym typeface="Roboto Black"/>
              </a:rPr>
              <a:t>Be supportive and communicate openly</a:t>
            </a:r>
            <a:r>
              <a:rPr lang="en-US" sz="2500">
                <a:solidFill>
                  <a:srgbClr val="506E94"/>
                </a:solidFill>
                <a:latin typeface="Roboto"/>
                <a:ea typeface="Roboto"/>
                <a:cs typeface="Roboto"/>
                <a:sym typeface="Roboto"/>
              </a:rPr>
              <a:t> with your student(s)</a:t>
            </a:r>
            <a:br>
              <a:rPr lang="en-US" sz="2500">
                <a:solidFill>
                  <a:srgbClr val="506E94"/>
                </a:solidFill>
                <a:latin typeface="Roboto"/>
                <a:ea typeface="Roboto"/>
                <a:cs typeface="Roboto"/>
                <a:sym typeface="Roboto"/>
              </a:rPr>
            </a:br>
            <a:endParaRPr sz="800">
              <a:solidFill>
                <a:srgbClr val="506E94"/>
              </a:solidFill>
              <a:latin typeface="Roboto"/>
              <a:ea typeface="Roboto"/>
              <a:cs typeface="Roboto"/>
              <a:sym typeface="Roboto"/>
            </a:endParaRPr>
          </a:p>
          <a:p>
            <a:pPr indent="-387350" lvl="0" marL="457200" marR="0" rtl="0" algn="l">
              <a:lnSpc>
                <a:spcPct val="100000"/>
              </a:lnSpc>
              <a:spcBef>
                <a:spcPts val="0"/>
              </a:spcBef>
              <a:spcAft>
                <a:spcPts val="0"/>
              </a:spcAft>
              <a:buClr>
                <a:srgbClr val="506E94"/>
              </a:buClr>
              <a:buSzPts val="2500"/>
              <a:buFont typeface="Roboto"/>
              <a:buChar char="•"/>
            </a:pPr>
            <a:r>
              <a:rPr b="1" lang="en-US" sz="2500">
                <a:solidFill>
                  <a:srgbClr val="E77918"/>
                </a:solidFill>
                <a:latin typeface="Roboto"/>
                <a:ea typeface="Roboto"/>
                <a:cs typeface="Roboto"/>
                <a:sym typeface="Roboto"/>
              </a:rPr>
              <a:t>Be patient</a:t>
            </a:r>
            <a:r>
              <a:rPr b="1" lang="en-US" sz="2500">
                <a:solidFill>
                  <a:srgbClr val="506E94"/>
                </a:solidFill>
                <a:latin typeface="Roboto"/>
                <a:ea typeface="Roboto"/>
                <a:cs typeface="Roboto"/>
                <a:sym typeface="Roboto"/>
              </a:rPr>
              <a:t> </a:t>
            </a:r>
            <a:r>
              <a:rPr lang="en-US" sz="2500">
                <a:solidFill>
                  <a:srgbClr val="506E94"/>
                </a:solidFill>
                <a:latin typeface="Roboto"/>
                <a:ea typeface="Roboto"/>
                <a:cs typeface="Roboto"/>
                <a:sym typeface="Roboto"/>
              </a:rPr>
              <a:t>with your student(s) throughout this process - this takes time</a:t>
            </a:r>
            <a:r>
              <a:rPr lang="en-US" sz="2500">
                <a:solidFill>
                  <a:srgbClr val="506E94"/>
                </a:solidFill>
                <a:latin typeface="Roboto"/>
                <a:ea typeface="Roboto"/>
                <a:cs typeface="Roboto"/>
                <a:sym typeface="Roboto"/>
              </a:rPr>
              <a:t> </a:t>
            </a:r>
            <a:endParaRPr sz="2500">
              <a:solidFill>
                <a:srgbClr val="506E94"/>
              </a:solidFill>
              <a:latin typeface="Roboto"/>
              <a:ea typeface="Roboto"/>
              <a:cs typeface="Roboto"/>
              <a:sym typeface="Roboto"/>
            </a:endParaRPr>
          </a:p>
        </p:txBody>
      </p:sp>
      <p:pic>
        <p:nvPicPr>
          <p:cNvPr id="161" name="Google Shape;161;p26"/>
          <p:cNvPicPr preferRelativeResize="0"/>
          <p:nvPr/>
        </p:nvPicPr>
        <p:blipFill>
          <a:blip r:embed="rId3">
            <a:alphaModFix/>
          </a:blip>
          <a:stretch>
            <a:fillRect/>
          </a:stretch>
        </p:blipFill>
        <p:spPr>
          <a:xfrm>
            <a:off x="142100" y="1707275"/>
            <a:ext cx="3053900" cy="20339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7"/>
          <p:cNvSpPr txBox="1"/>
          <p:nvPr>
            <p:ph type="ctrTitle"/>
          </p:nvPr>
        </p:nvSpPr>
        <p:spPr>
          <a:xfrm>
            <a:off x="2062925" y="2915993"/>
            <a:ext cx="9144000" cy="10260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6000"/>
              <a:buFont typeface="Arial Black"/>
              <a:buNone/>
            </a:pPr>
            <a:r>
              <a:rPr lang="en-US">
                <a:latin typeface="Roboto Black"/>
                <a:ea typeface="Roboto Black"/>
                <a:cs typeface="Roboto Black"/>
                <a:sym typeface="Roboto Black"/>
              </a:rPr>
              <a:t>Se</a:t>
            </a:r>
            <a:r>
              <a:rPr lang="en-US">
                <a:latin typeface="Roboto Black"/>
                <a:ea typeface="Roboto Black"/>
                <a:cs typeface="Roboto Black"/>
                <a:sym typeface="Roboto Black"/>
              </a:rPr>
              <a:t>nior Responsibilities</a:t>
            </a:r>
            <a:endParaRPr i="0" sz="6000" u="none" cap="none" strike="noStrike">
              <a:solidFill>
                <a:schemeClr val="lt1"/>
              </a:solidFill>
              <a:latin typeface="Roboto Black"/>
              <a:ea typeface="Roboto Black"/>
              <a:cs typeface="Roboto Black"/>
              <a:sym typeface="Roboto Black"/>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8"/>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Se</a:t>
            </a:r>
            <a:r>
              <a:rPr lang="en-US">
                <a:latin typeface="Roboto Black"/>
                <a:ea typeface="Roboto Black"/>
                <a:cs typeface="Roboto Black"/>
                <a:sym typeface="Roboto Black"/>
              </a:rPr>
              <a:t>nior Responsibilities</a:t>
            </a:r>
            <a:endParaRPr i="0" sz="4400" u="none" cap="none" strike="noStrike">
              <a:solidFill>
                <a:schemeClr val="lt1"/>
              </a:solidFill>
              <a:latin typeface="Roboto Black"/>
              <a:ea typeface="Roboto Black"/>
              <a:cs typeface="Roboto Black"/>
              <a:sym typeface="Roboto Black"/>
            </a:endParaRPr>
          </a:p>
        </p:txBody>
      </p:sp>
      <p:sp>
        <p:nvSpPr>
          <p:cNvPr id="172" name="Google Shape;172;p28"/>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Autofit/>
          </a:bodyPr>
          <a:lstStyle/>
          <a:p>
            <a:pPr indent="-228600" lvl="0" marL="228600" rtl="0" algn="l">
              <a:spcBef>
                <a:spcPts val="0"/>
              </a:spcBef>
              <a:spcAft>
                <a:spcPts val="0"/>
              </a:spcAft>
              <a:buClr>
                <a:srgbClr val="506E94"/>
              </a:buClr>
              <a:buSzPts val="3200"/>
              <a:buChar char="•"/>
            </a:pPr>
            <a:r>
              <a:rPr b="1" lang="en-US" sz="3100">
                <a:solidFill>
                  <a:srgbClr val="506E94"/>
                </a:solidFill>
                <a:latin typeface="Roboto"/>
                <a:ea typeface="Roboto"/>
                <a:cs typeface="Roboto"/>
                <a:sym typeface="Roboto"/>
              </a:rPr>
              <a:t>Every college/university has their own set of requirements for admission</a:t>
            </a:r>
            <a:br>
              <a:rPr lang="en-US" sz="2700">
                <a:solidFill>
                  <a:srgbClr val="506E94"/>
                </a:solidFill>
                <a:latin typeface="Roboto"/>
                <a:ea typeface="Roboto"/>
                <a:cs typeface="Roboto"/>
                <a:sym typeface="Roboto"/>
              </a:rPr>
            </a:br>
            <a:endParaRPr sz="1500">
              <a:solidFill>
                <a:srgbClr val="506E94"/>
              </a:solidFill>
              <a:latin typeface="Roboto"/>
              <a:ea typeface="Roboto"/>
              <a:cs typeface="Roboto"/>
              <a:sym typeface="Roboto"/>
            </a:endParaRPr>
          </a:p>
          <a:p>
            <a:pPr indent="-222250" lvl="0" marL="228600" rtl="0" algn="l">
              <a:spcBef>
                <a:spcPts val="1000"/>
              </a:spcBef>
              <a:spcAft>
                <a:spcPts val="0"/>
              </a:spcAft>
              <a:buClr>
                <a:srgbClr val="506E94"/>
              </a:buClr>
              <a:buSzPts val="3100"/>
              <a:buFont typeface="Roboto"/>
              <a:buChar char="•"/>
            </a:pPr>
            <a:r>
              <a:rPr b="1" lang="en-US" sz="3100">
                <a:solidFill>
                  <a:srgbClr val="506E94"/>
                </a:solidFill>
                <a:latin typeface="Roboto"/>
                <a:ea typeface="Roboto"/>
                <a:cs typeface="Roboto"/>
                <a:sym typeface="Roboto"/>
              </a:rPr>
              <a:t>Follow their directions </a:t>
            </a:r>
            <a:r>
              <a:rPr b="1" i="1" lang="en-US" sz="3100">
                <a:solidFill>
                  <a:srgbClr val="506E94"/>
                </a:solidFill>
                <a:latin typeface="Roboto"/>
                <a:ea typeface="Roboto"/>
                <a:cs typeface="Roboto"/>
                <a:sym typeface="Roboto"/>
              </a:rPr>
              <a:t>carefully</a:t>
            </a:r>
            <a:endParaRPr b="1" sz="3100">
              <a:solidFill>
                <a:srgbClr val="506E94"/>
              </a:solidFill>
              <a:latin typeface="Roboto"/>
              <a:ea typeface="Roboto"/>
              <a:cs typeface="Roboto"/>
              <a:sym typeface="Roboto"/>
            </a:endParaRPr>
          </a:p>
          <a:p>
            <a:pPr indent="-222250" lvl="1" marL="685800" rtl="0" algn="l">
              <a:spcBef>
                <a:spcPts val="500"/>
              </a:spcBef>
              <a:spcAft>
                <a:spcPts val="0"/>
              </a:spcAft>
              <a:buClr>
                <a:srgbClr val="506E94"/>
              </a:buClr>
              <a:buSzPts val="2700"/>
              <a:buFont typeface="Roboto"/>
              <a:buChar char="•"/>
            </a:pPr>
            <a:r>
              <a:rPr lang="en-US" sz="2700">
                <a:solidFill>
                  <a:srgbClr val="506E94"/>
                </a:solidFill>
                <a:latin typeface="Roboto"/>
                <a:ea typeface="Roboto"/>
                <a:cs typeface="Roboto"/>
                <a:sym typeface="Roboto"/>
              </a:rPr>
              <a:t>Schools look to see how well you follow directions</a:t>
            </a:r>
            <a:endParaRPr sz="2700">
              <a:solidFill>
                <a:srgbClr val="506E94"/>
              </a:solidFill>
              <a:latin typeface="Roboto"/>
              <a:ea typeface="Roboto"/>
              <a:cs typeface="Roboto"/>
              <a:sym typeface="Roboto"/>
            </a:endParaRPr>
          </a:p>
          <a:p>
            <a:pPr indent="-222250" lvl="1" marL="685800" rtl="0" algn="l">
              <a:spcBef>
                <a:spcPts val="500"/>
              </a:spcBef>
              <a:spcAft>
                <a:spcPts val="0"/>
              </a:spcAft>
              <a:buClr>
                <a:srgbClr val="506E94"/>
              </a:buClr>
              <a:buSzPts val="2700"/>
              <a:buFont typeface="Roboto"/>
              <a:buChar char="•"/>
            </a:pPr>
            <a:r>
              <a:rPr lang="en-US" sz="2700">
                <a:solidFill>
                  <a:srgbClr val="506E94"/>
                </a:solidFill>
                <a:latin typeface="Roboto"/>
                <a:ea typeface="Roboto"/>
                <a:cs typeface="Roboto"/>
                <a:sym typeface="Roboto"/>
              </a:rPr>
              <a:t>Don’t send more, unless a school asks for more</a:t>
            </a:r>
            <a:endParaRPr sz="2700">
              <a:solidFill>
                <a:srgbClr val="506E94"/>
              </a:solidFill>
              <a:latin typeface="Roboto"/>
              <a:ea typeface="Roboto"/>
              <a:cs typeface="Roboto"/>
              <a:sym typeface="Roboto"/>
            </a:endParaRPr>
          </a:p>
          <a:p>
            <a:pPr indent="-222250" lvl="1" marL="685800" rtl="0" algn="l">
              <a:spcBef>
                <a:spcPts val="500"/>
              </a:spcBef>
              <a:spcAft>
                <a:spcPts val="0"/>
              </a:spcAft>
              <a:buClr>
                <a:srgbClr val="506E94"/>
              </a:buClr>
              <a:buSzPts val="2700"/>
              <a:buFont typeface="Roboto"/>
              <a:buChar char="•"/>
            </a:pPr>
            <a:r>
              <a:rPr lang="en-US" sz="2700">
                <a:solidFill>
                  <a:srgbClr val="506E94"/>
                </a:solidFill>
                <a:latin typeface="Roboto"/>
                <a:ea typeface="Roboto"/>
                <a:cs typeface="Roboto"/>
                <a:sym typeface="Roboto"/>
              </a:rPr>
              <a:t>Reach out to the college directly if you need clarification</a:t>
            </a:r>
            <a:br>
              <a:rPr lang="en-US" sz="2700">
                <a:solidFill>
                  <a:srgbClr val="506E94"/>
                </a:solidFill>
                <a:latin typeface="Roboto"/>
                <a:ea typeface="Roboto"/>
                <a:cs typeface="Roboto"/>
                <a:sym typeface="Roboto"/>
              </a:rPr>
            </a:br>
            <a:endParaRPr sz="1500">
              <a:solidFill>
                <a:srgbClr val="506E94"/>
              </a:solidFill>
              <a:latin typeface="Roboto"/>
              <a:ea typeface="Roboto"/>
              <a:cs typeface="Roboto"/>
              <a:sym typeface="Roboto"/>
            </a:endParaRPr>
          </a:p>
          <a:p>
            <a:pPr indent="-222250" lvl="0" marL="228600" rtl="0" algn="l">
              <a:spcBef>
                <a:spcPts val="1000"/>
              </a:spcBef>
              <a:spcAft>
                <a:spcPts val="0"/>
              </a:spcAft>
              <a:buClr>
                <a:srgbClr val="506E94"/>
              </a:buClr>
              <a:buSzPts val="3100"/>
              <a:buFont typeface="Roboto"/>
              <a:buChar char="•"/>
            </a:pPr>
            <a:r>
              <a:rPr b="1" lang="en-US" sz="3100">
                <a:solidFill>
                  <a:srgbClr val="506E94"/>
                </a:solidFill>
                <a:latin typeface="Roboto"/>
                <a:ea typeface="Roboto"/>
                <a:cs typeface="Roboto"/>
                <a:sym typeface="Roboto"/>
              </a:rPr>
              <a:t>Check the Letter of Rec Requirements</a:t>
            </a:r>
            <a:endParaRPr sz="2700">
              <a:solidFill>
                <a:srgbClr val="506E94"/>
              </a:solidFill>
              <a:latin typeface="Roboto"/>
              <a:ea typeface="Roboto"/>
              <a:cs typeface="Roboto"/>
              <a:sym typeface="Roboto"/>
            </a:endParaRPr>
          </a:p>
          <a:p>
            <a:pPr indent="-222250" lvl="1" marL="685800" rtl="0" algn="l">
              <a:spcBef>
                <a:spcPts val="500"/>
              </a:spcBef>
              <a:spcAft>
                <a:spcPts val="0"/>
              </a:spcAft>
              <a:buClr>
                <a:srgbClr val="506E94"/>
              </a:buClr>
              <a:buSzPts val="2700"/>
              <a:buChar char="•"/>
            </a:pPr>
            <a:r>
              <a:rPr b="1" lang="en-US" sz="2700" u="sng">
                <a:solidFill>
                  <a:srgbClr val="506E94"/>
                </a:solidFill>
                <a:latin typeface="Roboto"/>
                <a:ea typeface="Roboto"/>
                <a:cs typeface="Roboto"/>
                <a:sym typeface="Roboto"/>
              </a:rPr>
              <a:t>DO NOT</a:t>
            </a:r>
            <a:r>
              <a:rPr lang="en-US" sz="2700">
                <a:solidFill>
                  <a:srgbClr val="506E94"/>
                </a:solidFill>
                <a:latin typeface="Roboto"/>
                <a:ea typeface="Roboto"/>
                <a:cs typeface="Roboto"/>
                <a:sym typeface="Roboto"/>
              </a:rPr>
              <a:t> ask for a letter of rec if your schools do not need a letter</a:t>
            </a:r>
            <a:endParaRPr sz="2300">
              <a:solidFill>
                <a:srgbClr val="506E94"/>
              </a:solidFill>
              <a:latin typeface="Roboto"/>
              <a:ea typeface="Roboto"/>
              <a:cs typeface="Roboto"/>
              <a:sym typeface="Roboto"/>
            </a:endParaRPr>
          </a:p>
          <a:p>
            <a:pPr indent="-222250" lvl="1" marL="685800" rtl="0" algn="l">
              <a:spcBef>
                <a:spcPts val="500"/>
              </a:spcBef>
              <a:spcAft>
                <a:spcPts val="0"/>
              </a:spcAft>
              <a:buClr>
                <a:srgbClr val="506E94"/>
              </a:buClr>
              <a:buSzPts val="2700"/>
              <a:buChar char="•"/>
            </a:pPr>
            <a:r>
              <a:rPr b="1" lang="en-US" sz="2700" u="sng">
                <a:solidFill>
                  <a:srgbClr val="506E94"/>
                </a:solidFill>
                <a:latin typeface="Roboto"/>
                <a:ea typeface="Roboto"/>
                <a:cs typeface="Roboto"/>
                <a:sym typeface="Roboto"/>
              </a:rPr>
              <a:t>DO NOT</a:t>
            </a:r>
            <a:r>
              <a:rPr lang="en-US" sz="2700">
                <a:solidFill>
                  <a:srgbClr val="506E94"/>
                </a:solidFill>
                <a:latin typeface="Roboto"/>
                <a:ea typeface="Roboto"/>
                <a:cs typeface="Roboto"/>
                <a:sym typeface="Roboto"/>
              </a:rPr>
              <a:t> ask for more letters than a school requires</a:t>
            </a:r>
            <a:endParaRPr sz="3400" u="sng">
              <a:solidFill>
                <a:srgbClr val="506E94"/>
              </a:solidFill>
              <a:latin typeface="Roboto Black"/>
              <a:ea typeface="Roboto Black"/>
              <a:cs typeface="Roboto Black"/>
              <a:sym typeface="Roboto Black"/>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9"/>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Se</a:t>
            </a:r>
            <a:r>
              <a:rPr lang="en-US">
                <a:latin typeface="Roboto Black"/>
                <a:ea typeface="Roboto Black"/>
                <a:cs typeface="Roboto Black"/>
                <a:sym typeface="Roboto Black"/>
              </a:rPr>
              <a:t>nior Responsibilities</a:t>
            </a:r>
            <a:endParaRPr i="0" sz="4400" u="none" cap="none" strike="noStrike">
              <a:solidFill>
                <a:schemeClr val="lt1"/>
              </a:solidFill>
              <a:latin typeface="Roboto Black"/>
              <a:ea typeface="Roboto Black"/>
              <a:cs typeface="Roboto Black"/>
              <a:sym typeface="Roboto Black"/>
            </a:endParaRPr>
          </a:p>
        </p:txBody>
      </p:sp>
      <p:sp>
        <p:nvSpPr>
          <p:cNvPr id="178" name="Google Shape;178;p29"/>
          <p:cNvSpPr txBox="1"/>
          <p:nvPr/>
        </p:nvSpPr>
        <p:spPr>
          <a:xfrm>
            <a:off x="740228" y="522514"/>
            <a:ext cx="10890300" cy="44415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506E94"/>
              </a:buClr>
              <a:buSzPts val="3200"/>
              <a:buFont typeface="Roboto"/>
              <a:buChar char="•"/>
            </a:pPr>
            <a:r>
              <a:rPr b="1" lang="en-US" sz="3200">
                <a:solidFill>
                  <a:srgbClr val="506E94"/>
                </a:solidFill>
                <a:latin typeface="Roboto"/>
                <a:ea typeface="Roboto"/>
                <a:cs typeface="Roboto"/>
                <a:sym typeface="Roboto"/>
              </a:rPr>
              <a:t>Make sure you submit your applications </a:t>
            </a:r>
            <a:r>
              <a:rPr b="1" i="1" lang="en-US" sz="3200">
                <a:solidFill>
                  <a:srgbClr val="506E94"/>
                </a:solidFill>
                <a:latin typeface="Roboto"/>
                <a:ea typeface="Roboto"/>
                <a:cs typeface="Roboto"/>
                <a:sym typeface="Roboto"/>
              </a:rPr>
              <a:t>early</a:t>
            </a:r>
            <a:endParaRPr i="1" sz="2800">
              <a:solidFill>
                <a:srgbClr val="506E94"/>
              </a:solidFill>
              <a:latin typeface="Roboto"/>
              <a:ea typeface="Roboto"/>
              <a:cs typeface="Roboto"/>
              <a:sym typeface="Roboto"/>
            </a:endParaRPr>
          </a:p>
          <a:p>
            <a:pPr indent="-228600" lvl="1" marL="685800" rtl="0" algn="l">
              <a:lnSpc>
                <a:spcPct val="90000"/>
              </a:lnSpc>
              <a:spcBef>
                <a:spcPts val="500"/>
              </a:spcBef>
              <a:spcAft>
                <a:spcPts val="0"/>
              </a:spcAft>
              <a:buClr>
                <a:srgbClr val="506E94"/>
              </a:buClr>
              <a:buSzPts val="2800"/>
              <a:buFont typeface="Roboto"/>
              <a:buChar char="•"/>
            </a:pPr>
            <a:r>
              <a:rPr lang="en-US" sz="2800">
                <a:solidFill>
                  <a:srgbClr val="506E94"/>
                </a:solidFill>
                <a:latin typeface="Roboto"/>
                <a:ea typeface="Roboto"/>
                <a:cs typeface="Roboto"/>
                <a:sym typeface="Roboto"/>
              </a:rPr>
              <a:t>On-time is too late</a:t>
            </a:r>
            <a:br>
              <a:rPr lang="en-US" sz="2800">
                <a:solidFill>
                  <a:srgbClr val="506E94"/>
                </a:solidFill>
                <a:latin typeface="Roboto"/>
                <a:ea typeface="Roboto"/>
                <a:cs typeface="Roboto"/>
                <a:sym typeface="Roboto"/>
              </a:rPr>
            </a:br>
            <a:endParaRPr sz="1600">
              <a:solidFill>
                <a:srgbClr val="506E94"/>
              </a:solidFill>
              <a:latin typeface="Roboto"/>
              <a:ea typeface="Roboto"/>
              <a:cs typeface="Roboto"/>
              <a:sym typeface="Roboto"/>
            </a:endParaRPr>
          </a:p>
          <a:p>
            <a:pPr indent="-228600" lvl="0" marL="228600" rtl="0" algn="l">
              <a:lnSpc>
                <a:spcPct val="90000"/>
              </a:lnSpc>
              <a:spcBef>
                <a:spcPts val="1000"/>
              </a:spcBef>
              <a:spcAft>
                <a:spcPts val="0"/>
              </a:spcAft>
              <a:buClr>
                <a:srgbClr val="506E94"/>
              </a:buClr>
              <a:buSzPts val="3200"/>
              <a:buFont typeface="Roboto"/>
              <a:buChar char="•"/>
            </a:pPr>
            <a:r>
              <a:rPr b="1" lang="en-US" sz="3200">
                <a:solidFill>
                  <a:srgbClr val="506E94"/>
                </a:solidFill>
                <a:latin typeface="Roboto"/>
                <a:ea typeface="Roboto"/>
                <a:cs typeface="Roboto"/>
                <a:sym typeface="Roboto"/>
              </a:rPr>
              <a:t>Make sure you submit all necessary documents</a:t>
            </a:r>
            <a:endParaRPr sz="2800">
              <a:solidFill>
                <a:srgbClr val="506E94"/>
              </a:solidFill>
              <a:latin typeface="Roboto"/>
              <a:ea typeface="Roboto"/>
              <a:cs typeface="Roboto"/>
              <a:sym typeface="Roboto"/>
            </a:endParaRPr>
          </a:p>
          <a:p>
            <a:pPr indent="-228600" lvl="1" marL="685800" rtl="0" algn="l">
              <a:lnSpc>
                <a:spcPct val="90000"/>
              </a:lnSpc>
              <a:spcBef>
                <a:spcPts val="500"/>
              </a:spcBef>
              <a:spcAft>
                <a:spcPts val="0"/>
              </a:spcAft>
              <a:buClr>
                <a:srgbClr val="506E94"/>
              </a:buClr>
              <a:buSzPts val="2800"/>
              <a:buFont typeface="Roboto"/>
              <a:buChar char="•"/>
            </a:pPr>
            <a:r>
              <a:rPr lang="en-US" sz="2800">
                <a:solidFill>
                  <a:srgbClr val="506E94"/>
                </a:solidFill>
                <a:latin typeface="Roboto"/>
                <a:ea typeface="Roboto"/>
                <a:cs typeface="Roboto"/>
                <a:sym typeface="Roboto"/>
              </a:rPr>
              <a:t>Transcript</a:t>
            </a:r>
            <a:endParaRPr sz="2400">
              <a:solidFill>
                <a:srgbClr val="506E94"/>
              </a:solidFill>
              <a:latin typeface="Roboto"/>
              <a:ea typeface="Roboto"/>
              <a:cs typeface="Roboto"/>
              <a:sym typeface="Roboto"/>
            </a:endParaRPr>
          </a:p>
          <a:p>
            <a:pPr indent="-228600" lvl="1" marL="685800" rtl="0" algn="l">
              <a:lnSpc>
                <a:spcPct val="90000"/>
              </a:lnSpc>
              <a:spcBef>
                <a:spcPts val="500"/>
              </a:spcBef>
              <a:spcAft>
                <a:spcPts val="0"/>
              </a:spcAft>
              <a:buClr>
                <a:srgbClr val="506E94"/>
              </a:buClr>
              <a:buSzPts val="2800"/>
              <a:buFont typeface="Roboto"/>
              <a:buChar char="•"/>
            </a:pPr>
            <a:r>
              <a:rPr lang="en-US" sz="2800">
                <a:solidFill>
                  <a:srgbClr val="506E94"/>
                </a:solidFill>
                <a:latin typeface="Roboto"/>
                <a:ea typeface="Roboto"/>
                <a:cs typeface="Roboto"/>
                <a:sym typeface="Roboto"/>
              </a:rPr>
              <a:t>Test Scores (SAT, ACT, etc.) - </a:t>
            </a:r>
            <a:r>
              <a:rPr i="1" lang="en-US" sz="2800">
                <a:solidFill>
                  <a:srgbClr val="506E94"/>
                </a:solidFill>
                <a:latin typeface="Roboto"/>
                <a:ea typeface="Roboto"/>
                <a:cs typeface="Roboto"/>
                <a:sym typeface="Roboto"/>
              </a:rPr>
              <a:t>if required</a:t>
            </a:r>
            <a:endParaRPr sz="2400">
              <a:solidFill>
                <a:srgbClr val="506E94"/>
              </a:solidFill>
              <a:latin typeface="Roboto"/>
              <a:ea typeface="Roboto"/>
              <a:cs typeface="Roboto"/>
              <a:sym typeface="Roboto"/>
            </a:endParaRPr>
          </a:p>
          <a:p>
            <a:pPr indent="-228600" lvl="1" marL="685800" rtl="0" algn="l">
              <a:lnSpc>
                <a:spcPct val="90000"/>
              </a:lnSpc>
              <a:spcBef>
                <a:spcPts val="500"/>
              </a:spcBef>
              <a:spcAft>
                <a:spcPts val="0"/>
              </a:spcAft>
              <a:buClr>
                <a:srgbClr val="506E94"/>
              </a:buClr>
              <a:buSzPts val="2800"/>
              <a:buFont typeface="Roboto"/>
              <a:buChar char="•"/>
            </a:pPr>
            <a:r>
              <a:rPr lang="en-US" sz="2800">
                <a:solidFill>
                  <a:srgbClr val="506E94"/>
                </a:solidFill>
                <a:latin typeface="Roboto"/>
                <a:ea typeface="Roboto"/>
                <a:cs typeface="Roboto"/>
                <a:sym typeface="Roboto"/>
              </a:rPr>
              <a:t>Letters of Recommendation (ONLY if needed)</a:t>
            </a:r>
            <a:br>
              <a:rPr lang="en-US" sz="2800">
                <a:solidFill>
                  <a:srgbClr val="506E94"/>
                </a:solidFill>
                <a:latin typeface="Roboto"/>
                <a:ea typeface="Roboto"/>
                <a:cs typeface="Roboto"/>
                <a:sym typeface="Roboto"/>
              </a:rPr>
            </a:br>
            <a:endParaRPr sz="1600">
              <a:solidFill>
                <a:srgbClr val="506E94"/>
              </a:solidFill>
              <a:latin typeface="Roboto"/>
              <a:ea typeface="Roboto"/>
              <a:cs typeface="Roboto"/>
              <a:sym typeface="Roboto"/>
            </a:endParaRPr>
          </a:p>
          <a:p>
            <a:pPr indent="-228600" lvl="0" marL="228600" rtl="0" algn="l">
              <a:lnSpc>
                <a:spcPct val="90000"/>
              </a:lnSpc>
              <a:spcBef>
                <a:spcPts val="1000"/>
              </a:spcBef>
              <a:spcAft>
                <a:spcPts val="0"/>
              </a:spcAft>
              <a:buClr>
                <a:srgbClr val="506E94"/>
              </a:buClr>
              <a:buSzPts val="3200"/>
              <a:buFont typeface="Roboto"/>
              <a:buChar char="•"/>
            </a:pPr>
            <a:r>
              <a:rPr b="1" lang="en-US" sz="3200">
                <a:solidFill>
                  <a:srgbClr val="506E94"/>
                </a:solidFill>
                <a:latin typeface="Roboto"/>
                <a:ea typeface="Roboto"/>
                <a:cs typeface="Roboto"/>
                <a:sym typeface="Roboto"/>
              </a:rPr>
              <a:t>Make sure to thank those who write you a letter of rec.</a:t>
            </a:r>
            <a:endParaRPr b="1" sz="3200">
              <a:solidFill>
                <a:srgbClr val="506E94"/>
              </a:solidFill>
              <a:latin typeface="Roboto"/>
              <a:ea typeface="Roboto"/>
              <a:cs typeface="Roboto"/>
              <a:sym typeface="Robo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30"/>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lt1"/>
              </a:buClr>
              <a:buSzPts val="4400"/>
              <a:buFont typeface="Arial Black"/>
              <a:buNone/>
            </a:pPr>
            <a:r>
              <a:rPr lang="en-US">
                <a:latin typeface="Roboto Black"/>
                <a:ea typeface="Roboto Black"/>
                <a:cs typeface="Roboto Black"/>
                <a:sym typeface="Roboto Black"/>
              </a:rPr>
              <a:t>Se</a:t>
            </a:r>
            <a:r>
              <a:rPr lang="en-US">
                <a:latin typeface="Roboto Black"/>
                <a:ea typeface="Roboto Black"/>
                <a:cs typeface="Roboto Black"/>
                <a:sym typeface="Roboto Black"/>
              </a:rPr>
              <a:t>nior Responsibilities</a:t>
            </a:r>
            <a:endParaRPr i="0" sz="4400" u="none" cap="none" strike="noStrike">
              <a:solidFill>
                <a:schemeClr val="lt1"/>
              </a:solidFill>
              <a:latin typeface="Roboto Black"/>
              <a:ea typeface="Roboto Black"/>
              <a:cs typeface="Roboto Black"/>
              <a:sym typeface="Roboto Black"/>
            </a:endParaRPr>
          </a:p>
        </p:txBody>
      </p:sp>
      <p:sp>
        <p:nvSpPr>
          <p:cNvPr id="184" name="Google Shape;184;p30"/>
          <p:cNvSpPr txBox="1"/>
          <p:nvPr>
            <p:ph idx="1" type="body"/>
          </p:nvPr>
        </p:nvSpPr>
        <p:spPr>
          <a:xfrm>
            <a:off x="740228" y="522514"/>
            <a:ext cx="10827600" cy="44415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0"/>
              </a:spcBef>
              <a:spcAft>
                <a:spcPts val="0"/>
              </a:spcAft>
              <a:buNone/>
            </a:pPr>
            <a:r>
              <a:rPr lang="en-US" sz="3500">
                <a:solidFill>
                  <a:srgbClr val="506E94"/>
                </a:solidFill>
                <a:latin typeface="Roboto Black"/>
                <a:ea typeface="Roboto Black"/>
                <a:cs typeface="Roboto Black"/>
                <a:sym typeface="Roboto Black"/>
              </a:rPr>
              <a:t>Clean Up Social Media</a:t>
            </a:r>
            <a:endParaRPr sz="3500">
              <a:solidFill>
                <a:srgbClr val="506E94"/>
              </a:solidFill>
              <a:latin typeface="Roboto Black"/>
              <a:ea typeface="Roboto Black"/>
              <a:cs typeface="Roboto Black"/>
              <a:sym typeface="Roboto Black"/>
            </a:endParaRPr>
          </a:p>
          <a:p>
            <a:pPr indent="0" lvl="0" marL="342900" marR="0" rtl="0" algn="ctr">
              <a:lnSpc>
                <a:spcPct val="100000"/>
              </a:lnSpc>
              <a:spcBef>
                <a:spcPts val="0"/>
              </a:spcBef>
              <a:spcAft>
                <a:spcPts val="0"/>
              </a:spcAft>
              <a:buNone/>
            </a:pPr>
            <a:r>
              <a:t/>
            </a:r>
            <a:endParaRPr sz="2000" u="sng">
              <a:solidFill>
                <a:srgbClr val="506E94"/>
              </a:solidFill>
              <a:latin typeface="Roboto"/>
              <a:ea typeface="Roboto"/>
              <a:cs typeface="Roboto"/>
              <a:sym typeface="Roboto"/>
            </a:endParaRPr>
          </a:p>
          <a:p>
            <a:pPr indent="0" lvl="0" marL="0" marR="0" rtl="0" algn="l">
              <a:lnSpc>
                <a:spcPct val="100000"/>
              </a:lnSpc>
              <a:spcBef>
                <a:spcPts val="0"/>
              </a:spcBef>
              <a:spcAft>
                <a:spcPts val="0"/>
              </a:spcAft>
              <a:buNone/>
            </a:pPr>
            <a:r>
              <a:t/>
            </a:r>
            <a:endParaRPr sz="2500">
              <a:solidFill>
                <a:srgbClr val="506E94"/>
              </a:solidFill>
              <a:latin typeface="Roboto"/>
              <a:ea typeface="Roboto"/>
              <a:cs typeface="Roboto"/>
              <a:sym typeface="Roboto"/>
            </a:endParaRPr>
          </a:p>
        </p:txBody>
      </p:sp>
      <p:pic>
        <p:nvPicPr>
          <p:cNvPr id="185" name="Google Shape;185;p30"/>
          <p:cNvPicPr preferRelativeResize="0"/>
          <p:nvPr/>
        </p:nvPicPr>
        <p:blipFill>
          <a:blip r:embed="rId3">
            <a:alphaModFix/>
          </a:blip>
          <a:stretch>
            <a:fillRect/>
          </a:stretch>
        </p:blipFill>
        <p:spPr>
          <a:xfrm>
            <a:off x="447675" y="1585975"/>
            <a:ext cx="11296650" cy="22764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1"/>
          <p:cNvSpPr txBox="1"/>
          <p:nvPr>
            <p:ph type="title"/>
          </p:nvPr>
        </p:nvSpPr>
        <p:spPr>
          <a:xfrm>
            <a:off x="478971" y="5256439"/>
            <a:ext cx="9303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Black"/>
              <a:buNone/>
            </a:pPr>
            <a:r>
              <a:rPr lang="en-US"/>
              <a:t>Additional Resources</a:t>
            </a:r>
            <a:endParaRPr/>
          </a:p>
        </p:txBody>
      </p:sp>
      <p:pic>
        <p:nvPicPr>
          <p:cNvPr id="192" name="Google Shape;192;p31"/>
          <p:cNvPicPr preferRelativeResize="0"/>
          <p:nvPr/>
        </p:nvPicPr>
        <p:blipFill rotWithShape="1">
          <a:blip r:embed="rId3">
            <a:alphaModFix/>
          </a:blip>
          <a:srcRect b="0" l="0" r="0" t="0"/>
          <a:stretch/>
        </p:blipFill>
        <p:spPr>
          <a:xfrm>
            <a:off x="7518575" y="483875"/>
            <a:ext cx="4047600" cy="1011900"/>
          </a:xfrm>
          <a:prstGeom prst="rect">
            <a:avLst/>
          </a:prstGeom>
          <a:noFill/>
          <a:ln>
            <a:noFill/>
          </a:ln>
          <a:effectLst>
            <a:outerShdw blurRad="85725" rotWithShape="0" algn="bl" dir="2880000" dist="76200">
              <a:srgbClr val="000000">
                <a:alpha val="30000"/>
              </a:srgbClr>
            </a:outerShdw>
          </a:effectLst>
        </p:spPr>
      </p:pic>
      <p:sp>
        <p:nvSpPr>
          <p:cNvPr id="193" name="Google Shape;193;p31"/>
          <p:cNvSpPr/>
          <p:nvPr/>
        </p:nvSpPr>
        <p:spPr>
          <a:xfrm>
            <a:off x="652900" y="690725"/>
            <a:ext cx="9391200" cy="3606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800"/>
              </a:spcBef>
              <a:spcAft>
                <a:spcPts val="0"/>
              </a:spcAft>
              <a:buClr>
                <a:srgbClr val="000000"/>
              </a:buClr>
              <a:buSzPts val="2400"/>
              <a:buChar char="•"/>
            </a:pPr>
            <a:r>
              <a:rPr b="1" i="1" lang="en-US" sz="2400" u="sng">
                <a:solidFill>
                  <a:srgbClr val="F86514"/>
                </a:solidFill>
                <a:hlinkClick r:id="rId4">
                  <a:extLst>
                    <a:ext uri="{A12FA001-AC4F-418D-AE19-62706E023703}">
                      <ahyp:hlinkClr val="tx"/>
                    </a:ext>
                  </a:extLst>
                </a:hlinkClick>
              </a:rPr>
              <a:t>NCompass</a:t>
            </a:r>
            <a:br>
              <a:rPr b="1" i="1" lang="en-US" sz="2400">
                <a:solidFill>
                  <a:srgbClr val="000000"/>
                </a:solidFill>
              </a:rPr>
            </a:br>
            <a:r>
              <a:rPr lang="en-US" sz="2400">
                <a:solidFill>
                  <a:srgbClr val="000000"/>
                </a:solidFill>
              </a:rPr>
              <a:t>Dist. 203 Postsecondary Planning Guide</a:t>
            </a:r>
            <a:br>
              <a:rPr lang="en-US" sz="2400"/>
            </a:br>
            <a:endParaRPr sz="700">
              <a:solidFill>
                <a:srgbClr val="000000"/>
              </a:solidFill>
            </a:endParaRPr>
          </a:p>
          <a:p>
            <a:pPr indent="-342900" lvl="0" marL="342900" marR="0" rtl="0" algn="l">
              <a:lnSpc>
                <a:spcPct val="100000"/>
              </a:lnSpc>
              <a:spcBef>
                <a:spcPts val="800"/>
              </a:spcBef>
              <a:spcAft>
                <a:spcPts val="0"/>
              </a:spcAft>
              <a:buClr>
                <a:srgbClr val="000000"/>
              </a:buClr>
              <a:buSzPts val="2400"/>
              <a:buChar char="•"/>
            </a:pPr>
            <a:r>
              <a:rPr b="1" lang="en-US" sz="2400" u="sng">
                <a:solidFill>
                  <a:srgbClr val="F86514"/>
                </a:solidFill>
                <a:hlinkClick r:id="rId5">
                  <a:extLst>
                    <a:ext uri="{A12FA001-AC4F-418D-AE19-62706E023703}">
                      <ahyp:hlinkClr val="tx"/>
                    </a:ext>
                  </a:extLst>
                </a:hlinkClick>
              </a:rPr>
              <a:t>In-School College Visits</a:t>
            </a:r>
            <a:br>
              <a:rPr b="1" lang="en-US" sz="2400">
                <a:solidFill>
                  <a:srgbClr val="000000"/>
                </a:solidFill>
              </a:rPr>
            </a:br>
            <a:r>
              <a:rPr lang="en-US" sz="2400">
                <a:solidFill>
                  <a:srgbClr val="000000"/>
                </a:solidFill>
              </a:rPr>
              <a:t>Instructions on how students can attend in-school college visits</a:t>
            </a:r>
            <a:endParaRPr sz="2400">
              <a:solidFill>
                <a:srgbClr val="000000"/>
              </a:solidFill>
            </a:endParaRPr>
          </a:p>
          <a:p>
            <a:pPr indent="-381000" lvl="1" marL="914400" marR="0" rtl="0" algn="l">
              <a:lnSpc>
                <a:spcPct val="100000"/>
              </a:lnSpc>
              <a:spcBef>
                <a:spcPts val="800"/>
              </a:spcBef>
              <a:spcAft>
                <a:spcPts val="0"/>
              </a:spcAft>
              <a:buClr>
                <a:srgbClr val="000000"/>
              </a:buClr>
              <a:buSzPts val="2400"/>
              <a:buChar char="○"/>
            </a:pPr>
            <a:r>
              <a:rPr b="1" lang="en-US" sz="2400" u="sng">
                <a:solidFill>
                  <a:srgbClr val="F86514"/>
                </a:solidFill>
                <a:hlinkClick r:id="rId6">
                  <a:extLst>
                    <a:ext uri="{A12FA001-AC4F-418D-AE19-62706E023703}">
                      <ahyp:hlinkClr val="tx"/>
                    </a:ext>
                  </a:extLst>
                </a:hlinkClick>
              </a:rPr>
              <a:t>Upcoming College Visits</a:t>
            </a:r>
            <a:r>
              <a:rPr lang="en-US" sz="2400">
                <a:solidFill>
                  <a:srgbClr val="000000"/>
                </a:solidFill>
              </a:rPr>
              <a:t> (Calendar for the next week)</a:t>
            </a:r>
            <a:endParaRPr sz="2400">
              <a:solidFill>
                <a:srgbClr val="000000"/>
              </a:solidFill>
            </a:endParaRPr>
          </a:p>
          <a:p>
            <a:pPr indent="-381000" lvl="1" marL="914400" marR="0" rtl="0" algn="l">
              <a:lnSpc>
                <a:spcPct val="100000"/>
              </a:lnSpc>
              <a:spcBef>
                <a:spcPts val="800"/>
              </a:spcBef>
              <a:spcAft>
                <a:spcPts val="0"/>
              </a:spcAft>
              <a:buClr>
                <a:srgbClr val="000000"/>
              </a:buClr>
              <a:buSzPts val="2400"/>
              <a:buChar char="○"/>
            </a:pPr>
            <a:r>
              <a:rPr b="1" lang="en-US" sz="2400" u="sng">
                <a:solidFill>
                  <a:srgbClr val="F86514"/>
                </a:solidFill>
                <a:hlinkClick r:id="rId7">
                  <a:extLst>
                    <a:ext uri="{A12FA001-AC4F-418D-AE19-62706E023703}">
                      <ahyp:hlinkClr val="tx"/>
                    </a:ext>
                  </a:extLst>
                </a:hlinkClick>
              </a:rPr>
              <a:t>Upcoming College Visits</a:t>
            </a:r>
            <a:r>
              <a:rPr b="1" lang="en-US" sz="2400">
                <a:solidFill>
                  <a:srgbClr val="000000"/>
                </a:solidFill>
              </a:rPr>
              <a:t> </a:t>
            </a:r>
            <a:r>
              <a:rPr lang="en-US" sz="2400">
                <a:solidFill>
                  <a:srgbClr val="000000"/>
                </a:solidFill>
              </a:rPr>
              <a:t>(Alpha list of ALL upcoming visits)</a:t>
            </a:r>
            <a:br>
              <a:rPr lang="en-US" sz="2400">
                <a:solidFill>
                  <a:srgbClr val="000000"/>
                </a:solidFill>
              </a:rPr>
            </a:br>
            <a:endParaRPr sz="700">
              <a:solidFill>
                <a:srgbClr val="000000"/>
              </a:solidFill>
            </a:endParaRPr>
          </a:p>
          <a:p>
            <a:pPr indent="-342900" lvl="0" marL="342900" marR="0" rtl="0" algn="l">
              <a:lnSpc>
                <a:spcPct val="100000"/>
              </a:lnSpc>
              <a:spcBef>
                <a:spcPts val="800"/>
              </a:spcBef>
              <a:spcAft>
                <a:spcPts val="0"/>
              </a:spcAft>
              <a:buClr>
                <a:srgbClr val="000000"/>
              </a:buClr>
              <a:buSzPts val="2400"/>
              <a:buChar char="•"/>
            </a:pPr>
            <a:r>
              <a:rPr b="1" lang="en-US" sz="2400" u="sng">
                <a:solidFill>
                  <a:srgbClr val="F86514"/>
                </a:solidFill>
                <a:hlinkClick r:id="rId8">
                  <a:extLst>
                    <a:ext uri="{A12FA001-AC4F-418D-AE19-62706E023703}">
                      <ahyp:hlinkClr val="tx"/>
                    </a:ext>
                  </a:extLst>
                </a:hlinkClick>
              </a:rPr>
              <a:t>On-Campus College Visit Tips</a:t>
            </a:r>
            <a:br>
              <a:rPr lang="en-US" sz="2400">
                <a:solidFill>
                  <a:srgbClr val="000000"/>
                </a:solidFill>
              </a:rPr>
            </a:br>
            <a:r>
              <a:rPr lang="en-US" sz="2400">
                <a:solidFill>
                  <a:srgbClr val="000000"/>
                </a:solidFill>
              </a:rPr>
              <a:t>Tips for students planning to visit college campuses</a:t>
            </a:r>
            <a:endParaRPr b="1" sz="24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8" name="Shape 198"/>
        <p:cNvGrpSpPr/>
        <p:nvPr/>
      </p:nvGrpSpPr>
      <p:grpSpPr>
        <a:xfrm>
          <a:off x="0" y="0"/>
          <a:ext cx="0" cy="0"/>
          <a:chOff x="0" y="0"/>
          <a:chExt cx="0" cy="0"/>
        </a:xfrm>
      </p:grpSpPr>
      <p:sp>
        <p:nvSpPr>
          <p:cNvPr id="199" name="Google Shape;199;p32"/>
          <p:cNvSpPr txBox="1"/>
          <p:nvPr>
            <p:ph type="title"/>
          </p:nvPr>
        </p:nvSpPr>
        <p:spPr>
          <a:xfrm>
            <a:off x="2332771" y="412964"/>
            <a:ext cx="9303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solidFill>
                  <a:srgbClr val="FFFFFF"/>
                </a:solidFill>
              </a:rPr>
              <a:t>Upcoming Opportunities</a:t>
            </a:r>
            <a:endParaRPr>
              <a:solidFill>
                <a:srgbClr val="FFFFFF"/>
              </a:solidFill>
            </a:endParaRPr>
          </a:p>
        </p:txBody>
      </p:sp>
      <p:sp>
        <p:nvSpPr>
          <p:cNvPr id="200" name="Google Shape;200;p32"/>
          <p:cNvSpPr/>
          <p:nvPr/>
        </p:nvSpPr>
        <p:spPr>
          <a:xfrm>
            <a:off x="652900" y="2214725"/>
            <a:ext cx="11281200" cy="3606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800"/>
              </a:spcBef>
              <a:spcAft>
                <a:spcPts val="0"/>
              </a:spcAft>
              <a:buClr>
                <a:schemeClr val="dk1"/>
              </a:buClr>
              <a:buSzPts val="2400"/>
              <a:buChar char="•"/>
            </a:pPr>
            <a:r>
              <a:rPr b="1" lang="en-US" sz="2400">
                <a:solidFill>
                  <a:schemeClr val="dk1"/>
                </a:solidFill>
              </a:rPr>
              <a:t>Session 2 &amp; 3 Tonight: Financial Aid Info (NPAC)</a:t>
            </a:r>
            <a:br>
              <a:rPr b="1" lang="en-US" sz="2400">
                <a:solidFill>
                  <a:schemeClr val="dk1"/>
                </a:solidFill>
              </a:rPr>
            </a:br>
            <a:r>
              <a:rPr lang="en-US" sz="2100">
                <a:solidFill>
                  <a:schemeClr val="dk1"/>
                </a:solidFill>
              </a:rPr>
              <a:t>For D203 families to receive updates regarding financial aid, including the 2027-28 FAFSA</a:t>
            </a:r>
            <a:br>
              <a:rPr lang="en-US" sz="2100">
                <a:solidFill>
                  <a:schemeClr val="dk1"/>
                </a:solidFill>
              </a:rPr>
            </a:br>
            <a:endParaRPr sz="700">
              <a:solidFill>
                <a:schemeClr val="dk1"/>
              </a:solidFill>
            </a:endParaRPr>
          </a:p>
          <a:p>
            <a:pPr indent="-342900" lvl="0" marL="342900" marR="0" rtl="0" algn="l">
              <a:lnSpc>
                <a:spcPct val="100000"/>
              </a:lnSpc>
              <a:spcBef>
                <a:spcPts val="800"/>
              </a:spcBef>
              <a:spcAft>
                <a:spcPts val="0"/>
              </a:spcAft>
              <a:buClr>
                <a:schemeClr val="dk1"/>
              </a:buClr>
              <a:buSzPts val="2400"/>
              <a:buChar char="•"/>
            </a:pPr>
            <a:r>
              <a:rPr b="1" lang="en-US" sz="2400">
                <a:solidFill>
                  <a:schemeClr val="dk1"/>
                </a:solidFill>
              </a:rPr>
              <a:t>Sept. 26: </a:t>
            </a:r>
            <a:r>
              <a:rPr b="1" lang="en-US" sz="2400" u="sng">
                <a:solidFill>
                  <a:srgbClr val="F86514"/>
                </a:solidFill>
                <a:hlinkClick r:id="rId4">
                  <a:extLst>
                    <a:ext uri="{A12FA001-AC4F-418D-AE19-62706E023703}">
                      <ahyp:hlinkClr val="tx"/>
                    </a:ext>
                  </a:extLst>
                </a:hlinkClick>
              </a:rPr>
              <a:t>NACAC National College Fair @ Navy Pier (Chicago)</a:t>
            </a:r>
            <a:br>
              <a:rPr b="1" lang="en-US" sz="2400">
                <a:solidFill>
                  <a:schemeClr val="dk1"/>
                </a:solidFill>
              </a:rPr>
            </a:br>
            <a:r>
              <a:rPr lang="en-US" sz="2100">
                <a:solidFill>
                  <a:schemeClr val="dk1"/>
                </a:solidFill>
              </a:rPr>
              <a:t>A national college fair, featuring more than 200 colleges &amp; universities from across the country.</a:t>
            </a:r>
            <a:br>
              <a:rPr lang="en-US" sz="2100">
                <a:solidFill>
                  <a:schemeClr val="dk1"/>
                </a:solidFill>
              </a:rPr>
            </a:br>
            <a:endParaRPr sz="700">
              <a:solidFill>
                <a:schemeClr val="dk1"/>
              </a:solidFill>
            </a:endParaRPr>
          </a:p>
          <a:p>
            <a:pPr indent="-381000" lvl="0" marL="342900" rtl="0" algn="l">
              <a:spcBef>
                <a:spcPts val="800"/>
              </a:spcBef>
              <a:spcAft>
                <a:spcPts val="0"/>
              </a:spcAft>
              <a:buClr>
                <a:schemeClr val="dk1"/>
              </a:buClr>
              <a:buSzPts val="2400"/>
              <a:buChar char="•"/>
            </a:pPr>
            <a:r>
              <a:rPr b="1" lang="en-US" sz="2400">
                <a:solidFill>
                  <a:schemeClr val="dk1"/>
                </a:solidFill>
              </a:rPr>
              <a:t>Oct. 13: </a:t>
            </a:r>
            <a:r>
              <a:rPr b="1" lang="en-US" sz="2400" u="sng">
                <a:solidFill>
                  <a:srgbClr val="F86514"/>
                </a:solidFill>
                <a:hlinkClick r:id="rId5">
                  <a:extLst>
                    <a:ext uri="{A12FA001-AC4F-418D-AE19-62706E023703}">
                      <ahyp:hlinkClr val="tx"/>
                    </a:ext>
                  </a:extLst>
                </a:hlinkClick>
              </a:rPr>
              <a:t>Illinois Regional College Fair @ Benedictine Univ. (Lisle)</a:t>
            </a:r>
            <a:br>
              <a:rPr lang="en-US" sz="2400">
                <a:solidFill>
                  <a:schemeClr val="dk1"/>
                </a:solidFill>
              </a:rPr>
            </a:br>
            <a:r>
              <a:rPr lang="en-US" sz="2100">
                <a:solidFill>
                  <a:schemeClr val="dk1"/>
                </a:solidFill>
              </a:rPr>
              <a:t>Another college fair opportunity, bringing in additional colleges &amp; universities from across the country.</a:t>
            </a:r>
            <a:br>
              <a:rPr lang="en-US" sz="2100">
                <a:solidFill>
                  <a:schemeClr val="dk1"/>
                </a:solidFill>
              </a:rPr>
            </a:br>
            <a:endParaRPr b="1" sz="700">
              <a:solidFill>
                <a:schemeClr val="dk1"/>
              </a:solidFill>
            </a:endParaRPr>
          </a:p>
          <a:p>
            <a:pPr indent="-342900" lvl="0" marL="342900" marR="0" rtl="0" algn="l">
              <a:lnSpc>
                <a:spcPct val="100000"/>
              </a:lnSpc>
              <a:spcBef>
                <a:spcPts val="800"/>
              </a:spcBef>
              <a:spcAft>
                <a:spcPts val="0"/>
              </a:spcAft>
              <a:buClr>
                <a:schemeClr val="dk1"/>
              </a:buClr>
              <a:buSzPts val="2400"/>
              <a:buChar char="•"/>
            </a:pPr>
            <a:r>
              <a:rPr b="1" lang="en-US" sz="2400">
                <a:solidFill>
                  <a:schemeClr val="dk1"/>
                </a:solidFill>
              </a:rPr>
              <a:t>Nov 5: 3rd Annual Career Takeover (NNHS)</a:t>
            </a:r>
            <a:br>
              <a:rPr lang="en-US" sz="2400">
                <a:solidFill>
                  <a:schemeClr val="dk1"/>
                </a:solidFill>
              </a:rPr>
            </a:br>
            <a:r>
              <a:rPr lang="en-US" sz="2100">
                <a:solidFill>
                  <a:schemeClr val="dk1"/>
                </a:solidFill>
              </a:rPr>
              <a:t>An even more robust program to help students in exploring postsecondary career opportunities!</a:t>
            </a:r>
            <a:endParaRPr sz="21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