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6858000" cx="12192000"/>
  <p:notesSz cx="6858000" cy="9144000"/>
  <p:embeddedFontLst>
    <p:embeddedFont>
      <p:font typeface="Garamond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0" roundtripDataSignature="AMtx7mhTxo8Oy5KuuWCpwWn9rIENndvu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13AAFA2-6EEF-4371-814B-B30BF7261398}">
  <a:tblStyle styleId="{213AAFA2-6EEF-4371-814B-B30BF726139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Garamond-regular.fntdata"/><Relationship Id="rId25" Type="http://schemas.openxmlformats.org/officeDocument/2006/relationships/slide" Target="slides/slide20.xml"/><Relationship Id="rId28" Type="http://schemas.openxmlformats.org/officeDocument/2006/relationships/font" Target="fonts/Garamond-italic.fntdata"/><Relationship Id="rId27" Type="http://schemas.openxmlformats.org/officeDocument/2006/relationships/font" Target="fonts/Garamon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Garamon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9" name="Google Shape;14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feee2d6761_0_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g2feee2d6761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feee2d6761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g2feee2d676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feee2d6761_0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4" name="Google Shape;224;g2feee2d6761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feee2d6761_0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g2feee2d6761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feee2d6761_0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g2feee2d6761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8c78fc698f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g38c78fc698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feee2d6761_0_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g2feee2d6761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81f7ab26da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5" name="Google Shape;255;g381f7ab26d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8c78fc698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1" name="Google Shape;261;g38c78fc698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8db0b8e165_1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" name="Google Shape;267;g38db0b8e165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5" name="Google Shape;15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81f7ab26da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g381f7ab26d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2" name="Google Shape;16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9" name="Google Shape;16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d06d44844e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d06d44844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1" name="Google Shape;18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7" name="Google Shape;18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81f7ab26da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g381f7ab26da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feee2d6761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" name="Google Shape;207;g2feee2d6761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8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descr="HD-PanelTitleR1.png" id="18" name="Google Shape;18;p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Google Shape;19;p8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HDRibbonTitle-UniformTrim.png" id="20" name="Google Shape;20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DRibbonTitle-UniformTrim.png" id="21" name="Google Shape;21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Google Shape;22;p8"/>
          <p:cNvSpPr txBox="1"/>
          <p:nvPr>
            <p:ph type="ctrTitle"/>
          </p:nvPr>
        </p:nvSpPr>
        <p:spPr>
          <a:xfrm>
            <a:off x="2692398" y="1871131"/>
            <a:ext cx="6815669" cy="15155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Garamond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" type="subTitle"/>
          </p:nvPr>
        </p:nvSpPr>
        <p:spPr>
          <a:xfrm>
            <a:off x="2692398" y="3657597"/>
            <a:ext cx="6815669" cy="1320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415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8"/>
          <p:cNvSpPr txBox="1"/>
          <p:nvPr>
            <p:ph idx="10" type="dt"/>
          </p:nvPr>
        </p:nvSpPr>
        <p:spPr>
          <a:xfrm>
            <a:off x="7983232" y="5037663"/>
            <a:ext cx="8974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1" type="ftr"/>
          </p:nvPr>
        </p:nvSpPr>
        <p:spPr>
          <a:xfrm>
            <a:off x="2692397" y="5037663"/>
            <a:ext cx="521463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8"/>
          <p:cNvSpPr txBox="1"/>
          <p:nvPr>
            <p:ph idx="12" type="sldNum"/>
          </p:nvPr>
        </p:nvSpPr>
        <p:spPr>
          <a:xfrm>
            <a:off x="8956900" y="5037663"/>
            <a:ext cx="5511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7" name="Google Shape;27;p8"/>
          <p:cNvCxnSpPr/>
          <p:nvPr/>
        </p:nvCxnSpPr>
        <p:spPr>
          <a:xfrm>
            <a:off x="2692399" y="3522131"/>
            <a:ext cx="681566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1295401" y="4815415"/>
            <a:ext cx="9609666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7"/>
          <p:cNvSpPr/>
          <p:nvPr>
            <p:ph idx="2" type="pic"/>
          </p:nvPr>
        </p:nvSpPr>
        <p:spPr>
          <a:xfrm>
            <a:off x="1041427" y="1041399"/>
            <a:ext cx="10105972" cy="3335869"/>
          </a:xfrm>
          <a:prstGeom prst="roundRect">
            <a:avLst>
              <a:gd fmla="val 0" name="adj"/>
            </a:avLst>
          </a:prstGeom>
          <a:noFill/>
          <a:ln cap="flat" cmpd="thickThin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1295401" y="5382153"/>
            <a:ext cx="9609666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61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89" name="Google Shape;89;p17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7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7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1303868" y="982132"/>
            <a:ext cx="9592732" cy="2954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b="0" sz="32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8"/>
          <p:cNvSpPr txBox="1"/>
          <p:nvPr>
            <p:ph idx="1" type="body"/>
          </p:nvPr>
        </p:nvSpPr>
        <p:spPr>
          <a:xfrm>
            <a:off x="1303868" y="4343399"/>
            <a:ext cx="9592732" cy="1532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5" name="Google Shape;95;p18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8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8" name="Google Shape;98;p18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1446213" y="982132"/>
            <a:ext cx="9296398" cy="2370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b="0" sz="3200" cap="none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1674812" y="3352800"/>
            <a:ext cx="8839202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300"/>
              <a:buFont typeface="Garamond"/>
              <a:buNone/>
              <a:defRPr sz="2000"/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Font typeface="Garamond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Font typeface="Garamond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Font typeface="Garamond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Font typeface="Garamond"/>
              <a:buNone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02" name="Google Shape;102;p19"/>
          <p:cNvSpPr txBox="1"/>
          <p:nvPr>
            <p:ph idx="2" type="body"/>
          </p:nvPr>
        </p:nvSpPr>
        <p:spPr>
          <a:xfrm>
            <a:off x="1295401" y="4343399"/>
            <a:ext cx="9609666" cy="1532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3" name="Google Shape;103;p19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9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19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9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8" name="Google Shape;108;p19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>
            <p:ph type="title"/>
          </p:nvPr>
        </p:nvSpPr>
        <p:spPr>
          <a:xfrm>
            <a:off x="1295402" y="3308581"/>
            <a:ext cx="9609668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b="0" sz="32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0"/>
          <p:cNvSpPr txBox="1"/>
          <p:nvPr>
            <p:ph idx="1" type="body"/>
          </p:nvPr>
        </p:nvSpPr>
        <p:spPr>
          <a:xfrm>
            <a:off x="1295401" y="4777381"/>
            <a:ext cx="9609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2" name="Google Shape;112;p20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0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0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/>
          <p:nvPr>
            <p:ph type="title"/>
          </p:nvPr>
        </p:nvSpPr>
        <p:spPr>
          <a:xfrm>
            <a:off x="1446213" y="982132"/>
            <a:ext cx="9296398" cy="2243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b="0" sz="3200" cap="none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1"/>
          <p:cNvSpPr txBox="1"/>
          <p:nvPr>
            <p:ph idx="1" type="body"/>
          </p:nvPr>
        </p:nvSpPr>
        <p:spPr>
          <a:xfrm>
            <a:off x="1295401" y="3639312"/>
            <a:ext cx="9609668" cy="8869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8" name="Google Shape;118;p21"/>
          <p:cNvSpPr txBox="1"/>
          <p:nvPr>
            <p:ph idx="2" type="body"/>
          </p:nvPr>
        </p:nvSpPr>
        <p:spPr>
          <a:xfrm>
            <a:off x="1295401" y="4529667"/>
            <a:ext cx="9609668" cy="1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9" name="Google Shape;119;p21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1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1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2" name="Google Shape;122;p2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1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4" name="Google Shape;124;p21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/>
          <p:nvPr>
            <p:ph type="title"/>
          </p:nvPr>
        </p:nvSpPr>
        <p:spPr>
          <a:xfrm>
            <a:off x="1295401" y="982132"/>
            <a:ext cx="9609666" cy="2243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2"/>
          <p:cNvSpPr txBox="1"/>
          <p:nvPr>
            <p:ph idx="1" type="body"/>
          </p:nvPr>
        </p:nvSpPr>
        <p:spPr>
          <a:xfrm>
            <a:off x="1295401" y="3630168"/>
            <a:ext cx="9609668" cy="841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20"/>
              <a:buNone/>
              <a:defRPr sz="2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8" name="Google Shape;128;p22"/>
          <p:cNvSpPr txBox="1"/>
          <p:nvPr>
            <p:ph idx="2" type="body"/>
          </p:nvPr>
        </p:nvSpPr>
        <p:spPr>
          <a:xfrm>
            <a:off x="1295400" y="4470399"/>
            <a:ext cx="9609670" cy="1405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9" name="Google Shape;129;p22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2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2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2" name="Google Shape;132;p22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3"/>
          <p:cNvSpPr txBox="1"/>
          <p:nvPr>
            <p:ph idx="1" type="body"/>
          </p:nvPr>
        </p:nvSpPr>
        <p:spPr>
          <a:xfrm rot="5400000">
            <a:off x="4436531" y="-584198"/>
            <a:ext cx="3318936" cy="96011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36" name="Google Shape;136;p23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3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3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9" name="Google Shape;139;p23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/>
          <p:nvPr>
            <p:ph type="title"/>
          </p:nvPr>
        </p:nvSpPr>
        <p:spPr>
          <a:xfrm rot="5400000">
            <a:off x="7497936" y="2483551"/>
            <a:ext cx="4893735" cy="18908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4"/>
          <p:cNvSpPr txBox="1"/>
          <p:nvPr>
            <p:ph idx="1" type="body"/>
          </p:nvPr>
        </p:nvSpPr>
        <p:spPr>
          <a:xfrm rot="5400000">
            <a:off x="2565043" y="-287514"/>
            <a:ext cx="4893734" cy="7433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43" name="Google Shape;143;p24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4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4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46" name="Google Shape;146;p24"/>
          <p:cNvCxnSpPr/>
          <p:nvPr/>
        </p:nvCxnSpPr>
        <p:spPr>
          <a:xfrm>
            <a:off x="8863890" y="990600"/>
            <a:ext cx="0" cy="487680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9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" name="Google Shape;30;p9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" type="body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/>
          <p:nvPr>
            <p:ph type="title"/>
          </p:nvPr>
        </p:nvSpPr>
        <p:spPr>
          <a:xfrm>
            <a:off x="2015069" y="1752606"/>
            <a:ext cx="8158688" cy="18225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b="0" sz="4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0"/>
          <p:cNvSpPr txBox="1"/>
          <p:nvPr>
            <p:ph idx="1" type="body"/>
          </p:nvPr>
        </p:nvSpPr>
        <p:spPr>
          <a:xfrm>
            <a:off x="2015067" y="3846051"/>
            <a:ext cx="8158690" cy="954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10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0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1" name="Google Shape;41;p10"/>
          <p:cNvCxnSpPr/>
          <p:nvPr/>
        </p:nvCxnSpPr>
        <p:spPr>
          <a:xfrm>
            <a:off x="2012723" y="3710585"/>
            <a:ext cx="8163380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Google Shape;43;p11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" name="Google Shape;44;p11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1"/>
          <p:cNvSpPr txBox="1"/>
          <p:nvPr>
            <p:ph idx="1" type="body"/>
          </p:nvPr>
        </p:nvSpPr>
        <p:spPr>
          <a:xfrm>
            <a:off x="1298448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46" name="Google Shape;46;p11"/>
          <p:cNvSpPr txBox="1"/>
          <p:nvPr>
            <p:ph idx="2" type="body"/>
          </p:nvPr>
        </p:nvSpPr>
        <p:spPr>
          <a:xfrm>
            <a:off x="6181344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" type="body"/>
          </p:nvPr>
        </p:nvSpPr>
        <p:spPr>
          <a:xfrm>
            <a:off x="1295400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SzPts val="3220"/>
              <a:buNone/>
              <a:defRPr b="0" sz="28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840"/>
              <a:buNone/>
              <a:defRPr b="1" sz="1600"/>
            </a:lvl9pPr>
          </a:lstStyle>
          <a:p/>
        </p:txBody>
      </p:sp>
      <p:sp>
        <p:nvSpPr>
          <p:cNvPr id="53" name="Google Shape;53;p12"/>
          <p:cNvSpPr txBox="1"/>
          <p:nvPr>
            <p:ph idx="2" type="body"/>
          </p:nvPr>
        </p:nvSpPr>
        <p:spPr>
          <a:xfrm>
            <a:off x="1295400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54" name="Google Shape;54;p12"/>
          <p:cNvSpPr txBox="1"/>
          <p:nvPr>
            <p:ph idx="3" type="body"/>
          </p:nvPr>
        </p:nvSpPr>
        <p:spPr>
          <a:xfrm>
            <a:off x="6180670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SzPts val="3220"/>
              <a:buNone/>
              <a:defRPr b="0" sz="28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840"/>
              <a:buNone/>
              <a:defRPr b="1" sz="1600"/>
            </a:lvl9pPr>
          </a:lstStyle>
          <a:p/>
        </p:txBody>
      </p:sp>
      <p:sp>
        <p:nvSpPr>
          <p:cNvPr id="55" name="Google Shape;55;p12"/>
          <p:cNvSpPr txBox="1"/>
          <p:nvPr>
            <p:ph idx="4" type="body"/>
          </p:nvPr>
        </p:nvSpPr>
        <p:spPr>
          <a:xfrm>
            <a:off x="6180670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2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9" name="Google Shape;59;p12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3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65" name="Google Shape;65;p13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4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4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1293811" y="1388534"/>
            <a:ext cx="371845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5418668" y="982131"/>
            <a:ext cx="5469466" cy="48937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60045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2" type="body"/>
          </p:nvPr>
        </p:nvSpPr>
        <p:spPr>
          <a:xfrm>
            <a:off x="1293811" y="3031065"/>
            <a:ext cx="3718455" cy="2438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84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74" name="Google Shape;74;p15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5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77" name="Google Shape;77;p15"/>
          <p:cNvCxnSpPr/>
          <p:nvPr/>
        </p:nvCxnSpPr>
        <p:spPr>
          <a:xfrm>
            <a:off x="1396169" y="2912533"/>
            <a:ext cx="35144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1295399" y="1883832"/>
            <a:ext cx="6241816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aramond"/>
              <a:buNone/>
              <a:defRPr b="0"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6"/>
          <p:cNvSpPr/>
          <p:nvPr>
            <p:ph idx="2" type="pic"/>
          </p:nvPr>
        </p:nvSpPr>
        <p:spPr>
          <a:xfrm>
            <a:off x="8094831" y="1041400"/>
            <a:ext cx="3063347" cy="4775200"/>
          </a:xfrm>
          <a:prstGeom prst="roundRect">
            <a:avLst>
              <a:gd fmla="val 0" name="adj"/>
            </a:avLst>
          </a:prstGeom>
          <a:noFill/>
          <a:ln cap="flat" cmpd="thickThin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1295399" y="3255432"/>
            <a:ext cx="6241816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None/>
              <a:defRPr sz="1800"/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82" name="Google Shape;82;p16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6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6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21" Type="http://schemas.openxmlformats.org/officeDocument/2006/relationships/theme" Target="../theme/theme2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5.jpg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6.xml"/><Relationship Id="rId6" Type="http://schemas.openxmlformats.org/officeDocument/2006/relationships/slideLayout" Target="../slideLayouts/slideLayout3.xml"/><Relationship Id="rId18" Type="http://schemas.openxmlformats.org/officeDocument/2006/relationships/slideLayout" Target="../slideLayouts/slideLayout15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7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descr="HD-PanelContent.png" id="7" name="Google Shape;7;p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8;p7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HDRibbonContent-UniformTrim.png" id="9" name="Google Shape;9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DRibbonContent-UniformTrim.png" id="10" name="Google Shape;10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Google Shape;11;p7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b="0" i="0" sz="4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7"/>
          <p:cNvSpPr txBox="1"/>
          <p:nvPr>
            <p:ph idx="1" type="body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386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37465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b="0" i="0" sz="20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360044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b="0" i="0" sz="18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345439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330835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330835" lvl="5" marL="2743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330835" lvl="6" marL="3200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330834" lvl="7" marL="3657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330834" lvl="8" marL="411480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3" name="Google Shape;13;p7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4" name="Google Shape;14;p7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5" name="Google Shape;15;p7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7.jpg"/></Relationships>
</file>

<file path=ppt/slides/_rels/slide20.xml.rels><?xml version="1.0" encoding="UTF-8" standalone="yes"?><Relationships xmlns="http://schemas.openxmlformats.org/package/2006/relationships"><Relationship Id="rId11" Type="http://schemas.openxmlformats.org/officeDocument/2006/relationships/image" Target="../media/image26.jpg"/><Relationship Id="rId10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jpg"/><Relationship Id="rId4" Type="http://schemas.openxmlformats.org/officeDocument/2006/relationships/image" Target="../media/image21.jpg"/><Relationship Id="rId9" Type="http://schemas.openxmlformats.org/officeDocument/2006/relationships/image" Target="../media/image18.jpg"/><Relationship Id="rId5" Type="http://schemas.openxmlformats.org/officeDocument/2006/relationships/image" Target="../media/image22.jpg"/><Relationship Id="rId6" Type="http://schemas.openxmlformats.org/officeDocument/2006/relationships/image" Target="../media/image24.jpg"/><Relationship Id="rId7" Type="http://schemas.openxmlformats.org/officeDocument/2006/relationships/image" Target="../media/image15.jpg"/><Relationship Id="rId8" Type="http://schemas.openxmlformats.org/officeDocument/2006/relationships/image" Target="../media/image1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17.png"/><Relationship Id="rId6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6.png"/><Relationship Id="rId5" Type="http://schemas.openxmlformats.org/officeDocument/2006/relationships/image" Target="../media/image12.png"/><Relationship Id="rId6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"/>
          <p:cNvSpPr txBox="1"/>
          <p:nvPr>
            <p:ph type="ctrTitle"/>
          </p:nvPr>
        </p:nvSpPr>
        <p:spPr>
          <a:xfrm>
            <a:off x="2692398" y="1871131"/>
            <a:ext cx="6815669" cy="15155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Garamond"/>
              <a:buNone/>
            </a:pPr>
            <a:r>
              <a:rPr lang="en-US"/>
              <a:t>La Vega High School</a:t>
            </a:r>
            <a:endParaRPr/>
          </a:p>
        </p:txBody>
      </p:sp>
      <p:sp>
        <p:nvSpPr>
          <p:cNvPr id="152" name="Google Shape;152;p1"/>
          <p:cNvSpPr txBox="1"/>
          <p:nvPr>
            <p:ph idx="1" type="subTitle"/>
          </p:nvPr>
        </p:nvSpPr>
        <p:spPr>
          <a:xfrm>
            <a:off x="2692398" y="3657597"/>
            <a:ext cx="6815669" cy="1320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15"/>
              <a:buNone/>
            </a:pPr>
            <a:r>
              <a:rPr lang="en-US"/>
              <a:t>P-TECH/CTE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feee2d6761_0_15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Overview</a:t>
            </a:r>
            <a:endParaRPr/>
          </a:p>
        </p:txBody>
      </p:sp>
      <p:sp>
        <p:nvSpPr>
          <p:cNvPr id="215" name="Google Shape;215;g2feee2d6761_0_15"/>
          <p:cNvSpPr txBox="1"/>
          <p:nvPr>
            <p:ph idx="1" type="body"/>
          </p:nvPr>
        </p:nvSpPr>
        <p:spPr>
          <a:xfrm>
            <a:off x="1295401" y="2556932"/>
            <a:ext cx="9601200" cy="33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0045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</a:pPr>
            <a:r>
              <a:rPr lang="en-US"/>
              <a:t>189 Students enrolled at MCC for dual credit</a:t>
            </a:r>
            <a:endParaRPr/>
          </a:p>
          <a:p>
            <a:pPr indent="-36004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70"/>
              <a:buChar char="•"/>
            </a:pPr>
            <a:r>
              <a:rPr lang="en-US"/>
              <a:t>12th and 11th at MCC only except for extracurricular activities</a:t>
            </a:r>
            <a:endParaRPr/>
          </a:p>
          <a:p>
            <a:pPr indent="-36004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70"/>
              <a:buChar char="•"/>
            </a:pPr>
            <a:r>
              <a:rPr lang="en-US"/>
              <a:t>10th grade attend MCC half day in the afternoon</a:t>
            </a:r>
            <a:endParaRPr/>
          </a:p>
          <a:p>
            <a:pPr indent="-36004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70"/>
              <a:buChar char="•"/>
            </a:pPr>
            <a:r>
              <a:rPr lang="en-US"/>
              <a:t>9th grade have the MCC professor come to LV campus</a:t>
            </a:r>
            <a:endParaRPr/>
          </a:p>
          <a:p>
            <a:pPr indent="-36004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70"/>
              <a:buChar char="•"/>
            </a:pPr>
            <a:r>
              <a:rPr lang="en-US"/>
              <a:t>Dual credit professor in each core content</a:t>
            </a:r>
            <a:endParaRPr/>
          </a:p>
          <a:p>
            <a:pPr indent="-36004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70"/>
              <a:buChar char="•"/>
            </a:pPr>
            <a:r>
              <a:rPr lang="en-US"/>
              <a:t>Mentor program with Tarleton</a:t>
            </a:r>
            <a:endParaRPr/>
          </a:p>
          <a:p>
            <a:pPr indent="-36004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70"/>
              <a:buChar char="•"/>
            </a:pPr>
            <a:r>
              <a:rPr lang="en-US"/>
              <a:t>14 Students enrolled in UT-OnRamps Math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feee2d6761_0_20"/>
          <p:cNvSpPr txBox="1"/>
          <p:nvPr>
            <p:ph type="title"/>
          </p:nvPr>
        </p:nvSpPr>
        <p:spPr>
          <a:xfrm>
            <a:off x="2913901" y="277525"/>
            <a:ext cx="6364200" cy="13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Access</a:t>
            </a:r>
            <a:endParaRPr/>
          </a:p>
        </p:txBody>
      </p:sp>
      <p:pic>
        <p:nvPicPr>
          <p:cNvPr id="221" name="Google Shape;221;g2feee2d6761_0_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00" y="1339675"/>
            <a:ext cx="12116599" cy="540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feee2d6761_0_26"/>
          <p:cNvSpPr txBox="1"/>
          <p:nvPr>
            <p:ph type="title"/>
          </p:nvPr>
        </p:nvSpPr>
        <p:spPr>
          <a:xfrm>
            <a:off x="1295402" y="346507"/>
            <a:ext cx="9601200" cy="13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Attainment</a:t>
            </a:r>
            <a:endParaRPr/>
          </a:p>
        </p:txBody>
      </p:sp>
      <p:pic>
        <p:nvPicPr>
          <p:cNvPr id="227" name="Google Shape;227;g2feee2d6761_0_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802700"/>
            <a:ext cx="12192002" cy="485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feee2d6761_0_32"/>
          <p:cNvSpPr txBox="1"/>
          <p:nvPr>
            <p:ph type="title"/>
          </p:nvPr>
        </p:nvSpPr>
        <p:spPr>
          <a:xfrm>
            <a:off x="1451977" y="324507"/>
            <a:ext cx="9601200" cy="13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Achievement</a:t>
            </a:r>
            <a:endParaRPr/>
          </a:p>
        </p:txBody>
      </p:sp>
      <p:sp>
        <p:nvSpPr>
          <p:cNvPr id="233" name="Google Shape;233;g2feee2d6761_0_32"/>
          <p:cNvSpPr txBox="1"/>
          <p:nvPr>
            <p:ph idx="1" type="body"/>
          </p:nvPr>
        </p:nvSpPr>
        <p:spPr>
          <a:xfrm>
            <a:off x="1295401" y="2556932"/>
            <a:ext cx="9601200" cy="33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SzPts val="2070"/>
              <a:buNone/>
            </a:pPr>
            <a:r>
              <a:t/>
            </a:r>
            <a:endParaRPr/>
          </a:p>
        </p:txBody>
      </p:sp>
      <p:pic>
        <p:nvPicPr>
          <p:cNvPr id="234" name="Google Shape;234;g2feee2d6761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269609"/>
            <a:ext cx="12192001" cy="55883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feee2d6761_0_38"/>
          <p:cNvSpPr txBox="1"/>
          <p:nvPr>
            <p:ph type="ctrTitle"/>
          </p:nvPr>
        </p:nvSpPr>
        <p:spPr>
          <a:xfrm>
            <a:off x="2692398" y="1871131"/>
            <a:ext cx="6815700" cy="151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US"/>
              <a:t>LVHS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8c78fc698f_0_5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Numbers</a:t>
            </a:r>
            <a:endParaRPr/>
          </a:p>
        </p:txBody>
      </p:sp>
      <p:sp>
        <p:nvSpPr>
          <p:cNvPr id="245" name="Google Shape;245;g38c78fc698f_0_5"/>
          <p:cNvSpPr txBox="1"/>
          <p:nvPr>
            <p:ph idx="1" type="body"/>
          </p:nvPr>
        </p:nvSpPr>
        <p:spPr>
          <a:xfrm>
            <a:off x="1193401" y="2556932"/>
            <a:ext cx="9601200" cy="33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None/>
            </a:pPr>
            <a:r>
              <a:t/>
            </a:r>
            <a:endParaRPr sz="34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None/>
            </a:pPr>
            <a:r>
              <a:t/>
            </a:r>
            <a:endParaRPr/>
          </a:p>
        </p:txBody>
      </p:sp>
      <p:pic>
        <p:nvPicPr>
          <p:cNvPr id="246" name="Google Shape;246;g38c78fc698f_0_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94024" y="2556925"/>
            <a:ext cx="5799950" cy="267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feee2d6761_0_43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Last Year</a:t>
            </a:r>
            <a:endParaRPr/>
          </a:p>
        </p:txBody>
      </p:sp>
      <p:sp>
        <p:nvSpPr>
          <p:cNvPr id="252" name="Google Shape;252;g2feee2d6761_0_43"/>
          <p:cNvSpPr txBox="1"/>
          <p:nvPr>
            <p:ph idx="1" type="body"/>
          </p:nvPr>
        </p:nvSpPr>
        <p:spPr>
          <a:xfrm>
            <a:off x="1295401" y="2556932"/>
            <a:ext cx="9601200" cy="33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23544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3070"/>
              <a:buChar char="•"/>
            </a:pPr>
            <a:r>
              <a:rPr lang="en-US" sz="3400"/>
              <a:t>CCMR Push</a:t>
            </a:r>
            <a:endParaRPr sz="3400"/>
          </a:p>
          <a:p>
            <a:pPr indent="-423544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70"/>
              <a:buChar char="•"/>
            </a:pPr>
            <a:r>
              <a:rPr lang="en-US" sz="3000"/>
              <a:t>ACT testing- 132 seniors</a:t>
            </a:r>
            <a:endParaRPr sz="3000"/>
          </a:p>
          <a:p>
            <a:pPr indent="-423544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70"/>
              <a:buChar char="•"/>
            </a:pPr>
            <a:r>
              <a:rPr lang="en-US" sz="3000"/>
              <a:t>PSAT/SAT testing- Approximately 700 students</a:t>
            </a:r>
            <a:endParaRPr sz="3000"/>
          </a:p>
          <a:p>
            <a:pPr indent="-423544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70"/>
              <a:buChar char="•"/>
            </a:pPr>
            <a:r>
              <a:rPr lang="en-US" sz="3000"/>
              <a:t>LEAD Mentors</a:t>
            </a:r>
            <a:endParaRPr sz="30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81f7ab26da_0_0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Update</a:t>
            </a:r>
            <a:endParaRPr/>
          </a:p>
        </p:txBody>
      </p:sp>
      <p:sp>
        <p:nvSpPr>
          <p:cNvPr id="258" name="Google Shape;258;g381f7ab26da_0_0"/>
          <p:cNvSpPr txBox="1"/>
          <p:nvPr>
            <p:ph idx="1" type="body"/>
          </p:nvPr>
        </p:nvSpPr>
        <p:spPr>
          <a:xfrm>
            <a:off x="1295401" y="2556932"/>
            <a:ext cx="9601200" cy="33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23544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3070"/>
              <a:buChar char="•"/>
            </a:pPr>
            <a:r>
              <a:rPr lang="en-US" sz="3400"/>
              <a:t>CCMR Push</a:t>
            </a:r>
            <a:endParaRPr sz="3400"/>
          </a:p>
          <a:p>
            <a:pPr indent="-423544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70"/>
              <a:buChar char="•"/>
            </a:pPr>
            <a:r>
              <a:rPr lang="en-US" sz="3000"/>
              <a:t>This years projection is  84%</a:t>
            </a:r>
            <a:endParaRPr sz="3000"/>
          </a:p>
          <a:p>
            <a:pPr indent="-423544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70"/>
              <a:buChar char="•"/>
            </a:pPr>
            <a:r>
              <a:rPr lang="en-US" sz="3000"/>
              <a:t>PSAT/SAT testing- Approximately 700 students</a:t>
            </a:r>
            <a:endParaRPr sz="3000"/>
          </a:p>
          <a:p>
            <a:pPr indent="-423544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70"/>
              <a:buChar char="•"/>
            </a:pPr>
            <a:r>
              <a:rPr lang="en-US" sz="3000"/>
              <a:t>LEAD Mentors</a:t>
            </a:r>
            <a:endParaRPr sz="30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8c78fc698f_0_0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Update</a:t>
            </a:r>
            <a:endParaRPr/>
          </a:p>
        </p:txBody>
      </p:sp>
      <p:sp>
        <p:nvSpPr>
          <p:cNvPr id="264" name="Google Shape;264;g38c78fc698f_0_0"/>
          <p:cNvSpPr txBox="1"/>
          <p:nvPr>
            <p:ph idx="1" type="body"/>
          </p:nvPr>
        </p:nvSpPr>
        <p:spPr>
          <a:xfrm>
            <a:off x="1295401" y="2556932"/>
            <a:ext cx="9601200" cy="33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448277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ct val="119705"/>
              <a:buChar char="•"/>
            </a:pPr>
            <a:r>
              <a:rPr lang="en-US" sz="3400"/>
              <a:t>Attendance </a:t>
            </a:r>
            <a:endParaRPr sz="3400"/>
          </a:p>
          <a:p>
            <a:pPr indent="-387953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65607"/>
              <a:buChar char="•"/>
            </a:pPr>
            <a:r>
              <a:rPr b="1" lang="en-US"/>
              <a:t>	</a:t>
            </a:r>
            <a:r>
              <a:rPr lang="en-US" sz="3000"/>
              <a:t>Overall trend up 95.3% 1st grading period</a:t>
            </a:r>
            <a:endParaRPr sz="3000"/>
          </a:p>
          <a:p>
            <a:pPr indent="-420338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18411"/>
              <a:buChar char="•"/>
            </a:pPr>
            <a:r>
              <a:rPr lang="en-US" sz="3000"/>
              <a:t>	Had a one day attendance rate of 97%</a:t>
            </a:r>
            <a:endParaRPr sz="3000"/>
          </a:p>
          <a:p>
            <a:pPr indent="-384174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6078"/>
              <a:buChar char="•"/>
            </a:pPr>
            <a:r>
              <a:rPr lang="en-US" sz="3000"/>
              <a:t>Incentive program launched providing small prizes for classes with 100% attendance in 3rd period. (Mrs. Edwards)</a:t>
            </a:r>
            <a:endParaRPr sz="30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1176"/>
              <a:buNone/>
            </a:pPr>
            <a:r>
              <a:rPr lang="en-US" sz="3000"/>
              <a:t>		</a:t>
            </a:r>
            <a:endParaRPr sz="3000"/>
          </a:p>
          <a:p>
            <a:pPr indent="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71626"/>
              <a:buNone/>
            </a:pPr>
            <a:r>
              <a:t/>
            </a:r>
            <a:endParaRPr sz="34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1470"/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8db0b8e165_1_1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Update</a:t>
            </a:r>
            <a:endParaRPr/>
          </a:p>
        </p:txBody>
      </p:sp>
      <p:sp>
        <p:nvSpPr>
          <p:cNvPr id="270" name="Google Shape;270;g38db0b8e165_1_1"/>
          <p:cNvSpPr txBox="1"/>
          <p:nvPr>
            <p:ph idx="1" type="body"/>
          </p:nvPr>
        </p:nvSpPr>
        <p:spPr>
          <a:xfrm>
            <a:off x="1295401" y="2556932"/>
            <a:ext cx="9601200" cy="33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448277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ct val="119705"/>
              <a:buChar char="•"/>
            </a:pPr>
            <a:r>
              <a:rPr lang="en-US" sz="3400"/>
              <a:t>Achievement </a:t>
            </a:r>
            <a:endParaRPr sz="3400"/>
          </a:p>
          <a:p>
            <a:pPr indent="-387953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65607"/>
              <a:buChar char="•"/>
            </a:pPr>
            <a:r>
              <a:rPr b="1" lang="en-US"/>
              <a:t>	</a:t>
            </a:r>
            <a:r>
              <a:rPr lang="en-US" sz="3000"/>
              <a:t>Trend of ELA 1 Interim assessment up from last year</a:t>
            </a:r>
            <a:endParaRPr sz="3000"/>
          </a:p>
          <a:p>
            <a:pPr indent="-420338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18411"/>
              <a:buChar char="•"/>
            </a:pPr>
            <a:r>
              <a:rPr lang="en-US" sz="3000"/>
              <a:t>	iReady platform being used for intervention for ELA and Math</a:t>
            </a:r>
            <a:endParaRPr sz="3000"/>
          </a:p>
          <a:p>
            <a:pPr indent="-384174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6078"/>
              <a:buChar char="•"/>
            </a:pPr>
            <a:r>
              <a:rPr lang="en-US" sz="3000"/>
              <a:t>First Saturday school on 10-18 had approximately 25 students attend</a:t>
            </a:r>
            <a:endParaRPr sz="30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1176"/>
              <a:buNone/>
            </a:pPr>
            <a:r>
              <a:rPr lang="en-US" sz="3000"/>
              <a:t>		</a:t>
            </a:r>
            <a:endParaRPr sz="3000"/>
          </a:p>
          <a:p>
            <a:pPr indent="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71626"/>
              <a:buNone/>
            </a:pPr>
            <a:r>
              <a:t/>
            </a:r>
            <a:endParaRPr sz="34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1470"/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en-US"/>
              <a:t>TSTC 2025-2026</a:t>
            </a:r>
            <a:endParaRPr/>
          </a:p>
        </p:txBody>
      </p:sp>
      <p:sp>
        <p:nvSpPr>
          <p:cNvPr id="158" name="Google Shape;158;p2"/>
          <p:cNvSpPr txBox="1"/>
          <p:nvPr>
            <p:ph idx="1" type="body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Current Dual Credit P-TECH Pathways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-US"/>
              <a:t> 72 Total Students at TSTC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-US"/>
              <a:t>Welding = 61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-US"/>
              <a:t>Precision Machining = 8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-US"/>
              <a:t>Plumbing = 1</a:t>
            </a:r>
            <a:endParaRPr/>
          </a:p>
          <a:p>
            <a:pPr indent="-271144" lvl="1" marL="7429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70"/>
              <a:buChar char="•"/>
            </a:pPr>
            <a:r>
              <a:rPr lang="en-US"/>
              <a:t>HVAC = 2 (first students)</a:t>
            </a:r>
            <a:endParaRPr/>
          </a:p>
        </p:txBody>
      </p:sp>
      <p:pic>
        <p:nvPicPr>
          <p:cNvPr id="159" name="Google Shape;15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340600" y="3079750"/>
            <a:ext cx="3031068" cy="2273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81f7ab26da_0_5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76" name="Google Shape;276;g381f7ab26da_0_5"/>
          <p:cNvSpPr txBox="1"/>
          <p:nvPr>
            <p:ph idx="1" type="body"/>
          </p:nvPr>
        </p:nvSpPr>
        <p:spPr>
          <a:xfrm>
            <a:off x="1367351" y="2631982"/>
            <a:ext cx="9601200" cy="33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SzPts val="2070"/>
              <a:buNone/>
            </a:pPr>
            <a:r>
              <a:t/>
            </a:r>
            <a:endParaRPr/>
          </a:p>
        </p:txBody>
      </p:sp>
      <p:pic>
        <p:nvPicPr>
          <p:cNvPr id="277" name="Google Shape;277;g381f7ab26da_0_5" title="@FLICKSBYEVELIN_hoco5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7474" y="3044550"/>
            <a:ext cx="3741527" cy="2493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g381f7ab26da_0_5" title="@FLICKSBYEVELIN_hoco35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77300" y="4507450"/>
            <a:ext cx="2738125" cy="176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g381f7ab26da_0_5" title="evelin hoco parade_13.JP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65424" y="2805000"/>
            <a:ext cx="2650004" cy="176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g381f7ab26da_0_5" title="Kennedale_93.JP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366876" y="2939475"/>
            <a:ext cx="2212068" cy="3318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g381f7ab26da_0_5" title="@FLICKSBYEVELIN_hoco79.jp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79102" y="2525286"/>
            <a:ext cx="2487774" cy="3732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g381f7ab26da_0_5" title="097A3800.JPG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63775" y="606500"/>
            <a:ext cx="4115174" cy="274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g381f7ab26da_0_5" title="@FLICKSBYEVELIN_hoco24.jpg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07471" y="606499"/>
            <a:ext cx="3657948" cy="243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g381f7ab26da_0_5" title="XCHillsboro_32.JPG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216523" y="606501"/>
            <a:ext cx="3290476" cy="225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g381f7ab26da_0_5" title="serenity vs axtell__45.JPG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07475" y="4523300"/>
            <a:ext cx="3609052" cy="176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en-US"/>
              <a:t>Cohort Size</a:t>
            </a:r>
            <a:endParaRPr/>
          </a:p>
        </p:txBody>
      </p:sp>
      <p:sp>
        <p:nvSpPr>
          <p:cNvPr id="165" name="Google Shape;165;p3"/>
          <p:cNvSpPr txBox="1"/>
          <p:nvPr>
            <p:ph idx="1" type="body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t/>
            </a:r>
            <a:endParaRPr/>
          </a:p>
        </p:txBody>
      </p:sp>
      <p:graphicFrame>
        <p:nvGraphicFramePr>
          <p:cNvPr id="166" name="Google Shape;166;p3"/>
          <p:cNvGraphicFramePr/>
          <p:nvPr/>
        </p:nvGraphicFramePr>
        <p:xfrm>
          <a:off x="952500" y="2476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{213AAFA2-6EEF-4371-814B-B30BF7261398}</a:tableStyleId>
              </a:tblPr>
              <a:tblGrid>
                <a:gridCol w="1469575"/>
                <a:gridCol w="1469575"/>
                <a:gridCol w="1469575"/>
                <a:gridCol w="1469575"/>
                <a:gridCol w="1469575"/>
                <a:gridCol w="1469575"/>
                <a:gridCol w="14695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Welding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Manufacturing Technology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HVAC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Plumbing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Industrial Maintenance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Undecided or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CTE Only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2026 (12)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2027 (22)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2028 (22)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2029 (18)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2030 (39)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en-US"/>
              <a:t>Advisory Board Meetings</a:t>
            </a:r>
            <a:endParaRPr/>
          </a:p>
        </p:txBody>
      </p:sp>
      <p:sp>
        <p:nvSpPr>
          <p:cNvPr id="172" name="Google Shape;172;p4"/>
          <p:cNvSpPr txBox="1"/>
          <p:nvPr>
            <p:ph idx="1" type="body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259461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5000"/>
              <a:buChar char="•"/>
            </a:pPr>
            <a:r>
              <a:rPr lang="en-US"/>
              <a:t>PTECH and CTE advisory boards met in November to discuss	</a:t>
            </a:r>
            <a:endParaRPr/>
          </a:p>
          <a:p>
            <a:pPr indent="-335661" lvl="1" marL="74295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SzPct val="168000"/>
              <a:buChar char="•"/>
            </a:pPr>
            <a:r>
              <a:rPr lang="en-US"/>
              <a:t>upcoming facilities and recommended equipment</a:t>
            </a:r>
            <a:endParaRPr/>
          </a:p>
          <a:p>
            <a:pPr indent="-298418" lvl="1" marL="74295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SzPct val="133500"/>
              <a:buChar char="•"/>
            </a:pPr>
            <a:r>
              <a:rPr lang="en-US"/>
              <a:t>Spring 2026 work-based learning opportunities IMEG Engineering, Caterpillar,CTIW, </a:t>
            </a:r>
            <a:r>
              <a:rPr lang="en-US"/>
              <a:t>Capstone Mechanical, Lochridge-Priest and Sturdisteel</a:t>
            </a:r>
            <a:endParaRPr/>
          </a:p>
          <a:p>
            <a:pPr indent="-298418" lvl="1" marL="74295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SzPct val="133500"/>
              <a:buChar char="•"/>
            </a:pPr>
            <a:r>
              <a:rPr lang="en-US"/>
              <a:t>March - Met with Waco Chamber of Commerce, Waco ISD and Midway ISD to discuss industry workforce demands and promotional opportunities</a:t>
            </a:r>
            <a:endParaRPr/>
          </a:p>
          <a:p>
            <a:pPr indent="-266033" lvl="1" marL="74295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SzPct val="103500"/>
              <a:buChar char="•"/>
            </a:pPr>
            <a:r>
              <a:rPr lang="en-US"/>
              <a:t>CTE Summer Grant Application submitted ($50,000 for paid summer internships)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74295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SzPct val="862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d06d44844e_0_6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END</a:t>
            </a:r>
            <a:endParaRPr/>
          </a:p>
        </p:txBody>
      </p:sp>
      <p:sp>
        <p:nvSpPr>
          <p:cNvPr id="178" name="Google Shape;178;g3d06d44844e_0_6"/>
          <p:cNvSpPr txBox="1"/>
          <p:nvPr>
            <p:ph idx="1" type="body"/>
          </p:nvPr>
        </p:nvSpPr>
        <p:spPr>
          <a:xfrm>
            <a:off x="1295401" y="2556932"/>
            <a:ext cx="9601200" cy="3318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en-US"/>
              <a:t>CCMR/Industry Based Certifications</a:t>
            </a:r>
            <a:endParaRPr/>
          </a:p>
        </p:txBody>
      </p:sp>
      <p:sp>
        <p:nvSpPr>
          <p:cNvPr id="184" name="Google Shape;184;p5"/>
          <p:cNvSpPr txBox="1"/>
          <p:nvPr>
            <p:ph idx="1" type="body"/>
          </p:nvPr>
        </p:nvSpPr>
        <p:spPr>
          <a:xfrm>
            <a:off x="1295401" y="2489232"/>
            <a:ext cx="9601200" cy="33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All programs are aligned to a TEA recognized Industry Based Certification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38% of LVHS students earned an IBC for 2024-2025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Students earned 405 total certifications last year </a:t>
            </a:r>
            <a:endParaRPr/>
          </a:p>
          <a:p>
            <a:pPr indent="-241934" lvl="0" marL="28575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SzPts val="2070"/>
              <a:buChar char="•"/>
            </a:pPr>
            <a:r>
              <a:rPr lang="en-US"/>
              <a:t>CCMR Growth: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SzPts val="2070"/>
              <a:buChar char="•"/>
            </a:pPr>
            <a:r>
              <a:rPr lang="en-US"/>
              <a:t>Class of 2022=51%			Class of 2023=67%		Class of 2024=74%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SzPts val="2070"/>
              <a:buChar char="•"/>
            </a:pPr>
            <a:r>
              <a:rPr lang="en-US"/>
              <a:t>Projected Class of 2025=84%</a:t>
            </a:r>
            <a:endParaRPr/>
          </a:p>
          <a:p>
            <a:pPr indent="0" lvl="0" marL="28575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SzPts val="207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"/>
          <p:cNvSpPr txBox="1"/>
          <p:nvPr>
            <p:ph type="title"/>
          </p:nvPr>
        </p:nvSpPr>
        <p:spPr>
          <a:xfrm>
            <a:off x="1295402" y="946557"/>
            <a:ext cx="9601200" cy="13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en-US"/>
              <a:t>Work Based Learning</a:t>
            </a:r>
            <a:endParaRPr/>
          </a:p>
        </p:txBody>
      </p:sp>
      <p:sp>
        <p:nvSpPr>
          <p:cNvPr id="190" name="Google Shape;190;p6"/>
          <p:cNvSpPr txBox="1"/>
          <p:nvPr>
            <p:ph idx="1" type="body"/>
          </p:nvPr>
        </p:nvSpPr>
        <p:spPr>
          <a:xfrm>
            <a:off x="1295401" y="2542707"/>
            <a:ext cx="9601200" cy="33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Collaboration with the Waco Chamber of Commerce for multiple programs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70"/>
              <a:buNone/>
            </a:pPr>
            <a:r>
              <a:rPr lang="en-US" sz="1600">
                <a:solidFill>
                  <a:srgbClr val="0000FF"/>
                </a:solidFill>
              </a:rPr>
              <a:t>Teaching and Training</a:t>
            </a:r>
            <a:r>
              <a:rPr lang="en-US" sz="1600"/>
              <a:t>                      </a:t>
            </a:r>
            <a:r>
              <a:rPr lang="en-US" sz="1600">
                <a:solidFill>
                  <a:srgbClr val="0000FF"/>
                </a:solidFill>
              </a:rPr>
              <a:t>Carpentry				Electrical</a:t>
            </a:r>
            <a:r>
              <a:rPr lang="en-US">
                <a:solidFill>
                  <a:srgbClr val="0000FF"/>
                </a:solidFill>
              </a:rPr>
              <a:t>			       </a:t>
            </a:r>
            <a:r>
              <a:rPr lang="en-US" sz="1600">
                <a:solidFill>
                  <a:srgbClr val="0000FF"/>
                </a:solidFill>
              </a:rPr>
              <a:t>Nursing</a:t>
            </a:r>
            <a:endParaRPr sz="16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70"/>
              <a:buNone/>
            </a:pPr>
            <a:r>
              <a:rPr lang="en-US"/>
              <a:t>					</a:t>
            </a:r>
            <a:endParaRPr/>
          </a:p>
        </p:txBody>
      </p:sp>
      <p:pic>
        <p:nvPicPr>
          <p:cNvPr id="191" name="Google Shape;19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8075" y="3472000"/>
            <a:ext cx="1928950" cy="159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77063" y="3457825"/>
            <a:ext cx="2148449" cy="1621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48388" y="3457825"/>
            <a:ext cx="2110875" cy="1621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82175" y="3457825"/>
            <a:ext cx="2188574" cy="1621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81f7ab26da_1_0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rPr lang="en-US"/>
              <a:t>Work Based Learning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454"/>
              <a:buNone/>
            </a:pPr>
            <a:r>
              <a:t/>
            </a:r>
            <a:endParaRPr/>
          </a:p>
        </p:txBody>
      </p:sp>
      <p:sp>
        <p:nvSpPr>
          <p:cNvPr id="200" name="Google Shape;200;g381f7ab26da_1_0"/>
          <p:cNvSpPr txBox="1"/>
          <p:nvPr>
            <p:ph idx="1" type="body"/>
          </p:nvPr>
        </p:nvSpPr>
        <p:spPr>
          <a:xfrm>
            <a:off x="1295401" y="2528607"/>
            <a:ext cx="9601200" cy="33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None/>
            </a:pPr>
            <a:r>
              <a:rPr lang="en-US">
                <a:solidFill>
                  <a:srgbClr val="0000FF"/>
                </a:solidFill>
              </a:rPr>
              <a:t>       Accounting       </a:t>
            </a:r>
            <a:r>
              <a:rPr lang="en-US" sz="1700">
                <a:solidFill>
                  <a:srgbClr val="0000FF"/>
                </a:solidFill>
              </a:rPr>
              <a:t>Digital Communication </a:t>
            </a:r>
            <a:r>
              <a:rPr lang="en-US" sz="1900">
                <a:solidFill>
                  <a:srgbClr val="0000FF"/>
                </a:solidFill>
              </a:rPr>
              <a:t> </a:t>
            </a:r>
            <a:r>
              <a:rPr lang="en-US">
                <a:solidFill>
                  <a:srgbClr val="0000FF"/>
                </a:solidFill>
              </a:rPr>
              <a:t>       </a:t>
            </a:r>
            <a:r>
              <a:rPr lang="en-US" sz="1900">
                <a:solidFill>
                  <a:srgbClr val="0000FF"/>
                </a:solidFill>
              </a:rPr>
              <a:t>Graphic Design            Law Enforcement</a:t>
            </a:r>
            <a:endParaRPr sz="19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  <a:p>
            <a:pPr indent="-360044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</a:pPr>
            <a:r>
              <a:rPr lang="en-US"/>
              <a:t>La Vega received the CTE Summer Grant (2nd consecutive year)</a:t>
            </a:r>
            <a:endParaRPr/>
          </a:p>
          <a:p>
            <a:pPr indent="-360044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70"/>
              <a:buChar char="•"/>
            </a:pPr>
            <a:r>
              <a:rPr lang="en-US"/>
              <a:t>Paid summer internships for La Vega and other area students </a:t>
            </a:r>
            <a:endParaRPr/>
          </a:p>
          <a:p>
            <a:pPr indent="-360044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70"/>
              <a:buChar char="•"/>
            </a:pPr>
            <a:r>
              <a:rPr lang="en-US"/>
              <a:t>Internships included Audio Visual and Welding jobs</a:t>
            </a:r>
            <a:endParaRPr/>
          </a:p>
        </p:txBody>
      </p:sp>
      <p:pic>
        <p:nvPicPr>
          <p:cNvPr id="201" name="Google Shape;201;g381f7ab26da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3925" y="2999900"/>
            <a:ext cx="2231025" cy="163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g381f7ab26da_1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19175" y="2999900"/>
            <a:ext cx="2138276" cy="163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381f7ab26da_1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41675" y="2999900"/>
            <a:ext cx="1976624" cy="163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381f7ab26da_1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13600" y="2999900"/>
            <a:ext cx="2138275" cy="163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feee2d6761_0_10"/>
          <p:cNvSpPr txBox="1"/>
          <p:nvPr>
            <p:ph type="ctrTitle"/>
          </p:nvPr>
        </p:nvSpPr>
        <p:spPr>
          <a:xfrm>
            <a:off x="2692398" y="1871131"/>
            <a:ext cx="6815700" cy="151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US"/>
              <a:t>ECHS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rganic">
  <a:themeElements>
    <a:clrScheme name="Organic">
      <a:dk1>
        <a:srgbClr val="000000"/>
      </a:dk1>
      <a:lt1>
        <a:srgbClr val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2024-10-21T21:39:34Z</dcterms:created>
  <dc:creator>Chris Ward</dc:creator>
</cp:coreProperties>
</file>