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y="10287000" cx="18288000"/>
  <p:notesSz cx="6858000" cy="9144000"/>
  <p:embeddedFontLst>
    <p:embeddedFont>
      <p:font typeface="Roboto"/>
      <p:regular r:id="rId23"/>
      <p:bold r:id="rId24"/>
      <p:italic r:id="rId25"/>
      <p:boldItalic r:id="rId26"/>
    </p:embeddedFont>
    <p:embeddedFont>
      <p:font typeface="Prompt"/>
      <p:bold r:id="rId27"/>
      <p:boldItalic r:id="rId28"/>
    </p:embeddedFont>
    <p:embeddedFont>
      <p:font typeface="Dancing Script"/>
      <p:regular r:id="rId29"/>
      <p:bold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1" roundtripDataSignature="AMtx7miJIxpnrPhC5ssbYrItoBTaun5N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4B487BA-2328-4C8E-95E5-855E67358352}">
  <a:tblStyle styleId="{94B487BA-2328-4C8E-95E5-855E67358352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Roboto-bold.fntdata"/><Relationship Id="rId23" Type="http://schemas.openxmlformats.org/officeDocument/2006/relationships/font" Target="fonts/Robot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Roboto-boldItalic.fntdata"/><Relationship Id="rId25" Type="http://schemas.openxmlformats.org/officeDocument/2006/relationships/font" Target="fonts/Roboto-italic.fntdata"/><Relationship Id="rId28" Type="http://schemas.openxmlformats.org/officeDocument/2006/relationships/font" Target="fonts/Prompt-boldItalic.fntdata"/><Relationship Id="rId27" Type="http://schemas.openxmlformats.org/officeDocument/2006/relationships/font" Target="fonts/Prompt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DancingScript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customschemas.google.com/relationships/presentationmetadata" Target="metadata"/><Relationship Id="rId30" Type="http://schemas.openxmlformats.org/officeDocument/2006/relationships/font" Target="fonts/DancingScript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b3cef89e17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2b3cef89e17_0_8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e4f16d1015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2e4f16d101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2b44eb88584_2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g2b44eb88584_2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2b3cef89e17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g2b3cef89e17_0_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b3cef89e17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g2b3cef89e17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2b3cef89e17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g2b3cef89e17_0_1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b3cef89e17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2b3cef89e17_0_1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b44eb88584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2b44eb88584_2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Relationship Id="rId4" Type="http://schemas.openxmlformats.org/officeDocument/2006/relationships/image" Target="../media/image3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7.png"/><Relationship Id="rId4" Type="http://schemas.openxmlformats.org/officeDocument/2006/relationships/image" Target="../media/image40.png"/><Relationship Id="rId5" Type="http://schemas.openxmlformats.org/officeDocument/2006/relationships/image" Target="../media/image30.png"/><Relationship Id="rId6" Type="http://schemas.openxmlformats.org/officeDocument/2006/relationships/image" Target="../media/image35.png"/><Relationship Id="rId7" Type="http://schemas.openxmlformats.org/officeDocument/2006/relationships/image" Target="../media/image51.jpg"/><Relationship Id="rId8" Type="http://schemas.openxmlformats.org/officeDocument/2006/relationships/image" Target="../media/image5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9.png"/><Relationship Id="rId4" Type="http://schemas.openxmlformats.org/officeDocument/2006/relationships/image" Target="../media/image47.png"/><Relationship Id="rId5" Type="http://schemas.openxmlformats.org/officeDocument/2006/relationships/image" Target="../media/image62.jpg"/><Relationship Id="rId6" Type="http://schemas.openxmlformats.org/officeDocument/2006/relationships/image" Target="../media/image59.jpg"/><Relationship Id="rId7" Type="http://schemas.openxmlformats.org/officeDocument/2006/relationships/image" Target="../media/image65.jpg"/><Relationship Id="rId8" Type="http://schemas.openxmlformats.org/officeDocument/2006/relationships/image" Target="../media/image6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9.png"/><Relationship Id="rId4" Type="http://schemas.openxmlformats.org/officeDocument/2006/relationships/hyperlink" Target="https://docs.google.com/document/d/1P7mBcTd3V5v65zn4kRgNdPna_AeGxjwK/edit" TargetMode="External"/><Relationship Id="rId5" Type="http://schemas.openxmlformats.org/officeDocument/2006/relationships/image" Target="../media/image69.jpg"/><Relationship Id="rId6" Type="http://schemas.openxmlformats.org/officeDocument/2006/relationships/image" Target="../media/image73.jpg"/><Relationship Id="rId7" Type="http://schemas.openxmlformats.org/officeDocument/2006/relationships/image" Target="../media/image60.jpg"/><Relationship Id="rId8" Type="http://schemas.openxmlformats.org/officeDocument/2006/relationships/image" Target="../media/image8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5.jpg"/><Relationship Id="rId4" Type="http://schemas.openxmlformats.org/officeDocument/2006/relationships/image" Target="../media/image20.png"/><Relationship Id="rId5" Type="http://schemas.openxmlformats.org/officeDocument/2006/relationships/image" Target="../media/image82.jpg"/><Relationship Id="rId6" Type="http://schemas.openxmlformats.org/officeDocument/2006/relationships/image" Target="../media/image84.jpg"/><Relationship Id="rId7" Type="http://schemas.openxmlformats.org/officeDocument/2006/relationships/image" Target="../media/image86.jpg"/><Relationship Id="rId8" Type="http://schemas.openxmlformats.org/officeDocument/2006/relationships/image" Target="../media/image88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9.png"/><Relationship Id="rId4" Type="http://schemas.openxmlformats.org/officeDocument/2006/relationships/image" Target="../media/image44.png"/><Relationship Id="rId11" Type="http://schemas.openxmlformats.org/officeDocument/2006/relationships/hyperlink" Target="https://docs.google.com/spreadsheets/d/1ivxElLnsYphpi6A51cWaSupy6g0ctVs8/edit#gid=1158531949" TargetMode="External"/><Relationship Id="rId10" Type="http://schemas.openxmlformats.org/officeDocument/2006/relationships/image" Target="../media/image85.jpg"/><Relationship Id="rId9" Type="http://schemas.openxmlformats.org/officeDocument/2006/relationships/hyperlink" Target="https://docs.google.com/spreadsheets/d/1uQOD2hkMYQs6AsIwaeb9voQDYNEcgJ5tNLulhwNKqWY/edit?usp=sharing" TargetMode="External"/><Relationship Id="rId5" Type="http://schemas.openxmlformats.org/officeDocument/2006/relationships/image" Target="../media/image53.png"/><Relationship Id="rId6" Type="http://schemas.openxmlformats.org/officeDocument/2006/relationships/image" Target="../media/image43.png"/><Relationship Id="rId7" Type="http://schemas.openxmlformats.org/officeDocument/2006/relationships/image" Target="../media/image70.png"/><Relationship Id="rId8" Type="http://schemas.openxmlformats.org/officeDocument/2006/relationships/image" Target="../media/image6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png"/><Relationship Id="rId4" Type="http://schemas.openxmlformats.org/officeDocument/2006/relationships/image" Target="../media/image83.jpg"/><Relationship Id="rId10" Type="http://schemas.openxmlformats.org/officeDocument/2006/relationships/image" Target="../media/image78.png"/><Relationship Id="rId9" Type="http://schemas.openxmlformats.org/officeDocument/2006/relationships/image" Target="../media/image80.jpg"/><Relationship Id="rId5" Type="http://schemas.openxmlformats.org/officeDocument/2006/relationships/image" Target="../media/image79.jpg"/><Relationship Id="rId6" Type="http://schemas.openxmlformats.org/officeDocument/2006/relationships/image" Target="../media/image81.jpg"/><Relationship Id="rId7" Type="http://schemas.openxmlformats.org/officeDocument/2006/relationships/image" Target="../media/image76.jpg"/><Relationship Id="rId8" Type="http://schemas.openxmlformats.org/officeDocument/2006/relationships/image" Target="../media/image6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jp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1" Type="http://schemas.openxmlformats.org/officeDocument/2006/relationships/image" Target="../media/image41.jpg"/><Relationship Id="rId10" Type="http://schemas.openxmlformats.org/officeDocument/2006/relationships/image" Target="../media/image15.jpg"/><Relationship Id="rId12" Type="http://schemas.openxmlformats.org/officeDocument/2006/relationships/image" Target="../media/image7.jpg"/><Relationship Id="rId9" Type="http://schemas.openxmlformats.org/officeDocument/2006/relationships/image" Target="../media/image21.jpg"/><Relationship Id="rId5" Type="http://schemas.openxmlformats.org/officeDocument/2006/relationships/image" Target="../media/image2.png"/><Relationship Id="rId6" Type="http://schemas.openxmlformats.org/officeDocument/2006/relationships/image" Target="../media/image1.png"/><Relationship Id="rId7" Type="http://schemas.openxmlformats.org/officeDocument/2006/relationships/image" Target="../media/image49.jpg"/><Relationship Id="rId8" Type="http://schemas.openxmlformats.org/officeDocument/2006/relationships/image" Target="../media/image2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10" Type="http://schemas.openxmlformats.org/officeDocument/2006/relationships/image" Target="../media/image26.jpg"/><Relationship Id="rId9" Type="http://schemas.openxmlformats.org/officeDocument/2006/relationships/image" Target="../media/image56.jpg"/><Relationship Id="rId5" Type="http://schemas.openxmlformats.org/officeDocument/2006/relationships/image" Target="../media/image19.png"/><Relationship Id="rId6" Type="http://schemas.openxmlformats.org/officeDocument/2006/relationships/image" Target="../media/image14.png"/><Relationship Id="rId7" Type="http://schemas.openxmlformats.org/officeDocument/2006/relationships/image" Target="../media/image13.png"/><Relationship Id="rId8" Type="http://schemas.openxmlformats.org/officeDocument/2006/relationships/image" Target="../media/image4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5.jpg"/><Relationship Id="rId4" Type="http://schemas.openxmlformats.org/officeDocument/2006/relationships/image" Target="../media/image20.png"/><Relationship Id="rId11" Type="http://schemas.openxmlformats.org/officeDocument/2006/relationships/image" Target="../media/image38.png"/><Relationship Id="rId10" Type="http://schemas.openxmlformats.org/officeDocument/2006/relationships/image" Target="../media/image50.png"/><Relationship Id="rId12" Type="http://schemas.openxmlformats.org/officeDocument/2006/relationships/image" Target="../media/image28.png"/><Relationship Id="rId9" Type="http://schemas.openxmlformats.org/officeDocument/2006/relationships/image" Target="../media/image25.png"/><Relationship Id="rId5" Type="http://schemas.openxmlformats.org/officeDocument/2006/relationships/image" Target="../media/image23.png"/><Relationship Id="rId6" Type="http://schemas.openxmlformats.org/officeDocument/2006/relationships/image" Target="../media/image17.png"/><Relationship Id="rId7" Type="http://schemas.openxmlformats.org/officeDocument/2006/relationships/image" Target="../media/image29.png"/><Relationship Id="rId8" Type="http://schemas.openxmlformats.org/officeDocument/2006/relationships/image" Target="../media/image2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7.png"/><Relationship Id="rId4" Type="http://schemas.openxmlformats.org/officeDocument/2006/relationships/image" Target="../media/image40.png"/><Relationship Id="rId5" Type="http://schemas.openxmlformats.org/officeDocument/2006/relationships/image" Target="../media/image30.png"/><Relationship Id="rId6" Type="http://schemas.openxmlformats.org/officeDocument/2006/relationships/image" Target="../media/image35.png"/><Relationship Id="rId7" Type="http://schemas.openxmlformats.org/officeDocument/2006/relationships/image" Target="../media/image4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9.png"/><Relationship Id="rId4" Type="http://schemas.openxmlformats.org/officeDocument/2006/relationships/image" Target="../media/image44.png"/><Relationship Id="rId5" Type="http://schemas.openxmlformats.org/officeDocument/2006/relationships/image" Target="../media/image53.png"/><Relationship Id="rId6" Type="http://schemas.openxmlformats.org/officeDocument/2006/relationships/image" Target="../media/image43.png"/><Relationship Id="rId7" Type="http://schemas.openxmlformats.org/officeDocument/2006/relationships/hyperlink" Target="https://drive.google.com/drive/folders/1cUr4C9EInUuAyMximKRlenSq4OdUm4F4" TargetMode="External"/><Relationship Id="rId8" Type="http://schemas.openxmlformats.org/officeDocument/2006/relationships/image" Target="../media/image7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7.png"/><Relationship Id="rId4" Type="http://schemas.openxmlformats.org/officeDocument/2006/relationships/image" Target="../media/image40.png"/><Relationship Id="rId5" Type="http://schemas.openxmlformats.org/officeDocument/2006/relationships/image" Target="../media/image30.png"/><Relationship Id="rId6" Type="http://schemas.openxmlformats.org/officeDocument/2006/relationships/image" Target="../media/image35.png"/><Relationship Id="rId7" Type="http://schemas.openxmlformats.org/officeDocument/2006/relationships/image" Target="../media/image52.jpg"/><Relationship Id="rId8" Type="http://schemas.openxmlformats.org/officeDocument/2006/relationships/image" Target="../media/image48.gif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9.png"/><Relationship Id="rId4" Type="http://schemas.openxmlformats.org/officeDocument/2006/relationships/image" Target="../media/image44.png"/><Relationship Id="rId11" Type="http://schemas.openxmlformats.org/officeDocument/2006/relationships/image" Target="../media/image55.png"/><Relationship Id="rId10" Type="http://schemas.openxmlformats.org/officeDocument/2006/relationships/image" Target="../media/image61.jpg"/><Relationship Id="rId9" Type="http://schemas.openxmlformats.org/officeDocument/2006/relationships/image" Target="../media/image57.png"/><Relationship Id="rId5" Type="http://schemas.openxmlformats.org/officeDocument/2006/relationships/image" Target="../media/image53.png"/><Relationship Id="rId6" Type="http://schemas.openxmlformats.org/officeDocument/2006/relationships/image" Target="../media/image43.png"/><Relationship Id="rId7" Type="http://schemas.openxmlformats.org/officeDocument/2006/relationships/hyperlink" Target="https://drive.google.com/file/d/1K11eH2-BZm8RGPY9WIOqwBWybqOQCpZP/view?usp=sharing" TargetMode="External"/><Relationship Id="rId8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330" l="0" r="0" t="-9331"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>
            <a:off x="0" y="-529167"/>
            <a:ext cx="18288000" cy="1557867"/>
          </a:xfrm>
          <a:custGeom>
            <a:rect b="b" l="l" r="r" t="t"/>
            <a:pathLst>
              <a:path extrusionOk="0" h="1557867" w="18288000">
                <a:moveTo>
                  <a:pt x="0" y="0"/>
                </a:moveTo>
                <a:lnTo>
                  <a:pt x="18288000" y="0"/>
                </a:lnTo>
                <a:lnTo>
                  <a:pt x="18288000" y="1557867"/>
                </a:lnTo>
                <a:lnTo>
                  <a:pt x="0" y="15578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6" name="Google Shape;86;p1"/>
          <p:cNvSpPr txBox="1"/>
          <p:nvPr/>
        </p:nvSpPr>
        <p:spPr>
          <a:xfrm>
            <a:off x="3575215" y="4507548"/>
            <a:ext cx="111375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EF9421"/>
                </a:solidFill>
              </a:rPr>
              <a:t>In Our Element</a:t>
            </a:r>
            <a:endParaRPr/>
          </a:p>
        </p:txBody>
      </p:sp>
      <p:sp>
        <p:nvSpPr>
          <p:cNvPr id="87" name="Google Shape;87;p1"/>
          <p:cNvSpPr txBox="1"/>
          <p:nvPr/>
        </p:nvSpPr>
        <p:spPr>
          <a:xfrm>
            <a:off x="4424654" y="4085060"/>
            <a:ext cx="9438693" cy="3822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La Vega ECHS/PTECH</a:t>
            </a:r>
            <a:endParaRPr/>
          </a:p>
        </p:txBody>
      </p:sp>
      <p:sp>
        <p:nvSpPr>
          <p:cNvPr id="88" name="Google Shape;88;p1"/>
          <p:cNvSpPr txBox="1"/>
          <p:nvPr/>
        </p:nvSpPr>
        <p:spPr>
          <a:xfrm>
            <a:off x="3575215" y="6018615"/>
            <a:ext cx="11137571" cy="5148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6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9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IMPORTANT ELEMENTS ABOUT ECHS AND PTECH</a:t>
            </a:r>
            <a:endParaRPr/>
          </a:p>
        </p:txBody>
      </p:sp>
      <p:pic>
        <p:nvPicPr>
          <p:cNvPr id="89" name="Google Shape;89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84375" y="6197250"/>
            <a:ext cx="3804000" cy="38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9516A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b3cef89e17_0_86"/>
          <p:cNvSpPr/>
          <p:nvPr/>
        </p:nvSpPr>
        <p:spPr>
          <a:xfrm>
            <a:off x="8915133" y="8085466"/>
            <a:ext cx="4644887" cy="1172834"/>
          </a:xfrm>
          <a:custGeom>
            <a:rect b="b" l="l" r="r" t="t"/>
            <a:pathLst>
              <a:path extrusionOk="0" h="1172834" w="4644887">
                <a:moveTo>
                  <a:pt x="0" y="0"/>
                </a:moveTo>
                <a:lnTo>
                  <a:pt x="4644887" y="0"/>
                </a:lnTo>
                <a:lnTo>
                  <a:pt x="4644887" y="1172834"/>
                </a:lnTo>
                <a:lnTo>
                  <a:pt x="0" y="11728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8" name="Google Shape;278;g2b3cef89e17_0_86"/>
          <p:cNvSpPr/>
          <p:nvPr/>
        </p:nvSpPr>
        <p:spPr>
          <a:xfrm>
            <a:off x="8251740" y="8455002"/>
            <a:ext cx="373578" cy="433763"/>
          </a:xfrm>
          <a:custGeom>
            <a:rect b="b" l="l" r="r" t="t"/>
            <a:pathLst>
              <a:path extrusionOk="0" h="433763" w="373578">
                <a:moveTo>
                  <a:pt x="0" y="0"/>
                </a:moveTo>
                <a:lnTo>
                  <a:pt x="373579" y="0"/>
                </a:lnTo>
                <a:lnTo>
                  <a:pt x="373579" y="433762"/>
                </a:lnTo>
                <a:lnTo>
                  <a:pt x="0" y="433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9" name="Google Shape;279;g2b3cef89e17_0_86"/>
          <p:cNvSpPr/>
          <p:nvPr/>
        </p:nvSpPr>
        <p:spPr>
          <a:xfrm>
            <a:off x="1874223" y="8644451"/>
            <a:ext cx="6199652" cy="23249"/>
          </a:xfrm>
          <a:custGeom>
            <a:rect b="b" l="l" r="r" t="t"/>
            <a:pathLst>
              <a:path extrusionOk="0" h="23249" w="6199652">
                <a:moveTo>
                  <a:pt x="0" y="0"/>
                </a:moveTo>
                <a:lnTo>
                  <a:pt x="6199652" y="0"/>
                </a:lnTo>
                <a:lnTo>
                  <a:pt x="6199652" y="23249"/>
                </a:lnTo>
                <a:lnTo>
                  <a:pt x="0" y="23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0" name="Google Shape;280;g2b3cef89e17_0_86"/>
          <p:cNvSpPr txBox="1"/>
          <p:nvPr/>
        </p:nvSpPr>
        <p:spPr>
          <a:xfrm>
            <a:off x="2173125" y="1125525"/>
            <a:ext cx="13992000" cy="8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Parent/Student Engagement Events</a:t>
            </a:r>
            <a:endParaRPr/>
          </a:p>
        </p:txBody>
      </p:sp>
      <p:sp>
        <p:nvSpPr>
          <p:cNvPr id="281" name="Google Shape;281;g2b3cef89e17_0_86"/>
          <p:cNvSpPr txBox="1"/>
          <p:nvPr/>
        </p:nvSpPr>
        <p:spPr>
          <a:xfrm>
            <a:off x="8915117" y="8085481"/>
            <a:ext cx="44160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latin typeface="Roboto"/>
                <a:ea typeface="Roboto"/>
                <a:cs typeface="Roboto"/>
                <a:sym typeface="Roboto"/>
              </a:rPr>
              <a:t>“Be the change that you wish to see in the world.”</a:t>
            </a:r>
            <a:endParaRPr/>
          </a:p>
        </p:txBody>
      </p:sp>
      <p:grpSp>
        <p:nvGrpSpPr>
          <p:cNvPr id="282" name="Google Shape;282;g2b3cef89e17_0_86"/>
          <p:cNvGrpSpPr/>
          <p:nvPr/>
        </p:nvGrpSpPr>
        <p:grpSpPr>
          <a:xfrm rot="-5400000">
            <a:off x="10775895" y="4510950"/>
            <a:ext cx="2218176" cy="158045"/>
            <a:chOff x="0" y="0"/>
            <a:chExt cx="2957568" cy="210727"/>
          </a:xfrm>
        </p:grpSpPr>
        <p:sp>
          <p:nvSpPr>
            <p:cNvPr id="283" name="Google Shape;283;g2b3cef89e17_0_86"/>
            <p:cNvSpPr/>
            <p:nvPr/>
          </p:nvSpPr>
          <p:spPr>
            <a:xfrm>
              <a:off x="369696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4" name="Google Shape;284;g2b3cef89e17_0_86"/>
            <p:cNvSpPr/>
            <p:nvPr/>
          </p:nvSpPr>
          <p:spPr>
            <a:xfrm>
              <a:off x="2587872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5" name="Google Shape;285;g2b3cef89e17_0_86"/>
            <p:cNvSpPr/>
            <p:nvPr/>
          </p:nvSpPr>
          <p:spPr>
            <a:xfrm>
              <a:off x="2218176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6" name="Google Shape;286;g2b3cef89e17_0_86"/>
            <p:cNvSpPr/>
            <p:nvPr/>
          </p:nvSpPr>
          <p:spPr>
            <a:xfrm>
              <a:off x="1848480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7" name="Google Shape;287;g2b3cef89e17_0_86"/>
            <p:cNvSpPr/>
            <p:nvPr/>
          </p:nvSpPr>
          <p:spPr>
            <a:xfrm>
              <a:off x="1109088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8" name="Google Shape;288;g2b3cef89e17_0_86"/>
            <p:cNvSpPr/>
            <p:nvPr/>
          </p:nvSpPr>
          <p:spPr>
            <a:xfrm>
              <a:off x="1478784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9" name="Google Shape;289;g2b3cef89e17_0_86"/>
            <p:cNvSpPr/>
            <p:nvPr/>
          </p:nvSpPr>
          <p:spPr>
            <a:xfrm>
              <a:off x="0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0" name="Google Shape;290;g2b3cef89e17_0_86"/>
            <p:cNvSpPr/>
            <p:nvPr/>
          </p:nvSpPr>
          <p:spPr>
            <a:xfrm>
              <a:off x="739392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91" name="Google Shape;291;g2b3cef89e17_0_86"/>
          <p:cNvSpPr txBox="1"/>
          <p:nvPr/>
        </p:nvSpPr>
        <p:spPr>
          <a:xfrm>
            <a:off x="2173125" y="2288875"/>
            <a:ext cx="5900700" cy="354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"/>
              <a:buChar char="❖"/>
            </a:pPr>
            <a:r>
              <a:rPr lang="en-US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Gallery Walk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"/>
              <a:buChar char="❖"/>
            </a:pPr>
            <a:r>
              <a:rPr lang="en-US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Signing Ceremony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"/>
              <a:buChar char="❖"/>
            </a:pPr>
            <a:r>
              <a:rPr lang="en-US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Interviews and Reviews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"/>
              <a:buChar char="❖"/>
            </a:pPr>
            <a:r>
              <a:rPr lang="en-US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Lunch Bunch (Mentoring)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"/>
              <a:buChar char="❖"/>
            </a:pPr>
            <a:r>
              <a:rPr lang="en-US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Early College Training (ECTs)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Roboto"/>
              <a:buChar char="❖"/>
            </a:pPr>
            <a:r>
              <a:rPr lang="en-US" sz="3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Shepherd’s Heart Food Distribution </a:t>
            </a:r>
            <a:endParaRPr sz="3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92" name="Google Shape;292;g2b3cef89e17_0_86"/>
          <p:cNvGrpSpPr/>
          <p:nvPr/>
        </p:nvGrpSpPr>
        <p:grpSpPr>
          <a:xfrm rot="10800000">
            <a:off x="14399070" y="6830475"/>
            <a:ext cx="2218176" cy="158045"/>
            <a:chOff x="0" y="0"/>
            <a:chExt cx="2957568" cy="210727"/>
          </a:xfrm>
        </p:grpSpPr>
        <p:sp>
          <p:nvSpPr>
            <p:cNvPr id="293" name="Google Shape;293;g2b3cef89e17_0_86"/>
            <p:cNvSpPr/>
            <p:nvPr/>
          </p:nvSpPr>
          <p:spPr>
            <a:xfrm>
              <a:off x="369696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4" name="Google Shape;294;g2b3cef89e17_0_86"/>
            <p:cNvSpPr/>
            <p:nvPr/>
          </p:nvSpPr>
          <p:spPr>
            <a:xfrm>
              <a:off x="2587872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5" name="Google Shape;295;g2b3cef89e17_0_86"/>
            <p:cNvSpPr/>
            <p:nvPr/>
          </p:nvSpPr>
          <p:spPr>
            <a:xfrm>
              <a:off x="2218176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6" name="Google Shape;296;g2b3cef89e17_0_86"/>
            <p:cNvSpPr/>
            <p:nvPr/>
          </p:nvSpPr>
          <p:spPr>
            <a:xfrm>
              <a:off x="1848480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7" name="Google Shape;297;g2b3cef89e17_0_86"/>
            <p:cNvSpPr/>
            <p:nvPr/>
          </p:nvSpPr>
          <p:spPr>
            <a:xfrm>
              <a:off x="1109088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8" name="Google Shape;298;g2b3cef89e17_0_86"/>
            <p:cNvSpPr/>
            <p:nvPr/>
          </p:nvSpPr>
          <p:spPr>
            <a:xfrm>
              <a:off x="1478784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9" name="Google Shape;299;g2b3cef89e17_0_86"/>
            <p:cNvSpPr/>
            <p:nvPr/>
          </p:nvSpPr>
          <p:spPr>
            <a:xfrm>
              <a:off x="0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0" name="Google Shape;300;g2b3cef89e17_0_86"/>
            <p:cNvSpPr/>
            <p:nvPr/>
          </p:nvSpPr>
          <p:spPr>
            <a:xfrm>
              <a:off x="739392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01" name="Google Shape;301;g2b3cef89e17_0_86"/>
          <p:cNvSpPr txBox="1"/>
          <p:nvPr/>
        </p:nvSpPr>
        <p:spPr>
          <a:xfrm>
            <a:off x="11964000" y="8888775"/>
            <a:ext cx="1582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-Mahatma </a:t>
            </a: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Gandhi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2" name="Google Shape;302;g2b3cef89e17_0_8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080650" y="2183411"/>
            <a:ext cx="60960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g2b3cef89e17_0_8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26225" y="2155425"/>
            <a:ext cx="3463085" cy="4617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e4f16d1015_0_0"/>
          <p:cNvSpPr/>
          <p:nvPr/>
        </p:nvSpPr>
        <p:spPr>
          <a:xfrm rot="5400000">
            <a:off x="233936" y="-1089994"/>
            <a:ext cx="10966232" cy="12466995"/>
          </a:xfrm>
          <a:custGeom>
            <a:rect b="b" l="l" r="r" t="t"/>
            <a:pathLst>
              <a:path extrusionOk="0" h="6401538" w="10966232">
                <a:moveTo>
                  <a:pt x="0" y="0"/>
                </a:moveTo>
                <a:lnTo>
                  <a:pt x="10966232" y="0"/>
                </a:lnTo>
                <a:lnTo>
                  <a:pt x="10966232" y="6401538"/>
                </a:lnTo>
                <a:lnTo>
                  <a:pt x="0" y="64015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9" name="Google Shape;309;g2e4f16d1015_0_0"/>
          <p:cNvSpPr/>
          <p:nvPr/>
        </p:nvSpPr>
        <p:spPr>
          <a:xfrm>
            <a:off x="238290" y="440875"/>
            <a:ext cx="12750215" cy="1172834"/>
          </a:xfrm>
          <a:custGeom>
            <a:rect b="b" l="l" r="r" t="t"/>
            <a:pathLst>
              <a:path extrusionOk="0" h="1172834" w="4644887">
                <a:moveTo>
                  <a:pt x="0" y="0"/>
                </a:moveTo>
                <a:lnTo>
                  <a:pt x="4644887" y="0"/>
                </a:lnTo>
                <a:lnTo>
                  <a:pt x="4644887" y="1172834"/>
                </a:lnTo>
                <a:lnTo>
                  <a:pt x="0" y="11728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  <a:effectLst>
            <a:outerShdw blurRad="571500" rotWithShape="0" algn="bl" dir="5400000" dist="285750">
              <a:srgbClr val="000000">
                <a:alpha val="58999"/>
              </a:srgbClr>
            </a:outerShdw>
          </a:effectLst>
        </p:spPr>
      </p:sp>
      <p:sp>
        <p:nvSpPr>
          <p:cNvPr id="310" name="Google Shape;310;g2e4f16d1015_0_0"/>
          <p:cNvSpPr txBox="1"/>
          <p:nvPr/>
        </p:nvSpPr>
        <p:spPr>
          <a:xfrm>
            <a:off x="909050" y="627088"/>
            <a:ext cx="114087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IHE Partnerships/ McLennan Community College</a:t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g2e4f16d1015_0_0"/>
          <p:cNvSpPr txBox="1"/>
          <p:nvPr/>
        </p:nvSpPr>
        <p:spPr>
          <a:xfrm>
            <a:off x="238300" y="2117400"/>
            <a:ext cx="10925100" cy="75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Why it works</a:t>
            </a:r>
            <a:endParaRPr b="1"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●"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 are </a:t>
            </a:r>
            <a:r>
              <a:rPr b="1" lang="en-US" sz="3200" u="sng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Partners!</a:t>
            </a:r>
            <a:endParaRPr b="1" sz="3200" u="sng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●"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Daily communication is key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●"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We know these students, and they know us!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●"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Dual Credit is immersive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○"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Students and ISD personnel are at MCC every day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○"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ISD personnel attend professional development at MCC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○"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MCC personnel attend events at La Vega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●"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Vega’s students are valued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○"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Specific Orientation days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○"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 Government representatives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Char char="○"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Highlighted on campus/graduation for success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2" name="Google Shape;312;g2e4f16d1015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217100" y="6215735"/>
            <a:ext cx="5555956" cy="3449174"/>
          </a:xfrm>
          <a:prstGeom prst="rect">
            <a:avLst/>
          </a:prstGeom>
          <a:noFill/>
          <a:ln>
            <a:noFill/>
          </a:ln>
          <a:effectLst>
            <a:outerShdw blurRad="528638" rotWithShape="0" algn="bl" dir="1800000" dist="209550">
              <a:srgbClr val="000000">
                <a:alpha val="47000"/>
              </a:srgbClr>
            </a:outerShdw>
          </a:effectLst>
        </p:spPr>
      </p:pic>
      <p:pic>
        <p:nvPicPr>
          <p:cNvPr id="313" name="Google Shape;313;g2e4f16d1015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2">
            <a:off x="8950455" y="1944628"/>
            <a:ext cx="4644444" cy="344917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2040000" dist="142875">
              <a:srgbClr val="000000">
                <a:alpha val="40000"/>
              </a:srgbClr>
            </a:outerShdw>
          </a:effectLst>
        </p:spPr>
      </p:pic>
      <p:pic>
        <p:nvPicPr>
          <p:cNvPr id="314" name="Google Shape;314;g2e4f16d1015_0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012300" y="117600"/>
            <a:ext cx="4117925" cy="501247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2160000" dist="304800">
              <a:srgbClr val="000000">
                <a:alpha val="30000"/>
              </a:srgbClr>
            </a:outerShdw>
          </a:effectLst>
        </p:spPr>
      </p:pic>
      <p:pic>
        <p:nvPicPr>
          <p:cNvPr id="315" name="Google Shape;315;g2e4f16d1015_0_0"/>
          <p:cNvPicPr preferRelativeResize="0"/>
          <p:nvPr/>
        </p:nvPicPr>
        <p:blipFill rotWithShape="1">
          <a:blip r:embed="rId8">
            <a:alphaModFix/>
          </a:blip>
          <a:srcRect b="0" l="48594" r="1106" t="0"/>
          <a:stretch/>
        </p:blipFill>
        <p:spPr>
          <a:xfrm>
            <a:off x="10688975" y="6029525"/>
            <a:ext cx="2020024" cy="3956601"/>
          </a:xfrm>
          <a:prstGeom prst="rect">
            <a:avLst/>
          </a:prstGeom>
          <a:noFill/>
          <a:ln>
            <a:noFill/>
          </a:ln>
          <a:effectLst>
            <a:outerShdw blurRad="871538" rotWithShape="0" algn="bl" dist="85725">
              <a:srgbClr val="000000">
                <a:alpha val="54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2b44eb88584_2_32"/>
          <p:cNvSpPr/>
          <p:nvPr/>
        </p:nvSpPr>
        <p:spPr>
          <a:xfrm rot="5400000">
            <a:off x="7336636" y="2190868"/>
            <a:ext cx="10966232" cy="6433546"/>
          </a:xfrm>
          <a:custGeom>
            <a:rect b="b" l="l" r="r" t="t"/>
            <a:pathLst>
              <a:path extrusionOk="0" h="6401538" w="10966232">
                <a:moveTo>
                  <a:pt x="0" y="0"/>
                </a:moveTo>
                <a:lnTo>
                  <a:pt x="10966232" y="0"/>
                </a:lnTo>
                <a:lnTo>
                  <a:pt x="10966232" y="6401538"/>
                </a:lnTo>
                <a:lnTo>
                  <a:pt x="0" y="64015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1" name="Google Shape;321;g2b44eb88584_2_32"/>
          <p:cNvSpPr txBox="1"/>
          <p:nvPr/>
        </p:nvSpPr>
        <p:spPr>
          <a:xfrm>
            <a:off x="651425" y="1266826"/>
            <a:ext cx="7504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909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200">
                <a:solidFill>
                  <a:schemeClr val="dk1"/>
                </a:solidFill>
              </a:rPr>
              <a:t>Industry Partners / WBL</a:t>
            </a:r>
            <a:endParaRPr b="1" sz="8000">
              <a:solidFill>
                <a:srgbClr val="05050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" name="Google Shape;322;g2b44eb88584_2_32"/>
          <p:cNvSpPr txBox="1"/>
          <p:nvPr/>
        </p:nvSpPr>
        <p:spPr>
          <a:xfrm>
            <a:off x="1028700" y="3452146"/>
            <a:ext cx="6183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g2b44eb88584_2_32"/>
          <p:cNvSpPr txBox="1"/>
          <p:nvPr/>
        </p:nvSpPr>
        <p:spPr>
          <a:xfrm>
            <a:off x="2343184" y="6355268"/>
            <a:ext cx="59328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g2b44eb88584_2_32"/>
          <p:cNvSpPr txBox="1"/>
          <p:nvPr/>
        </p:nvSpPr>
        <p:spPr>
          <a:xfrm>
            <a:off x="1771175" y="3573900"/>
            <a:ext cx="5855100" cy="71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Mentorships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Facility Tours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Job Shadowing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○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Chamber of Commerce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Internships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○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Summer CTE Grant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●"/>
            </a:pPr>
            <a:r>
              <a:rPr lang="en-US" sz="4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WBL Calendar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 u="sng">
              <a:solidFill>
                <a:schemeClr val="hlink"/>
              </a:solidFill>
            </a:endParaRPr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5" name="Google Shape;325;g2b44eb88584_2_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7450" y="454007"/>
            <a:ext cx="4533026" cy="339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g2b44eb88584_2_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03075" y="4279678"/>
            <a:ext cx="3281775" cy="436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g2b44eb88584_2_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990350" y="1414075"/>
            <a:ext cx="4533025" cy="4486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g2b44eb88584_2_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3393575" y="6479875"/>
            <a:ext cx="3281777" cy="32817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2b3cef89e17_0_51"/>
          <p:cNvSpPr/>
          <p:nvPr/>
        </p:nvSpPr>
        <p:spPr>
          <a:xfrm>
            <a:off x="-71470" y="0"/>
            <a:ext cx="18430940" cy="3749195"/>
          </a:xfrm>
          <a:custGeom>
            <a:rect b="b" l="l" r="r" t="t"/>
            <a:pathLst>
              <a:path extrusionOk="0" h="3749195" w="18430940">
                <a:moveTo>
                  <a:pt x="0" y="0"/>
                </a:moveTo>
                <a:lnTo>
                  <a:pt x="18430940" y="0"/>
                </a:lnTo>
                <a:lnTo>
                  <a:pt x="18430940" y="3749195"/>
                </a:lnTo>
                <a:lnTo>
                  <a:pt x="0" y="37491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49986" l="0" r="0" t="-77516"/>
            </a:stretch>
          </a:blipFill>
          <a:ln>
            <a:noFill/>
          </a:ln>
        </p:spPr>
      </p:sp>
      <p:sp>
        <p:nvSpPr>
          <p:cNvPr id="334" name="Google Shape;334;g2b3cef89e17_0_51"/>
          <p:cNvSpPr/>
          <p:nvPr/>
        </p:nvSpPr>
        <p:spPr>
          <a:xfrm>
            <a:off x="6768367" y="427870"/>
            <a:ext cx="4751266" cy="2773552"/>
          </a:xfrm>
          <a:custGeom>
            <a:rect b="b" l="l" r="r" t="t"/>
            <a:pathLst>
              <a:path extrusionOk="0" h="2773552" w="4751266">
                <a:moveTo>
                  <a:pt x="0" y="0"/>
                </a:moveTo>
                <a:lnTo>
                  <a:pt x="4751266" y="0"/>
                </a:lnTo>
                <a:lnTo>
                  <a:pt x="4751266" y="2773552"/>
                </a:lnTo>
                <a:lnTo>
                  <a:pt x="0" y="27735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5" name="Google Shape;335;g2b3cef89e17_0_51"/>
          <p:cNvSpPr txBox="1"/>
          <p:nvPr/>
        </p:nvSpPr>
        <p:spPr>
          <a:xfrm>
            <a:off x="6798816" y="1296192"/>
            <a:ext cx="4690500" cy="13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Signing Ceremony</a:t>
            </a:r>
            <a:endParaRPr b="1" sz="42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&amp; Celebrations</a:t>
            </a:r>
            <a:endParaRPr b="1" sz="42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36" name="Google Shape;336;g2b3cef89e17_0_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5575" y="6379050"/>
            <a:ext cx="2498858" cy="3749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g2b3cef89e17_0_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344587" y="6286275"/>
            <a:ext cx="2498851" cy="3749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g2b3cef89e17_0_5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572800" y="3826150"/>
            <a:ext cx="5625190" cy="3749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g2b3cef89e17_0_5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66150" y="3901600"/>
            <a:ext cx="5625155" cy="3749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g2b3cef89e17_0_51"/>
          <p:cNvSpPr txBox="1"/>
          <p:nvPr/>
        </p:nvSpPr>
        <p:spPr>
          <a:xfrm>
            <a:off x="13222550" y="7996400"/>
            <a:ext cx="4590300" cy="18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Highlights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➔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 parents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➔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Commitment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Contract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g2b3cef89e17_0_51"/>
          <p:cNvSpPr txBox="1"/>
          <p:nvPr/>
        </p:nvSpPr>
        <p:spPr>
          <a:xfrm>
            <a:off x="3603575" y="7996400"/>
            <a:ext cx="4590300" cy="18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Highlights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➔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Utilizing your own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➔"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Alumni Guest Speaker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2b3cef89e17_0_21"/>
          <p:cNvSpPr/>
          <p:nvPr/>
        </p:nvSpPr>
        <p:spPr>
          <a:xfrm rot="5400000">
            <a:off x="7201712" y="1942731"/>
            <a:ext cx="10966232" cy="6401538"/>
          </a:xfrm>
          <a:custGeom>
            <a:rect b="b" l="l" r="r" t="t"/>
            <a:pathLst>
              <a:path extrusionOk="0" h="6401538" w="10966232">
                <a:moveTo>
                  <a:pt x="0" y="0"/>
                </a:moveTo>
                <a:lnTo>
                  <a:pt x="10966232" y="0"/>
                </a:lnTo>
                <a:lnTo>
                  <a:pt x="10966232" y="6401538"/>
                </a:lnTo>
                <a:lnTo>
                  <a:pt x="0" y="64015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7" name="Google Shape;347;g2b3cef89e17_0_21"/>
          <p:cNvSpPr/>
          <p:nvPr/>
        </p:nvSpPr>
        <p:spPr>
          <a:xfrm>
            <a:off x="1467359" y="649866"/>
            <a:ext cx="297656" cy="297656"/>
          </a:xfrm>
          <a:custGeom>
            <a:rect b="b" l="l" r="r" t="t"/>
            <a:pathLst>
              <a:path extrusionOk="0" h="297656" w="297656">
                <a:moveTo>
                  <a:pt x="0" y="0"/>
                </a:moveTo>
                <a:lnTo>
                  <a:pt x="297656" y="0"/>
                </a:lnTo>
                <a:lnTo>
                  <a:pt x="297656" y="297656"/>
                </a:lnTo>
                <a:lnTo>
                  <a:pt x="0" y="2976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8" name="Google Shape;348;g2b3cef89e17_0_21"/>
          <p:cNvSpPr/>
          <p:nvPr/>
        </p:nvSpPr>
        <p:spPr>
          <a:xfrm>
            <a:off x="1915539" y="649866"/>
            <a:ext cx="297656" cy="297656"/>
          </a:xfrm>
          <a:custGeom>
            <a:rect b="b" l="l" r="r" t="t"/>
            <a:pathLst>
              <a:path extrusionOk="0" h="297656" w="297656">
                <a:moveTo>
                  <a:pt x="0" y="0"/>
                </a:moveTo>
                <a:lnTo>
                  <a:pt x="297656" y="0"/>
                </a:lnTo>
                <a:lnTo>
                  <a:pt x="297656" y="297656"/>
                </a:lnTo>
                <a:lnTo>
                  <a:pt x="0" y="2976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9" name="Google Shape;349;g2b3cef89e17_0_21"/>
          <p:cNvSpPr/>
          <p:nvPr/>
        </p:nvSpPr>
        <p:spPr>
          <a:xfrm>
            <a:off x="1028700" y="649866"/>
            <a:ext cx="297656" cy="297656"/>
          </a:xfrm>
          <a:custGeom>
            <a:rect b="b" l="l" r="r" t="t"/>
            <a:pathLst>
              <a:path extrusionOk="0" h="297656" w="297656">
                <a:moveTo>
                  <a:pt x="0" y="0"/>
                </a:moveTo>
                <a:lnTo>
                  <a:pt x="297656" y="0"/>
                </a:lnTo>
                <a:lnTo>
                  <a:pt x="297656" y="297656"/>
                </a:lnTo>
                <a:lnTo>
                  <a:pt x="0" y="2976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0" name="Google Shape;350;g2b3cef89e17_0_21"/>
          <p:cNvSpPr txBox="1"/>
          <p:nvPr/>
        </p:nvSpPr>
        <p:spPr>
          <a:xfrm>
            <a:off x="1028700" y="1266826"/>
            <a:ext cx="7504500" cy="8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700">
                <a:solidFill>
                  <a:srgbClr val="050505"/>
                </a:solidFill>
                <a:latin typeface="Roboto"/>
                <a:ea typeface="Roboto"/>
                <a:cs typeface="Roboto"/>
                <a:sym typeface="Roboto"/>
              </a:rPr>
              <a:t>Tracking</a:t>
            </a:r>
            <a:endParaRPr/>
          </a:p>
        </p:txBody>
      </p:sp>
      <p:sp>
        <p:nvSpPr>
          <p:cNvPr id="351" name="Google Shape;351;g2b3cef89e17_0_21"/>
          <p:cNvSpPr txBox="1"/>
          <p:nvPr/>
        </p:nvSpPr>
        <p:spPr>
          <a:xfrm>
            <a:off x="1028700" y="3452146"/>
            <a:ext cx="6183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g2b3cef89e17_0_21"/>
          <p:cNvSpPr txBox="1"/>
          <p:nvPr/>
        </p:nvSpPr>
        <p:spPr>
          <a:xfrm>
            <a:off x="2343184" y="6355268"/>
            <a:ext cx="59328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3" name="Google Shape;353;g2b3cef89e17_0_21"/>
          <p:cNvGrpSpPr/>
          <p:nvPr/>
        </p:nvGrpSpPr>
        <p:grpSpPr>
          <a:xfrm>
            <a:off x="10352382" y="5014253"/>
            <a:ext cx="691465" cy="547283"/>
            <a:chOff x="0" y="0"/>
            <a:chExt cx="921954" cy="729711"/>
          </a:xfrm>
        </p:grpSpPr>
        <p:sp>
          <p:nvSpPr>
            <p:cNvPr id="354" name="Google Shape;354;g2b3cef89e17_0_21"/>
            <p:cNvSpPr/>
            <p:nvPr/>
          </p:nvSpPr>
          <p:spPr>
            <a:xfrm>
              <a:off x="0" y="0"/>
              <a:ext cx="334846" cy="275830"/>
            </a:xfrm>
            <a:custGeom>
              <a:rect b="b" l="l" r="r" t="t"/>
              <a:pathLst>
                <a:path extrusionOk="0" h="275830" w="334846">
                  <a:moveTo>
                    <a:pt x="0" y="0"/>
                  </a:moveTo>
                  <a:lnTo>
                    <a:pt x="334846" y="0"/>
                  </a:lnTo>
                  <a:lnTo>
                    <a:pt x="334846" y="275830"/>
                  </a:lnTo>
                  <a:lnTo>
                    <a:pt x="0" y="27583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5" name="Google Shape;355;g2b3cef89e17_0_21"/>
            <p:cNvSpPr/>
            <p:nvPr/>
          </p:nvSpPr>
          <p:spPr>
            <a:xfrm>
              <a:off x="0" y="453881"/>
              <a:ext cx="334846" cy="275830"/>
            </a:xfrm>
            <a:custGeom>
              <a:rect b="b" l="l" r="r" t="t"/>
              <a:pathLst>
                <a:path extrusionOk="0" h="275830" w="334846">
                  <a:moveTo>
                    <a:pt x="0" y="0"/>
                  </a:moveTo>
                  <a:lnTo>
                    <a:pt x="334846" y="0"/>
                  </a:lnTo>
                  <a:lnTo>
                    <a:pt x="334846" y="275829"/>
                  </a:lnTo>
                  <a:lnTo>
                    <a:pt x="0" y="27582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6" name="Google Shape;356;g2b3cef89e17_0_21"/>
            <p:cNvSpPr/>
            <p:nvPr/>
          </p:nvSpPr>
          <p:spPr>
            <a:xfrm>
              <a:off x="587108" y="453881"/>
              <a:ext cx="334846" cy="275830"/>
            </a:xfrm>
            <a:custGeom>
              <a:rect b="b" l="l" r="r" t="t"/>
              <a:pathLst>
                <a:path extrusionOk="0" h="275830" w="334846">
                  <a:moveTo>
                    <a:pt x="0" y="0"/>
                  </a:moveTo>
                  <a:lnTo>
                    <a:pt x="334847" y="0"/>
                  </a:lnTo>
                  <a:lnTo>
                    <a:pt x="334847" y="275829"/>
                  </a:lnTo>
                  <a:lnTo>
                    <a:pt x="0" y="27582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7" name="Google Shape;357;g2b3cef89e17_0_21"/>
            <p:cNvSpPr/>
            <p:nvPr/>
          </p:nvSpPr>
          <p:spPr>
            <a:xfrm>
              <a:off x="587108" y="0"/>
              <a:ext cx="334846" cy="275830"/>
            </a:xfrm>
            <a:custGeom>
              <a:rect b="b" l="l" r="r" t="t"/>
              <a:pathLst>
                <a:path extrusionOk="0" h="275830" w="334846">
                  <a:moveTo>
                    <a:pt x="0" y="0"/>
                  </a:moveTo>
                  <a:lnTo>
                    <a:pt x="334847" y="0"/>
                  </a:lnTo>
                  <a:lnTo>
                    <a:pt x="334847" y="275830"/>
                  </a:lnTo>
                  <a:lnTo>
                    <a:pt x="0" y="27583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grpSp>
        <p:nvGrpSpPr>
          <p:cNvPr id="358" name="Google Shape;358;g2b3cef89e17_0_21"/>
          <p:cNvGrpSpPr/>
          <p:nvPr/>
        </p:nvGrpSpPr>
        <p:grpSpPr>
          <a:xfrm>
            <a:off x="670505" y="9017730"/>
            <a:ext cx="755639" cy="481139"/>
            <a:chOff x="0" y="0"/>
            <a:chExt cx="1007519" cy="641519"/>
          </a:xfrm>
        </p:grpSpPr>
        <p:sp>
          <p:nvSpPr>
            <p:cNvPr id="359" name="Google Shape;359;g2b3cef89e17_0_21"/>
            <p:cNvSpPr/>
            <p:nvPr/>
          </p:nvSpPr>
          <p:spPr>
            <a:xfrm>
              <a:off x="773981" y="404901"/>
              <a:ext cx="233538" cy="232954"/>
            </a:xfrm>
            <a:custGeom>
              <a:rect b="b" l="l" r="r" t="t"/>
              <a:pathLst>
                <a:path extrusionOk="0" h="232954" w="233538">
                  <a:moveTo>
                    <a:pt x="0" y="0"/>
                  </a:moveTo>
                  <a:lnTo>
                    <a:pt x="233538" y="0"/>
                  </a:lnTo>
                  <a:lnTo>
                    <a:pt x="233538" y="232954"/>
                  </a:lnTo>
                  <a:lnTo>
                    <a:pt x="0" y="23295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0" name="Google Shape;360;g2b3cef89e17_0_21"/>
            <p:cNvSpPr/>
            <p:nvPr/>
          </p:nvSpPr>
          <p:spPr>
            <a:xfrm>
              <a:off x="377407" y="404901"/>
              <a:ext cx="233538" cy="232954"/>
            </a:xfrm>
            <a:custGeom>
              <a:rect b="b" l="l" r="r" t="t"/>
              <a:pathLst>
                <a:path extrusionOk="0" h="232954" w="233538">
                  <a:moveTo>
                    <a:pt x="0" y="0"/>
                  </a:moveTo>
                  <a:lnTo>
                    <a:pt x="233537" y="0"/>
                  </a:lnTo>
                  <a:lnTo>
                    <a:pt x="233537" y="232954"/>
                  </a:lnTo>
                  <a:lnTo>
                    <a:pt x="0" y="23295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1" name="Google Shape;361;g2b3cef89e17_0_21"/>
            <p:cNvSpPr/>
            <p:nvPr/>
          </p:nvSpPr>
          <p:spPr>
            <a:xfrm>
              <a:off x="0" y="408565"/>
              <a:ext cx="233538" cy="232954"/>
            </a:xfrm>
            <a:custGeom>
              <a:rect b="b" l="l" r="r" t="t"/>
              <a:pathLst>
                <a:path extrusionOk="0" h="232954" w="233538">
                  <a:moveTo>
                    <a:pt x="0" y="0"/>
                  </a:moveTo>
                  <a:lnTo>
                    <a:pt x="233538" y="0"/>
                  </a:lnTo>
                  <a:lnTo>
                    <a:pt x="233538" y="232954"/>
                  </a:lnTo>
                  <a:lnTo>
                    <a:pt x="0" y="23295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2" name="Google Shape;362;g2b3cef89e17_0_21"/>
            <p:cNvSpPr/>
            <p:nvPr/>
          </p:nvSpPr>
          <p:spPr>
            <a:xfrm>
              <a:off x="773981" y="0"/>
              <a:ext cx="233538" cy="232954"/>
            </a:xfrm>
            <a:custGeom>
              <a:rect b="b" l="l" r="r" t="t"/>
              <a:pathLst>
                <a:path extrusionOk="0" h="232954" w="233538">
                  <a:moveTo>
                    <a:pt x="0" y="0"/>
                  </a:moveTo>
                  <a:lnTo>
                    <a:pt x="233538" y="0"/>
                  </a:lnTo>
                  <a:lnTo>
                    <a:pt x="233538" y="232954"/>
                  </a:lnTo>
                  <a:lnTo>
                    <a:pt x="0" y="23295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3" name="Google Shape;363;g2b3cef89e17_0_21"/>
            <p:cNvSpPr/>
            <p:nvPr/>
          </p:nvSpPr>
          <p:spPr>
            <a:xfrm>
              <a:off x="377407" y="0"/>
              <a:ext cx="233538" cy="232954"/>
            </a:xfrm>
            <a:custGeom>
              <a:rect b="b" l="l" r="r" t="t"/>
              <a:pathLst>
                <a:path extrusionOk="0" h="232954" w="233538">
                  <a:moveTo>
                    <a:pt x="0" y="0"/>
                  </a:moveTo>
                  <a:lnTo>
                    <a:pt x="233537" y="0"/>
                  </a:lnTo>
                  <a:lnTo>
                    <a:pt x="233537" y="232954"/>
                  </a:lnTo>
                  <a:lnTo>
                    <a:pt x="0" y="23295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4" name="Google Shape;364;g2b3cef89e17_0_21"/>
            <p:cNvSpPr/>
            <p:nvPr/>
          </p:nvSpPr>
          <p:spPr>
            <a:xfrm>
              <a:off x="0" y="0"/>
              <a:ext cx="233538" cy="232954"/>
            </a:xfrm>
            <a:custGeom>
              <a:rect b="b" l="l" r="r" t="t"/>
              <a:pathLst>
                <a:path extrusionOk="0" h="232954" w="233538">
                  <a:moveTo>
                    <a:pt x="0" y="0"/>
                  </a:moveTo>
                  <a:lnTo>
                    <a:pt x="233538" y="0"/>
                  </a:lnTo>
                  <a:lnTo>
                    <a:pt x="233538" y="232954"/>
                  </a:lnTo>
                  <a:lnTo>
                    <a:pt x="0" y="23295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65" name="Google Shape;365;g2b3cef89e17_0_21"/>
          <p:cNvSpPr txBox="1"/>
          <p:nvPr/>
        </p:nvSpPr>
        <p:spPr>
          <a:xfrm>
            <a:off x="521000" y="2590250"/>
            <a:ext cx="60366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Copy for Demo of MCC Tracker Class of 2024 Student Data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/>
          </a:p>
        </p:txBody>
      </p:sp>
      <p:sp>
        <p:nvSpPr>
          <p:cNvPr id="366" name="Google Shape;366;g2b3cef89e17_0_21"/>
          <p:cNvSpPr txBox="1"/>
          <p:nvPr/>
        </p:nvSpPr>
        <p:spPr>
          <a:xfrm>
            <a:off x="819750" y="4341814"/>
            <a:ext cx="7504500" cy="8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700">
                <a:solidFill>
                  <a:srgbClr val="050505"/>
                </a:solidFill>
                <a:latin typeface="Roboto"/>
                <a:ea typeface="Roboto"/>
                <a:cs typeface="Roboto"/>
                <a:sym typeface="Roboto"/>
              </a:rPr>
              <a:t>8th grade TSIA </a:t>
            </a:r>
            <a:endParaRPr/>
          </a:p>
        </p:txBody>
      </p:sp>
      <p:sp>
        <p:nvSpPr>
          <p:cNvPr id="367" name="Google Shape;367;g2b3cef89e17_0_21"/>
          <p:cNvSpPr txBox="1"/>
          <p:nvPr/>
        </p:nvSpPr>
        <p:spPr>
          <a:xfrm>
            <a:off x="1627675" y="5466875"/>
            <a:ext cx="4439100" cy="177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Process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Why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Local Accountability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Outcome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8" name="Google Shape;368;g2b3cef89e17_0_21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303275" y="1958227"/>
            <a:ext cx="8339948" cy="6254999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g2b3cef89e17_0_21"/>
          <p:cNvSpPr txBox="1"/>
          <p:nvPr/>
        </p:nvSpPr>
        <p:spPr>
          <a:xfrm>
            <a:off x="819750" y="7573000"/>
            <a:ext cx="5703000" cy="8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11"/>
              </a:rPr>
              <a:t>P-TECH OBM Tracker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9516A"/>
        </a:solid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2b3cef89e17_0_118"/>
          <p:cNvSpPr txBox="1"/>
          <p:nvPr/>
        </p:nvSpPr>
        <p:spPr>
          <a:xfrm>
            <a:off x="953250" y="728058"/>
            <a:ext cx="75045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g2b3cef89e17_0_118"/>
          <p:cNvSpPr txBox="1"/>
          <p:nvPr/>
        </p:nvSpPr>
        <p:spPr>
          <a:xfrm>
            <a:off x="12167160" y="8071053"/>
            <a:ext cx="23028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6" name="Google Shape;376;g2b3cef89e17_0_118"/>
          <p:cNvPicPr preferRelativeResize="0"/>
          <p:nvPr/>
        </p:nvPicPr>
        <p:blipFill rotWithShape="1">
          <a:blip r:embed="rId3">
            <a:alphaModFix/>
          </a:blip>
          <a:srcRect b="150000" l="403430" r="-403430" t="-150000"/>
          <a:stretch/>
        </p:blipFill>
        <p:spPr>
          <a:xfrm>
            <a:off x="15461575" y="2874775"/>
            <a:ext cx="2538349" cy="273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g2b3cef89e17_0_1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3876324" cy="472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g2b3cef89e17_0_1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18500" y="46038"/>
            <a:ext cx="3675950" cy="490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g2b3cef89e17_0_1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85999" y="81450"/>
            <a:ext cx="3622825" cy="48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g2b3cef89e17_0_1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0225" y="5365550"/>
            <a:ext cx="6273858" cy="419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g2b3cef89e17_0_1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167150" y="5365538"/>
            <a:ext cx="5594235" cy="4195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g2b3cef89e17_0_1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4543022" y="23"/>
            <a:ext cx="3744976" cy="4993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g2b3cef89e17_0_1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587701" y="5135955"/>
            <a:ext cx="3388525" cy="483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9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330" l="0" r="0" t="-9331"/>
            </a:stretch>
          </a:blipFill>
          <a:ln>
            <a:noFill/>
          </a:ln>
        </p:spPr>
      </p:sp>
      <p:sp>
        <p:nvSpPr>
          <p:cNvPr id="389" name="Google Shape;389;p9"/>
          <p:cNvSpPr/>
          <p:nvPr/>
        </p:nvSpPr>
        <p:spPr>
          <a:xfrm>
            <a:off x="0" y="-529167"/>
            <a:ext cx="18288000" cy="1557867"/>
          </a:xfrm>
          <a:custGeom>
            <a:rect b="b" l="l" r="r" t="t"/>
            <a:pathLst>
              <a:path extrusionOk="0" h="1557867" w="18288000">
                <a:moveTo>
                  <a:pt x="0" y="0"/>
                </a:moveTo>
                <a:lnTo>
                  <a:pt x="18288000" y="0"/>
                </a:lnTo>
                <a:lnTo>
                  <a:pt x="18288000" y="1557867"/>
                </a:lnTo>
                <a:lnTo>
                  <a:pt x="0" y="15578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0" name="Google Shape;390;p9"/>
          <p:cNvSpPr txBox="1"/>
          <p:nvPr/>
        </p:nvSpPr>
        <p:spPr>
          <a:xfrm>
            <a:off x="3575215" y="4507548"/>
            <a:ext cx="11137500" cy="46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EF942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b="0" i="0" sz="8000" u="none" cap="none" strike="noStrike">
              <a:solidFill>
                <a:srgbClr val="EF942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0">
              <a:solidFill>
                <a:srgbClr val="EF9421"/>
              </a:solidFill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>
                <a:solidFill>
                  <a:srgbClr val="EF9421"/>
                </a:solidFill>
              </a:rPr>
              <a:t>Network with us tonight!</a:t>
            </a:r>
            <a:endParaRPr sz="8000">
              <a:solidFill>
                <a:srgbClr val="EF9421"/>
              </a:solidFill>
            </a:endParaRPr>
          </a:p>
        </p:txBody>
      </p:sp>
      <p:sp>
        <p:nvSpPr>
          <p:cNvPr id="391" name="Google Shape;391;p9"/>
          <p:cNvSpPr txBox="1"/>
          <p:nvPr/>
        </p:nvSpPr>
        <p:spPr>
          <a:xfrm>
            <a:off x="4424654" y="4085060"/>
            <a:ext cx="94386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9"/>
          <p:cNvSpPr txBox="1"/>
          <p:nvPr/>
        </p:nvSpPr>
        <p:spPr>
          <a:xfrm>
            <a:off x="3575215" y="6018615"/>
            <a:ext cx="111375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6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 b="0" l="-2360" r="2359" t="0"/>
          <a:stretch/>
        </p:blipFill>
        <p:spPr>
          <a:xfrm>
            <a:off x="6041850" y="1150675"/>
            <a:ext cx="4519976" cy="9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7019" y="6095587"/>
            <a:ext cx="4791122" cy="918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938" y="3549937"/>
            <a:ext cx="4791122" cy="91829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"/>
          <p:cNvSpPr/>
          <p:nvPr/>
        </p:nvSpPr>
        <p:spPr>
          <a:xfrm>
            <a:off x="1286700" y="1075227"/>
            <a:ext cx="4300393" cy="553676"/>
          </a:xfrm>
          <a:custGeom>
            <a:rect b="b" l="l" r="r" t="t"/>
            <a:pathLst>
              <a:path extrusionOk="0" h="553676" w="4300393">
                <a:moveTo>
                  <a:pt x="0" y="0"/>
                </a:moveTo>
                <a:lnTo>
                  <a:pt x="4300393" y="0"/>
                </a:lnTo>
                <a:lnTo>
                  <a:pt x="4300393" y="553675"/>
                </a:lnTo>
                <a:lnTo>
                  <a:pt x="0" y="553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8" name="Google Shape;98;p2"/>
          <p:cNvSpPr/>
          <p:nvPr/>
        </p:nvSpPr>
        <p:spPr>
          <a:xfrm>
            <a:off x="488793" y="6093126"/>
            <a:ext cx="1598815" cy="1456920"/>
          </a:xfrm>
          <a:custGeom>
            <a:rect b="b" l="l" r="r" t="t"/>
            <a:pathLst>
              <a:path extrusionOk="0" h="1456920" w="1598815">
                <a:moveTo>
                  <a:pt x="0" y="0"/>
                </a:moveTo>
                <a:lnTo>
                  <a:pt x="1598814" y="0"/>
                </a:lnTo>
                <a:lnTo>
                  <a:pt x="1598814" y="1456920"/>
                </a:lnTo>
                <a:lnTo>
                  <a:pt x="0" y="14569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9" name="Google Shape;99;p2"/>
          <p:cNvSpPr txBox="1"/>
          <p:nvPr/>
        </p:nvSpPr>
        <p:spPr>
          <a:xfrm>
            <a:off x="953250" y="728050"/>
            <a:ext cx="5088600" cy="8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700">
                <a:solidFill>
                  <a:srgbClr val="050505"/>
                </a:solidFill>
                <a:latin typeface="Roboto"/>
                <a:ea typeface="Roboto"/>
                <a:cs typeface="Roboto"/>
                <a:sym typeface="Roboto"/>
              </a:rPr>
              <a:t>Who we are</a:t>
            </a:r>
            <a:endParaRPr/>
          </a:p>
        </p:txBody>
      </p:sp>
      <p:sp>
        <p:nvSpPr>
          <p:cNvPr id="100" name="Google Shape;100;p2"/>
          <p:cNvSpPr txBox="1"/>
          <p:nvPr/>
        </p:nvSpPr>
        <p:spPr>
          <a:xfrm>
            <a:off x="6683214" y="719050"/>
            <a:ext cx="3360300" cy="8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Roboto"/>
                <a:ea typeface="Roboto"/>
                <a:cs typeface="Roboto"/>
                <a:sym typeface="Roboto"/>
              </a:rPr>
              <a:t>Sal Acosta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Roboto"/>
                <a:ea typeface="Roboto"/>
                <a:cs typeface="Roboto"/>
                <a:sym typeface="Roboto"/>
              </a:rPr>
              <a:t>ECHS/PTECH Counselor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14138003" y="389850"/>
            <a:ext cx="3649500" cy="8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Roboto"/>
                <a:ea typeface="Roboto"/>
                <a:cs typeface="Roboto"/>
                <a:sym typeface="Roboto"/>
              </a:rPr>
              <a:t>Stephanie Trammell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Roboto"/>
                <a:ea typeface="Roboto"/>
                <a:cs typeface="Roboto"/>
                <a:sym typeface="Roboto"/>
              </a:rPr>
              <a:t>Associate Director-MCC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4109811" y="5609663"/>
            <a:ext cx="3465600" cy="8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Roboto"/>
                <a:ea typeface="Roboto"/>
                <a:cs typeface="Roboto"/>
                <a:sym typeface="Roboto"/>
              </a:rPr>
              <a:t>Christie Hollingsworth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Roboto"/>
                <a:ea typeface="Roboto"/>
                <a:cs typeface="Roboto"/>
                <a:sym typeface="Roboto"/>
              </a:rPr>
              <a:t>Administrative Assistant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12167160" y="8071053"/>
            <a:ext cx="23028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"/>
          <p:cNvSpPr txBox="1"/>
          <p:nvPr/>
        </p:nvSpPr>
        <p:spPr>
          <a:xfrm>
            <a:off x="14366926" y="5434200"/>
            <a:ext cx="3360300" cy="8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Roboto"/>
                <a:ea typeface="Roboto"/>
                <a:cs typeface="Roboto"/>
                <a:sym typeface="Roboto"/>
              </a:rPr>
              <a:t>Chris Ward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Roboto"/>
                <a:ea typeface="Roboto"/>
                <a:cs typeface="Roboto"/>
                <a:sym typeface="Roboto"/>
              </a:rPr>
              <a:t>PTECH Coordinator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5" name="Google Shape;105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496888" y="5878612"/>
            <a:ext cx="4791122" cy="918298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2"/>
          <p:cNvSpPr/>
          <p:nvPr/>
        </p:nvSpPr>
        <p:spPr>
          <a:xfrm>
            <a:off x="6252506" y="3202639"/>
            <a:ext cx="1598815" cy="1456920"/>
          </a:xfrm>
          <a:custGeom>
            <a:rect b="b" l="l" r="r" t="t"/>
            <a:pathLst>
              <a:path extrusionOk="0" h="1456920" w="1598815">
                <a:moveTo>
                  <a:pt x="0" y="0"/>
                </a:moveTo>
                <a:lnTo>
                  <a:pt x="1598814" y="0"/>
                </a:lnTo>
                <a:lnTo>
                  <a:pt x="1598814" y="1456920"/>
                </a:lnTo>
                <a:lnTo>
                  <a:pt x="0" y="14569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07" name="Google Shape;10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19200" y="4183100"/>
            <a:ext cx="2302799" cy="3138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"/>
          <p:cNvPicPr preferRelativeResize="0"/>
          <p:nvPr/>
        </p:nvPicPr>
        <p:blipFill rotWithShape="1">
          <a:blip r:embed="rId8">
            <a:alphaModFix/>
          </a:blip>
          <a:srcRect b="150000" l="403430" r="-403430" t="-150000"/>
          <a:stretch/>
        </p:blipFill>
        <p:spPr>
          <a:xfrm>
            <a:off x="15461575" y="2874775"/>
            <a:ext cx="2538349" cy="273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683227" y="1742078"/>
            <a:ext cx="2589584" cy="2600376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"/>
          <p:cNvSpPr/>
          <p:nvPr/>
        </p:nvSpPr>
        <p:spPr>
          <a:xfrm>
            <a:off x="4363880" y="8449926"/>
            <a:ext cx="1598815" cy="1456920"/>
          </a:xfrm>
          <a:custGeom>
            <a:rect b="b" l="l" r="r" t="t"/>
            <a:pathLst>
              <a:path extrusionOk="0" h="1456920" w="1598815">
                <a:moveTo>
                  <a:pt x="0" y="0"/>
                </a:moveTo>
                <a:lnTo>
                  <a:pt x="1598814" y="0"/>
                </a:lnTo>
                <a:lnTo>
                  <a:pt x="1598814" y="1456920"/>
                </a:lnTo>
                <a:lnTo>
                  <a:pt x="0" y="14569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11" name="Google Shape;111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16275" y="6671563"/>
            <a:ext cx="2193299" cy="2890299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"/>
          <p:cNvSpPr/>
          <p:nvPr/>
        </p:nvSpPr>
        <p:spPr>
          <a:xfrm>
            <a:off x="14366956" y="8449926"/>
            <a:ext cx="1598815" cy="1456920"/>
          </a:xfrm>
          <a:custGeom>
            <a:rect b="b" l="l" r="r" t="t"/>
            <a:pathLst>
              <a:path extrusionOk="0" h="1456920" w="1598815">
                <a:moveTo>
                  <a:pt x="0" y="0"/>
                </a:moveTo>
                <a:lnTo>
                  <a:pt x="1598814" y="0"/>
                </a:lnTo>
                <a:lnTo>
                  <a:pt x="1598814" y="1456920"/>
                </a:lnTo>
                <a:lnTo>
                  <a:pt x="0" y="14569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13" name="Google Shape;113;p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4811349" y="6508912"/>
            <a:ext cx="2302800" cy="2938913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"/>
          <p:cNvSpPr/>
          <p:nvPr/>
        </p:nvSpPr>
        <p:spPr>
          <a:xfrm>
            <a:off x="13901468" y="3513763"/>
            <a:ext cx="1598815" cy="1456920"/>
          </a:xfrm>
          <a:custGeom>
            <a:rect b="b" l="l" r="r" t="t"/>
            <a:pathLst>
              <a:path extrusionOk="0" h="1456920" w="1598815">
                <a:moveTo>
                  <a:pt x="0" y="0"/>
                </a:moveTo>
                <a:lnTo>
                  <a:pt x="1598814" y="0"/>
                </a:lnTo>
                <a:lnTo>
                  <a:pt x="1598814" y="1456920"/>
                </a:lnTo>
                <a:lnTo>
                  <a:pt x="0" y="14569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15" name="Google Shape;115;p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4292025" y="1405851"/>
            <a:ext cx="2302801" cy="3272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20425" y="5022100"/>
            <a:ext cx="4300400" cy="918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"/>
          <p:cNvSpPr/>
          <p:nvPr/>
        </p:nvSpPr>
        <p:spPr>
          <a:xfrm>
            <a:off x="9272806" y="7652326"/>
            <a:ext cx="1598815" cy="1456920"/>
          </a:xfrm>
          <a:custGeom>
            <a:rect b="b" l="l" r="r" t="t"/>
            <a:pathLst>
              <a:path extrusionOk="0" h="1456920" w="1598815">
                <a:moveTo>
                  <a:pt x="0" y="0"/>
                </a:moveTo>
                <a:lnTo>
                  <a:pt x="1598814" y="0"/>
                </a:lnTo>
                <a:lnTo>
                  <a:pt x="1598814" y="1456920"/>
                </a:lnTo>
                <a:lnTo>
                  <a:pt x="0" y="14569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18" name="Google Shape;11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25249" y="823775"/>
            <a:ext cx="4001975" cy="9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538250" y="5639462"/>
            <a:ext cx="2865819" cy="281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"/>
          <p:cNvSpPr txBox="1"/>
          <p:nvPr/>
        </p:nvSpPr>
        <p:spPr>
          <a:xfrm>
            <a:off x="641191" y="3138150"/>
            <a:ext cx="3649500" cy="8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Roboto"/>
                <a:ea typeface="Roboto"/>
                <a:cs typeface="Roboto"/>
                <a:sym typeface="Roboto"/>
              </a:rPr>
              <a:t>Jeanne Gravitt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Roboto"/>
                <a:ea typeface="Roboto"/>
                <a:cs typeface="Roboto"/>
                <a:sym typeface="Roboto"/>
              </a:rPr>
              <a:t>Dean of Advanced Studies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1" name="Google Shape;121;p2"/>
          <p:cNvSpPr txBox="1"/>
          <p:nvPr/>
        </p:nvSpPr>
        <p:spPr>
          <a:xfrm>
            <a:off x="9538253" y="4547700"/>
            <a:ext cx="3649500" cy="8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Roboto"/>
                <a:ea typeface="Roboto"/>
                <a:cs typeface="Roboto"/>
                <a:sym typeface="Roboto"/>
              </a:rPr>
              <a:t>Byron Pyburn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Roboto"/>
                <a:ea typeface="Roboto"/>
                <a:cs typeface="Roboto"/>
                <a:sym typeface="Roboto"/>
              </a:rPr>
              <a:t>Dual Credit Liaison</a:t>
            </a:r>
            <a:endParaRPr b="1" sz="24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9516A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"/>
          <p:cNvSpPr/>
          <p:nvPr/>
        </p:nvSpPr>
        <p:spPr>
          <a:xfrm>
            <a:off x="10683922" y="8070673"/>
            <a:ext cx="4300393" cy="553676"/>
          </a:xfrm>
          <a:custGeom>
            <a:rect b="b" l="l" r="r" t="t"/>
            <a:pathLst>
              <a:path extrusionOk="0" h="553676" w="4300393">
                <a:moveTo>
                  <a:pt x="0" y="0"/>
                </a:moveTo>
                <a:lnTo>
                  <a:pt x="4300393" y="0"/>
                </a:lnTo>
                <a:lnTo>
                  <a:pt x="4300393" y="553676"/>
                </a:lnTo>
                <a:lnTo>
                  <a:pt x="0" y="5536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7" name="Google Shape;127;p3"/>
          <p:cNvSpPr/>
          <p:nvPr/>
        </p:nvSpPr>
        <p:spPr>
          <a:xfrm rot="-5400000">
            <a:off x="1645856" y="5486791"/>
            <a:ext cx="3154353" cy="4388665"/>
          </a:xfrm>
          <a:custGeom>
            <a:rect b="b" l="l" r="r" t="t"/>
            <a:pathLst>
              <a:path extrusionOk="0" h="4388665" w="3154353">
                <a:moveTo>
                  <a:pt x="0" y="0"/>
                </a:moveTo>
                <a:lnTo>
                  <a:pt x="3154353" y="0"/>
                </a:lnTo>
                <a:lnTo>
                  <a:pt x="3154353" y="4388665"/>
                </a:lnTo>
                <a:lnTo>
                  <a:pt x="0" y="43886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8" name="Google Shape;128;p3"/>
          <p:cNvSpPr/>
          <p:nvPr/>
        </p:nvSpPr>
        <p:spPr>
          <a:xfrm>
            <a:off x="4507862" y="6103947"/>
            <a:ext cx="4734488" cy="3154353"/>
          </a:xfrm>
          <a:custGeom>
            <a:rect b="b" l="l" r="r" t="t"/>
            <a:pathLst>
              <a:path extrusionOk="0" h="3154353" w="4734488">
                <a:moveTo>
                  <a:pt x="0" y="0"/>
                </a:moveTo>
                <a:lnTo>
                  <a:pt x="4734488" y="0"/>
                </a:lnTo>
                <a:lnTo>
                  <a:pt x="4734488" y="3154353"/>
                </a:lnTo>
                <a:lnTo>
                  <a:pt x="0" y="31543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9" name="Google Shape;129;p3"/>
          <p:cNvSpPr/>
          <p:nvPr/>
        </p:nvSpPr>
        <p:spPr>
          <a:xfrm>
            <a:off x="3257470" y="8255943"/>
            <a:ext cx="3349451" cy="54429"/>
          </a:xfrm>
          <a:custGeom>
            <a:rect b="b" l="l" r="r" t="t"/>
            <a:pathLst>
              <a:path extrusionOk="0" h="54429" w="3349451">
                <a:moveTo>
                  <a:pt x="0" y="0"/>
                </a:moveTo>
                <a:lnTo>
                  <a:pt x="3349450" y="0"/>
                </a:lnTo>
                <a:lnTo>
                  <a:pt x="3349450" y="54429"/>
                </a:lnTo>
                <a:lnTo>
                  <a:pt x="0" y="544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0" name="Google Shape;130;p3"/>
          <p:cNvSpPr txBox="1"/>
          <p:nvPr/>
        </p:nvSpPr>
        <p:spPr>
          <a:xfrm>
            <a:off x="10425922" y="7552943"/>
            <a:ext cx="7223100" cy="8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7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Important Elements </a:t>
            </a:r>
            <a:endParaRPr/>
          </a:p>
        </p:txBody>
      </p:sp>
      <p:sp>
        <p:nvSpPr>
          <p:cNvPr id="131" name="Google Shape;131;p3"/>
          <p:cNvSpPr txBox="1"/>
          <p:nvPr/>
        </p:nvSpPr>
        <p:spPr>
          <a:xfrm>
            <a:off x="2522525" y="3057400"/>
            <a:ext cx="5465700" cy="24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25450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Roboto"/>
              <a:buChar char="●"/>
            </a:pPr>
            <a:r>
              <a:rPr lang="en-US" sz="3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School Management</a:t>
            </a:r>
            <a:endParaRPr sz="3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25450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Roboto"/>
              <a:buChar char="●"/>
            </a:pPr>
            <a:r>
              <a:rPr lang="en-US" sz="3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Climate and Culture</a:t>
            </a:r>
            <a:endParaRPr sz="3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25450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Roboto"/>
              <a:buChar char="●"/>
            </a:pPr>
            <a:r>
              <a:rPr lang="en-US" sz="3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TSIA 2.0</a:t>
            </a:r>
            <a:endParaRPr sz="3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25450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Roboto"/>
              <a:buChar char="●"/>
            </a:pPr>
            <a:r>
              <a:rPr lang="en-US" sz="31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Scheduling and Structure</a:t>
            </a:r>
            <a:endParaRPr sz="31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" name="Google Shape;132;p3"/>
          <p:cNvSpPr txBox="1"/>
          <p:nvPr/>
        </p:nvSpPr>
        <p:spPr>
          <a:xfrm>
            <a:off x="2846550" y="1599650"/>
            <a:ext cx="390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799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Hot Topics</a:t>
            </a:r>
            <a:endParaRPr sz="4100"/>
          </a:p>
        </p:txBody>
      </p:sp>
      <p:sp>
        <p:nvSpPr>
          <p:cNvPr id="133" name="Google Shape;133;p3"/>
          <p:cNvSpPr txBox="1"/>
          <p:nvPr/>
        </p:nvSpPr>
        <p:spPr>
          <a:xfrm>
            <a:off x="1249027" y="6931870"/>
            <a:ext cx="7366200" cy="7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"</a:t>
            </a:r>
            <a:r>
              <a:rPr b="1" lang="en-US" sz="2700">
                <a:latin typeface="Roboto"/>
                <a:ea typeface="Roboto"/>
                <a:cs typeface="Roboto"/>
                <a:sym typeface="Roboto"/>
              </a:rPr>
              <a:t>The race of excellence has no finish line</a:t>
            </a:r>
            <a:r>
              <a:rPr b="1" i="0" lang="en-US" sz="270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"</a:t>
            </a:r>
            <a:endParaRPr b="1" i="0" sz="27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399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Roboto"/>
                <a:ea typeface="Roboto"/>
                <a:cs typeface="Roboto"/>
                <a:sym typeface="Roboto"/>
              </a:rPr>
              <a:t>-Mohammed bin Rashid Al Maktoum</a:t>
            </a:r>
            <a:endParaRPr b="1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34" name="Google Shape;134;p3"/>
          <p:cNvGrpSpPr/>
          <p:nvPr/>
        </p:nvGrpSpPr>
        <p:grpSpPr>
          <a:xfrm>
            <a:off x="10297075" y="2544527"/>
            <a:ext cx="312626" cy="1574084"/>
            <a:chOff x="0" y="0"/>
            <a:chExt cx="416835" cy="2098778"/>
          </a:xfrm>
        </p:grpSpPr>
        <p:sp>
          <p:nvSpPr>
            <p:cNvPr id="135" name="Google Shape;135;p3"/>
            <p:cNvSpPr/>
            <p:nvPr/>
          </p:nvSpPr>
          <p:spPr>
            <a:xfrm>
              <a:off x="0" y="1836172"/>
              <a:ext cx="416835" cy="262606"/>
            </a:xfrm>
            <a:custGeom>
              <a:rect b="b" l="l" r="r" t="t"/>
              <a:pathLst>
                <a:path extrusionOk="0" h="262606" w="416835">
                  <a:moveTo>
                    <a:pt x="0" y="0"/>
                  </a:moveTo>
                  <a:lnTo>
                    <a:pt x="416835" y="0"/>
                  </a:lnTo>
                  <a:lnTo>
                    <a:pt x="416835" y="262606"/>
                  </a:lnTo>
                  <a:lnTo>
                    <a:pt x="0" y="26260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6" name="Google Shape;136;p3"/>
            <p:cNvSpPr/>
            <p:nvPr/>
          </p:nvSpPr>
          <p:spPr>
            <a:xfrm>
              <a:off x="0" y="1573566"/>
              <a:ext cx="416835" cy="262606"/>
            </a:xfrm>
            <a:custGeom>
              <a:rect b="b" l="l" r="r" t="t"/>
              <a:pathLst>
                <a:path extrusionOk="0" h="262606" w="416835">
                  <a:moveTo>
                    <a:pt x="0" y="0"/>
                  </a:moveTo>
                  <a:lnTo>
                    <a:pt x="416835" y="0"/>
                  </a:lnTo>
                  <a:lnTo>
                    <a:pt x="416835" y="262606"/>
                  </a:lnTo>
                  <a:lnTo>
                    <a:pt x="0" y="26260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7" name="Google Shape;137;p3"/>
            <p:cNvSpPr/>
            <p:nvPr/>
          </p:nvSpPr>
          <p:spPr>
            <a:xfrm>
              <a:off x="0" y="1310960"/>
              <a:ext cx="416835" cy="262606"/>
            </a:xfrm>
            <a:custGeom>
              <a:rect b="b" l="l" r="r" t="t"/>
              <a:pathLst>
                <a:path extrusionOk="0" h="262606" w="416835">
                  <a:moveTo>
                    <a:pt x="0" y="0"/>
                  </a:moveTo>
                  <a:lnTo>
                    <a:pt x="416835" y="0"/>
                  </a:lnTo>
                  <a:lnTo>
                    <a:pt x="416835" y="262606"/>
                  </a:lnTo>
                  <a:lnTo>
                    <a:pt x="0" y="26260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8" name="Google Shape;138;p3"/>
            <p:cNvSpPr/>
            <p:nvPr/>
          </p:nvSpPr>
          <p:spPr>
            <a:xfrm>
              <a:off x="0" y="1048354"/>
              <a:ext cx="416835" cy="262606"/>
            </a:xfrm>
            <a:custGeom>
              <a:rect b="b" l="l" r="r" t="t"/>
              <a:pathLst>
                <a:path extrusionOk="0" h="262606" w="416835">
                  <a:moveTo>
                    <a:pt x="0" y="0"/>
                  </a:moveTo>
                  <a:lnTo>
                    <a:pt x="416835" y="0"/>
                  </a:lnTo>
                  <a:lnTo>
                    <a:pt x="416835" y="262606"/>
                  </a:lnTo>
                  <a:lnTo>
                    <a:pt x="0" y="26260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9" name="Google Shape;139;p3"/>
            <p:cNvSpPr/>
            <p:nvPr/>
          </p:nvSpPr>
          <p:spPr>
            <a:xfrm>
              <a:off x="0" y="805170"/>
              <a:ext cx="416835" cy="262606"/>
            </a:xfrm>
            <a:custGeom>
              <a:rect b="b" l="l" r="r" t="t"/>
              <a:pathLst>
                <a:path extrusionOk="0" h="262606" w="416835">
                  <a:moveTo>
                    <a:pt x="0" y="0"/>
                  </a:moveTo>
                  <a:lnTo>
                    <a:pt x="416835" y="0"/>
                  </a:lnTo>
                  <a:lnTo>
                    <a:pt x="416835" y="262607"/>
                  </a:lnTo>
                  <a:lnTo>
                    <a:pt x="0" y="26260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0" name="Google Shape;140;p3"/>
            <p:cNvSpPr/>
            <p:nvPr/>
          </p:nvSpPr>
          <p:spPr>
            <a:xfrm>
              <a:off x="0" y="525212"/>
              <a:ext cx="416835" cy="262606"/>
            </a:xfrm>
            <a:custGeom>
              <a:rect b="b" l="l" r="r" t="t"/>
              <a:pathLst>
                <a:path extrusionOk="0" h="262606" w="416835">
                  <a:moveTo>
                    <a:pt x="0" y="0"/>
                  </a:moveTo>
                  <a:lnTo>
                    <a:pt x="416835" y="0"/>
                  </a:lnTo>
                  <a:lnTo>
                    <a:pt x="416835" y="262606"/>
                  </a:lnTo>
                  <a:lnTo>
                    <a:pt x="0" y="26260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1" name="Google Shape;141;p3"/>
            <p:cNvSpPr/>
            <p:nvPr/>
          </p:nvSpPr>
          <p:spPr>
            <a:xfrm>
              <a:off x="0" y="262606"/>
              <a:ext cx="416835" cy="262606"/>
            </a:xfrm>
            <a:custGeom>
              <a:rect b="b" l="l" r="r" t="t"/>
              <a:pathLst>
                <a:path extrusionOk="0" h="262606" w="416835">
                  <a:moveTo>
                    <a:pt x="0" y="0"/>
                  </a:moveTo>
                  <a:lnTo>
                    <a:pt x="416835" y="0"/>
                  </a:lnTo>
                  <a:lnTo>
                    <a:pt x="416835" y="262606"/>
                  </a:lnTo>
                  <a:lnTo>
                    <a:pt x="0" y="26260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2" name="Google Shape;142;p3"/>
            <p:cNvSpPr/>
            <p:nvPr/>
          </p:nvSpPr>
          <p:spPr>
            <a:xfrm>
              <a:off x="0" y="0"/>
              <a:ext cx="416835" cy="262606"/>
            </a:xfrm>
            <a:custGeom>
              <a:rect b="b" l="l" r="r" t="t"/>
              <a:pathLst>
                <a:path extrusionOk="0" h="262606" w="416835">
                  <a:moveTo>
                    <a:pt x="0" y="0"/>
                  </a:moveTo>
                  <a:lnTo>
                    <a:pt x="416835" y="0"/>
                  </a:lnTo>
                  <a:lnTo>
                    <a:pt x="416835" y="262606"/>
                  </a:lnTo>
                  <a:lnTo>
                    <a:pt x="0" y="26260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pic>
        <p:nvPicPr>
          <p:cNvPr id="143" name="Google Shape;143;p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74775" y="366582"/>
            <a:ext cx="1805909" cy="2463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3"/>
          <p:cNvPicPr preferRelativeResize="0"/>
          <p:nvPr/>
        </p:nvPicPr>
        <p:blipFill rotWithShape="1">
          <a:blip r:embed="rId9">
            <a:alphaModFix/>
          </a:blip>
          <a:srcRect b="7847" l="4870" r="4261" t="28095"/>
          <a:stretch/>
        </p:blipFill>
        <p:spPr>
          <a:xfrm>
            <a:off x="10906125" y="3239425"/>
            <a:ext cx="6086702" cy="3218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3"/>
          <p:cNvPicPr preferRelativeResize="0"/>
          <p:nvPr/>
        </p:nvPicPr>
        <p:blipFill rotWithShape="1">
          <a:blip r:embed="rId10">
            <a:alphaModFix/>
          </a:blip>
          <a:srcRect b="20904" l="17827" r="12481" t="30671"/>
          <a:stretch/>
        </p:blipFill>
        <p:spPr>
          <a:xfrm>
            <a:off x="10906125" y="67500"/>
            <a:ext cx="6086702" cy="3171917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3"/>
          <p:cNvSpPr txBox="1"/>
          <p:nvPr/>
        </p:nvSpPr>
        <p:spPr>
          <a:xfrm>
            <a:off x="14591025" y="2544525"/>
            <a:ext cx="2401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TSTC Grads</a:t>
            </a:r>
            <a:endParaRPr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3"/>
          <p:cNvSpPr txBox="1"/>
          <p:nvPr/>
        </p:nvSpPr>
        <p:spPr>
          <a:xfrm>
            <a:off x="14591025" y="5749450"/>
            <a:ext cx="24018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MCC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Grads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"/>
          <p:cNvSpPr/>
          <p:nvPr/>
        </p:nvSpPr>
        <p:spPr>
          <a:xfrm>
            <a:off x="-71470" y="0"/>
            <a:ext cx="18430940" cy="3749195"/>
          </a:xfrm>
          <a:custGeom>
            <a:rect b="b" l="l" r="r" t="t"/>
            <a:pathLst>
              <a:path extrusionOk="0" h="3749195" w="18430940">
                <a:moveTo>
                  <a:pt x="0" y="0"/>
                </a:moveTo>
                <a:lnTo>
                  <a:pt x="18430940" y="0"/>
                </a:lnTo>
                <a:lnTo>
                  <a:pt x="18430940" y="3749195"/>
                </a:lnTo>
                <a:lnTo>
                  <a:pt x="0" y="37491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49991" l="0" r="0" t="-77522"/>
            </a:stretch>
          </a:blipFill>
          <a:ln>
            <a:noFill/>
          </a:ln>
        </p:spPr>
      </p:sp>
      <p:sp>
        <p:nvSpPr>
          <p:cNvPr id="153" name="Google Shape;153;p4"/>
          <p:cNvSpPr/>
          <p:nvPr/>
        </p:nvSpPr>
        <p:spPr>
          <a:xfrm>
            <a:off x="6768367" y="427870"/>
            <a:ext cx="4751266" cy="2773552"/>
          </a:xfrm>
          <a:custGeom>
            <a:rect b="b" l="l" r="r" t="t"/>
            <a:pathLst>
              <a:path extrusionOk="0" h="2773552" w="4751266">
                <a:moveTo>
                  <a:pt x="0" y="0"/>
                </a:moveTo>
                <a:lnTo>
                  <a:pt x="4751266" y="0"/>
                </a:lnTo>
                <a:lnTo>
                  <a:pt x="4751266" y="2773552"/>
                </a:lnTo>
                <a:lnTo>
                  <a:pt x="0" y="27735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4" name="Google Shape;154;p4"/>
          <p:cNvSpPr/>
          <p:nvPr/>
        </p:nvSpPr>
        <p:spPr>
          <a:xfrm>
            <a:off x="1573340" y="4777778"/>
            <a:ext cx="836072" cy="836072"/>
          </a:xfrm>
          <a:custGeom>
            <a:rect b="b" l="l" r="r" t="t"/>
            <a:pathLst>
              <a:path extrusionOk="0" h="836072" w="836072">
                <a:moveTo>
                  <a:pt x="0" y="0"/>
                </a:moveTo>
                <a:lnTo>
                  <a:pt x="836073" y="0"/>
                </a:lnTo>
                <a:lnTo>
                  <a:pt x="836073" y="836072"/>
                </a:lnTo>
                <a:lnTo>
                  <a:pt x="0" y="8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5" name="Google Shape;155;p4"/>
          <p:cNvSpPr/>
          <p:nvPr/>
        </p:nvSpPr>
        <p:spPr>
          <a:xfrm>
            <a:off x="1663564" y="4868001"/>
            <a:ext cx="655625" cy="655625"/>
          </a:xfrm>
          <a:custGeom>
            <a:rect b="b" l="l" r="r" t="t"/>
            <a:pathLst>
              <a:path extrusionOk="0" h="655625" w="655625">
                <a:moveTo>
                  <a:pt x="0" y="0"/>
                </a:moveTo>
                <a:lnTo>
                  <a:pt x="655625" y="0"/>
                </a:lnTo>
                <a:lnTo>
                  <a:pt x="655625" y="655625"/>
                </a:lnTo>
                <a:lnTo>
                  <a:pt x="0" y="655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6" name="Google Shape;156;p4"/>
          <p:cNvSpPr/>
          <p:nvPr/>
        </p:nvSpPr>
        <p:spPr>
          <a:xfrm>
            <a:off x="1573340" y="7232240"/>
            <a:ext cx="836072" cy="836072"/>
          </a:xfrm>
          <a:custGeom>
            <a:rect b="b" l="l" r="r" t="t"/>
            <a:pathLst>
              <a:path extrusionOk="0" h="836072" w="836072">
                <a:moveTo>
                  <a:pt x="0" y="0"/>
                </a:moveTo>
                <a:lnTo>
                  <a:pt x="836073" y="0"/>
                </a:lnTo>
                <a:lnTo>
                  <a:pt x="836073" y="836072"/>
                </a:lnTo>
                <a:lnTo>
                  <a:pt x="0" y="8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7" name="Google Shape;157;p4"/>
          <p:cNvSpPr/>
          <p:nvPr/>
        </p:nvSpPr>
        <p:spPr>
          <a:xfrm>
            <a:off x="1663564" y="7322463"/>
            <a:ext cx="655625" cy="655625"/>
          </a:xfrm>
          <a:custGeom>
            <a:rect b="b" l="l" r="r" t="t"/>
            <a:pathLst>
              <a:path extrusionOk="0" h="655625" w="655625">
                <a:moveTo>
                  <a:pt x="0" y="0"/>
                </a:moveTo>
                <a:lnTo>
                  <a:pt x="655625" y="0"/>
                </a:lnTo>
                <a:lnTo>
                  <a:pt x="655625" y="655625"/>
                </a:lnTo>
                <a:lnTo>
                  <a:pt x="0" y="655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8" name="Google Shape;158;p4"/>
          <p:cNvSpPr/>
          <p:nvPr/>
        </p:nvSpPr>
        <p:spPr>
          <a:xfrm>
            <a:off x="9663155" y="7232240"/>
            <a:ext cx="836072" cy="836072"/>
          </a:xfrm>
          <a:custGeom>
            <a:rect b="b" l="l" r="r" t="t"/>
            <a:pathLst>
              <a:path extrusionOk="0" h="836072" w="836072">
                <a:moveTo>
                  <a:pt x="0" y="0"/>
                </a:moveTo>
                <a:lnTo>
                  <a:pt x="836072" y="0"/>
                </a:lnTo>
                <a:lnTo>
                  <a:pt x="836072" y="836072"/>
                </a:lnTo>
                <a:lnTo>
                  <a:pt x="0" y="836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9" name="Google Shape;159;p4"/>
          <p:cNvSpPr/>
          <p:nvPr/>
        </p:nvSpPr>
        <p:spPr>
          <a:xfrm>
            <a:off x="9743604" y="7322463"/>
            <a:ext cx="655625" cy="655625"/>
          </a:xfrm>
          <a:custGeom>
            <a:rect b="b" l="l" r="r" t="t"/>
            <a:pathLst>
              <a:path extrusionOk="0" h="655625" w="655625">
                <a:moveTo>
                  <a:pt x="0" y="0"/>
                </a:moveTo>
                <a:lnTo>
                  <a:pt x="655625" y="0"/>
                </a:lnTo>
                <a:lnTo>
                  <a:pt x="655625" y="655625"/>
                </a:lnTo>
                <a:lnTo>
                  <a:pt x="0" y="655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0" name="Google Shape;160;p4"/>
          <p:cNvSpPr/>
          <p:nvPr/>
        </p:nvSpPr>
        <p:spPr>
          <a:xfrm>
            <a:off x="9663155" y="4653111"/>
            <a:ext cx="836072" cy="836072"/>
          </a:xfrm>
          <a:custGeom>
            <a:rect b="b" l="l" r="r" t="t"/>
            <a:pathLst>
              <a:path extrusionOk="0" h="836072" w="836072">
                <a:moveTo>
                  <a:pt x="0" y="0"/>
                </a:moveTo>
                <a:lnTo>
                  <a:pt x="836072" y="0"/>
                </a:lnTo>
                <a:lnTo>
                  <a:pt x="836072" y="836073"/>
                </a:lnTo>
                <a:lnTo>
                  <a:pt x="0" y="8360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1" name="Google Shape;161;p4"/>
          <p:cNvSpPr/>
          <p:nvPr/>
        </p:nvSpPr>
        <p:spPr>
          <a:xfrm>
            <a:off x="9753378" y="4743335"/>
            <a:ext cx="655625" cy="655625"/>
          </a:xfrm>
          <a:custGeom>
            <a:rect b="b" l="l" r="r" t="t"/>
            <a:pathLst>
              <a:path extrusionOk="0" h="655625" w="655625">
                <a:moveTo>
                  <a:pt x="0" y="0"/>
                </a:moveTo>
                <a:lnTo>
                  <a:pt x="655625" y="0"/>
                </a:lnTo>
                <a:lnTo>
                  <a:pt x="655625" y="655625"/>
                </a:lnTo>
                <a:lnTo>
                  <a:pt x="0" y="655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2" name="Google Shape;162;p4"/>
          <p:cNvSpPr/>
          <p:nvPr/>
        </p:nvSpPr>
        <p:spPr>
          <a:xfrm>
            <a:off x="1805876" y="4996082"/>
            <a:ext cx="371002" cy="399463"/>
          </a:xfrm>
          <a:custGeom>
            <a:rect b="b" l="l" r="r" t="t"/>
            <a:pathLst>
              <a:path extrusionOk="0" h="399463" w="371002">
                <a:moveTo>
                  <a:pt x="0" y="0"/>
                </a:moveTo>
                <a:lnTo>
                  <a:pt x="371001" y="0"/>
                </a:lnTo>
                <a:lnTo>
                  <a:pt x="371001" y="399464"/>
                </a:lnTo>
                <a:lnTo>
                  <a:pt x="0" y="3994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3" name="Google Shape;163;p4"/>
          <p:cNvSpPr/>
          <p:nvPr/>
        </p:nvSpPr>
        <p:spPr>
          <a:xfrm>
            <a:off x="1791645" y="7450544"/>
            <a:ext cx="399463" cy="399463"/>
          </a:xfrm>
          <a:custGeom>
            <a:rect b="b" l="l" r="r" t="t"/>
            <a:pathLst>
              <a:path extrusionOk="0" h="399463" w="399463">
                <a:moveTo>
                  <a:pt x="0" y="0"/>
                </a:moveTo>
                <a:lnTo>
                  <a:pt x="399463" y="0"/>
                </a:lnTo>
                <a:lnTo>
                  <a:pt x="399463" y="399463"/>
                </a:lnTo>
                <a:lnTo>
                  <a:pt x="0" y="399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4"/>
          <p:cNvSpPr/>
          <p:nvPr/>
        </p:nvSpPr>
        <p:spPr>
          <a:xfrm>
            <a:off x="9868567" y="7490785"/>
            <a:ext cx="405699" cy="318981"/>
          </a:xfrm>
          <a:custGeom>
            <a:rect b="b" l="l" r="r" t="t"/>
            <a:pathLst>
              <a:path extrusionOk="0" h="318981" w="405699">
                <a:moveTo>
                  <a:pt x="0" y="0"/>
                </a:moveTo>
                <a:lnTo>
                  <a:pt x="405699" y="0"/>
                </a:lnTo>
                <a:lnTo>
                  <a:pt x="405699" y="318981"/>
                </a:lnTo>
                <a:lnTo>
                  <a:pt x="0" y="3189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5" name="Google Shape;165;p4"/>
          <p:cNvSpPr/>
          <p:nvPr/>
        </p:nvSpPr>
        <p:spPr>
          <a:xfrm>
            <a:off x="9875921" y="4891536"/>
            <a:ext cx="410540" cy="359222"/>
          </a:xfrm>
          <a:custGeom>
            <a:rect b="b" l="l" r="r" t="t"/>
            <a:pathLst>
              <a:path extrusionOk="0" h="359222" w="410540">
                <a:moveTo>
                  <a:pt x="0" y="0"/>
                </a:moveTo>
                <a:lnTo>
                  <a:pt x="410540" y="0"/>
                </a:lnTo>
                <a:lnTo>
                  <a:pt x="410540" y="359223"/>
                </a:lnTo>
                <a:lnTo>
                  <a:pt x="0" y="3592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6" name="Google Shape;166;p4"/>
          <p:cNvSpPr txBox="1"/>
          <p:nvPr/>
        </p:nvSpPr>
        <p:spPr>
          <a:xfrm>
            <a:off x="6798816" y="1296192"/>
            <a:ext cx="4690500" cy="13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2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School Management</a:t>
            </a:r>
            <a:endParaRPr/>
          </a:p>
        </p:txBody>
      </p:sp>
      <p:sp>
        <p:nvSpPr>
          <p:cNvPr id="167" name="Google Shape;167;p4"/>
          <p:cNvSpPr txBox="1"/>
          <p:nvPr/>
        </p:nvSpPr>
        <p:spPr>
          <a:xfrm>
            <a:off x="2526370" y="7809775"/>
            <a:ext cx="61545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Leader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Counselor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Dual Credit Liaison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Teachers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PATH/AVID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8" name="Google Shape;168;p4"/>
          <p:cNvSpPr txBox="1"/>
          <p:nvPr/>
        </p:nvSpPr>
        <p:spPr>
          <a:xfrm>
            <a:off x="10637584" y="7711675"/>
            <a:ext cx="6096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CTE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Community College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Industry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Community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Mentoring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9" name="Google Shape;169;p4"/>
          <p:cNvSpPr txBox="1"/>
          <p:nvPr/>
        </p:nvSpPr>
        <p:spPr>
          <a:xfrm>
            <a:off x="10637570" y="7175094"/>
            <a:ext cx="2891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Roboto"/>
                <a:ea typeface="Roboto"/>
                <a:cs typeface="Roboto"/>
                <a:sym typeface="Roboto"/>
              </a:rPr>
              <a:t>Partners</a:t>
            </a:r>
            <a:endParaRPr sz="2000"/>
          </a:p>
        </p:txBody>
      </p:sp>
      <p:sp>
        <p:nvSpPr>
          <p:cNvPr id="170" name="Google Shape;170;p4"/>
          <p:cNvSpPr txBox="1"/>
          <p:nvPr/>
        </p:nvSpPr>
        <p:spPr>
          <a:xfrm>
            <a:off x="2526370" y="7175102"/>
            <a:ext cx="2891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Roboto"/>
                <a:ea typeface="Roboto"/>
                <a:cs typeface="Roboto"/>
                <a:sym typeface="Roboto"/>
              </a:rPr>
              <a:t>Roles</a:t>
            </a:r>
            <a:endParaRPr sz="2000"/>
          </a:p>
        </p:txBody>
      </p:sp>
      <p:sp>
        <p:nvSpPr>
          <p:cNvPr id="171" name="Google Shape;171;p4"/>
          <p:cNvSpPr txBox="1"/>
          <p:nvPr/>
        </p:nvSpPr>
        <p:spPr>
          <a:xfrm>
            <a:off x="10723247" y="4840282"/>
            <a:ext cx="213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Roboto"/>
                <a:ea typeface="Roboto"/>
                <a:cs typeface="Roboto"/>
                <a:sym typeface="Roboto"/>
              </a:rPr>
              <a:t>Location</a:t>
            </a:r>
            <a:endParaRPr sz="2000"/>
          </a:p>
        </p:txBody>
      </p:sp>
      <p:sp>
        <p:nvSpPr>
          <p:cNvPr id="172" name="Google Shape;172;p4"/>
          <p:cNvSpPr txBox="1"/>
          <p:nvPr/>
        </p:nvSpPr>
        <p:spPr>
          <a:xfrm>
            <a:off x="2526384" y="4840278"/>
            <a:ext cx="213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latin typeface="Roboto"/>
                <a:ea typeface="Roboto"/>
                <a:cs typeface="Roboto"/>
                <a:sym typeface="Roboto"/>
              </a:rPr>
              <a:t>PLC/CTM</a:t>
            </a:r>
            <a:endParaRPr sz="2000"/>
          </a:p>
        </p:txBody>
      </p:sp>
      <p:sp>
        <p:nvSpPr>
          <p:cNvPr id="173" name="Google Shape;173;p4"/>
          <p:cNvSpPr txBox="1"/>
          <p:nvPr/>
        </p:nvSpPr>
        <p:spPr>
          <a:xfrm>
            <a:off x="10723259" y="5395050"/>
            <a:ext cx="60960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SWS Model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“Guest of the college”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4" name="Google Shape;174;p4"/>
          <p:cNvSpPr txBox="1"/>
          <p:nvPr/>
        </p:nvSpPr>
        <p:spPr>
          <a:xfrm>
            <a:off x="2526384" y="5301975"/>
            <a:ext cx="60960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Cross-curricular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Departments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Frequency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9516A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"/>
          <p:cNvSpPr/>
          <p:nvPr/>
        </p:nvSpPr>
        <p:spPr>
          <a:xfrm>
            <a:off x="8915133" y="8085466"/>
            <a:ext cx="4644887" cy="1172834"/>
          </a:xfrm>
          <a:custGeom>
            <a:rect b="b" l="l" r="r" t="t"/>
            <a:pathLst>
              <a:path extrusionOk="0" h="1172834" w="4644887">
                <a:moveTo>
                  <a:pt x="0" y="0"/>
                </a:moveTo>
                <a:lnTo>
                  <a:pt x="4644887" y="0"/>
                </a:lnTo>
                <a:lnTo>
                  <a:pt x="4644887" y="1172834"/>
                </a:lnTo>
                <a:lnTo>
                  <a:pt x="0" y="11728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0" name="Google Shape;180;p5"/>
          <p:cNvSpPr/>
          <p:nvPr/>
        </p:nvSpPr>
        <p:spPr>
          <a:xfrm>
            <a:off x="8251740" y="8455002"/>
            <a:ext cx="373578" cy="433763"/>
          </a:xfrm>
          <a:custGeom>
            <a:rect b="b" l="l" r="r" t="t"/>
            <a:pathLst>
              <a:path extrusionOk="0" h="433763" w="373578">
                <a:moveTo>
                  <a:pt x="0" y="0"/>
                </a:moveTo>
                <a:lnTo>
                  <a:pt x="373579" y="0"/>
                </a:lnTo>
                <a:lnTo>
                  <a:pt x="373579" y="433762"/>
                </a:lnTo>
                <a:lnTo>
                  <a:pt x="0" y="433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1" name="Google Shape;181;p5"/>
          <p:cNvSpPr/>
          <p:nvPr/>
        </p:nvSpPr>
        <p:spPr>
          <a:xfrm>
            <a:off x="1874223" y="8644451"/>
            <a:ext cx="6199652" cy="23249"/>
          </a:xfrm>
          <a:custGeom>
            <a:rect b="b" l="l" r="r" t="t"/>
            <a:pathLst>
              <a:path extrusionOk="0" h="23249" w="6199652">
                <a:moveTo>
                  <a:pt x="0" y="0"/>
                </a:moveTo>
                <a:lnTo>
                  <a:pt x="6199652" y="0"/>
                </a:lnTo>
                <a:lnTo>
                  <a:pt x="6199652" y="23249"/>
                </a:lnTo>
                <a:lnTo>
                  <a:pt x="0" y="23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2" name="Google Shape;182;p5"/>
          <p:cNvSpPr txBox="1"/>
          <p:nvPr/>
        </p:nvSpPr>
        <p:spPr>
          <a:xfrm>
            <a:off x="2173125" y="1125525"/>
            <a:ext cx="7223100" cy="8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7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Climate and Culture</a:t>
            </a:r>
            <a:endParaRPr/>
          </a:p>
        </p:txBody>
      </p:sp>
      <p:sp>
        <p:nvSpPr>
          <p:cNvPr id="183" name="Google Shape;183;p5"/>
          <p:cNvSpPr txBox="1"/>
          <p:nvPr/>
        </p:nvSpPr>
        <p:spPr>
          <a:xfrm>
            <a:off x="8915117" y="8085481"/>
            <a:ext cx="44160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latin typeface="Roboto"/>
                <a:ea typeface="Roboto"/>
                <a:cs typeface="Roboto"/>
                <a:sym typeface="Roboto"/>
              </a:rPr>
              <a:t>“Act as what you do makes a difference. It does.”</a:t>
            </a:r>
            <a:endParaRPr/>
          </a:p>
        </p:txBody>
      </p:sp>
      <p:grpSp>
        <p:nvGrpSpPr>
          <p:cNvPr id="184" name="Google Shape;184;p5"/>
          <p:cNvGrpSpPr/>
          <p:nvPr/>
        </p:nvGrpSpPr>
        <p:grpSpPr>
          <a:xfrm rot="-5400000">
            <a:off x="11050595" y="1509425"/>
            <a:ext cx="2218176" cy="158045"/>
            <a:chOff x="0" y="0"/>
            <a:chExt cx="2957568" cy="210727"/>
          </a:xfrm>
        </p:grpSpPr>
        <p:sp>
          <p:nvSpPr>
            <p:cNvPr id="185" name="Google Shape;185;p5"/>
            <p:cNvSpPr/>
            <p:nvPr/>
          </p:nvSpPr>
          <p:spPr>
            <a:xfrm>
              <a:off x="369696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86" name="Google Shape;186;p5"/>
            <p:cNvSpPr/>
            <p:nvPr/>
          </p:nvSpPr>
          <p:spPr>
            <a:xfrm>
              <a:off x="2587872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87" name="Google Shape;187;p5"/>
            <p:cNvSpPr/>
            <p:nvPr/>
          </p:nvSpPr>
          <p:spPr>
            <a:xfrm>
              <a:off x="2218176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88" name="Google Shape;188;p5"/>
            <p:cNvSpPr/>
            <p:nvPr/>
          </p:nvSpPr>
          <p:spPr>
            <a:xfrm>
              <a:off x="1848480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89" name="Google Shape;189;p5"/>
            <p:cNvSpPr/>
            <p:nvPr/>
          </p:nvSpPr>
          <p:spPr>
            <a:xfrm>
              <a:off x="1109088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0" name="Google Shape;190;p5"/>
            <p:cNvSpPr/>
            <p:nvPr/>
          </p:nvSpPr>
          <p:spPr>
            <a:xfrm>
              <a:off x="1478784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1" name="Google Shape;191;p5"/>
            <p:cNvSpPr/>
            <p:nvPr/>
          </p:nvSpPr>
          <p:spPr>
            <a:xfrm>
              <a:off x="0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2" name="Google Shape;192;p5"/>
            <p:cNvSpPr/>
            <p:nvPr/>
          </p:nvSpPr>
          <p:spPr>
            <a:xfrm>
              <a:off x="739392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93" name="Google Shape;193;p5"/>
          <p:cNvSpPr txBox="1"/>
          <p:nvPr/>
        </p:nvSpPr>
        <p:spPr>
          <a:xfrm>
            <a:off x="2255875" y="3068563"/>
            <a:ext cx="6773700" cy="43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Breaking the stigma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○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“having the good kids”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Morale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○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Staff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○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Student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○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Testing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High school vs College</a:t>
            </a:r>
            <a:endParaRPr sz="2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4" name="Google Shape;194;p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508171" y="479350"/>
            <a:ext cx="5640004" cy="75149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5" name="Google Shape;195;p5"/>
          <p:cNvGrpSpPr/>
          <p:nvPr/>
        </p:nvGrpSpPr>
        <p:grpSpPr>
          <a:xfrm rot="10800000">
            <a:off x="15929995" y="8213800"/>
            <a:ext cx="2218176" cy="158045"/>
            <a:chOff x="0" y="0"/>
            <a:chExt cx="2957568" cy="210727"/>
          </a:xfrm>
        </p:grpSpPr>
        <p:sp>
          <p:nvSpPr>
            <p:cNvPr id="196" name="Google Shape;196;p5"/>
            <p:cNvSpPr/>
            <p:nvPr/>
          </p:nvSpPr>
          <p:spPr>
            <a:xfrm>
              <a:off x="369696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7" name="Google Shape;197;p5"/>
            <p:cNvSpPr/>
            <p:nvPr/>
          </p:nvSpPr>
          <p:spPr>
            <a:xfrm>
              <a:off x="2587872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8" name="Google Shape;198;p5"/>
            <p:cNvSpPr/>
            <p:nvPr/>
          </p:nvSpPr>
          <p:spPr>
            <a:xfrm>
              <a:off x="2218176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9" name="Google Shape;199;p5"/>
            <p:cNvSpPr/>
            <p:nvPr/>
          </p:nvSpPr>
          <p:spPr>
            <a:xfrm>
              <a:off x="1848480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0" name="Google Shape;200;p5"/>
            <p:cNvSpPr/>
            <p:nvPr/>
          </p:nvSpPr>
          <p:spPr>
            <a:xfrm>
              <a:off x="1109088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1" name="Google Shape;201;p5"/>
            <p:cNvSpPr/>
            <p:nvPr/>
          </p:nvSpPr>
          <p:spPr>
            <a:xfrm>
              <a:off x="1478784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2" name="Google Shape;202;p5"/>
            <p:cNvSpPr/>
            <p:nvPr/>
          </p:nvSpPr>
          <p:spPr>
            <a:xfrm>
              <a:off x="0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3" name="Google Shape;203;p5"/>
            <p:cNvSpPr/>
            <p:nvPr/>
          </p:nvSpPr>
          <p:spPr>
            <a:xfrm>
              <a:off x="739392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04" name="Google Shape;204;p5"/>
          <p:cNvSpPr txBox="1"/>
          <p:nvPr/>
        </p:nvSpPr>
        <p:spPr>
          <a:xfrm>
            <a:off x="12238700" y="8888775"/>
            <a:ext cx="1308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-William James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"/>
          <p:cNvSpPr/>
          <p:nvPr/>
        </p:nvSpPr>
        <p:spPr>
          <a:xfrm rot="5400000">
            <a:off x="7201712" y="1942731"/>
            <a:ext cx="10966232" cy="6401538"/>
          </a:xfrm>
          <a:custGeom>
            <a:rect b="b" l="l" r="r" t="t"/>
            <a:pathLst>
              <a:path extrusionOk="0" h="6401538" w="10966232">
                <a:moveTo>
                  <a:pt x="0" y="0"/>
                </a:moveTo>
                <a:lnTo>
                  <a:pt x="10966232" y="0"/>
                </a:lnTo>
                <a:lnTo>
                  <a:pt x="10966232" y="6401538"/>
                </a:lnTo>
                <a:lnTo>
                  <a:pt x="0" y="64015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0" name="Google Shape;210;p7"/>
          <p:cNvSpPr/>
          <p:nvPr/>
        </p:nvSpPr>
        <p:spPr>
          <a:xfrm>
            <a:off x="1467359" y="649866"/>
            <a:ext cx="297656" cy="297656"/>
          </a:xfrm>
          <a:custGeom>
            <a:rect b="b" l="l" r="r" t="t"/>
            <a:pathLst>
              <a:path extrusionOk="0" h="297656" w="297656">
                <a:moveTo>
                  <a:pt x="0" y="0"/>
                </a:moveTo>
                <a:lnTo>
                  <a:pt x="297656" y="0"/>
                </a:lnTo>
                <a:lnTo>
                  <a:pt x="297656" y="297656"/>
                </a:lnTo>
                <a:lnTo>
                  <a:pt x="0" y="2976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1" name="Google Shape;211;p7"/>
          <p:cNvSpPr/>
          <p:nvPr/>
        </p:nvSpPr>
        <p:spPr>
          <a:xfrm>
            <a:off x="1915539" y="649866"/>
            <a:ext cx="297656" cy="297656"/>
          </a:xfrm>
          <a:custGeom>
            <a:rect b="b" l="l" r="r" t="t"/>
            <a:pathLst>
              <a:path extrusionOk="0" h="297656" w="297656">
                <a:moveTo>
                  <a:pt x="0" y="0"/>
                </a:moveTo>
                <a:lnTo>
                  <a:pt x="297656" y="0"/>
                </a:lnTo>
                <a:lnTo>
                  <a:pt x="297656" y="297656"/>
                </a:lnTo>
                <a:lnTo>
                  <a:pt x="0" y="2976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7"/>
          <p:cNvSpPr/>
          <p:nvPr/>
        </p:nvSpPr>
        <p:spPr>
          <a:xfrm>
            <a:off x="1028700" y="649866"/>
            <a:ext cx="297656" cy="297656"/>
          </a:xfrm>
          <a:custGeom>
            <a:rect b="b" l="l" r="r" t="t"/>
            <a:pathLst>
              <a:path extrusionOk="0" h="297656" w="297656">
                <a:moveTo>
                  <a:pt x="0" y="0"/>
                </a:moveTo>
                <a:lnTo>
                  <a:pt x="297656" y="0"/>
                </a:lnTo>
                <a:lnTo>
                  <a:pt x="297656" y="297656"/>
                </a:lnTo>
                <a:lnTo>
                  <a:pt x="0" y="2976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3" name="Google Shape;213;p7"/>
          <p:cNvSpPr txBox="1"/>
          <p:nvPr/>
        </p:nvSpPr>
        <p:spPr>
          <a:xfrm>
            <a:off x="1028700" y="1266826"/>
            <a:ext cx="7504500" cy="8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700">
                <a:solidFill>
                  <a:srgbClr val="050505"/>
                </a:solidFill>
                <a:latin typeface="Roboto"/>
                <a:ea typeface="Roboto"/>
                <a:cs typeface="Roboto"/>
                <a:sym typeface="Roboto"/>
              </a:rPr>
              <a:t>Scheduling</a:t>
            </a:r>
            <a:endParaRPr/>
          </a:p>
        </p:txBody>
      </p:sp>
      <p:sp>
        <p:nvSpPr>
          <p:cNvPr id="214" name="Google Shape;214;p7"/>
          <p:cNvSpPr txBox="1"/>
          <p:nvPr/>
        </p:nvSpPr>
        <p:spPr>
          <a:xfrm>
            <a:off x="1028700" y="3452146"/>
            <a:ext cx="6183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7"/>
          <p:cNvSpPr txBox="1"/>
          <p:nvPr/>
        </p:nvSpPr>
        <p:spPr>
          <a:xfrm>
            <a:off x="2343184" y="6355268"/>
            <a:ext cx="59328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7"/>
          <p:cNvSpPr txBox="1"/>
          <p:nvPr/>
        </p:nvSpPr>
        <p:spPr>
          <a:xfrm>
            <a:off x="718200" y="2463625"/>
            <a:ext cx="7815000" cy="63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Non-negotiables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Acceleration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 communication with HS and IHE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Sharing is caring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Flexibility and thinking outside the box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○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Box?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Summer Bridge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○"/>
            </a:pPr>
            <a:r>
              <a:rPr lang="en-US" sz="4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P-TECH Summer Bridge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7" name="Google Shape;217;p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818000" y="260525"/>
            <a:ext cx="6590524" cy="988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9516A"/>
        </a:soli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b3cef89e17_0_148"/>
          <p:cNvSpPr/>
          <p:nvPr/>
        </p:nvSpPr>
        <p:spPr>
          <a:xfrm>
            <a:off x="8915133" y="8085466"/>
            <a:ext cx="4644887" cy="1172834"/>
          </a:xfrm>
          <a:custGeom>
            <a:rect b="b" l="l" r="r" t="t"/>
            <a:pathLst>
              <a:path extrusionOk="0" h="1172834" w="4644887">
                <a:moveTo>
                  <a:pt x="0" y="0"/>
                </a:moveTo>
                <a:lnTo>
                  <a:pt x="4644887" y="0"/>
                </a:lnTo>
                <a:lnTo>
                  <a:pt x="4644887" y="1172834"/>
                </a:lnTo>
                <a:lnTo>
                  <a:pt x="0" y="11728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3" name="Google Shape;223;g2b3cef89e17_0_148"/>
          <p:cNvSpPr/>
          <p:nvPr/>
        </p:nvSpPr>
        <p:spPr>
          <a:xfrm>
            <a:off x="8251740" y="8455002"/>
            <a:ext cx="373578" cy="433763"/>
          </a:xfrm>
          <a:custGeom>
            <a:rect b="b" l="l" r="r" t="t"/>
            <a:pathLst>
              <a:path extrusionOk="0" h="433763" w="373578">
                <a:moveTo>
                  <a:pt x="0" y="0"/>
                </a:moveTo>
                <a:lnTo>
                  <a:pt x="373579" y="0"/>
                </a:lnTo>
                <a:lnTo>
                  <a:pt x="373579" y="433762"/>
                </a:lnTo>
                <a:lnTo>
                  <a:pt x="0" y="4337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4" name="Google Shape;224;g2b3cef89e17_0_148"/>
          <p:cNvSpPr/>
          <p:nvPr/>
        </p:nvSpPr>
        <p:spPr>
          <a:xfrm>
            <a:off x="1874223" y="8644451"/>
            <a:ext cx="6199652" cy="23249"/>
          </a:xfrm>
          <a:custGeom>
            <a:rect b="b" l="l" r="r" t="t"/>
            <a:pathLst>
              <a:path extrusionOk="0" h="23249" w="6199652">
                <a:moveTo>
                  <a:pt x="0" y="0"/>
                </a:moveTo>
                <a:lnTo>
                  <a:pt x="6199652" y="0"/>
                </a:lnTo>
                <a:lnTo>
                  <a:pt x="6199652" y="23249"/>
                </a:lnTo>
                <a:lnTo>
                  <a:pt x="0" y="23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5" name="Google Shape;225;g2b3cef89e17_0_148"/>
          <p:cNvSpPr txBox="1"/>
          <p:nvPr/>
        </p:nvSpPr>
        <p:spPr>
          <a:xfrm>
            <a:off x="230700" y="350500"/>
            <a:ext cx="43413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75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TSIA 2.0</a:t>
            </a:r>
            <a:endParaRPr sz="3200"/>
          </a:p>
        </p:txBody>
      </p:sp>
      <p:sp>
        <p:nvSpPr>
          <p:cNvPr id="226" name="Google Shape;226;g2b3cef89e17_0_148"/>
          <p:cNvSpPr txBox="1"/>
          <p:nvPr/>
        </p:nvSpPr>
        <p:spPr>
          <a:xfrm>
            <a:off x="8915117" y="8085481"/>
            <a:ext cx="4416000" cy="8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latin typeface="Roboto"/>
                <a:ea typeface="Roboto"/>
                <a:cs typeface="Roboto"/>
                <a:sym typeface="Roboto"/>
              </a:rPr>
              <a:t>“Believe you can and you’re </a:t>
            </a:r>
            <a:r>
              <a:rPr b="1" lang="en-US" sz="2300">
                <a:latin typeface="Roboto"/>
                <a:ea typeface="Roboto"/>
                <a:cs typeface="Roboto"/>
                <a:sym typeface="Roboto"/>
              </a:rPr>
              <a:t>halfway</a:t>
            </a:r>
            <a:r>
              <a:rPr b="1" lang="en-US" sz="2300">
                <a:latin typeface="Roboto"/>
                <a:ea typeface="Roboto"/>
                <a:cs typeface="Roboto"/>
                <a:sym typeface="Roboto"/>
              </a:rPr>
              <a:t> there”</a:t>
            </a:r>
            <a:endParaRPr/>
          </a:p>
        </p:txBody>
      </p:sp>
      <p:grpSp>
        <p:nvGrpSpPr>
          <p:cNvPr id="227" name="Google Shape;227;g2b3cef89e17_0_148"/>
          <p:cNvGrpSpPr/>
          <p:nvPr/>
        </p:nvGrpSpPr>
        <p:grpSpPr>
          <a:xfrm rot="-5400000">
            <a:off x="11050595" y="1509425"/>
            <a:ext cx="2218176" cy="158045"/>
            <a:chOff x="0" y="0"/>
            <a:chExt cx="2957568" cy="210727"/>
          </a:xfrm>
        </p:grpSpPr>
        <p:sp>
          <p:nvSpPr>
            <p:cNvPr id="228" name="Google Shape;228;g2b3cef89e17_0_148"/>
            <p:cNvSpPr/>
            <p:nvPr/>
          </p:nvSpPr>
          <p:spPr>
            <a:xfrm>
              <a:off x="369696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29" name="Google Shape;229;g2b3cef89e17_0_148"/>
            <p:cNvSpPr/>
            <p:nvPr/>
          </p:nvSpPr>
          <p:spPr>
            <a:xfrm>
              <a:off x="2587872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0" name="Google Shape;230;g2b3cef89e17_0_148"/>
            <p:cNvSpPr/>
            <p:nvPr/>
          </p:nvSpPr>
          <p:spPr>
            <a:xfrm>
              <a:off x="2218176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1" name="Google Shape;231;g2b3cef89e17_0_148"/>
            <p:cNvSpPr/>
            <p:nvPr/>
          </p:nvSpPr>
          <p:spPr>
            <a:xfrm>
              <a:off x="1848480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2" name="Google Shape;232;g2b3cef89e17_0_148"/>
            <p:cNvSpPr/>
            <p:nvPr/>
          </p:nvSpPr>
          <p:spPr>
            <a:xfrm>
              <a:off x="1109088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3" name="Google Shape;233;g2b3cef89e17_0_148"/>
            <p:cNvSpPr/>
            <p:nvPr/>
          </p:nvSpPr>
          <p:spPr>
            <a:xfrm>
              <a:off x="1478784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4" name="Google Shape;234;g2b3cef89e17_0_148"/>
            <p:cNvSpPr/>
            <p:nvPr/>
          </p:nvSpPr>
          <p:spPr>
            <a:xfrm>
              <a:off x="0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5" name="Google Shape;235;g2b3cef89e17_0_148"/>
            <p:cNvSpPr/>
            <p:nvPr/>
          </p:nvSpPr>
          <p:spPr>
            <a:xfrm>
              <a:off x="739392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36" name="Google Shape;236;g2b3cef89e17_0_148"/>
          <p:cNvSpPr txBox="1"/>
          <p:nvPr/>
        </p:nvSpPr>
        <p:spPr>
          <a:xfrm>
            <a:off x="5375225" y="1620475"/>
            <a:ext cx="5759700" cy="61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Curriculum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○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MasteryPrep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○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EdReady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Devoted Time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○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AVID/PATH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Struggles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○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Math Sequence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Successes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○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Eng II EOC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Char char="○"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Testing Environment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7" name="Google Shape;237;g2b3cef89e17_0_148"/>
          <p:cNvGrpSpPr/>
          <p:nvPr/>
        </p:nvGrpSpPr>
        <p:grpSpPr>
          <a:xfrm rot="10800000">
            <a:off x="15929995" y="8213800"/>
            <a:ext cx="2218176" cy="158045"/>
            <a:chOff x="0" y="0"/>
            <a:chExt cx="2957568" cy="210727"/>
          </a:xfrm>
        </p:grpSpPr>
        <p:sp>
          <p:nvSpPr>
            <p:cNvPr id="238" name="Google Shape;238;g2b3cef89e17_0_148"/>
            <p:cNvSpPr/>
            <p:nvPr/>
          </p:nvSpPr>
          <p:spPr>
            <a:xfrm>
              <a:off x="369696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9" name="Google Shape;239;g2b3cef89e17_0_148"/>
            <p:cNvSpPr/>
            <p:nvPr/>
          </p:nvSpPr>
          <p:spPr>
            <a:xfrm>
              <a:off x="2587872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0" name="Google Shape;240;g2b3cef89e17_0_148"/>
            <p:cNvSpPr/>
            <p:nvPr/>
          </p:nvSpPr>
          <p:spPr>
            <a:xfrm>
              <a:off x="2218176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1" name="Google Shape;241;g2b3cef89e17_0_148"/>
            <p:cNvSpPr/>
            <p:nvPr/>
          </p:nvSpPr>
          <p:spPr>
            <a:xfrm>
              <a:off x="1848480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2" name="Google Shape;242;g2b3cef89e17_0_148"/>
            <p:cNvSpPr/>
            <p:nvPr/>
          </p:nvSpPr>
          <p:spPr>
            <a:xfrm>
              <a:off x="1109088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3" name="Google Shape;243;g2b3cef89e17_0_148"/>
            <p:cNvSpPr/>
            <p:nvPr/>
          </p:nvSpPr>
          <p:spPr>
            <a:xfrm>
              <a:off x="1478784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4" name="Google Shape;244;g2b3cef89e17_0_148"/>
            <p:cNvSpPr/>
            <p:nvPr/>
          </p:nvSpPr>
          <p:spPr>
            <a:xfrm>
              <a:off x="0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5" name="Google Shape;245;g2b3cef89e17_0_148"/>
            <p:cNvSpPr/>
            <p:nvPr/>
          </p:nvSpPr>
          <p:spPr>
            <a:xfrm>
              <a:off x="739392" y="0"/>
              <a:ext cx="369696" cy="210727"/>
            </a:xfrm>
            <a:custGeom>
              <a:rect b="b" l="l" r="r" t="t"/>
              <a:pathLst>
                <a:path extrusionOk="0" h="210727" w="369696">
                  <a:moveTo>
                    <a:pt x="0" y="0"/>
                  </a:moveTo>
                  <a:lnTo>
                    <a:pt x="369696" y="0"/>
                  </a:lnTo>
                  <a:lnTo>
                    <a:pt x="369696" y="210727"/>
                  </a:lnTo>
                  <a:lnTo>
                    <a:pt x="0" y="2107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46" name="Google Shape;246;g2b3cef89e17_0_148"/>
          <p:cNvSpPr txBox="1"/>
          <p:nvPr/>
        </p:nvSpPr>
        <p:spPr>
          <a:xfrm>
            <a:off x="11801475" y="8888775"/>
            <a:ext cx="2062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-Theodore Roosevelt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7" name="Google Shape;247;g2b3cef89e17_0_14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493150" y="479350"/>
            <a:ext cx="5655026" cy="754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2b3cef89e17_0_14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5400" y="1504902"/>
            <a:ext cx="3443300" cy="228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8"/>
          <p:cNvSpPr txBox="1"/>
          <p:nvPr/>
        </p:nvSpPr>
        <p:spPr>
          <a:xfrm>
            <a:off x="1028700" y="1028700"/>
            <a:ext cx="6183900" cy="8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700">
                <a:latin typeface="Roboto"/>
                <a:ea typeface="Roboto"/>
                <a:cs typeface="Roboto"/>
                <a:sym typeface="Roboto"/>
              </a:rPr>
              <a:t>Tips and Tricks</a:t>
            </a:r>
            <a:endParaRPr/>
          </a:p>
        </p:txBody>
      </p:sp>
      <p:sp>
        <p:nvSpPr>
          <p:cNvPr id="254" name="Google Shape;254;p8"/>
          <p:cNvSpPr/>
          <p:nvPr/>
        </p:nvSpPr>
        <p:spPr>
          <a:xfrm rot="5400000">
            <a:off x="8727400" y="766143"/>
            <a:ext cx="10280843" cy="8770107"/>
          </a:xfrm>
          <a:custGeom>
            <a:rect b="b" l="l" r="r" t="t"/>
            <a:pathLst>
              <a:path extrusionOk="0" h="6401538" w="10966232">
                <a:moveTo>
                  <a:pt x="0" y="0"/>
                </a:moveTo>
                <a:lnTo>
                  <a:pt x="10966232" y="0"/>
                </a:lnTo>
                <a:lnTo>
                  <a:pt x="10966232" y="6401538"/>
                </a:lnTo>
                <a:lnTo>
                  <a:pt x="0" y="64015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aphicFrame>
        <p:nvGraphicFramePr>
          <p:cNvPr id="255" name="Google Shape;255;p8"/>
          <p:cNvGraphicFramePr/>
          <p:nvPr/>
        </p:nvGraphicFramePr>
        <p:xfrm>
          <a:off x="2028910" y="242779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{94B487BA-2328-4C8E-95E5-855E67358352}</a:tableStyleId>
              </a:tblPr>
              <a:tblGrid>
                <a:gridCol w="4818850"/>
                <a:gridCol w="4818850"/>
                <a:gridCol w="4818850"/>
              </a:tblGrid>
              <a:tr h="1116725">
                <a:tc gridSpan="3">
                  <a:txBody>
                    <a:bodyPr/>
                    <a:lstStyle/>
                    <a:p>
                      <a:pPr indent="0" lvl="0" marL="0" rtl="0"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4800">
                          <a:latin typeface="Prompt"/>
                          <a:ea typeface="Prompt"/>
                          <a:cs typeface="Prompt"/>
                          <a:sym typeface="Prompt"/>
                        </a:rPr>
                        <a:t>ECHS and PTECH</a:t>
                      </a:r>
                      <a:endParaRPr sz="3900"/>
                    </a:p>
                  </a:txBody>
                  <a:tcPr marT="171450" marB="171450" marR="171450" marL="17145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9421"/>
                    </a:solidFill>
                  </a:tcPr>
                </a:tc>
                <a:tc hMerge="1"/>
                <a:tc hMerge="1"/>
              </a:tr>
              <a:tr h="915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Tracking</a:t>
                      </a:r>
                      <a:endParaRPr sz="1900" u="none" cap="none" strike="noStrike"/>
                    </a:p>
                  </a:txBody>
                  <a:tcPr marT="171450" marB="171450" marR="171450" marL="17145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CTE/ECHS/PTECH</a:t>
                      </a:r>
                      <a:endParaRPr sz="1900"/>
                    </a:p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Collaboration</a:t>
                      </a:r>
                      <a:endParaRPr sz="1900"/>
                    </a:p>
                  </a:txBody>
                  <a:tcPr marT="171450" marB="171450" marR="171450" marL="17145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900">
                          <a:solidFill>
                            <a:srgbClr val="000000"/>
                          </a:solidFill>
                        </a:rPr>
                        <a:t>Grants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915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Signing Ceremony</a:t>
                      </a:r>
                      <a:endParaRPr sz="1900" u="none" cap="none" strike="noStrike"/>
                    </a:p>
                  </a:txBody>
                  <a:tcPr marT="171450" marB="171450" marR="171450" marL="17145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900">
                          <a:solidFill>
                            <a:srgbClr val="000000"/>
                          </a:solidFill>
                        </a:rPr>
                        <a:t>Parent Engagement Events</a:t>
                      </a:r>
                      <a:r>
                        <a:rPr lang="en-US" sz="1900"/>
                        <a:t> / </a:t>
                      </a:r>
                      <a:endParaRPr sz="1900"/>
                    </a:p>
                    <a:p>
                      <a:pPr indent="0" lvl="0" marL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900"/>
                        <a:t>Community “Buy In”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solidFill>
                            <a:srgbClr val="000000"/>
                          </a:solidFill>
                        </a:rPr>
                        <a:t>College Training</a:t>
                      </a:r>
                      <a:endParaRPr sz="1900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900">
                          <a:solidFill>
                            <a:srgbClr val="000000"/>
                          </a:solidFill>
                        </a:rPr>
                        <a:t>(ECT)</a:t>
                      </a:r>
                      <a:endParaRPr sz="1900">
                        <a:solidFill>
                          <a:srgbClr val="000000"/>
                        </a:solidFill>
                      </a:endParaRPr>
                    </a:p>
                  </a:txBody>
                  <a:tcPr marT="171450" marB="171450" marR="171450" marL="17145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915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8th grade TSIA</a:t>
                      </a:r>
                      <a:endParaRPr sz="1900" u="none" cap="none" strike="noStrike"/>
                    </a:p>
                  </a:txBody>
                  <a:tcPr marT="171450" marB="171450" marR="171450" marL="17145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Celebrations</a:t>
                      </a:r>
                      <a:endParaRPr sz="1900" u="none" cap="none" strike="noStrike"/>
                    </a:p>
                  </a:txBody>
                  <a:tcPr marT="171450" marB="171450" marR="171450" marL="17145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900">
                          <a:solidFill>
                            <a:srgbClr val="000000"/>
                          </a:solidFill>
                        </a:rPr>
                        <a:t>Transportation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915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“Babysitting”</a:t>
                      </a:r>
                      <a:endParaRPr sz="1900"/>
                    </a:p>
                  </a:txBody>
                  <a:tcPr marT="171450" marB="171450" marR="171450" marL="17145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College Transition Events</a:t>
                      </a:r>
                      <a:endParaRPr sz="2000" u="none" cap="none" strike="noStrike"/>
                    </a:p>
                  </a:txBody>
                  <a:tcPr marT="171450" marB="171450" marR="171450" marL="17145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900">
                          <a:solidFill>
                            <a:srgbClr val="000000"/>
                          </a:solidFill>
                        </a:rPr>
                        <a:t>OnRamps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915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CTE- Program of Study</a:t>
                      </a:r>
                      <a:endParaRPr sz="1900" u="none" cap="none" strike="noStrike"/>
                    </a:p>
                  </a:txBody>
                  <a:tcPr marT="171450" marB="171450" marR="171450" marL="17145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Industry Partnerships</a:t>
                      </a:r>
                      <a:endParaRPr sz="1900" u="none" cap="none" strike="noStrike"/>
                    </a:p>
                  </a:txBody>
                  <a:tcPr marT="171450" marB="171450" marR="171450" marL="17145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1900">
                          <a:solidFill>
                            <a:srgbClr val="000000"/>
                          </a:solidFill>
                        </a:rPr>
                        <a:t>Summer Bridge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56" name="Google Shape;256;p8"/>
          <p:cNvSpPr txBox="1"/>
          <p:nvPr/>
        </p:nvSpPr>
        <p:spPr>
          <a:xfrm>
            <a:off x="2130675" y="1695925"/>
            <a:ext cx="3081000" cy="6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The stuff we love</a:t>
            </a:r>
            <a:endParaRPr sz="3200">
              <a:solidFill>
                <a:schemeClr val="dk1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b44eb88584_2_0"/>
          <p:cNvSpPr/>
          <p:nvPr/>
        </p:nvSpPr>
        <p:spPr>
          <a:xfrm rot="5400000">
            <a:off x="7336636" y="2190868"/>
            <a:ext cx="10966232" cy="6433546"/>
          </a:xfrm>
          <a:custGeom>
            <a:rect b="b" l="l" r="r" t="t"/>
            <a:pathLst>
              <a:path extrusionOk="0" h="6401538" w="10966232">
                <a:moveTo>
                  <a:pt x="0" y="0"/>
                </a:moveTo>
                <a:lnTo>
                  <a:pt x="10966232" y="0"/>
                </a:lnTo>
                <a:lnTo>
                  <a:pt x="10966232" y="6401538"/>
                </a:lnTo>
                <a:lnTo>
                  <a:pt x="0" y="64015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2" name="Google Shape;262;g2b44eb88584_2_0"/>
          <p:cNvSpPr/>
          <p:nvPr/>
        </p:nvSpPr>
        <p:spPr>
          <a:xfrm>
            <a:off x="1467359" y="649866"/>
            <a:ext cx="297656" cy="297656"/>
          </a:xfrm>
          <a:custGeom>
            <a:rect b="b" l="l" r="r" t="t"/>
            <a:pathLst>
              <a:path extrusionOk="0" h="297656" w="297656">
                <a:moveTo>
                  <a:pt x="0" y="0"/>
                </a:moveTo>
                <a:lnTo>
                  <a:pt x="297656" y="0"/>
                </a:lnTo>
                <a:lnTo>
                  <a:pt x="297656" y="297656"/>
                </a:lnTo>
                <a:lnTo>
                  <a:pt x="0" y="2976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3" name="Google Shape;263;g2b44eb88584_2_0"/>
          <p:cNvSpPr/>
          <p:nvPr/>
        </p:nvSpPr>
        <p:spPr>
          <a:xfrm>
            <a:off x="1915539" y="649866"/>
            <a:ext cx="297656" cy="297656"/>
          </a:xfrm>
          <a:custGeom>
            <a:rect b="b" l="l" r="r" t="t"/>
            <a:pathLst>
              <a:path extrusionOk="0" h="297656" w="297656">
                <a:moveTo>
                  <a:pt x="0" y="0"/>
                </a:moveTo>
                <a:lnTo>
                  <a:pt x="297656" y="0"/>
                </a:lnTo>
                <a:lnTo>
                  <a:pt x="297656" y="297656"/>
                </a:lnTo>
                <a:lnTo>
                  <a:pt x="0" y="2976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4" name="Google Shape;264;g2b44eb88584_2_0"/>
          <p:cNvSpPr/>
          <p:nvPr/>
        </p:nvSpPr>
        <p:spPr>
          <a:xfrm>
            <a:off x="1028700" y="649866"/>
            <a:ext cx="297656" cy="297656"/>
          </a:xfrm>
          <a:custGeom>
            <a:rect b="b" l="l" r="r" t="t"/>
            <a:pathLst>
              <a:path extrusionOk="0" h="297656" w="297656">
                <a:moveTo>
                  <a:pt x="0" y="0"/>
                </a:moveTo>
                <a:lnTo>
                  <a:pt x="297656" y="0"/>
                </a:lnTo>
                <a:lnTo>
                  <a:pt x="297656" y="297656"/>
                </a:lnTo>
                <a:lnTo>
                  <a:pt x="0" y="2976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5" name="Google Shape;265;g2b44eb88584_2_0"/>
          <p:cNvSpPr txBox="1"/>
          <p:nvPr/>
        </p:nvSpPr>
        <p:spPr>
          <a:xfrm>
            <a:off x="1028700" y="1266826"/>
            <a:ext cx="7504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9090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3300">
                <a:solidFill>
                  <a:schemeClr val="dk1"/>
                </a:solidFill>
              </a:rPr>
              <a:t>CTE/ECHS/PTECH Collaboration</a:t>
            </a:r>
            <a:endParaRPr b="1" sz="7100">
              <a:solidFill>
                <a:srgbClr val="05050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6" name="Google Shape;266;g2b44eb88584_2_0"/>
          <p:cNvSpPr txBox="1"/>
          <p:nvPr/>
        </p:nvSpPr>
        <p:spPr>
          <a:xfrm>
            <a:off x="1028700" y="3452146"/>
            <a:ext cx="61839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g2b44eb88584_2_0"/>
          <p:cNvSpPr txBox="1"/>
          <p:nvPr/>
        </p:nvSpPr>
        <p:spPr>
          <a:xfrm>
            <a:off x="2343184" y="6355268"/>
            <a:ext cx="59328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g2b44eb88584_2_0"/>
          <p:cNvSpPr txBox="1"/>
          <p:nvPr/>
        </p:nvSpPr>
        <p:spPr>
          <a:xfrm>
            <a:off x="718200" y="2463625"/>
            <a:ext cx="7815000" cy="63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Utilize AV and Graphic Design Teams 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Promotion/Advertisement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Posters on every campus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Brochure</a:t>
            </a: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 for parents/partners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○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English and Spanish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2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Char char="●"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Videos to highlight program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52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Calibri"/>
              <a:buChar char="○"/>
            </a:pPr>
            <a:r>
              <a:rPr lang="en-US" sz="2200" u="sng">
                <a:solidFill>
                  <a:schemeClr val="hlink"/>
                </a:solidFill>
                <a:hlinkClick r:id="rId7"/>
              </a:rPr>
              <a:t>Copy of _PTECH_Final_1min_NEW.mp4</a:t>
            </a:r>
            <a:endParaRPr sz="2200" u="sng">
              <a:solidFill>
                <a:schemeClr val="hlink"/>
              </a:solidFill>
            </a:endParaRPr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9" name="Google Shape;269;g2b44eb88584_2_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825350" y="183700"/>
            <a:ext cx="3087875" cy="494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g2b44eb88584_2_0"/>
          <p:cNvPicPr preferRelativeResize="0"/>
          <p:nvPr/>
        </p:nvPicPr>
        <p:blipFill rotWithShape="1">
          <a:blip r:embed="rId9">
            <a:alphaModFix/>
          </a:blip>
          <a:srcRect b="0" l="0" r="0" t="-1884"/>
          <a:stretch/>
        </p:blipFill>
        <p:spPr>
          <a:xfrm>
            <a:off x="13694550" y="0"/>
            <a:ext cx="3087875" cy="506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g2b44eb88584_2_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518400" y="2694347"/>
            <a:ext cx="4602701" cy="345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g2b44eb88584_2_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307913" y="5578600"/>
            <a:ext cx="7179125" cy="4605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Jeanne Gravitt</dc:creator>
</cp:coreProperties>
</file>