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81" r:id="rId15"/>
    <p:sldId id="282" r:id="rId16"/>
    <p:sldId id="283" r:id="rId17"/>
    <p:sldId id="284" r:id="rId18"/>
    <p:sldId id="285" r:id="rId19"/>
    <p:sldId id="286" r:id="rId20"/>
    <p:sldId id="287" r:id="rId21"/>
    <p:sldId id="269" r:id="rId22"/>
    <p:sldId id="288" r:id="rId23"/>
    <p:sldId id="270" r:id="rId24"/>
    <p:sldId id="289" r:id="rId25"/>
    <p:sldId id="292" r:id="rId26"/>
    <p:sldId id="271" r:id="rId27"/>
    <p:sldId id="272" r:id="rId28"/>
    <p:sldId id="294" r:id="rId29"/>
    <p:sldId id="295" r:id="rId30"/>
    <p:sldId id="273" r:id="rId31"/>
    <p:sldId id="298" r:id="rId32"/>
    <p:sldId id="297" r:id="rId33"/>
    <p:sldId id="274" r:id="rId34"/>
    <p:sldId id="299" r:id="rId35"/>
    <p:sldId id="300" r:id="rId36"/>
    <p:sldId id="302" r:id="rId37"/>
    <p:sldId id="275" r:id="rId38"/>
    <p:sldId id="304" r:id="rId39"/>
    <p:sldId id="305" r:id="rId40"/>
    <p:sldId id="307" r:id="rId41"/>
    <p:sldId id="308" r:id="rId42"/>
    <p:sldId id="276" r:id="rId43"/>
    <p:sldId id="310" r:id="rId44"/>
    <p:sldId id="277" r:id="rId45"/>
    <p:sldId id="311" r:id="rId46"/>
    <p:sldId id="278" r:id="rId47"/>
    <p:sldId id="312" r:id="rId48"/>
    <p:sldId id="279" r:id="rId49"/>
    <p:sldId id="313" r:id="rId50"/>
    <p:sldId id="314" r:id="rId51"/>
    <p:sldId id="280" r:id="rId52"/>
    <p:sldId id="315" r:id="rId53"/>
    <p:sldId id="31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A22F"/>
    <a:srgbClr val="F15D22"/>
    <a:srgbClr val="5091CD"/>
    <a:srgbClr val="005695"/>
    <a:srgbClr val="574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7101" autoAdjust="0"/>
  </p:normalViewPr>
  <p:slideViewPr>
    <p:cSldViewPr snapToGrid="0">
      <p:cViewPr varScale="1">
        <p:scale>
          <a:sx n="55" d="100"/>
          <a:sy n="55" d="100"/>
        </p:scale>
        <p:origin x="716" y="4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8DF2-20DE-978D-DB0A-5F4E28E5C1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2BD2B-C540-6582-3E30-EFFEDFF61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FCC7C8-C03C-16D7-2680-07E8AC212E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12AE33D5-5D14-B38B-F6EC-6D3505078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2F85-4AE5-1FD7-91C0-44D07C78D7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75523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EA2-E76A-40B8-48D6-79D946CA0E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C48948-9A64-3C14-A99B-7AD339B04B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55F91-4FCA-DA36-3F88-DCDE9BA65F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6B5C0A5B-7F7D-2AF0-E554-D714F6D36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F229A-BD1A-A40E-FE86-9BD8941391F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62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6F2A0-9408-E971-BC90-0485F0FF6D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E4F9D5-367E-38EC-4F4D-DAEC2B719C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065D6-53D6-CC42-15B1-2B22EF24AA26}"/>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7AA5F857-97F3-5C62-6279-A9A54A402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60AC1-7FAB-D3BD-5D43-E4BA57D9FA7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609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43A8-BEB4-DA22-5581-D8C43BAC15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1036E-E32E-D9E5-80BA-9DA2EA73B2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FB7800-C0B8-1515-163C-BC9C3339CF1F}"/>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BAEE7678-8773-E956-DDA9-86D4889AA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F1D64-0014-1A11-ED8A-274CF577796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901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BC4A-AE81-D3FA-502D-461CC51DB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6101B8-9302-1E81-5268-1055490DD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240836-DC7B-EC15-6007-47A6E2D3782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EB08C216-0970-0C41-BA92-6E48E3B28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51DFE-100E-A247-A45F-49B19CC36B9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915375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4341-7DE3-0F60-A2E3-FB43A797E7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65781-54AE-9AA6-1DF4-1A3D8BC1B0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14C0F-9D7F-537F-063A-58F9A8A6A7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C1AEB-CF66-B9EB-46FF-994BD67CF34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FA072B15-1073-6EE1-73B3-AB61A8804F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57346D-CA6E-0143-57BB-1802F10F16BD}"/>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165635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D3C14-D664-40F8-AFD3-DF7F1517AC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F37445-FFCF-5200-4A67-5720599099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D5C9CD-992F-47F1-3E21-C90CADDA93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4E65D7-07A8-8401-A136-F777D7700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051497-593C-37C3-7C2D-C46C46123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690C58-1613-1D42-5E84-49D8CA53D1E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8" name="Footer Placeholder 7">
            <a:extLst>
              <a:ext uri="{FF2B5EF4-FFF2-40B4-BE49-F238E27FC236}">
                <a16:creationId xmlns:a16="http://schemas.microsoft.com/office/drawing/2014/main" id="{A819523F-5AA2-ACF3-FFA8-C14C12F97F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B6D506-462E-0293-9A6D-772263416FD6}"/>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81198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15D0-2F17-3AAA-67E3-5157BABBF3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CA7434-C81C-CACD-869A-7632F957CE9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4" name="Footer Placeholder 3">
            <a:extLst>
              <a:ext uri="{FF2B5EF4-FFF2-40B4-BE49-F238E27FC236}">
                <a16:creationId xmlns:a16="http://schemas.microsoft.com/office/drawing/2014/main" id="{B57C0AF9-A2AF-FC60-B26F-5E1AADB16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FFEA7-8BA2-BBC8-541B-988998249890}"/>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0328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80A0-F1E5-4138-F0A3-6B78BFB8DA4B}"/>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3" name="Footer Placeholder 2">
            <a:extLst>
              <a:ext uri="{FF2B5EF4-FFF2-40B4-BE49-F238E27FC236}">
                <a16:creationId xmlns:a16="http://schemas.microsoft.com/office/drawing/2014/main" id="{5EBDF0BF-0F5D-0100-476A-CFECC1C4E2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00A65F-BCA9-37A6-9629-43F75CFF83B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353392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C40C-E33F-134A-F8D7-EF8A50302F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582DA0-D094-EA9E-7FB1-C975E149E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13682-C289-1594-4BCA-17754FEDF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AA093-2040-4D5D-B613-23A7BE00F4B1}"/>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4520159-E1D6-AAD0-45DE-8D93557C97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53C0E8-6069-2BC9-2EEE-EC80F09812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0465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813E-ABD0-465E-0B71-CF394115E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4C3A4-BB37-3E34-68DF-14A99BA65C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56DFB-8F31-1E0C-4399-8E62541A2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4D386-E2D5-1B1D-2DCA-4A2053F9120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0FF49FD-49DA-D273-3D95-ABC860DCF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D1241-8D49-D407-2F9E-6317B74E5DA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60478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4FCA76-E3C5-B5CF-E0BD-C37DB412B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F2291-42DF-4A5C-8782-F54AB4FB6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101C3-0EF4-F708-F18B-8AD93A96B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CB7DCDCE-D27F-5678-94C8-AAD1AF394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2746E0-7E55-2D82-65E4-84934ACA3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BDD0-AC78-4DC6-ADAB-94EE6C34628C}" type="slidenum">
              <a:rPr lang="en-US" smtClean="0"/>
              <a:t>‹#›</a:t>
            </a:fld>
            <a:endParaRPr lang="en-US"/>
          </a:p>
        </p:txBody>
      </p:sp>
    </p:spTree>
    <p:extLst>
      <p:ext uri="{BB962C8B-B14F-4D97-AF65-F5344CB8AC3E}">
        <p14:creationId xmlns:p14="http://schemas.microsoft.com/office/powerpoint/2010/main" val="4012658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1123813"/>
            <a:ext cx="11155680" cy="3049808"/>
          </a:xfrm>
          <a:prstGeom prst="rect">
            <a:avLst/>
          </a:prstGeom>
          <a:noFill/>
        </p:spPr>
        <p:txBody>
          <a:bodyPr wrap="square" lIns="0" tIns="0" rIns="0" bIns="0" rtlCol="0">
            <a:noAutofit/>
          </a:bodyPr>
          <a:lstStyle/>
          <a:p>
            <a:pPr algn="ctr">
              <a:lnSpc>
                <a:spcPts val="12000"/>
              </a:lnSpc>
            </a:pPr>
            <a:r>
              <a:rPr lang="en-US" sz="10600" dirty="0">
                <a:solidFill>
                  <a:srgbClr val="78A22F"/>
                </a:solidFill>
                <a:latin typeface="Bebas Neue Pro" panose="020B0606020202050201" pitchFamily="34" charset="0"/>
              </a:rPr>
              <a:t>The Dangers of Sexually Transmitted Infections</a:t>
            </a:r>
          </a:p>
        </p:txBody>
      </p:sp>
      <p:sp>
        <p:nvSpPr>
          <p:cNvPr id="7" name="TextBox 6">
            <a:extLst>
              <a:ext uri="{FF2B5EF4-FFF2-40B4-BE49-F238E27FC236}">
                <a16:creationId xmlns:a16="http://schemas.microsoft.com/office/drawing/2014/main" id="{A14DB507-AD37-86EC-23DF-5A173D495CFB}"/>
              </a:ext>
            </a:extLst>
          </p:cNvPr>
          <p:cNvSpPr txBox="1">
            <a:spLocks noChangeAspect="1"/>
          </p:cNvSpPr>
          <p:nvPr/>
        </p:nvSpPr>
        <p:spPr>
          <a:xfrm>
            <a:off x="518160" y="4559600"/>
            <a:ext cx="11155680" cy="521002"/>
          </a:xfrm>
          <a:prstGeom prst="rect">
            <a:avLst/>
          </a:prstGeom>
          <a:noFill/>
        </p:spPr>
        <p:txBody>
          <a:bodyPr wrap="square" lIns="0" tIns="0" rIns="0" bIns="0" rtlCol="0">
            <a:noAutofit/>
          </a:bodyPr>
          <a:lstStyle/>
          <a:p>
            <a:pPr algn="ctr"/>
            <a:r>
              <a:rPr lang="en-US" sz="2400" spc="-100" dirty="0">
                <a:latin typeface="AstoriaRoman" panose="00000400000000000000" pitchFamily="2" charset="0"/>
              </a:rPr>
              <a:t>A presentation by: Angie Earley</a:t>
            </a:r>
          </a:p>
        </p:txBody>
      </p:sp>
      <p:grpSp>
        <p:nvGrpSpPr>
          <p:cNvPr id="2" name="Group 1">
            <a:extLst>
              <a:ext uri="{FF2B5EF4-FFF2-40B4-BE49-F238E27FC236}">
                <a16:creationId xmlns:a16="http://schemas.microsoft.com/office/drawing/2014/main" id="{A631777A-C5C4-69A6-76A0-74E52C0A7160}"/>
              </a:ext>
            </a:extLst>
          </p:cNvPr>
          <p:cNvGrpSpPr/>
          <p:nvPr/>
        </p:nvGrpSpPr>
        <p:grpSpPr>
          <a:xfrm>
            <a:off x="0" y="6217920"/>
            <a:ext cx="12192000" cy="731520"/>
            <a:chOff x="0" y="6217920"/>
            <a:chExt cx="12192000" cy="731520"/>
          </a:xfrm>
        </p:grpSpPr>
        <p:sp>
          <p:nvSpPr>
            <p:cNvPr id="3" name="Rectangle 2">
              <a:extLst>
                <a:ext uri="{FF2B5EF4-FFF2-40B4-BE49-F238E27FC236}">
                  <a16:creationId xmlns:a16="http://schemas.microsoft.com/office/drawing/2014/main" id="{87E5930B-D63F-02F4-02D4-20952F72BB8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FAFE283-20F2-05E6-0B45-1E5B9974CBD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28112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History of STIs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155680" cy="4081737"/>
          </a:xfrm>
          <a:prstGeom prst="rect">
            <a:avLst/>
          </a:prstGeom>
          <a:noFill/>
        </p:spPr>
        <p:txBody>
          <a:bodyPr wrap="square" lIns="0" tIns="0" rIns="0" bIns="0" numCol="2" spcCol="274320" rtlCol="0">
            <a:noAutofit/>
          </a:bodyPr>
          <a:lstStyle/>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Pre 1960: Syphilis and Gonorrhea the </a:t>
            </a:r>
            <a:br>
              <a:rPr lang="en-US" sz="2200" spc="-50" dirty="0">
                <a:latin typeface="AstoriaRoman" panose="00000400000000000000" pitchFamily="2" charset="0"/>
              </a:rPr>
            </a:br>
            <a:r>
              <a:rPr lang="en-US" sz="2200" spc="-50" dirty="0">
                <a:latin typeface="AstoriaRoman" panose="00000400000000000000" pitchFamily="2" charset="0"/>
              </a:rPr>
              <a:t>only major STDs</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1976: Chlamydia first recognized as a cause of genital infection</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1980: Mycoplasma </a:t>
            </a:r>
            <a:r>
              <a:rPr lang="en-US" sz="2200" spc="-50" dirty="0" err="1">
                <a:latin typeface="AstoriaRoman" panose="00000400000000000000" pitchFamily="2" charset="0"/>
              </a:rPr>
              <a:t>Genitalium</a:t>
            </a:r>
            <a:r>
              <a:rPr lang="en-US" sz="2200" spc="-50" dirty="0">
                <a:latin typeface="AstoriaRoman" panose="00000400000000000000" pitchFamily="2" charset="0"/>
              </a:rPr>
              <a:t> originally isolated in 1980 from urethral specimens</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1981: AIDS Identified</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1982: Genital Herpes becomes prevalent</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1992: Pelvic Inflammatory Disease (PID) one million U.S. women, including over 200,000 teenagers are diagnosed with PID each year</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1996: Human Papilloma Virus (HPV) recognized as causing more than 90% </a:t>
            </a:r>
            <a:br>
              <a:rPr lang="en-US" sz="2200" spc="-50" dirty="0">
                <a:latin typeface="AstoriaRoman" panose="00000400000000000000" pitchFamily="2" charset="0"/>
              </a:rPr>
            </a:br>
            <a:r>
              <a:rPr lang="en-US" sz="2200" spc="-50" dirty="0">
                <a:latin typeface="AstoriaRoman" panose="00000400000000000000" pitchFamily="2" charset="0"/>
              </a:rPr>
              <a:t>of cervical cancer</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1997: Eight new sexually transmitted pathogens were identified since 1980, including HIV.</a:t>
            </a:r>
          </a:p>
        </p:txBody>
      </p:sp>
      <p:grpSp>
        <p:nvGrpSpPr>
          <p:cNvPr id="3" name="Group 2">
            <a:extLst>
              <a:ext uri="{FF2B5EF4-FFF2-40B4-BE49-F238E27FC236}">
                <a16:creationId xmlns:a16="http://schemas.microsoft.com/office/drawing/2014/main" id="{AB41CE2C-E79A-5204-59DF-F0903EEBC19F}"/>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0395D018-5C58-89BA-95B9-A7BABD6F1A6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36BBA4C-06B1-0DFF-D4C6-0DD0A77C0EA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25399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le of money on a white background&#10;&#10;Description automatically generated">
            <a:extLst>
              <a:ext uri="{FF2B5EF4-FFF2-40B4-BE49-F238E27FC236}">
                <a16:creationId xmlns:a16="http://schemas.microsoft.com/office/drawing/2014/main" id="{11E75101-4589-C60F-C5B4-26FB4211F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0981" y="2632149"/>
            <a:ext cx="6524847" cy="4349898"/>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Economic Costs to </a:t>
            </a:r>
            <a:r>
              <a:rPr lang="en-US" sz="5400" spc="-150" dirty="0">
                <a:solidFill>
                  <a:srgbClr val="78A22F"/>
                </a:solidFill>
                <a:latin typeface="Bebas Neue Pro" panose="020B0606020202050201" pitchFamily="34" charset="0"/>
              </a:rPr>
              <a:t>Youth</a:t>
            </a:r>
          </a:p>
        </p:txBody>
      </p:sp>
      <p:sp>
        <p:nvSpPr>
          <p:cNvPr id="2" name="TextBox 1">
            <a:extLst>
              <a:ext uri="{FF2B5EF4-FFF2-40B4-BE49-F238E27FC236}">
                <a16:creationId xmlns:a16="http://schemas.microsoft.com/office/drawing/2014/main" id="{6E9BD1E9-6184-1DFB-F030-F755EBB14502}"/>
              </a:ext>
            </a:extLst>
          </p:cNvPr>
          <p:cNvSpPr txBox="1"/>
          <p:nvPr/>
        </p:nvSpPr>
        <p:spPr>
          <a:xfrm>
            <a:off x="548640" y="1779413"/>
            <a:ext cx="4267852" cy="3662977"/>
          </a:xfrm>
          <a:prstGeom prst="rect">
            <a:avLst/>
          </a:prstGeom>
          <a:noFill/>
        </p:spPr>
        <p:txBody>
          <a:bodyPr wrap="square" lIns="0" tIns="0" rIns="0" bIns="0" numCol="1" spcCol="548640" rtlCol="0">
            <a:noAutofit/>
          </a:bodyPr>
          <a:lstStyle/>
          <a:p>
            <a:pPr>
              <a:lnSpc>
                <a:spcPts val="4200"/>
              </a:lnSpc>
              <a:spcAft>
                <a:spcPts val="3000"/>
              </a:spcAft>
            </a:pPr>
            <a:r>
              <a:rPr lang="en-US" sz="3600" dirty="0">
                <a:solidFill>
                  <a:srgbClr val="F15D22"/>
                </a:solidFill>
                <a:latin typeface="AstoriaMedium" panose="00000500000000000000" pitchFamily="2" charset="0"/>
              </a:rPr>
              <a:t>More than $16 billion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is spent each year to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diagnose and treat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STIs and their complications.</a:t>
            </a:r>
          </a:p>
        </p:txBody>
      </p:sp>
      <p:sp>
        <p:nvSpPr>
          <p:cNvPr id="4" name="TextBox 3">
            <a:extLst>
              <a:ext uri="{FF2B5EF4-FFF2-40B4-BE49-F238E27FC236}">
                <a16:creationId xmlns:a16="http://schemas.microsoft.com/office/drawing/2014/main" id="{61332361-2C0B-28AF-DF66-753A2B05D75E}"/>
              </a:ext>
            </a:extLst>
          </p:cNvPr>
          <p:cNvSpPr txBox="1"/>
          <p:nvPr/>
        </p:nvSpPr>
        <p:spPr>
          <a:xfrm>
            <a:off x="5747191" y="1779414"/>
            <a:ext cx="5454209" cy="1250866"/>
          </a:xfrm>
          <a:prstGeom prst="rect">
            <a:avLst/>
          </a:prstGeom>
          <a:noFill/>
        </p:spPr>
        <p:txBody>
          <a:bodyPr wrap="square" lIns="0" tIns="0" rIns="0" bIns="0" numCol="1" spcCol="548640" rtlCol="0">
            <a:noAutofit/>
          </a:bodyPr>
          <a:lstStyle/>
          <a:p>
            <a:pPr>
              <a:lnSpc>
                <a:spcPts val="4200"/>
              </a:lnSpc>
              <a:spcAft>
                <a:spcPts val="3000"/>
              </a:spcAft>
            </a:pPr>
            <a:r>
              <a:rPr lang="en-US" sz="3600" dirty="0">
                <a:solidFill>
                  <a:srgbClr val="F15D22"/>
                </a:solidFill>
                <a:latin typeface="AstoriaMedium" panose="00000500000000000000" pitchFamily="2" charset="0"/>
              </a:rPr>
              <a:t>Half of this cost, $8 billion, is spent on teenagers.</a:t>
            </a:r>
            <a:endParaRPr lang="en-US" sz="3600" dirty="0">
              <a:solidFill>
                <a:srgbClr val="F15D22"/>
              </a:solidFill>
              <a:latin typeface="Bebas Neue Pro" panose="020B0606020202050201" pitchFamily="34" charset="0"/>
            </a:endParaRPr>
          </a:p>
        </p:txBody>
      </p:sp>
      <p:grpSp>
        <p:nvGrpSpPr>
          <p:cNvPr id="3" name="Group 2">
            <a:extLst>
              <a:ext uri="{FF2B5EF4-FFF2-40B4-BE49-F238E27FC236}">
                <a16:creationId xmlns:a16="http://schemas.microsoft.com/office/drawing/2014/main" id="{545E5C08-193B-290A-AF24-2BC5C82FAAC9}"/>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983F8210-C80A-F489-D9DF-B62DCB7B1A6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38E1FA57-C933-13A6-00C9-08A02C4BD448}"/>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6036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EA21B1-7920-23D4-4814-6B53ACE3F6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0394" y="457200"/>
            <a:ext cx="11104636" cy="5550061"/>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Chain of Unsuspected STI</a:t>
            </a:r>
          </a:p>
        </p:txBody>
      </p:sp>
      <p:sp>
        <p:nvSpPr>
          <p:cNvPr id="2" name="TextBox 1">
            <a:extLst>
              <a:ext uri="{FF2B5EF4-FFF2-40B4-BE49-F238E27FC236}">
                <a16:creationId xmlns:a16="http://schemas.microsoft.com/office/drawing/2014/main" id="{6E9BD1E9-6184-1DFB-F030-F755EBB14502}"/>
              </a:ext>
            </a:extLst>
          </p:cNvPr>
          <p:cNvSpPr txBox="1"/>
          <p:nvPr/>
        </p:nvSpPr>
        <p:spPr>
          <a:xfrm>
            <a:off x="591805" y="1554480"/>
            <a:ext cx="4715187" cy="1061398"/>
          </a:xfrm>
          <a:prstGeom prst="rect">
            <a:avLst/>
          </a:prstGeom>
          <a:noFill/>
        </p:spPr>
        <p:txBody>
          <a:bodyPr wrap="square" lIns="0" tIns="0" rIns="0" bIns="0" numCol="1" spcCol="548640" rtlCol="0">
            <a:noAutofit/>
          </a:bodyPr>
          <a:lstStyle/>
          <a:p>
            <a:pPr>
              <a:lnSpc>
                <a:spcPts val="2600"/>
              </a:lnSpc>
              <a:spcAft>
                <a:spcPts val="1800"/>
              </a:spcAft>
            </a:pPr>
            <a:r>
              <a:rPr lang="en-US" sz="2400" dirty="0">
                <a:latin typeface="AstoriaMedium" panose="00000500000000000000" pitchFamily="2" charset="0"/>
              </a:rPr>
              <a:t>Sexual contacts were traced from </a:t>
            </a:r>
            <a:br>
              <a:rPr lang="en-US" sz="2400" dirty="0">
                <a:latin typeface="AstoriaMedium" panose="00000500000000000000" pitchFamily="2" charset="0"/>
              </a:rPr>
            </a:br>
            <a:r>
              <a:rPr lang="en-US" sz="2400" dirty="0">
                <a:latin typeface="AstoriaMedium" panose="00000500000000000000" pitchFamily="2" charset="0"/>
              </a:rPr>
              <a:t>the person found to have Syphilis. </a:t>
            </a:r>
            <a:br>
              <a:rPr lang="en-US" sz="2400" dirty="0">
                <a:latin typeface="AstoriaMedium" panose="00000500000000000000" pitchFamily="2" charset="0"/>
              </a:rPr>
            </a:br>
            <a:r>
              <a:rPr lang="en-US" sz="2400" dirty="0">
                <a:latin typeface="AstoriaMedium" panose="00000500000000000000" pitchFamily="2" charset="0"/>
              </a:rPr>
              <a:t>Here is what was found.</a:t>
            </a:r>
            <a:endParaRPr lang="en-US" sz="2400" dirty="0">
              <a:solidFill>
                <a:srgbClr val="5091CD"/>
              </a:solidFill>
              <a:latin typeface="Bebas Neue Pro" panose="020B0606020202050201" pitchFamily="34" charset="0"/>
            </a:endParaRPr>
          </a:p>
        </p:txBody>
      </p:sp>
      <p:grpSp>
        <p:nvGrpSpPr>
          <p:cNvPr id="3" name="Group 2">
            <a:extLst>
              <a:ext uri="{FF2B5EF4-FFF2-40B4-BE49-F238E27FC236}">
                <a16:creationId xmlns:a16="http://schemas.microsoft.com/office/drawing/2014/main" id="{D297A8A5-C6F1-4C06-6B58-1EF6B3E818DA}"/>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AA6B96C5-24D5-D9D5-1CAA-6210BADACD1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93E3D4F-CD34-1F02-7023-19DE619B3115}"/>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42958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Chlamydia</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1,644,416 Nearly 50% of these cases are reported among 15- to 19-year-olds.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Sexual contact with infected person. Spread through vaginal, anal or oral sex. Infected mother can pass to her unborn child during childbirth.</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Many people with chlamydia do not experience signs or symptoms, it's often called a "silent" infection. When symptoms do occur, they can include abnormal discharge from the penis or vagina, pain or </a:t>
            </a:r>
            <a:br>
              <a:rPr lang="en-US" sz="2200" spc="-50" dirty="0">
                <a:latin typeface="Astoria  Light" pitchFamily="50" charset="0"/>
              </a:rPr>
            </a:br>
            <a:r>
              <a:rPr lang="en-US" sz="2200" spc="-50" dirty="0">
                <a:latin typeface="Astoria  Light" pitchFamily="50" charset="0"/>
              </a:rPr>
              <a:t>a burning during urination, pain during sexual intercourse, and lower abdominal pain.</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Chlamydia can be cured with antibiotics if diagnosed early. An untreated chlamydia infection can cause infertility.</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In women, untreated chlamydia spreads from the cervix into the uterus, where it can lead to pelvic inflammatory disease.</a:t>
            </a:r>
          </a:p>
        </p:txBody>
      </p:sp>
      <p:grpSp>
        <p:nvGrpSpPr>
          <p:cNvPr id="3" name="Group 2">
            <a:extLst>
              <a:ext uri="{FF2B5EF4-FFF2-40B4-BE49-F238E27FC236}">
                <a16:creationId xmlns:a16="http://schemas.microsoft.com/office/drawing/2014/main" id="{5BE40C0F-F74A-0980-A633-6C5D63B921A0}"/>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FAA9B401-3971-B095-9351-61BAFE08420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004ADB1-64E5-6A17-3E1C-1A545B3208C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28147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78A22F"/>
              </a:solidFill>
            </a:endParaRPr>
          </a:p>
        </p:txBody>
      </p:sp>
      <p:pic>
        <p:nvPicPr>
          <p:cNvPr id="4" name="Picture 3" descr="Close-up of a human body&#10;&#10;Description automatically generated">
            <a:extLst>
              <a:ext uri="{FF2B5EF4-FFF2-40B4-BE49-F238E27FC236}">
                <a16:creationId xmlns:a16="http://schemas.microsoft.com/office/drawing/2014/main" id="{114091B0-A1D4-1CEB-4034-C33495BE66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6829" y="0"/>
            <a:ext cx="8178342" cy="6129506"/>
          </a:xfrm>
          <a:prstGeom prst="rect">
            <a:avLst/>
          </a:prstGeom>
        </p:spPr>
      </p:pic>
      <p:grpSp>
        <p:nvGrpSpPr>
          <p:cNvPr id="2" name="Group 1">
            <a:extLst>
              <a:ext uri="{FF2B5EF4-FFF2-40B4-BE49-F238E27FC236}">
                <a16:creationId xmlns:a16="http://schemas.microsoft.com/office/drawing/2014/main" id="{55EDF36E-3C7B-C238-1D5D-EF08C1148963}"/>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01680D5C-8A9E-5220-93FB-E6E65109B89E}"/>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6468A98-6A95-E489-4902-DB300DCA1E8E}"/>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94765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intestine and inflamed intestine&#10;&#10;Description automatically generated">
            <a:extLst>
              <a:ext uri="{FF2B5EF4-FFF2-40B4-BE49-F238E27FC236}">
                <a16:creationId xmlns:a16="http://schemas.microsoft.com/office/drawing/2014/main" id="{1F5C5BF5-13A5-3E93-8040-A5C819264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4771" y="0"/>
            <a:ext cx="8182458" cy="6128355"/>
          </a:xfrm>
          <a:prstGeom prst="rect">
            <a:avLst/>
          </a:prstGeom>
        </p:spPr>
      </p:pic>
      <p:grpSp>
        <p:nvGrpSpPr>
          <p:cNvPr id="2" name="Group 1">
            <a:extLst>
              <a:ext uri="{FF2B5EF4-FFF2-40B4-BE49-F238E27FC236}">
                <a16:creationId xmlns:a16="http://schemas.microsoft.com/office/drawing/2014/main" id="{8EB5E982-0C7E-CBC5-D16D-9A0CA1FFCE0D}"/>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2F945981-7891-2F63-9FE2-5BEA6ED9BEB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CA15A3F-A14B-DFBC-7DBD-5EBCE048BE16}"/>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01773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E583A5EC-8116-40C7-EA1D-6B54DE20C50B}"/>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5850AE84-CF03-6A32-888E-195417FDC87F}"/>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5E46116-7752-7CF1-F985-3AD450AC9FE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pic>
        <p:nvPicPr>
          <p:cNvPr id="5" name="Picture 2">
            <a:extLst>
              <a:ext uri="{FF2B5EF4-FFF2-40B4-BE49-F238E27FC236}">
                <a16:creationId xmlns:a16="http://schemas.microsoft.com/office/drawing/2014/main" id="{BE8FBC32-94A4-A49C-AF72-8E93C51038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54" y="6350"/>
            <a:ext cx="11082091" cy="612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790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several types of cilias&#10;&#10;Description automatically generated">
            <a:extLst>
              <a:ext uri="{FF2B5EF4-FFF2-40B4-BE49-F238E27FC236}">
                <a16:creationId xmlns:a16="http://schemas.microsoft.com/office/drawing/2014/main" id="{4299E81E-996E-ABE6-7337-A39DD232BE68}"/>
              </a:ext>
            </a:extLst>
          </p:cNvPr>
          <p:cNvPicPr>
            <a:picLocks noChangeAspect="1"/>
          </p:cNvPicPr>
          <p:nvPr/>
        </p:nvPicPr>
        <p:blipFill rotWithShape="1">
          <a:blip r:embed="rId2">
            <a:extLst>
              <a:ext uri="{28A0092B-C50C-407E-A947-70E740481C1C}">
                <a14:useLocalDpi xmlns:a14="http://schemas.microsoft.com/office/drawing/2010/main" val="0"/>
              </a:ext>
            </a:extLst>
          </a:blip>
          <a:srcRect t="2467" b="42365"/>
          <a:stretch/>
        </p:blipFill>
        <p:spPr>
          <a:xfrm>
            <a:off x="461000" y="10694"/>
            <a:ext cx="6557000" cy="4185452"/>
          </a:xfrm>
          <a:prstGeom prst="rect">
            <a:avLst/>
          </a:prstGeom>
          <a:ln w="19050">
            <a:solidFill>
              <a:schemeClr val="bg1"/>
            </a:solidFill>
          </a:ln>
        </p:spPr>
      </p:pic>
      <p:pic>
        <p:nvPicPr>
          <p:cNvPr id="6" name="Picture 5" descr="A close-up of several types of cilias&#10;&#10;Description automatically generated">
            <a:extLst>
              <a:ext uri="{FF2B5EF4-FFF2-40B4-BE49-F238E27FC236}">
                <a16:creationId xmlns:a16="http://schemas.microsoft.com/office/drawing/2014/main" id="{5163947C-4E70-6EB6-DF61-783FFD803044}"/>
              </a:ext>
            </a:extLst>
          </p:cNvPr>
          <p:cNvPicPr>
            <a:picLocks noChangeAspect="1"/>
          </p:cNvPicPr>
          <p:nvPr/>
        </p:nvPicPr>
        <p:blipFill rotWithShape="1">
          <a:blip r:embed="rId2">
            <a:extLst>
              <a:ext uri="{28A0092B-C50C-407E-A947-70E740481C1C}">
                <a14:useLocalDpi xmlns:a14="http://schemas.microsoft.com/office/drawing/2010/main" val="0"/>
              </a:ext>
            </a:extLst>
          </a:blip>
          <a:srcRect t="58558"/>
          <a:stretch/>
        </p:blipFill>
        <p:spPr>
          <a:xfrm>
            <a:off x="5174000" y="2968460"/>
            <a:ext cx="6557000" cy="3144117"/>
          </a:xfrm>
          <a:prstGeom prst="rect">
            <a:avLst/>
          </a:prstGeom>
          <a:ln w="15875">
            <a:solidFill>
              <a:schemeClr val="bg1"/>
            </a:solidFill>
          </a:ln>
        </p:spPr>
      </p:pic>
      <p:grpSp>
        <p:nvGrpSpPr>
          <p:cNvPr id="2" name="Group 1">
            <a:extLst>
              <a:ext uri="{FF2B5EF4-FFF2-40B4-BE49-F238E27FC236}">
                <a16:creationId xmlns:a16="http://schemas.microsoft.com/office/drawing/2014/main" id="{F60E86DF-5208-E877-DF36-1452E061C307}"/>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6702F676-4382-0673-64B7-46336C304EF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1B06234D-6810-83BA-4017-51CB35E688A4}"/>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17933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uman body&#10;&#10;Description automatically generated">
            <a:extLst>
              <a:ext uri="{FF2B5EF4-FFF2-40B4-BE49-F238E27FC236}">
                <a16:creationId xmlns:a16="http://schemas.microsoft.com/office/drawing/2014/main" id="{DDF7ACB1-78BB-E1A4-1DF0-182A86E2E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820" y="1"/>
            <a:ext cx="8944433" cy="6126480"/>
          </a:xfrm>
          <a:prstGeom prst="rect">
            <a:avLst/>
          </a:prstGeom>
        </p:spPr>
      </p:pic>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133684" y="2225040"/>
            <a:ext cx="2502569" cy="1676400"/>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Normal</a:t>
            </a:r>
          </a:p>
          <a:p>
            <a:pPr algn="ctr">
              <a:lnSpc>
                <a:spcPts val="4000"/>
              </a:lnSpc>
            </a:pPr>
            <a:r>
              <a:rPr lang="en-US" sz="4000" dirty="0">
                <a:solidFill>
                  <a:schemeClr val="bg1"/>
                </a:solidFill>
                <a:latin typeface="Bebas Neue Pro" panose="020B0606020202050201" pitchFamily="34" charset="0"/>
              </a:rPr>
              <a:t>Female</a:t>
            </a:r>
          </a:p>
          <a:p>
            <a:pPr algn="ctr">
              <a:lnSpc>
                <a:spcPts val="4000"/>
              </a:lnSpc>
            </a:pPr>
            <a:r>
              <a:rPr lang="en-US" sz="4000" dirty="0">
                <a:solidFill>
                  <a:schemeClr val="bg1"/>
                </a:solidFill>
                <a:latin typeface="Bebas Neue Pro" panose="020B0606020202050201" pitchFamily="34" charset="0"/>
              </a:rPr>
              <a:t>Pelvis</a:t>
            </a:r>
          </a:p>
        </p:txBody>
      </p:sp>
      <p:grpSp>
        <p:nvGrpSpPr>
          <p:cNvPr id="2" name="Group 1">
            <a:extLst>
              <a:ext uri="{FF2B5EF4-FFF2-40B4-BE49-F238E27FC236}">
                <a16:creationId xmlns:a16="http://schemas.microsoft.com/office/drawing/2014/main" id="{E502DB4B-2CA2-5EFE-99E8-1E5BB3302363}"/>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DDD4D0A9-8C36-79B3-8747-072CFE9B2B2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3368E530-03DA-FE7F-282E-D91E8036FB7C}"/>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12326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133684" y="2460591"/>
            <a:ext cx="2502569" cy="1936818"/>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Pelvic</a:t>
            </a:r>
          </a:p>
          <a:p>
            <a:pPr algn="ctr">
              <a:lnSpc>
                <a:spcPts val="4000"/>
              </a:lnSpc>
            </a:pPr>
            <a:r>
              <a:rPr lang="en-US" sz="4000" dirty="0">
                <a:solidFill>
                  <a:schemeClr val="bg1"/>
                </a:solidFill>
                <a:latin typeface="Bebas Neue Pro" panose="020B0606020202050201" pitchFamily="34" charset="0"/>
              </a:rPr>
              <a:t>Scarring</a:t>
            </a:r>
          </a:p>
          <a:p>
            <a:pPr algn="ctr">
              <a:lnSpc>
                <a:spcPts val="4000"/>
              </a:lnSpc>
            </a:pPr>
            <a:r>
              <a:rPr lang="en-US" sz="4000" dirty="0">
                <a:solidFill>
                  <a:schemeClr val="bg1"/>
                </a:solidFill>
                <a:latin typeface="Bebas Neue Pro" panose="020B0606020202050201" pitchFamily="34" charset="0"/>
              </a:rPr>
              <a:t>From</a:t>
            </a:r>
          </a:p>
          <a:p>
            <a:pPr algn="ctr">
              <a:lnSpc>
                <a:spcPts val="4000"/>
              </a:lnSpc>
            </a:pPr>
            <a:r>
              <a:rPr lang="en-US" sz="4000" dirty="0">
                <a:solidFill>
                  <a:schemeClr val="bg1"/>
                </a:solidFill>
                <a:latin typeface="Bebas Neue Pro" panose="020B0606020202050201" pitchFamily="34" charset="0"/>
              </a:rPr>
              <a:t>PID</a:t>
            </a:r>
          </a:p>
        </p:txBody>
      </p:sp>
      <p:pic>
        <p:nvPicPr>
          <p:cNvPr id="3" name="Picture 2" descr="Close-up of a human body&#10;&#10;Description automatically generated">
            <a:extLst>
              <a:ext uri="{FF2B5EF4-FFF2-40B4-BE49-F238E27FC236}">
                <a16:creationId xmlns:a16="http://schemas.microsoft.com/office/drawing/2014/main" id="{8474ADB5-2D81-C8BA-60C3-956CF7CC4CE9}"/>
              </a:ext>
            </a:extLst>
          </p:cNvPr>
          <p:cNvPicPr>
            <a:picLocks noChangeAspect="1"/>
          </p:cNvPicPr>
          <p:nvPr/>
        </p:nvPicPr>
        <p:blipFill rotWithShape="1">
          <a:blip r:embed="rId2">
            <a:extLst>
              <a:ext uri="{28A0092B-C50C-407E-A947-70E740481C1C}">
                <a14:useLocalDpi xmlns:a14="http://schemas.microsoft.com/office/drawing/2010/main" val="0"/>
              </a:ext>
            </a:extLst>
          </a:blip>
          <a:srcRect l="5932"/>
          <a:stretch/>
        </p:blipFill>
        <p:spPr>
          <a:xfrm>
            <a:off x="2636253" y="3300"/>
            <a:ext cx="9095874" cy="6123180"/>
          </a:xfrm>
          <a:prstGeom prst="rect">
            <a:avLst/>
          </a:prstGeom>
        </p:spPr>
      </p:pic>
      <p:grpSp>
        <p:nvGrpSpPr>
          <p:cNvPr id="2" name="Group 1">
            <a:extLst>
              <a:ext uri="{FF2B5EF4-FFF2-40B4-BE49-F238E27FC236}">
                <a16:creationId xmlns:a16="http://schemas.microsoft.com/office/drawing/2014/main" id="{68123643-5164-F6B1-F5DE-FDDDF50CCC0C}"/>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A83C902F-D82B-795C-C8A7-4409E87DF869}"/>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33BF032-D27C-29C0-6F7A-C18852B5BEB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00417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3416AA-4174-2F08-A428-D0642B9A1A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0081" y="0"/>
            <a:ext cx="9636609" cy="6416298"/>
          </a:xfrm>
          <a:prstGeom prst="rect">
            <a:avLst/>
          </a:prstGeom>
        </p:spPr>
      </p:pic>
      <p:sp>
        <p:nvSpPr>
          <p:cNvPr id="9" name="TextBox 8">
            <a:extLst>
              <a:ext uri="{FF2B5EF4-FFF2-40B4-BE49-F238E27FC236}">
                <a16:creationId xmlns:a16="http://schemas.microsoft.com/office/drawing/2014/main" id="{4CCF7DED-25E6-72BC-E27B-36F0BE061C95}"/>
              </a:ext>
            </a:extLst>
          </p:cNvPr>
          <p:cNvSpPr txBox="1"/>
          <p:nvPr/>
        </p:nvSpPr>
        <p:spPr>
          <a:xfrm>
            <a:off x="8410203" y="529208"/>
            <a:ext cx="3216625" cy="5068054"/>
          </a:xfrm>
          <a:prstGeom prst="rect">
            <a:avLst/>
          </a:prstGeom>
          <a:noFill/>
        </p:spPr>
        <p:txBody>
          <a:bodyPr wrap="square" rtlCol="0">
            <a:spAutoFit/>
          </a:bodyPr>
          <a:lstStyle/>
          <a:p>
            <a:pPr>
              <a:lnSpc>
                <a:spcPts val="4000"/>
              </a:lnSpc>
              <a:spcBef>
                <a:spcPts val="1400"/>
              </a:spcBef>
            </a:pPr>
            <a:r>
              <a:rPr lang="en-US" sz="3800" dirty="0">
                <a:solidFill>
                  <a:srgbClr val="F15D22"/>
                </a:solidFill>
                <a:latin typeface="Bebas Neue Pro" panose="020B0606020202050201" pitchFamily="34" charset="0"/>
              </a:rPr>
              <a:t>SEXUALLY </a:t>
            </a:r>
            <a:br>
              <a:rPr lang="en-US" sz="3800" dirty="0">
                <a:solidFill>
                  <a:srgbClr val="F15D22"/>
                </a:solidFill>
                <a:latin typeface="Bebas Neue Pro" panose="020B0606020202050201" pitchFamily="34" charset="0"/>
              </a:rPr>
            </a:br>
            <a:r>
              <a:rPr lang="en-US" sz="3800" dirty="0">
                <a:solidFill>
                  <a:srgbClr val="F15D22"/>
                </a:solidFill>
                <a:latin typeface="Bebas Neue Pro" panose="020B0606020202050201" pitchFamily="34" charset="0"/>
              </a:rPr>
              <a:t>TRANSMITTED </a:t>
            </a:r>
            <a:br>
              <a:rPr lang="en-US" sz="3800" dirty="0">
                <a:solidFill>
                  <a:srgbClr val="F15D22"/>
                </a:solidFill>
                <a:latin typeface="Bebas Neue Pro" panose="020B0606020202050201" pitchFamily="34" charset="0"/>
              </a:rPr>
            </a:br>
            <a:r>
              <a:rPr lang="en-US" sz="3800" dirty="0">
                <a:solidFill>
                  <a:srgbClr val="F15D22"/>
                </a:solidFill>
                <a:latin typeface="Bebas Neue Pro" panose="020B0606020202050201" pitchFamily="34" charset="0"/>
              </a:rPr>
              <a:t>INFECTIONS</a:t>
            </a:r>
          </a:p>
          <a:p>
            <a:pPr>
              <a:lnSpc>
                <a:spcPts val="4000"/>
              </a:lnSpc>
              <a:spcBef>
                <a:spcPts val="1400"/>
              </a:spcBef>
            </a:pPr>
            <a:r>
              <a:rPr lang="en-US" sz="3800" dirty="0">
                <a:solidFill>
                  <a:srgbClr val="78A22F"/>
                </a:solidFill>
                <a:latin typeface="Bebas Neue Pro" panose="020B0606020202050201" pitchFamily="34" charset="0"/>
              </a:rPr>
              <a:t>The good news: </a:t>
            </a:r>
            <a:br>
              <a:rPr lang="en-US" sz="3800" dirty="0">
                <a:solidFill>
                  <a:srgbClr val="78A22F"/>
                </a:solidFill>
                <a:latin typeface="Bebas Neue Pro" panose="020B0606020202050201" pitchFamily="34" charset="0"/>
              </a:rPr>
            </a:br>
            <a:r>
              <a:rPr lang="en-US" sz="3800" dirty="0">
                <a:solidFill>
                  <a:srgbClr val="78A22F"/>
                </a:solidFill>
                <a:latin typeface="Bebas Neue Pro" panose="020B0606020202050201" pitchFamily="34" charset="0"/>
              </a:rPr>
              <a:t>promising new treatments.</a:t>
            </a:r>
          </a:p>
          <a:p>
            <a:pPr>
              <a:lnSpc>
                <a:spcPts val="4000"/>
              </a:lnSpc>
              <a:spcBef>
                <a:spcPts val="1400"/>
              </a:spcBef>
            </a:pPr>
            <a:r>
              <a:rPr lang="en-US" sz="3800" dirty="0">
                <a:solidFill>
                  <a:srgbClr val="78A22F"/>
                </a:solidFill>
                <a:latin typeface="Bebas Neue Pro" panose="020B0606020202050201" pitchFamily="34" charset="0"/>
              </a:rPr>
              <a:t>The bad news: </a:t>
            </a:r>
            <a:br>
              <a:rPr lang="en-US" sz="3800" dirty="0">
                <a:solidFill>
                  <a:srgbClr val="78A22F"/>
                </a:solidFill>
                <a:latin typeface="Bebas Neue Pro" panose="020B0606020202050201" pitchFamily="34" charset="0"/>
              </a:rPr>
            </a:br>
            <a:r>
              <a:rPr lang="en-US" sz="3800" dirty="0">
                <a:solidFill>
                  <a:srgbClr val="78A22F"/>
                </a:solidFill>
                <a:latin typeface="Bebas Neue Pro" panose="020B0606020202050201" pitchFamily="34" charset="0"/>
              </a:rPr>
              <a:t>half of our kids </a:t>
            </a:r>
            <a:br>
              <a:rPr lang="en-US" sz="3800" dirty="0">
                <a:solidFill>
                  <a:srgbClr val="78A22F"/>
                </a:solidFill>
                <a:latin typeface="Bebas Neue Pro" panose="020B0606020202050201" pitchFamily="34" charset="0"/>
              </a:rPr>
            </a:br>
            <a:r>
              <a:rPr lang="en-US" sz="3800" dirty="0">
                <a:solidFill>
                  <a:srgbClr val="78A22F"/>
                </a:solidFill>
                <a:latin typeface="Bebas Neue Pro" panose="020B0606020202050201" pitchFamily="34" charset="0"/>
              </a:rPr>
              <a:t>will need them.</a:t>
            </a:r>
          </a:p>
        </p:txBody>
      </p:sp>
      <p:grpSp>
        <p:nvGrpSpPr>
          <p:cNvPr id="2" name="Group 1">
            <a:extLst>
              <a:ext uri="{FF2B5EF4-FFF2-40B4-BE49-F238E27FC236}">
                <a16:creationId xmlns:a16="http://schemas.microsoft.com/office/drawing/2014/main" id="{52A036D6-C471-CF5C-2BA7-F71E2EFD2143}"/>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6EE028DA-93AC-E4B5-FA4C-37EC32DC578F}"/>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8A3C659-FAA3-E1CF-CB30-8EAF3853BB7B}"/>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18965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uman body&#10;&#10;Description automatically generated">
            <a:extLst>
              <a:ext uri="{FF2B5EF4-FFF2-40B4-BE49-F238E27FC236}">
                <a16:creationId xmlns:a16="http://schemas.microsoft.com/office/drawing/2014/main" id="{606C8733-6EA6-3679-2038-B8CD96731406}"/>
              </a:ext>
            </a:extLst>
          </p:cNvPr>
          <p:cNvPicPr>
            <a:picLocks noChangeAspect="1"/>
          </p:cNvPicPr>
          <p:nvPr/>
        </p:nvPicPr>
        <p:blipFill rotWithShape="1">
          <a:blip r:embed="rId2">
            <a:extLst>
              <a:ext uri="{28A0092B-C50C-407E-A947-70E740481C1C}">
                <a14:useLocalDpi xmlns:a14="http://schemas.microsoft.com/office/drawing/2010/main" val="0"/>
              </a:ext>
            </a:extLst>
          </a:blip>
          <a:srcRect b="2292"/>
          <a:stretch/>
        </p:blipFill>
        <p:spPr>
          <a:xfrm>
            <a:off x="476621" y="1423838"/>
            <a:ext cx="5644239" cy="4228063"/>
          </a:xfrm>
          <a:prstGeom prst="rect">
            <a:avLst/>
          </a:prstGeom>
        </p:spPr>
      </p:pic>
      <p:pic>
        <p:nvPicPr>
          <p:cNvPr id="9" name="Picture 8" descr="Close-up of a human tongue&#10;&#10;Description automatically generated">
            <a:extLst>
              <a:ext uri="{FF2B5EF4-FFF2-40B4-BE49-F238E27FC236}">
                <a16:creationId xmlns:a16="http://schemas.microsoft.com/office/drawing/2014/main" id="{E6491535-43DE-B810-24B8-A04DBC03A872}"/>
              </a:ext>
            </a:extLst>
          </p:cNvPr>
          <p:cNvPicPr>
            <a:picLocks noChangeAspect="1"/>
          </p:cNvPicPr>
          <p:nvPr/>
        </p:nvPicPr>
        <p:blipFill rotWithShape="1">
          <a:blip r:embed="rId3">
            <a:extLst>
              <a:ext uri="{28A0092B-C50C-407E-A947-70E740481C1C}">
                <a14:useLocalDpi xmlns:a14="http://schemas.microsoft.com/office/drawing/2010/main" val="0"/>
              </a:ext>
            </a:extLst>
          </a:blip>
          <a:srcRect l="1647" b="1480"/>
          <a:stretch/>
        </p:blipFill>
        <p:spPr>
          <a:xfrm>
            <a:off x="6120860" y="1411704"/>
            <a:ext cx="5555799" cy="4240197"/>
          </a:xfrm>
          <a:prstGeom prst="rect">
            <a:avLst/>
          </a:prstGeom>
        </p:spPr>
      </p:pic>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91440" y="457200"/>
            <a:ext cx="11551218" cy="573874"/>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Mature and Immature Cervix</a:t>
            </a:r>
          </a:p>
        </p:txBody>
      </p:sp>
      <p:grpSp>
        <p:nvGrpSpPr>
          <p:cNvPr id="2" name="Group 1">
            <a:extLst>
              <a:ext uri="{FF2B5EF4-FFF2-40B4-BE49-F238E27FC236}">
                <a16:creationId xmlns:a16="http://schemas.microsoft.com/office/drawing/2014/main" id="{B335EC62-6640-6787-30F9-89FCC9B3A6BA}"/>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0886BFA6-5AA0-1EEF-813F-EE398DCD192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45987C7-1642-A832-5871-922B3E69BDA1}"/>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1577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err="1">
                <a:solidFill>
                  <a:srgbClr val="78A22F"/>
                </a:solidFill>
                <a:latin typeface="Bebas Neue Pro" panose="020B0606020202050201" pitchFamily="34" charset="0"/>
              </a:rPr>
              <a:t>Mgen</a:t>
            </a:r>
            <a:r>
              <a:rPr lang="en-US" sz="5400" dirty="0">
                <a:solidFill>
                  <a:srgbClr val="78A22F"/>
                </a:solidFill>
                <a:latin typeface="Bebas Neue Pro" panose="020B0606020202050201" pitchFamily="34" charset="0"/>
              </a:rPr>
              <a:t> </a:t>
            </a:r>
            <a:r>
              <a:rPr lang="en-US" sz="4800" dirty="0">
                <a:solidFill>
                  <a:srgbClr val="78A22F"/>
                </a:solidFill>
                <a:latin typeface="Bebas Neue Pro" panose="020B0606020202050201" pitchFamily="34" charset="0"/>
              </a:rPr>
              <a:t>(Mycoplasma </a:t>
            </a:r>
            <a:r>
              <a:rPr lang="en-US" sz="4800" dirty="0" err="1">
                <a:solidFill>
                  <a:srgbClr val="78A22F"/>
                </a:solidFill>
                <a:latin typeface="Bebas Neue Pro" panose="020B0606020202050201" pitchFamily="34" charset="0"/>
              </a:rPr>
              <a:t>Genitalium</a:t>
            </a:r>
            <a:r>
              <a:rPr lang="en-US" sz="4800" dirty="0">
                <a:solidFill>
                  <a:srgbClr val="78A22F"/>
                </a:solidFill>
                <a:latin typeface="Bebas Neue Pro" panose="020B0606020202050201" pitchFamily="34" charset="0"/>
              </a:rPr>
              <a:t>)</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5,049,000 between the ages of </a:t>
            </a:r>
            <a:br>
              <a:rPr lang="en-US" sz="2200" spc="-50" dirty="0">
                <a:latin typeface="Astoria  Light" pitchFamily="50" charset="0"/>
              </a:rPr>
            </a:br>
            <a:r>
              <a:rPr lang="en-US" sz="2200" spc="-50" dirty="0">
                <a:latin typeface="Astoria  Light" pitchFamily="50" charset="0"/>
              </a:rPr>
              <a:t>14 and 59.</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Spreads through vaginal and anal sex with someone who has the infection. Researchers are still determining whether sex partners can spread </a:t>
            </a:r>
            <a:r>
              <a:rPr lang="en-US" sz="2200" spc="-50" dirty="0" err="1">
                <a:latin typeface="Astoria  Light" pitchFamily="50" charset="0"/>
              </a:rPr>
              <a:t>Mgen</a:t>
            </a:r>
            <a:r>
              <a:rPr lang="en-US" sz="2200" spc="-50" dirty="0">
                <a:latin typeface="Astoria  Light" pitchFamily="50" charset="0"/>
              </a:rPr>
              <a:t> through oral sex.</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Abnormal discharge from the penis or vagina, pain or a burning sensation during urination, pain during sexual intercourse, and lower abdominal pain.</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Can be cured with antibiotics if diagnosed early. People treated for </a:t>
            </a:r>
            <a:r>
              <a:rPr lang="en-US" sz="2200" spc="-50" dirty="0" err="1">
                <a:latin typeface="Astoria  Light" pitchFamily="50" charset="0"/>
              </a:rPr>
              <a:t>Mgen</a:t>
            </a:r>
            <a:r>
              <a:rPr lang="en-US" sz="2200" spc="-50" dirty="0">
                <a:latin typeface="Astoria  Light" pitchFamily="50" charset="0"/>
              </a:rPr>
              <a:t> </a:t>
            </a:r>
            <a:br>
              <a:rPr lang="en-US" sz="2200" spc="-50" dirty="0">
                <a:latin typeface="Astoria  Light" pitchFamily="50" charset="0"/>
              </a:rPr>
            </a:br>
            <a:r>
              <a:rPr lang="en-US" sz="2200" spc="-50" dirty="0">
                <a:latin typeface="Astoria  Light" pitchFamily="50" charset="0"/>
              </a:rPr>
              <a:t>can get reinfected.</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Development of pelvic inflammatory disease (PID), which can cause chronic pelvic pain, infertility, an increased risk of ectopic pregnancy (a pregnancy outside the uterus). In men, it may lead to urethritis and epididymitis (inflammation of the epididymis).</a:t>
            </a:r>
          </a:p>
        </p:txBody>
      </p:sp>
      <p:grpSp>
        <p:nvGrpSpPr>
          <p:cNvPr id="3" name="Group 2">
            <a:extLst>
              <a:ext uri="{FF2B5EF4-FFF2-40B4-BE49-F238E27FC236}">
                <a16:creationId xmlns:a16="http://schemas.microsoft.com/office/drawing/2014/main" id="{0DA9C29B-DC94-9C1F-9ABC-5DF4A288ACA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9C461D41-B08F-5F0B-8091-36905D3CDEE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D6B308CF-6981-0846-C4A4-0968921DC0B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76737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microscope&#10;&#10;Description automatically generated">
            <a:extLst>
              <a:ext uri="{FF2B5EF4-FFF2-40B4-BE49-F238E27FC236}">
                <a16:creationId xmlns:a16="http://schemas.microsoft.com/office/drawing/2014/main" id="{7F4230D4-D7F3-641B-7F03-4AB7454D2921}"/>
              </a:ext>
            </a:extLst>
          </p:cNvPr>
          <p:cNvPicPr>
            <a:picLocks noChangeAspect="1"/>
          </p:cNvPicPr>
          <p:nvPr/>
        </p:nvPicPr>
        <p:blipFill rotWithShape="1">
          <a:blip r:embed="rId2">
            <a:extLst>
              <a:ext uri="{28A0092B-C50C-407E-A947-70E740481C1C}">
                <a14:useLocalDpi xmlns:a14="http://schemas.microsoft.com/office/drawing/2010/main" val="0"/>
              </a:ext>
            </a:extLst>
          </a:blip>
          <a:srcRect t="6336" b="22413"/>
          <a:stretch/>
        </p:blipFill>
        <p:spPr>
          <a:xfrm>
            <a:off x="483937" y="0"/>
            <a:ext cx="11221452" cy="6126480"/>
          </a:xfrm>
          <a:prstGeom prst="rect">
            <a:avLst/>
          </a:prstGeom>
        </p:spPr>
      </p:pic>
      <p:grpSp>
        <p:nvGrpSpPr>
          <p:cNvPr id="2" name="Group 1">
            <a:extLst>
              <a:ext uri="{FF2B5EF4-FFF2-40B4-BE49-F238E27FC236}">
                <a16:creationId xmlns:a16="http://schemas.microsoft.com/office/drawing/2014/main" id="{2C2154F7-7DF8-7C5F-FA75-E99F025CDF5A}"/>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17FC683D-EB86-B054-FA75-6C7237166FD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5BF6D6C-868B-F736-74D5-FC257F3A4CA5}"/>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80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HPV </a:t>
            </a:r>
            <a:r>
              <a:rPr lang="en-US" sz="4800" dirty="0">
                <a:solidFill>
                  <a:srgbClr val="78A22F"/>
                </a:solidFill>
                <a:latin typeface="Bebas Neue Pro" panose="020B0606020202050201" pitchFamily="34" charset="0"/>
              </a:rPr>
              <a:t>(Genital Warts Caused by Human Papilloma Virus)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1"/>
            <a:ext cx="5594888" cy="4320008"/>
          </a:xfrm>
          <a:prstGeom prst="rect">
            <a:avLst/>
          </a:prstGeom>
          <a:noFill/>
        </p:spPr>
        <p:txBody>
          <a:bodyPr wrap="square" lIns="0" tIns="0" rIns="0" bIns="0" numCol="1" spcCol="457200" rtlCol="0">
            <a:noAutofit/>
          </a:bodyPr>
          <a:lstStyle/>
          <a:p>
            <a:pPr>
              <a:lnSpc>
                <a:spcPts val="2300"/>
              </a:lnSpc>
              <a:spcAft>
                <a:spcPts val="22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100" spc="-50" dirty="0">
                <a:latin typeface="Astoria  Light" pitchFamily="50" charset="0"/>
              </a:rPr>
              <a:t>HPV is the most common viral STI today. 5.5 million people become newly infected each year. It is so common that almost every person who is sexually-active will get HPV at some time in their life if they don’t get the HPV vaccine.</a:t>
            </a:r>
          </a:p>
          <a:p>
            <a:pPr>
              <a:lnSpc>
                <a:spcPts val="2300"/>
              </a:lnSpc>
              <a:spcAft>
                <a:spcPts val="22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100" spc="-50" dirty="0">
                <a:latin typeface="Astoria  Light" pitchFamily="50" charset="0"/>
              </a:rPr>
              <a:t>Spread through vaginal, anal and oral sex. Direct skin-to-skin contact with an infected person. </a:t>
            </a:r>
          </a:p>
          <a:p>
            <a:pPr>
              <a:lnSpc>
                <a:spcPts val="2300"/>
              </a:lnSpc>
              <a:spcAft>
                <a:spcPts val="22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100" spc="-50" dirty="0">
                <a:latin typeface="Astoria  Light" pitchFamily="50" charset="0"/>
              </a:rPr>
              <a:t>Genital warts start as small bumps in the genital area or anus. They have a cauliflower-like appearance as they grow larger. They are </a:t>
            </a:r>
            <a:br>
              <a:rPr lang="en-US" sz="2100" spc="-50" dirty="0">
                <a:latin typeface="Astoria  Light" pitchFamily="50" charset="0"/>
              </a:rPr>
            </a:br>
            <a:r>
              <a:rPr lang="en-US" sz="2100" spc="-50" dirty="0">
                <a:latin typeface="Astoria  Light" pitchFamily="50" charset="0"/>
              </a:rPr>
              <a:t>very contagious.</a:t>
            </a:r>
          </a:p>
        </p:txBody>
      </p:sp>
      <p:sp>
        <p:nvSpPr>
          <p:cNvPr id="3" name="TextBox 2">
            <a:extLst>
              <a:ext uri="{FF2B5EF4-FFF2-40B4-BE49-F238E27FC236}">
                <a16:creationId xmlns:a16="http://schemas.microsoft.com/office/drawing/2014/main" id="{939F2555-CE02-23CE-E645-FC1A11AF60AE}"/>
              </a:ext>
            </a:extLst>
          </p:cNvPr>
          <p:cNvSpPr txBox="1"/>
          <p:nvPr/>
        </p:nvSpPr>
        <p:spPr>
          <a:xfrm>
            <a:off x="6783572" y="1554480"/>
            <a:ext cx="4965405" cy="2992110"/>
          </a:xfrm>
          <a:prstGeom prst="rect">
            <a:avLst/>
          </a:prstGeom>
          <a:noFill/>
        </p:spPr>
        <p:txBody>
          <a:bodyPr wrap="square" lIns="0" tIns="0" rIns="0" bIns="0" numCol="1" spcCol="457200" rtlCol="0">
            <a:noAutofit/>
          </a:bodyPr>
          <a:lstStyle/>
          <a:p>
            <a:pPr>
              <a:lnSpc>
                <a:spcPts val="2300"/>
              </a:lnSpc>
              <a:spcAft>
                <a:spcPts val="22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100" spc="-50" dirty="0">
                <a:latin typeface="Astoria  Light" pitchFamily="50" charset="0"/>
              </a:rPr>
              <a:t>There is no cure for HPV. Warts can be removed or treated by various medical methods such as topical medications (trichloroacetic acid) cryotherapy (freezing), laser therapy, or surgical removal.</a:t>
            </a:r>
          </a:p>
          <a:p>
            <a:pPr>
              <a:lnSpc>
                <a:spcPts val="2300"/>
              </a:lnSpc>
              <a:spcAft>
                <a:spcPts val="2200"/>
              </a:spcAft>
            </a:pPr>
            <a:r>
              <a:rPr lang="en-US" sz="3200" spc="-50" dirty="0">
                <a:solidFill>
                  <a:srgbClr val="F15D22"/>
                </a:solidFill>
                <a:latin typeface="Bebas Neue Pro" panose="020B0606020202050201" pitchFamily="34" charset="0"/>
              </a:rPr>
              <a:t>Long Term: </a:t>
            </a:r>
            <a:r>
              <a:rPr lang="en-US" sz="2100" spc="-50" dirty="0">
                <a:latin typeface="Astoria  Light" pitchFamily="50" charset="0"/>
              </a:rPr>
              <a:t>HPV can lead to cancer of the vagina, cervix, anus and penis. Cervical cancer is the second leading cause of cancer deaths among women in the U.S.</a:t>
            </a:r>
          </a:p>
        </p:txBody>
      </p:sp>
      <p:grpSp>
        <p:nvGrpSpPr>
          <p:cNvPr id="4" name="Group 3">
            <a:extLst>
              <a:ext uri="{FF2B5EF4-FFF2-40B4-BE49-F238E27FC236}">
                <a16:creationId xmlns:a16="http://schemas.microsoft.com/office/drawing/2014/main" id="{A9D88CD4-80B8-D023-FA6E-F4673884F52C}"/>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D860857A-2CF1-2B4B-E72A-2F17771B739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76B09F2-CEB7-701D-37A2-81F982311D6C}"/>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41844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person's tongue with a sore&#10;&#10;Description automatically generated">
            <a:extLst>
              <a:ext uri="{FF2B5EF4-FFF2-40B4-BE49-F238E27FC236}">
                <a16:creationId xmlns:a16="http://schemas.microsoft.com/office/drawing/2014/main" id="{D72F9764-76E7-C6BD-B62C-788EB8ECC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931" y="0"/>
            <a:ext cx="9606138" cy="6126480"/>
          </a:xfrm>
          <a:prstGeom prst="rect">
            <a:avLst/>
          </a:prstGeom>
        </p:spPr>
      </p:pic>
      <p:grpSp>
        <p:nvGrpSpPr>
          <p:cNvPr id="2" name="Group 1">
            <a:extLst>
              <a:ext uri="{FF2B5EF4-FFF2-40B4-BE49-F238E27FC236}">
                <a16:creationId xmlns:a16="http://schemas.microsoft.com/office/drawing/2014/main" id="{DD0BE8D0-0A17-021D-EA56-726DD3637739}"/>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785CD67F-10E3-E6CC-757D-558AE7D02B2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51E8138-EDFB-8AED-7E53-3BEA0D88D2E0}"/>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834945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human body&#10;&#10;Description automatically generated">
            <a:extLst>
              <a:ext uri="{FF2B5EF4-FFF2-40B4-BE49-F238E27FC236}">
                <a16:creationId xmlns:a16="http://schemas.microsoft.com/office/drawing/2014/main" id="{E0BAD920-6D4B-812D-428A-9EC2E7D0B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494" y="330950"/>
            <a:ext cx="11219895" cy="5795530"/>
          </a:xfrm>
          <a:prstGeom prst="rect">
            <a:avLst/>
          </a:prstGeom>
        </p:spPr>
      </p:pic>
      <p:grpSp>
        <p:nvGrpSpPr>
          <p:cNvPr id="2" name="Group 1">
            <a:extLst>
              <a:ext uri="{FF2B5EF4-FFF2-40B4-BE49-F238E27FC236}">
                <a16:creationId xmlns:a16="http://schemas.microsoft.com/office/drawing/2014/main" id="{4C60F41B-7A8E-FC27-9EB0-4079CD064445}"/>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EE4C9006-3C1A-C55D-7872-2E186546E6C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CA51910-F333-6873-DDEB-54AE5BEB71D6}"/>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4952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Genital Herpes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11396783" cy="4279499"/>
          </a:xfrm>
          <a:prstGeom prst="rect">
            <a:avLst/>
          </a:prstGeom>
          <a:noFill/>
        </p:spPr>
        <p:txBody>
          <a:bodyPr wrap="square" lIns="0" tIns="0" rIns="0" bIns="0" numCol="2" spcCol="548640" rtlCol="0">
            <a:noAutofit/>
          </a:bodyPr>
          <a:lstStyle/>
          <a:p>
            <a:pPr>
              <a:lnSpc>
                <a:spcPts val="24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000" spc="-50" dirty="0">
                <a:latin typeface="Astoria  Light" pitchFamily="50" charset="0"/>
              </a:rPr>
              <a:t>In the U.S. 572,000 new infections of genital herpes occur annually. More than one out of every six people aged 14 to 49 have genital herpes.</a:t>
            </a:r>
          </a:p>
          <a:p>
            <a:pPr>
              <a:lnSpc>
                <a:spcPts val="24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000" spc="-50" dirty="0">
                <a:latin typeface="Astoria  Light" pitchFamily="50" charset="0"/>
              </a:rPr>
              <a:t>The virus is spread when the fluid in a herpes sore (or blister) touches another person’s skin. Since the sores often occur in areas not covered by a condom, condoms do not provide reliable protection against herpes. Even when no blisters are present, infected people can still pass the virus onto others. This is known as “asymptomatic shedding.”</a:t>
            </a:r>
          </a:p>
          <a:p>
            <a:pPr>
              <a:lnSpc>
                <a:spcPts val="2400"/>
              </a:lnSpc>
              <a:spcAft>
                <a:spcPts val="1800"/>
              </a:spcAft>
            </a:pPr>
            <a:endParaRPr lang="en-US" sz="3200" spc="-50" dirty="0">
              <a:solidFill>
                <a:srgbClr val="F15D22"/>
              </a:solidFill>
              <a:latin typeface="Bebas Neue Pro" panose="020B0606020202050201" pitchFamily="34" charset="0"/>
            </a:endParaRPr>
          </a:p>
          <a:p>
            <a:pPr>
              <a:lnSpc>
                <a:spcPts val="2400"/>
              </a:lnSpc>
              <a:spcAft>
                <a:spcPts val="1800"/>
              </a:spcAft>
            </a:pPr>
            <a:endParaRPr lang="en-US" sz="3200" spc="-50" dirty="0">
              <a:solidFill>
                <a:srgbClr val="F15D22"/>
              </a:solidFill>
              <a:latin typeface="Bebas Neue Pro" panose="020B0606020202050201" pitchFamily="34" charset="0"/>
            </a:endParaRPr>
          </a:p>
          <a:p>
            <a:pPr>
              <a:lnSpc>
                <a:spcPts val="24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000" spc="-50" dirty="0">
                <a:latin typeface="Astoria  Light" pitchFamily="50" charset="0"/>
              </a:rPr>
              <a:t>fever, urinary problems, flu-like symptoms and painful, fluid-filled blisters on the genitals. It is a life-long condition that can never be cured. Besides the sex organs, genital herpes can also affect the eyes, tongue, lips, gums and other parts of the body.</a:t>
            </a:r>
          </a:p>
          <a:p>
            <a:pPr>
              <a:lnSpc>
                <a:spcPts val="24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000" spc="-50" dirty="0">
                <a:latin typeface="Astoria  Light" pitchFamily="50" charset="0"/>
              </a:rPr>
              <a:t>There is no cure but antiviral medications can help manage and reduce the frequency, duration, and severity of outbreaks.</a:t>
            </a:r>
          </a:p>
          <a:p>
            <a:pPr>
              <a:lnSpc>
                <a:spcPts val="2400"/>
              </a:lnSpc>
              <a:spcAft>
                <a:spcPts val="1800"/>
              </a:spcAft>
            </a:pPr>
            <a:r>
              <a:rPr lang="en-US" sz="3200" spc="-50" dirty="0">
                <a:solidFill>
                  <a:srgbClr val="F15D22"/>
                </a:solidFill>
                <a:latin typeface="Bebas Neue Pro" panose="020B0606020202050201" pitchFamily="34" charset="0"/>
              </a:rPr>
              <a:t>Long Term: </a:t>
            </a:r>
            <a:r>
              <a:rPr lang="en-US" sz="2000" spc="-50" dirty="0">
                <a:latin typeface="Astoria  Light" pitchFamily="50" charset="0"/>
              </a:rPr>
              <a:t>infections can cause uncomfortable and recurrent outbreaks of genital herpes. Living with genital herpes may have psychological and emotional impacts.</a:t>
            </a:r>
          </a:p>
        </p:txBody>
      </p:sp>
      <p:grpSp>
        <p:nvGrpSpPr>
          <p:cNvPr id="3" name="Group 2">
            <a:extLst>
              <a:ext uri="{FF2B5EF4-FFF2-40B4-BE49-F238E27FC236}">
                <a16:creationId xmlns:a16="http://schemas.microsoft.com/office/drawing/2014/main" id="{7849CEED-A5B5-E6B2-91F5-BDEDB656B51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720FAC46-1BFA-788B-BEF5-577BAF2EC33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5DDC81F-4AAC-907C-29AD-655E5CC47FBA}"/>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84187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Genital Herpes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spcAft>
                <a:spcPts val="1200"/>
              </a:spcAft>
            </a:pPr>
            <a:r>
              <a:rPr lang="en-US" sz="4000" spc="-50" dirty="0">
                <a:solidFill>
                  <a:srgbClr val="F15D22"/>
                </a:solidFill>
                <a:latin typeface="Bebas Neue Pro" panose="020B0606020202050201" pitchFamily="34" charset="0"/>
              </a:rPr>
              <a:t>What is genital herpes?</a:t>
            </a:r>
          </a:p>
          <a:p>
            <a:pPr>
              <a:lnSpc>
                <a:spcPts val="2700"/>
              </a:lnSpc>
              <a:spcAft>
                <a:spcPts val="1200"/>
              </a:spcAft>
            </a:pPr>
            <a:r>
              <a:rPr lang="en-US" sz="2400" spc="-50" dirty="0">
                <a:latin typeface="Astoria  Light" pitchFamily="50" charset="0"/>
              </a:rPr>
              <a:t>Genital herpes is an STI caused by two </a:t>
            </a:r>
            <a:br>
              <a:rPr lang="en-US" sz="2400" spc="-50" dirty="0">
                <a:latin typeface="Astoria  Light" pitchFamily="50" charset="0"/>
              </a:rPr>
            </a:br>
            <a:r>
              <a:rPr lang="en-US" sz="2400" spc="-50" dirty="0">
                <a:latin typeface="Astoria  Light" pitchFamily="50" charset="0"/>
              </a:rPr>
              <a:t>types of viruses. The viruses are called </a:t>
            </a:r>
            <a:br>
              <a:rPr lang="en-US" sz="2400" spc="-50" dirty="0">
                <a:latin typeface="Astoria  Light" pitchFamily="50" charset="0"/>
              </a:rPr>
            </a:br>
            <a:r>
              <a:rPr lang="en-US" sz="2400" spc="-50" dirty="0">
                <a:latin typeface="Astoria  Light" pitchFamily="50" charset="0"/>
              </a:rPr>
              <a:t>herpes simplex virus type 1 (HSV-1) and herpes simplex virus type 2 (HSV-2).</a:t>
            </a:r>
          </a:p>
          <a:p>
            <a:pPr>
              <a:spcAft>
                <a:spcPts val="1200"/>
              </a:spcAft>
            </a:pPr>
            <a:endParaRPr lang="en-US" sz="3200" spc="-50" dirty="0">
              <a:solidFill>
                <a:srgbClr val="F15D22"/>
              </a:solidFill>
              <a:latin typeface="Bebas Neue Pro" panose="020B0606020202050201" pitchFamily="34" charset="0"/>
            </a:endParaRPr>
          </a:p>
          <a:p>
            <a:pPr>
              <a:spcAft>
                <a:spcPts val="1800"/>
              </a:spcAft>
            </a:pPr>
            <a:endParaRPr lang="en-US" sz="3200" spc="-50" dirty="0">
              <a:solidFill>
                <a:srgbClr val="F15D22"/>
              </a:solidFill>
              <a:latin typeface="Bebas Neue Pro" panose="020B0606020202050201" pitchFamily="34" charset="0"/>
            </a:endParaRPr>
          </a:p>
          <a:p>
            <a:pPr>
              <a:spcAft>
                <a:spcPts val="1200"/>
              </a:spcAft>
            </a:pPr>
            <a:r>
              <a:rPr lang="en-US" sz="4000" spc="-50" dirty="0">
                <a:solidFill>
                  <a:srgbClr val="F15D22"/>
                </a:solidFill>
                <a:latin typeface="Bebas Neue Pro" panose="020B0606020202050201" pitchFamily="34" charset="0"/>
              </a:rPr>
              <a:t>What is oral herpes?</a:t>
            </a:r>
          </a:p>
          <a:p>
            <a:pPr>
              <a:lnSpc>
                <a:spcPts val="2700"/>
              </a:lnSpc>
              <a:spcAft>
                <a:spcPts val="1200"/>
              </a:spcAft>
            </a:pPr>
            <a:r>
              <a:rPr lang="en-US" sz="2400" spc="-50" dirty="0">
                <a:latin typeface="Astoria  Light" pitchFamily="50" charset="0"/>
              </a:rPr>
              <a:t>Oral herpes is usually caused by HSV-1 and can result in cold sores or fever blisters on or around the mouth. However, most people do not have </a:t>
            </a:r>
            <a:br>
              <a:rPr lang="en-US" sz="2400" spc="-50" dirty="0">
                <a:latin typeface="Astoria  Light" pitchFamily="50" charset="0"/>
              </a:rPr>
            </a:br>
            <a:r>
              <a:rPr lang="en-US" sz="2400" spc="-50" dirty="0">
                <a:latin typeface="Astoria  Light" pitchFamily="50" charset="0"/>
              </a:rPr>
              <a:t>any symptoms.</a:t>
            </a:r>
          </a:p>
        </p:txBody>
      </p:sp>
      <p:grpSp>
        <p:nvGrpSpPr>
          <p:cNvPr id="3" name="Group 2">
            <a:extLst>
              <a:ext uri="{FF2B5EF4-FFF2-40B4-BE49-F238E27FC236}">
                <a16:creationId xmlns:a16="http://schemas.microsoft.com/office/drawing/2014/main" id="{E2FAF26E-1625-CFD9-C88A-8EF5F71D9A4B}"/>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03FDA226-97D3-A537-6948-D516F72E951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7BF6ED7-461D-97C9-6B64-7B379882B1B0}"/>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20786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person's lips&#10;&#10;Description automatically generated">
            <a:extLst>
              <a:ext uri="{FF2B5EF4-FFF2-40B4-BE49-F238E27FC236}">
                <a16:creationId xmlns:a16="http://schemas.microsoft.com/office/drawing/2014/main" id="{8CEB1A56-CCB4-AB72-D764-0BBCAE80A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281" y="0"/>
            <a:ext cx="8167437" cy="6126850"/>
          </a:xfrm>
          <a:prstGeom prst="rect">
            <a:avLst/>
          </a:prstGeom>
        </p:spPr>
      </p:pic>
      <p:grpSp>
        <p:nvGrpSpPr>
          <p:cNvPr id="2" name="Group 1">
            <a:extLst>
              <a:ext uri="{FF2B5EF4-FFF2-40B4-BE49-F238E27FC236}">
                <a16:creationId xmlns:a16="http://schemas.microsoft.com/office/drawing/2014/main" id="{D0E7DA3F-9575-3564-9EA6-5CB161B7D39A}"/>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73ABF461-434B-55BF-2C01-050052F9282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0A4ABDA0-90D7-26AA-979B-3761E52EB6AF}"/>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49277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eye&#10;&#10;Description automatically generated">
            <a:extLst>
              <a:ext uri="{FF2B5EF4-FFF2-40B4-BE49-F238E27FC236}">
                <a16:creationId xmlns:a16="http://schemas.microsoft.com/office/drawing/2014/main" id="{E3BCDB8B-6744-94B3-0A84-76709C310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215" y="-1"/>
            <a:ext cx="10945570" cy="6126479"/>
          </a:xfrm>
          <a:prstGeom prst="rect">
            <a:avLst/>
          </a:prstGeom>
        </p:spPr>
      </p:pic>
      <p:grpSp>
        <p:nvGrpSpPr>
          <p:cNvPr id="2" name="Group 1">
            <a:extLst>
              <a:ext uri="{FF2B5EF4-FFF2-40B4-BE49-F238E27FC236}">
                <a16:creationId xmlns:a16="http://schemas.microsoft.com/office/drawing/2014/main" id="{4CCAB1C2-5C0E-57BD-3896-5EAC8AD70D3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1AB61A2B-CE5F-E938-EF2A-95F337F0B13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6FD40A5-487C-B916-9E72-6DE5A283C23D}"/>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9155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What is a sexually transmitted infection?</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155680" cy="4422700"/>
          </a:xfrm>
          <a:prstGeom prst="rect">
            <a:avLst/>
          </a:prstGeom>
          <a:noFill/>
        </p:spPr>
        <p:txBody>
          <a:bodyPr wrap="square" lIns="0" tIns="0" rIns="0" bIns="0" numCol="2" spcCol="274320" rtlCol="0">
            <a:noAutofit/>
          </a:bodyPr>
          <a:lstStyle/>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A sexually transmitted infection (STI) is an infection that is almost always spread by sexual contact, regardless of sexual preference.</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Sexual contact includes vaginal, oral or </a:t>
            </a:r>
            <a:br>
              <a:rPr lang="en-US" sz="2200" spc="-50" dirty="0">
                <a:latin typeface="Astoria  Light" pitchFamily="50" charset="0"/>
              </a:rPr>
            </a:br>
            <a:r>
              <a:rPr lang="en-US" sz="2200" spc="-50" dirty="0">
                <a:latin typeface="Astoria  Light" pitchFamily="50" charset="0"/>
              </a:rPr>
              <a:t>anal intercourse.</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STI’s have been called a “hidden epidemic”</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STI’s don’t discriminate – they infect sexually active people from all races, social classes, religions or sexual preferences.</a:t>
            </a:r>
          </a:p>
          <a:p>
            <a:pPr marL="285750" indent="-285750">
              <a:lnSpc>
                <a:spcPts val="2500"/>
              </a:lnSpc>
              <a:spcAft>
                <a:spcPts val="1800"/>
              </a:spcAft>
              <a:buFont typeface="Arial" panose="020B0604020202020204" pitchFamily="34" charset="0"/>
              <a:buChar char="•"/>
            </a:pPr>
            <a:endParaRPr lang="en-US" sz="2200" spc="-50" dirty="0">
              <a:latin typeface="Astoria  Light" pitchFamily="50" charset="0"/>
            </a:endParaRP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Certain STI’s can be spread even without sexual intercourse – by intimate skin to skin contact or by touching infested clothes, </a:t>
            </a:r>
            <a:br>
              <a:rPr lang="en-US" sz="2200" spc="-50" dirty="0">
                <a:latin typeface="Astoria  Light" pitchFamily="50" charset="0"/>
              </a:rPr>
            </a:br>
            <a:r>
              <a:rPr lang="en-US" sz="2200" spc="-50" dirty="0">
                <a:latin typeface="Astoria  Light" pitchFamily="50" charset="0"/>
              </a:rPr>
              <a:t>sheets or towels.</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If not treated, many STI’s can cause health problems such as pelvic inflammatory disease (PID), infertility, ectopic pregnancy and an increased risk for HIV transmission.</a:t>
            </a:r>
          </a:p>
        </p:txBody>
      </p:sp>
      <p:grpSp>
        <p:nvGrpSpPr>
          <p:cNvPr id="3" name="Group 2">
            <a:extLst>
              <a:ext uri="{FF2B5EF4-FFF2-40B4-BE49-F238E27FC236}">
                <a16:creationId xmlns:a16="http://schemas.microsoft.com/office/drawing/2014/main" id="{09FA8E6D-69CA-B9F8-67BC-B4915C55AA5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9C58AE42-38D9-6B41-516E-9F17CC58611E}"/>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3E3699C-25FD-C748-B88D-F11C17E7280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00388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Gonorrhea</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CDC reports that in the United States in 2021, 710,000. Females in the 15- to 19-year-old age group have the highest </a:t>
            </a:r>
            <a:br>
              <a:rPr lang="en-US" sz="2200" spc="-50" dirty="0">
                <a:latin typeface="Astoria  Light" pitchFamily="50" charset="0"/>
              </a:rPr>
            </a:br>
            <a:r>
              <a:rPr lang="en-US" sz="2200" spc="-50" dirty="0">
                <a:latin typeface="Astoria  Light" pitchFamily="50" charset="0"/>
              </a:rPr>
              <a:t>rate of gonorrhea in the nation.</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through vaginal, anal and oral sex. It can also be transmitted </a:t>
            </a:r>
            <a:br>
              <a:rPr lang="en-US" sz="2200" spc="-50" dirty="0">
                <a:latin typeface="Astoria  Light" pitchFamily="50" charset="0"/>
              </a:rPr>
            </a:br>
            <a:r>
              <a:rPr lang="en-US" sz="2200" spc="-50" dirty="0">
                <a:latin typeface="Astoria  Light" pitchFamily="50" charset="0"/>
              </a:rPr>
              <a:t>from an infected mother to her baby </a:t>
            </a:r>
            <a:br>
              <a:rPr lang="en-US" sz="2200" spc="-50" dirty="0">
                <a:latin typeface="Astoria  Light" pitchFamily="50" charset="0"/>
              </a:rPr>
            </a:br>
            <a:r>
              <a:rPr lang="en-US" sz="2200" spc="-50" dirty="0">
                <a:latin typeface="Astoria  Light" pitchFamily="50" charset="0"/>
              </a:rPr>
              <a:t>during childbirth.</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In men, symptoms include a burning during urination, frequent urination, and white, yellow, or green discharge from the penis. In women, symptoms include vaginal discharge, painful urination, and vaginal bleeding between periods.</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Gonorrhea is treated with antibiotics. Sexual partners should also be tested and treated to prevent reinfection </a:t>
            </a:r>
            <a:br>
              <a:rPr lang="en-US" sz="2200" spc="-50" dirty="0">
                <a:latin typeface="Astoria  Light" pitchFamily="50" charset="0"/>
              </a:rPr>
            </a:br>
            <a:r>
              <a:rPr lang="en-US" sz="2200" spc="-50" dirty="0">
                <a:latin typeface="Astoria  Light" pitchFamily="50" charset="0"/>
              </a:rPr>
              <a:t>and reduce the spread of the infection.</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Untreated gonorrhea can lead </a:t>
            </a:r>
            <a:br>
              <a:rPr lang="en-US" sz="2200" spc="-50" dirty="0">
                <a:latin typeface="Astoria  Light" pitchFamily="50" charset="0"/>
              </a:rPr>
            </a:br>
            <a:r>
              <a:rPr lang="en-US" sz="2200" spc="-50" dirty="0">
                <a:latin typeface="Astoria  Light" pitchFamily="50" charset="0"/>
              </a:rPr>
              <a:t>to infertility, blindness, arthritis and pelvic inflammatory disease in women.</a:t>
            </a:r>
          </a:p>
        </p:txBody>
      </p:sp>
      <p:grpSp>
        <p:nvGrpSpPr>
          <p:cNvPr id="3" name="Group 2">
            <a:extLst>
              <a:ext uri="{FF2B5EF4-FFF2-40B4-BE49-F238E27FC236}">
                <a16:creationId xmlns:a16="http://schemas.microsoft.com/office/drawing/2014/main" id="{CDDF01CF-5676-A74F-9F72-FA1F7AFA4A18}"/>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46FA317F-4B64-520F-6C1C-BD84F0F8515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9F45B52F-08EE-6F57-5D4D-1351637A6441}"/>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5325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mouth&#10;&#10;Description automatically generated">
            <a:extLst>
              <a:ext uri="{FF2B5EF4-FFF2-40B4-BE49-F238E27FC236}">
                <a16:creationId xmlns:a16="http://schemas.microsoft.com/office/drawing/2014/main" id="{D963E005-E39C-930E-DF2C-900E4264020A}"/>
              </a:ext>
            </a:extLst>
          </p:cNvPr>
          <p:cNvPicPr>
            <a:picLocks noChangeAspect="1"/>
          </p:cNvPicPr>
          <p:nvPr/>
        </p:nvPicPr>
        <p:blipFill rotWithShape="1">
          <a:blip r:embed="rId2">
            <a:extLst>
              <a:ext uri="{28A0092B-C50C-407E-A947-70E740481C1C}">
                <a14:useLocalDpi xmlns:a14="http://schemas.microsoft.com/office/drawing/2010/main" val="0"/>
              </a:ext>
            </a:extLst>
          </a:blip>
          <a:srcRect b="994"/>
          <a:stretch/>
        </p:blipFill>
        <p:spPr>
          <a:xfrm>
            <a:off x="1951121" y="0"/>
            <a:ext cx="8289758" cy="6126480"/>
          </a:xfrm>
          <a:prstGeom prst="rect">
            <a:avLst/>
          </a:prstGeom>
        </p:spPr>
      </p:pic>
      <p:grpSp>
        <p:nvGrpSpPr>
          <p:cNvPr id="2" name="Group 1">
            <a:extLst>
              <a:ext uri="{FF2B5EF4-FFF2-40B4-BE49-F238E27FC236}">
                <a16:creationId xmlns:a16="http://schemas.microsoft.com/office/drawing/2014/main" id="{DB66D9F5-D3B4-A459-06CD-10A582284BDA}"/>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0F3CBD08-5C7C-6EAE-D7D9-29E0C1A6DD3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08C55DE-C8E7-3B0D-65A5-39EEF1C25E6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47592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mouth with a sore throat&#10;&#10;Description automatically generated">
            <a:extLst>
              <a:ext uri="{FF2B5EF4-FFF2-40B4-BE49-F238E27FC236}">
                <a16:creationId xmlns:a16="http://schemas.microsoft.com/office/drawing/2014/main" id="{BCADAC86-55B3-0E38-2B6C-89CE9E74BBB9}"/>
              </a:ext>
            </a:extLst>
          </p:cNvPr>
          <p:cNvPicPr>
            <a:picLocks noChangeAspect="1"/>
          </p:cNvPicPr>
          <p:nvPr/>
        </p:nvPicPr>
        <p:blipFill rotWithShape="1">
          <a:blip r:embed="rId2">
            <a:extLst>
              <a:ext uri="{28A0092B-C50C-407E-A947-70E740481C1C}">
                <a14:useLocalDpi xmlns:a14="http://schemas.microsoft.com/office/drawing/2010/main" val="0"/>
              </a:ext>
            </a:extLst>
          </a:blip>
          <a:srcRect l="809"/>
          <a:stretch/>
        </p:blipFill>
        <p:spPr>
          <a:xfrm>
            <a:off x="3042652" y="0"/>
            <a:ext cx="6156893" cy="6126480"/>
          </a:xfrm>
          <a:prstGeom prst="rect">
            <a:avLst/>
          </a:prstGeom>
        </p:spPr>
      </p:pic>
      <p:grpSp>
        <p:nvGrpSpPr>
          <p:cNvPr id="2" name="Group 1">
            <a:extLst>
              <a:ext uri="{FF2B5EF4-FFF2-40B4-BE49-F238E27FC236}">
                <a16:creationId xmlns:a16="http://schemas.microsoft.com/office/drawing/2014/main" id="{CD039AAD-78B2-AC39-8680-60CBEF7F2D8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EBED387E-4E00-BC69-1FB4-8001D9C37D8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D88B6DAF-B1F8-3EA5-5F66-11C194D6392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73004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Trichomoniasis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2581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2.6 million cases are reported annually. Millions of people have the infection, but </a:t>
            </a:r>
            <a:br>
              <a:rPr lang="en-US" sz="2200" spc="-50" dirty="0">
                <a:latin typeface="Astoria  Light" pitchFamily="50" charset="0"/>
              </a:rPr>
            </a:br>
            <a:r>
              <a:rPr lang="en-US" sz="2200" spc="-50" dirty="0">
                <a:latin typeface="Astoria  Light" pitchFamily="50" charset="0"/>
              </a:rPr>
              <a:t>only about 70% develop any symptoms. </a:t>
            </a:r>
            <a:br>
              <a:rPr lang="en-US" sz="2200" spc="-50" dirty="0">
                <a:latin typeface="Astoria  Light" pitchFamily="50" charset="0"/>
              </a:rPr>
            </a:br>
            <a:r>
              <a:rPr lang="en-US" sz="2200" spc="-50" dirty="0">
                <a:latin typeface="Astoria  Light" pitchFamily="50" charset="0"/>
              </a:rPr>
              <a:t>The infection is more common in women </a:t>
            </a:r>
            <a:br>
              <a:rPr lang="en-US" sz="2200" spc="-50" dirty="0">
                <a:latin typeface="Astoria  Light" pitchFamily="50" charset="0"/>
              </a:rPr>
            </a:br>
            <a:r>
              <a:rPr lang="en-US" sz="2200" spc="-50" dirty="0">
                <a:latin typeface="Astoria  Light" pitchFamily="50" charset="0"/>
              </a:rPr>
              <a:t>than in men. 25% of new infections occurs </a:t>
            </a:r>
            <a:br>
              <a:rPr lang="en-US" sz="2200" spc="-50" dirty="0">
                <a:latin typeface="Astoria  Light" pitchFamily="50" charset="0"/>
              </a:rPr>
            </a:br>
            <a:r>
              <a:rPr lang="en-US" sz="2200" spc="-50" dirty="0">
                <a:latin typeface="Astoria  Light" pitchFamily="50" charset="0"/>
              </a:rPr>
              <a:t>in teen girls.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caused by the parasite </a:t>
            </a:r>
            <a:br>
              <a:rPr lang="en-US" sz="2200" spc="-50" dirty="0">
                <a:latin typeface="Astoria  Light" pitchFamily="50" charset="0"/>
              </a:rPr>
            </a:br>
            <a:r>
              <a:rPr lang="en-US" sz="2200" spc="-50" dirty="0">
                <a:latin typeface="Astoria  Light" pitchFamily="50" charset="0"/>
              </a:rPr>
              <a:t>Trichomonas vaginalis, which, like all parasites, uses the host body in which it lives for food.</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Men feel itching or irritation inside the penis, burning after urination or ejaculation, discharge from the penis.</a:t>
            </a:r>
          </a:p>
          <a:p>
            <a:pPr>
              <a:lnSpc>
                <a:spcPts val="2500"/>
              </a:lnSpc>
              <a:spcAft>
                <a:spcPts val="1800"/>
              </a:spcAft>
            </a:pPr>
            <a:endParaRPr lang="en-US" sz="2200" spc="-50" dirty="0">
              <a:latin typeface="Astoria  Light" pitchFamily="50" charset="0"/>
            </a:endParaRPr>
          </a:p>
          <a:p>
            <a:pPr>
              <a:lnSpc>
                <a:spcPts val="2500"/>
              </a:lnSpc>
              <a:spcAft>
                <a:spcPts val="1800"/>
              </a:spcAft>
            </a:pPr>
            <a:r>
              <a:rPr lang="en-US" sz="2200" spc="-50" dirty="0">
                <a:latin typeface="Astoria  Light" pitchFamily="50" charset="0"/>
              </a:rPr>
              <a:t>Women may notice itching, burning, redness or soreness of the genitals, discomfort with urination, or a discharge with an unusual smell that can be clear, white, yellowish, </a:t>
            </a:r>
            <a:br>
              <a:rPr lang="en-US" sz="2200" spc="-50" dirty="0">
                <a:latin typeface="Astoria  Light" pitchFamily="50" charset="0"/>
              </a:rPr>
            </a:br>
            <a:r>
              <a:rPr lang="en-US" sz="2200" spc="-50" dirty="0">
                <a:latin typeface="Astoria  Light" pitchFamily="50" charset="0"/>
              </a:rPr>
              <a:t>or greenish.</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Doctors recommend an antibiotic (metronidazole) to treat the infection.</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Without treatment, the infection can last for months or even years and increases your risk of contracting HIV. </a:t>
            </a:r>
            <a:br>
              <a:rPr lang="en-US" sz="2200" spc="-50" dirty="0">
                <a:latin typeface="Astoria  Light" pitchFamily="50" charset="0"/>
              </a:rPr>
            </a:br>
            <a:r>
              <a:rPr lang="en-US" sz="2200" spc="-50" dirty="0">
                <a:latin typeface="Astoria  Light" pitchFamily="50" charset="0"/>
              </a:rPr>
              <a:t>In women, untreated trichomoniasis may increase the risk of PID.</a:t>
            </a:r>
          </a:p>
        </p:txBody>
      </p:sp>
      <p:grpSp>
        <p:nvGrpSpPr>
          <p:cNvPr id="3" name="Group 2">
            <a:extLst>
              <a:ext uri="{FF2B5EF4-FFF2-40B4-BE49-F238E27FC236}">
                <a16:creationId xmlns:a16="http://schemas.microsoft.com/office/drawing/2014/main" id="{B6DCA756-A925-07D1-29B9-A8FB2CD771B2}"/>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904BF9F2-326A-EEB9-5CDC-69DCF586B29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AF58996-710E-755D-42FD-196CCE955596}"/>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0753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cell&#10;&#10;Description automatically generated">
            <a:extLst>
              <a:ext uri="{FF2B5EF4-FFF2-40B4-BE49-F238E27FC236}">
                <a16:creationId xmlns:a16="http://schemas.microsoft.com/office/drawing/2014/main" id="{7EE0FD25-A799-3FD8-4F11-8D0C1DEF8346}"/>
              </a:ext>
            </a:extLst>
          </p:cNvPr>
          <p:cNvPicPr>
            <a:picLocks noChangeAspect="1"/>
          </p:cNvPicPr>
          <p:nvPr/>
        </p:nvPicPr>
        <p:blipFill rotWithShape="1">
          <a:blip r:embed="rId2">
            <a:extLst>
              <a:ext uri="{28A0092B-C50C-407E-A947-70E740481C1C}">
                <a14:useLocalDpi xmlns:a14="http://schemas.microsoft.com/office/drawing/2010/main" val="0"/>
              </a:ext>
            </a:extLst>
          </a:blip>
          <a:srcRect l="3595" r="3595"/>
          <a:stretch/>
        </p:blipFill>
        <p:spPr>
          <a:xfrm>
            <a:off x="0" y="0"/>
            <a:ext cx="12192000" cy="6126481"/>
          </a:xfrm>
          <a:prstGeom prst="rect">
            <a:avLst/>
          </a:prstGeom>
        </p:spPr>
      </p:pic>
      <p:grpSp>
        <p:nvGrpSpPr>
          <p:cNvPr id="2" name="Group 1">
            <a:extLst>
              <a:ext uri="{FF2B5EF4-FFF2-40B4-BE49-F238E27FC236}">
                <a16:creationId xmlns:a16="http://schemas.microsoft.com/office/drawing/2014/main" id="{D134BD30-2AFB-A00E-9A55-6D8ABDCA9E59}"/>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3404B799-EEE4-8A3F-B21B-61D8BF10153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F8AB500-BDA0-B680-3EF0-27F0A9D255CE}"/>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1394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water droplets on a surface&#10;&#10;Description automatically generated">
            <a:extLst>
              <a:ext uri="{FF2B5EF4-FFF2-40B4-BE49-F238E27FC236}">
                <a16:creationId xmlns:a16="http://schemas.microsoft.com/office/drawing/2014/main" id="{8214FADD-D0B8-B7AE-141F-E4DA3CA3F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0211" y="0"/>
            <a:ext cx="8091577" cy="6126480"/>
          </a:xfrm>
          <a:prstGeom prst="rect">
            <a:avLst/>
          </a:prstGeom>
        </p:spPr>
      </p:pic>
      <p:grpSp>
        <p:nvGrpSpPr>
          <p:cNvPr id="2" name="Group 1">
            <a:extLst>
              <a:ext uri="{FF2B5EF4-FFF2-40B4-BE49-F238E27FC236}">
                <a16:creationId xmlns:a16="http://schemas.microsoft.com/office/drawing/2014/main" id="{5CEDC791-7605-7F7F-3070-9F63248E93E6}"/>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727C581E-6C77-CA0F-9069-ED2D644FE98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9BB2ADC4-5A6E-D1B8-898A-C8B5FAB6098A}"/>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04646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mouth with a sore on their tongue&#10;&#10;Description automatically generated">
            <a:extLst>
              <a:ext uri="{FF2B5EF4-FFF2-40B4-BE49-F238E27FC236}">
                <a16:creationId xmlns:a16="http://schemas.microsoft.com/office/drawing/2014/main" id="{6F56C54B-5923-397D-82AF-ABC4D8D20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2917" y="4958"/>
            <a:ext cx="6806166" cy="6121522"/>
          </a:xfrm>
          <a:prstGeom prst="rect">
            <a:avLst/>
          </a:prstGeom>
        </p:spPr>
      </p:pic>
      <p:grpSp>
        <p:nvGrpSpPr>
          <p:cNvPr id="2" name="Group 1">
            <a:extLst>
              <a:ext uri="{FF2B5EF4-FFF2-40B4-BE49-F238E27FC236}">
                <a16:creationId xmlns:a16="http://schemas.microsoft.com/office/drawing/2014/main" id="{E73B07C0-2EEE-B66F-2706-D303069E7C60}"/>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F53667EF-23ED-BE61-DC4D-97D7478B597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2F9EE2F8-8D75-B121-3B9A-CCC07F751368}"/>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85127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Syphilis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11203209" cy="42581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CDC reports that in the U.S. in 2021, 176,713. Syphilis passed from pregnant women to their babies accounted for 2,855 cases.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through vaginal, anal and oral sex.</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900" spc="-50" dirty="0">
                <a:solidFill>
                  <a:srgbClr val="F15D22"/>
                </a:solidFill>
                <a:latin typeface="Bebas Neue Pro" panose="020B0606020202050201" pitchFamily="34" charset="0"/>
              </a:rPr>
              <a:t>Syphilis progresses in three stages</a:t>
            </a: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primary stage</a:t>
            </a:r>
            <a:r>
              <a:rPr lang="en-US" sz="2200" spc="-50" dirty="0">
                <a:latin typeface="Astoria  Light" pitchFamily="50" charset="0"/>
              </a:rPr>
              <a:t>, a painless red sore (called a “chancre”) appears. The sore will eventually heal, but it is filled with a highly contagious bacteria.</a:t>
            </a:r>
          </a:p>
          <a:p>
            <a:pPr>
              <a:lnSpc>
                <a:spcPts val="2500"/>
              </a:lnSpc>
              <a:spcAft>
                <a:spcPts val="1800"/>
              </a:spcAft>
            </a:pPr>
            <a:endParaRPr lang="en-US" sz="2200" spc="-50" dirty="0">
              <a:latin typeface="Astoria  Light" pitchFamily="50" charset="0"/>
            </a:endParaRP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secondary stage</a:t>
            </a:r>
            <a:r>
              <a:rPr lang="en-US" sz="2200" spc="-50" dirty="0">
                <a:latin typeface="Astoria  Light" pitchFamily="50" charset="0"/>
              </a:rPr>
              <a:t>, there are flu-like symptoms and contagious sores all over the hands, feet and mouth.</a:t>
            </a: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tertiary stage</a:t>
            </a:r>
            <a:r>
              <a:rPr lang="en-US" sz="2200" spc="-50" dirty="0">
                <a:latin typeface="Astoria  Light" pitchFamily="50" charset="0"/>
              </a:rPr>
              <a:t>, there is damage to the liver, brain and heart. Paralysis and death </a:t>
            </a:r>
            <a:br>
              <a:rPr lang="en-US" sz="2200" spc="-50" dirty="0">
                <a:latin typeface="Astoria  Light" pitchFamily="50" charset="0"/>
              </a:rPr>
            </a:br>
            <a:r>
              <a:rPr lang="en-US" sz="2200" spc="-50" dirty="0">
                <a:latin typeface="Astoria  Light" pitchFamily="50" charset="0"/>
              </a:rPr>
              <a:t>are likely.</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Can be cured with a long cycle </a:t>
            </a:r>
            <a:br>
              <a:rPr lang="en-US" sz="2200" spc="-50" dirty="0">
                <a:latin typeface="Astoria  Light" pitchFamily="50" charset="0"/>
              </a:rPr>
            </a:br>
            <a:r>
              <a:rPr lang="en-US" sz="2200" spc="-50" dirty="0">
                <a:latin typeface="Astoria  Light" pitchFamily="50" charset="0"/>
              </a:rPr>
              <a:t>of penicillin treatments if diagnosed early.</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Damage to the liver, brain and heart. Paralysis and death are likely.</a:t>
            </a:r>
          </a:p>
        </p:txBody>
      </p:sp>
      <p:grpSp>
        <p:nvGrpSpPr>
          <p:cNvPr id="3" name="Group 2">
            <a:extLst>
              <a:ext uri="{FF2B5EF4-FFF2-40B4-BE49-F238E27FC236}">
                <a16:creationId xmlns:a16="http://schemas.microsoft.com/office/drawing/2014/main" id="{0418F3AC-9198-14FA-1F51-D1FB7E0B7538}"/>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C0BFB474-0EF0-A14C-5241-8335BE7DF52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D6CC7B4-403B-FDD6-4424-9A95B223C9E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95011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person's lips&#10;&#10;Description automatically generated">
            <a:extLst>
              <a:ext uri="{FF2B5EF4-FFF2-40B4-BE49-F238E27FC236}">
                <a16:creationId xmlns:a16="http://schemas.microsoft.com/office/drawing/2014/main" id="{CED097DF-6C7B-F71B-94A1-F5C5ABB42A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362" y="0"/>
            <a:ext cx="9503276" cy="6127712"/>
          </a:xfrm>
          <a:prstGeom prst="rect">
            <a:avLst/>
          </a:prstGeom>
        </p:spPr>
      </p:pic>
      <p:grpSp>
        <p:nvGrpSpPr>
          <p:cNvPr id="2" name="Group 1">
            <a:extLst>
              <a:ext uri="{FF2B5EF4-FFF2-40B4-BE49-F238E27FC236}">
                <a16:creationId xmlns:a16="http://schemas.microsoft.com/office/drawing/2014/main" id="{08CE55D4-8A81-2AA1-3EDD-713E21EE7FEA}"/>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D65826E5-FBE8-7D9E-DB5E-854563BFD80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9306170D-803A-AEBC-0154-1156BE8DEFD6}"/>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864778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hairy chest with a red blister&#10;&#10;Description automatically generated">
            <a:extLst>
              <a:ext uri="{FF2B5EF4-FFF2-40B4-BE49-F238E27FC236}">
                <a16:creationId xmlns:a16="http://schemas.microsoft.com/office/drawing/2014/main" id="{28A8CE3F-3D8E-4168-D3EB-DF79CB97C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1080" y="-2359"/>
            <a:ext cx="9609839" cy="6128840"/>
          </a:xfrm>
          <a:prstGeom prst="rect">
            <a:avLst/>
          </a:prstGeom>
        </p:spPr>
      </p:pic>
      <p:grpSp>
        <p:nvGrpSpPr>
          <p:cNvPr id="2" name="Group 1">
            <a:extLst>
              <a:ext uri="{FF2B5EF4-FFF2-40B4-BE49-F238E27FC236}">
                <a16:creationId xmlns:a16="http://schemas.microsoft.com/office/drawing/2014/main" id="{4689FFE2-2BA5-B8D3-946A-69AA8F42C6F9}"/>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8FA978EE-3DE4-C0A3-39A1-871B0D0B6BC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80D7888-8C57-6BE2-720C-C270768FE85D}"/>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68655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Bacteria or Virus?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708691"/>
            <a:ext cx="4375689" cy="4236203"/>
          </a:xfrm>
          <a:prstGeom prst="rect">
            <a:avLst/>
          </a:prstGeom>
          <a:noFill/>
        </p:spPr>
        <p:txBody>
          <a:bodyPr wrap="square" lIns="0" tIns="0" rIns="0" bIns="0" numCol="1" spcCol="548640" rtlCol="0">
            <a:noAutofit/>
          </a:bodyPr>
          <a:lstStyle/>
          <a:p>
            <a:pPr>
              <a:lnSpc>
                <a:spcPts val="2400"/>
              </a:lnSpc>
              <a:spcAft>
                <a:spcPts val="800"/>
              </a:spcAft>
            </a:pPr>
            <a:r>
              <a:rPr lang="en-US" sz="3600" dirty="0">
                <a:solidFill>
                  <a:srgbClr val="F15D22"/>
                </a:solidFill>
                <a:latin typeface="Bebas Neue Pro" panose="020B0606020202050201" pitchFamily="34" charset="0"/>
              </a:rPr>
              <a:t>Bacterial STI’s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Gonorrhea</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Chlamydia</a:t>
            </a:r>
          </a:p>
          <a:p>
            <a:pPr marL="285750" indent="-285750">
              <a:lnSpc>
                <a:spcPts val="2400"/>
              </a:lnSpc>
              <a:spcAft>
                <a:spcPts val="1800"/>
              </a:spcAft>
              <a:buFont typeface="Arial" panose="020B0604020202020204" pitchFamily="34" charset="0"/>
              <a:buChar char="•"/>
            </a:pPr>
            <a:r>
              <a:rPr lang="en-US" sz="2400" dirty="0">
                <a:latin typeface="AstoriaMedium" panose="00000500000000000000" pitchFamily="2" charset="0"/>
              </a:rPr>
              <a:t>Syphilis</a:t>
            </a:r>
          </a:p>
          <a:p>
            <a:pPr marL="457200" indent="-457200">
              <a:lnSpc>
                <a:spcPts val="2400"/>
              </a:lnSpc>
              <a:spcAft>
                <a:spcPts val="1600"/>
              </a:spcAft>
              <a:buFont typeface="+mj-lt"/>
              <a:buAutoNum type="arabicPeriod"/>
            </a:pPr>
            <a:r>
              <a:rPr lang="en-US" sz="2000" dirty="0">
                <a:latin typeface="Astoria  Light" pitchFamily="50" charset="0"/>
              </a:rPr>
              <a:t>An STI that is caused by bacteria can be treated with antibiotic pills or other medications.</a:t>
            </a:r>
          </a:p>
          <a:p>
            <a:pPr marL="457200" indent="-457200">
              <a:lnSpc>
                <a:spcPts val="2400"/>
              </a:lnSpc>
              <a:spcAft>
                <a:spcPts val="1600"/>
              </a:spcAft>
              <a:buFont typeface="+mj-lt"/>
              <a:buAutoNum type="arabicPeriod"/>
            </a:pPr>
            <a:r>
              <a:rPr lang="en-US" sz="2000" dirty="0">
                <a:latin typeface="Astoria  Light" pitchFamily="50" charset="0"/>
              </a:rPr>
              <a:t>Bacterial STI’s can be cured, but they can also be re-acquired if safer sex practices are not followed.</a:t>
            </a:r>
          </a:p>
          <a:p>
            <a:pPr marL="457200" indent="-457200">
              <a:lnSpc>
                <a:spcPts val="2400"/>
              </a:lnSpc>
              <a:spcAft>
                <a:spcPts val="1600"/>
              </a:spcAft>
              <a:buFont typeface="+mj-lt"/>
              <a:buAutoNum type="arabicPeriod"/>
            </a:pPr>
            <a:endParaRPr lang="en-US" sz="2000" dirty="0">
              <a:latin typeface="Astoria  Light" pitchFamily="50" charset="0"/>
            </a:endParaRPr>
          </a:p>
          <a:p>
            <a:pPr>
              <a:lnSpc>
                <a:spcPts val="2400"/>
              </a:lnSpc>
              <a:spcAft>
                <a:spcPts val="1600"/>
              </a:spcAft>
            </a:pPr>
            <a:endParaRPr lang="en-US" sz="36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5571640" y="1708691"/>
            <a:ext cx="6119248" cy="3890075"/>
          </a:xfrm>
          <a:prstGeom prst="rect">
            <a:avLst/>
          </a:prstGeom>
          <a:noFill/>
        </p:spPr>
        <p:txBody>
          <a:bodyPr wrap="square" lIns="0" tIns="0" rIns="0" bIns="0" numCol="1" spcCol="548640" rtlCol="0">
            <a:noAutofit/>
          </a:bodyPr>
          <a:lstStyle/>
          <a:p>
            <a:pPr>
              <a:lnSpc>
                <a:spcPts val="2400"/>
              </a:lnSpc>
              <a:spcAft>
                <a:spcPts val="800"/>
              </a:spcAft>
            </a:pPr>
            <a:r>
              <a:rPr lang="en-US" sz="3600" dirty="0">
                <a:solidFill>
                  <a:srgbClr val="F15D22"/>
                </a:solidFill>
                <a:latin typeface="Bebas Neue Pro" panose="020B0606020202050201" pitchFamily="34" charset="0"/>
              </a:rPr>
              <a:t>Viral STI’s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Herpes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HPV</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Hepatitis B</a:t>
            </a:r>
          </a:p>
          <a:p>
            <a:pPr marL="285750" indent="-285750">
              <a:lnSpc>
                <a:spcPts val="2400"/>
              </a:lnSpc>
              <a:spcAft>
                <a:spcPts val="1800"/>
              </a:spcAft>
              <a:buFont typeface="Arial" panose="020B0604020202020204" pitchFamily="34" charset="0"/>
              <a:buChar char="•"/>
            </a:pPr>
            <a:r>
              <a:rPr lang="en-US" sz="2400" dirty="0">
                <a:latin typeface="AstoriaMedium" panose="00000500000000000000" pitchFamily="2" charset="0"/>
              </a:rPr>
              <a:t>HIV</a:t>
            </a:r>
          </a:p>
          <a:p>
            <a:pPr marL="457200" indent="-457200">
              <a:lnSpc>
                <a:spcPts val="2400"/>
              </a:lnSpc>
              <a:spcAft>
                <a:spcPts val="1600"/>
              </a:spcAft>
              <a:buFont typeface="+mj-lt"/>
              <a:buAutoNum type="arabicPeriod"/>
            </a:pPr>
            <a:r>
              <a:rPr lang="en-US" sz="2000" dirty="0">
                <a:latin typeface="Astoria  Light" pitchFamily="50" charset="0"/>
              </a:rPr>
              <a:t>An STI that is caused by a virus cannot be cured. This means that the infection – and the risk of spreading the virus – lasts a lifetime.</a:t>
            </a:r>
          </a:p>
          <a:p>
            <a:pPr marL="457200" indent="-457200">
              <a:lnSpc>
                <a:spcPts val="2400"/>
              </a:lnSpc>
              <a:spcAft>
                <a:spcPts val="1600"/>
              </a:spcAft>
              <a:buFont typeface="+mj-lt"/>
              <a:buAutoNum type="arabicPeriod"/>
            </a:pPr>
            <a:r>
              <a:rPr lang="en-US" sz="2000" dirty="0">
                <a:latin typeface="Astoria  Light" pitchFamily="50" charset="0"/>
              </a:rPr>
              <a:t>At least 68 million people are believed to be infected with an STI. That is one in five Americans!</a:t>
            </a:r>
          </a:p>
          <a:p>
            <a:pPr>
              <a:lnSpc>
                <a:spcPts val="2400"/>
              </a:lnSpc>
              <a:spcAft>
                <a:spcPts val="1600"/>
              </a:spcAft>
            </a:pPr>
            <a:endParaRPr lang="en-US" sz="3600" dirty="0">
              <a:solidFill>
                <a:srgbClr val="5091CD"/>
              </a:solidFill>
              <a:latin typeface="Bebas Neue Pro" panose="020B0606020202050201" pitchFamily="34" charset="0"/>
            </a:endParaRPr>
          </a:p>
        </p:txBody>
      </p:sp>
      <p:pic>
        <p:nvPicPr>
          <p:cNvPr id="7" name="Picture 6" descr="A magnifying glass with bacteria and germs&#10;&#10;Description automatically generated">
            <a:extLst>
              <a:ext uri="{FF2B5EF4-FFF2-40B4-BE49-F238E27FC236}">
                <a16:creationId xmlns:a16="http://schemas.microsoft.com/office/drawing/2014/main" id="{619D6729-F074-7B4E-F21E-A55839B9E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8503">
            <a:off x="7247818" y="-488243"/>
            <a:ext cx="4925180" cy="4925180"/>
          </a:xfrm>
          <a:prstGeom prst="rect">
            <a:avLst/>
          </a:prstGeom>
        </p:spPr>
      </p:pic>
      <p:grpSp>
        <p:nvGrpSpPr>
          <p:cNvPr id="4" name="Group 3">
            <a:extLst>
              <a:ext uri="{FF2B5EF4-FFF2-40B4-BE49-F238E27FC236}">
                <a16:creationId xmlns:a16="http://schemas.microsoft.com/office/drawing/2014/main" id="{A0A012DF-702B-2832-9879-2BBF02632B83}"/>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062BEA23-B7F2-2C75-548B-1D4938AB4C3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8617A379-9EEC-CAB6-55A8-E81752865370}"/>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3449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1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person's mouth&#10;&#10;Description automatically generated">
            <a:extLst>
              <a:ext uri="{FF2B5EF4-FFF2-40B4-BE49-F238E27FC236}">
                <a16:creationId xmlns:a16="http://schemas.microsoft.com/office/drawing/2014/main" id="{6029FD7A-9133-AA31-ACC0-5175E33F9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4245" y="0"/>
            <a:ext cx="8123509" cy="6126480"/>
          </a:xfrm>
          <a:prstGeom prst="rect">
            <a:avLst/>
          </a:prstGeom>
        </p:spPr>
      </p:pic>
      <p:grpSp>
        <p:nvGrpSpPr>
          <p:cNvPr id="2" name="Group 1">
            <a:extLst>
              <a:ext uri="{FF2B5EF4-FFF2-40B4-BE49-F238E27FC236}">
                <a16:creationId xmlns:a16="http://schemas.microsoft.com/office/drawing/2014/main" id="{02833021-68C3-2A8D-E83F-EACEE4196D9E}"/>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84ACC9B7-9310-E4B2-C581-BB9B361D14E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DC2524C-0EC8-932B-DEDF-27ABB5065805}"/>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8879479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 up of a person's mouth&#10;&#10;Description automatically generated">
            <a:extLst>
              <a:ext uri="{FF2B5EF4-FFF2-40B4-BE49-F238E27FC236}">
                <a16:creationId xmlns:a16="http://schemas.microsoft.com/office/drawing/2014/main" id="{BBACFB1B-E1D3-D6A1-293D-13A514373CB6}"/>
              </a:ext>
            </a:extLst>
          </p:cNvPr>
          <p:cNvPicPr>
            <a:picLocks noChangeAspect="1"/>
          </p:cNvPicPr>
          <p:nvPr/>
        </p:nvPicPr>
        <p:blipFill rotWithShape="1">
          <a:blip r:embed="rId2">
            <a:extLst>
              <a:ext uri="{28A0092B-C50C-407E-A947-70E740481C1C}">
                <a14:useLocalDpi xmlns:a14="http://schemas.microsoft.com/office/drawing/2010/main" val="0"/>
              </a:ext>
            </a:extLst>
          </a:blip>
          <a:srcRect l="1113"/>
          <a:stretch/>
        </p:blipFill>
        <p:spPr>
          <a:xfrm>
            <a:off x="2593473" y="-1"/>
            <a:ext cx="7005054" cy="6128811"/>
          </a:xfrm>
          <a:prstGeom prst="rect">
            <a:avLst/>
          </a:prstGeom>
        </p:spPr>
      </p:pic>
      <p:grpSp>
        <p:nvGrpSpPr>
          <p:cNvPr id="2" name="Group 1">
            <a:extLst>
              <a:ext uri="{FF2B5EF4-FFF2-40B4-BE49-F238E27FC236}">
                <a16:creationId xmlns:a16="http://schemas.microsoft.com/office/drawing/2014/main" id="{5453BE3D-5563-3BFF-4821-7F70092FD55A}"/>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7737E2A0-720B-6822-9C0B-C9BBF2807E3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98D3C7D-95A0-5897-777C-74EDE8112E6C}"/>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51223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Human Immunodeficiency Virus HIV</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1"/>
            <a:ext cx="11203208" cy="4316930"/>
          </a:xfrm>
          <a:prstGeom prst="rect">
            <a:avLst/>
          </a:prstGeom>
          <a:noFill/>
        </p:spPr>
        <p:txBody>
          <a:bodyPr wrap="square" lIns="0" tIns="0" rIns="0" bIns="0" numCol="2" spcCol="548640" rtlCol="0">
            <a:noAutofit/>
          </a:bodyPr>
          <a:lstStyle/>
          <a:p>
            <a:pPr>
              <a:lnSpc>
                <a:spcPts val="24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000" spc="-50" dirty="0">
                <a:latin typeface="Astoria  Light" pitchFamily="50" charset="0"/>
              </a:rPr>
              <a:t>In 2021, 36,136 people were newly infected with HIV in the United States.</a:t>
            </a:r>
          </a:p>
          <a:p>
            <a:pPr>
              <a:lnSpc>
                <a:spcPts val="24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000" spc="-50" dirty="0">
                <a:latin typeface="Astoria  Light" pitchFamily="50" charset="0"/>
              </a:rPr>
              <a:t>HIV can be transmitted if con-</a:t>
            </a:r>
            <a:r>
              <a:rPr lang="en-US" sz="2000" spc="-50" dirty="0" err="1">
                <a:latin typeface="Astoria  Light" pitchFamily="50" charset="0"/>
              </a:rPr>
              <a:t>taminated</a:t>
            </a:r>
            <a:r>
              <a:rPr lang="en-US" sz="2000" spc="-50" dirty="0">
                <a:latin typeface="Astoria  Light" pitchFamily="50" charset="0"/>
              </a:rPr>
              <a:t> blood or body fluids are present. HIV particles can exist in body fluids such as semen, vaginal fluids and breast milk. HIV cannot live long outside the body. HIV is spread by sexual contact or by sharing needles with an infected individual.</a:t>
            </a:r>
          </a:p>
          <a:p>
            <a:pPr>
              <a:lnSpc>
                <a:spcPts val="24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000" spc="-50" dirty="0">
                <a:latin typeface="Astoria  Light" pitchFamily="50" charset="0"/>
              </a:rPr>
              <a:t>infected persons will show initial symptoms of infection, but these symptoms – </a:t>
            </a:r>
            <a:br>
              <a:rPr lang="en-US" sz="2000" spc="-50" dirty="0">
                <a:latin typeface="Astoria  Light" pitchFamily="50" charset="0"/>
              </a:rPr>
            </a:br>
            <a:r>
              <a:rPr lang="en-US" sz="2000" spc="-50" dirty="0">
                <a:latin typeface="Astoria  Light" pitchFamily="50" charset="0"/>
              </a:rPr>
              <a:t>sore throat, headache, fever, swollen lymph nodes – are easily mistaken for the flu.</a:t>
            </a:r>
          </a:p>
          <a:p>
            <a:pPr>
              <a:lnSpc>
                <a:spcPts val="24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000" spc="-50" dirty="0">
                <a:latin typeface="Astoria  Light" pitchFamily="50" charset="0"/>
              </a:rPr>
              <a:t>HIV is a chronic condition that can be managed with antiretroviral therapy (ART). </a:t>
            </a:r>
            <a:br>
              <a:rPr lang="en-US" sz="2000" spc="-50" dirty="0">
                <a:latin typeface="Astoria  Light" pitchFamily="50" charset="0"/>
              </a:rPr>
            </a:br>
            <a:r>
              <a:rPr lang="en-US" sz="2000" spc="-50" dirty="0">
                <a:latin typeface="Astoria  Light" pitchFamily="50" charset="0"/>
              </a:rPr>
              <a:t>ART consists of a combination of medications </a:t>
            </a:r>
            <a:br>
              <a:rPr lang="en-US" sz="2000" spc="-50" dirty="0">
                <a:latin typeface="Astoria  Light" pitchFamily="50" charset="0"/>
              </a:rPr>
            </a:br>
            <a:r>
              <a:rPr lang="en-US" sz="2000" spc="-50" dirty="0">
                <a:latin typeface="Astoria  Light" pitchFamily="50" charset="0"/>
              </a:rPr>
              <a:t>that suppress the replication of the virus, slow </a:t>
            </a:r>
            <a:br>
              <a:rPr lang="en-US" sz="2000" spc="-50" dirty="0">
                <a:latin typeface="Astoria  Light" pitchFamily="50" charset="0"/>
              </a:rPr>
            </a:br>
            <a:r>
              <a:rPr lang="en-US" sz="2000" spc="-50" dirty="0">
                <a:latin typeface="Astoria  Light" pitchFamily="50" charset="0"/>
              </a:rPr>
              <a:t>the progression of HIV, and preserve the </a:t>
            </a:r>
            <a:br>
              <a:rPr lang="en-US" sz="2000" spc="-50" dirty="0">
                <a:latin typeface="Astoria  Light" pitchFamily="50" charset="0"/>
              </a:rPr>
            </a:br>
            <a:r>
              <a:rPr lang="en-US" sz="2000" spc="-50" dirty="0">
                <a:latin typeface="Astoria  Light" pitchFamily="50" charset="0"/>
              </a:rPr>
              <a:t>immune system.</a:t>
            </a:r>
          </a:p>
          <a:p>
            <a:pPr>
              <a:lnSpc>
                <a:spcPts val="2400"/>
              </a:lnSpc>
              <a:spcAft>
                <a:spcPts val="1800"/>
              </a:spcAft>
            </a:pPr>
            <a:r>
              <a:rPr lang="en-US" sz="3200" spc="-50" dirty="0">
                <a:solidFill>
                  <a:srgbClr val="F15D22"/>
                </a:solidFill>
                <a:latin typeface="Bebas Neue Pro" panose="020B0606020202050201" pitchFamily="34" charset="0"/>
              </a:rPr>
              <a:t>Long Term: </a:t>
            </a:r>
            <a:r>
              <a:rPr lang="en-US" sz="2000" spc="-50" dirty="0">
                <a:latin typeface="Astoria  Light" pitchFamily="50" charset="0"/>
              </a:rPr>
              <a:t>HIV can lead to the development </a:t>
            </a:r>
            <a:br>
              <a:rPr lang="en-US" sz="2000" spc="-50" dirty="0">
                <a:latin typeface="Astoria  Light" pitchFamily="50" charset="0"/>
              </a:rPr>
            </a:br>
            <a:r>
              <a:rPr lang="en-US" sz="2000" spc="-50" dirty="0">
                <a:latin typeface="Astoria  Light" pitchFamily="50" charset="0"/>
              </a:rPr>
              <a:t>of acquired immunodeficiency syndrome (AIDS). In 2018, there were 15,820 deaths among adults and adolescents with diagnosed HIV in the U.S. These deaths may be due to any cause.</a:t>
            </a:r>
          </a:p>
        </p:txBody>
      </p:sp>
      <p:grpSp>
        <p:nvGrpSpPr>
          <p:cNvPr id="3" name="Group 2">
            <a:extLst>
              <a:ext uri="{FF2B5EF4-FFF2-40B4-BE49-F238E27FC236}">
                <a16:creationId xmlns:a16="http://schemas.microsoft.com/office/drawing/2014/main" id="{FFE560D6-6C59-1492-74CC-4D7F55D2556A}"/>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BD3501EB-CBDD-4DB2-D3E9-C564CDF39F5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F24E3AE-35D9-7B6F-2801-1C6766FCDA29}"/>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5548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EB5EDEA-6588-D31D-F9A3-C11E12509E5A}"/>
              </a:ext>
            </a:extLst>
          </p:cNvPr>
          <p:cNvGrpSpPr/>
          <p:nvPr/>
        </p:nvGrpSpPr>
        <p:grpSpPr>
          <a:xfrm>
            <a:off x="869768" y="-1"/>
            <a:ext cx="10452463" cy="6126481"/>
            <a:chOff x="954504" y="-1"/>
            <a:chExt cx="10452463" cy="6126481"/>
          </a:xfrm>
        </p:grpSpPr>
        <p:pic>
          <p:nvPicPr>
            <p:cNvPr id="4" name="Picture 3" descr="A close-up of hands holding pills&#10;&#10;Description automatically generated">
              <a:extLst>
                <a:ext uri="{FF2B5EF4-FFF2-40B4-BE49-F238E27FC236}">
                  <a16:creationId xmlns:a16="http://schemas.microsoft.com/office/drawing/2014/main" id="{5A6B902F-0CAF-2D68-5FA4-8BE055B96F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504" y="-1"/>
              <a:ext cx="7291138" cy="4138213"/>
            </a:xfrm>
            <a:prstGeom prst="rect">
              <a:avLst/>
            </a:prstGeom>
          </p:spPr>
        </p:pic>
        <p:pic>
          <p:nvPicPr>
            <p:cNvPr id="3" name="Picture 2" descr="A close-up of a bottle of pills&#10;&#10;Description automatically generated">
              <a:extLst>
                <a:ext uri="{FF2B5EF4-FFF2-40B4-BE49-F238E27FC236}">
                  <a16:creationId xmlns:a16="http://schemas.microsoft.com/office/drawing/2014/main" id="{736D4217-A0E2-349C-4A05-D2522A2FDF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7460" y="2518612"/>
              <a:ext cx="5669507" cy="3607868"/>
            </a:xfrm>
            <a:prstGeom prst="rect">
              <a:avLst/>
            </a:prstGeom>
          </p:spPr>
        </p:pic>
      </p:grpSp>
      <p:grpSp>
        <p:nvGrpSpPr>
          <p:cNvPr id="2" name="Group 1">
            <a:extLst>
              <a:ext uri="{FF2B5EF4-FFF2-40B4-BE49-F238E27FC236}">
                <a16:creationId xmlns:a16="http://schemas.microsoft.com/office/drawing/2014/main" id="{5CD7C410-5048-FBB9-D3C4-E4823146B63A}"/>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40E72418-1F10-91E7-A9E5-771BDA195C4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6DD6EA9-7AB6-8725-CD29-C39B2B65969B}"/>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008634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Acquired Immune Deficiency Syndrome AIDS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1"/>
            <a:ext cx="11203209" cy="498908"/>
          </a:xfrm>
          <a:prstGeom prst="rect">
            <a:avLst/>
          </a:prstGeom>
          <a:noFill/>
        </p:spPr>
        <p:txBody>
          <a:bodyPr wrap="square" lIns="0" tIns="0" rIns="0" bIns="0" numCol="1" spcCol="548640" rtlCol="0">
            <a:noAutofit/>
          </a:bodyPr>
          <a:lstStyle/>
          <a:p>
            <a:pPr>
              <a:lnSpc>
                <a:spcPts val="3200"/>
              </a:lnSpc>
              <a:spcAft>
                <a:spcPts val="1800"/>
              </a:spcAft>
            </a:pPr>
            <a:r>
              <a:rPr lang="en-US" sz="3200" spc="-50" dirty="0">
                <a:solidFill>
                  <a:srgbClr val="F15D22"/>
                </a:solidFill>
                <a:latin typeface="Bebas Neue Pro" panose="020B0606020202050201" pitchFamily="34" charset="0"/>
              </a:rPr>
              <a:t>The term AIDS refers to the most advanced stages of HIV infection.</a:t>
            </a:r>
          </a:p>
        </p:txBody>
      </p:sp>
      <p:sp>
        <p:nvSpPr>
          <p:cNvPr id="3" name="TextBox 2">
            <a:extLst>
              <a:ext uri="{FF2B5EF4-FFF2-40B4-BE49-F238E27FC236}">
                <a16:creationId xmlns:a16="http://schemas.microsoft.com/office/drawing/2014/main" id="{4A9D2561-1B56-920C-2755-C1E5069E4415}"/>
              </a:ext>
            </a:extLst>
          </p:cNvPr>
          <p:cNvSpPr txBox="1"/>
          <p:nvPr/>
        </p:nvSpPr>
        <p:spPr>
          <a:xfrm>
            <a:off x="621427" y="2219158"/>
            <a:ext cx="11203209" cy="3358147"/>
          </a:xfrm>
          <a:prstGeom prst="rect">
            <a:avLst/>
          </a:prstGeom>
          <a:noFill/>
        </p:spPr>
        <p:txBody>
          <a:bodyPr wrap="square" lIns="0" tIns="0" rIns="0" bIns="0" numCol="2" spcCol="548640" rtlCol="0">
            <a:noAutofit/>
          </a:bodyPr>
          <a:lstStyle/>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AIDS was once considered a disease that affected only certain risk groups, but in recent years it has become a concern for anyone who is sexually active. </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In 2021, 36,136 people were newly infected with HIV in the United States.</a:t>
            </a:r>
            <a:br>
              <a:rPr lang="en-US" sz="2200" spc="-50" dirty="0">
                <a:latin typeface="AstoriaRoman" panose="00000400000000000000" pitchFamily="2" charset="0"/>
              </a:rPr>
            </a:br>
            <a:br>
              <a:rPr lang="en-US" sz="2200" spc="-50" dirty="0">
                <a:latin typeface="AstoriaRoman" panose="00000400000000000000" pitchFamily="2" charset="0"/>
              </a:rPr>
            </a:br>
            <a:br>
              <a:rPr lang="en-US" sz="2200" spc="-50" dirty="0">
                <a:latin typeface="AstoriaRoman" panose="00000400000000000000" pitchFamily="2" charset="0"/>
              </a:rPr>
            </a:br>
            <a:endParaRPr lang="en-US" sz="2200" spc="-50" dirty="0">
              <a:latin typeface="AstoriaRoman" panose="00000400000000000000" pitchFamily="2" charset="0"/>
            </a:endParaRP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AIDS is one of the leading causes of death for people between the ages of </a:t>
            </a:r>
            <a:br>
              <a:rPr lang="en-US" sz="2200" spc="-50" dirty="0">
                <a:latin typeface="AstoriaRoman" panose="00000400000000000000" pitchFamily="2" charset="0"/>
              </a:rPr>
            </a:br>
            <a:r>
              <a:rPr lang="en-US" sz="2200" spc="-50" dirty="0">
                <a:latin typeface="AstoriaRoman" panose="00000400000000000000" pitchFamily="2" charset="0"/>
              </a:rPr>
              <a:t>25 and 44. Over one million Americans are infected with sexually transmitted HIV today.</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Although new drugs (ART) can suppress how quickly the virus spreads through the body, AIDS is still an incurable and can be a fatal disease.</a:t>
            </a:r>
          </a:p>
        </p:txBody>
      </p:sp>
      <p:grpSp>
        <p:nvGrpSpPr>
          <p:cNvPr id="4" name="Group 3">
            <a:extLst>
              <a:ext uri="{FF2B5EF4-FFF2-40B4-BE49-F238E27FC236}">
                <a16:creationId xmlns:a16="http://schemas.microsoft.com/office/drawing/2014/main" id="{C90D66BD-4231-191D-78BF-4E5F1CCB2619}"/>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B93F5401-FA7A-A102-8ADA-DBD5C95D7DD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FD879F6-BE55-07F2-667F-734A9B52BE3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85968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in a hospital gown sitting in a wheelchair&#10;&#10;Description automatically generated">
            <a:extLst>
              <a:ext uri="{FF2B5EF4-FFF2-40B4-BE49-F238E27FC236}">
                <a16:creationId xmlns:a16="http://schemas.microsoft.com/office/drawing/2014/main" id="{C76AC572-98D8-5DBF-47ED-4BE6DDFAC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026" y="0"/>
            <a:ext cx="8991947" cy="6132095"/>
          </a:xfrm>
          <a:prstGeom prst="rect">
            <a:avLst/>
          </a:prstGeom>
        </p:spPr>
      </p:pic>
      <p:grpSp>
        <p:nvGrpSpPr>
          <p:cNvPr id="2" name="Group 1">
            <a:extLst>
              <a:ext uri="{FF2B5EF4-FFF2-40B4-BE49-F238E27FC236}">
                <a16:creationId xmlns:a16="http://schemas.microsoft.com/office/drawing/2014/main" id="{AE60EA59-9770-0082-096A-438293E88177}"/>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5359D39A-E944-A69C-0ACA-113B07D6564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72600DB2-20D1-5878-C021-DF2AC734BEA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707712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Viral Hepatitis B</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An estimated 2.4 million persons in the United States have chronic Hepatitis B virus infection.</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via sexual contact </a:t>
            </a:r>
            <a:br>
              <a:rPr lang="en-US" sz="2200" spc="-50" dirty="0">
                <a:latin typeface="Astoria  Light" pitchFamily="50" charset="0"/>
              </a:rPr>
            </a:br>
            <a:r>
              <a:rPr lang="en-US" sz="2200" spc="-50" dirty="0">
                <a:latin typeface="Astoria  Light" pitchFamily="50" charset="0"/>
              </a:rPr>
              <a:t>with an infected person, sharing intravenous needles, or other contact with the body </a:t>
            </a:r>
            <a:br>
              <a:rPr lang="en-US" sz="2200" spc="-50" dirty="0">
                <a:latin typeface="Astoria  Light" pitchFamily="50" charset="0"/>
              </a:rPr>
            </a:br>
            <a:r>
              <a:rPr lang="en-US" sz="2200" spc="-50" dirty="0">
                <a:latin typeface="Astoria  Light" pitchFamily="50" charset="0"/>
              </a:rPr>
              <a:t>fluids of an infected person.</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Jaundice, fatigue, muscle aches, abdominal pain, nausea, vomiting and dark urine. About 30% of those infected with HBV show no symptoms of the disease.</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Hepatitis B (HBV) is the only STI that can be prevented with a vaccine. There is no cure for HBV if the preventative vaccine </a:t>
            </a:r>
            <a:br>
              <a:rPr lang="en-US" sz="2200" spc="-50" dirty="0">
                <a:latin typeface="Astoria  Light" pitchFamily="50" charset="0"/>
              </a:rPr>
            </a:br>
            <a:r>
              <a:rPr lang="en-US" sz="2200" spc="-50" dirty="0">
                <a:latin typeface="Astoria  Light" pitchFamily="50" charset="0"/>
              </a:rPr>
              <a:t>is not given before infection can occur.</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Hepatitis B infects the liver. </a:t>
            </a:r>
            <a:br>
              <a:rPr lang="en-US" sz="2200" spc="-50" dirty="0">
                <a:latin typeface="Astoria  Light" pitchFamily="50" charset="0"/>
              </a:rPr>
            </a:br>
            <a:r>
              <a:rPr lang="en-US" sz="2200" spc="-50" dirty="0">
                <a:latin typeface="Astoria  Light" pitchFamily="50" charset="0"/>
              </a:rPr>
              <a:t>In its later stages, it can cause death due </a:t>
            </a:r>
            <a:br>
              <a:rPr lang="en-US" sz="2200" spc="-50" dirty="0">
                <a:latin typeface="Astoria  Light" pitchFamily="50" charset="0"/>
              </a:rPr>
            </a:br>
            <a:r>
              <a:rPr lang="en-US" sz="2200" spc="-50" dirty="0">
                <a:latin typeface="Astoria  Light" pitchFamily="50" charset="0"/>
              </a:rPr>
              <a:t>to cirrhosis or liver cancer.</a:t>
            </a:r>
          </a:p>
        </p:txBody>
      </p:sp>
      <p:grpSp>
        <p:nvGrpSpPr>
          <p:cNvPr id="3" name="Group 2">
            <a:extLst>
              <a:ext uri="{FF2B5EF4-FFF2-40B4-BE49-F238E27FC236}">
                <a16:creationId xmlns:a16="http://schemas.microsoft.com/office/drawing/2014/main" id="{91AC57C4-7303-CB51-0DF6-8B6E3BA87909}"/>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56FCDCA8-801E-54C1-08CA-4E0EA07CDF9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54856D27-4787-19DD-7096-9CCE2D2C2D6B}"/>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88175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ith yellow eyes&#10;&#10;Description automatically generated">
            <a:extLst>
              <a:ext uri="{FF2B5EF4-FFF2-40B4-BE49-F238E27FC236}">
                <a16:creationId xmlns:a16="http://schemas.microsoft.com/office/drawing/2014/main" id="{D3AA5E2E-A4A4-0790-3976-D99AD41B7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7237" y="6043"/>
            <a:ext cx="9217526" cy="6120437"/>
          </a:xfrm>
          <a:prstGeom prst="rect">
            <a:avLst/>
          </a:prstGeom>
        </p:spPr>
      </p:pic>
      <p:grpSp>
        <p:nvGrpSpPr>
          <p:cNvPr id="2" name="Group 1">
            <a:extLst>
              <a:ext uri="{FF2B5EF4-FFF2-40B4-BE49-F238E27FC236}">
                <a16:creationId xmlns:a16="http://schemas.microsoft.com/office/drawing/2014/main" id="{C1C60162-3960-48DC-6B58-759661B699D4}"/>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213A8EC7-907D-BF06-568A-D5E8002AF5CE}"/>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8F2EEAD-F97F-116A-1F4D-70CE307DBB7B}"/>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0322859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Pubic Lice</a:t>
            </a:r>
          </a:p>
        </p:txBody>
      </p:sp>
      <p:sp>
        <p:nvSpPr>
          <p:cNvPr id="3" name="TextBox 2">
            <a:extLst>
              <a:ext uri="{FF2B5EF4-FFF2-40B4-BE49-F238E27FC236}">
                <a16:creationId xmlns:a16="http://schemas.microsoft.com/office/drawing/2014/main" id="{4A9D2561-1B56-920C-2755-C1E5069E4415}"/>
              </a:ext>
            </a:extLst>
          </p:cNvPr>
          <p:cNvSpPr txBox="1"/>
          <p:nvPr/>
        </p:nvSpPr>
        <p:spPr>
          <a:xfrm>
            <a:off x="621427" y="1554480"/>
            <a:ext cx="11203209" cy="4215331"/>
          </a:xfrm>
          <a:prstGeom prst="rect">
            <a:avLst/>
          </a:prstGeom>
          <a:noFill/>
        </p:spPr>
        <p:txBody>
          <a:bodyPr wrap="square" lIns="0" tIns="0" rIns="0" bIns="0" numCol="2" spcCol="548640" rtlCol="0">
            <a:noAutofit/>
          </a:bodyPr>
          <a:lstStyle/>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About 3 million people in the U.S. get pubic lice every year.</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Pubic lice – also know as “crabs” – are small, wingless insects that burrow into the skin and survive on human blood.</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Pubic lice are transmitted through close sexual contact, but they can also be transmitted by sharing towels, sheets or </a:t>
            </a:r>
            <a:br>
              <a:rPr lang="en-US" sz="2200" spc="-50" dirty="0">
                <a:latin typeface="AstoriaRoman" panose="00000400000000000000" pitchFamily="2" charset="0"/>
              </a:rPr>
            </a:br>
            <a:r>
              <a:rPr lang="en-US" sz="2200" spc="-50" dirty="0">
                <a:latin typeface="AstoriaRoman" panose="00000400000000000000" pitchFamily="2" charset="0"/>
              </a:rPr>
              <a:t>clothes with someone who is infected.</a:t>
            </a:r>
            <a:br>
              <a:rPr lang="en-US" sz="2200" spc="-50" dirty="0">
                <a:latin typeface="AstoriaRoman" panose="00000400000000000000" pitchFamily="2" charset="0"/>
              </a:rPr>
            </a:br>
            <a:br>
              <a:rPr lang="en-US" sz="2200" spc="-50" dirty="0">
                <a:latin typeface="AstoriaRoman" panose="00000400000000000000" pitchFamily="2" charset="0"/>
              </a:rPr>
            </a:br>
            <a:endParaRPr lang="en-US" sz="2200" spc="-50" dirty="0">
              <a:latin typeface="AstoriaRoman" panose="00000400000000000000" pitchFamily="2" charset="0"/>
            </a:endParaRP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Using a condom will NOT protect against pubic lice.</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Common symptoms include redness, swelling and itching in the infected area where the insects burrow.</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Lice don’t stay confined to the pubic region. They can move to the anus, eyelashes and other parts of the body. </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These parasites can be killed with an insecticide lotion.</a:t>
            </a:r>
          </a:p>
        </p:txBody>
      </p:sp>
      <p:grpSp>
        <p:nvGrpSpPr>
          <p:cNvPr id="2" name="Group 1">
            <a:extLst>
              <a:ext uri="{FF2B5EF4-FFF2-40B4-BE49-F238E27FC236}">
                <a16:creationId xmlns:a16="http://schemas.microsoft.com/office/drawing/2014/main" id="{D2CC7842-36F9-32FE-D6B9-4497F0728B62}"/>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593850DF-8F06-E8B3-5C9D-3F4EBD55C119}"/>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5100E02C-90E4-D436-7C43-C615AB6A051A}"/>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90139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bug&#10;&#10;Description automatically generated">
            <a:extLst>
              <a:ext uri="{FF2B5EF4-FFF2-40B4-BE49-F238E27FC236}">
                <a16:creationId xmlns:a16="http://schemas.microsoft.com/office/drawing/2014/main" id="{984BDDAC-4A6C-CF94-C7A3-7643CC2F9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799" y="-1017"/>
            <a:ext cx="8280401" cy="6127497"/>
          </a:xfrm>
          <a:prstGeom prst="rect">
            <a:avLst/>
          </a:prstGeom>
        </p:spPr>
      </p:pic>
      <p:grpSp>
        <p:nvGrpSpPr>
          <p:cNvPr id="2" name="Group 1">
            <a:extLst>
              <a:ext uri="{FF2B5EF4-FFF2-40B4-BE49-F238E27FC236}">
                <a16:creationId xmlns:a16="http://schemas.microsoft.com/office/drawing/2014/main" id="{A79EDDDD-6A1A-E657-0E48-8489CF7EA759}"/>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D6223BD4-53B2-7104-31F5-4331585E42E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6DC89A1-D854-E9CF-6609-3528C8E1D24A}"/>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994826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Who gets infected?</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775849"/>
            <a:ext cx="3533614" cy="4236203"/>
          </a:xfrm>
          <a:prstGeom prst="rect">
            <a:avLst/>
          </a:prstGeom>
          <a:noFill/>
        </p:spPr>
        <p:txBody>
          <a:bodyPr wrap="square" lIns="0" tIns="0" rIns="0" bIns="0" numCol="1" spcCol="548640" rtlCol="0">
            <a:noAutofit/>
          </a:bodyPr>
          <a:lstStyle/>
          <a:p>
            <a:pPr algn="ctr">
              <a:lnSpc>
                <a:spcPts val="10000"/>
              </a:lnSpc>
            </a:pPr>
            <a:r>
              <a:rPr lang="en-US" sz="13800" kern="3000" spc="100" dirty="0">
                <a:solidFill>
                  <a:srgbClr val="F15D22"/>
                </a:solidFill>
                <a:latin typeface="AstoriaBold" panose="00000700000000000000" pitchFamily="2" charset="0"/>
              </a:rPr>
              <a:t>1</a:t>
            </a:r>
            <a:r>
              <a:rPr lang="en-US" sz="4000" kern="3000" spc="100" dirty="0">
                <a:solidFill>
                  <a:srgbClr val="F15D22"/>
                </a:solidFill>
                <a:latin typeface="AstoriaBold" panose="00000700000000000000" pitchFamily="2" charset="0"/>
              </a:rPr>
              <a:t> </a:t>
            </a:r>
            <a:r>
              <a:rPr lang="en-US" sz="13800" kern="3000" spc="100" dirty="0">
                <a:solidFill>
                  <a:srgbClr val="F15D22"/>
                </a:solidFill>
                <a:latin typeface="AstoriaBold" panose="00000700000000000000" pitchFamily="2" charset="0"/>
              </a:rPr>
              <a:t>in</a:t>
            </a:r>
            <a:r>
              <a:rPr lang="en-US" sz="4000" kern="3000" spc="100" dirty="0">
                <a:solidFill>
                  <a:srgbClr val="F15D22"/>
                </a:solidFill>
                <a:latin typeface="AstoriaBold" panose="00000700000000000000" pitchFamily="2" charset="0"/>
              </a:rPr>
              <a:t> </a:t>
            </a:r>
            <a:r>
              <a:rPr lang="en-US" sz="13800" kern="3000" spc="100" dirty="0">
                <a:solidFill>
                  <a:srgbClr val="F15D22"/>
                </a:solidFill>
                <a:latin typeface="AstoriaBold" panose="00000700000000000000" pitchFamily="2" charset="0"/>
              </a:rPr>
              <a:t>2</a:t>
            </a:r>
          </a:p>
          <a:p>
            <a:pPr algn="ctr">
              <a:lnSpc>
                <a:spcPts val="3400"/>
              </a:lnSpc>
            </a:pPr>
            <a:r>
              <a:rPr lang="en-US" sz="3200" dirty="0">
                <a:latin typeface="AstoriaMedium" panose="00000500000000000000" pitchFamily="2" charset="0"/>
              </a:rPr>
              <a:t>By the age of 24,</a:t>
            </a:r>
            <a:br>
              <a:rPr lang="en-US" sz="3200" dirty="0">
                <a:latin typeface="AstoriaMedium" panose="00000500000000000000" pitchFamily="2" charset="0"/>
              </a:rPr>
            </a:br>
            <a:r>
              <a:rPr lang="en-US" sz="3200" dirty="0">
                <a:latin typeface="AstoriaMedium" panose="00000500000000000000" pitchFamily="2" charset="0"/>
              </a:rPr>
              <a:t>one in two </a:t>
            </a:r>
            <a:br>
              <a:rPr lang="en-US" sz="3200" dirty="0">
                <a:latin typeface="AstoriaMedium" panose="00000500000000000000" pitchFamily="2" charset="0"/>
              </a:rPr>
            </a:br>
            <a:r>
              <a:rPr lang="en-US" sz="3200" dirty="0">
                <a:latin typeface="AstoriaMedium" panose="00000500000000000000" pitchFamily="2" charset="0"/>
              </a:rPr>
              <a:t>sexually active </a:t>
            </a:r>
            <a:br>
              <a:rPr lang="en-US" sz="3200" dirty="0">
                <a:latin typeface="AstoriaMedium" panose="00000500000000000000" pitchFamily="2" charset="0"/>
              </a:rPr>
            </a:br>
            <a:r>
              <a:rPr lang="en-US" sz="3200" dirty="0">
                <a:latin typeface="AstoriaMedium" panose="00000500000000000000" pitchFamily="2" charset="0"/>
              </a:rPr>
              <a:t>people will have </a:t>
            </a:r>
            <a:br>
              <a:rPr lang="en-US" sz="3200" dirty="0">
                <a:latin typeface="AstoriaMedium" panose="00000500000000000000" pitchFamily="2" charset="0"/>
              </a:rPr>
            </a:br>
            <a:r>
              <a:rPr lang="en-US" sz="3200" dirty="0">
                <a:latin typeface="AstoriaMedium" panose="00000500000000000000" pitchFamily="2" charset="0"/>
              </a:rPr>
              <a:t>contracted </a:t>
            </a:r>
            <a:br>
              <a:rPr lang="en-US" sz="3200" dirty="0">
                <a:latin typeface="AstoriaMedium" panose="00000500000000000000" pitchFamily="2" charset="0"/>
              </a:rPr>
            </a:br>
            <a:r>
              <a:rPr lang="en-US" sz="3200" dirty="0">
                <a:latin typeface="AstoriaMedium" panose="00000500000000000000" pitchFamily="2" charset="0"/>
              </a:rPr>
              <a:t>an STI.</a:t>
            </a:r>
            <a:endParaRPr lang="en-US" sz="32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4946543" y="1538720"/>
            <a:ext cx="6904494" cy="4364842"/>
          </a:xfrm>
          <a:prstGeom prst="rect">
            <a:avLst/>
          </a:prstGeom>
          <a:noFill/>
        </p:spPr>
        <p:txBody>
          <a:bodyPr wrap="square" lIns="0" tIns="0" rIns="0" bIns="0" numCol="1" spcCol="548640" rtlCol="0">
            <a:noAutofit/>
          </a:bodyPr>
          <a:lstStyle/>
          <a:p>
            <a:pPr>
              <a:lnSpc>
                <a:spcPts val="2500"/>
              </a:lnSpc>
              <a:spcAft>
                <a:spcPts val="1800"/>
              </a:spcAft>
            </a:pPr>
            <a:r>
              <a:rPr lang="en-US" sz="2200" dirty="0">
                <a:latin typeface="Astoria  Light" pitchFamily="50" charset="0"/>
              </a:rPr>
              <a:t>Young people between the ages of 15 and 24 are the highest risk of contracting an STI. More than 20 million new STI cases are diagnosed each year in the U.S.</a:t>
            </a:r>
          </a:p>
          <a:p>
            <a:pPr>
              <a:lnSpc>
                <a:spcPts val="2500"/>
              </a:lnSpc>
              <a:spcAft>
                <a:spcPts val="1800"/>
              </a:spcAft>
            </a:pPr>
            <a:r>
              <a:rPr lang="en-US" sz="2200" dirty="0">
                <a:latin typeface="Astoria  Light" pitchFamily="50" charset="0"/>
              </a:rPr>
              <a:t>Approximately fifty percent of these infections occur among teenagers. That means:</a:t>
            </a:r>
          </a:p>
          <a:p>
            <a:pPr marL="342900" indent="-342900">
              <a:lnSpc>
                <a:spcPts val="2500"/>
              </a:lnSpc>
              <a:spcBef>
                <a:spcPts val="600"/>
              </a:spcBef>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10,000,000 teens every year</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27,000 teens every day</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1,141 teens every hour</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19 teens every sixty seconds</a:t>
            </a:r>
          </a:p>
        </p:txBody>
      </p:sp>
      <p:grpSp>
        <p:nvGrpSpPr>
          <p:cNvPr id="4" name="Group 3">
            <a:extLst>
              <a:ext uri="{FF2B5EF4-FFF2-40B4-BE49-F238E27FC236}">
                <a16:creationId xmlns:a16="http://schemas.microsoft.com/office/drawing/2014/main" id="{9A98B101-E5B5-C4A3-28E0-71801A36B0EE}"/>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B229BC13-0759-C9B5-E582-346E025A33F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A640DF8A-4EC9-9B46-2DC9-529FB7B9F9DA}"/>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72646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air growth&#10;&#10;Description automatically generated">
            <a:extLst>
              <a:ext uri="{FF2B5EF4-FFF2-40B4-BE49-F238E27FC236}">
                <a16:creationId xmlns:a16="http://schemas.microsoft.com/office/drawing/2014/main" id="{A9F6CCCC-69D2-CC2F-7214-9971AF292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1954" y="0"/>
            <a:ext cx="8608092" cy="6126480"/>
          </a:xfrm>
          <a:prstGeom prst="rect">
            <a:avLst/>
          </a:prstGeom>
        </p:spPr>
      </p:pic>
      <p:grpSp>
        <p:nvGrpSpPr>
          <p:cNvPr id="2" name="Group 1">
            <a:extLst>
              <a:ext uri="{FF2B5EF4-FFF2-40B4-BE49-F238E27FC236}">
                <a16:creationId xmlns:a16="http://schemas.microsoft.com/office/drawing/2014/main" id="{3EE5DD73-A245-89EF-45D8-EDA1A689BDFF}"/>
              </a:ext>
            </a:extLst>
          </p:cNvPr>
          <p:cNvGrpSpPr/>
          <p:nvPr/>
        </p:nvGrpSpPr>
        <p:grpSpPr>
          <a:xfrm>
            <a:off x="0" y="6126480"/>
            <a:ext cx="12192000" cy="731520"/>
            <a:chOff x="0" y="6217920"/>
            <a:chExt cx="12192000" cy="731520"/>
          </a:xfrm>
        </p:grpSpPr>
        <p:sp>
          <p:nvSpPr>
            <p:cNvPr id="3" name="Rectangle 2">
              <a:extLst>
                <a:ext uri="{FF2B5EF4-FFF2-40B4-BE49-F238E27FC236}">
                  <a16:creationId xmlns:a16="http://schemas.microsoft.com/office/drawing/2014/main" id="{2B171F2D-A0CC-6498-41C8-8FC835079C1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667F06D5-3760-A8E5-4322-05199D94B5BF}"/>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6167401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Pubic Lice</a:t>
            </a:r>
          </a:p>
          <a:p>
            <a:endParaRPr lang="en-US" sz="5400" dirty="0">
              <a:solidFill>
                <a:srgbClr val="5091CD"/>
              </a:solidFill>
              <a:latin typeface="Bebas Neue Pro" panose="020B0606020202050201" pitchFamily="34" charset="0"/>
            </a:endParaRP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3 million people in the U.S. get pubic lice every year. Pubic lice – also know as “crabs” – are small, wingless insects that burrow into the skin and survive on </a:t>
            </a:r>
            <a:br>
              <a:rPr lang="en-US" sz="2200" spc="-50" dirty="0">
                <a:latin typeface="Astoria  Light" pitchFamily="50" charset="0"/>
              </a:rPr>
            </a:br>
            <a:r>
              <a:rPr lang="en-US" sz="2200" spc="-50" dirty="0">
                <a:latin typeface="Astoria  Light" pitchFamily="50" charset="0"/>
              </a:rPr>
              <a:t>human blood.</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through close sexual contact, but they can also be transmitted by sharing towels, sheets or clothes with someone </a:t>
            </a:r>
            <a:br>
              <a:rPr lang="en-US" sz="2200" spc="-50" dirty="0">
                <a:latin typeface="Astoria  Light" pitchFamily="50" charset="0"/>
              </a:rPr>
            </a:br>
            <a:r>
              <a:rPr lang="en-US" sz="2200" spc="-50" dirty="0">
                <a:latin typeface="Astoria  Light" pitchFamily="50" charset="0"/>
              </a:rPr>
              <a:t>who is infected.</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Redness, swelling and itching in the infected area where the insects burrow.</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Over-the-counter or prescription topical medications such as shampoos, lotions, or creams containing active ingredients. Using a condom will NOT protect against pubic lice.</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Lice don’t stay confined to the pubic region. They can move to the anus, eyelashes and other parts of the body.</a:t>
            </a:r>
          </a:p>
        </p:txBody>
      </p:sp>
      <p:grpSp>
        <p:nvGrpSpPr>
          <p:cNvPr id="3" name="Group 2">
            <a:extLst>
              <a:ext uri="{FF2B5EF4-FFF2-40B4-BE49-F238E27FC236}">
                <a16:creationId xmlns:a16="http://schemas.microsoft.com/office/drawing/2014/main" id="{4E13EBDE-24C9-B82C-209D-1C2489584327}"/>
              </a:ext>
            </a:extLst>
          </p:cNvPr>
          <p:cNvGrpSpPr/>
          <p:nvPr/>
        </p:nvGrpSpPr>
        <p:grpSpPr>
          <a:xfrm>
            <a:off x="0" y="6126480"/>
            <a:ext cx="12192000" cy="731520"/>
            <a:chOff x="0" y="6217920"/>
            <a:chExt cx="12192000" cy="731520"/>
          </a:xfrm>
        </p:grpSpPr>
        <p:sp>
          <p:nvSpPr>
            <p:cNvPr id="4" name="Rectangle 3">
              <a:extLst>
                <a:ext uri="{FF2B5EF4-FFF2-40B4-BE49-F238E27FC236}">
                  <a16:creationId xmlns:a16="http://schemas.microsoft.com/office/drawing/2014/main" id="{BF0F3C3F-A977-615D-BEBD-D4EA798B1C23}"/>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C40A43E0-CF0E-AEB0-5770-2E6CEDEA8F3B}"/>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4207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10DCF1-3C7A-A9E2-5424-E2BE2BF55B43}"/>
              </a:ext>
            </a:extLst>
          </p:cNvPr>
          <p:cNvSpPr/>
          <p:nvPr/>
        </p:nvSpPr>
        <p:spPr>
          <a:xfrm>
            <a:off x="0" y="-68458"/>
            <a:ext cx="12192000" cy="685800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hart of people in different poses&#10;&#10;Description automatically generated">
            <a:extLst>
              <a:ext uri="{FF2B5EF4-FFF2-40B4-BE49-F238E27FC236}">
                <a16:creationId xmlns:a16="http://schemas.microsoft.com/office/drawing/2014/main" id="{DC1DCCE5-7A16-C3F0-8C43-6B63687A6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438" y="198692"/>
            <a:ext cx="9229123" cy="5642382"/>
          </a:xfrm>
          <a:prstGeom prst="rect">
            <a:avLst/>
          </a:prstGeom>
        </p:spPr>
      </p:pic>
      <p:grpSp>
        <p:nvGrpSpPr>
          <p:cNvPr id="3" name="Group 2">
            <a:extLst>
              <a:ext uri="{FF2B5EF4-FFF2-40B4-BE49-F238E27FC236}">
                <a16:creationId xmlns:a16="http://schemas.microsoft.com/office/drawing/2014/main" id="{52470E8A-136F-4ADD-F0C7-F7EE6203B917}"/>
              </a:ext>
            </a:extLst>
          </p:cNvPr>
          <p:cNvGrpSpPr/>
          <p:nvPr/>
        </p:nvGrpSpPr>
        <p:grpSpPr>
          <a:xfrm>
            <a:off x="0" y="6126480"/>
            <a:ext cx="12192000" cy="731520"/>
            <a:chOff x="0" y="6217920"/>
            <a:chExt cx="12192000" cy="731520"/>
          </a:xfrm>
        </p:grpSpPr>
        <p:sp>
          <p:nvSpPr>
            <p:cNvPr id="5" name="Rectangle 4">
              <a:extLst>
                <a:ext uri="{FF2B5EF4-FFF2-40B4-BE49-F238E27FC236}">
                  <a16:creationId xmlns:a16="http://schemas.microsoft.com/office/drawing/2014/main" id="{8F976FD6-A842-FDD8-C92B-9BB5825FF69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26DAC0B-0AED-2366-B37C-EAB23747248A}"/>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96463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10DCF1-3C7A-A9E2-5424-E2BE2BF55B43}"/>
              </a:ext>
            </a:extLst>
          </p:cNvPr>
          <p:cNvSpPr/>
          <p:nvPr/>
        </p:nvSpPr>
        <p:spPr>
          <a:xfrm>
            <a:off x="0" y="-68458"/>
            <a:ext cx="12192000" cy="6858000"/>
          </a:xfrm>
          <a:prstGeom prst="rect">
            <a:avLst/>
          </a:prstGeom>
          <a:solidFill>
            <a:srgbClr val="78A2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3DD2A41-24F0-1C73-FA59-DC9E23979E2B}"/>
              </a:ext>
            </a:extLst>
          </p:cNvPr>
          <p:cNvSpPr txBox="1"/>
          <p:nvPr/>
        </p:nvSpPr>
        <p:spPr>
          <a:xfrm>
            <a:off x="2281925" y="1245205"/>
            <a:ext cx="7628150" cy="3488159"/>
          </a:xfrm>
          <a:prstGeom prst="rect">
            <a:avLst/>
          </a:prstGeom>
          <a:noFill/>
        </p:spPr>
        <p:txBody>
          <a:bodyPr wrap="square" lIns="0" tIns="0" rIns="0" bIns="0" numCol="1" spcCol="548640" rtlCol="0">
            <a:noAutofit/>
          </a:bodyPr>
          <a:lstStyle/>
          <a:p>
            <a:pPr>
              <a:lnSpc>
                <a:spcPts val="3800"/>
              </a:lnSpc>
              <a:spcAft>
                <a:spcPts val="3000"/>
              </a:spcAft>
            </a:pPr>
            <a:r>
              <a:rPr lang="en-US" sz="3200" dirty="0">
                <a:solidFill>
                  <a:schemeClr val="bg1"/>
                </a:solidFill>
                <a:latin typeface="AstoriaRoman" panose="00000400000000000000" pitchFamily="2" charset="0"/>
              </a:rPr>
              <a:t>“When you have sex with someone,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you are having sex with everyone they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have had sex with for the last ten years,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and everyone they and their partners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have had sex with for the last ten years."</a:t>
            </a:r>
          </a:p>
          <a:p>
            <a:pPr>
              <a:lnSpc>
                <a:spcPts val="2600"/>
              </a:lnSpc>
              <a:spcAft>
                <a:spcPts val="1800"/>
              </a:spcAft>
            </a:pPr>
            <a:r>
              <a:rPr lang="en-US" sz="2400" dirty="0">
                <a:solidFill>
                  <a:schemeClr val="bg1"/>
                </a:solidFill>
                <a:latin typeface="AstoriaRoman" panose="00000400000000000000" pitchFamily="2" charset="0"/>
              </a:rPr>
              <a:t>- C. Everett Koop, M.D.</a:t>
            </a:r>
            <a:br>
              <a:rPr lang="en-US" dirty="0">
                <a:solidFill>
                  <a:schemeClr val="bg1"/>
                </a:solidFill>
                <a:latin typeface="AstoriaRoman" panose="00000400000000000000" pitchFamily="2" charset="0"/>
              </a:rPr>
            </a:br>
            <a:r>
              <a:rPr lang="en-US" sz="2200" dirty="0">
                <a:solidFill>
                  <a:schemeClr val="bg1"/>
                </a:solidFill>
                <a:latin typeface="AstoriaRoman" panose="00000400000000000000" pitchFamily="2" charset="0"/>
              </a:rPr>
              <a:t>   </a:t>
            </a:r>
            <a:r>
              <a:rPr lang="en-US" sz="2000" dirty="0">
                <a:solidFill>
                  <a:schemeClr val="bg1"/>
                </a:solidFill>
                <a:latin typeface="AstoriaRoman" panose="00000400000000000000" pitchFamily="2" charset="0"/>
              </a:rPr>
              <a:t>Former U.S. Surgeon General</a:t>
            </a:r>
            <a:endParaRPr lang="en-US" sz="1400" dirty="0">
              <a:solidFill>
                <a:schemeClr val="bg1"/>
              </a:solidFill>
              <a:latin typeface="AstoriaRoman" panose="00000400000000000000" pitchFamily="2" charset="0"/>
            </a:endParaRPr>
          </a:p>
        </p:txBody>
      </p:sp>
      <p:grpSp>
        <p:nvGrpSpPr>
          <p:cNvPr id="4" name="Group 3">
            <a:extLst>
              <a:ext uri="{FF2B5EF4-FFF2-40B4-BE49-F238E27FC236}">
                <a16:creationId xmlns:a16="http://schemas.microsoft.com/office/drawing/2014/main" id="{0A2208B1-92FD-298E-0292-87A060373D05}"/>
              </a:ext>
            </a:extLst>
          </p:cNvPr>
          <p:cNvGrpSpPr/>
          <p:nvPr/>
        </p:nvGrpSpPr>
        <p:grpSpPr>
          <a:xfrm>
            <a:off x="0" y="6126480"/>
            <a:ext cx="12192000" cy="731520"/>
            <a:chOff x="0" y="6217920"/>
            <a:chExt cx="12192000" cy="731520"/>
          </a:xfrm>
        </p:grpSpPr>
        <p:sp>
          <p:nvSpPr>
            <p:cNvPr id="5" name="Rectangle 4">
              <a:extLst>
                <a:ext uri="{FF2B5EF4-FFF2-40B4-BE49-F238E27FC236}">
                  <a16:creationId xmlns:a16="http://schemas.microsoft.com/office/drawing/2014/main" id="{97D1FE4F-3BCA-34CE-A5AE-B4B34C34E7F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3C6CFB6D-34E5-FCED-C6C4-7EAC6626934A}"/>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12175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Who is at risk?</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3740258" cy="4236203"/>
          </a:xfrm>
          <a:prstGeom prst="rect">
            <a:avLst/>
          </a:prstGeom>
          <a:noFill/>
        </p:spPr>
        <p:txBody>
          <a:bodyPr wrap="square" lIns="0" tIns="0" rIns="0" bIns="0" numCol="1" spcCol="548640" rtlCol="0">
            <a:noAutofit/>
          </a:bodyPr>
          <a:lstStyle/>
          <a:p>
            <a:pPr>
              <a:lnSpc>
                <a:spcPts val="3200"/>
              </a:lnSpc>
              <a:spcAft>
                <a:spcPts val="1800"/>
              </a:spcAft>
            </a:pPr>
            <a:r>
              <a:rPr lang="en-US" sz="2800" dirty="0">
                <a:latin typeface="AstoriaMedium" panose="00000500000000000000" pitchFamily="2" charset="0"/>
              </a:rPr>
              <a:t>You can’t tell by looking if someone has an STI. </a:t>
            </a:r>
          </a:p>
          <a:p>
            <a:pPr>
              <a:lnSpc>
                <a:spcPts val="3200"/>
              </a:lnSpc>
              <a:spcAft>
                <a:spcPts val="1800"/>
              </a:spcAft>
            </a:pPr>
            <a:r>
              <a:rPr lang="en-US" sz="2800" dirty="0">
                <a:latin typeface="AstoriaMedium" panose="00000500000000000000" pitchFamily="2" charset="0"/>
              </a:rPr>
              <a:t>Many people who are infected don’t know themselves!</a:t>
            </a:r>
            <a:endParaRPr lang="en-US" sz="2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4941377" y="1554480"/>
            <a:ext cx="6904494" cy="4364842"/>
          </a:xfrm>
          <a:prstGeom prst="rect">
            <a:avLst/>
          </a:prstGeom>
          <a:noFill/>
        </p:spPr>
        <p:txBody>
          <a:bodyPr wrap="square" lIns="0" tIns="0" rIns="0" bIns="0" numCol="1" spcCol="548640" rtlCol="0">
            <a:noAutofit/>
          </a:bodyPr>
          <a:lstStyle/>
          <a:p>
            <a:pPr>
              <a:lnSpc>
                <a:spcPts val="2500"/>
              </a:lnSpc>
              <a:spcAft>
                <a:spcPts val="1200"/>
              </a:spcAft>
            </a:pPr>
            <a:r>
              <a:rPr lang="en-US" sz="2800" dirty="0">
                <a:solidFill>
                  <a:srgbClr val="F15D22"/>
                </a:solidFill>
                <a:latin typeface="AstoriaMedium" panose="00000500000000000000" pitchFamily="2" charset="0"/>
              </a:rPr>
              <a:t>You are at risk of contracting an STI if:</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are sexually active</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have multiple sex partners</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rely on condoms or other forms of birth control for STI protection</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have sex under the influence of alcohol </a:t>
            </a:r>
            <a:br>
              <a:rPr lang="en-US" sz="2400" spc="-100" dirty="0">
                <a:latin typeface="AstoriaRoman" panose="00000400000000000000" pitchFamily="2" charset="0"/>
              </a:rPr>
            </a:br>
            <a:r>
              <a:rPr lang="en-US" sz="2400" spc="-100" dirty="0">
                <a:latin typeface="AstoriaRoman" panose="00000400000000000000" pitchFamily="2" charset="0"/>
              </a:rPr>
              <a:t>or drugs</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trust that someone doesn’t have an STI because he or she “looks healthy”</a:t>
            </a:r>
          </a:p>
        </p:txBody>
      </p:sp>
      <p:grpSp>
        <p:nvGrpSpPr>
          <p:cNvPr id="4" name="Group 3">
            <a:extLst>
              <a:ext uri="{FF2B5EF4-FFF2-40B4-BE49-F238E27FC236}">
                <a16:creationId xmlns:a16="http://schemas.microsoft.com/office/drawing/2014/main" id="{09020994-B53D-A5C5-4950-449470C17EBA}"/>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91EAD1A7-0000-71B8-D367-FB3752B9326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D6505247-9AC4-3CDC-CE72-A8AF10D0ED8D}"/>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0173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Transmission: Myths &amp; Facts</a:t>
            </a:r>
          </a:p>
        </p:txBody>
      </p:sp>
      <p:sp>
        <p:nvSpPr>
          <p:cNvPr id="3" name="TextBox 2">
            <a:extLst>
              <a:ext uri="{FF2B5EF4-FFF2-40B4-BE49-F238E27FC236}">
                <a16:creationId xmlns:a16="http://schemas.microsoft.com/office/drawing/2014/main" id="{ED398527-3E6D-A62E-E8D8-8497481DD0F4}"/>
              </a:ext>
            </a:extLst>
          </p:cNvPr>
          <p:cNvSpPr txBox="1"/>
          <p:nvPr/>
        </p:nvSpPr>
        <p:spPr>
          <a:xfrm>
            <a:off x="548639" y="1554480"/>
            <a:ext cx="9060309" cy="444801"/>
          </a:xfrm>
          <a:prstGeom prst="rect">
            <a:avLst/>
          </a:prstGeom>
          <a:noFill/>
        </p:spPr>
        <p:txBody>
          <a:bodyPr wrap="square" lIns="0" tIns="0" rIns="0" bIns="0" numCol="1" spcCol="548640" rtlCol="0">
            <a:noAutofit/>
          </a:bodyPr>
          <a:lstStyle/>
          <a:p>
            <a:pPr>
              <a:lnSpc>
                <a:spcPts val="2500"/>
              </a:lnSpc>
              <a:spcAft>
                <a:spcPts val="1200"/>
              </a:spcAft>
            </a:pPr>
            <a:r>
              <a:rPr lang="en-US" sz="2800" dirty="0">
                <a:solidFill>
                  <a:srgbClr val="F15D22"/>
                </a:solidFill>
                <a:latin typeface="AstoriaMedium" panose="00000500000000000000" pitchFamily="2" charset="0"/>
              </a:rPr>
              <a:t>You cannot get infected with most STIs (including HIV) by:</a:t>
            </a:r>
          </a:p>
        </p:txBody>
      </p:sp>
      <p:sp>
        <p:nvSpPr>
          <p:cNvPr id="4" name="TextBox 3">
            <a:extLst>
              <a:ext uri="{FF2B5EF4-FFF2-40B4-BE49-F238E27FC236}">
                <a16:creationId xmlns:a16="http://schemas.microsoft.com/office/drawing/2014/main" id="{4608866C-B19B-96A0-1B19-0BF244F1D818}"/>
              </a:ext>
            </a:extLst>
          </p:cNvPr>
          <p:cNvSpPr txBox="1"/>
          <p:nvPr/>
        </p:nvSpPr>
        <p:spPr>
          <a:xfrm>
            <a:off x="548639" y="2195593"/>
            <a:ext cx="10517151" cy="3755756"/>
          </a:xfrm>
          <a:prstGeom prst="rect">
            <a:avLst/>
          </a:prstGeom>
          <a:noFill/>
        </p:spPr>
        <p:txBody>
          <a:bodyPr wrap="square" lIns="0" tIns="0" rIns="0" bIns="0" numCol="2" spcCol="182880" rtlCol="0">
            <a:noAutofit/>
          </a:bodyPr>
          <a:lstStyle/>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casual contact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shaking hands</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sitting on a toilet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hugging someone</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drinking from a water fountain</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sharing food or utensils</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touching a doorknob</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being bitten by an insect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being coughed or sneezed on</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using a sauna, jacuzzi or </a:t>
            </a:r>
            <a:br>
              <a:rPr lang="en-US" sz="2400" spc="-100" dirty="0">
                <a:latin typeface="AstoriaRoman" panose="00000400000000000000" pitchFamily="2" charset="0"/>
              </a:rPr>
            </a:br>
            <a:r>
              <a:rPr lang="en-US" sz="2400" spc="-100" dirty="0">
                <a:latin typeface="AstoriaRoman" panose="00000400000000000000" pitchFamily="2" charset="0"/>
              </a:rPr>
              <a:t>swimming pool</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touching a person’s tears or sweat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HIV is NOT transmitted by day-to-day contact in the workplace, schools or other social settings.</a:t>
            </a:r>
          </a:p>
        </p:txBody>
      </p:sp>
      <p:grpSp>
        <p:nvGrpSpPr>
          <p:cNvPr id="2" name="Group 1">
            <a:extLst>
              <a:ext uri="{FF2B5EF4-FFF2-40B4-BE49-F238E27FC236}">
                <a16:creationId xmlns:a16="http://schemas.microsoft.com/office/drawing/2014/main" id="{8DCC5EE9-3DAE-5030-4B18-785402D4CEB1}"/>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A3CE8816-ABFC-017E-463B-94E7597E0BE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94D1E63-FB17-3DB6-1F8D-274C2AC2D05F}"/>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98719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Abstinence</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3740258" cy="4236203"/>
          </a:xfrm>
          <a:prstGeom prst="rect">
            <a:avLst/>
          </a:prstGeom>
          <a:noFill/>
        </p:spPr>
        <p:txBody>
          <a:bodyPr wrap="square" lIns="0" tIns="0" rIns="0" bIns="0" numCol="1" spcCol="548640" rtlCol="0">
            <a:noAutofit/>
          </a:bodyPr>
          <a:lstStyle/>
          <a:p>
            <a:pPr>
              <a:lnSpc>
                <a:spcPts val="3200"/>
              </a:lnSpc>
              <a:spcAft>
                <a:spcPts val="1800"/>
              </a:spcAft>
            </a:pPr>
            <a:r>
              <a:rPr lang="en-US" sz="2800" dirty="0">
                <a:latin typeface="AstoriaMedium" panose="00000500000000000000" pitchFamily="2" charset="0"/>
              </a:rPr>
              <a:t>The only 100% risk-free behavior is abstinence.</a:t>
            </a:r>
          </a:p>
          <a:p>
            <a:pPr>
              <a:lnSpc>
                <a:spcPts val="3200"/>
              </a:lnSpc>
              <a:spcAft>
                <a:spcPts val="1800"/>
              </a:spcAft>
            </a:pPr>
            <a:r>
              <a:rPr lang="en-US" sz="2800" dirty="0">
                <a:latin typeface="AstoriaMedium" panose="00000500000000000000" pitchFamily="2" charset="0"/>
              </a:rPr>
              <a:t>Abstinence means not engaging in oral, vaginal or anal sex, or any kind of intimate sexual conduct.</a:t>
            </a:r>
          </a:p>
        </p:txBody>
      </p:sp>
      <p:sp>
        <p:nvSpPr>
          <p:cNvPr id="3" name="TextBox 2">
            <a:extLst>
              <a:ext uri="{FF2B5EF4-FFF2-40B4-BE49-F238E27FC236}">
                <a16:creationId xmlns:a16="http://schemas.microsoft.com/office/drawing/2014/main" id="{ACF1ADF7-C5D1-1762-735B-0C3C00DAB064}"/>
              </a:ext>
            </a:extLst>
          </p:cNvPr>
          <p:cNvSpPr txBox="1"/>
          <p:nvPr/>
        </p:nvSpPr>
        <p:spPr>
          <a:xfrm>
            <a:off x="4884549" y="1621509"/>
            <a:ext cx="7018148" cy="1168057"/>
          </a:xfrm>
          <a:prstGeom prst="rect">
            <a:avLst/>
          </a:prstGeom>
          <a:noFill/>
        </p:spPr>
        <p:txBody>
          <a:bodyPr wrap="square" lIns="0" tIns="0" rIns="0" bIns="0" numCol="1" spcCol="548640" rtlCol="0">
            <a:noAutofit/>
          </a:bodyPr>
          <a:lstStyle/>
          <a:p>
            <a:pPr>
              <a:lnSpc>
                <a:spcPts val="2300"/>
              </a:lnSpc>
              <a:spcAft>
                <a:spcPts val="1200"/>
              </a:spcAft>
            </a:pPr>
            <a:r>
              <a:rPr lang="en-US" sz="2100" dirty="0">
                <a:latin typeface="Astoria  Light" pitchFamily="50" charset="0"/>
              </a:rPr>
              <a:t>Being abstinent doesn’t mean that you can’t show affection. There are many positive ways to express your feelings for another person without having sex or intimate physical contact. For instance:</a:t>
            </a:r>
          </a:p>
        </p:txBody>
      </p:sp>
      <p:sp>
        <p:nvSpPr>
          <p:cNvPr id="4" name="TextBox 3">
            <a:extLst>
              <a:ext uri="{FF2B5EF4-FFF2-40B4-BE49-F238E27FC236}">
                <a16:creationId xmlns:a16="http://schemas.microsoft.com/office/drawing/2014/main" id="{42AF198D-B072-A2D0-8F5F-AECAC1B2DFC5}"/>
              </a:ext>
            </a:extLst>
          </p:cNvPr>
          <p:cNvSpPr txBox="1"/>
          <p:nvPr/>
        </p:nvSpPr>
        <p:spPr>
          <a:xfrm>
            <a:off x="4884548" y="2990979"/>
            <a:ext cx="7018149" cy="2934087"/>
          </a:xfrm>
          <a:prstGeom prst="rect">
            <a:avLst/>
          </a:prstGeom>
          <a:noFill/>
        </p:spPr>
        <p:txBody>
          <a:bodyPr wrap="square" lIns="0" tIns="0" rIns="0" bIns="0" numCol="2" spcCol="457200" rtlCol="0">
            <a:noAutofit/>
          </a:bodyPr>
          <a:lstStyle/>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Flirt with each other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Watch a sunset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Pick and send flowers</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Play footsie</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Throw a party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Text each other</a:t>
            </a:r>
          </a:p>
          <a:p>
            <a:pPr marL="342900" indent="-342900">
              <a:lnSpc>
                <a:spcPts val="2400"/>
              </a:lnSpc>
              <a:spcAft>
                <a:spcPts val="1000"/>
              </a:spcAft>
              <a:buFont typeface="Arial" panose="020B0604020202020204" pitchFamily="34" charset="0"/>
              <a:buChar char="•"/>
            </a:pPr>
            <a:endParaRPr lang="en-US" sz="2200" spc="-100" dirty="0">
              <a:latin typeface="AstoriaRoman" panose="00000400000000000000" pitchFamily="2" charset="0"/>
            </a:endParaRP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Choose a special </a:t>
            </a:r>
            <a:br>
              <a:rPr lang="en-US" sz="2200" spc="-100" dirty="0">
                <a:latin typeface="AstoriaRoman" panose="00000400000000000000" pitchFamily="2" charset="0"/>
              </a:rPr>
            </a:br>
            <a:r>
              <a:rPr lang="en-US" sz="2200" spc="-100" dirty="0">
                <a:latin typeface="AstoriaRoman" panose="00000400000000000000" pitchFamily="2" charset="0"/>
              </a:rPr>
              <a:t>song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Dinner and a movie</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Hold hands</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Attend a school dance or athletic event</a:t>
            </a:r>
          </a:p>
        </p:txBody>
      </p:sp>
      <p:grpSp>
        <p:nvGrpSpPr>
          <p:cNvPr id="7" name="Group 6">
            <a:extLst>
              <a:ext uri="{FF2B5EF4-FFF2-40B4-BE49-F238E27FC236}">
                <a16:creationId xmlns:a16="http://schemas.microsoft.com/office/drawing/2014/main" id="{F605E3FC-BF9F-2B3C-9CFE-64C69946BBCA}"/>
              </a:ext>
            </a:extLst>
          </p:cNvPr>
          <p:cNvGrpSpPr/>
          <p:nvPr/>
        </p:nvGrpSpPr>
        <p:grpSpPr>
          <a:xfrm>
            <a:off x="0" y="6126480"/>
            <a:ext cx="12192000" cy="731520"/>
            <a:chOff x="0" y="6217920"/>
            <a:chExt cx="12192000" cy="731520"/>
          </a:xfrm>
        </p:grpSpPr>
        <p:sp>
          <p:nvSpPr>
            <p:cNvPr id="8" name="Rectangle 7">
              <a:extLst>
                <a:ext uri="{FF2B5EF4-FFF2-40B4-BE49-F238E27FC236}">
                  <a16:creationId xmlns:a16="http://schemas.microsoft.com/office/drawing/2014/main" id="{A026F06D-488D-59FF-5296-3C6B38456FC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3BFD29C4-F48C-8C88-5B6A-9B7B0973C8D9}"/>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78076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500"/>
                            </p:stCondLst>
                            <p:childTnLst>
                              <p:par>
                                <p:cTn id="13" presetID="10" presetClass="entr" presetSubtype="0" fill="hold" grpId="0"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78A22F"/>
                </a:solidFill>
                <a:latin typeface="Bebas Neue Pro" panose="020B0606020202050201" pitchFamily="34" charset="0"/>
              </a:rPr>
              <a:t>What you should think about</a:t>
            </a:r>
          </a:p>
        </p:txBody>
      </p:sp>
      <p:grpSp>
        <p:nvGrpSpPr>
          <p:cNvPr id="3" name="Group 2">
            <a:extLst>
              <a:ext uri="{FF2B5EF4-FFF2-40B4-BE49-F238E27FC236}">
                <a16:creationId xmlns:a16="http://schemas.microsoft.com/office/drawing/2014/main" id="{51ED4B31-5E3B-065B-5E8F-874EB3B3AC0F}"/>
              </a:ext>
            </a:extLst>
          </p:cNvPr>
          <p:cNvGrpSpPr/>
          <p:nvPr/>
        </p:nvGrpSpPr>
        <p:grpSpPr>
          <a:xfrm>
            <a:off x="0" y="6126480"/>
            <a:ext cx="12192000" cy="731520"/>
            <a:chOff x="0" y="6217920"/>
            <a:chExt cx="12192000" cy="731520"/>
          </a:xfrm>
        </p:grpSpPr>
        <p:sp>
          <p:nvSpPr>
            <p:cNvPr id="7" name="Rectangle 6">
              <a:extLst>
                <a:ext uri="{FF2B5EF4-FFF2-40B4-BE49-F238E27FC236}">
                  <a16:creationId xmlns:a16="http://schemas.microsoft.com/office/drawing/2014/main" id="{7123BC04-76DB-E7E6-407D-A42979A316D9}"/>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24F0950-D894-448A-EF3B-E125D78179EE}"/>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
        <p:nvSpPr>
          <p:cNvPr id="5" name="TextBox 4">
            <a:extLst>
              <a:ext uri="{FF2B5EF4-FFF2-40B4-BE49-F238E27FC236}">
                <a16:creationId xmlns:a16="http://schemas.microsoft.com/office/drawing/2014/main" id="{93C160D6-0306-A1DF-0EC1-EBE931C3D284}"/>
              </a:ext>
            </a:extLst>
          </p:cNvPr>
          <p:cNvSpPr txBox="1"/>
          <p:nvPr/>
        </p:nvSpPr>
        <p:spPr>
          <a:xfrm>
            <a:off x="548641" y="1606012"/>
            <a:ext cx="11317894" cy="4352569"/>
          </a:xfrm>
          <a:prstGeom prst="rect">
            <a:avLst/>
          </a:prstGeom>
          <a:noFill/>
        </p:spPr>
        <p:txBody>
          <a:bodyPr wrap="square" lIns="0" tIns="0" rIns="0" bIns="0" numCol="1" spcCol="457200" rtlCol="0">
            <a:noAutofit/>
          </a:bodyPr>
          <a:lstStyle/>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Often teens are not ready for a sexual relationship.</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They do not consider the physical and emotional impact it will have on their lives.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 decision to have sex needs to be made freely without pressure from others.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 shared responsibility to prevent STI’s and pregnancy.</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Protection using Condoms and Nonoxynol-9TM are not 100% effective in </a:t>
            </a:r>
            <a:br>
              <a:rPr lang="en-US" sz="2600" spc="-100" dirty="0">
                <a:latin typeface="AstoriaRoman" panose="00000400000000000000" pitchFamily="2" charset="0"/>
              </a:rPr>
            </a:br>
            <a:r>
              <a:rPr lang="en-US" sz="2600" spc="-100" dirty="0">
                <a:latin typeface="AstoriaRoman" panose="00000400000000000000" pitchFamily="2" charset="0"/>
              </a:rPr>
              <a:t>preventing STI’s and pregnancies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A commitment to be tested regularly for STI’s at a local health clinic.</a:t>
            </a:r>
          </a:p>
        </p:txBody>
      </p:sp>
    </p:spTree>
    <p:extLst>
      <p:ext uri="{BB962C8B-B14F-4D97-AF65-F5344CB8AC3E}">
        <p14:creationId xmlns:p14="http://schemas.microsoft.com/office/powerpoint/2010/main" val="180935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1226</TotalTime>
  <Words>2987</Words>
  <Application>Microsoft Office PowerPoint</Application>
  <PresentationFormat>Widescreen</PresentationFormat>
  <Paragraphs>194</Paragraphs>
  <Slides>53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Arial</vt:lpstr>
      <vt:lpstr>Astoria  Light</vt:lpstr>
      <vt:lpstr>AstoriaBold</vt:lpstr>
      <vt:lpstr>AstoriaMedium</vt:lpstr>
      <vt:lpstr>AstoriaRoman</vt:lpstr>
      <vt:lpstr>Bebas Neue Pro</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Noah Earley</dc:creator>
  <cp:lastModifiedBy>Earley Angela</cp:lastModifiedBy>
  <cp:revision>183</cp:revision>
  <dcterms:created xsi:type="dcterms:W3CDTF">2023-07-23T21:31:14Z</dcterms:created>
  <dcterms:modified xsi:type="dcterms:W3CDTF">2025-03-03T02:38:47Z</dcterms:modified>
</cp:coreProperties>
</file>