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7" r:id="rId3"/>
    <p:sldId id="261" r:id="rId4"/>
    <p:sldId id="320" r:id="rId5"/>
    <p:sldId id="321" r:id="rId6"/>
    <p:sldId id="322" r:id="rId7"/>
    <p:sldId id="323" r:id="rId8"/>
    <p:sldId id="324" r:id="rId9"/>
    <p:sldId id="349" r:id="rId10"/>
    <p:sldId id="325" r:id="rId11"/>
    <p:sldId id="326" r:id="rId12"/>
    <p:sldId id="327" r:id="rId13"/>
    <p:sldId id="328" r:id="rId14"/>
    <p:sldId id="329" r:id="rId15"/>
    <p:sldId id="330" r:id="rId16"/>
    <p:sldId id="331" r:id="rId17"/>
    <p:sldId id="332" r:id="rId18"/>
    <p:sldId id="318" r:id="rId19"/>
    <p:sldId id="350" r:id="rId20"/>
    <p:sldId id="352" r:id="rId21"/>
    <p:sldId id="335" r:id="rId22"/>
    <p:sldId id="351" r:id="rId23"/>
    <p:sldId id="337" r:id="rId24"/>
    <p:sldId id="338" r:id="rId25"/>
    <p:sldId id="339" r:id="rId26"/>
    <p:sldId id="340" r:id="rId27"/>
    <p:sldId id="341" r:id="rId28"/>
    <p:sldId id="342" r:id="rId29"/>
    <p:sldId id="343" r:id="rId30"/>
    <p:sldId id="344" r:id="rId31"/>
    <p:sldId id="345" r:id="rId32"/>
    <p:sldId id="346" r:id="rId33"/>
    <p:sldId id="347" r:id="rId34"/>
    <p:sldId id="34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5D22"/>
    <a:srgbClr val="5091CD"/>
    <a:srgbClr val="005695"/>
    <a:srgbClr val="57431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75" autoAdjust="0"/>
    <p:restoredTop sz="97101" autoAdjust="0"/>
  </p:normalViewPr>
  <p:slideViewPr>
    <p:cSldViewPr snapToGrid="0">
      <p:cViewPr varScale="1">
        <p:scale>
          <a:sx n="55" d="100"/>
          <a:sy n="55" d="100"/>
        </p:scale>
        <p:origin x="716" y="3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F8DF2-20DE-978D-DB0A-5F4E28E5C1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42BD2B-C540-6582-3E30-EFFEDFF61E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FCC7C8-C03C-16D7-2680-07E8AC212E10}"/>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5" name="Footer Placeholder 4">
            <a:extLst>
              <a:ext uri="{FF2B5EF4-FFF2-40B4-BE49-F238E27FC236}">
                <a16:creationId xmlns:a16="http://schemas.microsoft.com/office/drawing/2014/main" id="{12AE33D5-5D14-B38B-F6EC-6D35050786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5A2F85-4AE5-1FD7-91C0-44D07C78D7E4}"/>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755232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16EA2-E76A-40B8-48D6-79D946CA0E0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5C48948-9A64-3C14-A99B-7AD339B04B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D55F91-4FCA-DA36-3F88-DCDE9BA65F10}"/>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5" name="Footer Placeholder 4">
            <a:extLst>
              <a:ext uri="{FF2B5EF4-FFF2-40B4-BE49-F238E27FC236}">
                <a16:creationId xmlns:a16="http://schemas.microsoft.com/office/drawing/2014/main" id="{6B5C0A5B-7F7D-2AF0-E554-D714F6D364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FF229A-BD1A-A40E-FE86-9BD8941391FA}"/>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5629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76F2A0-9408-E971-BC90-0485F0FF6D5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FE4F9D5-367E-38EC-4F4D-DAEC2B719C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D065D6-53D6-CC42-15B1-2B22EF24AA26}"/>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5" name="Footer Placeholder 4">
            <a:extLst>
              <a:ext uri="{FF2B5EF4-FFF2-40B4-BE49-F238E27FC236}">
                <a16:creationId xmlns:a16="http://schemas.microsoft.com/office/drawing/2014/main" id="{7AA5F857-97F3-5C62-6279-A9A54A402E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A60AC1-7FAB-D3BD-5D43-E4BA57D9FA7A}"/>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960917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843A8-BEB4-DA22-5581-D8C43BAC15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A1036E-E32E-D9E5-80BA-9DA2EA73B2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FB7800-C0B8-1515-163C-BC9C3339CF1F}"/>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5" name="Footer Placeholder 4">
            <a:extLst>
              <a:ext uri="{FF2B5EF4-FFF2-40B4-BE49-F238E27FC236}">
                <a16:creationId xmlns:a16="http://schemas.microsoft.com/office/drawing/2014/main" id="{BAEE7678-8773-E956-DDA9-86D4889AA7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BF1D64-0014-1A11-ED8A-274CF5777968}"/>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9901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ABC4A-AE81-D3FA-502D-461CC51DB9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6101B8-9302-1E81-5268-1055490DD3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240836-DC7B-EC15-6007-47A6E2D3782D}"/>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5" name="Footer Placeholder 4">
            <a:extLst>
              <a:ext uri="{FF2B5EF4-FFF2-40B4-BE49-F238E27FC236}">
                <a16:creationId xmlns:a16="http://schemas.microsoft.com/office/drawing/2014/main" id="{EB08C216-0970-0C41-BA92-6E48E3B28A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151DFE-100E-A247-A45F-49B19CC36B9A}"/>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2915375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84341-7DE3-0F60-A2E3-FB43A797E7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B65781-54AE-9AA6-1DF4-1A3D8BC1B0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214C0F-9D7F-537F-063A-58F9A8A6A7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FC1AEB-CF66-B9EB-46FF-994BD67CF34D}"/>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6" name="Footer Placeholder 5">
            <a:extLst>
              <a:ext uri="{FF2B5EF4-FFF2-40B4-BE49-F238E27FC236}">
                <a16:creationId xmlns:a16="http://schemas.microsoft.com/office/drawing/2014/main" id="{FA072B15-1073-6EE1-73B3-AB61A8804F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57346D-CA6E-0143-57BB-1802F10F16BD}"/>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1656354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D3C14-D664-40F8-AFD3-DF7F1517AC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0F37445-FFCF-5200-4A67-5720599099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0D5C9CD-992F-47F1-3E21-C90CADDA93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4E65D7-07A8-8401-A136-F777D7700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051497-593C-37C3-7C2D-C46C461235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690C58-1613-1D42-5E84-49D8CA53D1EE}"/>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8" name="Footer Placeholder 7">
            <a:extLst>
              <a:ext uri="{FF2B5EF4-FFF2-40B4-BE49-F238E27FC236}">
                <a16:creationId xmlns:a16="http://schemas.microsoft.com/office/drawing/2014/main" id="{A819523F-5AA2-ACF3-FFA8-C14C12F97F0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2B6D506-462E-0293-9A6D-772263416FD6}"/>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2811986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215D0-2F17-3AAA-67E3-5157BABBF3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CA7434-C81C-CACD-869A-7632F957CE90}"/>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4" name="Footer Placeholder 3">
            <a:extLst>
              <a:ext uri="{FF2B5EF4-FFF2-40B4-BE49-F238E27FC236}">
                <a16:creationId xmlns:a16="http://schemas.microsoft.com/office/drawing/2014/main" id="{B57C0AF9-A2AF-FC60-B26F-5E1AADB1649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5FFEA7-8BA2-BBC8-541B-988998249890}"/>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503282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A080A0-F1E5-4138-F0A3-6B78BFB8DA4B}"/>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3" name="Footer Placeholder 2">
            <a:extLst>
              <a:ext uri="{FF2B5EF4-FFF2-40B4-BE49-F238E27FC236}">
                <a16:creationId xmlns:a16="http://schemas.microsoft.com/office/drawing/2014/main" id="{5EBDF0BF-0F5D-0100-476A-CFECC1C4E2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00A65F-BCA9-37A6-9629-43F75CFF83BA}"/>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3533927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9C40C-E33F-134A-F8D7-EF8A50302F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582DA0-D094-EA9E-7FB1-C975E149E1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313682-C289-1594-4BCA-17754FEDFB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FAA093-2040-4D5D-B613-23A7BE00F4B1}"/>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6" name="Footer Placeholder 5">
            <a:extLst>
              <a:ext uri="{FF2B5EF4-FFF2-40B4-BE49-F238E27FC236}">
                <a16:creationId xmlns:a16="http://schemas.microsoft.com/office/drawing/2014/main" id="{D4520159-E1D6-AAD0-45DE-8D93557C97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53C0E8-6069-2BC9-2EEE-EC80F09812E4}"/>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2304653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6813E-ABD0-465E-0B71-CF394115EC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44C3A4-BB37-3E34-68DF-14A99BA65C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156DFB-8F31-1E0C-4399-8E62541A28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A4D386-E2D5-1B1D-2DCA-4A2053F9120E}"/>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6" name="Footer Placeholder 5">
            <a:extLst>
              <a:ext uri="{FF2B5EF4-FFF2-40B4-BE49-F238E27FC236}">
                <a16:creationId xmlns:a16="http://schemas.microsoft.com/office/drawing/2014/main" id="{D0FF49FD-49DA-D273-3D95-ABC860DCF8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6D1241-8D49-D407-2F9E-6317B74E5DA8}"/>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2360478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4FCA76-E3C5-B5CF-E0BD-C37DB412BB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BF2291-42DF-4A5C-8782-F54AB4FB6A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1101C3-0EF4-F708-F18B-8AD93A96BF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AA37A7-4258-400D-AD73-9C0D64678CE1}" type="datetimeFigureOut">
              <a:rPr lang="en-US" smtClean="0"/>
              <a:t>3/2/2025</a:t>
            </a:fld>
            <a:endParaRPr lang="en-US"/>
          </a:p>
        </p:txBody>
      </p:sp>
      <p:sp>
        <p:nvSpPr>
          <p:cNvPr id="5" name="Footer Placeholder 4">
            <a:extLst>
              <a:ext uri="{FF2B5EF4-FFF2-40B4-BE49-F238E27FC236}">
                <a16:creationId xmlns:a16="http://schemas.microsoft.com/office/drawing/2014/main" id="{CB7DCDCE-D27F-5678-94C8-AAD1AF3947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E2746E0-7E55-2D82-65E4-84934ACA34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31BDD0-AC78-4DC6-ADAB-94EE6C34628C}" type="slidenum">
              <a:rPr lang="en-US" smtClean="0"/>
              <a:t>‹#›</a:t>
            </a:fld>
            <a:endParaRPr lang="en-US"/>
          </a:p>
        </p:txBody>
      </p:sp>
    </p:spTree>
    <p:extLst>
      <p:ext uri="{BB962C8B-B14F-4D97-AF65-F5344CB8AC3E}">
        <p14:creationId xmlns:p14="http://schemas.microsoft.com/office/powerpoint/2010/main" val="40126586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background with dots&#10;&#10;Description automatically generated">
            <a:extLst>
              <a:ext uri="{FF2B5EF4-FFF2-40B4-BE49-F238E27FC236}">
                <a16:creationId xmlns:a16="http://schemas.microsoft.com/office/drawing/2014/main" id="{FE405364-A013-6DE8-940C-4E969FE6AE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1123813"/>
            <a:ext cx="11155680" cy="3049808"/>
          </a:xfrm>
          <a:prstGeom prst="rect">
            <a:avLst/>
          </a:prstGeom>
          <a:noFill/>
        </p:spPr>
        <p:txBody>
          <a:bodyPr wrap="square" lIns="0" tIns="0" rIns="0" bIns="0" rtlCol="0">
            <a:noAutofit/>
          </a:bodyPr>
          <a:lstStyle/>
          <a:p>
            <a:pPr algn="ctr">
              <a:lnSpc>
                <a:spcPts val="12000"/>
              </a:lnSpc>
            </a:pPr>
            <a:r>
              <a:rPr lang="en-US" sz="10600" spc="-500" dirty="0">
                <a:solidFill>
                  <a:srgbClr val="5091CD"/>
                </a:solidFill>
                <a:latin typeface="Bebas Neue Pro" panose="020B0606020202050201" pitchFamily="34" charset="0"/>
              </a:rPr>
              <a:t>T</a:t>
            </a:r>
            <a:r>
              <a:rPr lang="en-US" sz="10600" dirty="0">
                <a:solidFill>
                  <a:srgbClr val="5091CD"/>
                </a:solidFill>
                <a:latin typeface="Bebas Neue Pro" panose="020B0606020202050201" pitchFamily="34" charset="0"/>
              </a:rPr>
              <a:t>een Pregnancy</a:t>
            </a:r>
          </a:p>
          <a:p>
            <a:pPr algn="ctr">
              <a:lnSpc>
                <a:spcPts val="12000"/>
              </a:lnSpc>
            </a:pPr>
            <a:r>
              <a:rPr lang="en-US" sz="10600" dirty="0">
                <a:solidFill>
                  <a:srgbClr val="5091CD"/>
                </a:solidFill>
                <a:latin typeface="Bebas Neue Pro" panose="020B0606020202050201" pitchFamily="34" charset="0"/>
              </a:rPr>
              <a:t>The </a:t>
            </a:r>
            <a:r>
              <a:rPr lang="en-US" sz="10600" spc="-200" dirty="0">
                <a:solidFill>
                  <a:srgbClr val="5091CD"/>
                </a:solidFill>
                <a:latin typeface="Bebas Neue Pro" panose="020B0606020202050201" pitchFamily="34" charset="0"/>
              </a:rPr>
              <a:t>F</a:t>
            </a:r>
            <a:r>
              <a:rPr lang="en-US" sz="10600" dirty="0">
                <a:solidFill>
                  <a:srgbClr val="5091CD"/>
                </a:solidFill>
                <a:latin typeface="Bebas Neue Pro" panose="020B0606020202050201" pitchFamily="34" charset="0"/>
              </a:rPr>
              <a:t>acts</a:t>
            </a:r>
          </a:p>
        </p:txBody>
      </p:sp>
      <p:sp>
        <p:nvSpPr>
          <p:cNvPr id="7" name="TextBox 6">
            <a:extLst>
              <a:ext uri="{FF2B5EF4-FFF2-40B4-BE49-F238E27FC236}">
                <a16:creationId xmlns:a16="http://schemas.microsoft.com/office/drawing/2014/main" id="{A14DB507-AD37-86EC-23DF-5A173D495CFB}"/>
              </a:ext>
            </a:extLst>
          </p:cNvPr>
          <p:cNvSpPr txBox="1">
            <a:spLocks noChangeAspect="1"/>
          </p:cNvSpPr>
          <p:nvPr/>
        </p:nvSpPr>
        <p:spPr>
          <a:xfrm>
            <a:off x="518160" y="4559600"/>
            <a:ext cx="11155680" cy="521002"/>
          </a:xfrm>
          <a:prstGeom prst="rect">
            <a:avLst/>
          </a:prstGeom>
          <a:noFill/>
        </p:spPr>
        <p:txBody>
          <a:bodyPr wrap="square" lIns="0" tIns="0" rIns="0" bIns="0" rtlCol="0">
            <a:noAutofit/>
          </a:bodyPr>
          <a:lstStyle/>
          <a:p>
            <a:pPr algn="ctr"/>
            <a:r>
              <a:rPr lang="en-US" sz="2400" spc="-100" dirty="0">
                <a:latin typeface="AstoriaRoman" panose="00000400000000000000" pitchFamily="2" charset="0"/>
              </a:rPr>
              <a:t>A presentation by: Angie Earley</a:t>
            </a:r>
          </a:p>
        </p:txBody>
      </p:sp>
      <p:pic>
        <p:nvPicPr>
          <p:cNvPr id="4" name="Picture 3" descr="A purple figure with a black background&#10;&#10;Description automatically generated">
            <a:extLst>
              <a:ext uri="{FF2B5EF4-FFF2-40B4-BE49-F238E27FC236}">
                <a16:creationId xmlns:a16="http://schemas.microsoft.com/office/drawing/2014/main" id="{C880E46E-2C45-AE83-1C68-B5F8EF3901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8270"/>
            <a:ext cx="2144178" cy="5746899"/>
          </a:xfrm>
          <a:prstGeom prst="rect">
            <a:avLst/>
          </a:prstGeom>
        </p:spPr>
      </p:pic>
      <p:pic>
        <p:nvPicPr>
          <p:cNvPr id="8" name="Picture 7" descr="A pink silhouette of a person&#10;&#10;Description automatically generated">
            <a:extLst>
              <a:ext uri="{FF2B5EF4-FFF2-40B4-BE49-F238E27FC236}">
                <a16:creationId xmlns:a16="http://schemas.microsoft.com/office/drawing/2014/main" id="{32CC7B9D-541C-4229-BAAC-101857BCB3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0225033" y="249865"/>
            <a:ext cx="1599869" cy="5746898"/>
          </a:xfrm>
          <a:prstGeom prst="rect">
            <a:avLst/>
          </a:prstGeom>
        </p:spPr>
      </p:pic>
      <p:grpSp>
        <p:nvGrpSpPr>
          <p:cNvPr id="11" name="Group 10">
            <a:extLst>
              <a:ext uri="{FF2B5EF4-FFF2-40B4-BE49-F238E27FC236}">
                <a16:creationId xmlns:a16="http://schemas.microsoft.com/office/drawing/2014/main" id="{C8212528-EE23-08EA-BBBF-024C5EF8E134}"/>
              </a:ext>
            </a:extLst>
          </p:cNvPr>
          <p:cNvGrpSpPr/>
          <p:nvPr/>
        </p:nvGrpSpPr>
        <p:grpSpPr>
          <a:xfrm>
            <a:off x="0" y="6126480"/>
            <a:ext cx="12192000" cy="731520"/>
            <a:chOff x="0" y="6217920"/>
            <a:chExt cx="12192000" cy="731520"/>
          </a:xfrm>
        </p:grpSpPr>
        <p:sp>
          <p:nvSpPr>
            <p:cNvPr id="12" name="Rectangle 11">
              <a:extLst>
                <a:ext uri="{FF2B5EF4-FFF2-40B4-BE49-F238E27FC236}">
                  <a16:creationId xmlns:a16="http://schemas.microsoft.com/office/drawing/2014/main" id="{81516CAA-4EF9-1DDB-0C84-82A8CDBE37B3}"/>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49590F88-CDAF-9826-7752-32CCD2000F5A}"/>
                </a:ext>
              </a:extLst>
            </p:cNvPr>
            <p:cNvPicPr>
              <a:picLocks noChangeAspect="1"/>
            </p:cNvPicPr>
            <p:nvPr/>
          </p:nvPicPr>
          <p:blipFill rotWithShape="1">
            <a:blip r:embed="rId5">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28112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100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ackground with dots&#10;&#10;Description automatically generated">
            <a:extLst>
              <a:ext uri="{FF2B5EF4-FFF2-40B4-BE49-F238E27FC236}">
                <a16:creationId xmlns:a16="http://schemas.microsoft.com/office/drawing/2014/main" id="{2C2C6948-1AAE-DC7D-D066-6C25002871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Girl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8</a:t>
            </a:r>
          </a:p>
        </p:txBody>
      </p:sp>
      <p:pic>
        <p:nvPicPr>
          <p:cNvPr id="7" name="Picture 6" descr="A pink silhouette of a person&#10;&#10;Description automatically generated">
            <a:extLst>
              <a:ext uri="{FF2B5EF4-FFF2-40B4-BE49-F238E27FC236}">
                <a16:creationId xmlns:a16="http://schemas.microsoft.com/office/drawing/2014/main" id="{D8B78E4A-E9CE-8E29-53D1-C45534FFF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88" y="249865"/>
            <a:ext cx="1599869" cy="5746898"/>
          </a:xfrm>
          <a:prstGeom prst="rect">
            <a:avLst/>
          </a:prstGeom>
        </p:spPr>
      </p:pic>
      <p:sp>
        <p:nvSpPr>
          <p:cNvPr id="3" name="TextBox 2">
            <a:extLst>
              <a:ext uri="{FF2B5EF4-FFF2-40B4-BE49-F238E27FC236}">
                <a16:creationId xmlns:a16="http://schemas.microsoft.com/office/drawing/2014/main" id="{8C624177-9218-BEA3-8B97-E7EE83065F31}"/>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Teen mothers are more likely </a:t>
            </a:r>
            <a:br>
              <a:rPr lang="en-US" sz="4400" dirty="0">
                <a:latin typeface="AstoriaMedium" panose="00000500000000000000" pitchFamily="2" charset="0"/>
              </a:rPr>
            </a:br>
            <a:r>
              <a:rPr lang="en-US" sz="4400" dirty="0">
                <a:latin typeface="AstoriaMedium" panose="00000500000000000000" pitchFamily="2" charset="0"/>
              </a:rPr>
              <a:t>to have serious complications during pregnancy and delivery.</a:t>
            </a:r>
            <a:endParaRPr lang="en-US" sz="4400" dirty="0">
              <a:solidFill>
                <a:srgbClr val="5091CD"/>
              </a:solidFill>
              <a:latin typeface="Bebas Neue Pro" panose="020B0606020202050201" pitchFamily="34" charset="0"/>
            </a:endParaRPr>
          </a:p>
        </p:txBody>
      </p:sp>
      <p:grpSp>
        <p:nvGrpSpPr>
          <p:cNvPr id="2" name="Group 1">
            <a:extLst>
              <a:ext uri="{FF2B5EF4-FFF2-40B4-BE49-F238E27FC236}">
                <a16:creationId xmlns:a16="http://schemas.microsoft.com/office/drawing/2014/main" id="{A9AEA88E-F381-104F-90E5-94DBA50791A6}"/>
              </a:ext>
            </a:extLst>
          </p:cNvPr>
          <p:cNvGrpSpPr/>
          <p:nvPr/>
        </p:nvGrpSpPr>
        <p:grpSpPr>
          <a:xfrm>
            <a:off x="0" y="6126480"/>
            <a:ext cx="12192000" cy="731520"/>
            <a:chOff x="0" y="6217920"/>
            <a:chExt cx="12192000" cy="731520"/>
          </a:xfrm>
        </p:grpSpPr>
        <p:sp>
          <p:nvSpPr>
            <p:cNvPr id="8" name="Rectangle 7">
              <a:extLst>
                <a:ext uri="{FF2B5EF4-FFF2-40B4-BE49-F238E27FC236}">
                  <a16:creationId xmlns:a16="http://schemas.microsoft.com/office/drawing/2014/main" id="{A9780EEE-DEF2-F098-F9D8-CD9FAE0C09D3}"/>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624F7751-8771-8CE1-C9D5-01A8108CCD73}"/>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35566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ackground with dots&#10;&#10;Description automatically generated">
            <a:extLst>
              <a:ext uri="{FF2B5EF4-FFF2-40B4-BE49-F238E27FC236}">
                <a16:creationId xmlns:a16="http://schemas.microsoft.com/office/drawing/2014/main" id="{F98A9224-8E09-38FD-DDB6-7E8967082E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Girl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9</a:t>
            </a:r>
          </a:p>
        </p:txBody>
      </p:sp>
      <p:pic>
        <p:nvPicPr>
          <p:cNvPr id="7" name="Picture 6" descr="A pink silhouette of a person&#10;&#10;Description automatically generated">
            <a:extLst>
              <a:ext uri="{FF2B5EF4-FFF2-40B4-BE49-F238E27FC236}">
                <a16:creationId xmlns:a16="http://schemas.microsoft.com/office/drawing/2014/main" id="{D8B78E4A-E9CE-8E29-53D1-C45534FFF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88" y="249865"/>
            <a:ext cx="1599869" cy="5746898"/>
          </a:xfrm>
          <a:prstGeom prst="rect">
            <a:avLst/>
          </a:prstGeom>
        </p:spPr>
      </p:pic>
      <p:sp>
        <p:nvSpPr>
          <p:cNvPr id="3" name="TextBox 2">
            <a:extLst>
              <a:ext uri="{FF2B5EF4-FFF2-40B4-BE49-F238E27FC236}">
                <a16:creationId xmlns:a16="http://schemas.microsoft.com/office/drawing/2014/main" id="{1441E0F3-C319-5655-142D-0CE49E26027D}"/>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In order to receive government support, a mother must identify the father of her child and she must attend school or work.</a:t>
            </a:r>
            <a:endParaRPr lang="en-US" sz="4400" dirty="0">
              <a:solidFill>
                <a:srgbClr val="5091CD"/>
              </a:solidFill>
              <a:latin typeface="Bebas Neue Pro" panose="020B0606020202050201" pitchFamily="34" charset="0"/>
            </a:endParaRPr>
          </a:p>
        </p:txBody>
      </p:sp>
      <p:grpSp>
        <p:nvGrpSpPr>
          <p:cNvPr id="2" name="Group 1">
            <a:extLst>
              <a:ext uri="{FF2B5EF4-FFF2-40B4-BE49-F238E27FC236}">
                <a16:creationId xmlns:a16="http://schemas.microsoft.com/office/drawing/2014/main" id="{CF723F65-68D8-2F38-5967-846C70BACDF0}"/>
              </a:ext>
            </a:extLst>
          </p:cNvPr>
          <p:cNvGrpSpPr/>
          <p:nvPr/>
        </p:nvGrpSpPr>
        <p:grpSpPr>
          <a:xfrm>
            <a:off x="0" y="6126480"/>
            <a:ext cx="12192000" cy="731520"/>
            <a:chOff x="0" y="6217920"/>
            <a:chExt cx="12192000" cy="731520"/>
          </a:xfrm>
        </p:grpSpPr>
        <p:sp>
          <p:nvSpPr>
            <p:cNvPr id="8" name="Rectangle 7">
              <a:extLst>
                <a:ext uri="{FF2B5EF4-FFF2-40B4-BE49-F238E27FC236}">
                  <a16:creationId xmlns:a16="http://schemas.microsoft.com/office/drawing/2014/main" id="{3B8A4A13-F44B-61D7-F1D7-7A6DC73D0662}"/>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C5123E46-3281-CD3C-E7A0-61EB31F20DCD}"/>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587934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white background with dots&#10;&#10;Description automatically generated">
            <a:extLst>
              <a:ext uri="{FF2B5EF4-FFF2-40B4-BE49-F238E27FC236}">
                <a16:creationId xmlns:a16="http://schemas.microsoft.com/office/drawing/2014/main" id="{CE1CC741-3596-AA15-D254-EAFAF954EA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Girl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10</a:t>
            </a:r>
          </a:p>
        </p:txBody>
      </p:sp>
      <p:pic>
        <p:nvPicPr>
          <p:cNvPr id="7" name="Picture 6" descr="A pink silhouette of a person&#10;&#10;Description automatically generated">
            <a:extLst>
              <a:ext uri="{FF2B5EF4-FFF2-40B4-BE49-F238E27FC236}">
                <a16:creationId xmlns:a16="http://schemas.microsoft.com/office/drawing/2014/main" id="{D8B78E4A-E9CE-8E29-53D1-C45534FFF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88" y="249865"/>
            <a:ext cx="1599869" cy="5746898"/>
          </a:xfrm>
          <a:prstGeom prst="rect">
            <a:avLst/>
          </a:prstGeom>
        </p:spPr>
      </p:pic>
      <p:sp>
        <p:nvSpPr>
          <p:cNvPr id="4" name="TextBox 3">
            <a:extLst>
              <a:ext uri="{FF2B5EF4-FFF2-40B4-BE49-F238E27FC236}">
                <a16:creationId xmlns:a16="http://schemas.microsoft.com/office/drawing/2014/main" id="{ADE6CDC8-3549-F265-FE44-10E798DF107D}"/>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A child is 9 times more likely to grow up in poverty if he or she </a:t>
            </a:r>
            <a:br>
              <a:rPr lang="en-US" sz="4400" dirty="0">
                <a:latin typeface="AstoriaMedium" panose="00000500000000000000" pitchFamily="2" charset="0"/>
              </a:rPr>
            </a:br>
            <a:r>
              <a:rPr lang="en-US" sz="4400" dirty="0">
                <a:latin typeface="AstoriaMedium" panose="00000500000000000000" pitchFamily="2" charset="0"/>
              </a:rPr>
              <a:t>is born to teen parents who have not yet completed high school.</a:t>
            </a:r>
            <a:endParaRPr lang="en-US" sz="4400" dirty="0">
              <a:solidFill>
                <a:srgbClr val="5091CD"/>
              </a:solidFill>
              <a:latin typeface="Bebas Neue Pro" panose="020B0606020202050201" pitchFamily="34" charset="0"/>
            </a:endParaRPr>
          </a:p>
        </p:txBody>
      </p:sp>
      <p:grpSp>
        <p:nvGrpSpPr>
          <p:cNvPr id="2" name="Group 1">
            <a:extLst>
              <a:ext uri="{FF2B5EF4-FFF2-40B4-BE49-F238E27FC236}">
                <a16:creationId xmlns:a16="http://schemas.microsoft.com/office/drawing/2014/main" id="{981EE56E-6477-7512-7872-C5C1F23F9D98}"/>
              </a:ext>
            </a:extLst>
          </p:cNvPr>
          <p:cNvGrpSpPr/>
          <p:nvPr/>
        </p:nvGrpSpPr>
        <p:grpSpPr>
          <a:xfrm>
            <a:off x="0" y="6126480"/>
            <a:ext cx="12192000" cy="731520"/>
            <a:chOff x="0" y="6217920"/>
            <a:chExt cx="12192000" cy="731520"/>
          </a:xfrm>
        </p:grpSpPr>
        <p:sp>
          <p:nvSpPr>
            <p:cNvPr id="3" name="Rectangle 2">
              <a:extLst>
                <a:ext uri="{FF2B5EF4-FFF2-40B4-BE49-F238E27FC236}">
                  <a16:creationId xmlns:a16="http://schemas.microsoft.com/office/drawing/2014/main" id="{FDADE413-D1C1-C3C9-9ECC-0844ABB0326D}"/>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89819C3C-A624-DE19-B485-B05E0FB16DCB}"/>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661804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ackground with dots&#10;&#10;Description automatically generated">
            <a:extLst>
              <a:ext uri="{FF2B5EF4-FFF2-40B4-BE49-F238E27FC236}">
                <a16:creationId xmlns:a16="http://schemas.microsoft.com/office/drawing/2014/main" id="{F3909D18-568A-D874-8B83-4F016EB15F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Girl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11</a:t>
            </a:r>
          </a:p>
        </p:txBody>
      </p:sp>
      <p:pic>
        <p:nvPicPr>
          <p:cNvPr id="7" name="Picture 6" descr="A pink silhouette of a person&#10;&#10;Description automatically generated">
            <a:extLst>
              <a:ext uri="{FF2B5EF4-FFF2-40B4-BE49-F238E27FC236}">
                <a16:creationId xmlns:a16="http://schemas.microsoft.com/office/drawing/2014/main" id="{D8B78E4A-E9CE-8E29-53D1-C45534FFF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88" y="249865"/>
            <a:ext cx="1599869" cy="5746898"/>
          </a:xfrm>
          <a:prstGeom prst="rect">
            <a:avLst/>
          </a:prstGeom>
        </p:spPr>
      </p:pic>
      <p:sp>
        <p:nvSpPr>
          <p:cNvPr id="3" name="TextBox 2">
            <a:extLst>
              <a:ext uri="{FF2B5EF4-FFF2-40B4-BE49-F238E27FC236}">
                <a16:creationId xmlns:a16="http://schemas.microsoft.com/office/drawing/2014/main" id="{1F6C8858-3D62-9F10-6151-44CFC2D6E817}"/>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Nationwide, teen childbearing costs taxpayers over $9.4 billion per year.</a:t>
            </a:r>
          </a:p>
        </p:txBody>
      </p:sp>
      <p:grpSp>
        <p:nvGrpSpPr>
          <p:cNvPr id="2" name="Group 1">
            <a:extLst>
              <a:ext uri="{FF2B5EF4-FFF2-40B4-BE49-F238E27FC236}">
                <a16:creationId xmlns:a16="http://schemas.microsoft.com/office/drawing/2014/main" id="{5D06C186-9C7D-AC30-6003-DD02DEA7B23B}"/>
              </a:ext>
            </a:extLst>
          </p:cNvPr>
          <p:cNvGrpSpPr/>
          <p:nvPr/>
        </p:nvGrpSpPr>
        <p:grpSpPr>
          <a:xfrm>
            <a:off x="0" y="6126480"/>
            <a:ext cx="12192000" cy="731520"/>
            <a:chOff x="0" y="6217920"/>
            <a:chExt cx="12192000" cy="731520"/>
          </a:xfrm>
        </p:grpSpPr>
        <p:sp>
          <p:nvSpPr>
            <p:cNvPr id="8" name="Rectangle 7">
              <a:extLst>
                <a:ext uri="{FF2B5EF4-FFF2-40B4-BE49-F238E27FC236}">
                  <a16:creationId xmlns:a16="http://schemas.microsoft.com/office/drawing/2014/main" id="{89B689F8-3751-C1C2-2EEC-2A9E0B21490B}"/>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3767133D-3FE9-D4BE-A6CC-26E103AEA8CD}"/>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75711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ackground with dots&#10;&#10;Description automatically generated">
            <a:extLst>
              <a:ext uri="{FF2B5EF4-FFF2-40B4-BE49-F238E27FC236}">
                <a16:creationId xmlns:a16="http://schemas.microsoft.com/office/drawing/2014/main" id="{03B4E775-8B80-5A9D-8DD4-56AB1FCC34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Girl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12</a:t>
            </a:r>
          </a:p>
        </p:txBody>
      </p:sp>
      <p:pic>
        <p:nvPicPr>
          <p:cNvPr id="7" name="Picture 6" descr="A pink silhouette of a person&#10;&#10;Description automatically generated">
            <a:extLst>
              <a:ext uri="{FF2B5EF4-FFF2-40B4-BE49-F238E27FC236}">
                <a16:creationId xmlns:a16="http://schemas.microsoft.com/office/drawing/2014/main" id="{D8B78E4A-E9CE-8E29-53D1-C45534FFF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88" y="249865"/>
            <a:ext cx="1599869" cy="5746898"/>
          </a:xfrm>
          <a:prstGeom prst="rect">
            <a:avLst/>
          </a:prstGeom>
        </p:spPr>
      </p:pic>
      <p:sp>
        <p:nvSpPr>
          <p:cNvPr id="3" name="TextBox 2">
            <a:extLst>
              <a:ext uri="{FF2B5EF4-FFF2-40B4-BE49-F238E27FC236}">
                <a16:creationId xmlns:a16="http://schemas.microsoft.com/office/drawing/2014/main" id="{3606DD0B-1F12-7E59-C587-6CFDF1C574D9}"/>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It costs between $17,000 and $22,000 to deliver a baby in Indiana. Most teen mothers </a:t>
            </a:r>
            <a:br>
              <a:rPr lang="en-US" sz="4400" dirty="0">
                <a:latin typeface="AstoriaMedium" panose="00000500000000000000" pitchFamily="2" charset="0"/>
              </a:rPr>
            </a:br>
            <a:r>
              <a:rPr lang="en-US" sz="4400" dirty="0">
                <a:latin typeface="AstoriaMedium" panose="00000500000000000000" pitchFamily="2" charset="0"/>
              </a:rPr>
              <a:t>do not have health insurance.</a:t>
            </a:r>
            <a:endParaRPr lang="en-US" sz="4400" dirty="0">
              <a:solidFill>
                <a:srgbClr val="5091CD"/>
              </a:solidFill>
              <a:latin typeface="Bebas Neue Pro" panose="020B0606020202050201" pitchFamily="34" charset="0"/>
            </a:endParaRPr>
          </a:p>
        </p:txBody>
      </p:sp>
      <p:grpSp>
        <p:nvGrpSpPr>
          <p:cNvPr id="2" name="Group 1">
            <a:extLst>
              <a:ext uri="{FF2B5EF4-FFF2-40B4-BE49-F238E27FC236}">
                <a16:creationId xmlns:a16="http://schemas.microsoft.com/office/drawing/2014/main" id="{C1745436-CF6A-37E9-86A8-5CD408237F9A}"/>
              </a:ext>
            </a:extLst>
          </p:cNvPr>
          <p:cNvGrpSpPr/>
          <p:nvPr/>
        </p:nvGrpSpPr>
        <p:grpSpPr>
          <a:xfrm>
            <a:off x="0" y="6126480"/>
            <a:ext cx="12192000" cy="731520"/>
            <a:chOff x="0" y="6217920"/>
            <a:chExt cx="12192000" cy="731520"/>
          </a:xfrm>
        </p:grpSpPr>
        <p:sp>
          <p:nvSpPr>
            <p:cNvPr id="8" name="Rectangle 7">
              <a:extLst>
                <a:ext uri="{FF2B5EF4-FFF2-40B4-BE49-F238E27FC236}">
                  <a16:creationId xmlns:a16="http://schemas.microsoft.com/office/drawing/2014/main" id="{CCA69304-2073-6A24-9A92-3A58343DFF03}"/>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1E465526-6A2C-60C7-12C1-6EF843FE0335}"/>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196543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ackground with dots&#10;&#10;Description automatically generated">
            <a:extLst>
              <a:ext uri="{FF2B5EF4-FFF2-40B4-BE49-F238E27FC236}">
                <a16:creationId xmlns:a16="http://schemas.microsoft.com/office/drawing/2014/main" id="{D9912921-DD3D-5586-FBB6-4CFB5F0325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Girl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13</a:t>
            </a:r>
          </a:p>
        </p:txBody>
      </p:sp>
      <p:pic>
        <p:nvPicPr>
          <p:cNvPr id="7" name="Picture 6" descr="A pink silhouette of a person&#10;&#10;Description automatically generated">
            <a:extLst>
              <a:ext uri="{FF2B5EF4-FFF2-40B4-BE49-F238E27FC236}">
                <a16:creationId xmlns:a16="http://schemas.microsoft.com/office/drawing/2014/main" id="{D8B78E4A-E9CE-8E29-53D1-C45534FFF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88" y="249865"/>
            <a:ext cx="1599869" cy="5746898"/>
          </a:xfrm>
          <a:prstGeom prst="rect">
            <a:avLst/>
          </a:prstGeom>
        </p:spPr>
      </p:pic>
      <p:sp>
        <p:nvSpPr>
          <p:cNvPr id="3" name="TextBox 2">
            <a:extLst>
              <a:ext uri="{FF2B5EF4-FFF2-40B4-BE49-F238E27FC236}">
                <a16:creationId xmlns:a16="http://schemas.microsoft.com/office/drawing/2014/main" id="{41723A79-1797-0007-9B59-CFEC062D64BD}"/>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It will cost $300,000 to raise </a:t>
            </a:r>
            <a:br>
              <a:rPr lang="en-US" sz="4400" dirty="0">
                <a:latin typeface="AstoriaMedium" panose="00000500000000000000" pitchFamily="2" charset="0"/>
              </a:rPr>
            </a:br>
            <a:r>
              <a:rPr lang="en-US" sz="4400" dirty="0">
                <a:latin typeface="AstoriaMedium" panose="00000500000000000000" pitchFamily="2" charset="0"/>
              </a:rPr>
              <a:t>a child from birth to age 17.</a:t>
            </a:r>
            <a:endParaRPr lang="en-US" sz="4400" dirty="0">
              <a:solidFill>
                <a:srgbClr val="5091CD"/>
              </a:solidFill>
              <a:latin typeface="Bebas Neue Pro" panose="020B0606020202050201" pitchFamily="34" charset="0"/>
            </a:endParaRPr>
          </a:p>
        </p:txBody>
      </p:sp>
      <p:grpSp>
        <p:nvGrpSpPr>
          <p:cNvPr id="2" name="Group 1">
            <a:extLst>
              <a:ext uri="{FF2B5EF4-FFF2-40B4-BE49-F238E27FC236}">
                <a16:creationId xmlns:a16="http://schemas.microsoft.com/office/drawing/2014/main" id="{E593CC4A-39E0-7E25-58E4-DE94C22431E2}"/>
              </a:ext>
            </a:extLst>
          </p:cNvPr>
          <p:cNvGrpSpPr/>
          <p:nvPr/>
        </p:nvGrpSpPr>
        <p:grpSpPr>
          <a:xfrm>
            <a:off x="0" y="6126480"/>
            <a:ext cx="12192000" cy="731520"/>
            <a:chOff x="0" y="6217920"/>
            <a:chExt cx="12192000" cy="731520"/>
          </a:xfrm>
        </p:grpSpPr>
        <p:sp>
          <p:nvSpPr>
            <p:cNvPr id="8" name="Rectangle 7">
              <a:extLst>
                <a:ext uri="{FF2B5EF4-FFF2-40B4-BE49-F238E27FC236}">
                  <a16:creationId xmlns:a16="http://schemas.microsoft.com/office/drawing/2014/main" id="{772D08B0-E004-42B3-0BE6-AC88BB8E5F33}"/>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82EBCAEA-E9E9-3DEB-C262-2B516BFEDA60}"/>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822646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ackground with dots&#10;&#10;Description automatically generated">
            <a:extLst>
              <a:ext uri="{FF2B5EF4-FFF2-40B4-BE49-F238E27FC236}">
                <a16:creationId xmlns:a16="http://schemas.microsoft.com/office/drawing/2014/main" id="{238E1E6D-59FF-DDC3-BF79-D82399E237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Girl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14</a:t>
            </a:r>
          </a:p>
        </p:txBody>
      </p:sp>
      <p:pic>
        <p:nvPicPr>
          <p:cNvPr id="7" name="Picture 6" descr="A pink silhouette of a person&#10;&#10;Description automatically generated">
            <a:extLst>
              <a:ext uri="{FF2B5EF4-FFF2-40B4-BE49-F238E27FC236}">
                <a16:creationId xmlns:a16="http://schemas.microsoft.com/office/drawing/2014/main" id="{D8B78E4A-E9CE-8E29-53D1-C45534FFF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88" y="249865"/>
            <a:ext cx="1599869" cy="5746898"/>
          </a:xfrm>
          <a:prstGeom prst="rect">
            <a:avLst/>
          </a:prstGeom>
        </p:spPr>
      </p:pic>
      <p:sp>
        <p:nvSpPr>
          <p:cNvPr id="3" name="TextBox 2">
            <a:extLst>
              <a:ext uri="{FF2B5EF4-FFF2-40B4-BE49-F238E27FC236}">
                <a16:creationId xmlns:a16="http://schemas.microsoft.com/office/drawing/2014/main" id="{8FCBD9D5-5E1B-4587-7DC6-139C020A5A6C}"/>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Less than 2 percent of teen </a:t>
            </a:r>
            <a:br>
              <a:rPr lang="en-US" sz="4400" dirty="0">
                <a:latin typeface="AstoriaMedium" panose="00000500000000000000" pitchFamily="2" charset="0"/>
              </a:rPr>
            </a:br>
            <a:r>
              <a:rPr lang="en-US" sz="4400" dirty="0">
                <a:latin typeface="AstoriaMedium" panose="00000500000000000000" pitchFamily="2" charset="0"/>
              </a:rPr>
              <a:t>moms earn a college degree </a:t>
            </a:r>
            <a:br>
              <a:rPr lang="en-US" sz="4400" dirty="0">
                <a:latin typeface="AstoriaMedium" panose="00000500000000000000" pitchFamily="2" charset="0"/>
              </a:rPr>
            </a:br>
            <a:r>
              <a:rPr lang="en-US" sz="4400" dirty="0">
                <a:latin typeface="AstoriaMedium" panose="00000500000000000000" pitchFamily="2" charset="0"/>
              </a:rPr>
              <a:t>by age 30.</a:t>
            </a:r>
            <a:endParaRPr lang="en-US" sz="4400" dirty="0">
              <a:solidFill>
                <a:srgbClr val="5091CD"/>
              </a:solidFill>
              <a:latin typeface="Bebas Neue Pro" panose="020B0606020202050201" pitchFamily="34" charset="0"/>
            </a:endParaRPr>
          </a:p>
        </p:txBody>
      </p:sp>
      <p:grpSp>
        <p:nvGrpSpPr>
          <p:cNvPr id="2" name="Group 1">
            <a:extLst>
              <a:ext uri="{FF2B5EF4-FFF2-40B4-BE49-F238E27FC236}">
                <a16:creationId xmlns:a16="http://schemas.microsoft.com/office/drawing/2014/main" id="{4AEACDCD-81E1-FFBF-CD3C-4C584D1ABCED}"/>
              </a:ext>
            </a:extLst>
          </p:cNvPr>
          <p:cNvGrpSpPr/>
          <p:nvPr/>
        </p:nvGrpSpPr>
        <p:grpSpPr>
          <a:xfrm>
            <a:off x="0" y="6126480"/>
            <a:ext cx="12192000" cy="731520"/>
            <a:chOff x="0" y="6217920"/>
            <a:chExt cx="12192000" cy="731520"/>
          </a:xfrm>
        </p:grpSpPr>
        <p:sp>
          <p:nvSpPr>
            <p:cNvPr id="8" name="Rectangle 7">
              <a:extLst>
                <a:ext uri="{FF2B5EF4-FFF2-40B4-BE49-F238E27FC236}">
                  <a16:creationId xmlns:a16="http://schemas.microsoft.com/office/drawing/2014/main" id="{045DDC65-EA4C-EA68-7B1B-BC6A2E18C9F6}"/>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C6C0A0EF-7EA2-AFE7-B7E4-7D27D9ACC40C}"/>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405186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ackground with dots&#10;&#10;Description automatically generated">
            <a:extLst>
              <a:ext uri="{FF2B5EF4-FFF2-40B4-BE49-F238E27FC236}">
                <a16:creationId xmlns:a16="http://schemas.microsoft.com/office/drawing/2014/main" id="{BB7C0239-38F9-E045-8419-D3B529B3D2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Girl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15</a:t>
            </a:r>
          </a:p>
        </p:txBody>
      </p:sp>
      <p:pic>
        <p:nvPicPr>
          <p:cNvPr id="7" name="Picture 6" descr="A pink silhouette of a person&#10;&#10;Description automatically generated">
            <a:extLst>
              <a:ext uri="{FF2B5EF4-FFF2-40B4-BE49-F238E27FC236}">
                <a16:creationId xmlns:a16="http://schemas.microsoft.com/office/drawing/2014/main" id="{D8B78E4A-E9CE-8E29-53D1-C45534FFF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88" y="249865"/>
            <a:ext cx="1599869" cy="5746898"/>
          </a:xfrm>
          <a:prstGeom prst="rect">
            <a:avLst/>
          </a:prstGeom>
        </p:spPr>
      </p:pic>
      <p:sp>
        <p:nvSpPr>
          <p:cNvPr id="3" name="TextBox 2">
            <a:extLst>
              <a:ext uri="{FF2B5EF4-FFF2-40B4-BE49-F238E27FC236}">
                <a16:creationId xmlns:a16="http://schemas.microsoft.com/office/drawing/2014/main" id="{A0C9D0AA-06F5-C7CF-CB83-5C70635842BD}"/>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About a quarter of teen moms have a second child within 24 months of their first baby.</a:t>
            </a:r>
            <a:endParaRPr lang="en-US" sz="4400" dirty="0">
              <a:solidFill>
                <a:srgbClr val="5091CD"/>
              </a:solidFill>
              <a:latin typeface="Bebas Neue Pro" panose="020B0606020202050201" pitchFamily="34" charset="0"/>
            </a:endParaRPr>
          </a:p>
        </p:txBody>
      </p:sp>
      <p:grpSp>
        <p:nvGrpSpPr>
          <p:cNvPr id="2" name="Group 1">
            <a:extLst>
              <a:ext uri="{FF2B5EF4-FFF2-40B4-BE49-F238E27FC236}">
                <a16:creationId xmlns:a16="http://schemas.microsoft.com/office/drawing/2014/main" id="{025D3527-E533-CA1F-E942-70E0DF3CA747}"/>
              </a:ext>
            </a:extLst>
          </p:cNvPr>
          <p:cNvGrpSpPr/>
          <p:nvPr/>
        </p:nvGrpSpPr>
        <p:grpSpPr>
          <a:xfrm>
            <a:off x="0" y="6126480"/>
            <a:ext cx="12192000" cy="731520"/>
            <a:chOff x="0" y="6217920"/>
            <a:chExt cx="12192000" cy="731520"/>
          </a:xfrm>
        </p:grpSpPr>
        <p:sp>
          <p:nvSpPr>
            <p:cNvPr id="8" name="Rectangle 7">
              <a:extLst>
                <a:ext uri="{FF2B5EF4-FFF2-40B4-BE49-F238E27FC236}">
                  <a16:creationId xmlns:a16="http://schemas.microsoft.com/office/drawing/2014/main" id="{180CAF9A-AEC8-3B96-4535-9D2C7CA2A231}"/>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AD14C1D2-A70A-7E22-6E81-C6AAE388E0B1}"/>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62674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background with dots&#10;&#10;Description automatically generated">
            <a:extLst>
              <a:ext uri="{FF2B5EF4-FFF2-40B4-BE49-F238E27FC236}">
                <a16:creationId xmlns:a16="http://schemas.microsoft.com/office/drawing/2014/main" id="{9CFAE98D-E270-88F6-5486-6375B517D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2182536"/>
            <a:ext cx="11155680" cy="1368739"/>
          </a:xfrm>
          <a:prstGeom prst="rect">
            <a:avLst/>
          </a:prstGeom>
          <a:noFill/>
        </p:spPr>
        <p:txBody>
          <a:bodyPr wrap="square" lIns="0" tIns="0" rIns="0" bIns="0" rtlCol="0">
            <a:noAutofit/>
          </a:bodyPr>
          <a:lstStyle/>
          <a:p>
            <a:pPr algn="ctr">
              <a:lnSpc>
                <a:spcPts val="12000"/>
              </a:lnSpc>
            </a:pPr>
            <a:r>
              <a:rPr lang="en-US" sz="10600" dirty="0">
                <a:solidFill>
                  <a:srgbClr val="5091CD"/>
                </a:solidFill>
                <a:latin typeface="Bebas Neue Pro" panose="020B0606020202050201" pitchFamily="34" charset="0"/>
              </a:rPr>
              <a:t>Boy Facts</a:t>
            </a:r>
          </a:p>
        </p:txBody>
      </p:sp>
      <p:pic>
        <p:nvPicPr>
          <p:cNvPr id="11" name="Picture 10" descr="A purple figure with a black background&#10;&#10;Description automatically generated">
            <a:extLst>
              <a:ext uri="{FF2B5EF4-FFF2-40B4-BE49-F238E27FC236}">
                <a16:creationId xmlns:a16="http://schemas.microsoft.com/office/drawing/2014/main" id="{5B0042FB-4F7A-22CC-70F3-FB6C7C7572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8270"/>
            <a:ext cx="2144178" cy="5746899"/>
          </a:xfrm>
          <a:prstGeom prst="rect">
            <a:avLst/>
          </a:prstGeom>
        </p:spPr>
      </p:pic>
      <p:grpSp>
        <p:nvGrpSpPr>
          <p:cNvPr id="2" name="Group 1">
            <a:extLst>
              <a:ext uri="{FF2B5EF4-FFF2-40B4-BE49-F238E27FC236}">
                <a16:creationId xmlns:a16="http://schemas.microsoft.com/office/drawing/2014/main" id="{58F9E9CC-11F6-0A90-F982-1060B264FAAE}"/>
              </a:ext>
            </a:extLst>
          </p:cNvPr>
          <p:cNvGrpSpPr/>
          <p:nvPr/>
        </p:nvGrpSpPr>
        <p:grpSpPr>
          <a:xfrm>
            <a:off x="0" y="6126480"/>
            <a:ext cx="12192000" cy="731520"/>
            <a:chOff x="0" y="6217920"/>
            <a:chExt cx="12192000" cy="731520"/>
          </a:xfrm>
        </p:grpSpPr>
        <p:sp>
          <p:nvSpPr>
            <p:cNvPr id="3" name="Rectangle 2">
              <a:extLst>
                <a:ext uri="{FF2B5EF4-FFF2-40B4-BE49-F238E27FC236}">
                  <a16:creationId xmlns:a16="http://schemas.microsoft.com/office/drawing/2014/main" id="{52ABF897-3BD3-BC6A-BDE0-72F4EF3D9305}"/>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5A17EBFB-07C4-E297-FC9F-3E025D9DA81D}"/>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569173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background with dots&#10;&#10;Description automatically generated">
            <a:extLst>
              <a:ext uri="{FF2B5EF4-FFF2-40B4-BE49-F238E27FC236}">
                <a16:creationId xmlns:a16="http://schemas.microsoft.com/office/drawing/2014/main" id="{9CFAE98D-E270-88F6-5486-6375B517D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11" name="Picture 10" descr="A purple figure with a black background&#10;&#10;Description automatically generated">
            <a:extLst>
              <a:ext uri="{FF2B5EF4-FFF2-40B4-BE49-F238E27FC236}">
                <a16:creationId xmlns:a16="http://schemas.microsoft.com/office/drawing/2014/main" id="{5B0042FB-4F7A-22CC-70F3-FB6C7C7572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8270"/>
            <a:ext cx="2144178" cy="5746899"/>
          </a:xfrm>
          <a:prstGeom prst="rect">
            <a:avLst/>
          </a:prstGeom>
        </p:spPr>
      </p:pic>
      <p:sp>
        <p:nvSpPr>
          <p:cNvPr id="2" name="TextBox 1">
            <a:extLst>
              <a:ext uri="{FF2B5EF4-FFF2-40B4-BE49-F238E27FC236}">
                <a16:creationId xmlns:a16="http://schemas.microsoft.com/office/drawing/2014/main" id="{235087FC-4633-971B-111D-55D9669EBBDF}"/>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Boy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1</a:t>
            </a:r>
          </a:p>
        </p:txBody>
      </p:sp>
      <p:sp>
        <p:nvSpPr>
          <p:cNvPr id="3" name="TextBox 2">
            <a:extLst>
              <a:ext uri="{FF2B5EF4-FFF2-40B4-BE49-F238E27FC236}">
                <a16:creationId xmlns:a16="http://schemas.microsoft.com/office/drawing/2014/main" id="{B6136FCF-299E-F555-0C13-CAD1B2005EEB}"/>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4500"/>
              </a:lnSpc>
              <a:spcAft>
                <a:spcPts val="1800"/>
              </a:spcAft>
            </a:pPr>
            <a:r>
              <a:rPr lang="en-US" sz="3800" dirty="0">
                <a:latin typeface="AstoriaMedium" panose="00000500000000000000" pitchFamily="2" charset="0"/>
              </a:rPr>
              <a:t>You are legally responsible for any child you father, even if the pregnancy is unplanned. It does not matter if you use birth control or if you wanted the mother to terminate the pregnancy.</a:t>
            </a:r>
            <a:endParaRPr lang="en-US" sz="3800" dirty="0">
              <a:solidFill>
                <a:srgbClr val="5091CD"/>
              </a:solidFill>
              <a:latin typeface="Bebas Neue Pro" panose="020B0606020202050201" pitchFamily="34" charset="0"/>
            </a:endParaRPr>
          </a:p>
        </p:txBody>
      </p:sp>
      <p:grpSp>
        <p:nvGrpSpPr>
          <p:cNvPr id="4" name="Group 3">
            <a:extLst>
              <a:ext uri="{FF2B5EF4-FFF2-40B4-BE49-F238E27FC236}">
                <a16:creationId xmlns:a16="http://schemas.microsoft.com/office/drawing/2014/main" id="{A910C2BF-140F-DCBD-76AD-A9A217E08F98}"/>
              </a:ext>
            </a:extLst>
          </p:cNvPr>
          <p:cNvGrpSpPr/>
          <p:nvPr/>
        </p:nvGrpSpPr>
        <p:grpSpPr>
          <a:xfrm>
            <a:off x="0" y="6126480"/>
            <a:ext cx="12192000" cy="731520"/>
            <a:chOff x="0" y="6217920"/>
            <a:chExt cx="12192000" cy="731520"/>
          </a:xfrm>
        </p:grpSpPr>
        <p:sp>
          <p:nvSpPr>
            <p:cNvPr id="6" name="Rectangle 5">
              <a:extLst>
                <a:ext uri="{FF2B5EF4-FFF2-40B4-BE49-F238E27FC236}">
                  <a16:creationId xmlns:a16="http://schemas.microsoft.com/office/drawing/2014/main" id="{6E9F340C-DF7E-4283-0402-8AB1058C37D8}"/>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2D5BFEA5-BC05-5DE2-CE17-ABA9AFB2A1EF}"/>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767454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ackground with dots&#10;&#10;Description automatically generated">
            <a:extLst>
              <a:ext uri="{FF2B5EF4-FFF2-40B4-BE49-F238E27FC236}">
                <a16:creationId xmlns:a16="http://schemas.microsoft.com/office/drawing/2014/main" id="{E5A0C986-DF44-6607-B36A-BC413E7123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4783588" y="2182536"/>
            <a:ext cx="3923414" cy="1368739"/>
          </a:xfrm>
          <a:prstGeom prst="rect">
            <a:avLst/>
          </a:prstGeom>
          <a:noFill/>
        </p:spPr>
        <p:txBody>
          <a:bodyPr wrap="square" lIns="0" tIns="0" rIns="0" bIns="0" rtlCol="0">
            <a:noAutofit/>
          </a:bodyPr>
          <a:lstStyle/>
          <a:p>
            <a:pPr>
              <a:lnSpc>
                <a:spcPts val="12000"/>
              </a:lnSpc>
            </a:pPr>
            <a:r>
              <a:rPr lang="en-US" sz="10600" dirty="0">
                <a:solidFill>
                  <a:srgbClr val="5091CD"/>
                </a:solidFill>
                <a:latin typeface="Bebas Neue Pro" panose="020B0606020202050201" pitchFamily="34" charset="0"/>
              </a:rPr>
              <a:t>Girl Facts</a:t>
            </a:r>
          </a:p>
        </p:txBody>
      </p:sp>
      <p:pic>
        <p:nvPicPr>
          <p:cNvPr id="2" name="Picture 1" descr="A pink silhouette of a person&#10;&#10;Description automatically generated">
            <a:extLst>
              <a:ext uri="{FF2B5EF4-FFF2-40B4-BE49-F238E27FC236}">
                <a16:creationId xmlns:a16="http://schemas.microsoft.com/office/drawing/2014/main" id="{98DCFCC3-75B9-89FE-BFDC-7EBF24E2A9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2279" y="249865"/>
            <a:ext cx="1599869" cy="5746898"/>
          </a:xfrm>
          <a:prstGeom prst="rect">
            <a:avLst/>
          </a:prstGeom>
        </p:spPr>
      </p:pic>
      <p:grpSp>
        <p:nvGrpSpPr>
          <p:cNvPr id="9" name="Group 8">
            <a:extLst>
              <a:ext uri="{FF2B5EF4-FFF2-40B4-BE49-F238E27FC236}">
                <a16:creationId xmlns:a16="http://schemas.microsoft.com/office/drawing/2014/main" id="{7CC7295B-C6A8-C04A-FD67-9D9A117334B4}"/>
              </a:ext>
            </a:extLst>
          </p:cNvPr>
          <p:cNvGrpSpPr/>
          <p:nvPr/>
        </p:nvGrpSpPr>
        <p:grpSpPr>
          <a:xfrm>
            <a:off x="0" y="6126480"/>
            <a:ext cx="12192000" cy="731520"/>
            <a:chOff x="0" y="6217920"/>
            <a:chExt cx="12192000" cy="731520"/>
          </a:xfrm>
        </p:grpSpPr>
        <p:sp>
          <p:nvSpPr>
            <p:cNvPr id="10" name="Rectangle 9">
              <a:extLst>
                <a:ext uri="{FF2B5EF4-FFF2-40B4-BE49-F238E27FC236}">
                  <a16:creationId xmlns:a16="http://schemas.microsoft.com/office/drawing/2014/main" id="{59895B74-B7D6-1821-373E-7517D05BCE5F}"/>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E35143F3-0CB2-8D60-A816-1F758AF79CE9}"/>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198269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background with dots&#10;&#10;Description automatically generated">
            <a:extLst>
              <a:ext uri="{FF2B5EF4-FFF2-40B4-BE49-F238E27FC236}">
                <a16:creationId xmlns:a16="http://schemas.microsoft.com/office/drawing/2014/main" id="{9CFAE98D-E270-88F6-5486-6375B517D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11" name="Picture 10" descr="A purple figure with a black background&#10;&#10;Description automatically generated">
            <a:extLst>
              <a:ext uri="{FF2B5EF4-FFF2-40B4-BE49-F238E27FC236}">
                <a16:creationId xmlns:a16="http://schemas.microsoft.com/office/drawing/2014/main" id="{5B0042FB-4F7A-22CC-70F3-FB6C7C7572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8270"/>
            <a:ext cx="2144178" cy="5746899"/>
          </a:xfrm>
          <a:prstGeom prst="rect">
            <a:avLst/>
          </a:prstGeom>
        </p:spPr>
      </p:pic>
      <p:sp>
        <p:nvSpPr>
          <p:cNvPr id="2" name="TextBox 1">
            <a:extLst>
              <a:ext uri="{FF2B5EF4-FFF2-40B4-BE49-F238E27FC236}">
                <a16:creationId xmlns:a16="http://schemas.microsoft.com/office/drawing/2014/main" id="{235087FC-4633-971B-111D-55D9669EBBDF}"/>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Boy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2</a:t>
            </a:r>
          </a:p>
        </p:txBody>
      </p:sp>
      <p:sp>
        <p:nvSpPr>
          <p:cNvPr id="3" name="TextBox 2">
            <a:extLst>
              <a:ext uri="{FF2B5EF4-FFF2-40B4-BE49-F238E27FC236}">
                <a16:creationId xmlns:a16="http://schemas.microsoft.com/office/drawing/2014/main" id="{B6136FCF-299E-F555-0C13-CAD1B2005EEB}"/>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As the father, you </a:t>
            </a:r>
            <a:r>
              <a:rPr lang="en-US" sz="4400">
                <a:latin typeface="AstoriaMedium" panose="00000500000000000000" pitchFamily="2" charset="0"/>
              </a:rPr>
              <a:t>should provide </a:t>
            </a:r>
            <a:r>
              <a:rPr lang="en-US" sz="4400" dirty="0">
                <a:latin typeface="AstoriaMedium" panose="00000500000000000000" pitchFamily="2" charset="0"/>
              </a:rPr>
              <a:t>for your child. </a:t>
            </a:r>
            <a:br>
              <a:rPr lang="en-US" sz="4400" dirty="0">
                <a:latin typeface="AstoriaMedium" panose="00000500000000000000" pitchFamily="2" charset="0"/>
              </a:rPr>
            </a:br>
            <a:r>
              <a:rPr lang="en-US" sz="4400" dirty="0">
                <a:latin typeface="AstoriaMedium" panose="00000500000000000000" pitchFamily="2" charset="0"/>
              </a:rPr>
              <a:t>This means giving emotional support and providing food, clothing and shelter.</a:t>
            </a:r>
            <a:endParaRPr lang="en-US" sz="4400" dirty="0">
              <a:solidFill>
                <a:srgbClr val="5091CD"/>
              </a:solidFill>
              <a:latin typeface="Bebas Neue Pro" panose="020B0606020202050201" pitchFamily="34" charset="0"/>
            </a:endParaRPr>
          </a:p>
        </p:txBody>
      </p:sp>
      <p:grpSp>
        <p:nvGrpSpPr>
          <p:cNvPr id="4" name="Group 3">
            <a:extLst>
              <a:ext uri="{FF2B5EF4-FFF2-40B4-BE49-F238E27FC236}">
                <a16:creationId xmlns:a16="http://schemas.microsoft.com/office/drawing/2014/main" id="{A87FB8CF-1D5D-AEE9-99F4-3F0109878A2E}"/>
              </a:ext>
            </a:extLst>
          </p:cNvPr>
          <p:cNvGrpSpPr/>
          <p:nvPr/>
        </p:nvGrpSpPr>
        <p:grpSpPr>
          <a:xfrm>
            <a:off x="0" y="6126480"/>
            <a:ext cx="12192000" cy="731520"/>
            <a:chOff x="0" y="6217920"/>
            <a:chExt cx="12192000" cy="731520"/>
          </a:xfrm>
        </p:grpSpPr>
        <p:sp>
          <p:nvSpPr>
            <p:cNvPr id="6" name="Rectangle 5">
              <a:extLst>
                <a:ext uri="{FF2B5EF4-FFF2-40B4-BE49-F238E27FC236}">
                  <a16:creationId xmlns:a16="http://schemas.microsoft.com/office/drawing/2014/main" id="{4140E868-7930-2EF6-0843-39AD4E0DFEF0}"/>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BBDCDEE6-14D5-0A50-6F23-3DBF037BF558}"/>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01479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background with dots&#10;&#10;Description automatically generated">
            <a:extLst>
              <a:ext uri="{FF2B5EF4-FFF2-40B4-BE49-F238E27FC236}">
                <a16:creationId xmlns:a16="http://schemas.microsoft.com/office/drawing/2014/main" id="{9CFAE98D-E270-88F6-5486-6375B517D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11" name="Picture 10" descr="A purple figure with a black background&#10;&#10;Description automatically generated">
            <a:extLst>
              <a:ext uri="{FF2B5EF4-FFF2-40B4-BE49-F238E27FC236}">
                <a16:creationId xmlns:a16="http://schemas.microsoft.com/office/drawing/2014/main" id="{5B0042FB-4F7A-22CC-70F3-FB6C7C7572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8270"/>
            <a:ext cx="2144178" cy="5746899"/>
          </a:xfrm>
          <a:prstGeom prst="rect">
            <a:avLst/>
          </a:prstGeom>
        </p:spPr>
      </p:pic>
      <p:sp>
        <p:nvSpPr>
          <p:cNvPr id="2" name="TextBox 1">
            <a:extLst>
              <a:ext uri="{FF2B5EF4-FFF2-40B4-BE49-F238E27FC236}">
                <a16:creationId xmlns:a16="http://schemas.microsoft.com/office/drawing/2014/main" id="{235087FC-4633-971B-111D-55D9669EBBDF}"/>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Boy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3</a:t>
            </a:r>
          </a:p>
        </p:txBody>
      </p:sp>
      <p:sp>
        <p:nvSpPr>
          <p:cNvPr id="3" name="TextBox 2">
            <a:extLst>
              <a:ext uri="{FF2B5EF4-FFF2-40B4-BE49-F238E27FC236}">
                <a16:creationId xmlns:a16="http://schemas.microsoft.com/office/drawing/2014/main" id="{B6136FCF-299E-F555-0C13-CAD1B2005EEB}"/>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If you and the mother are not married but you both agree that you are the father, you can sign</a:t>
            </a:r>
            <a:br>
              <a:rPr lang="en-US" sz="4400" dirty="0">
                <a:latin typeface="AstoriaMedium" panose="00000500000000000000" pitchFamily="2" charset="0"/>
              </a:rPr>
            </a:br>
            <a:r>
              <a:rPr lang="en-US" sz="4400" dirty="0">
                <a:latin typeface="AstoriaMedium" panose="00000500000000000000" pitchFamily="2" charset="0"/>
              </a:rPr>
              <a:t> a voluntary acknowledgement </a:t>
            </a:r>
            <a:br>
              <a:rPr lang="en-US" sz="4400" dirty="0">
                <a:latin typeface="AstoriaMedium" panose="00000500000000000000" pitchFamily="2" charset="0"/>
              </a:rPr>
            </a:br>
            <a:r>
              <a:rPr lang="en-US" sz="4400" dirty="0">
                <a:latin typeface="AstoriaMedium" panose="00000500000000000000" pitchFamily="2" charset="0"/>
              </a:rPr>
              <a:t>of paternity.</a:t>
            </a:r>
            <a:endParaRPr lang="en-US" sz="4400" dirty="0">
              <a:solidFill>
                <a:srgbClr val="5091CD"/>
              </a:solidFill>
              <a:latin typeface="Bebas Neue Pro" panose="020B0606020202050201" pitchFamily="34" charset="0"/>
            </a:endParaRPr>
          </a:p>
        </p:txBody>
      </p:sp>
      <p:grpSp>
        <p:nvGrpSpPr>
          <p:cNvPr id="4" name="Group 3">
            <a:extLst>
              <a:ext uri="{FF2B5EF4-FFF2-40B4-BE49-F238E27FC236}">
                <a16:creationId xmlns:a16="http://schemas.microsoft.com/office/drawing/2014/main" id="{B9661182-5A29-59E4-5C84-435A133997ED}"/>
              </a:ext>
            </a:extLst>
          </p:cNvPr>
          <p:cNvGrpSpPr/>
          <p:nvPr/>
        </p:nvGrpSpPr>
        <p:grpSpPr>
          <a:xfrm>
            <a:off x="0" y="6126480"/>
            <a:ext cx="12192000" cy="731520"/>
            <a:chOff x="0" y="6217920"/>
            <a:chExt cx="12192000" cy="731520"/>
          </a:xfrm>
        </p:grpSpPr>
        <p:sp>
          <p:nvSpPr>
            <p:cNvPr id="6" name="Rectangle 5">
              <a:extLst>
                <a:ext uri="{FF2B5EF4-FFF2-40B4-BE49-F238E27FC236}">
                  <a16:creationId xmlns:a16="http://schemas.microsoft.com/office/drawing/2014/main" id="{72E89853-6B70-B8F2-754D-2732F73F5B80}"/>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8929E4D0-C486-3DDE-FCC8-930DE9FE048E}"/>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035242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background with dots&#10;&#10;Description automatically generated">
            <a:extLst>
              <a:ext uri="{FF2B5EF4-FFF2-40B4-BE49-F238E27FC236}">
                <a16:creationId xmlns:a16="http://schemas.microsoft.com/office/drawing/2014/main" id="{9CFAE98D-E270-88F6-5486-6375B517D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11" name="Picture 10" descr="A purple figure with a black background&#10;&#10;Description automatically generated">
            <a:extLst>
              <a:ext uri="{FF2B5EF4-FFF2-40B4-BE49-F238E27FC236}">
                <a16:creationId xmlns:a16="http://schemas.microsoft.com/office/drawing/2014/main" id="{5B0042FB-4F7A-22CC-70F3-FB6C7C7572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8270"/>
            <a:ext cx="2144178" cy="5746899"/>
          </a:xfrm>
          <a:prstGeom prst="rect">
            <a:avLst/>
          </a:prstGeom>
        </p:spPr>
      </p:pic>
      <p:sp>
        <p:nvSpPr>
          <p:cNvPr id="2" name="TextBox 1">
            <a:extLst>
              <a:ext uri="{FF2B5EF4-FFF2-40B4-BE49-F238E27FC236}">
                <a16:creationId xmlns:a16="http://schemas.microsoft.com/office/drawing/2014/main" id="{235087FC-4633-971B-111D-55D9669EBBDF}"/>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Boy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4</a:t>
            </a:r>
          </a:p>
        </p:txBody>
      </p:sp>
      <p:sp>
        <p:nvSpPr>
          <p:cNvPr id="3" name="TextBox 2">
            <a:extLst>
              <a:ext uri="{FF2B5EF4-FFF2-40B4-BE49-F238E27FC236}">
                <a16:creationId xmlns:a16="http://schemas.microsoft.com/office/drawing/2014/main" id="{B6136FCF-299E-F555-0C13-CAD1B2005EEB}"/>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300" dirty="0">
                <a:latin typeface="AstoriaMedium" panose="00000500000000000000" pitchFamily="2" charset="0"/>
              </a:rPr>
              <a:t>If you and the mother disagree about whether you are the father, you should take a genetic test (paternity test). These tests are very simple and very accurate.</a:t>
            </a:r>
            <a:endParaRPr lang="en-US" sz="4300" dirty="0">
              <a:solidFill>
                <a:srgbClr val="5091CD"/>
              </a:solidFill>
              <a:latin typeface="Bebas Neue Pro" panose="020B0606020202050201" pitchFamily="34" charset="0"/>
            </a:endParaRPr>
          </a:p>
        </p:txBody>
      </p:sp>
      <p:grpSp>
        <p:nvGrpSpPr>
          <p:cNvPr id="4" name="Group 3">
            <a:extLst>
              <a:ext uri="{FF2B5EF4-FFF2-40B4-BE49-F238E27FC236}">
                <a16:creationId xmlns:a16="http://schemas.microsoft.com/office/drawing/2014/main" id="{4AAEC4F3-3E4F-4A08-8FBC-DE5EA25510A9}"/>
              </a:ext>
            </a:extLst>
          </p:cNvPr>
          <p:cNvGrpSpPr/>
          <p:nvPr/>
        </p:nvGrpSpPr>
        <p:grpSpPr>
          <a:xfrm>
            <a:off x="0" y="6126480"/>
            <a:ext cx="12192000" cy="731520"/>
            <a:chOff x="0" y="6217920"/>
            <a:chExt cx="12192000" cy="731520"/>
          </a:xfrm>
        </p:grpSpPr>
        <p:sp>
          <p:nvSpPr>
            <p:cNvPr id="6" name="Rectangle 5">
              <a:extLst>
                <a:ext uri="{FF2B5EF4-FFF2-40B4-BE49-F238E27FC236}">
                  <a16:creationId xmlns:a16="http://schemas.microsoft.com/office/drawing/2014/main" id="{C8C45C5C-A47A-1B0B-1155-1DDBCECE2F93}"/>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06081373-6837-1D0D-C056-81D9A40797C1}"/>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99168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background with dots&#10;&#10;Description automatically generated">
            <a:extLst>
              <a:ext uri="{FF2B5EF4-FFF2-40B4-BE49-F238E27FC236}">
                <a16:creationId xmlns:a16="http://schemas.microsoft.com/office/drawing/2014/main" id="{9CFAE98D-E270-88F6-5486-6375B517D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11" name="Picture 10" descr="A purple figure with a black background&#10;&#10;Description automatically generated">
            <a:extLst>
              <a:ext uri="{FF2B5EF4-FFF2-40B4-BE49-F238E27FC236}">
                <a16:creationId xmlns:a16="http://schemas.microsoft.com/office/drawing/2014/main" id="{5B0042FB-4F7A-22CC-70F3-FB6C7C7572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8270"/>
            <a:ext cx="2144178" cy="5746899"/>
          </a:xfrm>
          <a:prstGeom prst="rect">
            <a:avLst/>
          </a:prstGeom>
        </p:spPr>
      </p:pic>
      <p:sp>
        <p:nvSpPr>
          <p:cNvPr id="2" name="TextBox 1">
            <a:extLst>
              <a:ext uri="{FF2B5EF4-FFF2-40B4-BE49-F238E27FC236}">
                <a16:creationId xmlns:a16="http://schemas.microsoft.com/office/drawing/2014/main" id="{235087FC-4633-971B-111D-55D9669EBBDF}"/>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Boy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5</a:t>
            </a:r>
          </a:p>
        </p:txBody>
      </p:sp>
      <p:sp>
        <p:nvSpPr>
          <p:cNvPr id="3" name="TextBox 2">
            <a:extLst>
              <a:ext uri="{FF2B5EF4-FFF2-40B4-BE49-F238E27FC236}">
                <a16:creationId xmlns:a16="http://schemas.microsoft.com/office/drawing/2014/main" id="{B6136FCF-299E-F555-0C13-CAD1B2005EEB}"/>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If you refuse to take a paternity test, you will be court ordered </a:t>
            </a:r>
            <a:br>
              <a:rPr lang="en-US" sz="4400" dirty="0">
                <a:latin typeface="AstoriaMedium" panose="00000500000000000000" pitchFamily="2" charset="0"/>
              </a:rPr>
            </a:br>
            <a:r>
              <a:rPr lang="en-US" sz="4400" dirty="0">
                <a:latin typeface="AstoriaMedium" panose="00000500000000000000" pitchFamily="2" charset="0"/>
              </a:rPr>
              <a:t>to take it.</a:t>
            </a:r>
            <a:endParaRPr lang="en-US" sz="4400" dirty="0">
              <a:solidFill>
                <a:srgbClr val="5091CD"/>
              </a:solidFill>
              <a:latin typeface="Bebas Neue Pro" panose="020B0606020202050201" pitchFamily="34" charset="0"/>
            </a:endParaRPr>
          </a:p>
        </p:txBody>
      </p:sp>
      <p:grpSp>
        <p:nvGrpSpPr>
          <p:cNvPr id="4" name="Group 3">
            <a:extLst>
              <a:ext uri="{FF2B5EF4-FFF2-40B4-BE49-F238E27FC236}">
                <a16:creationId xmlns:a16="http://schemas.microsoft.com/office/drawing/2014/main" id="{121B8E1D-35F0-0598-4EC9-67F316E7644B}"/>
              </a:ext>
            </a:extLst>
          </p:cNvPr>
          <p:cNvGrpSpPr/>
          <p:nvPr/>
        </p:nvGrpSpPr>
        <p:grpSpPr>
          <a:xfrm>
            <a:off x="0" y="6126480"/>
            <a:ext cx="12192000" cy="731520"/>
            <a:chOff x="0" y="6217920"/>
            <a:chExt cx="12192000" cy="731520"/>
          </a:xfrm>
        </p:grpSpPr>
        <p:sp>
          <p:nvSpPr>
            <p:cNvPr id="6" name="Rectangle 5">
              <a:extLst>
                <a:ext uri="{FF2B5EF4-FFF2-40B4-BE49-F238E27FC236}">
                  <a16:creationId xmlns:a16="http://schemas.microsoft.com/office/drawing/2014/main" id="{3F227C62-2236-17D3-2F7B-764231B6A6F3}"/>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16E8DDE0-FA93-509D-5C89-31FF24854623}"/>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4159671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background with dots&#10;&#10;Description automatically generated">
            <a:extLst>
              <a:ext uri="{FF2B5EF4-FFF2-40B4-BE49-F238E27FC236}">
                <a16:creationId xmlns:a16="http://schemas.microsoft.com/office/drawing/2014/main" id="{9CFAE98D-E270-88F6-5486-6375B517D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extBox 1">
            <a:extLst>
              <a:ext uri="{FF2B5EF4-FFF2-40B4-BE49-F238E27FC236}">
                <a16:creationId xmlns:a16="http://schemas.microsoft.com/office/drawing/2014/main" id="{235087FC-4633-971B-111D-55D9669EBBDF}"/>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Boy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6</a:t>
            </a:r>
          </a:p>
        </p:txBody>
      </p:sp>
      <p:sp>
        <p:nvSpPr>
          <p:cNvPr id="3" name="TextBox 2">
            <a:extLst>
              <a:ext uri="{FF2B5EF4-FFF2-40B4-BE49-F238E27FC236}">
                <a16:creationId xmlns:a16="http://schemas.microsoft.com/office/drawing/2014/main" id="{B6136FCF-299E-F555-0C13-CAD1B2005EEB}"/>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100" dirty="0">
                <a:latin typeface="AstoriaMedium" panose="00000500000000000000" pitchFamily="2" charset="0"/>
              </a:rPr>
              <a:t>A paternity test can be ordered </a:t>
            </a:r>
            <a:br>
              <a:rPr lang="en-US" sz="4100" dirty="0">
                <a:latin typeface="AstoriaMedium" panose="00000500000000000000" pitchFamily="2" charset="0"/>
              </a:rPr>
            </a:br>
            <a:r>
              <a:rPr lang="en-US" sz="4100" dirty="0">
                <a:latin typeface="AstoriaMedium" panose="00000500000000000000" pitchFamily="2" charset="0"/>
              </a:rPr>
              <a:t>at any time until the child turns 18 years old. It may happen years after you have had sex with the mother.</a:t>
            </a:r>
            <a:endParaRPr lang="en-US" sz="4100" dirty="0">
              <a:solidFill>
                <a:srgbClr val="5091CD"/>
              </a:solidFill>
              <a:latin typeface="Bebas Neue Pro" panose="020B0606020202050201" pitchFamily="34" charset="0"/>
            </a:endParaRPr>
          </a:p>
        </p:txBody>
      </p:sp>
      <p:pic>
        <p:nvPicPr>
          <p:cNvPr id="4" name="Picture 3" descr="A purple figure with a black background&#10;&#10;Description automatically generated">
            <a:extLst>
              <a:ext uri="{FF2B5EF4-FFF2-40B4-BE49-F238E27FC236}">
                <a16:creationId xmlns:a16="http://schemas.microsoft.com/office/drawing/2014/main" id="{84618498-90A1-B9B1-4E1B-6642A28C8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8270"/>
            <a:ext cx="2144178" cy="5746899"/>
          </a:xfrm>
          <a:prstGeom prst="rect">
            <a:avLst/>
          </a:prstGeom>
        </p:spPr>
      </p:pic>
      <p:grpSp>
        <p:nvGrpSpPr>
          <p:cNvPr id="6" name="Group 5">
            <a:extLst>
              <a:ext uri="{FF2B5EF4-FFF2-40B4-BE49-F238E27FC236}">
                <a16:creationId xmlns:a16="http://schemas.microsoft.com/office/drawing/2014/main" id="{EBF7A242-B82B-006C-A85B-DA418C99F02E}"/>
              </a:ext>
            </a:extLst>
          </p:cNvPr>
          <p:cNvGrpSpPr/>
          <p:nvPr/>
        </p:nvGrpSpPr>
        <p:grpSpPr>
          <a:xfrm>
            <a:off x="0" y="6126480"/>
            <a:ext cx="12192000" cy="731520"/>
            <a:chOff x="0" y="6217920"/>
            <a:chExt cx="12192000" cy="731520"/>
          </a:xfrm>
        </p:grpSpPr>
        <p:sp>
          <p:nvSpPr>
            <p:cNvPr id="7" name="Rectangle 6">
              <a:extLst>
                <a:ext uri="{FF2B5EF4-FFF2-40B4-BE49-F238E27FC236}">
                  <a16:creationId xmlns:a16="http://schemas.microsoft.com/office/drawing/2014/main" id="{25EE5B84-AAF5-BB0B-B33B-7727D8981B8D}"/>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BB4731CA-5FCD-2FBB-06D5-E7CCBCF895C9}"/>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865731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background with dots&#10;&#10;Description automatically generated">
            <a:extLst>
              <a:ext uri="{FF2B5EF4-FFF2-40B4-BE49-F238E27FC236}">
                <a16:creationId xmlns:a16="http://schemas.microsoft.com/office/drawing/2014/main" id="{9CFAE98D-E270-88F6-5486-6375B517D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extBox 1">
            <a:extLst>
              <a:ext uri="{FF2B5EF4-FFF2-40B4-BE49-F238E27FC236}">
                <a16:creationId xmlns:a16="http://schemas.microsoft.com/office/drawing/2014/main" id="{235087FC-4633-971B-111D-55D9669EBBDF}"/>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Boy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7</a:t>
            </a:r>
          </a:p>
        </p:txBody>
      </p:sp>
      <p:sp>
        <p:nvSpPr>
          <p:cNvPr id="3" name="TextBox 2">
            <a:extLst>
              <a:ext uri="{FF2B5EF4-FFF2-40B4-BE49-F238E27FC236}">
                <a16:creationId xmlns:a16="http://schemas.microsoft.com/office/drawing/2014/main" id="{B6136FCF-299E-F555-0C13-CAD1B2005EEB}"/>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If you are the legal father, you have a right to see your child. </a:t>
            </a:r>
            <a:br>
              <a:rPr lang="en-US" sz="4400" dirty="0">
                <a:latin typeface="AstoriaMedium" panose="00000500000000000000" pitchFamily="2" charset="0"/>
              </a:rPr>
            </a:br>
            <a:r>
              <a:rPr lang="en-US" sz="4400" dirty="0">
                <a:latin typeface="AstoriaMedium" panose="00000500000000000000" pitchFamily="2" charset="0"/>
              </a:rPr>
              <a:t>In some cases, you may even be able to get custody of the child.</a:t>
            </a:r>
            <a:endParaRPr lang="en-US" sz="4400" dirty="0">
              <a:solidFill>
                <a:srgbClr val="5091CD"/>
              </a:solidFill>
              <a:latin typeface="Bebas Neue Pro" panose="020B0606020202050201" pitchFamily="34" charset="0"/>
            </a:endParaRPr>
          </a:p>
        </p:txBody>
      </p:sp>
      <p:pic>
        <p:nvPicPr>
          <p:cNvPr id="4" name="Picture 3" descr="A purple figure with a black background&#10;&#10;Description automatically generated">
            <a:extLst>
              <a:ext uri="{FF2B5EF4-FFF2-40B4-BE49-F238E27FC236}">
                <a16:creationId xmlns:a16="http://schemas.microsoft.com/office/drawing/2014/main" id="{A4B8ADE3-0562-CA1C-4ADD-3D28C62D8E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8270"/>
            <a:ext cx="2144178" cy="5746899"/>
          </a:xfrm>
          <a:prstGeom prst="rect">
            <a:avLst/>
          </a:prstGeom>
        </p:spPr>
      </p:pic>
      <p:grpSp>
        <p:nvGrpSpPr>
          <p:cNvPr id="6" name="Group 5">
            <a:extLst>
              <a:ext uri="{FF2B5EF4-FFF2-40B4-BE49-F238E27FC236}">
                <a16:creationId xmlns:a16="http://schemas.microsoft.com/office/drawing/2014/main" id="{71DF602A-05A2-5398-45A5-BF697207DB2D}"/>
              </a:ext>
            </a:extLst>
          </p:cNvPr>
          <p:cNvGrpSpPr/>
          <p:nvPr/>
        </p:nvGrpSpPr>
        <p:grpSpPr>
          <a:xfrm>
            <a:off x="0" y="6126480"/>
            <a:ext cx="12192000" cy="731520"/>
            <a:chOff x="0" y="6217920"/>
            <a:chExt cx="12192000" cy="731520"/>
          </a:xfrm>
        </p:grpSpPr>
        <p:sp>
          <p:nvSpPr>
            <p:cNvPr id="7" name="Rectangle 6">
              <a:extLst>
                <a:ext uri="{FF2B5EF4-FFF2-40B4-BE49-F238E27FC236}">
                  <a16:creationId xmlns:a16="http://schemas.microsoft.com/office/drawing/2014/main" id="{3EA4FF3F-35CA-6F6E-3D01-A16031AD7033}"/>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B436DA21-9750-CE82-4DBB-560F5B857885}"/>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97138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background with dots&#10;&#10;Description automatically generated">
            <a:extLst>
              <a:ext uri="{FF2B5EF4-FFF2-40B4-BE49-F238E27FC236}">
                <a16:creationId xmlns:a16="http://schemas.microsoft.com/office/drawing/2014/main" id="{9CFAE98D-E270-88F6-5486-6375B517D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extBox 1">
            <a:extLst>
              <a:ext uri="{FF2B5EF4-FFF2-40B4-BE49-F238E27FC236}">
                <a16:creationId xmlns:a16="http://schemas.microsoft.com/office/drawing/2014/main" id="{235087FC-4633-971B-111D-55D9669EBBDF}"/>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Boy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8</a:t>
            </a:r>
          </a:p>
        </p:txBody>
      </p:sp>
      <p:sp>
        <p:nvSpPr>
          <p:cNvPr id="3" name="TextBox 2">
            <a:extLst>
              <a:ext uri="{FF2B5EF4-FFF2-40B4-BE49-F238E27FC236}">
                <a16:creationId xmlns:a16="http://schemas.microsoft.com/office/drawing/2014/main" id="{B6136FCF-299E-F555-0C13-CAD1B2005EEB}"/>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4500"/>
              </a:lnSpc>
              <a:spcAft>
                <a:spcPts val="1800"/>
              </a:spcAft>
            </a:pPr>
            <a:r>
              <a:rPr lang="en-US" sz="3800" dirty="0">
                <a:latin typeface="AstoriaMedium" panose="00000500000000000000" pitchFamily="2" charset="0"/>
              </a:rPr>
              <a:t>If the mother has custody, you will have to give part of your income for your child. This money is called child support. It helps pay for your child’s food, clothing and other needs.</a:t>
            </a:r>
            <a:endParaRPr lang="en-US" sz="3800" dirty="0">
              <a:solidFill>
                <a:srgbClr val="5091CD"/>
              </a:solidFill>
              <a:latin typeface="Bebas Neue Pro" panose="020B0606020202050201" pitchFamily="34" charset="0"/>
            </a:endParaRPr>
          </a:p>
        </p:txBody>
      </p:sp>
      <p:pic>
        <p:nvPicPr>
          <p:cNvPr id="4" name="Picture 3" descr="A purple figure with a black background&#10;&#10;Description automatically generated">
            <a:extLst>
              <a:ext uri="{FF2B5EF4-FFF2-40B4-BE49-F238E27FC236}">
                <a16:creationId xmlns:a16="http://schemas.microsoft.com/office/drawing/2014/main" id="{C2627E0F-27CF-4D6A-06B4-C91CA307E6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8270"/>
            <a:ext cx="2144178" cy="5746899"/>
          </a:xfrm>
          <a:prstGeom prst="rect">
            <a:avLst/>
          </a:prstGeom>
        </p:spPr>
      </p:pic>
      <p:grpSp>
        <p:nvGrpSpPr>
          <p:cNvPr id="6" name="Group 5">
            <a:extLst>
              <a:ext uri="{FF2B5EF4-FFF2-40B4-BE49-F238E27FC236}">
                <a16:creationId xmlns:a16="http://schemas.microsoft.com/office/drawing/2014/main" id="{3B8DF006-701F-5B9D-89D0-63692FEDC5D8}"/>
              </a:ext>
            </a:extLst>
          </p:cNvPr>
          <p:cNvGrpSpPr/>
          <p:nvPr/>
        </p:nvGrpSpPr>
        <p:grpSpPr>
          <a:xfrm>
            <a:off x="0" y="6126480"/>
            <a:ext cx="12192000" cy="731520"/>
            <a:chOff x="0" y="6217920"/>
            <a:chExt cx="12192000" cy="731520"/>
          </a:xfrm>
        </p:grpSpPr>
        <p:sp>
          <p:nvSpPr>
            <p:cNvPr id="7" name="Rectangle 6">
              <a:extLst>
                <a:ext uri="{FF2B5EF4-FFF2-40B4-BE49-F238E27FC236}">
                  <a16:creationId xmlns:a16="http://schemas.microsoft.com/office/drawing/2014/main" id="{6CE1D121-D94E-163F-F3F4-4000745FFB97}"/>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9C7C0709-4912-4652-484E-2E20B5748025}"/>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621522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background with dots&#10;&#10;Description automatically generated">
            <a:extLst>
              <a:ext uri="{FF2B5EF4-FFF2-40B4-BE49-F238E27FC236}">
                <a16:creationId xmlns:a16="http://schemas.microsoft.com/office/drawing/2014/main" id="{9CFAE98D-E270-88F6-5486-6375B517D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extBox 1">
            <a:extLst>
              <a:ext uri="{FF2B5EF4-FFF2-40B4-BE49-F238E27FC236}">
                <a16:creationId xmlns:a16="http://schemas.microsoft.com/office/drawing/2014/main" id="{235087FC-4633-971B-111D-55D9669EBBDF}"/>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Boy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9</a:t>
            </a:r>
          </a:p>
        </p:txBody>
      </p:sp>
      <p:sp>
        <p:nvSpPr>
          <p:cNvPr id="3" name="TextBox 2">
            <a:extLst>
              <a:ext uri="{FF2B5EF4-FFF2-40B4-BE49-F238E27FC236}">
                <a16:creationId xmlns:a16="http://schemas.microsoft.com/office/drawing/2014/main" id="{B6136FCF-299E-F555-0C13-CAD1B2005EEB}"/>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You will have to pay child support until the child turns 18 years old.</a:t>
            </a:r>
            <a:endParaRPr lang="en-US" sz="4400" dirty="0">
              <a:solidFill>
                <a:srgbClr val="5091CD"/>
              </a:solidFill>
              <a:latin typeface="Bebas Neue Pro" panose="020B0606020202050201" pitchFamily="34" charset="0"/>
            </a:endParaRPr>
          </a:p>
        </p:txBody>
      </p:sp>
      <p:pic>
        <p:nvPicPr>
          <p:cNvPr id="4" name="Picture 3" descr="A purple figure with a black background&#10;&#10;Description automatically generated">
            <a:extLst>
              <a:ext uri="{FF2B5EF4-FFF2-40B4-BE49-F238E27FC236}">
                <a16:creationId xmlns:a16="http://schemas.microsoft.com/office/drawing/2014/main" id="{3482CCDB-CE96-FD08-989C-B635BDC294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8270"/>
            <a:ext cx="2144178" cy="5746899"/>
          </a:xfrm>
          <a:prstGeom prst="rect">
            <a:avLst/>
          </a:prstGeom>
        </p:spPr>
      </p:pic>
      <p:grpSp>
        <p:nvGrpSpPr>
          <p:cNvPr id="6" name="Group 5">
            <a:extLst>
              <a:ext uri="{FF2B5EF4-FFF2-40B4-BE49-F238E27FC236}">
                <a16:creationId xmlns:a16="http://schemas.microsoft.com/office/drawing/2014/main" id="{50E53B28-AED3-43C4-B3E4-6A66DBC580EC}"/>
              </a:ext>
            </a:extLst>
          </p:cNvPr>
          <p:cNvGrpSpPr/>
          <p:nvPr/>
        </p:nvGrpSpPr>
        <p:grpSpPr>
          <a:xfrm>
            <a:off x="0" y="6126480"/>
            <a:ext cx="12192000" cy="731520"/>
            <a:chOff x="0" y="6217920"/>
            <a:chExt cx="12192000" cy="731520"/>
          </a:xfrm>
        </p:grpSpPr>
        <p:sp>
          <p:nvSpPr>
            <p:cNvPr id="7" name="Rectangle 6">
              <a:extLst>
                <a:ext uri="{FF2B5EF4-FFF2-40B4-BE49-F238E27FC236}">
                  <a16:creationId xmlns:a16="http://schemas.microsoft.com/office/drawing/2014/main" id="{A1AD1E73-5574-4C2A-C32B-368A5E38455B}"/>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9E17A173-E939-6FD5-784A-1C90133D3D72}"/>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246861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background with dots&#10;&#10;Description automatically generated">
            <a:extLst>
              <a:ext uri="{FF2B5EF4-FFF2-40B4-BE49-F238E27FC236}">
                <a16:creationId xmlns:a16="http://schemas.microsoft.com/office/drawing/2014/main" id="{9CFAE98D-E270-88F6-5486-6375B517D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extBox 1">
            <a:extLst>
              <a:ext uri="{FF2B5EF4-FFF2-40B4-BE49-F238E27FC236}">
                <a16:creationId xmlns:a16="http://schemas.microsoft.com/office/drawing/2014/main" id="{235087FC-4633-971B-111D-55D9669EBBDF}"/>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Boy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10</a:t>
            </a:r>
          </a:p>
        </p:txBody>
      </p:sp>
      <p:sp>
        <p:nvSpPr>
          <p:cNvPr id="3" name="TextBox 2">
            <a:extLst>
              <a:ext uri="{FF2B5EF4-FFF2-40B4-BE49-F238E27FC236}">
                <a16:creationId xmlns:a16="http://schemas.microsoft.com/office/drawing/2014/main" id="{B6136FCF-299E-F555-0C13-CAD1B2005EEB}"/>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You must pay child support even if the mother receives welfare. You may have to pay, even if </a:t>
            </a:r>
            <a:br>
              <a:rPr lang="en-US" sz="4400" dirty="0">
                <a:latin typeface="AstoriaMedium" panose="00000500000000000000" pitchFamily="2" charset="0"/>
              </a:rPr>
            </a:br>
            <a:r>
              <a:rPr lang="en-US" sz="4400" dirty="0">
                <a:latin typeface="AstoriaMedium" panose="00000500000000000000" pitchFamily="2" charset="0"/>
              </a:rPr>
              <a:t>she marries someone else.</a:t>
            </a:r>
            <a:endParaRPr lang="en-US" sz="4400" dirty="0">
              <a:solidFill>
                <a:srgbClr val="5091CD"/>
              </a:solidFill>
              <a:latin typeface="Bebas Neue Pro" panose="020B0606020202050201" pitchFamily="34" charset="0"/>
            </a:endParaRPr>
          </a:p>
        </p:txBody>
      </p:sp>
      <p:pic>
        <p:nvPicPr>
          <p:cNvPr id="4" name="Picture 3" descr="A purple figure with a black background&#10;&#10;Description automatically generated">
            <a:extLst>
              <a:ext uri="{FF2B5EF4-FFF2-40B4-BE49-F238E27FC236}">
                <a16:creationId xmlns:a16="http://schemas.microsoft.com/office/drawing/2014/main" id="{3A977575-0495-2E4A-A6C3-61A9EE0700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8270"/>
            <a:ext cx="2144178" cy="5746899"/>
          </a:xfrm>
          <a:prstGeom prst="rect">
            <a:avLst/>
          </a:prstGeom>
        </p:spPr>
      </p:pic>
      <p:grpSp>
        <p:nvGrpSpPr>
          <p:cNvPr id="6" name="Group 5">
            <a:extLst>
              <a:ext uri="{FF2B5EF4-FFF2-40B4-BE49-F238E27FC236}">
                <a16:creationId xmlns:a16="http://schemas.microsoft.com/office/drawing/2014/main" id="{6B0B0370-7481-5BF8-45F2-9C97FA2F6200}"/>
              </a:ext>
            </a:extLst>
          </p:cNvPr>
          <p:cNvGrpSpPr/>
          <p:nvPr/>
        </p:nvGrpSpPr>
        <p:grpSpPr>
          <a:xfrm>
            <a:off x="0" y="6126480"/>
            <a:ext cx="12192000" cy="731520"/>
            <a:chOff x="0" y="6217920"/>
            <a:chExt cx="12192000" cy="731520"/>
          </a:xfrm>
        </p:grpSpPr>
        <p:sp>
          <p:nvSpPr>
            <p:cNvPr id="7" name="Rectangle 6">
              <a:extLst>
                <a:ext uri="{FF2B5EF4-FFF2-40B4-BE49-F238E27FC236}">
                  <a16:creationId xmlns:a16="http://schemas.microsoft.com/office/drawing/2014/main" id="{8D791CD9-B276-344B-24E4-5C2A9A723F44}"/>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B168AA2D-A236-13D4-9A70-9A32AAD70898}"/>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141574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background with dots&#10;&#10;Description automatically generated">
            <a:extLst>
              <a:ext uri="{FF2B5EF4-FFF2-40B4-BE49-F238E27FC236}">
                <a16:creationId xmlns:a16="http://schemas.microsoft.com/office/drawing/2014/main" id="{9CFAE98D-E270-88F6-5486-6375B517D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extBox 1">
            <a:extLst>
              <a:ext uri="{FF2B5EF4-FFF2-40B4-BE49-F238E27FC236}">
                <a16:creationId xmlns:a16="http://schemas.microsoft.com/office/drawing/2014/main" id="{235087FC-4633-971B-111D-55D9669EBBDF}"/>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Boy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11</a:t>
            </a:r>
          </a:p>
        </p:txBody>
      </p:sp>
      <p:sp>
        <p:nvSpPr>
          <p:cNvPr id="3" name="TextBox 2">
            <a:extLst>
              <a:ext uri="{FF2B5EF4-FFF2-40B4-BE49-F238E27FC236}">
                <a16:creationId xmlns:a16="http://schemas.microsoft.com/office/drawing/2014/main" id="{B6136FCF-299E-F555-0C13-CAD1B2005EEB}"/>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4500"/>
              </a:lnSpc>
              <a:spcAft>
                <a:spcPts val="1800"/>
              </a:spcAft>
            </a:pPr>
            <a:r>
              <a:rPr lang="en-US" sz="3700" dirty="0">
                <a:latin typeface="AstoriaMedium" panose="00000500000000000000" pitchFamily="2" charset="0"/>
              </a:rPr>
              <a:t>You will pay child support even if you think you cannot afford it. If you are not working, you still owe child support. You must pay child support, Even if you are a student or join the military.</a:t>
            </a:r>
            <a:endParaRPr lang="en-US" sz="3700" dirty="0">
              <a:solidFill>
                <a:srgbClr val="5091CD"/>
              </a:solidFill>
              <a:latin typeface="Bebas Neue Pro" panose="020B0606020202050201" pitchFamily="34" charset="0"/>
            </a:endParaRPr>
          </a:p>
        </p:txBody>
      </p:sp>
      <p:pic>
        <p:nvPicPr>
          <p:cNvPr id="4" name="Picture 3" descr="A purple figure with a black background&#10;&#10;Description automatically generated">
            <a:extLst>
              <a:ext uri="{FF2B5EF4-FFF2-40B4-BE49-F238E27FC236}">
                <a16:creationId xmlns:a16="http://schemas.microsoft.com/office/drawing/2014/main" id="{54E0AFE0-628B-033A-AE90-9FEFCA8855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8270"/>
            <a:ext cx="2144178" cy="5746899"/>
          </a:xfrm>
          <a:prstGeom prst="rect">
            <a:avLst/>
          </a:prstGeom>
        </p:spPr>
      </p:pic>
      <p:grpSp>
        <p:nvGrpSpPr>
          <p:cNvPr id="6" name="Group 5">
            <a:extLst>
              <a:ext uri="{FF2B5EF4-FFF2-40B4-BE49-F238E27FC236}">
                <a16:creationId xmlns:a16="http://schemas.microsoft.com/office/drawing/2014/main" id="{C272682F-ED7E-63D4-610F-DC7B3AC3516F}"/>
              </a:ext>
            </a:extLst>
          </p:cNvPr>
          <p:cNvGrpSpPr/>
          <p:nvPr/>
        </p:nvGrpSpPr>
        <p:grpSpPr>
          <a:xfrm>
            <a:off x="0" y="6126480"/>
            <a:ext cx="12192000" cy="731520"/>
            <a:chOff x="0" y="6217920"/>
            <a:chExt cx="12192000" cy="731520"/>
          </a:xfrm>
        </p:grpSpPr>
        <p:sp>
          <p:nvSpPr>
            <p:cNvPr id="7" name="Rectangle 6">
              <a:extLst>
                <a:ext uri="{FF2B5EF4-FFF2-40B4-BE49-F238E27FC236}">
                  <a16:creationId xmlns:a16="http://schemas.microsoft.com/office/drawing/2014/main" id="{2AA0190A-1D84-38B5-2532-17D4ED5E289A}"/>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B5F12B5F-8EA2-582C-92AE-7D1A260266CC}"/>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686322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white background with dots&#10;&#10;Description automatically generated">
            <a:extLst>
              <a:ext uri="{FF2B5EF4-FFF2-40B4-BE49-F238E27FC236}">
                <a16:creationId xmlns:a16="http://schemas.microsoft.com/office/drawing/2014/main" id="{DF4632DA-BA91-814C-5FF4-CCBFE59F1C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Girl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1</a:t>
            </a:r>
          </a:p>
        </p:txBody>
      </p:sp>
      <p:sp>
        <p:nvSpPr>
          <p:cNvPr id="2" name="TextBox 1">
            <a:extLst>
              <a:ext uri="{FF2B5EF4-FFF2-40B4-BE49-F238E27FC236}">
                <a16:creationId xmlns:a16="http://schemas.microsoft.com/office/drawing/2014/main" id="{6E9BD1E9-6184-1DFB-F030-F755EBB14502}"/>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Every day in Indiana 31 girls between the ages of 10 and 19 will become pregnant.</a:t>
            </a:r>
            <a:endParaRPr lang="en-US" sz="4400" dirty="0">
              <a:solidFill>
                <a:srgbClr val="5091CD"/>
              </a:solidFill>
              <a:latin typeface="Bebas Neue Pro" panose="020B0606020202050201" pitchFamily="34" charset="0"/>
            </a:endParaRPr>
          </a:p>
        </p:txBody>
      </p:sp>
      <p:pic>
        <p:nvPicPr>
          <p:cNvPr id="7" name="Picture 6" descr="A pink silhouette of a person&#10;&#10;Description automatically generated">
            <a:extLst>
              <a:ext uri="{FF2B5EF4-FFF2-40B4-BE49-F238E27FC236}">
                <a16:creationId xmlns:a16="http://schemas.microsoft.com/office/drawing/2014/main" id="{D8B78E4A-E9CE-8E29-53D1-C45534FFF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88" y="249865"/>
            <a:ext cx="1599869" cy="5746898"/>
          </a:xfrm>
          <a:prstGeom prst="rect">
            <a:avLst/>
          </a:prstGeom>
        </p:spPr>
      </p:pic>
      <p:grpSp>
        <p:nvGrpSpPr>
          <p:cNvPr id="10" name="Group 9">
            <a:extLst>
              <a:ext uri="{FF2B5EF4-FFF2-40B4-BE49-F238E27FC236}">
                <a16:creationId xmlns:a16="http://schemas.microsoft.com/office/drawing/2014/main" id="{07BCD071-B14D-50B1-AE2D-DFE8BA107D94}"/>
              </a:ext>
            </a:extLst>
          </p:cNvPr>
          <p:cNvGrpSpPr/>
          <p:nvPr/>
        </p:nvGrpSpPr>
        <p:grpSpPr>
          <a:xfrm>
            <a:off x="0" y="6126480"/>
            <a:ext cx="12192000" cy="731520"/>
            <a:chOff x="0" y="6217920"/>
            <a:chExt cx="12192000" cy="731520"/>
          </a:xfrm>
        </p:grpSpPr>
        <p:sp>
          <p:nvSpPr>
            <p:cNvPr id="11" name="Rectangle 10">
              <a:extLst>
                <a:ext uri="{FF2B5EF4-FFF2-40B4-BE49-F238E27FC236}">
                  <a16:creationId xmlns:a16="http://schemas.microsoft.com/office/drawing/2014/main" id="{284B2321-DA79-7818-CE90-49A44C42B5D3}"/>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FBED473A-04F0-6B4A-0F54-C1984E317030}"/>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301736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background with dots&#10;&#10;Description automatically generated">
            <a:extLst>
              <a:ext uri="{FF2B5EF4-FFF2-40B4-BE49-F238E27FC236}">
                <a16:creationId xmlns:a16="http://schemas.microsoft.com/office/drawing/2014/main" id="{9CFAE98D-E270-88F6-5486-6375B517D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23150"/>
            <a:ext cx="12192000" cy="6858000"/>
          </a:xfrm>
          <a:prstGeom prst="rect">
            <a:avLst/>
          </a:prstGeom>
        </p:spPr>
      </p:pic>
      <p:sp>
        <p:nvSpPr>
          <p:cNvPr id="2" name="TextBox 1">
            <a:extLst>
              <a:ext uri="{FF2B5EF4-FFF2-40B4-BE49-F238E27FC236}">
                <a16:creationId xmlns:a16="http://schemas.microsoft.com/office/drawing/2014/main" id="{235087FC-4633-971B-111D-55D9669EBBDF}"/>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Boy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12</a:t>
            </a:r>
          </a:p>
        </p:txBody>
      </p:sp>
      <p:sp>
        <p:nvSpPr>
          <p:cNvPr id="3" name="TextBox 2">
            <a:extLst>
              <a:ext uri="{FF2B5EF4-FFF2-40B4-BE49-F238E27FC236}">
                <a16:creationId xmlns:a16="http://schemas.microsoft.com/office/drawing/2014/main" id="{B6136FCF-299E-F555-0C13-CAD1B2005EEB}"/>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300" dirty="0">
                <a:latin typeface="AstoriaMedium" panose="00000500000000000000" pitchFamily="2" charset="0"/>
              </a:rPr>
              <a:t>If you do not pay child support, money can be taken from your </a:t>
            </a:r>
            <a:br>
              <a:rPr lang="en-US" sz="4300" dirty="0">
                <a:latin typeface="AstoriaMedium" panose="00000500000000000000" pitchFamily="2" charset="0"/>
              </a:rPr>
            </a:br>
            <a:r>
              <a:rPr lang="en-US" sz="4300" dirty="0">
                <a:latin typeface="AstoriaMedium" panose="00000500000000000000" pitchFamily="2" charset="0"/>
              </a:rPr>
              <a:t>paycheck (garnishment of wages), income tax refunds and other sources of income. </a:t>
            </a:r>
            <a:endParaRPr lang="en-US" sz="4300" dirty="0">
              <a:solidFill>
                <a:srgbClr val="5091CD"/>
              </a:solidFill>
              <a:latin typeface="Bebas Neue Pro" panose="020B0606020202050201" pitchFamily="34" charset="0"/>
            </a:endParaRPr>
          </a:p>
        </p:txBody>
      </p:sp>
      <p:pic>
        <p:nvPicPr>
          <p:cNvPr id="4" name="Picture 3" descr="A purple figure with a black background&#10;&#10;Description automatically generated">
            <a:extLst>
              <a:ext uri="{FF2B5EF4-FFF2-40B4-BE49-F238E27FC236}">
                <a16:creationId xmlns:a16="http://schemas.microsoft.com/office/drawing/2014/main" id="{CFC5CA31-94A5-8142-0663-85DE12CA5D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8270"/>
            <a:ext cx="2144178" cy="5746899"/>
          </a:xfrm>
          <a:prstGeom prst="rect">
            <a:avLst/>
          </a:prstGeom>
        </p:spPr>
      </p:pic>
      <p:grpSp>
        <p:nvGrpSpPr>
          <p:cNvPr id="6" name="Group 5">
            <a:extLst>
              <a:ext uri="{FF2B5EF4-FFF2-40B4-BE49-F238E27FC236}">
                <a16:creationId xmlns:a16="http://schemas.microsoft.com/office/drawing/2014/main" id="{EBB6682E-8345-58A7-203A-A801978CDF02}"/>
              </a:ext>
            </a:extLst>
          </p:cNvPr>
          <p:cNvGrpSpPr/>
          <p:nvPr/>
        </p:nvGrpSpPr>
        <p:grpSpPr>
          <a:xfrm>
            <a:off x="0" y="6126480"/>
            <a:ext cx="12192000" cy="731520"/>
            <a:chOff x="0" y="6217920"/>
            <a:chExt cx="12192000" cy="731520"/>
          </a:xfrm>
        </p:grpSpPr>
        <p:sp>
          <p:nvSpPr>
            <p:cNvPr id="7" name="Rectangle 6">
              <a:extLst>
                <a:ext uri="{FF2B5EF4-FFF2-40B4-BE49-F238E27FC236}">
                  <a16:creationId xmlns:a16="http://schemas.microsoft.com/office/drawing/2014/main" id="{EEE2FC60-DBD7-78AA-4466-4725B8126498}"/>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10AC7C3C-1183-8018-446A-FA67D2F2C6A4}"/>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432427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background with dots&#10;&#10;Description automatically generated">
            <a:extLst>
              <a:ext uri="{FF2B5EF4-FFF2-40B4-BE49-F238E27FC236}">
                <a16:creationId xmlns:a16="http://schemas.microsoft.com/office/drawing/2014/main" id="{9CFAE98D-E270-88F6-5486-6375B517D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extBox 1">
            <a:extLst>
              <a:ext uri="{FF2B5EF4-FFF2-40B4-BE49-F238E27FC236}">
                <a16:creationId xmlns:a16="http://schemas.microsoft.com/office/drawing/2014/main" id="{235087FC-4633-971B-111D-55D9669EBBDF}"/>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Boy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13</a:t>
            </a:r>
          </a:p>
        </p:txBody>
      </p:sp>
      <p:sp>
        <p:nvSpPr>
          <p:cNvPr id="3" name="TextBox 2">
            <a:extLst>
              <a:ext uri="{FF2B5EF4-FFF2-40B4-BE49-F238E27FC236}">
                <a16:creationId xmlns:a16="http://schemas.microsoft.com/office/drawing/2014/main" id="{B6136FCF-299E-F555-0C13-CAD1B2005EEB}"/>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4000"/>
              </a:lnSpc>
              <a:spcAft>
                <a:spcPts val="1800"/>
              </a:spcAft>
            </a:pPr>
            <a:r>
              <a:rPr lang="en-US" sz="3200" dirty="0">
                <a:latin typeface="AstoriaMedium" panose="00000500000000000000" pitchFamily="2" charset="0"/>
              </a:rPr>
              <a:t>If you do not pay your child support, </a:t>
            </a:r>
            <a:br>
              <a:rPr lang="en-US" sz="3200" dirty="0">
                <a:latin typeface="AstoriaMedium" panose="00000500000000000000" pitchFamily="2" charset="0"/>
              </a:rPr>
            </a:br>
            <a:r>
              <a:rPr lang="en-US" sz="3200" dirty="0">
                <a:latin typeface="AstoriaMedium" panose="00000500000000000000" pitchFamily="2" charset="0"/>
              </a:rPr>
              <a:t>your credit may be damaged. Money in your bank account and personal property can be taken as payment. Your drivers license and professional licenses may be taken away. </a:t>
            </a:r>
            <a:br>
              <a:rPr lang="en-US" sz="3200" dirty="0">
                <a:latin typeface="AstoriaMedium" panose="00000500000000000000" pitchFamily="2" charset="0"/>
              </a:rPr>
            </a:br>
            <a:r>
              <a:rPr lang="en-US" sz="3200" dirty="0">
                <a:latin typeface="AstoriaMedium" panose="00000500000000000000" pitchFamily="2" charset="0"/>
              </a:rPr>
              <a:t>You will not be able to obtain a passport. </a:t>
            </a:r>
            <a:br>
              <a:rPr lang="en-US" sz="3200" dirty="0">
                <a:latin typeface="AstoriaMedium" panose="00000500000000000000" pitchFamily="2" charset="0"/>
              </a:rPr>
            </a:br>
            <a:r>
              <a:rPr lang="en-US" sz="3200" dirty="0">
                <a:latin typeface="AstoriaMedium" panose="00000500000000000000" pitchFamily="2" charset="0"/>
              </a:rPr>
              <a:t>You may even go to jail.</a:t>
            </a:r>
            <a:endParaRPr lang="en-US" sz="3200" dirty="0">
              <a:solidFill>
                <a:srgbClr val="5091CD"/>
              </a:solidFill>
              <a:latin typeface="Bebas Neue Pro" panose="020B0606020202050201" pitchFamily="34" charset="0"/>
            </a:endParaRPr>
          </a:p>
        </p:txBody>
      </p:sp>
      <p:pic>
        <p:nvPicPr>
          <p:cNvPr id="4" name="Picture 3" descr="A purple figure with a black background&#10;&#10;Description automatically generated">
            <a:extLst>
              <a:ext uri="{FF2B5EF4-FFF2-40B4-BE49-F238E27FC236}">
                <a16:creationId xmlns:a16="http://schemas.microsoft.com/office/drawing/2014/main" id="{33868DA1-C9A2-C78E-AE20-7B281EEF1F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8270"/>
            <a:ext cx="2144178" cy="5746899"/>
          </a:xfrm>
          <a:prstGeom prst="rect">
            <a:avLst/>
          </a:prstGeom>
        </p:spPr>
      </p:pic>
      <p:grpSp>
        <p:nvGrpSpPr>
          <p:cNvPr id="6" name="Group 5">
            <a:extLst>
              <a:ext uri="{FF2B5EF4-FFF2-40B4-BE49-F238E27FC236}">
                <a16:creationId xmlns:a16="http://schemas.microsoft.com/office/drawing/2014/main" id="{0A3F811F-0AB5-B828-2375-7B7E29B9A05B}"/>
              </a:ext>
            </a:extLst>
          </p:cNvPr>
          <p:cNvGrpSpPr/>
          <p:nvPr/>
        </p:nvGrpSpPr>
        <p:grpSpPr>
          <a:xfrm>
            <a:off x="0" y="6126480"/>
            <a:ext cx="12192000" cy="731520"/>
            <a:chOff x="0" y="6217920"/>
            <a:chExt cx="12192000" cy="731520"/>
          </a:xfrm>
        </p:grpSpPr>
        <p:sp>
          <p:nvSpPr>
            <p:cNvPr id="7" name="Rectangle 6">
              <a:extLst>
                <a:ext uri="{FF2B5EF4-FFF2-40B4-BE49-F238E27FC236}">
                  <a16:creationId xmlns:a16="http://schemas.microsoft.com/office/drawing/2014/main" id="{5A3C73F1-9796-5732-9DE5-90D369064C34}"/>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F2D96FAF-A923-A6C6-1F70-343ED213C750}"/>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150857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background with dots&#10;&#10;Description automatically generated">
            <a:extLst>
              <a:ext uri="{FF2B5EF4-FFF2-40B4-BE49-F238E27FC236}">
                <a16:creationId xmlns:a16="http://schemas.microsoft.com/office/drawing/2014/main" id="{9CFAE98D-E270-88F6-5486-6375B517D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extBox 1">
            <a:extLst>
              <a:ext uri="{FF2B5EF4-FFF2-40B4-BE49-F238E27FC236}">
                <a16:creationId xmlns:a16="http://schemas.microsoft.com/office/drawing/2014/main" id="{235087FC-4633-971B-111D-55D9669EBBDF}"/>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Boy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14</a:t>
            </a:r>
          </a:p>
        </p:txBody>
      </p:sp>
      <p:sp>
        <p:nvSpPr>
          <p:cNvPr id="3" name="TextBox 2">
            <a:extLst>
              <a:ext uri="{FF2B5EF4-FFF2-40B4-BE49-F238E27FC236}">
                <a16:creationId xmlns:a16="http://schemas.microsoft.com/office/drawing/2014/main" id="{B6136FCF-299E-F555-0C13-CAD1B2005EEB}"/>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You cannot avoid paying child support by leaving the state. </a:t>
            </a:r>
            <a:br>
              <a:rPr lang="en-US" sz="4400" dirty="0">
                <a:latin typeface="AstoriaMedium" panose="00000500000000000000" pitchFamily="2" charset="0"/>
              </a:rPr>
            </a:br>
            <a:r>
              <a:rPr lang="en-US" sz="4400" dirty="0">
                <a:latin typeface="AstoriaMedium" panose="00000500000000000000" pitchFamily="2" charset="0"/>
              </a:rPr>
              <a:t>You will owe child support even </a:t>
            </a:r>
            <a:br>
              <a:rPr lang="en-US" sz="4400" dirty="0">
                <a:latin typeface="AstoriaMedium" panose="00000500000000000000" pitchFamily="2" charset="0"/>
              </a:rPr>
            </a:br>
            <a:r>
              <a:rPr lang="en-US" sz="4400" dirty="0">
                <a:latin typeface="AstoriaMedium" panose="00000500000000000000" pitchFamily="2" charset="0"/>
              </a:rPr>
              <a:t>if you marry someone else, </a:t>
            </a:r>
            <a:br>
              <a:rPr lang="en-US" sz="4400" dirty="0">
                <a:latin typeface="AstoriaMedium" panose="00000500000000000000" pitchFamily="2" charset="0"/>
              </a:rPr>
            </a:br>
            <a:r>
              <a:rPr lang="en-US" sz="4400" dirty="0">
                <a:latin typeface="AstoriaMedium" panose="00000500000000000000" pitchFamily="2" charset="0"/>
              </a:rPr>
              <a:t>and have more children.</a:t>
            </a:r>
            <a:endParaRPr lang="en-US" sz="4400" dirty="0">
              <a:solidFill>
                <a:srgbClr val="5091CD"/>
              </a:solidFill>
              <a:latin typeface="Bebas Neue Pro" panose="020B0606020202050201" pitchFamily="34" charset="0"/>
            </a:endParaRPr>
          </a:p>
        </p:txBody>
      </p:sp>
      <p:pic>
        <p:nvPicPr>
          <p:cNvPr id="4" name="Picture 3" descr="A purple figure with a black background&#10;&#10;Description automatically generated">
            <a:extLst>
              <a:ext uri="{FF2B5EF4-FFF2-40B4-BE49-F238E27FC236}">
                <a16:creationId xmlns:a16="http://schemas.microsoft.com/office/drawing/2014/main" id="{B09FE970-8589-42AA-56A8-F55081D45D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8270"/>
            <a:ext cx="2144178" cy="5746899"/>
          </a:xfrm>
          <a:prstGeom prst="rect">
            <a:avLst/>
          </a:prstGeom>
        </p:spPr>
      </p:pic>
      <p:grpSp>
        <p:nvGrpSpPr>
          <p:cNvPr id="6" name="Group 5">
            <a:extLst>
              <a:ext uri="{FF2B5EF4-FFF2-40B4-BE49-F238E27FC236}">
                <a16:creationId xmlns:a16="http://schemas.microsoft.com/office/drawing/2014/main" id="{402B7F43-34F7-79EE-9DC3-DAD1C958F7FF}"/>
              </a:ext>
            </a:extLst>
          </p:cNvPr>
          <p:cNvGrpSpPr/>
          <p:nvPr/>
        </p:nvGrpSpPr>
        <p:grpSpPr>
          <a:xfrm>
            <a:off x="0" y="6126480"/>
            <a:ext cx="12192000" cy="731520"/>
            <a:chOff x="0" y="6217920"/>
            <a:chExt cx="12192000" cy="731520"/>
          </a:xfrm>
        </p:grpSpPr>
        <p:sp>
          <p:nvSpPr>
            <p:cNvPr id="7" name="Rectangle 6">
              <a:extLst>
                <a:ext uri="{FF2B5EF4-FFF2-40B4-BE49-F238E27FC236}">
                  <a16:creationId xmlns:a16="http://schemas.microsoft.com/office/drawing/2014/main" id="{85A41340-86DA-DA00-884A-41881F2802DA}"/>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ED934990-9A08-066A-9B03-A89CCC498BBF}"/>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66804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background with dots&#10;&#10;Description automatically generated">
            <a:extLst>
              <a:ext uri="{FF2B5EF4-FFF2-40B4-BE49-F238E27FC236}">
                <a16:creationId xmlns:a16="http://schemas.microsoft.com/office/drawing/2014/main" id="{9CFAE98D-E270-88F6-5486-6375B517D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extBox 1">
            <a:extLst>
              <a:ext uri="{FF2B5EF4-FFF2-40B4-BE49-F238E27FC236}">
                <a16:creationId xmlns:a16="http://schemas.microsoft.com/office/drawing/2014/main" id="{235087FC-4633-971B-111D-55D9669EBBDF}"/>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Boy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15</a:t>
            </a:r>
          </a:p>
        </p:txBody>
      </p:sp>
      <p:sp>
        <p:nvSpPr>
          <p:cNvPr id="3" name="TextBox 2">
            <a:extLst>
              <a:ext uri="{FF2B5EF4-FFF2-40B4-BE49-F238E27FC236}">
                <a16:creationId xmlns:a16="http://schemas.microsoft.com/office/drawing/2014/main" id="{B6136FCF-299E-F555-0C13-CAD1B2005EEB}"/>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In 80% of teen pregnancies, </a:t>
            </a:r>
            <a:br>
              <a:rPr lang="en-US" sz="4400" dirty="0">
                <a:latin typeface="AstoriaMedium" panose="00000500000000000000" pitchFamily="2" charset="0"/>
              </a:rPr>
            </a:br>
            <a:r>
              <a:rPr lang="en-US" sz="4400" dirty="0">
                <a:latin typeface="AstoriaMedium" panose="00000500000000000000" pitchFamily="2" charset="0"/>
              </a:rPr>
              <a:t>the teen father does not stay </a:t>
            </a:r>
            <a:br>
              <a:rPr lang="en-US" sz="4400" dirty="0">
                <a:latin typeface="AstoriaMedium" panose="00000500000000000000" pitchFamily="2" charset="0"/>
              </a:rPr>
            </a:br>
            <a:r>
              <a:rPr lang="en-US" sz="4400" dirty="0">
                <a:latin typeface="AstoriaMedium" panose="00000500000000000000" pitchFamily="2" charset="0"/>
              </a:rPr>
              <a:t>to support the mother or child.</a:t>
            </a:r>
            <a:endParaRPr lang="en-US" sz="4400" dirty="0">
              <a:solidFill>
                <a:srgbClr val="5091CD"/>
              </a:solidFill>
              <a:latin typeface="Bebas Neue Pro" panose="020B0606020202050201" pitchFamily="34" charset="0"/>
            </a:endParaRPr>
          </a:p>
        </p:txBody>
      </p:sp>
      <p:pic>
        <p:nvPicPr>
          <p:cNvPr id="4" name="Picture 3" descr="A purple figure with a black background&#10;&#10;Description automatically generated">
            <a:extLst>
              <a:ext uri="{FF2B5EF4-FFF2-40B4-BE49-F238E27FC236}">
                <a16:creationId xmlns:a16="http://schemas.microsoft.com/office/drawing/2014/main" id="{DD702EE2-972F-75B6-A3F9-4119D61354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8270"/>
            <a:ext cx="2144178" cy="5746899"/>
          </a:xfrm>
          <a:prstGeom prst="rect">
            <a:avLst/>
          </a:prstGeom>
        </p:spPr>
      </p:pic>
      <p:grpSp>
        <p:nvGrpSpPr>
          <p:cNvPr id="6" name="Group 5">
            <a:extLst>
              <a:ext uri="{FF2B5EF4-FFF2-40B4-BE49-F238E27FC236}">
                <a16:creationId xmlns:a16="http://schemas.microsoft.com/office/drawing/2014/main" id="{74E0B89E-F106-F182-F1DA-AF2861641FD5}"/>
              </a:ext>
            </a:extLst>
          </p:cNvPr>
          <p:cNvGrpSpPr/>
          <p:nvPr/>
        </p:nvGrpSpPr>
        <p:grpSpPr>
          <a:xfrm>
            <a:off x="0" y="6126480"/>
            <a:ext cx="12192000" cy="731520"/>
            <a:chOff x="0" y="6217920"/>
            <a:chExt cx="12192000" cy="731520"/>
          </a:xfrm>
        </p:grpSpPr>
        <p:sp>
          <p:nvSpPr>
            <p:cNvPr id="7" name="Rectangle 6">
              <a:extLst>
                <a:ext uri="{FF2B5EF4-FFF2-40B4-BE49-F238E27FC236}">
                  <a16:creationId xmlns:a16="http://schemas.microsoft.com/office/drawing/2014/main" id="{8002A892-BA65-2556-57FE-3929BEDDCF76}"/>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BA65D4CB-B6B2-99AA-E383-2E6E23316245}"/>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482384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background with dots&#10;&#10;Description automatically generated">
            <a:extLst>
              <a:ext uri="{FF2B5EF4-FFF2-40B4-BE49-F238E27FC236}">
                <a16:creationId xmlns:a16="http://schemas.microsoft.com/office/drawing/2014/main" id="{9CFAE98D-E270-88F6-5486-6375B517D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extBox 1">
            <a:extLst>
              <a:ext uri="{FF2B5EF4-FFF2-40B4-BE49-F238E27FC236}">
                <a16:creationId xmlns:a16="http://schemas.microsoft.com/office/drawing/2014/main" id="{235087FC-4633-971B-111D-55D9669EBBDF}"/>
              </a:ext>
            </a:extLst>
          </p:cNvPr>
          <p:cNvSpPr txBox="1">
            <a:spLocks noChangeAspect="1"/>
          </p:cNvSpPr>
          <p:nvPr/>
        </p:nvSpPr>
        <p:spPr>
          <a:xfrm>
            <a:off x="4279935" y="2073349"/>
            <a:ext cx="4609213" cy="1355651"/>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Thank </a:t>
            </a:r>
            <a:r>
              <a:rPr lang="en-US" sz="10600" spc="-700" dirty="0">
                <a:solidFill>
                  <a:srgbClr val="5091CD"/>
                </a:solidFill>
                <a:latin typeface="Bebas Neue Pro" panose="020B0606020202050201" pitchFamily="34" charset="0"/>
              </a:rPr>
              <a:t>Y</a:t>
            </a:r>
            <a:r>
              <a:rPr lang="en-US" sz="10600" dirty="0">
                <a:solidFill>
                  <a:srgbClr val="5091CD"/>
                </a:solidFill>
                <a:latin typeface="Bebas Neue Pro" panose="020B0606020202050201" pitchFamily="34" charset="0"/>
              </a:rPr>
              <a:t>ou!</a:t>
            </a:r>
          </a:p>
        </p:txBody>
      </p:sp>
      <p:pic>
        <p:nvPicPr>
          <p:cNvPr id="4" name="Picture 3" descr="A pink silhouette of a person&#10;&#10;Description automatically generated">
            <a:extLst>
              <a:ext uri="{FF2B5EF4-FFF2-40B4-BE49-F238E27FC236}">
                <a16:creationId xmlns:a16="http://schemas.microsoft.com/office/drawing/2014/main" id="{32BC127F-88F0-6AA5-AB0E-F93A927522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412122" y="249865"/>
            <a:ext cx="1599869" cy="5746898"/>
          </a:xfrm>
          <a:prstGeom prst="rect">
            <a:avLst/>
          </a:prstGeom>
        </p:spPr>
      </p:pic>
      <p:pic>
        <p:nvPicPr>
          <p:cNvPr id="7" name="Picture 6" descr="A purple figure with a black background&#10;&#10;Description automatically generated">
            <a:extLst>
              <a:ext uri="{FF2B5EF4-FFF2-40B4-BE49-F238E27FC236}">
                <a16:creationId xmlns:a16="http://schemas.microsoft.com/office/drawing/2014/main" id="{44CF4952-7F74-2FDB-7B99-993558A34E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48270"/>
            <a:ext cx="2144178" cy="5746899"/>
          </a:xfrm>
          <a:prstGeom prst="rect">
            <a:avLst/>
          </a:prstGeom>
        </p:spPr>
      </p:pic>
      <p:grpSp>
        <p:nvGrpSpPr>
          <p:cNvPr id="3" name="Group 2">
            <a:extLst>
              <a:ext uri="{FF2B5EF4-FFF2-40B4-BE49-F238E27FC236}">
                <a16:creationId xmlns:a16="http://schemas.microsoft.com/office/drawing/2014/main" id="{052AC342-A7B3-55CC-B144-EFC1CB5273E9}"/>
              </a:ext>
            </a:extLst>
          </p:cNvPr>
          <p:cNvGrpSpPr/>
          <p:nvPr/>
        </p:nvGrpSpPr>
        <p:grpSpPr>
          <a:xfrm>
            <a:off x="0" y="6126480"/>
            <a:ext cx="12192000" cy="731520"/>
            <a:chOff x="0" y="6217920"/>
            <a:chExt cx="12192000" cy="731520"/>
          </a:xfrm>
        </p:grpSpPr>
        <p:sp>
          <p:nvSpPr>
            <p:cNvPr id="6" name="Rectangle 5">
              <a:extLst>
                <a:ext uri="{FF2B5EF4-FFF2-40B4-BE49-F238E27FC236}">
                  <a16:creationId xmlns:a16="http://schemas.microsoft.com/office/drawing/2014/main" id="{07D1CC0A-A1A1-3D14-C66E-D9B80EB3D51C}"/>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31F0ADD9-C5FF-3D7C-D3C8-8A5240FF4997}"/>
                </a:ext>
              </a:extLst>
            </p:cNvPr>
            <p:cNvPicPr>
              <a:picLocks noChangeAspect="1"/>
            </p:cNvPicPr>
            <p:nvPr/>
          </p:nvPicPr>
          <p:blipFill rotWithShape="1">
            <a:blip r:embed="rId5">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68438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ackground with dots&#10;&#10;Description automatically generated">
            <a:extLst>
              <a:ext uri="{FF2B5EF4-FFF2-40B4-BE49-F238E27FC236}">
                <a16:creationId xmlns:a16="http://schemas.microsoft.com/office/drawing/2014/main" id="{B5E12503-8714-2F9E-C62E-A6B4C8219D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Girl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2</a:t>
            </a:r>
          </a:p>
        </p:txBody>
      </p:sp>
      <p:pic>
        <p:nvPicPr>
          <p:cNvPr id="7" name="Picture 6" descr="A pink silhouette of a person&#10;&#10;Description automatically generated">
            <a:extLst>
              <a:ext uri="{FF2B5EF4-FFF2-40B4-BE49-F238E27FC236}">
                <a16:creationId xmlns:a16="http://schemas.microsoft.com/office/drawing/2014/main" id="{D8B78E4A-E9CE-8E29-53D1-C45534FFF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88" y="249865"/>
            <a:ext cx="1599869" cy="5746898"/>
          </a:xfrm>
          <a:prstGeom prst="rect">
            <a:avLst/>
          </a:prstGeom>
        </p:spPr>
      </p:pic>
      <p:sp>
        <p:nvSpPr>
          <p:cNvPr id="3" name="TextBox 2">
            <a:extLst>
              <a:ext uri="{FF2B5EF4-FFF2-40B4-BE49-F238E27FC236}">
                <a16:creationId xmlns:a16="http://schemas.microsoft.com/office/drawing/2014/main" id="{61AF0729-1A0A-28FF-E6DF-151DF4D05967}"/>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The United States has one of the highest teen pregnancy rates in the western industrialized world.</a:t>
            </a:r>
            <a:endParaRPr lang="en-US" sz="4400" dirty="0">
              <a:solidFill>
                <a:srgbClr val="5091CD"/>
              </a:solidFill>
              <a:latin typeface="Bebas Neue Pro" panose="020B0606020202050201" pitchFamily="34" charset="0"/>
            </a:endParaRPr>
          </a:p>
        </p:txBody>
      </p:sp>
      <p:grpSp>
        <p:nvGrpSpPr>
          <p:cNvPr id="10" name="Group 9">
            <a:extLst>
              <a:ext uri="{FF2B5EF4-FFF2-40B4-BE49-F238E27FC236}">
                <a16:creationId xmlns:a16="http://schemas.microsoft.com/office/drawing/2014/main" id="{A32342B7-0A7F-EA30-8ADC-341B62855BD8}"/>
              </a:ext>
            </a:extLst>
          </p:cNvPr>
          <p:cNvGrpSpPr/>
          <p:nvPr/>
        </p:nvGrpSpPr>
        <p:grpSpPr>
          <a:xfrm>
            <a:off x="0" y="6126480"/>
            <a:ext cx="12192000" cy="731520"/>
            <a:chOff x="0" y="6217920"/>
            <a:chExt cx="12192000" cy="731520"/>
          </a:xfrm>
        </p:grpSpPr>
        <p:sp>
          <p:nvSpPr>
            <p:cNvPr id="11" name="Rectangle 10">
              <a:extLst>
                <a:ext uri="{FF2B5EF4-FFF2-40B4-BE49-F238E27FC236}">
                  <a16:creationId xmlns:a16="http://schemas.microsoft.com/office/drawing/2014/main" id="{453EE8EE-B1F5-2272-D626-64C7069DB0F6}"/>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7394F8BE-9A1D-9628-C920-4F2B1E33053F}"/>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384929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ackground with dots&#10;&#10;Description automatically generated">
            <a:extLst>
              <a:ext uri="{FF2B5EF4-FFF2-40B4-BE49-F238E27FC236}">
                <a16:creationId xmlns:a16="http://schemas.microsoft.com/office/drawing/2014/main" id="{FBA3EBCB-3B16-452E-5E8D-C06D58A383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Girl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3</a:t>
            </a:r>
          </a:p>
        </p:txBody>
      </p:sp>
      <p:pic>
        <p:nvPicPr>
          <p:cNvPr id="7" name="Picture 6" descr="A pink silhouette of a person&#10;&#10;Description automatically generated">
            <a:extLst>
              <a:ext uri="{FF2B5EF4-FFF2-40B4-BE49-F238E27FC236}">
                <a16:creationId xmlns:a16="http://schemas.microsoft.com/office/drawing/2014/main" id="{D8B78E4A-E9CE-8E29-53D1-C45534FFF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88" y="249865"/>
            <a:ext cx="1599869" cy="5746898"/>
          </a:xfrm>
          <a:prstGeom prst="rect">
            <a:avLst/>
          </a:prstGeom>
        </p:spPr>
      </p:pic>
      <p:sp>
        <p:nvSpPr>
          <p:cNvPr id="3" name="TextBox 2">
            <a:extLst>
              <a:ext uri="{FF2B5EF4-FFF2-40B4-BE49-F238E27FC236}">
                <a16:creationId xmlns:a16="http://schemas.microsoft.com/office/drawing/2014/main" id="{B462DEB1-3652-9390-77B3-01BCBB3A8B21}"/>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3 in 10 teen American girls will get pregnant at least once before age 20. That’s nearly 750,000 teen pregnancies every year.</a:t>
            </a:r>
            <a:endParaRPr lang="en-US" sz="4400" dirty="0">
              <a:solidFill>
                <a:srgbClr val="5091CD"/>
              </a:solidFill>
              <a:latin typeface="Bebas Neue Pro" panose="020B0606020202050201" pitchFamily="34" charset="0"/>
            </a:endParaRPr>
          </a:p>
        </p:txBody>
      </p:sp>
      <p:grpSp>
        <p:nvGrpSpPr>
          <p:cNvPr id="10" name="Group 9">
            <a:extLst>
              <a:ext uri="{FF2B5EF4-FFF2-40B4-BE49-F238E27FC236}">
                <a16:creationId xmlns:a16="http://schemas.microsoft.com/office/drawing/2014/main" id="{8ACF2CF0-0903-E52F-BA4D-EB58A2A5A00D}"/>
              </a:ext>
            </a:extLst>
          </p:cNvPr>
          <p:cNvGrpSpPr/>
          <p:nvPr/>
        </p:nvGrpSpPr>
        <p:grpSpPr>
          <a:xfrm>
            <a:off x="0" y="6126480"/>
            <a:ext cx="12192000" cy="731520"/>
            <a:chOff x="0" y="6217920"/>
            <a:chExt cx="12192000" cy="731520"/>
          </a:xfrm>
        </p:grpSpPr>
        <p:sp>
          <p:nvSpPr>
            <p:cNvPr id="11" name="Rectangle 10">
              <a:extLst>
                <a:ext uri="{FF2B5EF4-FFF2-40B4-BE49-F238E27FC236}">
                  <a16:creationId xmlns:a16="http://schemas.microsoft.com/office/drawing/2014/main" id="{3B9A9568-2C06-0DC5-2038-078FA93C1FF1}"/>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3BC79088-EA67-C452-DFE4-687A4537B524}"/>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363135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ackground with dots&#10;&#10;Description automatically generated">
            <a:extLst>
              <a:ext uri="{FF2B5EF4-FFF2-40B4-BE49-F238E27FC236}">
                <a16:creationId xmlns:a16="http://schemas.microsoft.com/office/drawing/2014/main" id="{463C7834-8CD6-6D8B-4A93-36DA7D8082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Girl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4</a:t>
            </a:r>
          </a:p>
        </p:txBody>
      </p:sp>
      <p:pic>
        <p:nvPicPr>
          <p:cNvPr id="7" name="Picture 6" descr="A pink silhouette of a person&#10;&#10;Description automatically generated">
            <a:extLst>
              <a:ext uri="{FF2B5EF4-FFF2-40B4-BE49-F238E27FC236}">
                <a16:creationId xmlns:a16="http://schemas.microsoft.com/office/drawing/2014/main" id="{D8B78E4A-E9CE-8E29-53D1-C45534FFF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88" y="249865"/>
            <a:ext cx="1599869" cy="5746898"/>
          </a:xfrm>
          <a:prstGeom prst="rect">
            <a:avLst/>
          </a:prstGeom>
        </p:spPr>
      </p:pic>
      <p:sp>
        <p:nvSpPr>
          <p:cNvPr id="3" name="TextBox 2">
            <a:extLst>
              <a:ext uri="{FF2B5EF4-FFF2-40B4-BE49-F238E27FC236}">
                <a16:creationId xmlns:a16="http://schemas.microsoft.com/office/drawing/2014/main" id="{8F2923B9-10F6-23F3-9FD0-E5D0C3CDB093}"/>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Almost 50 percent of teens </a:t>
            </a:r>
            <a:br>
              <a:rPr lang="en-US" sz="4400" dirty="0">
                <a:latin typeface="AstoriaMedium" panose="00000500000000000000" pitchFamily="2" charset="0"/>
              </a:rPr>
            </a:br>
            <a:r>
              <a:rPr lang="en-US" sz="4400" dirty="0">
                <a:latin typeface="AstoriaMedium" panose="00000500000000000000" pitchFamily="2" charset="0"/>
              </a:rPr>
              <a:t>have never considered how </a:t>
            </a:r>
            <a:br>
              <a:rPr lang="en-US" sz="4400" dirty="0">
                <a:latin typeface="AstoriaMedium" panose="00000500000000000000" pitchFamily="2" charset="0"/>
              </a:rPr>
            </a:br>
            <a:r>
              <a:rPr lang="en-US" sz="4400" dirty="0">
                <a:latin typeface="AstoriaMedium" panose="00000500000000000000" pitchFamily="2" charset="0"/>
              </a:rPr>
              <a:t>a pregnancy would affect </a:t>
            </a:r>
            <a:br>
              <a:rPr lang="en-US" sz="4400" dirty="0">
                <a:latin typeface="AstoriaMedium" panose="00000500000000000000" pitchFamily="2" charset="0"/>
              </a:rPr>
            </a:br>
            <a:r>
              <a:rPr lang="en-US" sz="4400" dirty="0">
                <a:latin typeface="AstoriaMedium" panose="00000500000000000000" pitchFamily="2" charset="0"/>
              </a:rPr>
              <a:t>their lives.</a:t>
            </a:r>
            <a:endParaRPr lang="en-US" sz="4400" dirty="0">
              <a:solidFill>
                <a:srgbClr val="5091CD"/>
              </a:solidFill>
              <a:latin typeface="Bebas Neue Pro" panose="020B0606020202050201" pitchFamily="34" charset="0"/>
            </a:endParaRPr>
          </a:p>
        </p:txBody>
      </p:sp>
      <p:grpSp>
        <p:nvGrpSpPr>
          <p:cNvPr id="16" name="Group 15">
            <a:extLst>
              <a:ext uri="{FF2B5EF4-FFF2-40B4-BE49-F238E27FC236}">
                <a16:creationId xmlns:a16="http://schemas.microsoft.com/office/drawing/2014/main" id="{B1CAA7F0-FD4E-0C2D-F74C-1303667F1093}"/>
              </a:ext>
            </a:extLst>
          </p:cNvPr>
          <p:cNvGrpSpPr/>
          <p:nvPr/>
        </p:nvGrpSpPr>
        <p:grpSpPr>
          <a:xfrm>
            <a:off x="0" y="6126480"/>
            <a:ext cx="12192000" cy="731520"/>
            <a:chOff x="0" y="6217920"/>
            <a:chExt cx="12192000" cy="731520"/>
          </a:xfrm>
        </p:grpSpPr>
        <p:sp>
          <p:nvSpPr>
            <p:cNvPr id="17" name="Rectangle 16">
              <a:extLst>
                <a:ext uri="{FF2B5EF4-FFF2-40B4-BE49-F238E27FC236}">
                  <a16:creationId xmlns:a16="http://schemas.microsoft.com/office/drawing/2014/main" id="{71D10A73-0D3E-DF93-1395-B6AA3C1B11A7}"/>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a:extLst>
                <a:ext uri="{FF2B5EF4-FFF2-40B4-BE49-F238E27FC236}">
                  <a16:creationId xmlns:a16="http://schemas.microsoft.com/office/drawing/2014/main" id="{3D930DD2-31AB-E20E-7DD6-FFEC86F9F548}"/>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823654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ackground with dots&#10;&#10;Description automatically generated">
            <a:extLst>
              <a:ext uri="{FF2B5EF4-FFF2-40B4-BE49-F238E27FC236}">
                <a16:creationId xmlns:a16="http://schemas.microsoft.com/office/drawing/2014/main" id="{8A56B5D3-D8DD-7CAE-43E4-72A57231FF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Girl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5</a:t>
            </a:r>
          </a:p>
        </p:txBody>
      </p:sp>
      <p:pic>
        <p:nvPicPr>
          <p:cNvPr id="7" name="Picture 6" descr="A pink silhouette of a person&#10;&#10;Description automatically generated">
            <a:extLst>
              <a:ext uri="{FF2B5EF4-FFF2-40B4-BE49-F238E27FC236}">
                <a16:creationId xmlns:a16="http://schemas.microsoft.com/office/drawing/2014/main" id="{D8B78E4A-E9CE-8E29-53D1-C45534FFF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88" y="249865"/>
            <a:ext cx="1599869" cy="5746898"/>
          </a:xfrm>
          <a:prstGeom prst="rect">
            <a:avLst/>
          </a:prstGeom>
        </p:spPr>
      </p:pic>
      <p:sp>
        <p:nvSpPr>
          <p:cNvPr id="3" name="TextBox 2">
            <a:extLst>
              <a:ext uri="{FF2B5EF4-FFF2-40B4-BE49-F238E27FC236}">
                <a16:creationId xmlns:a16="http://schemas.microsoft.com/office/drawing/2014/main" id="{0EEB4FBB-1138-56A4-D65F-25FA061D0906}"/>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8 out of 10 teen dads </a:t>
            </a:r>
            <a:br>
              <a:rPr lang="en-US" sz="4400" dirty="0">
                <a:latin typeface="AstoriaMedium" panose="00000500000000000000" pitchFamily="2" charset="0"/>
              </a:rPr>
            </a:br>
            <a:r>
              <a:rPr lang="en-US" sz="4400" dirty="0">
                <a:latin typeface="AstoriaMedium" panose="00000500000000000000" pitchFamily="2" charset="0"/>
              </a:rPr>
              <a:t>don’t marry the mother </a:t>
            </a:r>
            <a:br>
              <a:rPr lang="en-US" sz="4400" dirty="0">
                <a:latin typeface="AstoriaMedium" panose="00000500000000000000" pitchFamily="2" charset="0"/>
              </a:rPr>
            </a:br>
            <a:r>
              <a:rPr lang="en-US" sz="4400" dirty="0">
                <a:latin typeface="AstoriaMedium" panose="00000500000000000000" pitchFamily="2" charset="0"/>
              </a:rPr>
              <a:t>of their child.</a:t>
            </a:r>
            <a:endParaRPr lang="en-US" sz="4400" dirty="0">
              <a:solidFill>
                <a:srgbClr val="5091CD"/>
              </a:solidFill>
              <a:latin typeface="Bebas Neue Pro" panose="020B0606020202050201" pitchFamily="34" charset="0"/>
            </a:endParaRPr>
          </a:p>
        </p:txBody>
      </p:sp>
      <p:grpSp>
        <p:nvGrpSpPr>
          <p:cNvPr id="2" name="Group 1">
            <a:extLst>
              <a:ext uri="{FF2B5EF4-FFF2-40B4-BE49-F238E27FC236}">
                <a16:creationId xmlns:a16="http://schemas.microsoft.com/office/drawing/2014/main" id="{0A0E5CB0-64A2-5897-E97E-97404ADE13EE}"/>
              </a:ext>
            </a:extLst>
          </p:cNvPr>
          <p:cNvGrpSpPr/>
          <p:nvPr/>
        </p:nvGrpSpPr>
        <p:grpSpPr>
          <a:xfrm>
            <a:off x="0" y="6126480"/>
            <a:ext cx="12192000" cy="731520"/>
            <a:chOff x="0" y="6217920"/>
            <a:chExt cx="12192000" cy="731520"/>
          </a:xfrm>
        </p:grpSpPr>
        <p:sp>
          <p:nvSpPr>
            <p:cNvPr id="8" name="Rectangle 7">
              <a:extLst>
                <a:ext uri="{FF2B5EF4-FFF2-40B4-BE49-F238E27FC236}">
                  <a16:creationId xmlns:a16="http://schemas.microsoft.com/office/drawing/2014/main" id="{55B57EC4-778D-F5A8-8EE9-3FECAE486352}"/>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EAB284F4-3822-E6AD-803D-C6DD57F4DA35}"/>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50166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ackground with dots&#10;&#10;Description automatically generated">
            <a:extLst>
              <a:ext uri="{FF2B5EF4-FFF2-40B4-BE49-F238E27FC236}">
                <a16:creationId xmlns:a16="http://schemas.microsoft.com/office/drawing/2014/main" id="{6612D77E-8F77-6D2B-5B99-E710A52F28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Girl Fact </a:t>
            </a:r>
            <a:r>
              <a:rPr lang="en-US" sz="10600" baseline="30000" dirty="0">
                <a:solidFill>
                  <a:srgbClr val="5091CD"/>
                </a:solidFill>
                <a:latin typeface="Bebas Neue Pro" panose="020B0606020202050201" pitchFamily="34" charset="0"/>
              </a:rPr>
              <a:t>#</a:t>
            </a:r>
            <a:r>
              <a:rPr lang="en-US" sz="10600" dirty="0">
                <a:solidFill>
                  <a:srgbClr val="5091CD"/>
                </a:solidFill>
                <a:latin typeface="Bebas Neue Pro" panose="020B0606020202050201" pitchFamily="34" charset="0"/>
              </a:rPr>
              <a:t>6</a:t>
            </a:r>
          </a:p>
        </p:txBody>
      </p:sp>
      <p:pic>
        <p:nvPicPr>
          <p:cNvPr id="7" name="Picture 6" descr="A pink silhouette of a person&#10;&#10;Description automatically generated">
            <a:extLst>
              <a:ext uri="{FF2B5EF4-FFF2-40B4-BE49-F238E27FC236}">
                <a16:creationId xmlns:a16="http://schemas.microsoft.com/office/drawing/2014/main" id="{D8B78E4A-E9CE-8E29-53D1-C45534FFF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88" y="249865"/>
            <a:ext cx="1599869" cy="5746898"/>
          </a:xfrm>
          <a:prstGeom prst="rect">
            <a:avLst/>
          </a:prstGeom>
        </p:spPr>
      </p:pic>
      <p:sp>
        <p:nvSpPr>
          <p:cNvPr id="3" name="TextBox 2">
            <a:extLst>
              <a:ext uri="{FF2B5EF4-FFF2-40B4-BE49-F238E27FC236}">
                <a16:creationId xmlns:a16="http://schemas.microsoft.com/office/drawing/2014/main" id="{249DDB72-3DBE-3E0F-76B8-9894A58D6D92}"/>
              </a:ext>
            </a:extLst>
          </p:cNvPr>
          <p:cNvSpPr txBox="1"/>
          <p:nvPr/>
        </p:nvSpPr>
        <p:spPr>
          <a:xfrm>
            <a:off x="3407734" y="2211572"/>
            <a:ext cx="8249055" cy="3579111"/>
          </a:xfrm>
          <a:prstGeom prst="rect">
            <a:avLst/>
          </a:prstGeom>
          <a:noFill/>
        </p:spPr>
        <p:txBody>
          <a:bodyPr wrap="square" lIns="0" tIns="0" rIns="0" bIns="0" numCol="1" spcCol="548640" rtlCol="0">
            <a:noAutofit/>
          </a:bodyPr>
          <a:lstStyle/>
          <a:p>
            <a:pPr>
              <a:lnSpc>
                <a:spcPts val="5200"/>
              </a:lnSpc>
              <a:spcAft>
                <a:spcPts val="1800"/>
              </a:spcAft>
            </a:pPr>
            <a:r>
              <a:rPr lang="en-US" sz="4400" dirty="0">
                <a:latin typeface="AstoriaMedium" panose="00000500000000000000" pitchFamily="2" charset="0"/>
              </a:rPr>
              <a:t>Parenthood is the leading reason that teen girls drop out of school. More than half of teen mothers never graduate from high school.</a:t>
            </a:r>
            <a:endParaRPr lang="en-US" sz="4400" dirty="0">
              <a:solidFill>
                <a:srgbClr val="5091CD"/>
              </a:solidFill>
              <a:latin typeface="Bebas Neue Pro" panose="020B0606020202050201" pitchFamily="34" charset="0"/>
            </a:endParaRPr>
          </a:p>
        </p:txBody>
      </p:sp>
      <p:grpSp>
        <p:nvGrpSpPr>
          <p:cNvPr id="2" name="Group 1">
            <a:extLst>
              <a:ext uri="{FF2B5EF4-FFF2-40B4-BE49-F238E27FC236}">
                <a16:creationId xmlns:a16="http://schemas.microsoft.com/office/drawing/2014/main" id="{78240A38-7D3E-C3D4-B514-797B8A5F6368}"/>
              </a:ext>
            </a:extLst>
          </p:cNvPr>
          <p:cNvGrpSpPr/>
          <p:nvPr/>
        </p:nvGrpSpPr>
        <p:grpSpPr>
          <a:xfrm>
            <a:off x="0" y="6126480"/>
            <a:ext cx="12192000" cy="731520"/>
            <a:chOff x="0" y="6217920"/>
            <a:chExt cx="12192000" cy="731520"/>
          </a:xfrm>
        </p:grpSpPr>
        <p:sp>
          <p:nvSpPr>
            <p:cNvPr id="8" name="Rectangle 7">
              <a:extLst>
                <a:ext uri="{FF2B5EF4-FFF2-40B4-BE49-F238E27FC236}">
                  <a16:creationId xmlns:a16="http://schemas.microsoft.com/office/drawing/2014/main" id="{B002A02A-A192-53D2-3872-CFD3104D40B6}"/>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BFD085B3-20EB-BF1E-287F-1A561D38284B}"/>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790269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background with dots&#10;&#10;Description automatically generated">
            <a:extLst>
              <a:ext uri="{FF2B5EF4-FFF2-40B4-BE49-F238E27FC236}">
                <a16:creationId xmlns:a16="http://schemas.microsoft.com/office/drawing/2014/main" id="{DEF782B0-03C6-A82E-F450-0E55119209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3375838" y="457200"/>
            <a:ext cx="8296586" cy="1717158"/>
          </a:xfrm>
          <a:prstGeom prst="rect">
            <a:avLst/>
          </a:prstGeom>
          <a:noFill/>
        </p:spPr>
        <p:txBody>
          <a:bodyPr wrap="square" lIns="0" tIns="0" rIns="0" bIns="0" rtlCol="0">
            <a:noAutofit/>
          </a:bodyPr>
          <a:lstStyle/>
          <a:p>
            <a:r>
              <a:rPr lang="en-US" sz="10600" dirty="0">
                <a:solidFill>
                  <a:srgbClr val="5091CD"/>
                </a:solidFill>
                <a:latin typeface="Bebas Neue Pro" panose="020B0606020202050201" pitchFamily="34" charset="0"/>
              </a:rPr>
              <a:t>Girl Fact </a:t>
            </a:r>
            <a:r>
              <a:rPr lang="en-US" sz="10600" baseline="30000" dirty="0">
                <a:solidFill>
                  <a:srgbClr val="5091CD"/>
                </a:solidFill>
                <a:latin typeface="Bebas Neue Pro" panose="020B0606020202050201" pitchFamily="34" charset="0"/>
              </a:rPr>
              <a:t># </a:t>
            </a:r>
            <a:r>
              <a:rPr lang="en-US" sz="10600" dirty="0">
                <a:solidFill>
                  <a:srgbClr val="5091CD"/>
                </a:solidFill>
                <a:latin typeface="Bebas Neue Pro" panose="020B0606020202050201" pitchFamily="34" charset="0"/>
              </a:rPr>
              <a:t>7</a:t>
            </a:r>
          </a:p>
        </p:txBody>
      </p:sp>
      <p:sp>
        <p:nvSpPr>
          <p:cNvPr id="2" name="TextBox 1">
            <a:extLst>
              <a:ext uri="{FF2B5EF4-FFF2-40B4-BE49-F238E27FC236}">
                <a16:creationId xmlns:a16="http://schemas.microsoft.com/office/drawing/2014/main" id="{6E9BD1E9-6184-1DFB-F030-F755EBB14502}"/>
              </a:ext>
            </a:extLst>
          </p:cNvPr>
          <p:cNvSpPr txBox="1"/>
          <p:nvPr/>
        </p:nvSpPr>
        <p:spPr>
          <a:xfrm>
            <a:off x="3407734" y="2211572"/>
            <a:ext cx="8264690" cy="3579111"/>
          </a:xfrm>
          <a:prstGeom prst="rect">
            <a:avLst/>
          </a:prstGeom>
          <a:noFill/>
        </p:spPr>
        <p:txBody>
          <a:bodyPr wrap="square" lIns="0" tIns="0" rIns="0" bIns="0" numCol="1" spcCol="548640" rtlCol="0">
            <a:noAutofit/>
          </a:bodyPr>
          <a:lstStyle/>
          <a:p>
            <a:pPr>
              <a:lnSpc>
                <a:spcPts val="4300"/>
              </a:lnSpc>
              <a:spcAft>
                <a:spcPts val="1800"/>
              </a:spcAft>
            </a:pPr>
            <a:r>
              <a:rPr lang="en-US" sz="3200" dirty="0">
                <a:latin typeface="AstoriaMedium" panose="00000500000000000000" pitchFamily="2" charset="0"/>
              </a:rPr>
              <a:t>Because of their youth and inexperience, babies born to teen mothers are more likely to: have health problems at birth, be physically abused, abandoned, or neglected, do poorly in school, do time in jail, and become teen parents themselves.</a:t>
            </a:r>
            <a:endParaRPr lang="en-US" sz="3200" dirty="0">
              <a:solidFill>
                <a:srgbClr val="5091CD"/>
              </a:solidFill>
              <a:latin typeface="Bebas Neue Pro" panose="020B0606020202050201" pitchFamily="34" charset="0"/>
            </a:endParaRPr>
          </a:p>
        </p:txBody>
      </p:sp>
      <p:pic>
        <p:nvPicPr>
          <p:cNvPr id="7" name="Picture 6" descr="A pink silhouette of a person&#10;&#10;Description automatically generated">
            <a:extLst>
              <a:ext uri="{FF2B5EF4-FFF2-40B4-BE49-F238E27FC236}">
                <a16:creationId xmlns:a16="http://schemas.microsoft.com/office/drawing/2014/main" id="{D8B78E4A-E9CE-8E29-53D1-C45534FFF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88" y="249865"/>
            <a:ext cx="1599869" cy="5746898"/>
          </a:xfrm>
          <a:prstGeom prst="rect">
            <a:avLst/>
          </a:prstGeom>
        </p:spPr>
      </p:pic>
      <p:grpSp>
        <p:nvGrpSpPr>
          <p:cNvPr id="4" name="Group 3">
            <a:extLst>
              <a:ext uri="{FF2B5EF4-FFF2-40B4-BE49-F238E27FC236}">
                <a16:creationId xmlns:a16="http://schemas.microsoft.com/office/drawing/2014/main" id="{FBC3A61A-E896-4295-0D08-252BC9938513}"/>
              </a:ext>
            </a:extLst>
          </p:cNvPr>
          <p:cNvGrpSpPr/>
          <p:nvPr/>
        </p:nvGrpSpPr>
        <p:grpSpPr>
          <a:xfrm>
            <a:off x="0" y="6126480"/>
            <a:ext cx="12192000" cy="731520"/>
            <a:chOff x="0" y="6217920"/>
            <a:chExt cx="12192000" cy="731520"/>
          </a:xfrm>
        </p:grpSpPr>
        <p:sp>
          <p:nvSpPr>
            <p:cNvPr id="8" name="Rectangle 7">
              <a:extLst>
                <a:ext uri="{FF2B5EF4-FFF2-40B4-BE49-F238E27FC236}">
                  <a16:creationId xmlns:a16="http://schemas.microsoft.com/office/drawing/2014/main" id="{3CE579ED-FE26-2737-7253-D0FE649AD167}"/>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2CAC8FEE-514E-B928-4D55-63BE6A3CF01A}"/>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959847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1520</TotalTime>
  <Words>934</Words>
  <Application>Microsoft Office PowerPoint</Application>
  <PresentationFormat>Widescreen</PresentationFormat>
  <Paragraphs>66</Paragraphs>
  <Slides>34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AstoriaMedium</vt:lpstr>
      <vt:lpstr>AstoriaRoman</vt:lpstr>
      <vt:lpstr>Bebas Neue Pro</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Noah Earley</dc:creator>
  <cp:lastModifiedBy>Earley Angela</cp:lastModifiedBy>
  <cp:revision>249</cp:revision>
  <dcterms:created xsi:type="dcterms:W3CDTF">2023-07-23T21:31:14Z</dcterms:created>
  <dcterms:modified xsi:type="dcterms:W3CDTF">2025-03-03T02:24:24Z</dcterms:modified>
</cp:coreProperties>
</file>