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15" r:id="rId15"/>
    <p:sldId id="32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A22F"/>
    <a:srgbClr val="F15D22"/>
    <a:srgbClr val="5091CD"/>
    <a:srgbClr val="005695"/>
    <a:srgbClr val="574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 autoAdjust="0"/>
    <p:restoredTop sz="97101" autoAdjust="0"/>
  </p:normalViewPr>
  <p:slideViewPr>
    <p:cSldViewPr snapToGrid="0">
      <p:cViewPr varScale="1">
        <p:scale>
          <a:sx n="55" d="100"/>
          <a:sy n="55" d="100"/>
        </p:scale>
        <p:origin x="716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8DF2-20DE-978D-DB0A-5F4E28E5C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2BD2B-C540-6582-3E30-EFFEDFF61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CC7C8-C03C-16D7-2680-07E8AC21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E33D5-5D14-B38B-F6EC-6D350507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A2F85-4AE5-1FD7-91C0-44D07C7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3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16EA2-E76A-40B8-48D6-79D946CA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48948-9A64-3C14-A99B-7AD339B04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5F91-4FCA-DA36-3F88-DCDE9BA6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C0A5B-7F7D-2AF0-E554-D714F6D3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229A-BD1A-A40E-FE86-9BD894139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6F2A0-9408-E971-BC90-0485F0FF6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4F9D5-367E-38EC-4F4D-DAEC2B719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065D6-53D6-CC42-15B1-2B22EF24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5F857-97F3-5C62-6279-A9A54A40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0AC1-7FAB-D3BD-5D43-E4BA57D9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843A8-BEB4-DA22-5581-D8C43BAC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036E-E32E-D9E5-80BA-9DA2EA73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7800-C0B8-1515-163C-BC9C3339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7678-8773-E956-DDA9-86D4889AA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1D64-0014-1A11-ED8A-274CF5777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BC4A-AE81-D3FA-502D-461CC51DB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101B8-9302-1E81-5268-1055490DD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40836-DC7B-EC15-6007-47A6E2D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8C216-0970-0C41-BA92-6E48E3B28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51DFE-100E-A247-A45F-49B19CC3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7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4341-7DE3-0F60-A2E3-FB43A797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65781-54AE-9AA6-1DF4-1A3D8BC1B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14C0F-9D7F-537F-063A-58F9A8A6A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C1AEB-CF66-B9EB-46FF-994BD67C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72B15-1073-6EE1-73B3-AB61A880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7346D-CA6E-0143-57BB-1802F10F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54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D3C14-D664-40F8-AFD3-DF7F1517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37445-FFCF-5200-4A67-572059909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5C9CD-992F-47F1-3E21-C90CADDA9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E65D7-07A8-8401-A136-F777D7700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51497-593C-37C3-7C2D-C46C46123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690C58-1613-1D42-5E84-49D8CA53D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9523F-5AA2-ACF3-FFA8-C14C12F97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6D506-462E-0293-9A6D-77226341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215D0-2F17-3AAA-67E3-5157BABB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A7434-C81C-CACD-869A-7632F957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C0AF9-A2AF-FC60-B26F-5E1AADB1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FFEA7-8BA2-BBC8-541B-98899824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8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80A0-F1E5-4138-F0A3-6B78BFB8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BDF0BF-0F5D-0100-476A-CFECC1C4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0A65F-BCA9-37A6-9629-43F75CFF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2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9C40C-E33F-134A-F8D7-EF8A5030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82DA0-D094-EA9E-7FB1-C975E149E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13682-C289-1594-4BCA-17754FEDF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AA093-2040-4D5D-B613-23A7BE00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20159-E1D6-AAD0-45DE-8D93557C9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3C0E8-6069-2BC9-2EEE-EC80F098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6813E-ABD0-465E-0B71-CF394115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4C3A4-BB37-3E34-68DF-14A99BA65C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56DFB-8F31-1E0C-4399-8E62541A2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4D386-E2D5-1B1D-2DCA-4A2053F9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F49FD-49DA-D273-3D95-ABC860DC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D1241-8D49-D407-2F9E-6317B74E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7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4FCA76-E3C5-B5CF-E0BD-C37DB412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2291-42DF-4A5C-8782-F54AB4FB6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101C3-0EF4-F708-F18B-8AD93A96B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37A7-4258-400D-AD73-9C0D64678CE1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DCDCE-D27F-5678-94C8-AAD1AF394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46E0-7E55-2D82-65E4-84934ACA3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5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1123813"/>
            <a:ext cx="11155680" cy="30498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2000"/>
              </a:lnSpc>
            </a:pPr>
            <a:r>
              <a:rPr lang="en-US" sz="10600" dirty="0">
                <a:solidFill>
                  <a:srgbClr val="78A22F"/>
                </a:solidFill>
                <a:latin typeface="Bebas Neue Pro" panose="020B0606020202050201" pitchFamily="34" charset="0"/>
              </a:rPr>
              <a:t>The Dangers of Sexually Transmitted Infections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DB507-AD37-86EC-23DF-5A173D495CFB}"/>
              </a:ext>
            </a:extLst>
          </p:cNvPr>
          <p:cNvSpPr txBox="1">
            <a:spLocks noChangeAspect="1"/>
          </p:cNvSpPr>
          <p:nvPr/>
        </p:nvSpPr>
        <p:spPr>
          <a:xfrm>
            <a:off x="518160" y="4559600"/>
            <a:ext cx="11155680" cy="5210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2400" spc="-100" dirty="0">
                <a:latin typeface="AstoriaRoman" panose="00000400000000000000" pitchFamily="2" charset="0"/>
              </a:rPr>
              <a:t>A presentation by: Angie Earley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D5DA83-0DE7-8F23-3FF2-64EB4FEF8EB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A2D0B1-F185-8346-9912-9BA5E57292A0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B49BD3C-1932-200C-91FB-310133B839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11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HPV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9019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The human papilloma virus or HPV, causes genital warts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The virus causes small bumps in the genital area.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They sometimes look like little cauliflowers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Genital warts can increase the risk of cervical and other cancers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They can be removed, but they may come back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0DC863E-14C2-369C-DE13-4476E724311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AAD640-27DF-456D-8460-89F6B79CEB1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4B9D33B-3744-F469-01C5-9BD0C1F57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368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HIV/AIDS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9019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HIV is the virus that causes AIDS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You can’t tell by looking if someone has HIV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HIV is passed by having unprotected sex and sharing needles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HIV is not passed through casual contact, like shaking hands, hugging </a:t>
            </a:r>
            <a:br>
              <a:rPr lang="en-US" sz="2600" spc="-50" dirty="0">
                <a:latin typeface="Astoria  Light" pitchFamily="50" charset="0"/>
              </a:rPr>
            </a:br>
            <a:r>
              <a:rPr lang="en-US" sz="2600" spc="-50" dirty="0">
                <a:latin typeface="Astoria  Light" pitchFamily="50" charset="0"/>
              </a:rPr>
              <a:t>or sneezing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Having another STD increases your risk of getting HIV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AIDS is the most advanced stage of HIV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3A27E4-B898-3FAD-BD42-3D6659D29CC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0305D-15D1-B0FD-7AFA-30171785FB9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7E81235-D319-170D-5D00-0E29C195D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353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Gonorrhea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36720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Gonorrhea is passed through unprotected sex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An early sign of gonorrhea is a genital discharge, burning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during urination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If un-treated, gonorrhea can lead to infertility, blindness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and PID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Gonorrhea is usually curable with antibiotics, but the damage done to internal organs may be irreversible.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DBB8DC-3EED-8756-5044-C116416F17A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57F5FA5-6E6A-EDFD-784C-712BFF9F5D1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641E65A-4C9C-7D8E-6821-143143B8BA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214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Pubic Lice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9019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2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Pubic lice – also know as “crabs” – are small, wingless insects </a:t>
            </a:r>
          </a:p>
          <a:p>
            <a:pPr marL="285750" indent="-285750">
              <a:lnSpc>
                <a:spcPts val="32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Pubic lice are passed through close sexual contact, but can also be passed by sharing towels, sheets or clothes with someone who is infected</a:t>
            </a:r>
          </a:p>
          <a:p>
            <a:pPr marL="285750" indent="-285750">
              <a:lnSpc>
                <a:spcPts val="32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Symptoms include redness, swelling and itching in the genital area</a:t>
            </a:r>
          </a:p>
          <a:p>
            <a:pPr marL="285750" indent="-285750">
              <a:lnSpc>
                <a:spcPts val="32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Using a condom will NOT protect against pubic lice</a:t>
            </a:r>
          </a:p>
          <a:p>
            <a:pPr marL="285750" indent="-285750">
              <a:lnSpc>
                <a:spcPts val="32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Lice don’t stay confined to the pubic region. They can move to other parts </a:t>
            </a:r>
            <a:br>
              <a:rPr lang="en-US" sz="2600" spc="-50" dirty="0">
                <a:latin typeface="Astoria  Light" pitchFamily="50" charset="0"/>
              </a:rPr>
            </a:br>
            <a:r>
              <a:rPr lang="en-US" sz="2600" spc="-50" dirty="0">
                <a:latin typeface="Astoria  Light" pitchFamily="50" charset="0"/>
              </a:rPr>
              <a:t>of the body. </a:t>
            </a:r>
          </a:p>
          <a:p>
            <a:pPr marL="285750" indent="-285750">
              <a:lnSpc>
                <a:spcPts val="32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These parasites can be killed with an insecticide lotion.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AC00A2-7509-5177-667A-D25C251F5B1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4A557E-6F2E-397E-2F26-20E71C91F53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085E94-D84E-D8C3-2EF3-CDD549A8EB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565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10DCF1-3C7A-A9E2-5424-E2BE2BF55B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hart of people in different poses&#10;&#10;Description automatically generated">
            <a:extLst>
              <a:ext uri="{FF2B5EF4-FFF2-40B4-BE49-F238E27FC236}">
                <a16:creationId xmlns:a16="http://schemas.microsoft.com/office/drawing/2014/main" id="{DC1DCCE5-7A16-C3F0-8C43-6B63687A6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438" y="242049"/>
            <a:ext cx="9229123" cy="564238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B7344C9-BC6E-4E85-E2F9-FAA9FC97E07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C2A102-EAB5-3240-4F84-A627FCCAE7D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64813D9-FF84-2D3C-92AF-14D2323FA5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463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497F00-3D52-D8E5-C7D9-5F103AF47A2D}"/>
              </a:ext>
            </a:extLst>
          </p:cNvPr>
          <p:cNvSpPr txBox="1">
            <a:spLocks noChangeAspect="1"/>
          </p:cNvSpPr>
          <p:nvPr/>
        </p:nvSpPr>
        <p:spPr>
          <a:xfrm>
            <a:off x="3791393" y="2073349"/>
            <a:ext cx="4609213" cy="1355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78A22F"/>
                </a:solidFill>
                <a:latin typeface="Bebas Neue Pro" panose="020B0606020202050201" pitchFamily="34" charset="0"/>
              </a:rPr>
              <a:t>Thank </a:t>
            </a:r>
            <a:r>
              <a:rPr lang="en-US" sz="10600" spc="-700" dirty="0">
                <a:solidFill>
                  <a:srgbClr val="78A22F"/>
                </a:solidFill>
                <a:latin typeface="Bebas Neue Pro" panose="020B0606020202050201" pitchFamily="34" charset="0"/>
              </a:rPr>
              <a:t>Y</a:t>
            </a:r>
            <a:r>
              <a:rPr lang="en-US" sz="10600" dirty="0">
                <a:solidFill>
                  <a:srgbClr val="78A22F"/>
                </a:solidFill>
                <a:latin typeface="Bebas Neue Pro" panose="020B0606020202050201" pitchFamily="34" charset="0"/>
              </a:rPr>
              <a:t>ou!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AD87D00-B486-F220-9FB7-1E748CC6A23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A6FD5E-37F1-8382-1B76-F5D3E1CE77C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516B34E-7B12-976E-39FC-92F8109D3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05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Anyone Can Get An 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3829804"/>
          </a:xfrm>
          <a:prstGeom prst="rect">
            <a:avLst/>
          </a:prstGeom>
          <a:noFill/>
        </p:spPr>
        <p:txBody>
          <a:bodyPr wrap="square" lIns="0" tIns="0" rIns="0" bIns="0" numCol="2" spcCol="457200" rtlCol="0">
            <a:noAutofit/>
          </a:bodyPr>
          <a:lstStyle/>
          <a:p>
            <a:pPr marL="285750" indent="-285750">
              <a:lnSpc>
                <a:spcPts val="30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Everyone who has sex needs to know about sexually transmitted infections (STIs), regardless of sexual preferences.</a:t>
            </a:r>
          </a:p>
          <a:p>
            <a:pPr marL="285750" indent="-285750">
              <a:lnSpc>
                <a:spcPts val="30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Definition of STI: Sexually Transmitted Infection</a:t>
            </a:r>
          </a:p>
          <a:p>
            <a:pPr marL="285750" indent="-285750">
              <a:lnSpc>
                <a:spcPts val="30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STIs can be passed from one person to another through intercourse (sex)</a:t>
            </a:r>
          </a:p>
          <a:p>
            <a:pPr marL="285750" indent="-285750">
              <a:lnSpc>
                <a:spcPts val="30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Some STIs can be passed through kissing and intimate touching</a:t>
            </a:r>
          </a:p>
          <a:p>
            <a:pPr marL="285750" indent="-285750">
              <a:lnSpc>
                <a:spcPts val="30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Some STIs are passed through sharing needles for injecting drugs, steroids, body piercing or tattoos</a:t>
            </a:r>
          </a:p>
          <a:p>
            <a:pPr marL="285750" indent="-285750">
              <a:lnSpc>
                <a:spcPts val="30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There are over 25 different types of STIs HIV transmission.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6D4C7A-9AD0-BBBA-8C9B-D2493DB94B3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017FC9B-9891-27B1-CE44-47E7AEF122CB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850D391-0272-7E1B-681E-190012661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38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Bacteria or Virus?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708691"/>
            <a:ext cx="4375689" cy="4236203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en-US" sz="3600" dirty="0">
                <a:solidFill>
                  <a:srgbClr val="F15D22"/>
                </a:solidFill>
                <a:latin typeface="Bebas Neue Pro" panose="020B0606020202050201" pitchFamily="34" charset="0"/>
              </a:rPr>
              <a:t>Bacterial STI’s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Gonorrhea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Chlamydia</a:t>
            </a:r>
          </a:p>
          <a:p>
            <a:pPr marL="285750" indent="-285750">
              <a:lnSpc>
                <a:spcPts val="24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Syphilis</a:t>
            </a:r>
          </a:p>
          <a:p>
            <a:pPr marL="457200" indent="-457200">
              <a:lnSpc>
                <a:spcPts val="2400"/>
              </a:lnSpc>
              <a:spcAft>
                <a:spcPts val="1600"/>
              </a:spcAft>
              <a:buFont typeface="+mj-lt"/>
              <a:buAutoNum type="arabicPeriod"/>
            </a:pPr>
            <a:r>
              <a:rPr lang="en-US" sz="2000" dirty="0">
                <a:latin typeface="Astoria  Light" pitchFamily="50" charset="0"/>
              </a:rPr>
              <a:t>An STI that is caused by bacteria can be treated with antibiotics.</a:t>
            </a:r>
          </a:p>
          <a:p>
            <a:pPr marL="457200" indent="-457200">
              <a:lnSpc>
                <a:spcPts val="2400"/>
              </a:lnSpc>
              <a:spcAft>
                <a:spcPts val="1600"/>
              </a:spcAft>
              <a:buFont typeface="+mj-lt"/>
              <a:buAutoNum type="arabicPeriod"/>
            </a:pPr>
            <a:r>
              <a:rPr lang="en-US" sz="2000" dirty="0">
                <a:latin typeface="Astoria  Light" pitchFamily="50" charset="0"/>
              </a:rPr>
              <a:t>Bacterial STI’s can be cured, but they can also be re-acquired if safer sex practices are not followed.</a:t>
            </a:r>
          </a:p>
          <a:p>
            <a:pPr marL="457200" indent="-457200">
              <a:lnSpc>
                <a:spcPts val="2400"/>
              </a:lnSpc>
              <a:spcAft>
                <a:spcPts val="1600"/>
              </a:spcAft>
              <a:buFont typeface="+mj-lt"/>
              <a:buAutoNum type="arabicPeriod"/>
            </a:pPr>
            <a:endParaRPr lang="en-US" sz="2000" dirty="0">
              <a:latin typeface="Astoria  Light" pitchFamily="50" charset="0"/>
            </a:endParaRPr>
          </a:p>
          <a:p>
            <a:pPr>
              <a:lnSpc>
                <a:spcPts val="2400"/>
              </a:lnSpc>
              <a:spcAft>
                <a:spcPts val="1600"/>
              </a:spcAft>
            </a:pPr>
            <a:endParaRPr lang="en-US" sz="36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F1ADF7-C5D1-1762-735B-0C3C00DAB064}"/>
              </a:ext>
            </a:extLst>
          </p:cNvPr>
          <p:cNvSpPr txBox="1"/>
          <p:nvPr/>
        </p:nvSpPr>
        <p:spPr>
          <a:xfrm>
            <a:off x="5571640" y="1708691"/>
            <a:ext cx="6119248" cy="3890075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en-US" sz="3600" dirty="0">
                <a:solidFill>
                  <a:srgbClr val="F15D22"/>
                </a:solidFill>
                <a:latin typeface="Bebas Neue Pro" panose="020B0606020202050201" pitchFamily="34" charset="0"/>
              </a:rPr>
              <a:t>Viral STI’s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Herpes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HPV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Hepatitis B</a:t>
            </a:r>
          </a:p>
          <a:p>
            <a:pPr marL="285750" indent="-285750">
              <a:lnSpc>
                <a:spcPts val="24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storiaMedium" panose="00000500000000000000" pitchFamily="2" charset="0"/>
              </a:rPr>
              <a:t>HIV</a:t>
            </a:r>
          </a:p>
          <a:p>
            <a:pPr marL="457200" indent="-457200">
              <a:lnSpc>
                <a:spcPts val="2400"/>
              </a:lnSpc>
              <a:spcAft>
                <a:spcPts val="1600"/>
              </a:spcAft>
              <a:buFont typeface="+mj-lt"/>
              <a:buAutoNum type="arabicPeriod"/>
            </a:pPr>
            <a:r>
              <a:rPr lang="en-US" sz="2000" dirty="0">
                <a:latin typeface="Astoria  Light" pitchFamily="50" charset="0"/>
              </a:rPr>
              <a:t>An STI that is caused by a virus cannot be cured. This means that the infection – and the risk of spreading the virus – lasts a lifetime.</a:t>
            </a:r>
          </a:p>
          <a:p>
            <a:pPr marL="457200" indent="-457200">
              <a:lnSpc>
                <a:spcPts val="2400"/>
              </a:lnSpc>
              <a:spcAft>
                <a:spcPts val="1600"/>
              </a:spcAft>
              <a:buFont typeface="+mj-lt"/>
              <a:buAutoNum type="arabicPeriod"/>
            </a:pPr>
            <a:r>
              <a:rPr lang="en-US" sz="2000" dirty="0">
                <a:latin typeface="Astoria  Light" pitchFamily="50" charset="0"/>
              </a:rPr>
              <a:t>At least 68 million people are believed to be infected with an STI. That is one in five Americans!</a:t>
            </a:r>
          </a:p>
          <a:p>
            <a:pPr>
              <a:lnSpc>
                <a:spcPts val="2400"/>
              </a:lnSpc>
              <a:spcAft>
                <a:spcPts val="1600"/>
              </a:spcAft>
            </a:pPr>
            <a:endParaRPr lang="en-US" sz="36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7" name="Picture 6" descr="A magnifying glass with bacteria and germs&#10;&#10;Description automatically generated">
            <a:extLst>
              <a:ext uri="{FF2B5EF4-FFF2-40B4-BE49-F238E27FC236}">
                <a16:creationId xmlns:a16="http://schemas.microsoft.com/office/drawing/2014/main" id="{619D6729-F074-7B4E-F21E-A55839B9E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503">
            <a:off x="7247818" y="-488243"/>
            <a:ext cx="4925180" cy="492518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A0DD854-3772-3508-663D-874A70B7206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4D2BB7-41F8-4942-0CCE-2552D1E59C9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27876C0-DB96-7743-F6D6-16D31CA99D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449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Who gets infected?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6D8F3C-1C65-3B57-A561-517EA5A4FC96}"/>
              </a:ext>
            </a:extLst>
          </p:cNvPr>
          <p:cNvGrpSpPr/>
          <p:nvPr/>
        </p:nvGrpSpPr>
        <p:grpSpPr>
          <a:xfrm>
            <a:off x="548640" y="1538720"/>
            <a:ext cx="11307642" cy="4364842"/>
            <a:chOff x="548640" y="1538720"/>
            <a:chExt cx="11307642" cy="436484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CF1ADF7-C5D1-1762-735B-0C3C00DAB064}"/>
                </a:ext>
              </a:extLst>
            </p:cNvPr>
            <p:cNvSpPr txBox="1"/>
            <p:nvPr/>
          </p:nvSpPr>
          <p:spPr>
            <a:xfrm>
              <a:off x="548640" y="1538720"/>
              <a:ext cx="5547360" cy="4364842"/>
            </a:xfrm>
            <a:prstGeom prst="rect">
              <a:avLst/>
            </a:prstGeom>
            <a:noFill/>
          </p:spPr>
          <p:txBody>
            <a:bodyPr wrap="square" lIns="0" tIns="0" rIns="0" bIns="0" numCol="1" spcCol="548640" rtlCol="0">
              <a:noAutofit/>
            </a:bodyPr>
            <a:lstStyle/>
            <a:p>
              <a:pPr>
                <a:lnSpc>
                  <a:spcPts val="3400"/>
                </a:lnSpc>
                <a:spcAft>
                  <a:spcPts val="1800"/>
                </a:spcAft>
              </a:pPr>
              <a:r>
                <a:rPr lang="en-US" sz="2800" dirty="0">
                  <a:latin typeface="Astoria  Light" pitchFamily="50" charset="0"/>
                </a:rPr>
                <a:t>Young people between the ages </a:t>
              </a:r>
              <a:br>
                <a:rPr lang="en-US" sz="2800" dirty="0">
                  <a:latin typeface="Astoria  Light" pitchFamily="50" charset="0"/>
                </a:rPr>
              </a:br>
              <a:r>
                <a:rPr lang="en-US" sz="2800" dirty="0">
                  <a:latin typeface="Astoria  Light" pitchFamily="50" charset="0"/>
                </a:rPr>
                <a:t>of 15 and 24 are the highest risk </a:t>
              </a:r>
              <a:br>
                <a:rPr lang="en-US" sz="2800" dirty="0">
                  <a:latin typeface="Astoria  Light" pitchFamily="50" charset="0"/>
                </a:rPr>
              </a:br>
              <a:r>
                <a:rPr lang="en-US" sz="2800" dirty="0">
                  <a:latin typeface="Astoria  Light" pitchFamily="50" charset="0"/>
                </a:rPr>
                <a:t>of contracting an STI. More than </a:t>
              </a:r>
              <a:br>
                <a:rPr lang="en-US" sz="2800" dirty="0">
                  <a:latin typeface="Astoria  Light" pitchFamily="50" charset="0"/>
                </a:rPr>
              </a:br>
              <a:r>
                <a:rPr lang="en-US" sz="2800" dirty="0">
                  <a:latin typeface="Astoria  Light" pitchFamily="50" charset="0"/>
                </a:rPr>
                <a:t>20 million new STI cases are diagnosed each year in the U.S.</a:t>
              </a:r>
            </a:p>
            <a:p>
              <a:pPr>
                <a:lnSpc>
                  <a:spcPts val="3400"/>
                </a:lnSpc>
                <a:spcAft>
                  <a:spcPts val="1800"/>
                </a:spcAft>
              </a:pPr>
              <a:r>
                <a:rPr lang="en-US" sz="2800" dirty="0">
                  <a:latin typeface="Astoria  Light" pitchFamily="50" charset="0"/>
                </a:rPr>
                <a:t>Approximately fifty percent of these infections occur among teenagers. That means: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206AC3-C746-47ED-061D-3529A10F634F}"/>
                </a:ext>
              </a:extLst>
            </p:cNvPr>
            <p:cNvSpPr txBox="1"/>
            <p:nvPr/>
          </p:nvSpPr>
          <p:spPr>
            <a:xfrm>
              <a:off x="6407015" y="1538720"/>
              <a:ext cx="5449267" cy="37702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indent="-342900">
                <a:lnSpc>
                  <a:spcPts val="4000"/>
                </a:lnSpc>
                <a:spcBef>
                  <a:spcPts val="60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10,000,000 teens </a:t>
              </a:r>
              <a:br>
                <a:rPr lang="en-US" sz="3600" dirty="0">
                  <a:solidFill>
                    <a:srgbClr val="F15D22"/>
                  </a:solidFill>
                  <a:latin typeface="AstoriaMedium" panose="00000500000000000000" pitchFamily="2" charset="0"/>
                </a:rPr>
              </a:br>
              <a:r>
                <a:rPr lang="en-US" sz="36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every year</a:t>
              </a:r>
            </a:p>
            <a:p>
              <a:pPr marL="342900" indent="-342900">
                <a:lnSpc>
                  <a:spcPts val="4000"/>
                </a:lnSpc>
                <a:spcAft>
                  <a:spcPts val="18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27,000 teens every day</a:t>
              </a:r>
            </a:p>
            <a:p>
              <a:pPr marL="342900" indent="-342900">
                <a:lnSpc>
                  <a:spcPts val="4000"/>
                </a:lnSpc>
                <a:spcAft>
                  <a:spcPts val="18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1,141 teens every hour</a:t>
              </a:r>
            </a:p>
            <a:p>
              <a:pPr marL="342900" indent="-342900">
                <a:lnSpc>
                  <a:spcPts val="4000"/>
                </a:lnSpc>
                <a:spcAft>
                  <a:spcPts val="18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19 teens every sixty seconds</a:t>
              </a:r>
              <a:endParaRPr lang="en-US" sz="36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BF49EA-8967-25A4-F449-D6D0E75A3F34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7A2A74-4F28-5955-35F8-9C7D1699F74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99BAF8E-79FC-9578-6EA5-A737A757C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646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Abstinence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0" y="1554480"/>
            <a:ext cx="11203209" cy="4236203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7200"/>
              </a:lnSpc>
              <a:spcAft>
                <a:spcPts val="1800"/>
              </a:spcAft>
            </a:pPr>
            <a:r>
              <a:rPr lang="en-US" sz="6600" dirty="0">
                <a:latin typeface="AstoriaMedium" panose="00000500000000000000" pitchFamily="2" charset="0"/>
              </a:rPr>
              <a:t>The only 100% </a:t>
            </a:r>
            <a:br>
              <a:rPr lang="en-US" sz="6600" dirty="0">
                <a:latin typeface="AstoriaMedium" panose="00000500000000000000" pitchFamily="2" charset="0"/>
              </a:rPr>
            </a:br>
            <a:r>
              <a:rPr lang="en-US" sz="6600" dirty="0">
                <a:latin typeface="AstoriaMedium" panose="00000500000000000000" pitchFamily="2" charset="0"/>
              </a:rPr>
              <a:t>risk-free behavior </a:t>
            </a:r>
            <a:br>
              <a:rPr lang="en-US" sz="6600" dirty="0">
                <a:latin typeface="AstoriaMedium" panose="00000500000000000000" pitchFamily="2" charset="0"/>
              </a:rPr>
            </a:br>
            <a:r>
              <a:rPr lang="en-US" sz="6600" dirty="0">
                <a:latin typeface="AstoriaMedium" panose="00000500000000000000" pitchFamily="2" charset="0"/>
              </a:rPr>
              <a:t>is abstinence.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CE18AC-21E3-FAB0-9C52-A0825394E71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06EA44-0B57-F626-3E47-6BF9C1253F7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E9E859E-90E5-2E12-1DAB-23B32F6458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076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Chlamydia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382980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The fastest growing STI in the U.S. is chlamydia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Most people with chlamydia don’t have symptoms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Some symptoms include</a:t>
            </a:r>
            <a:r>
              <a:rPr lang="en-US" sz="3200" spc="-50">
                <a:latin typeface="Astoria  Light" pitchFamily="50" charset="0"/>
              </a:rPr>
              <a:t>: an </a:t>
            </a:r>
            <a:r>
              <a:rPr lang="en-US" sz="3200" spc="-50" dirty="0">
                <a:latin typeface="Astoria  Light" pitchFamily="50" charset="0"/>
              </a:rPr>
              <a:t>unusual discharge and burning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while urinating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Chlamydia is treated and cured with antibiotics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If not treated, chlamydia can cause sterility in both women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and men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806503-2D85-2E57-468D-53B6E927793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4A545A-637B-3913-4390-7947B8D2801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6E217E2-9BF5-2A7B-6116-95BBF6A3A4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954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Hepatitis 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9019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Hepatitis B can be passed by having unprotected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sex and sharing needles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Symptoms of hepatitis B include fever, achy muscles,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nausea with vomiting and diarrhea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Hepatitis B usually clears up within a few months. </a:t>
            </a:r>
            <a:br>
              <a:rPr lang="en-US" sz="3200" spc="-50" dirty="0">
                <a:latin typeface="Astoria  Light" pitchFamily="50" charset="0"/>
              </a:rPr>
            </a:br>
            <a:r>
              <a:rPr lang="en-US" sz="3200" spc="-50" dirty="0">
                <a:latin typeface="Astoria  Light" pitchFamily="50" charset="0"/>
              </a:rPr>
              <a:t>Some people stay chronically ill.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Hepatitis B can cause serious liver damage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D8F62-4FE1-C9C9-98B1-707D8CC2FA1F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5FA8126-8E54-9DFD-1641-7F99490DBF86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FDB97AB-264D-F78D-E77D-F1CE75B437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930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Herpes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9019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Herpes can be spread through unprotected sex, intimate touching and sometimes through kissing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Symptoms include an itching and burning sensation and oral and genital blisters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Herpes symptoms often go away, but will come back later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Symptoms can be helped and sometimes controlled with medications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Herpes can NOT be cured, the virus stays in your body forever</a:t>
            </a:r>
          </a:p>
          <a:p>
            <a:pPr marL="285750" indent="-285750">
              <a:lnSpc>
                <a:spcPts val="3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latin typeface="Astoria  Light" pitchFamily="50" charset="0"/>
              </a:rPr>
              <a:t>Condoms do NOT give reliable protection against herpes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29EBBC-5A54-EAA3-C92E-354462829B6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A6381C4-E772-27D7-8D96-ACD8423A5AA6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3CB1E2A-CAA0-C90D-4873-2B018003F6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326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45720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5400" dirty="0">
                <a:solidFill>
                  <a:srgbClr val="78A22F"/>
                </a:solidFill>
                <a:latin typeface="Bebas Neue Pro" panose="020B0606020202050201" pitchFamily="34" charset="0"/>
              </a:rPr>
              <a:t>Syphilis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BD1E9-6184-1DFB-F030-F755EBB14502}"/>
              </a:ext>
            </a:extLst>
          </p:cNvPr>
          <p:cNvSpPr txBox="1"/>
          <p:nvPr/>
        </p:nvSpPr>
        <p:spPr>
          <a:xfrm>
            <a:off x="501111" y="1554480"/>
            <a:ext cx="11241709" cy="4290194"/>
          </a:xfrm>
          <a:prstGeom prst="rect">
            <a:avLst/>
          </a:prstGeom>
          <a:noFill/>
        </p:spPr>
        <p:txBody>
          <a:bodyPr wrap="square" lIns="0" tIns="0" rIns="0" bIns="0" numCol="1" spcCol="457200" rtlCol="0">
            <a:noAutofit/>
          </a:bodyPr>
          <a:lstStyle/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Syphilis can be passed through unprotected sex and sometimes through kissing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An early sign of syphilis are painless sores in or around the genitals or mouth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If not treated, syphilis can cause serious health problems, including damage to the brain and nervous system</a:t>
            </a:r>
          </a:p>
          <a:p>
            <a:pPr marL="285750" indent="-285750">
              <a:lnSpc>
                <a:spcPts val="3600"/>
              </a:lnSpc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US" sz="3200" spc="-50" dirty="0">
                <a:latin typeface="Astoria  Light" pitchFamily="50" charset="0"/>
              </a:rPr>
              <a:t>If treated early, syphilis can be cured with antibiotics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004CDC-5F11-B4BD-7F57-FBCAF66C7C4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63CE359-43B7-917F-5356-A8443F5E24A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039D676-F02A-2CEB-7545-1507927022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798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771</Words>
  <Application>Microsoft Office PowerPoint</Application>
  <PresentationFormat>Widescreen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Astoria  Light</vt:lpstr>
      <vt:lpstr>AstoriaMedium</vt:lpstr>
      <vt:lpstr>AstoriaRoman</vt:lpstr>
      <vt:lpstr>Bebas Neue Pro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Noah Earley</dc:creator>
  <cp:lastModifiedBy>Earley Angela</cp:lastModifiedBy>
  <cp:revision>197</cp:revision>
  <dcterms:created xsi:type="dcterms:W3CDTF">2023-07-23T21:31:14Z</dcterms:created>
  <dcterms:modified xsi:type="dcterms:W3CDTF">2025-03-03T02:17:12Z</dcterms:modified>
</cp:coreProperties>
</file>