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7" r:id="rId12"/>
    <p:sldId id="275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D22"/>
    <a:srgbClr val="005695"/>
    <a:srgbClr val="5091CD"/>
    <a:srgbClr val="574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5" autoAdjust="0"/>
    <p:restoredTop sz="97101" autoAdjust="0"/>
  </p:normalViewPr>
  <p:slideViewPr>
    <p:cSldViewPr snapToGrid="0">
      <p:cViewPr varScale="1">
        <p:scale>
          <a:sx n="55" d="100"/>
          <a:sy n="55" d="100"/>
        </p:scale>
        <p:origin x="716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F8DF2-20DE-978D-DB0A-5F4E28E5C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42BD2B-C540-6582-3E30-EFFEDFF61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CC7C8-C03C-16D7-2680-07E8AC21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E33D5-5D14-B38B-F6EC-6D3505078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A2F85-4AE5-1FD7-91C0-44D07C7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23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16EA2-E76A-40B8-48D6-79D946CA0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C48948-9A64-3C14-A99B-7AD339B04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55F91-4FCA-DA36-3F88-DCDE9BA65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C0A5B-7F7D-2AF0-E554-D714F6D36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F229A-BD1A-A40E-FE86-9BD894139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76F2A0-9408-E971-BC90-0485F0FF6D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4F9D5-367E-38EC-4F4D-DAEC2B719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065D6-53D6-CC42-15B1-2B22EF24A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5F857-97F3-5C62-6279-A9A54A40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60AC1-7FAB-D3BD-5D43-E4BA57D9F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843A8-BEB4-DA22-5581-D8C43BAC1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1036E-E32E-D9E5-80BA-9DA2EA73B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B7800-C0B8-1515-163C-BC9C3339C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E7678-8773-E956-DDA9-86D4889AA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F1D64-0014-1A11-ED8A-274CF5777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ABC4A-AE81-D3FA-502D-461CC51DB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101B8-9302-1E81-5268-1055490DD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40836-DC7B-EC15-6007-47A6E2D3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8C216-0970-0C41-BA92-6E48E3B28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51DFE-100E-A247-A45F-49B19CC36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37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4341-7DE3-0F60-A2E3-FB43A797E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65781-54AE-9AA6-1DF4-1A3D8BC1B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214C0F-9D7F-537F-063A-58F9A8A6A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FC1AEB-CF66-B9EB-46FF-994BD67CF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72B15-1073-6EE1-73B3-AB61A880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57346D-CA6E-0143-57BB-1802F10F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54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D3C14-D664-40F8-AFD3-DF7F1517A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37445-FFCF-5200-4A67-572059909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5C9CD-992F-47F1-3E21-C90CADDA9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4E65D7-07A8-8401-A136-F777D7700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51497-593C-37C3-7C2D-C46C461235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690C58-1613-1D42-5E84-49D8CA53D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19523F-5AA2-ACF3-FFA8-C14C12F97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B6D506-462E-0293-9A6D-77226341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8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215D0-2F17-3AAA-67E3-5157BABB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CA7434-C81C-CACD-869A-7632F957C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7C0AF9-A2AF-FC60-B26F-5E1AADB1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5FFEA7-8BA2-BBC8-541B-98899824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8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80A0-F1E5-4138-F0A3-6B78BFB8D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BDF0BF-0F5D-0100-476A-CFECC1C4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0A65F-BCA9-37A6-9629-43F75CFF8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27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9C40C-E33F-134A-F8D7-EF8A50302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82DA0-D094-EA9E-7FB1-C975E149E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313682-C289-1594-4BCA-17754FEDF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AA093-2040-4D5D-B613-23A7BE00F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520159-E1D6-AAD0-45DE-8D93557C9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3C0E8-6069-2BC9-2EEE-EC80F0981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5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6813E-ABD0-465E-0B71-CF394115E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44C3A4-BB37-3E34-68DF-14A99BA65C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156DFB-8F31-1E0C-4399-8E62541A2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4D386-E2D5-1B1D-2DCA-4A2053F91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F49FD-49DA-D273-3D95-ABC860DCF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D1241-8D49-D407-2F9E-6317B74E5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7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4FCA76-E3C5-B5CF-E0BD-C37DB412B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F2291-42DF-4A5C-8782-F54AB4FB6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101C3-0EF4-F708-F18B-8AD93A96BF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A37A7-4258-400D-AD73-9C0D64678CE1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DCDCE-D27F-5678-94C8-AAD1AF394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746E0-7E55-2D82-65E4-84934ACA34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5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1123813"/>
            <a:ext cx="11155680" cy="30498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2000"/>
              </a:lnSpc>
            </a:pPr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The </a:t>
            </a:r>
            <a:r>
              <a:rPr lang="en-US" sz="10600" dirty="0">
                <a:solidFill>
                  <a:srgbClr val="F15D22"/>
                </a:solidFill>
                <a:latin typeface="Bebas Neue Pro" panose="020B0606020202050201" pitchFamily="34" charset="0"/>
              </a:rPr>
              <a:t>Cost</a:t>
            </a:r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 of</a:t>
            </a:r>
          </a:p>
          <a:p>
            <a:pPr algn="ctr">
              <a:lnSpc>
                <a:spcPts val="12000"/>
              </a:lnSpc>
            </a:pPr>
            <a:r>
              <a:rPr lang="en-US" sz="10600" spc="-600" dirty="0">
                <a:solidFill>
                  <a:srgbClr val="5091CD"/>
                </a:solidFill>
                <a:latin typeface="Bebas Neue Pro" panose="020B0606020202050201" pitchFamily="34" charset="0"/>
              </a:rPr>
              <a:t>T</a:t>
            </a:r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een Pregnancy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4DB507-AD37-86EC-23DF-5A173D495CFB}"/>
              </a:ext>
            </a:extLst>
          </p:cNvPr>
          <p:cNvSpPr txBox="1">
            <a:spLocks noChangeAspect="1"/>
          </p:cNvSpPr>
          <p:nvPr/>
        </p:nvSpPr>
        <p:spPr>
          <a:xfrm>
            <a:off x="518160" y="4559600"/>
            <a:ext cx="11155680" cy="5210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2400" spc="-100" dirty="0">
                <a:latin typeface="AstoriaRoman" panose="00000400000000000000" pitchFamily="2" charset="0"/>
              </a:rPr>
              <a:t>A presentation by: Angie Earley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0158F7A-0858-69B1-6921-EFCD3CCB81A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6E3116-6283-7EA7-6B5C-49D8C03B2A23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067FCA3-DDE5-412B-613E-859541FFF4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11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10384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5091CD"/>
                </a:solidFill>
                <a:latin typeface="Bebas Neue Pro" panose="020B0606020202050201" pitchFamily="34" charset="0"/>
              </a:rPr>
              <a:t>Teen Fathers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645920"/>
            <a:ext cx="1080516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000"/>
              </a:lnSpc>
              <a:spcAft>
                <a:spcPts val="1800"/>
              </a:spcAft>
            </a:pPr>
            <a:r>
              <a:rPr lang="en-US" sz="4200" dirty="0">
                <a:latin typeface="AstoriaMedium" panose="00000500000000000000" pitchFamily="2" charset="0"/>
              </a:rPr>
              <a:t>In </a:t>
            </a:r>
            <a:r>
              <a:rPr lang="en-US" sz="4200" dirty="0">
                <a:solidFill>
                  <a:srgbClr val="F15D22"/>
                </a:solidFill>
                <a:latin typeface="AstoriaMedium" panose="00000500000000000000" pitchFamily="2" charset="0"/>
              </a:rPr>
              <a:t>80%</a:t>
            </a:r>
            <a:r>
              <a:rPr lang="en-US" sz="4200" dirty="0">
                <a:latin typeface="AstoriaMedium" panose="00000500000000000000" pitchFamily="2" charset="0"/>
              </a:rPr>
              <a:t> of teen pregnancies,</a:t>
            </a:r>
            <a:br>
              <a:rPr lang="en-US" sz="4200" dirty="0">
                <a:latin typeface="AstoriaMedium" panose="00000500000000000000" pitchFamily="2" charset="0"/>
              </a:rPr>
            </a:br>
            <a:r>
              <a:rPr lang="en-US" sz="4200" dirty="0">
                <a:latin typeface="AstoriaMedium" panose="00000500000000000000" pitchFamily="2" charset="0"/>
              </a:rPr>
              <a:t>the teen father does not stay </a:t>
            </a:r>
            <a:br>
              <a:rPr lang="en-US" sz="4200" dirty="0">
                <a:latin typeface="AstoriaMedium" panose="00000500000000000000" pitchFamily="2" charset="0"/>
              </a:rPr>
            </a:br>
            <a:r>
              <a:rPr lang="en-US" sz="4200" dirty="0">
                <a:latin typeface="AstoriaMedium" panose="00000500000000000000" pitchFamily="2" charset="0"/>
              </a:rPr>
              <a:t>to support the mother or child.</a:t>
            </a:r>
            <a:endParaRPr lang="en-US" sz="4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pic>
        <p:nvPicPr>
          <p:cNvPr id="2" name="Picture 1" descr="A purple figure with a black background&#10;&#10;Description automatically generated">
            <a:extLst>
              <a:ext uri="{FF2B5EF4-FFF2-40B4-BE49-F238E27FC236}">
                <a16:creationId xmlns:a16="http://schemas.microsoft.com/office/drawing/2014/main" id="{CE823DA9-9DF6-8A79-F145-217836BEA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47822" y="248270"/>
            <a:ext cx="2144178" cy="5746899"/>
          </a:xfrm>
          <a:prstGeom prst="rect">
            <a:avLst/>
          </a:prstGeom>
        </p:spPr>
      </p:pic>
      <p:pic>
        <p:nvPicPr>
          <p:cNvPr id="4" name="Picture 3" descr="A pink silhouette of a person&#10;&#10;Description automatically generated">
            <a:extLst>
              <a:ext uri="{FF2B5EF4-FFF2-40B4-BE49-F238E27FC236}">
                <a16:creationId xmlns:a16="http://schemas.microsoft.com/office/drawing/2014/main" id="{74EFE347-7D40-F1FD-B421-6EBF974DC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273" y="249865"/>
            <a:ext cx="1599869" cy="574689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9D6809-6466-A03B-3A60-EEC97DF828B9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B446E3E-B785-7D7D-FBDA-FBE972ABD1A1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409ABDC-ED54-FBC2-2D14-0764FDD962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119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453658" y="684028"/>
            <a:ext cx="2551814" cy="23001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ts val="6000"/>
              </a:lnSpc>
            </a:pPr>
            <a:r>
              <a:rPr lang="en-US" sz="6200" dirty="0">
                <a:solidFill>
                  <a:srgbClr val="5091CD"/>
                </a:solidFill>
                <a:latin typeface="Bebas Neue Pro" panose="020B0606020202050201" pitchFamily="34" charset="0"/>
              </a:rPr>
              <a:t>Child</a:t>
            </a:r>
            <a:br>
              <a:rPr lang="en-US" sz="6200" dirty="0">
                <a:solidFill>
                  <a:srgbClr val="5091CD"/>
                </a:solidFill>
                <a:latin typeface="Bebas Neue Pro" panose="020B0606020202050201" pitchFamily="34" charset="0"/>
              </a:rPr>
            </a:br>
            <a:r>
              <a:rPr lang="en-US" sz="6200" dirty="0">
                <a:solidFill>
                  <a:srgbClr val="5091CD"/>
                </a:solidFill>
                <a:latin typeface="Bebas Neue Pro" panose="020B0606020202050201" pitchFamily="34" charset="0"/>
              </a:rPr>
              <a:t>Support</a:t>
            </a:r>
            <a:br>
              <a:rPr lang="en-US" sz="6200" dirty="0">
                <a:solidFill>
                  <a:srgbClr val="5091CD"/>
                </a:solidFill>
                <a:latin typeface="Bebas Neue Pro" panose="020B0606020202050201" pitchFamily="34" charset="0"/>
              </a:rPr>
            </a:br>
            <a:r>
              <a:rPr lang="en-US" sz="6200" dirty="0">
                <a:solidFill>
                  <a:srgbClr val="5091CD"/>
                </a:solidFill>
                <a:latin typeface="Bebas Neue Pro" panose="020B0606020202050201" pitchFamily="34" charset="0"/>
              </a:rPr>
              <a:t>Calculator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39BABC4-0B97-79C7-7484-34FACA34BF1F}"/>
              </a:ext>
            </a:extLst>
          </p:cNvPr>
          <p:cNvCxnSpPr/>
          <p:nvPr/>
        </p:nvCxnSpPr>
        <p:spPr>
          <a:xfrm>
            <a:off x="3317362" y="758456"/>
            <a:ext cx="0" cy="4749209"/>
          </a:xfrm>
          <a:prstGeom prst="line">
            <a:avLst/>
          </a:prstGeom>
          <a:ln w="19050">
            <a:solidFill>
              <a:srgbClr val="0056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2051C1C-13F4-DE79-A231-01C5FBBBA308}"/>
              </a:ext>
            </a:extLst>
          </p:cNvPr>
          <p:cNvSpPr txBox="1"/>
          <p:nvPr/>
        </p:nvSpPr>
        <p:spPr>
          <a:xfrm>
            <a:off x="3629253" y="715928"/>
            <a:ext cx="8123269" cy="5642344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1800"/>
              </a:lnSpc>
              <a:spcAft>
                <a:spcPts val="1200"/>
              </a:spcAft>
            </a:pPr>
            <a:r>
              <a:rPr lang="en-US" sz="1600" dirty="0">
                <a:latin typeface="AstoriaRoman" panose="00000400000000000000" pitchFamily="2" charset="0"/>
              </a:rPr>
              <a:t>Number of children who are the subject of the pending action		</a:t>
            </a:r>
            <a:r>
              <a:rPr lang="en-US" sz="1600" dirty="0">
                <a:solidFill>
                  <a:srgbClr val="F15D22"/>
                </a:solidFill>
                <a:latin typeface="AstoriaRoman" panose="00000400000000000000" pitchFamily="2" charset="0"/>
              </a:rPr>
              <a:t>1 Child</a:t>
            </a:r>
          </a:p>
          <a:p>
            <a:pPr>
              <a:lnSpc>
                <a:spcPts val="1800"/>
              </a:lnSpc>
              <a:spcAft>
                <a:spcPts val="1200"/>
              </a:spcAft>
            </a:pPr>
            <a:r>
              <a:rPr lang="en-US" sz="1600" dirty="0">
                <a:latin typeface="AstoriaRoman" panose="00000400000000000000" pitchFamily="2" charset="0"/>
              </a:rPr>
              <a:t>Gross monthly income for non-custodial parent				</a:t>
            </a:r>
            <a:r>
              <a:rPr lang="en-US" sz="1600" dirty="0">
                <a:solidFill>
                  <a:srgbClr val="F15D22"/>
                </a:solidFill>
                <a:latin typeface="AstoriaRoman" panose="00000400000000000000" pitchFamily="2" charset="0"/>
              </a:rPr>
              <a:t>$ 1,000</a:t>
            </a:r>
          </a:p>
          <a:p>
            <a:pPr>
              <a:lnSpc>
                <a:spcPts val="1800"/>
              </a:lnSpc>
              <a:spcAft>
                <a:spcPts val="1200"/>
              </a:spcAft>
            </a:pPr>
            <a:r>
              <a:rPr lang="en-US" sz="1600" dirty="0">
                <a:latin typeface="AstoriaRoman" panose="00000400000000000000" pitchFamily="2" charset="0"/>
              </a:rPr>
              <a:t>Amount of monthly child support paid for children from a prior marriage</a:t>
            </a:r>
            <a:br>
              <a:rPr lang="en-US" sz="1600" dirty="0">
                <a:latin typeface="AstoriaRoman" panose="00000400000000000000" pitchFamily="2" charset="0"/>
              </a:rPr>
            </a:br>
            <a:r>
              <a:rPr lang="en-US" sz="1600" dirty="0">
                <a:latin typeface="AstoriaRoman" panose="00000400000000000000" pitchFamily="2" charset="0"/>
              </a:rPr>
              <a:t>by non-custodial parent						</a:t>
            </a:r>
            <a:r>
              <a:rPr lang="en-US" sz="1600" dirty="0">
                <a:solidFill>
                  <a:srgbClr val="F15D22"/>
                </a:solidFill>
                <a:latin typeface="AstoriaRoman" panose="00000400000000000000" pitchFamily="2" charset="0"/>
              </a:rPr>
              <a:t>$ ______</a:t>
            </a:r>
          </a:p>
          <a:p>
            <a:pPr>
              <a:lnSpc>
                <a:spcPts val="1800"/>
              </a:lnSpc>
              <a:spcAft>
                <a:spcPts val="1200"/>
              </a:spcAft>
            </a:pPr>
            <a:r>
              <a:rPr lang="en-US" sz="1600" dirty="0">
                <a:latin typeface="AstoriaRoman" panose="00000400000000000000" pitchFamily="2" charset="0"/>
              </a:rPr>
              <a:t>Amount of monthly alimony paid to a spouse from a prior marriage</a:t>
            </a:r>
            <a:br>
              <a:rPr lang="en-US" sz="1600" dirty="0">
                <a:latin typeface="AstoriaRoman" panose="00000400000000000000" pitchFamily="2" charset="0"/>
              </a:rPr>
            </a:br>
            <a:r>
              <a:rPr lang="en-US" sz="1600" dirty="0">
                <a:latin typeface="AstoriaRoman" panose="00000400000000000000" pitchFamily="2" charset="0"/>
              </a:rPr>
              <a:t>by non-custodial parent						</a:t>
            </a:r>
            <a:r>
              <a:rPr lang="en-US" sz="1600" dirty="0">
                <a:solidFill>
                  <a:srgbClr val="F15D22"/>
                </a:solidFill>
                <a:latin typeface="AstoriaRoman" panose="00000400000000000000" pitchFamily="2" charset="0"/>
              </a:rPr>
              <a:t>$ ______</a:t>
            </a:r>
          </a:p>
          <a:p>
            <a:pPr>
              <a:lnSpc>
                <a:spcPts val="1800"/>
              </a:lnSpc>
              <a:spcAft>
                <a:spcPts val="1200"/>
              </a:spcAft>
            </a:pPr>
            <a:r>
              <a:rPr lang="en-US" sz="1600" dirty="0">
                <a:latin typeface="AstoriaRoman" panose="00000400000000000000" pitchFamily="2" charset="0"/>
              </a:rPr>
              <a:t>Monthly cost of daycare paid by non-custodial parent			</a:t>
            </a:r>
            <a:r>
              <a:rPr lang="en-US" sz="1600" dirty="0">
                <a:solidFill>
                  <a:srgbClr val="F15D22"/>
                </a:solidFill>
                <a:latin typeface="AstoriaRoman" panose="00000400000000000000" pitchFamily="2" charset="0"/>
              </a:rPr>
              <a:t>$ ______</a:t>
            </a:r>
          </a:p>
          <a:p>
            <a:pPr>
              <a:lnSpc>
                <a:spcPts val="1800"/>
              </a:lnSpc>
              <a:spcAft>
                <a:spcPts val="1200"/>
              </a:spcAft>
            </a:pPr>
            <a:r>
              <a:rPr lang="en-US" sz="1600" dirty="0">
                <a:latin typeface="AstoriaRoman" panose="00000400000000000000" pitchFamily="2" charset="0"/>
              </a:rPr>
              <a:t>Monthly cost of family group health insurance paid by non-custodial parent	</a:t>
            </a:r>
            <a:r>
              <a:rPr lang="en-US" sz="1600" dirty="0">
                <a:solidFill>
                  <a:srgbClr val="F15D22"/>
                </a:solidFill>
                <a:latin typeface="AstoriaRoman" panose="00000400000000000000" pitchFamily="2" charset="0"/>
              </a:rPr>
              <a:t>$ ______</a:t>
            </a:r>
          </a:p>
          <a:p>
            <a:pPr>
              <a:lnSpc>
                <a:spcPts val="1800"/>
              </a:lnSpc>
              <a:spcAft>
                <a:spcPts val="1200"/>
              </a:spcAft>
            </a:pPr>
            <a:r>
              <a:rPr lang="en-US" sz="1600" dirty="0">
                <a:latin typeface="AstoriaRoman" panose="00000400000000000000" pitchFamily="2" charset="0"/>
              </a:rPr>
              <a:t>Gross monthly income of custodial parent				</a:t>
            </a:r>
            <a:r>
              <a:rPr lang="en-US" sz="1600" dirty="0">
                <a:solidFill>
                  <a:srgbClr val="F15D22"/>
                </a:solidFill>
                <a:latin typeface="AstoriaRoman" panose="00000400000000000000" pitchFamily="2" charset="0"/>
              </a:rPr>
              <a:t>$ ______</a:t>
            </a:r>
          </a:p>
          <a:p>
            <a:pPr>
              <a:lnSpc>
                <a:spcPts val="1800"/>
              </a:lnSpc>
              <a:spcAft>
                <a:spcPts val="1200"/>
              </a:spcAft>
            </a:pPr>
            <a:r>
              <a:rPr lang="en-US" sz="1600" dirty="0">
                <a:latin typeface="AstoriaRoman" panose="00000400000000000000" pitchFamily="2" charset="0"/>
              </a:rPr>
              <a:t>Amount of monthly child support paid for children from a prior marriage</a:t>
            </a:r>
            <a:br>
              <a:rPr lang="en-US" sz="1600" dirty="0">
                <a:latin typeface="AstoriaRoman" panose="00000400000000000000" pitchFamily="2" charset="0"/>
              </a:rPr>
            </a:br>
            <a:r>
              <a:rPr lang="en-US" sz="1600" dirty="0">
                <a:latin typeface="AstoriaRoman" panose="00000400000000000000" pitchFamily="2" charset="0"/>
              </a:rPr>
              <a:t>by custodial parent							</a:t>
            </a:r>
            <a:r>
              <a:rPr lang="en-US" sz="1600" dirty="0">
                <a:solidFill>
                  <a:srgbClr val="F15D22"/>
                </a:solidFill>
                <a:latin typeface="AstoriaRoman" panose="00000400000000000000" pitchFamily="2" charset="0"/>
              </a:rPr>
              <a:t>$ ______</a:t>
            </a:r>
          </a:p>
          <a:p>
            <a:pPr>
              <a:lnSpc>
                <a:spcPts val="1800"/>
              </a:lnSpc>
              <a:spcAft>
                <a:spcPts val="1200"/>
              </a:spcAft>
            </a:pPr>
            <a:r>
              <a:rPr lang="en-US" sz="1600" dirty="0">
                <a:latin typeface="AstoriaRoman" panose="00000400000000000000" pitchFamily="2" charset="0"/>
              </a:rPr>
              <a:t>Amount of monthly alimony paid to a spouse from a prior marriage</a:t>
            </a:r>
            <a:br>
              <a:rPr lang="en-US" sz="1600" dirty="0">
                <a:latin typeface="AstoriaRoman" panose="00000400000000000000" pitchFamily="2" charset="0"/>
              </a:rPr>
            </a:br>
            <a:r>
              <a:rPr lang="en-US" sz="1600" dirty="0">
                <a:latin typeface="AstoriaRoman" panose="00000400000000000000" pitchFamily="2" charset="0"/>
              </a:rPr>
              <a:t>by custodial parent							</a:t>
            </a:r>
            <a:r>
              <a:rPr lang="en-US" sz="1600" dirty="0">
                <a:solidFill>
                  <a:srgbClr val="F15D22"/>
                </a:solidFill>
                <a:latin typeface="AstoriaRoman" panose="00000400000000000000" pitchFamily="2" charset="0"/>
              </a:rPr>
              <a:t>$ ______</a:t>
            </a:r>
          </a:p>
          <a:p>
            <a:pPr>
              <a:lnSpc>
                <a:spcPts val="1800"/>
              </a:lnSpc>
              <a:spcAft>
                <a:spcPts val="1200"/>
              </a:spcAft>
            </a:pPr>
            <a:r>
              <a:rPr lang="en-US" sz="1600" dirty="0">
                <a:latin typeface="AstoriaRoman" panose="00000400000000000000" pitchFamily="2" charset="0"/>
              </a:rPr>
              <a:t>Monthly cost of daycare paid by custodial parent				</a:t>
            </a:r>
            <a:r>
              <a:rPr lang="en-US" sz="1600" dirty="0">
                <a:solidFill>
                  <a:srgbClr val="F15D22"/>
                </a:solidFill>
                <a:latin typeface="AstoriaRoman" panose="00000400000000000000" pitchFamily="2" charset="0"/>
              </a:rPr>
              <a:t>$ ______</a:t>
            </a:r>
          </a:p>
          <a:p>
            <a:pPr>
              <a:lnSpc>
                <a:spcPts val="1800"/>
              </a:lnSpc>
              <a:spcAft>
                <a:spcPts val="1200"/>
              </a:spcAft>
            </a:pPr>
            <a:r>
              <a:rPr lang="en-US" sz="1600" dirty="0">
                <a:latin typeface="AstoriaRoman" panose="00000400000000000000" pitchFamily="2" charset="0"/>
              </a:rPr>
              <a:t>Monthly cost of family group health insurance paid by custodial parent	</a:t>
            </a:r>
            <a:r>
              <a:rPr lang="en-US" sz="1600" dirty="0">
                <a:solidFill>
                  <a:srgbClr val="F15D22"/>
                </a:solidFill>
                <a:latin typeface="AstoriaRoman" panose="00000400000000000000" pitchFamily="2" charset="0"/>
              </a:rPr>
              <a:t>$ ______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E85C13-C153-35E7-E67C-08DF963D67F0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6E57C6B-CA40-1869-E827-BBE3B4D4B55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809CCD3-563F-485C-5C43-A94A39F34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942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10242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5091CD"/>
                </a:solidFill>
                <a:latin typeface="Bebas Neue Pro" panose="020B0606020202050201" pitchFamily="34" charset="0"/>
              </a:rPr>
              <a:t>Child Support Calculator Total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4DA1783-621E-C5A4-56F3-66F4CCC25FEB}"/>
              </a:ext>
            </a:extLst>
          </p:cNvPr>
          <p:cNvGrpSpPr/>
          <p:nvPr/>
        </p:nvGrpSpPr>
        <p:grpSpPr>
          <a:xfrm>
            <a:off x="548640" y="1645920"/>
            <a:ext cx="10877816" cy="3579111"/>
            <a:chOff x="548640" y="1645920"/>
            <a:chExt cx="10877816" cy="357911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1CF7170-1819-437F-5CCD-3014E9BC12EB}"/>
                </a:ext>
              </a:extLst>
            </p:cNvPr>
            <p:cNvSpPr txBox="1"/>
            <p:nvPr/>
          </p:nvSpPr>
          <p:spPr>
            <a:xfrm>
              <a:off x="548640" y="1645920"/>
              <a:ext cx="5327620" cy="3579111"/>
            </a:xfrm>
            <a:prstGeom prst="rect">
              <a:avLst/>
            </a:prstGeom>
            <a:noFill/>
          </p:spPr>
          <p:txBody>
            <a:bodyPr wrap="square" lIns="0" tIns="0" rIns="0" bIns="0" numCol="1" spcCol="548640" rtlCol="0">
              <a:noAutofit/>
            </a:bodyPr>
            <a:lstStyle/>
            <a:p>
              <a:pPr>
                <a:lnSpc>
                  <a:spcPts val="3000"/>
                </a:lnSpc>
                <a:spcAft>
                  <a:spcPts val="2000"/>
                </a:spcAft>
              </a:pPr>
              <a:r>
                <a:rPr lang="en-US" sz="2700" dirty="0">
                  <a:latin typeface="AstoriaMedium" panose="00000500000000000000" pitchFamily="2" charset="0"/>
                </a:rPr>
                <a:t>Under this scenario, your </a:t>
              </a:r>
              <a:br>
                <a:rPr lang="en-US" sz="2700" dirty="0">
                  <a:latin typeface="AstoriaMedium" panose="00000500000000000000" pitchFamily="2" charset="0"/>
                </a:rPr>
              </a:br>
              <a:r>
                <a:rPr lang="en-US" sz="2700" dirty="0">
                  <a:latin typeface="AstoriaMedium" panose="00000500000000000000" pitchFamily="2" charset="0"/>
                </a:rPr>
                <a:t>monthly support order will be approximately </a:t>
              </a:r>
              <a:r>
                <a:rPr lang="en-US" sz="27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$250</a:t>
              </a:r>
            </a:p>
            <a:p>
              <a:pPr>
                <a:lnSpc>
                  <a:spcPts val="3000"/>
                </a:lnSpc>
                <a:spcAft>
                  <a:spcPts val="2000"/>
                </a:spcAft>
              </a:pPr>
              <a:r>
                <a:rPr lang="en-US" sz="2700" dirty="0">
                  <a:latin typeface="AstoriaMedium" panose="00000500000000000000" pitchFamily="2" charset="0"/>
                </a:rPr>
                <a:t>For two children, the cost is </a:t>
              </a:r>
              <a:r>
                <a:rPr lang="en-US" sz="27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$500</a:t>
              </a:r>
            </a:p>
            <a:p>
              <a:pPr>
                <a:lnSpc>
                  <a:spcPts val="3000"/>
                </a:lnSpc>
                <a:spcAft>
                  <a:spcPts val="2000"/>
                </a:spcAft>
              </a:pPr>
              <a:r>
                <a:rPr lang="en-US" sz="2700" dirty="0">
                  <a:latin typeface="AstoriaMedium" panose="00000500000000000000" pitchFamily="2" charset="0"/>
                </a:rPr>
                <a:t>If the gross monthly income of the custodial parent (mother) is </a:t>
              </a:r>
              <a:r>
                <a:rPr lang="en-US" sz="27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$1,000</a:t>
              </a:r>
              <a:r>
                <a:rPr lang="en-US" sz="2700" dirty="0">
                  <a:latin typeface="AstoriaMedium" panose="00000500000000000000" pitchFamily="2" charset="0"/>
                </a:rPr>
                <a:t>, and the couple has one child, the non-custodial parent (father) monthly cost is </a:t>
              </a:r>
              <a:r>
                <a:rPr lang="en-US" sz="27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$240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52288B5-B897-70C4-5A77-B9E7A8B2147F}"/>
                </a:ext>
              </a:extLst>
            </p:cNvPr>
            <p:cNvSpPr txBox="1"/>
            <p:nvPr/>
          </p:nvSpPr>
          <p:spPr>
            <a:xfrm>
              <a:off x="6726157" y="1645920"/>
              <a:ext cx="4700299" cy="3579111"/>
            </a:xfrm>
            <a:prstGeom prst="rect">
              <a:avLst/>
            </a:prstGeom>
            <a:noFill/>
          </p:spPr>
          <p:txBody>
            <a:bodyPr wrap="square" lIns="0" tIns="0" rIns="0" bIns="0" numCol="1" spcCol="548640" rtlCol="0">
              <a:noAutofit/>
            </a:bodyPr>
            <a:lstStyle/>
            <a:p>
              <a:pPr>
                <a:lnSpc>
                  <a:spcPts val="3000"/>
                </a:lnSpc>
                <a:spcAft>
                  <a:spcPts val="1800"/>
                </a:spcAft>
              </a:pPr>
              <a:r>
                <a:rPr lang="en-US" sz="2700" dirty="0">
                  <a:latin typeface="AstoriaMedium" panose="00000500000000000000" pitchFamily="2" charset="0"/>
                </a:rPr>
                <a:t>If the gross monthly income of the custodial parent (mother) is </a:t>
              </a:r>
              <a:r>
                <a:rPr lang="en-US" sz="27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$2,000</a:t>
              </a:r>
              <a:r>
                <a:rPr lang="en-US" sz="2700" dirty="0">
                  <a:latin typeface="AstoriaMedium" panose="00000500000000000000" pitchFamily="2" charset="0"/>
                </a:rPr>
                <a:t>, and the couple has one child, the non-custodial parent (father) monthly cost is </a:t>
              </a:r>
              <a:r>
                <a:rPr lang="en-US" sz="27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$230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D386418-6715-99F7-7DC7-3FFE42066C0B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8CA88B5-5DE7-47BC-2F1C-CBC10D2585B9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35FB641-6D1F-8762-7282-51C2389052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855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015944-6B1A-022B-C09E-A7290756A6B3}"/>
              </a:ext>
            </a:extLst>
          </p:cNvPr>
          <p:cNvSpPr txBox="1">
            <a:spLocks noChangeAspect="1"/>
          </p:cNvSpPr>
          <p:nvPr/>
        </p:nvSpPr>
        <p:spPr>
          <a:xfrm>
            <a:off x="3791393" y="2073349"/>
            <a:ext cx="4609213" cy="13556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Thank </a:t>
            </a:r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ou!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5A0977A-432D-EA78-1E69-4FFEFACC1148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FF2097D-BB43-C10F-CFDE-D53E890014EA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C249FE6-0753-E1EB-0642-41693AB94E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516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regnant person with a fetus&#10;&#10;Description automatically generated">
            <a:extLst>
              <a:ext uri="{FF2B5EF4-FFF2-40B4-BE49-F238E27FC236}">
                <a16:creationId xmlns:a16="http://schemas.microsoft.com/office/drawing/2014/main" id="{9E654E4A-201D-D8A4-1232-19A4A0677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778" y="215900"/>
            <a:ext cx="3146443" cy="5910580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7D81BD10-D9ED-64F1-F5E9-11027D5CDE98}"/>
              </a:ext>
            </a:extLst>
          </p:cNvPr>
          <p:cNvGrpSpPr/>
          <p:nvPr/>
        </p:nvGrpSpPr>
        <p:grpSpPr>
          <a:xfrm>
            <a:off x="7656148" y="728400"/>
            <a:ext cx="3474720" cy="640080"/>
            <a:chOff x="7656148" y="728400"/>
            <a:chExt cx="3474720" cy="64008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A699FE71-9CE8-4523-1BB2-76C0B89F4282}"/>
                </a:ext>
              </a:extLst>
            </p:cNvPr>
            <p:cNvSpPr/>
            <p:nvPr/>
          </p:nvSpPr>
          <p:spPr>
            <a:xfrm>
              <a:off x="7656148" y="728400"/>
              <a:ext cx="3474720" cy="640080"/>
            </a:xfrm>
            <a:prstGeom prst="roundRect">
              <a:avLst/>
            </a:prstGeom>
            <a:solidFill>
              <a:srgbClr val="5091C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5A2428-FA94-4448-0BE3-F3C4870AC19F}"/>
                </a:ext>
              </a:extLst>
            </p:cNvPr>
            <p:cNvSpPr txBox="1"/>
            <p:nvPr/>
          </p:nvSpPr>
          <p:spPr>
            <a:xfrm>
              <a:off x="7656148" y="817827"/>
              <a:ext cx="347472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AstoriaMedium" panose="00000500000000000000" pitchFamily="2" charset="0"/>
                </a:rPr>
                <a:t>Total 25 to 35 lbs.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941FEF5-40F1-7E36-23E2-8018CEAC243E}"/>
              </a:ext>
            </a:extLst>
          </p:cNvPr>
          <p:cNvGrpSpPr/>
          <p:nvPr/>
        </p:nvGrpSpPr>
        <p:grpSpPr>
          <a:xfrm>
            <a:off x="6698512" y="1903440"/>
            <a:ext cx="4432356" cy="830749"/>
            <a:chOff x="6698512" y="1903440"/>
            <a:chExt cx="4432356" cy="830749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BFEC155-371B-8E4C-48A2-0DFE56642241}"/>
                </a:ext>
              </a:extLst>
            </p:cNvPr>
            <p:cNvGrpSpPr/>
            <p:nvPr/>
          </p:nvGrpSpPr>
          <p:grpSpPr>
            <a:xfrm>
              <a:off x="8463868" y="1903440"/>
              <a:ext cx="2667000" cy="527050"/>
              <a:chOff x="8463868" y="1903440"/>
              <a:chExt cx="2667000" cy="527050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B40B4472-6225-E79B-B65B-41E7A9FA88E7}"/>
                  </a:ext>
                </a:extLst>
              </p:cNvPr>
              <p:cNvSpPr/>
              <p:nvPr/>
            </p:nvSpPr>
            <p:spPr>
              <a:xfrm>
                <a:off x="8463868" y="1903440"/>
                <a:ext cx="2667000" cy="527050"/>
              </a:xfrm>
              <a:prstGeom prst="roundRect">
                <a:avLst/>
              </a:prstGeom>
              <a:solidFill>
                <a:srgbClr val="F15D2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C14F461-86F2-167B-290C-EC602D1599A8}"/>
                  </a:ext>
                </a:extLst>
              </p:cNvPr>
              <p:cNvSpPr txBox="1"/>
              <p:nvPr/>
            </p:nvSpPr>
            <p:spPr>
              <a:xfrm>
                <a:off x="8652407" y="1982299"/>
                <a:ext cx="228992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ctr"/>
                <a:r>
                  <a:rPr lang="en-US" sz="2400" dirty="0">
                    <a:solidFill>
                      <a:schemeClr val="bg1"/>
                    </a:solidFill>
                    <a:latin typeface="AstoriaMedium" panose="00000500000000000000" pitchFamily="2" charset="0"/>
                  </a:rPr>
                  <a:t>Breasts 2 lbs.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853EFE3-45FB-9DA2-B74E-0E525D96C025}"/>
                </a:ext>
              </a:extLst>
            </p:cNvPr>
            <p:cNvCxnSpPr>
              <a:stCxn id="14" idx="1"/>
            </p:cNvCxnSpPr>
            <p:nvPr/>
          </p:nvCxnSpPr>
          <p:spPr>
            <a:xfrm flipH="1">
              <a:off x="6698512" y="2166965"/>
              <a:ext cx="1765356" cy="56722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BAAB3C1-33FA-5943-12CC-2E12508E6171}"/>
              </a:ext>
            </a:extLst>
          </p:cNvPr>
          <p:cNvGrpSpPr/>
          <p:nvPr/>
        </p:nvGrpSpPr>
        <p:grpSpPr>
          <a:xfrm>
            <a:off x="6648893" y="2780784"/>
            <a:ext cx="4481975" cy="1228902"/>
            <a:chOff x="6648893" y="2780784"/>
            <a:chExt cx="4481975" cy="1228902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29B966DD-F052-A453-B588-D62D09DEAB60}"/>
                </a:ext>
              </a:extLst>
            </p:cNvPr>
            <p:cNvGrpSpPr/>
            <p:nvPr/>
          </p:nvGrpSpPr>
          <p:grpSpPr>
            <a:xfrm>
              <a:off x="8463868" y="2780784"/>
              <a:ext cx="2667000" cy="527050"/>
              <a:chOff x="8463868" y="2780784"/>
              <a:chExt cx="2667000" cy="527050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20F0C599-56D4-D2F0-383A-F030535EED0B}"/>
                  </a:ext>
                </a:extLst>
              </p:cNvPr>
              <p:cNvSpPr/>
              <p:nvPr/>
            </p:nvSpPr>
            <p:spPr>
              <a:xfrm>
                <a:off x="8463868" y="2780784"/>
                <a:ext cx="2667000" cy="527050"/>
              </a:xfrm>
              <a:prstGeom prst="roundRect">
                <a:avLst/>
              </a:prstGeom>
              <a:solidFill>
                <a:srgbClr val="F15D2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B18F467-CC9F-6F24-D386-1FF6167B23D6}"/>
                  </a:ext>
                </a:extLst>
              </p:cNvPr>
              <p:cNvSpPr txBox="1"/>
              <p:nvPr/>
            </p:nvSpPr>
            <p:spPr>
              <a:xfrm>
                <a:off x="8652407" y="2859643"/>
                <a:ext cx="228992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ctr"/>
                <a:r>
                  <a:rPr lang="en-US" sz="2400" dirty="0">
                    <a:solidFill>
                      <a:schemeClr val="bg1"/>
                    </a:solidFill>
                    <a:latin typeface="AstoriaMedium" panose="00000500000000000000" pitchFamily="2" charset="0"/>
                  </a:rPr>
                  <a:t>Placenta 2 lbs.</a:t>
                </a:r>
              </a:p>
            </p:txBody>
          </p:sp>
        </p:grp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5EF4241-2000-7A1C-0370-BFF963CC8C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48893" y="3044309"/>
              <a:ext cx="1798305" cy="96537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08A8608-592C-EC09-1E97-C1CD2E493339}"/>
              </a:ext>
            </a:extLst>
          </p:cNvPr>
          <p:cNvGrpSpPr/>
          <p:nvPr/>
        </p:nvGrpSpPr>
        <p:grpSpPr>
          <a:xfrm>
            <a:off x="6932204" y="3662715"/>
            <a:ext cx="4198664" cy="956412"/>
            <a:chOff x="6932204" y="3662715"/>
            <a:chExt cx="4198664" cy="956412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144C09CD-642D-0B68-C468-731A66F28168}"/>
                </a:ext>
              </a:extLst>
            </p:cNvPr>
            <p:cNvGrpSpPr/>
            <p:nvPr/>
          </p:nvGrpSpPr>
          <p:grpSpPr>
            <a:xfrm>
              <a:off x="8463868" y="3662715"/>
              <a:ext cx="2667000" cy="527050"/>
              <a:chOff x="8463868" y="3662715"/>
              <a:chExt cx="2667000" cy="527050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BD7C65AE-AB4A-E750-B97C-0D5E0E9CA655}"/>
                  </a:ext>
                </a:extLst>
              </p:cNvPr>
              <p:cNvSpPr/>
              <p:nvPr/>
            </p:nvSpPr>
            <p:spPr>
              <a:xfrm>
                <a:off x="8463868" y="3662715"/>
                <a:ext cx="2667000" cy="527050"/>
              </a:xfrm>
              <a:prstGeom prst="roundRect">
                <a:avLst/>
              </a:prstGeom>
              <a:solidFill>
                <a:srgbClr val="F15D2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DD1C3D0-7B8F-A508-9171-334D697A508A}"/>
                  </a:ext>
                </a:extLst>
              </p:cNvPr>
              <p:cNvSpPr txBox="1"/>
              <p:nvPr/>
            </p:nvSpPr>
            <p:spPr>
              <a:xfrm>
                <a:off x="8652407" y="3741574"/>
                <a:ext cx="228992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ctr"/>
                <a:r>
                  <a:rPr lang="en-US" sz="2400" dirty="0">
                    <a:solidFill>
                      <a:schemeClr val="bg1"/>
                    </a:solidFill>
                    <a:latin typeface="AstoriaMedium" panose="00000500000000000000" pitchFamily="2" charset="0"/>
                  </a:rPr>
                  <a:t>Baby 7.5 lbs.</a:t>
                </a:r>
              </a:p>
            </p:txBody>
          </p:sp>
        </p:grp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A8C4F4-FFEE-428C-E72E-C06487CF4901}"/>
                </a:ext>
              </a:extLst>
            </p:cNvPr>
            <p:cNvCxnSpPr>
              <a:cxnSpLocks/>
              <a:stCxn id="18" idx="1"/>
            </p:cNvCxnSpPr>
            <p:nvPr/>
          </p:nvCxnSpPr>
          <p:spPr>
            <a:xfrm flipH="1">
              <a:off x="6932204" y="3926240"/>
              <a:ext cx="1531664" cy="69288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93443A7-1CD2-A920-C354-4F7A9FB7B3D3}"/>
              </a:ext>
            </a:extLst>
          </p:cNvPr>
          <p:cNvGrpSpPr/>
          <p:nvPr/>
        </p:nvGrpSpPr>
        <p:grpSpPr>
          <a:xfrm>
            <a:off x="6932204" y="4544646"/>
            <a:ext cx="4198664" cy="583551"/>
            <a:chOff x="6932204" y="4544646"/>
            <a:chExt cx="4198664" cy="583551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1D26B38-DFAA-60C9-A2DB-BD3AAD2F9884}"/>
                </a:ext>
              </a:extLst>
            </p:cNvPr>
            <p:cNvGrpSpPr/>
            <p:nvPr/>
          </p:nvGrpSpPr>
          <p:grpSpPr>
            <a:xfrm>
              <a:off x="8463868" y="4544646"/>
              <a:ext cx="2667000" cy="527050"/>
              <a:chOff x="8463868" y="4544646"/>
              <a:chExt cx="2667000" cy="527050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1D550E9F-B4F1-AF10-4A5F-91D06A20E861}"/>
                  </a:ext>
                </a:extLst>
              </p:cNvPr>
              <p:cNvSpPr/>
              <p:nvPr/>
            </p:nvSpPr>
            <p:spPr>
              <a:xfrm>
                <a:off x="8463868" y="4544646"/>
                <a:ext cx="2667000" cy="527050"/>
              </a:xfrm>
              <a:prstGeom prst="roundRect">
                <a:avLst/>
              </a:prstGeom>
              <a:solidFill>
                <a:srgbClr val="F15D2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284AFA-EBE5-DC41-239A-EA64E7C59632}"/>
                  </a:ext>
                </a:extLst>
              </p:cNvPr>
              <p:cNvSpPr txBox="1"/>
              <p:nvPr/>
            </p:nvSpPr>
            <p:spPr>
              <a:xfrm>
                <a:off x="8652407" y="4623505"/>
                <a:ext cx="228992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ctr"/>
                <a:r>
                  <a:rPr lang="en-US" sz="2400" dirty="0">
                    <a:solidFill>
                      <a:schemeClr val="bg1"/>
                    </a:solidFill>
                    <a:latin typeface="AstoriaMedium" panose="00000500000000000000" pitchFamily="2" charset="0"/>
                  </a:rPr>
                  <a:t>Uterus 3.5 lbs.</a:t>
                </a: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D33E234-8D24-A8C2-3DBC-5B6FBC2B03FD}"/>
                </a:ext>
              </a:extLst>
            </p:cNvPr>
            <p:cNvCxnSpPr>
              <a:cxnSpLocks/>
              <a:stCxn id="20" idx="1"/>
            </p:cNvCxnSpPr>
            <p:nvPr/>
          </p:nvCxnSpPr>
          <p:spPr>
            <a:xfrm flipH="1">
              <a:off x="6932204" y="4808171"/>
              <a:ext cx="1531664" cy="3200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5AC2B94-A245-B23D-1717-E83845772A70}"/>
              </a:ext>
            </a:extLst>
          </p:cNvPr>
          <p:cNvGrpSpPr/>
          <p:nvPr/>
        </p:nvGrpSpPr>
        <p:grpSpPr>
          <a:xfrm>
            <a:off x="1067481" y="2619495"/>
            <a:ext cx="2667000" cy="527050"/>
            <a:chOff x="1067481" y="1901042"/>
            <a:chExt cx="2667000" cy="52705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EA2765A-DEEC-D06D-5F9B-FD8A23200567}"/>
                </a:ext>
              </a:extLst>
            </p:cNvPr>
            <p:cNvSpPr/>
            <p:nvPr/>
          </p:nvSpPr>
          <p:spPr>
            <a:xfrm>
              <a:off x="1067481" y="1901042"/>
              <a:ext cx="2667000" cy="527050"/>
            </a:xfrm>
            <a:prstGeom prst="roundRect">
              <a:avLst/>
            </a:prstGeom>
            <a:solidFill>
              <a:srgbClr val="F15D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DBA3F3-A471-C09C-5CE7-28C8CC907C98}"/>
                </a:ext>
              </a:extLst>
            </p:cNvPr>
            <p:cNvSpPr txBox="1"/>
            <p:nvPr/>
          </p:nvSpPr>
          <p:spPr>
            <a:xfrm>
              <a:off x="1256020" y="1979901"/>
              <a:ext cx="2289921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AstoriaMedium" panose="00000500000000000000" pitchFamily="2" charset="0"/>
                </a:rPr>
                <a:t>Blood 4 lbs.</a:t>
              </a:r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A5571FE-5DBF-4976-C33F-112DD6880F2A}"/>
              </a:ext>
            </a:extLst>
          </p:cNvPr>
          <p:cNvCxnSpPr>
            <a:cxnSpLocks/>
            <a:endCxn id="22" idx="3"/>
          </p:cNvCxnSpPr>
          <p:nvPr/>
        </p:nvCxnSpPr>
        <p:spPr>
          <a:xfrm flipH="1" flipV="1">
            <a:off x="3734481" y="2883020"/>
            <a:ext cx="2361518" cy="122788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A7483B1-96E9-ABFC-9AEB-91AE8B5F14F6}"/>
              </a:ext>
            </a:extLst>
          </p:cNvPr>
          <p:cNvGrpSpPr/>
          <p:nvPr/>
        </p:nvGrpSpPr>
        <p:grpSpPr>
          <a:xfrm>
            <a:off x="534080" y="3623526"/>
            <a:ext cx="5802186" cy="846480"/>
            <a:chOff x="527730" y="3662715"/>
            <a:chExt cx="5802186" cy="846480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E598A1FC-F3BE-E55E-1E7D-57C4F08CA7E7}"/>
                </a:ext>
              </a:extLst>
            </p:cNvPr>
            <p:cNvSpPr/>
            <p:nvPr/>
          </p:nvSpPr>
          <p:spPr>
            <a:xfrm>
              <a:off x="527731" y="3662715"/>
              <a:ext cx="3200400" cy="527050"/>
            </a:xfrm>
            <a:prstGeom prst="roundRect">
              <a:avLst/>
            </a:prstGeom>
            <a:solidFill>
              <a:srgbClr val="F15D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0B227E4-C763-5A31-FEBE-2C977518D382}"/>
                </a:ext>
              </a:extLst>
            </p:cNvPr>
            <p:cNvSpPr txBox="1"/>
            <p:nvPr/>
          </p:nvSpPr>
          <p:spPr>
            <a:xfrm>
              <a:off x="527730" y="3741574"/>
              <a:ext cx="3200399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AstoriaMedium" panose="00000500000000000000" pitchFamily="2" charset="0"/>
                </a:rPr>
                <a:t>Amniotic Fluid 3 lbs.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F0F612D-4925-DD5E-9FF9-3931E201DDE2}"/>
                </a:ext>
              </a:extLst>
            </p:cNvPr>
            <p:cNvCxnSpPr>
              <a:cxnSpLocks/>
              <a:endCxn id="31" idx="3"/>
            </p:cNvCxnSpPr>
            <p:nvPr/>
          </p:nvCxnSpPr>
          <p:spPr>
            <a:xfrm flipH="1" flipV="1">
              <a:off x="3728129" y="3926240"/>
              <a:ext cx="2601787" cy="5829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34942DE-D163-37D5-A689-81B94F123992}"/>
              </a:ext>
            </a:extLst>
          </p:cNvPr>
          <p:cNvGrpSpPr/>
          <p:nvPr/>
        </p:nvGrpSpPr>
        <p:grpSpPr>
          <a:xfrm>
            <a:off x="534080" y="4540268"/>
            <a:ext cx="5278385" cy="527050"/>
            <a:chOff x="534080" y="4540268"/>
            <a:chExt cx="5278385" cy="52705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DCC11DF-8C3F-6448-2F2F-A09E361BC160}"/>
                </a:ext>
              </a:extLst>
            </p:cNvPr>
            <p:cNvSpPr/>
            <p:nvPr/>
          </p:nvSpPr>
          <p:spPr>
            <a:xfrm>
              <a:off x="534081" y="4540268"/>
              <a:ext cx="3200400" cy="527050"/>
            </a:xfrm>
            <a:prstGeom prst="roundRect">
              <a:avLst/>
            </a:prstGeom>
            <a:solidFill>
              <a:srgbClr val="F15D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F0110B-4D7B-E3CA-7DFB-09B62D200752}"/>
                </a:ext>
              </a:extLst>
            </p:cNvPr>
            <p:cNvSpPr txBox="1"/>
            <p:nvPr/>
          </p:nvSpPr>
          <p:spPr>
            <a:xfrm>
              <a:off x="534080" y="4619127"/>
              <a:ext cx="3200399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AstoriaMedium" panose="00000500000000000000" pitchFamily="2" charset="0"/>
                </a:rPr>
                <a:t>Body Reserves 5 lbs.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4075387-03BA-8020-6F28-F31E1FDB9331}"/>
                </a:ext>
              </a:extLst>
            </p:cNvPr>
            <p:cNvCxnSpPr>
              <a:cxnSpLocks/>
              <a:endCxn id="33" idx="3"/>
            </p:cNvCxnSpPr>
            <p:nvPr/>
          </p:nvCxnSpPr>
          <p:spPr>
            <a:xfrm flipH="1">
              <a:off x="3734479" y="4803793"/>
              <a:ext cx="207798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D030730-D062-2EF0-3403-A861D5A40CC9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645C97-AA1F-0D17-4F3F-978952F0A3D7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D247167-643C-BE1B-6710-EC94ED5F54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935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5091CD"/>
                </a:solidFill>
                <a:latin typeface="Bebas Neue Pro" panose="020B0606020202050201" pitchFamily="34" charset="0"/>
              </a:rPr>
              <a:t>Prenatal Care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645920"/>
            <a:ext cx="1080516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4600"/>
              </a:lnSpc>
              <a:spcAft>
                <a:spcPts val="1800"/>
              </a:spcAft>
            </a:pPr>
            <a:r>
              <a:rPr lang="en-US" sz="3600" dirty="0">
                <a:latin typeface="AstoriaMedium" panose="00000500000000000000" pitchFamily="2" charset="0"/>
              </a:rPr>
              <a:t>Most pregnant women have between 13 and 15 prenatal care visits. The average price range per visit </a:t>
            </a:r>
            <a:br>
              <a:rPr lang="en-US" sz="3600" dirty="0">
                <a:latin typeface="AstoriaMedium" panose="00000500000000000000" pitchFamily="2" charset="0"/>
              </a:rPr>
            </a:br>
            <a:r>
              <a:rPr lang="en-US" sz="3600" dirty="0">
                <a:latin typeface="AstoriaMedium" panose="00000500000000000000" pitchFamily="2" charset="0"/>
              </a:rPr>
              <a:t>is between </a:t>
            </a:r>
            <a:r>
              <a:rPr lang="en-US" sz="3600" dirty="0">
                <a:solidFill>
                  <a:srgbClr val="F15D22"/>
                </a:solidFill>
                <a:latin typeface="AstoriaMedium" panose="00000500000000000000" pitchFamily="2" charset="0"/>
              </a:rPr>
              <a:t>$100 </a:t>
            </a:r>
            <a:r>
              <a:rPr lang="en-US" sz="3600" dirty="0">
                <a:latin typeface="AstoriaMedium" panose="00000500000000000000" pitchFamily="2" charset="0"/>
              </a:rPr>
              <a:t>and </a:t>
            </a:r>
            <a:r>
              <a:rPr lang="en-US" sz="3600" dirty="0">
                <a:solidFill>
                  <a:srgbClr val="F15D22"/>
                </a:solidFill>
                <a:latin typeface="AstoriaMedium" panose="00000500000000000000" pitchFamily="2" charset="0"/>
              </a:rPr>
              <a:t>$300</a:t>
            </a:r>
            <a:r>
              <a:rPr lang="en-US" sz="3600" dirty="0">
                <a:latin typeface="AstoriaMedium" panose="00000500000000000000" pitchFamily="2" charset="0"/>
              </a:rPr>
              <a:t>, depending on the type of visit. Lab work and other similar tests will increase </a:t>
            </a:r>
            <a:br>
              <a:rPr lang="en-US" sz="3600" dirty="0">
                <a:latin typeface="AstoriaMedium" panose="00000500000000000000" pitchFamily="2" charset="0"/>
              </a:rPr>
            </a:br>
            <a:r>
              <a:rPr lang="en-US" sz="3600" dirty="0">
                <a:latin typeface="AstoriaMedium" panose="00000500000000000000" pitchFamily="2" charset="0"/>
              </a:rPr>
              <a:t>the cost of a prenatal visit, bringing it closer to </a:t>
            </a:r>
            <a:r>
              <a:rPr lang="en-US" sz="3600" dirty="0">
                <a:solidFill>
                  <a:srgbClr val="F15D22"/>
                </a:solidFill>
                <a:latin typeface="AstoriaMedium" panose="00000500000000000000" pitchFamily="2" charset="0"/>
              </a:rPr>
              <a:t>$300</a:t>
            </a:r>
            <a:r>
              <a:rPr lang="en-US" sz="3600" dirty="0">
                <a:latin typeface="AstoriaMedium" panose="00000500000000000000" pitchFamily="2" charset="0"/>
              </a:rPr>
              <a:t>.</a:t>
            </a:r>
            <a:endParaRPr lang="en-US" sz="36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4D0A0DB-63D4-AEBF-F6EE-8CFD8F457E53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7885BD8-48A9-2C9C-2CC3-AF52871320DA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40BAE1A-9566-B56D-1E84-0A6CC0AEED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60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10384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5091CD"/>
                </a:solidFill>
                <a:latin typeface="Bebas Neue Pro" panose="020B0606020202050201" pitchFamily="34" charset="0"/>
              </a:rPr>
              <a:t>Childbirth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645920"/>
            <a:ext cx="10805160" cy="4068017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4600"/>
              </a:lnSpc>
              <a:spcAft>
                <a:spcPts val="1800"/>
              </a:spcAft>
            </a:pPr>
            <a:r>
              <a:rPr lang="en-US" sz="3400" dirty="0">
                <a:latin typeface="AstoriaMedium" panose="00000500000000000000" pitchFamily="2" charset="0"/>
              </a:rPr>
              <a:t>You can anticipate an average hospital bill of </a:t>
            </a:r>
            <a:r>
              <a:rPr lang="en-US" sz="3400" dirty="0">
                <a:solidFill>
                  <a:srgbClr val="F15D22"/>
                </a:solidFill>
                <a:latin typeface="AstoriaMedium" panose="00000500000000000000" pitchFamily="2" charset="0"/>
              </a:rPr>
              <a:t>$17,000 </a:t>
            </a:r>
            <a:br>
              <a:rPr lang="en-US" sz="3400" dirty="0">
                <a:latin typeface="AstoriaMedium" panose="00000500000000000000" pitchFamily="2" charset="0"/>
              </a:rPr>
            </a:br>
            <a:r>
              <a:rPr lang="en-US" sz="3400" dirty="0">
                <a:latin typeface="AstoriaMedium" panose="00000500000000000000" pitchFamily="2" charset="0"/>
              </a:rPr>
              <a:t>for a vaginal delivery. If you need a C-Section the cost is </a:t>
            </a:r>
            <a:r>
              <a:rPr lang="en-US" sz="3400" dirty="0">
                <a:solidFill>
                  <a:srgbClr val="F15D22"/>
                </a:solidFill>
                <a:latin typeface="AstoriaMedium" panose="00000500000000000000" pitchFamily="2" charset="0"/>
              </a:rPr>
              <a:t>$22,000</a:t>
            </a:r>
            <a:r>
              <a:rPr lang="en-US" sz="3400" dirty="0">
                <a:latin typeface="AstoriaMedium" panose="00000500000000000000" pitchFamily="2" charset="0"/>
              </a:rPr>
              <a:t>. If your baby is born premature or with health problems, neonatal costs can range from a few thousand dollars for a short stay, to more than </a:t>
            </a:r>
            <a:r>
              <a:rPr lang="en-US" sz="3400" dirty="0">
                <a:solidFill>
                  <a:srgbClr val="F15D22"/>
                </a:solidFill>
                <a:latin typeface="AstoriaMedium" panose="00000500000000000000" pitchFamily="2" charset="0"/>
              </a:rPr>
              <a:t>$200,000 </a:t>
            </a:r>
            <a:r>
              <a:rPr lang="en-US" sz="3400" dirty="0">
                <a:latin typeface="AstoriaMedium" panose="00000500000000000000" pitchFamily="2" charset="0"/>
              </a:rPr>
              <a:t>if your baby is born more than 15 weeks early.</a:t>
            </a:r>
            <a:endParaRPr lang="en-US" sz="3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173C27-596C-36F6-9990-6DC460EF807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829F2C6-C465-27D3-BB1B-E599F885598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8B43BA9-DC2F-63DD-C883-36B51D4EDE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623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5091CD"/>
                </a:solidFill>
                <a:latin typeface="Bebas Neue Pro" panose="020B0606020202050201" pitchFamily="34" charset="0"/>
              </a:rPr>
              <a:t>Maternity Leave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645920"/>
            <a:ext cx="10805160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000"/>
              </a:lnSpc>
              <a:spcAft>
                <a:spcPts val="1800"/>
              </a:spcAft>
            </a:pPr>
            <a:r>
              <a:rPr lang="en-US" sz="4000" dirty="0">
                <a:solidFill>
                  <a:srgbClr val="F15D22"/>
                </a:solidFill>
                <a:latin typeface="AstoriaMedium" panose="00000500000000000000" pitchFamily="2" charset="0"/>
              </a:rPr>
              <a:t>Time off from school </a:t>
            </a:r>
            <a:r>
              <a:rPr lang="en-US" sz="4000" dirty="0">
                <a:latin typeface="AstoriaMedium" panose="00000500000000000000" pitchFamily="2" charset="0"/>
              </a:rPr>
              <a:t>adds to the cost of having </a:t>
            </a:r>
            <a:br>
              <a:rPr lang="en-US" sz="4000" dirty="0">
                <a:latin typeface="AstoriaMedium" panose="00000500000000000000" pitchFamily="2" charset="0"/>
              </a:rPr>
            </a:br>
            <a:r>
              <a:rPr lang="en-US" sz="4000" dirty="0">
                <a:latin typeface="AstoriaMedium" panose="00000500000000000000" pitchFamily="2" charset="0"/>
              </a:rPr>
              <a:t>a baby. Doctors recommend you stay home for at least the first </a:t>
            </a:r>
            <a:r>
              <a:rPr lang="en-US" sz="4000" dirty="0">
                <a:solidFill>
                  <a:srgbClr val="F15D22"/>
                </a:solidFill>
                <a:latin typeface="AstoriaMedium" panose="00000500000000000000" pitchFamily="2" charset="0"/>
              </a:rPr>
              <a:t>six weeks </a:t>
            </a:r>
            <a:r>
              <a:rPr lang="en-US" sz="4000" dirty="0">
                <a:latin typeface="AstoriaMedium" panose="00000500000000000000" pitchFamily="2" charset="0"/>
              </a:rPr>
              <a:t>for a natural birth </a:t>
            </a:r>
            <a:br>
              <a:rPr lang="en-US" sz="4000" dirty="0">
                <a:latin typeface="AstoriaMedium" panose="00000500000000000000" pitchFamily="2" charset="0"/>
              </a:rPr>
            </a:br>
            <a:r>
              <a:rPr lang="en-US" sz="4000" dirty="0">
                <a:latin typeface="AstoriaMedium" panose="00000500000000000000" pitchFamily="2" charset="0"/>
              </a:rPr>
              <a:t>and </a:t>
            </a:r>
            <a:r>
              <a:rPr lang="en-US" sz="4000" dirty="0">
                <a:solidFill>
                  <a:srgbClr val="F15D22"/>
                </a:solidFill>
                <a:latin typeface="AstoriaMedium" panose="00000500000000000000" pitchFamily="2" charset="0"/>
              </a:rPr>
              <a:t>eight weeks </a:t>
            </a:r>
            <a:r>
              <a:rPr lang="en-US" sz="4000" dirty="0">
                <a:latin typeface="AstoriaMedium" panose="00000500000000000000" pitchFamily="2" charset="0"/>
              </a:rPr>
              <a:t>for a C-Section.</a:t>
            </a:r>
            <a:endParaRPr lang="en-US" sz="40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804027F-F76F-7570-233F-3E81CD141D2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F419EEE-1B8F-6F0D-BA89-ED5772AC3FA6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410C4B5-917E-8910-38B0-A6122D62C4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06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10972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5091CD"/>
                </a:solidFill>
                <a:latin typeface="Bebas Neue Pro" panose="020B0606020202050201" pitchFamily="34" charset="0"/>
              </a:rPr>
              <a:t>Well Baby Visits and Immunizations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39" y="1645920"/>
            <a:ext cx="11155679" cy="4194899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4400"/>
              </a:lnSpc>
              <a:spcAft>
                <a:spcPts val="1800"/>
              </a:spcAft>
            </a:pPr>
            <a:r>
              <a:rPr lang="en-US" sz="3400" dirty="0">
                <a:latin typeface="AstoriaMedium" panose="00000500000000000000" pitchFamily="2" charset="0"/>
              </a:rPr>
              <a:t>During the first year your baby requires well-baby </a:t>
            </a:r>
            <a:br>
              <a:rPr lang="en-US" sz="3400" dirty="0">
                <a:latin typeface="AstoriaMedium" panose="00000500000000000000" pitchFamily="2" charset="0"/>
              </a:rPr>
            </a:br>
            <a:r>
              <a:rPr lang="en-US" sz="3400" dirty="0">
                <a:latin typeface="AstoriaMedium" panose="00000500000000000000" pitchFamily="2" charset="0"/>
              </a:rPr>
              <a:t>exams once every three months. These can cost between </a:t>
            </a:r>
            <a:r>
              <a:rPr lang="en-US" sz="3400" dirty="0">
                <a:solidFill>
                  <a:srgbClr val="F15D22"/>
                </a:solidFill>
                <a:latin typeface="AstoriaMedium" panose="00000500000000000000" pitchFamily="2" charset="0"/>
              </a:rPr>
              <a:t>$100 </a:t>
            </a:r>
            <a:r>
              <a:rPr lang="en-US" sz="3400" dirty="0">
                <a:latin typeface="AstoriaMedium" panose="00000500000000000000" pitchFamily="2" charset="0"/>
              </a:rPr>
              <a:t>to </a:t>
            </a:r>
            <a:r>
              <a:rPr lang="en-US" sz="3400" dirty="0">
                <a:solidFill>
                  <a:srgbClr val="F15D22"/>
                </a:solidFill>
                <a:latin typeface="AstoriaMedium" panose="00000500000000000000" pitchFamily="2" charset="0"/>
              </a:rPr>
              <a:t>$200 </a:t>
            </a:r>
            <a:r>
              <a:rPr lang="en-US" sz="3400" dirty="0">
                <a:latin typeface="AstoriaMedium" panose="00000500000000000000" pitchFamily="2" charset="0"/>
              </a:rPr>
              <a:t>depending on treatment. During these </a:t>
            </a:r>
            <a:br>
              <a:rPr lang="en-US" sz="3400" dirty="0">
                <a:latin typeface="AstoriaMedium" panose="00000500000000000000" pitchFamily="2" charset="0"/>
              </a:rPr>
            </a:br>
            <a:r>
              <a:rPr lang="en-US" sz="3400" dirty="0">
                <a:latin typeface="AstoriaMedium" panose="00000500000000000000" pitchFamily="2" charset="0"/>
              </a:rPr>
              <a:t>visits, your baby will also begin receiving immunizations</a:t>
            </a:r>
            <a:br>
              <a:rPr lang="en-US" sz="3400" dirty="0">
                <a:latin typeface="AstoriaMedium" panose="00000500000000000000" pitchFamily="2" charset="0"/>
              </a:rPr>
            </a:br>
            <a:r>
              <a:rPr lang="en-US" sz="3400" dirty="0">
                <a:latin typeface="AstoriaMedium" panose="00000500000000000000" pitchFamily="2" charset="0"/>
              </a:rPr>
              <a:t> at additional cost.</a:t>
            </a:r>
          </a:p>
          <a:p>
            <a:pPr>
              <a:lnSpc>
                <a:spcPts val="4400"/>
              </a:lnSpc>
              <a:spcAft>
                <a:spcPts val="1800"/>
              </a:spcAft>
            </a:pPr>
            <a:r>
              <a:rPr lang="en-US" sz="3400" dirty="0">
                <a:latin typeface="AstoriaMedium" panose="00000500000000000000" pitchFamily="2" charset="0"/>
              </a:rPr>
              <a:t>Most teenagers don’t have health insurance for their baby. Health Insurance can cost as much as </a:t>
            </a:r>
            <a:r>
              <a:rPr lang="en-US" sz="3400" dirty="0">
                <a:solidFill>
                  <a:srgbClr val="F15D22"/>
                </a:solidFill>
                <a:latin typeface="AstoriaMedium" panose="00000500000000000000" pitchFamily="2" charset="0"/>
              </a:rPr>
              <a:t>$500 </a:t>
            </a:r>
            <a:r>
              <a:rPr lang="en-US" sz="3400" dirty="0">
                <a:latin typeface="AstoriaMedium" panose="00000500000000000000" pitchFamily="2" charset="0"/>
              </a:rPr>
              <a:t>monthly.</a:t>
            </a:r>
            <a:endParaRPr lang="en-US" sz="3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F6AD201-274E-756F-23F3-F1CD535E7D1C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4AB321-3B6E-1F43-2CC6-FCC361A349A6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A1EB1C0-C1D9-0BBD-9978-E1C444AD3F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0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10313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5091CD"/>
                </a:solidFill>
                <a:latin typeface="Bebas Neue Pro" panose="020B0606020202050201" pitchFamily="34" charset="0"/>
              </a:rPr>
              <a:t>Diapers and Formula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39" y="1645920"/>
            <a:ext cx="11155679" cy="4223252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4100"/>
              </a:lnSpc>
              <a:spcAft>
                <a:spcPts val="1800"/>
              </a:spcAft>
            </a:pPr>
            <a:r>
              <a:rPr lang="en-US" sz="3300" dirty="0">
                <a:latin typeface="AstoriaMedium" panose="00000500000000000000" pitchFamily="2" charset="0"/>
              </a:rPr>
              <a:t>A newborn goes through eight to twelve diapers a day, which equates to 300 to 400 diapers a month. You will need to set aside from </a:t>
            </a:r>
            <a:r>
              <a:rPr lang="en-US" sz="3300" dirty="0">
                <a:solidFill>
                  <a:srgbClr val="F15D22"/>
                </a:solidFill>
                <a:latin typeface="AstoriaMedium" panose="00000500000000000000" pitchFamily="2" charset="0"/>
              </a:rPr>
              <a:t>$100 </a:t>
            </a:r>
            <a:r>
              <a:rPr lang="en-US" sz="3300" dirty="0">
                <a:latin typeface="AstoriaMedium" panose="00000500000000000000" pitchFamily="2" charset="0"/>
              </a:rPr>
              <a:t>to </a:t>
            </a:r>
            <a:r>
              <a:rPr lang="en-US" sz="3300" dirty="0">
                <a:solidFill>
                  <a:srgbClr val="F15D22"/>
                </a:solidFill>
                <a:latin typeface="AstoriaMedium" panose="00000500000000000000" pitchFamily="2" charset="0"/>
              </a:rPr>
              <a:t>$150 </a:t>
            </a:r>
            <a:r>
              <a:rPr lang="en-US" sz="3300" dirty="0">
                <a:latin typeface="AstoriaMedium" panose="00000500000000000000" pitchFamily="2" charset="0"/>
              </a:rPr>
              <a:t>a month for disposable diapers.</a:t>
            </a:r>
          </a:p>
          <a:p>
            <a:pPr>
              <a:lnSpc>
                <a:spcPts val="4100"/>
              </a:lnSpc>
              <a:spcAft>
                <a:spcPts val="1800"/>
              </a:spcAft>
            </a:pPr>
            <a:r>
              <a:rPr lang="en-US" sz="3300" dirty="0">
                <a:latin typeface="AstoriaMedium" panose="00000500000000000000" pitchFamily="2" charset="0"/>
              </a:rPr>
              <a:t>If you feed your baby formula rather than breast milk, you can add another </a:t>
            </a:r>
            <a:r>
              <a:rPr lang="en-US" sz="3300" dirty="0">
                <a:solidFill>
                  <a:srgbClr val="F15D22"/>
                </a:solidFill>
                <a:latin typeface="AstoriaMedium" panose="00000500000000000000" pitchFamily="2" charset="0"/>
              </a:rPr>
              <a:t>$400 </a:t>
            </a:r>
            <a:r>
              <a:rPr lang="en-US" sz="3300" dirty="0">
                <a:latin typeface="AstoriaMedium" panose="00000500000000000000" pitchFamily="2" charset="0"/>
              </a:rPr>
              <a:t>to </a:t>
            </a:r>
            <a:r>
              <a:rPr lang="en-US" sz="3300" dirty="0">
                <a:solidFill>
                  <a:srgbClr val="F15D22"/>
                </a:solidFill>
                <a:latin typeface="AstoriaMedium" panose="00000500000000000000" pitchFamily="2" charset="0"/>
              </a:rPr>
              <a:t>$800 </a:t>
            </a:r>
            <a:r>
              <a:rPr lang="en-US" sz="3300" dirty="0">
                <a:latin typeface="AstoriaMedium" panose="00000500000000000000" pitchFamily="2" charset="0"/>
              </a:rPr>
              <a:t>per month to your budget.  As you add baby food to your baby’s diet, costs will quickly add up to as much, if not more than, the cost of formula.</a:t>
            </a:r>
            <a:endParaRPr lang="en-US" sz="33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14F272-7D50-C414-DCA0-97DABEEFCD9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AF514AA-F157-FCC1-96F9-C448AC3BD5B8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F757B5D-A309-2433-1684-7A1B0438B5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544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453657" y="684028"/>
            <a:ext cx="2882132" cy="23001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ts val="6000"/>
              </a:lnSpc>
            </a:pPr>
            <a:r>
              <a:rPr lang="en-US" sz="6200" dirty="0">
                <a:solidFill>
                  <a:srgbClr val="5091CD"/>
                </a:solidFill>
                <a:latin typeface="Bebas Neue Pro" panose="020B0606020202050201" pitchFamily="34" charset="0"/>
              </a:rPr>
              <a:t>Baby </a:t>
            </a:r>
            <a:br>
              <a:rPr lang="en-US" sz="6200" dirty="0">
                <a:solidFill>
                  <a:srgbClr val="5091CD"/>
                </a:solidFill>
                <a:latin typeface="Bebas Neue Pro" panose="020B0606020202050201" pitchFamily="34" charset="0"/>
              </a:rPr>
            </a:br>
            <a:r>
              <a:rPr lang="en-US" sz="6200" dirty="0">
                <a:solidFill>
                  <a:srgbClr val="5091CD"/>
                </a:solidFill>
                <a:latin typeface="Bebas Neue Pro" panose="020B0606020202050201" pitchFamily="34" charset="0"/>
              </a:rPr>
              <a:t>Necessities </a:t>
            </a:r>
            <a:br>
              <a:rPr lang="en-US" sz="6200" dirty="0">
                <a:solidFill>
                  <a:srgbClr val="5091CD"/>
                </a:solidFill>
                <a:latin typeface="Bebas Neue Pro" panose="020B0606020202050201" pitchFamily="34" charset="0"/>
              </a:rPr>
            </a:br>
            <a:r>
              <a:rPr lang="en-US" sz="6200" dirty="0">
                <a:solidFill>
                  <a:srgbClr val="5091CD"/>
                </a:solidFill>
                <a:latin typeface="Bebas Neue Pro" panose="020B0606020202050201" pitchFamily="34" charset="0"/>
              </a:rPr>
              <a:t>Monthly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39BABC4-0B97-79C7-7484-34FACA34BF1F}"/>
              </a:ext>
            </a:extLst>
          </p:cNvPr>
          <p:cNvCxnSpPr/>
          <p:nvPr/>
        </p:nvCxnSpPr>
        <p:spPr>
          <a:xfrm>
            <a:off x="3664690" y="758456"/>
            <a:ext cx="0" cy="4749209"/>
          </a:xfrm>
          <a:prstGeom prst="line">
            <a:avLst/>
          </a:prstGeom>
          <a:ln w="19050">
            <a:solidFill>
              <a:srgbClr val="0056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4C8497E-7710-66AA-8AE7-2B6EAB5B218B}"/>
              </a:ext>
            </a:extLst>
          </p:cNvPr>
          <p:cNvGrpSpPr/>
          <p:nvPr/>
        </p:nvGrpSpPr>
        <p:grpSpPr>
          <a:xfrm>
            <a:off x="3993587" y="762010"/>
            <a:ext cx="7758932" cy="5904614"/>
            <a:chOff x="3993587" y="762010"/>
            <a:chExt cx="7758932" cy="590461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1CF7170-1819-437F-5CCD-3014E9BC12EB}"/>
                </a:ext>
              </a:extLst>
            </p:cNvPr>
            <p:cNvSpPr txBox="1"/>
            <p:nvPr/>
          </p:nvSpPr>
          <p:spPr>
            <a:xfrm>
              <a:off x="3993587" y="762010"/>
              <a:ext cx="7758932" cy="5904614"/>
            </a:xfrm>
            <a:prstGeom prst="rect">
              <a:avLst/>
            </a:prstGeom>
            <a:noFill/>
          </p:spPr>
          <p:txBody>
            <a:bodyPr wrap="square" lIns="0" tIns="0" rIns="0" bIns="0" numCol="1" spcCol="548640" rtlCol="0">
              <a:noAutofit/>
            </a:bodyPr>
            <a:lstStyle/>
            <a:p>
              <a:pPr defTabSz="548640">
                <a:lnSpc>
                  <a:spcPts val="3800"/>
                </a:lnSpc>
                <a:spcAft>
                  <a:spcPts val="1600"/>
                </a:spcAft>
              </a:pPr>
              <a:r>
                <a:rPr lang="en-US" sz="3300" dirty="0">
                  <a:latin typeface="AstoriaMedium" panose="00000500000000000000" pitchFamily="2" charset="0"/>
                </a:rPr>
                <a:t>Clothing								</a:t>
              </a:r>
              <a:r>
                <a:rPr lang="en-US" sz="33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$50 - $100</a:t>
              </a:r>
            </a:p>
            <a:p>
              <a:pPr defTabSz="548640">
                <a:lnSpc>
                  <a:spcPts val="3800"/>
                </a:lnSpc>
                <a:spcAft>
                  <a:spcPts val="1600"/>
                </a:spcAft>
              </a:pPr>
              <a:r>
                <a:rPr lang="en-US" sz="3300" dirty="0">
                  <a:latin typeface="AstoriaMedium" panose="00000500000000000000" pitchFamily="2" charset="0"/>
                </a:rPr>
                <a:t>Bottles, wipes, lotions, </a:t>
              </a:r>
              <a:br>
                <a:rPr lang="en-US" sz="3300" dirty="0">
                  <a:latin typeface="AstoriaMedium" panose="00000500000000000000" pitchFamily="2" charset="0"/>
                </a:rPr>
              </a:br>
              <a:r>
                <a:rPr lang="en-US" sz="3300" dirty="0">
                  <a:latin typeface="AstoriaMedium" panose="00000500000000000000" pitchFamily="2" charset="0"/>
                </a:rPr>
                <a:t>powders, etc.						</a:t>
              </a:r>
              <a:r>
                <a:rPr lang="en-US" sz="33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$50 -$100</a:t>
              </a:r>
            </a:p>
            <a:p>
              <a:pPr defTabSz="548640">
                <a:lnSpc>
                  <a:spcPts val="3800"/>
                </a:lnSpc>
                <a:spcAft>
                  <a:spcPts val="1600"/>
                </a:spcAft>
              </a:pPr>
              <a:r>
                <a:rPr lang="en-US" sz="3300" dirty="0">
                  <a:latin typeface="AstoriaMedium" panose="00000500000000000000" pitchFamily="2" charset="0"/>
                </a:rPr>
                <a:t>Furniture such as crib, </a:t>
              </a:r>
              <a:br>
                <a:rPr lang="en-US" sz="3300" dirty="0">
                  <a:latin typeface="AstoriaMedium" panose="00000500000000000000" pitchFamily="2" charset="0"/>
                </a:rPr>
              </a:br>
              <a:r>
                <a:rPr lang="en-US" sz="3300" dirty="0">
                  <a:latin typeface="AstoriaMedium" panose="00000500000000000000" pitchFamily="2" charset="0"/>
                </a:rPr>
                <a:t>dresser, changing table, etc.  	</a:t>
              </a:r>
              <a:r>
                <a:rPr lang="en-US" sz="33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$300 - $500  </a:t>
              </a:r>
            </a:p>
            <a:p>
              <a:pPr defTabSz="548640">
                <a:lnSpc>
                  <a:spcPts val="3800"/>
                </a:lnSpc>
                <a:spcAft>
                  <a:spcPts val="1600"/>
                </a:spcAft>
              </a:pPr>
              <a:r>
                <a:rPr lang="en-US" sz="3300" dirty="0">
                  <a:latin typeface="AstoriaMedium" panose="00000500000000000000" pitchFamily="2" charset="0"/>
                </a:rPr>
                <a:t>Stroller 								</a:t>
              </a:r>
              <a:r>
                <a:rPr lang="en-US" sz="33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$100 - $300</a:t>
              </a:r>
            </a:p>
            <a:p>
              <a:pPr defTabSz="548640">
                <a:lnSpc>
                  <a:spcPts val="3800"/>
                </a:lnSpc>
                <a:spcAft>
                  <a:spcPts val="1600"/>
                </a:spcAft>
              </a:pPr>
              <a:r>
                <a:rPr lang="en-US" sz="3300" dirty="0">
                  <a:latin typeface="AstoriaMedium" panose="00000500000000000000" pitchFamily="2" charset="0"/>
                </a:rPr>
                <a:t>Car Seat 								</a:t>
              </a:r>
              <a:r>
                <a:rPr lang="en-US" sz="33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$100 - $300</a:t>
              </a:r>
            </a:p>
            <a:p>
              <a:pPr defTabSz="548640">
                <a:lnSpc>
                  <a:spcPts val="3800"/>
                </a:lnSpc>
                <a:spcAft>
                  <a:spcPts val="1600"/>
                </a:spcAft>
              </a:pPr>
              <a:r>
                <a:rPr lang="en-US" sz="3300" dirty="0">
                  <a:latin typeface="AstoriaMedium" panose="00000500000000000000" pitchFamily="2" charset="0"/>
                </a:rPr>
                <a:t>Highchair 							</a:t>
              </a:r>
              <a:r>
                <a:rPr lang="en-US" sz="3300" dirty="0">
                  <a:solidFill>
                    <a:srgbClr val="F15D22"/>
                  </a:solidFill>
                  <a:latin typeface="AstoriaMedium" panose="00000500000000000000" pitchFamily="2" charset="0"/>
                </a:rPr>
                <a:t>$100 - $300</a:t>
              </a:r>
              <a:endParaRPr lang="en-US" sz="3300" dirty="0">
                <a:solidFill>
                  <a:srgbClr val="F15D22"/>
                </a:solidFill>
                <a:latin typeface="Bebas Neue Pro" panose="020B0606020202050201" pitchFamily="34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2953ED5-BACC-C0DB-D9A6-75CAF95EF01D}"/>
                </a:ext>
              </a:extLst>
            </p:cNvPr>
            <p:cNvCxnSpPr>
              <a:cxnSpLocks/>
            </p:cNvCxnSpPr>
            <p:nvPr/>
          </p:nvCxnSpPr>
          <p:spPr>
            <a:xfrm>
              <a:off x="4013439" y="1325535"/>
              <a:ext cx="7639845" cy="0"/>
            </a:xfrm>
            <a:prstGeom prst="line">
              <a:avLst/>
            </a:prstGeom>
            <a:ln w="19050">
              <a:solidFill>
                <a:srgbClr val="0056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78B1F37-7D81-49DD-FA04-5E55FA804CFB}"/>
                </a:ext>
              </a:extLst>
            </p:cNvPr>
            <p:cNvCxnSpPr>
              <a:cxnSpLocks/>
            </p:cNvCxnSpPr>
            <p:nvPr/>
          </p:nvCxnSpPr>
          <p:spPr>
            <a:xfrm>
              <a:off x="4013439" y="2534102"/>
              <a:ext cx="7639845" cy="0"/>
            </a:xfrm>
            <a:prstGeom prst="line">
              <a:avLst/>
            </a:prstGeom>
            <a:ln w="19050">
              <a:solidFill>
                <a:srgbClr val="0056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C9B5493-A699-74E5-8B62-B5CE531F4ECA}"/>
                </a:ext>
              </a:extLst>
            </p:cNvPr>
            <p:cNvCxnSpPr>
              <a:cxnSpLocks/>
            </p:cNvCxnSpPr>
            <p:nvPr/>
          </p:nvCxnSpPr>
          <p:spPr>
            <a:xfrm>
              <a:off x="3993587" y="3707228"/>
              <a:ext cx="7639845" cy="0"/>
            </a:xfrm>
            <a:prstGeom prst="line">
              <a:avLst/>
            </a:prstGeom>
            <a:ln w="19050">
              <a:solidFill>
                <a:srgbClr val="0056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C24EBBB-34D0-88F5-0EC4-5F9475CA40E0}"/>
                </a:ext>
              </a:extLst>
            </p:cNvPr>
            <p:cNvCxnSpPr>
              <a:cxnSpLocks/>
            </p:cNvCxnSpPr>
            <p:nvPr/>
          </p:nvCxnSpPr>
          <p:spPr>
            <a:xfrm>
              <a:off x="4013439" y="4369991"/>
              <a:ext cx="7639845" cy="0"/>
            </a:xfrm>
            <a:prstGeom prst="line">
              <a:avLst/>
            </a:prstGeom>
            <a:ln w="19050">
              <a:solidFill>
                <a:srgbClr val="0056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C4FF644-43D4-E8FF-4E53-8BD1396E711B}"/>
                </a:ext>
              </a:extLst>
            </p:cNvPr>
            <p:cNvCxnSpPr>
              <a:cxnSpLocks/>
            </p:cNvCxnSpPr>
            <p:nvPr/>
          </p:nvCxnSpPr>
          <p:spPr>
            <a:xfrm>
              <a:off x="4013438" y="5068196"/>
              <a:ext cx="7639845" cy="0"/>
            </a:xfrm>
            <a:prstGeom prst="line">
              <a:avLst/>
            </a:prstGeom>
            <a:ln w="19050">
              <a:solidFill>
                <a:srgbClr val="0056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A4A6551-D6B9-588A-A6E1-E4CED7507D9F}"/>
              </a:ext>
            </a:extLst>
          </p:cNvPr>
          <p:cNvSpPr txBox="1"/>
          <p:nvPr/>
        </p:nvSpPr>
        <p:spPr>
          <a:xfrm>
            <a:off x="453658" y="3214586"/>
            <a:ext cx="2882128" cy="1428297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 algn="r">
              <a:lnSpc>
                <a:spcPts val="5000"/>
              </a:lnSpc>
            </a:pPr>
            <a:r>
              <a:rPr lang="en-US" sz="4800" baseline="18000" dirty="0">
                <a:solidFill>
                  <a:srgbClr val="F15D22"/>
                </a:solidFill>
                <a:latin typeface="AstoriaBold" panose="00000700000000000000" pitchFamily="2" charset="0"/>
              </a:rPr>
              <a:t>$</a:t>
            </a:r>
            <a:r>
              <a:rPr lang="en-US" sz="4800" dirty="0">
                <a:solidFill>
                  <a:srgbClr val="F15D22"/>
                </a:solidFill>
                <a:latin typeface="AstoriaBold" panose="00000700000000000000" pitchFamily="2" charset="0"/>
              </a:rPr>
              <a:t>700 </a:t>
            </a:r>
            <a:r>
              <a:rPr lang="en-US" sz="4800" dirty="0">
                <a:solidFill>
                  <a:srgbClr val="F15D22"/>
                </a:solidFill>
                <a:latin typeface="AstoriaMedium" panose="00000500000000000000" pitchFamily="2" charset="0"/>
              </a:rPr>
              <a:t>to</a:t>
            </a:r>
          </a:p>
          <a:p>
            <a:pPr algn="r">
              <a:lnSpc>
                <a:spcPts val="5000"/>
              </a:lnSpc>
            </a:pPr>
            <a:r>
              <a:rPr lang="en-US" sz="4800" baseline="18000" dirty="0">
                <a:solidFill>
                  <a:srgbClr val="F15D22"/>
                </a:solidFill>
                <a:latin typeface="AstoriaBold" panose="00000700000000000000" pitchFamily="2" charset="0"/>
              </a:rPr>
              <a:t>$</a:t>
            </a:r>
            <a:r>
              <a:rPr lang="en-US" sz="4800" dirty="0">
                <a:solidFill>
                  <a:srgbClr val="F15D22"/>
                </a:solidFill>
                <a:latin typeface="AstoriaBold" panose="00000700000000000000" pitchFamily="2" charset="0"/>
              </a:rPr>
              <a:t>1600</a:t>
            </a:r>
            <a:endParaRPr lang="en-US" sz="4800" dirty="0">
              <a:solidFill>
                <a:srgbClr val="5091CD"/>
              </a:solidFill>
              <a:latin typeface="AstoriaBold" panose="00000700000000000000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DEC471E-793C-BAE5-74F6-2FB857BDEC1E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1040CA-B452-97CF-93B0-CD4E378B4DE3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4B83A19-8982-91A2-1B22-C4C26D076A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151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7767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5091CD"/>
                </a:solidFill>
                <a:latin typeface="Bebas Neue Pro" panose="020B0606020202050201" pitchFamily="34" charset="0"/>
              </a:rPr>
              <a:t>Child Care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645920"/>
            <a:ext cx="10728960" cy="4088573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4300"/>
              </a:lnSpc>
              <a:spcAft>
                <a:spcPts val="1800"/>
              </a:spcAft>
            </a:pPr>
            <a:r>
              <a:rPr lang="en-US" sz="3400" dirty="0">
                <a:latin typeface="AstoriaMedium" panose="00000500000000000000" pitchFamily="2" charset="0"/>
              </a:rPr>
              <a:t>Next to childbirth, daycare is often the biggest cost of having a baby. Depending on whether you hire a licensed childcare provider, put your child in a childcare facility, hire a nanny, or have a family member take care of </a:t>
            </a:r>
            <a:br>
              <a:rPr lang="en-US" sz="3400" dirty="0">
                <a:latin typeface="AstoriaMedium" panose="00000500000000000000" pitchFamily="2" charset="0"/>
              </a:rPr>
            </a:br>
            <a:r>
              <a:rPr lang="en-US" sz="3400" dirty="0">
                <a:latin typeface="AstoriaMedium" panose="00000500000000000000" pitchFamily="2" charset="0"/>
              </a:rPr>
              <a:t>your child, you can expect to spend anywhere from </a:t>
            </a:r>
            <a:r>
              <a:rPr lang="en-US" sz="3400" dirty="0">
                <a:solidFill>
                  <a:srgbClr val="F15D22"/>
                </a:solidFill>
                <a:latin typeface="AstoriaMedium" panose="00000500000000000000" pitchFamily="2" charset="0"/>
              </a:rPr>
              <a:t>$800 </a:t>
            </a:r>
            <a:r>
              <a:rPr lang="en-US" sz="3400" dirty="0">
                <a:latin typeface="AstoriaMedium" panose="00000500000000000000" pitchFamily="2" charset="0"/>
              </a:rPr>
              <a:t>a week, to as much as </a:t>
            </a:r>
            <a:r>
              <a:rPr lang="en-US" sz="3400" dirty="0">
                <a:solidFill>
                  <a:srgbClr val="F15D22"/>
                </a:solidFill>
                <a:latin typeface="AstoriaMedium" panose="00000500000000000000" pitchFamily="2" charset="0"/>
              </a:rPr>
              <a:t>$1,000 </a:t>
            </a:r>
            <a:r>
              <a:rPr lang="en-US" sz="3400" dirty="0">
                <a:latin typeface="AstoriaMedium" panose="00000500000000000000" pitchFamily="2" charset="0"/>
              </a:rPr>
              <a:t>a week for the </a:t>
            </a:r>
            <a:br>
              <a:rPr lang="en-US" sz="3400" dirty="0">
                <a:latin typeface="AstoriaMedium" panose="00000500000000000000" pitchFamily="2" charset="0"/>
              </a:rPr>
            </a:br>
            <a:r>
              <a:rPr lang="en-US" sz="3400" dirty="0">
                <a:latin typeface="AstoriaMedium" panose="00000500000000000000" pitchFamily="2" charset="0"/>
              </a:rPr>
              <a:t>care of a newborn.</a:t>
            </a:r>
            <a:endParaRPr lang="en-US" sz="34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4AF3539-8208-C841-3281-1C2C0B4709C2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F69EBE-D4B5-232C-CEFD-B235742DA94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71DF919-9014-7A16-5A01-E074BC69E9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215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888</Words>
  <Application>Microsoft Office PowerPoint</Application>
  <PresentationFormat>Widescreen</PresentationFormat>
  <Paragraphs>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AstoriaBold</vt:lpstr>
      <vt:lpstr>AstoriaMedium</vt:lpstr>
      <vt:lpstr>AstoriaRoman</vt:lpstr>
      <vt:lpstr>Bebas Neue Pro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Noah Earley</dc:creator>
  <cp:lastModifiedBy>Earley Angela</cp:lastModifiedBy>
  <cp:revision>210</cp:revision>
  <dcterms:created xsi:type="dcterms:W3CDTF">2023-07-23T21:31:14Z</dcterms:created>
  <dcterms:modified xsi:type="dcterms:W3CDTF">2025-03-02T03:02:55Z</dcterms:modified>
</cp:coreProperties>
</file>