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349" r:id="rId4"/>
    <p:sldId id="350" r:id="rId5"/>
    <p:sldId id="351" r:id="rId6"/>
    <p:sldId id="352" r:id="rId7"/>
    <p:sldId id="353" r:id="rId8"/>
    <p:sldId id="354" r:id="rId9"/>
    <p:sldId id="355" r:id="rId10"/>
    <p:sldId id="356" r:id="rId11"/>
    <p:sldId id="357" r:id="rId12"/>
    <p:sldId id="358" r:id="rId13"/>
    <p:sldId id="359" r:id="rId14"/>
    <p:sldId id="360" r:id="rId15"/>
    <p:sldId id="345" r:id="rId16"/>
    <p:sldId id="362" r:id="rId17"/>
    <p:sldId id="361" r:id="rId18"/>
    <p:sldId id="363" r:id="rId19"/>
    <p:sldId id="364" r:id="rId20"/>
    <p:sldId id="365" r:id="rId21"/>
    <p:sldId id="366" r:id="rId22"/>
    <p:sldId id="367" r:id="rId23"/>
    <p:sldId id="368" r:id="rId24"/>
    <p:sldId id="369" r:id="rId25"/>
    <p:sldId id="370" r:id="rId26"/>
    <p:sldId id="371" r:id="rId27"/>
    <p:sldId id="372" r:id="rId28"/>
    <p:sldId id="373" r:id="rId29"/>
    <p:sldId id="374" r:id="rId30"/>
    <p:sldId id="375" r:id="rId31"/>
    <p:sldId id="376" r:id="rId32"/>
    <p:sldId id="377" r:id="rId33"/>
    <p:sldId id="378" r:id="rId34"/>
    <p:sldId id="379" r:id="rId35"/>
    <p:sldId id="380" r:id="rId36"/>
    <p:sldId id="381" r:id="rId37"/>
    <p:sldId id="382" r:id="rId38"/>
    <p:sldId id="383" r:id="rId39"/>
    <p:sldId id="384" r:id="rId40"/>
    <p:sldId id="385" r:id="rId41"/>
    <p:sldId id="386" r:id="rId42"/>
    <p:sldId id="387" r:id="rId43"/>
    <p:sldId id="388" r:id="rId44"/>
    <p:sldId id="389" r:id="rId45"/>
    <p:sldId id="390" r:id="rId46"/>
    <p:sldId id="391" r:id="rId47"/>
    <p:sldId id="392" r:id="rId48"/>
    <p:sldId id="393" r:id="rId49"/>
    <p:sldId id="394" r:id="rId50"/>
    <p:sldId id="395" r:id="rId51"/>
    <p:sldId id="396" r:id="rId52"/>
    <p:sldId id="443" r:id="rId53"/>
    <p:sldId id="398" r:id="rId54"/>
    <p:sldId id="399" r:id="rId55"/>
    <p:sldId id="400" r:id="rId56"/>
    <p:sldId id="401" r:id="rId57"/>
    <p:sldId id="402" r:id="rId58"/>
    <p:sldId id="403" r:id="rId59"/>
    <p:sldId id="404" r:id="rId60"/>
    <p:sldId id="405" r:id="rId61"/>
    <p:sldId id="406" r:id="rId62"/>
    <p:sldId id="407" r:id="rId63"/>
    <p:sldId id="408" r:id="rId64"/>
    <p:sldId id="409" r:id="rId65"/>
    <p:sldId id="410" r:id="rId66"/>
    <p:sldId id="411" r:id="rId67"/>
    <p:sldId id="412" r:id="rId68"/>
    <p:sldId id="413" r:id="rId69"/>
    <p:sldId id="414" r:id="rId70"/>
    <p:sldId id="415" r:id="rId71"/>
    <p:sldId id="416" r:id="rId72"/>
    <p:sldId id="419" r:id="rId73"/>
    <p:sldId id="420" r:id="rId74"/>
    <p:sldId id="421" r:id="rId75"/>
    <p:sldId id="422" r:id="rId76"/>
    <p:sldId id="423" r:id="rId77"/>
    <p:sldId id="424" r:id="rId78"/>
    <p:sldId id="425" r:id="rId79"/>
    <p:sldId id="426" r:id="rId80"/>
    <p:sldId id="427" r:id="rId81"/>
    <p:sldId id="428" r:id="rId82"/>
    <p:sldId id="429" r:id="rId83"/>
    <p:sldId id="430" r:id="rId84"/>
    <p:sldId id="431" r:id="rId85"/>
    <p:sldId id="432" r:id="rId86"/>
    <p:sldId id="433" r:id="rId87"/>
    <p:sldId id="434" r:id="rId88"/>
    <p:sldId id="435" r:id="rId89"/>
    <p:sldId id="436" r:id="rId90"/>
    <p:sldId id="437" r:id="rId91"/>
    <p:sldId id="438" r:id="rId92"/>
    <p:sldId id="439" r:id="rId93"/>
    <p:sldId id="440" r:id="rId94"/>
    <p:sldId id="441" r:id="rId95"/>
    <p:sldId id="442" r:id="rId96"/>
    <p:sldId id="348" r:id="rId9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5D22"/>
    <a:srgbClr val="5091CD"/>
    <a:srgbClr val="005695"/>
    <a:srgbClr val="5743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75" autoAdjust="0"/>
    <p:restoredTop sz="97101" autoAdjust="0"/>
  </p:normalViewPr>
  <p:slideViewPr>
    <p:cSldViewPr snapToGrid="0">
      <p:cViewPr varScale="1">
        <p:scale>
          <a:sx n="55" d="100"/>
          <a:sy n="55" d="100"/>
        </p:scale>
        <p:origin x="716" y="3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presProps" Target="presProps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F8DF2-20DE-978D-DB0A-5F4E28E5C1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42BD2B-C540-6582-3E30-EFFEDFF61E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FCC7C8-C03C-16D7-2680-07E8AC212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AE33D5-5D14-B38B-F6EC-6D3505078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5A2F85-4AE5-1FD7-91C0-44D07C78D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232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16EA2-E76A-40B8-48D6-79D946CA0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C48948-9A64-3C14-A99B-7AD339B04B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D55F91-4FCA-DA36-3F88-DCDE9BA65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5C0A5B-7F7D-2AF0-E554-D714F6D36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FF229A-BD1A-A40E-FE86-9BD894139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76F2A0-9408-E971-BC90-0485F0FF6D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E4F9D5-367E-38EC-4F4D-DAEC2B719C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D065D6-53D6-CC42-15B1-2B22EF24A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A5F857-97F3-5C62-6279-A9A54A40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A60AC1-7FAB-D3BD-5D43-E4BA57D9F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917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843A8-BEB4-DA22-5581-D8C43BAC1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A1036E-E32E-D9E5-80BA-9DA2EA73B2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B7800-C0B8-1515-163C-BC9C3339C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EE7678-8773-E956-DDA9-86D4889AA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BF1D64-0014-1A11-ED8A-274CF5777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ABC4A-AE81-D3FA-502D-461CC51DB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6101B8-9302-1E81-5268-1055490DD3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240836-DC7B-EC15-6007-47A6E2D37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08C216-0970-0C41-BA92-6E48E3B28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51DFE-100E-A247-A45F-49B19CC36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375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84341-7DE3-0F60-A2E3-FB43A797E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B65781-54AE-9AA6-1DF4-1A3D8BC1B0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214C0F-9D7F-537F-063A-58F9A8A6A7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FC1AEB-CF66-B9EB-46FF-994BD67CF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072B15-1073-6EE1-73B3-AB61A8804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57346D-CA6E-0143-57BB-1802F10F1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354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D3C14-D664-40F8-AFD3-DF7F1517A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F37445-FFCF-5200-4A67-572059909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D5C9CD-992F-47F1-3E21-C90CADDA93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4E65D7-07A8-8401-A136-F777D77001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051497-593C-37C3-7C2D-C46C461235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690C58-1613-1D42-5E84-49D8CA53D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19523F-5AA2-ACF3-FFA8-C14C12F97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B6D506-462E-0293-9A6D-772263416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986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215D0-2F17-3AAA-67E3-5157BABBF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CA7434-C81C-CACD-869A-7632F957C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7C0AF9-A2AF-FC60-B26F-5E1AADB16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5FFEA7-8BA2-BBC8-541B-988998249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282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A080A0-F1E5-4138-F0A3-6B78BFB8D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BDF0BF-0F5D-0100-476A-CFECC1C4E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00A65F-BCA9-37A6-9629-43F75CFF8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927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9C40C-E33F-134A-F8D7-EF8A50302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582DA0-D094-EA9E-7FB1-C975E149E1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313682-C289-1594-4BCA-17754FEDFB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FAA093-2040-4D5D-B613-23A7BE00F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520159-E1D6-AAD0-45DE-8D93557C9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53C0E8-6069-2BC9-2EEE-EC80F0981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653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6813E-ABD0-465E-0B71-CF394115E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44C3A4-BB37-3E34-68DF-14A99BA65C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156DFB-8F31-1E0C-4399-8E62541A28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A4D386-E2D5-1B1D-2DCA-4A2053F91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FF49FD-49DA-D273-3D95-ABC860DCF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6D1241-8D49-D407-2F9E-6317B74E5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478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4FCA76-E3C5-B5CF-E0BD-C37DB412B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BF2291-42DF-4A5C-8782-F54AB4FB6A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1101C3-0EF4-F708-F18B-8AD93A96BF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A37A7-4258-400D-AD73-9C0D64678CE1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7DCDCE-D27F-5678-94C8-AAD1AF3947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2746E0-7E55-2D82-65E4-84934ACA34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658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548640" y="1123813"/>
            <a:ext cx="11155680" cy="304980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12000"/>
              </a:lnSpc>
            </a:pPr>
            <a:r>
              <a:rPr lang="en-US" sz="12500" dirty="0">
                <a:solidFill>
                  <a:srgbClr val="5091CD"/>
                </a:solidFill>
                <a:latin typeface="Bebas Neue Pro" panose="020B0606020202050201" pitchFamily="34" charset="0"/>
              </a:rPr>
              <a:t>I </a:t>
            </a:r>
            <a:r>
              <a:rPr lang="en-US" sz="12500" spc="-200" dirty="0">
                <a:solidFill>
                  <a:srgbClr val="5091CD"/>
                </a:solidFill>
                <a:latin typeface="Bebas Neue Pro" panose="020B0606020202050201" pitchFamily="34" charset="0"/>
              </a:rPr>
              <a:t>Have</a:t>
            </a:r>
          </a:p>
          <a:p>
            <a:pPr algn="ctr">
              <a:lnSpc>
                <a:spcPts val="12000"/>
              </a:lnSpc>
            </a:pPr>
            <a:r>
              <a:rPr lang="en-US" sz="12500" dirty="0">
                <a:solidFill>
                  <a:srgbClr val="5091CD"/>
                </a:solidFill>
                <a:latin typeface="Bebas Neue Pro" panose="020B0606020202050201" pitchFamily="34" charset="0"/>
              </a:rPr>
              <a:t>Questions!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4DB507-AD37-86EC-23DF-5A173D495CFB}"/>
              </a:ext>
            </a:extLst>
          </p:cNvPr>
          <p:cNvSpPr txBox="1">
            <a:spLocks noChangeAspect="1"/>
          </p:cNvSpPr>
          <p:nvPr/>
        </p:nvSpPr>
        <p:spPr>
          <a:xfrm>
            <a:off x="518160" y="4559600"/>
            <a:ext cx="11155680" cy="52100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2400" spc="-100" dirty="0">
                <a:latin typeface="AstoriaRoman" panose="00000400000000000000" pitchFamily="2" charset="0"/>
              </a:rPr>
              <a:t>A presentation by: Angie Earley</a:t>
            </a:r>
          </a:p>
        </p:txBody>
      </p:sp>
      <p:pic>
        <p:nvPicPr>
          <p:cNvPr id="3" name="Picture 2" descr="A blue and white question mark&#10;&#10;Description automatically generated">
            <a:extLst>
              <a:ext uri="{FF2B5EF4-FFF2-40B4-BE49-F238E27FC236}">
                <a16:creationId xmlns:a16="http://schemas.microsoft.com/office/drawing/2014/main" id="{742A9D60-2BA5-296C-45E0-B06711408A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258" y="829255"/>
            <a:ext cx="1342098" cy="1146812"/>
          </a:xfrm>
          <a:prstGeom prst="rect">
            <a:avLst/>
          </a:prstGeom>
        </p:spPr>
      </p:pic>
      <p:pic>
        <p:nvPicPr>
          <p:cNvPr id="8" name="Picture 7" descr="A pink and white question mark&#10;&#10;Description automatically generated">
            <a:extLst>
              <a:ext uri="{FF2B5EF4-FFF2-40B4-BE49-F238E27FC236}">
                <a16:creationId xmlns:a16="http://schemas.microsoft.com/office/drawing/2014/main" id="{78C63215-666B-8EEC-BC60-D0201C6B3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3498" y="1290097"/>
            <a:ext cx="1702616" cy="1585573"/>
          </a:xfrm>
          <a:prstGeom prst="rect">
            <a:avLst/>
          </a:prstGeom>
        </p:spPr>
      </p:pic>
      <p:pic>
        <p:nvPicPr>
          <p:cNvPr id="10" name="Picture 9" descr="A white question mark in a pink bubble&#10;&#10;Description automatically generated">
            <a:extLst>
              <a:ext uri="{FF2B5EF4-FFF2-40B4-BE49-F238E27FC236}">
                <a16:creationId xmlns:a16="http://schemas.microsoft.com/office/drawing/2014/main" id="{2AEFCCA2-147F-484C-07C1-282E094906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06" y="2295615"/>
            <a:ext cx="1982423" cy="1519736"/>
          </a:xfrm>
          <a:prstGeom prst="rect">
            <a:avLst/>
          </a:prstGeom>
        </p:spPr>
      </p:pic>
      <p:pic>
        <p:nvPicPr>
          <p:cNvPr id="12" name="Picture 11" descr="A blue question mark in a bubble&#10;&#10;Description automatically generated">
            <a:extLst>
              <a:ext uri="{FF2B5EF4-FFF2-40B4-BE49-F238E27FC236}">
                <a16:creationId xmlns:a16="http://schemas.microsoft.com/office/drawing/2014/main" id="{445FD4A0-405F-A3F2-A23C-9C1F3C419F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3025" y="3384027"/>
            <a:ext cx="1294184" cy="1428296"/>
          </a:xfrm>
          <a:prstGeom prst="rect">
            <a:avLst/>
          </a:prstGeom>
        </p:spPr>
      </p:pic>
      <p:pic>
        <p:nvPicPr>
          <p:cNvPr id="14" name="Picture 13" descr="A green and white question mark&#10;&#10;Description automatically generated">
            <a:extLst>
              <a:ext uri="{FF2B5EF4-FFF2-40B4-BE49-F238E27FC236}">
                <a16:creationId xmlns:a16="http://schemas.microsoft.com/office/drawing/2014/main" id="{1668BC23-E296-925D-9A1F-C5AD073B60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898" y="4173621"/>
            <a:ext cx="1194819" cy="148133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3BC99F2-A852-64D2-FFA1-005F12DE415E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7A8FE58-A361-C04F-0B3C-54F9E9C6BD20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D085584-563F-584D-A181-C9C2230FCE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8112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Pube</a:t>
            </a:r>
            <a:r>
              <a:rPr lang="en-US" sz="10600" spc="50" dirty="0">
                <a:solidFill>
                  <a:srgbClr val="5091CD"/>
                </a:solidFill>
                <a:latin typeface="Bebas Neue Pro" panose="020B0606020202050201" pitchFamily="34" charset="0"/>
              </a:rPr>
              <a:t>rt</a:t>
            </a:r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What happens to girls when puberty begins?</a:t>
            </a:r>
            <a:endParaRPr lang="en-US" sz="54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pic>
        <p:nvPicPr>
          <p:cNvPr id="3" name="Picture 2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53995744-1293-B1BC-237F-35E4C9821F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0DE78DF-9149-D9AC-FC60-D648BF427C15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91490B3-60D9-BF70-A496-2AAF8533962B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4562250-A672-8196-AFE7-A7B11E1D9A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70725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Pube</a:t>
            </a:r>
            <a:r>
              <a:rPr lang="en-US" sz="10600" spc="50" dirty="0">
                <a:solidFill>
                  <a:srgbClr val="5091CD"/>
                </a:solidFill>
                <a:latin typeface="Bebas Neue Pro" panose="020B0606020202050201" pitchFamily="34" charset="0"/>
              </a:rPr>
              <a:t>rt</a:t>
            </a:r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211572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600"/>
              </a:lnSpc>
              <a:spcAft>
                <a:spcPts val="1800"/>
              </a:spcAft>
            </a:pPr>
            <a:r>
              <a:rPr lang="en-US" sz="4800" dirty="0">
                <a:latin typeface="AstoriaMedium" panose="00000500000000000000" pitchFamily="2" charset="0"/>
              </a:rPr>
              <a:t>During puberty girls gain weight, grow taller, hips become wider and breast development begins.</a:t>
            </a:r>
            <a:endParaRPr lang="en-US" sz="48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pic>
        <p:nvPicPr>
          <p:cNvPr id="3" name="Picture 2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EE6C2029-580D-5C24-2CA4-96341A61F6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3C717B2-0CD9-4BCF-BCED-01FE5DE17A81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FC921E3-0F55-23C3-964D-A343232421C5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2FC984A-AC71-3441-404D-F0A0AA58FF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4789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Pube</a:t>
            </a:r>
            <a:r>
              <a:rPr lang="en-US" sz="10600" spc="50" dirty="0">
                <a:solidFill>
                  <a:srgbClr val="5091CD"/>
                </a:solidFill>
                <a:latin typeface="Bebas Neue Pro" panose="020B0606020202050201" pitchFamily="34" charset="0"/>
              </a:rPr>
              <a:t>rt</a:t>
            </a:r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What happens to boys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during puberty?</a:t>
            </a:r>
            <a:endParaRPr lang="en-US" sz="54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pic>
        <p:nvPicPr>
          <p:cNvPr id="3" name="Picture 2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65392B58-3C09-4156-FCFB-D49E1F6297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B8DD028-62DE-57A4-E08B-B4C0EBC056EE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5C772BB-9455-8834-B893-440B8A98A8EE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79AAD1A-66C2-8F07-0E69-25A3B385FD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613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Pube</a:t>
            </a:r>
            <a:r>
              <a:rPr lang="en-US" sz="10600" spc="50" dirty="0">
                <a:solidFill>
                  <a:srgbClr val="5091CD"/>
                </a:solidFill>
                <a:latin typeface="Bebas Neue Pro" panose="020B0606020202050201" pitchFamily="34" charset="0"/>
              </a:rPr>
              <a:t>rt</a:t>
            </a:r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211572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200"/>
              </a:lnSpc>
              <a:spcAft>
                <a:spcPts val="1800"/>
              </a:spcAft>
            </a:pPr>
            <a:r>
              <a:rPr lang="en-US" sz="4400" dirty="0">
                <a:latin typeface="AstoriaMedium" panose="00000500000000000000" pitchFamily="2" charset="0"/>
              </a:rPr>
              <a:t>During puberty boys will gain weight, grow taller, their shoulders will broaden, hair becomes thicker on legs and begins to grow on the face.</a:t>
            </a:r>
            <a:endParaRPr lang="en-US" sz="44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pic>
        <p:nvPicPr>
          <p:cNvPr id="3" name="Picture 2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A59B27A3-4399-DB6A-442C-E557D3D5F7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A21F550-A473-F888-68CF-45A2A2C5805A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86D0E22-7E9E-0D94-5740-52F66835C92A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64978E4-75F1-3A83-27D3-DA07E3525E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21695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Pube</a:t>
            </a:r>
            <a:r>
              <a:rPr lang="en-US" sz="10600" spc="50" dirty="0">
                <a:solidFill>
                  <a:srgbClr val="5091CD"/>
                </a:solidFill>
                <a:latin typeface="Bebas Neue Pro" panose="020B0606020202050201" pitchFamily="34" charset="0"/>
              </a:rPr>
              <a:t>rt</a:t>
            </a:r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What causes pimples and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how can you avoid them?</a:t>
            </a:r>
            <a:endParaRPr lang="en-US" sz="54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pic>
        <p:nvPicPr>
          <p:cNvPr id="3" name="Picture 2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79C3BA5C-9568-79DA-0880-1BE952399F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749C40F-D191-07A5-71A2-C3E77EB0B06F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DE644B7-8A87-8D9C-BD3F-21493D51A6EE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205798C-4929-AE56-0CD7-B100966731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90374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35087FC-4633-971B-111D-55D9669EBBDF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Pube</a:t>
            </a:r>
            <a:r>
              <a:rPr lang="en-US" sz="10600" spc="50" dirty="0">
                <a:solidFill>
                  <a:srgbClr val="5091CD"/>
                </a:solidFill>
                <a:latin typeface="Bebas Neue Pro" panose="020B0606020202050201" pitchFamily="34" charset="0"/>
              </a:rPr>
              <a:t>rt</a:t>
            </a:r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y</a:t>
            </a:r>
            <a:endParaRPr lang="en-US" sz="106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136FCF-299E-F555-0C13-CAD1B2005EEB}"/>
              </a:ext>
            </a:extLst>
          </p:cNvPr>
          <p:cNvSpPr txBox="1"/>
          <p:nvPr/>
        </p:nvSpPr>
        <p:spPr>
          <a:xfrm>
            <a:off x="513434" y="2211572"/>
            <a:ext cx="11234734" cy="3407735"/>
          </a:xfrm>
          <a:prstGeom prst="rect">
            <a:avLst/>
          </a:prstGeom>
          <a:noFill/>
        </p:spPr>
        <p:txBody>
          <a:bodyPr wrap="square" lIns="0" tIns="0" rIns="0" bIns="0" numCol="2" spcCol="548640" rtlCol="0">
            <a:noAutofit/>
          </a:bodyPr>
          <a:lstStyle/>
          <a:p>
            <a:pPr marL="342900" indent="-342900">
              <a:lnSpc>
                <a:spcPts val="3100"/>
              </a:lnSpc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AstoriaMedium" panose="00000500000000000000" pitchFamily="2" charset="0"/>
              </a:rPr>
              <a:t>Hereditary – parents pass on their skin types.</a:t>
            </a:r>
          </a:p>
          <a:p>
            <a:pPr marL="342900" indent="-342900">
              <a:lnSpc>
                <a:spcPts val="3100"/>
              </a:lnSpc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AstoriaMedium" panose="00000500000000000000" pitchFamily="2" charset="0"/>
              </a:rPr>
              <a:t>Bacteria – germs increase in number during puberty</a:t>
            </a:r>
          </a:p>
          <a:p>
            <a:pPr marL="342900" indent="-342900">
              <a:lnSpc>
                <a:spcPts val="3100"/>
              </a:lnSpc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AstoriaMedium" panose="00000500000000000000" pitchFamily="2" charset="0"/>
              </a:rPr>
              <a:t>Hormones – Levels of estrogen and testosterone change during adolescence;  pimples will some-times worsen then improve.</a:t>
            </a:r>
          </a:p>
          <a:p>
            <a:pPr marL="342900" indent="-342900">
              <a:lnSpc>
                <a:spcPts val="3100"/>
              </a:lnSpc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AstoriaMedium" panose="00000500000000000000" pitchFamily="2" charset="0"/>
              </a:rPr>
              <a:t>Environment – dirt and oil can block pores. Sweat and friction may also contribute to pimples.</a:t>
            </a:r>
          </a:p>
          <a:p>
            <a:pPr marL="342900" indent="-342900">
              <a:lnSpc>
                <a:spcPts val="3100"/>
              </a:lnSpc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AstoriaMedium" panose="00000500000000000000" pitchFamily="2" charset="0"/>
              </a:rPr>
              <a:t>Food – Food is often blamed but is rarely the main cause. Foods to stay away from: chocolate, greasy foods and caffeine.</a:t>
            </a:r>
            <a:endParaRPr lang="en-US" sz="27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pic>
        <p:nvPicPr>
          <p:cNvPr id="8" name="Picture 7" descr="A blue question mark in a bubble&#10;&#10;Description automatically generated">
            <a:extLst>
              <a:ext uri="{FF2B5EF4-FFF2-40B4-BE49-F238E27FC236}">
                <a16:creationId xmlns:a16="http://schemas.microsoft.com/office/drawing/2014/main" id="{F7093D07-52A8-BBFC-A253-F81011DBD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255" y="770717"/>
            <a:ext cx="941224" cy="103876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1FEE681-9F95-2179-FDED-54CB44E9E4A4}"/>
              </a:ext>
            </a:extLst>
          </p:cNvPr>
          <p:cNvGrpSpPr/>
          <p:nvPr/>
        </p:nvGrpSpPr>
        <p:grpSpPr>
          <a:xfrm>
            <a:off x="508526" y="722491"/>
            <a:ext cx="10458792" cy="1185065"/>
            <a:chOff x="508526" y="722491"/>
            <a:chExt cx="10458792" cy="1185065"/>
          </a:xfrm>
        </p:grpSpPr>
        <p:pic>
          <p:nvPicPr>
            <p:cNvPr id="4" name="Picture 3" descr="A blue and white question mark&#10;&#10;Description automatically generated">
              <a:extLst>
                <a:ext uri="{FF2B5EF4-FFF2-40B4-BE49-F238E27FC236}">
                  <a16:creationId xmlns:a16="http://schemas.microsoft.com/office/drawing/2014/main" id="{47107E35-08A1-0712-7711-4C3D109C71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8526" y="786500"/>
              <a:ext cx="1248463" cy="1066802"/>
            </a:xfrm>
            <a:prstGeom prst="rect">
              <a:avLst/>
            </a:prstGeom>
          </p:spPr>
        </p:pic>
        <p:pic>
          <p:nvPicPr>
            <p:cNvPr id="6" name="Picture 5" descr="A pink and white question mark&#10;&#10;Description automatically generated">
              <a:extLst>
                <a:ext uri="{FF2B5EF4-FFF2-40B4-BE49-F238E27FC236}">
                  <a16:creationId xmlns:a16="http://schemas.microsoft.com/office/drawing/2014/main" id="{159DDC85-F4BE-92D9-ECEB-1038E08204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84351" y="786500"/>
              <a:ext cx="1135078" cy="1057048"/>
            </a:xfrm>
            <a:prstGeom prst="rect">
              <a:avLst/>
            </a:prstGeom>
          </p:spPr>
        </p:pic>
        <p:pic>
          <p:nvPicPr>
            <p:cNvPr id="7" name="Picture 6" descr="A white question mark in a pink bubble&#10;&#10;Description automatically generated">
              <a:extLst>
                <a:ext uri="{FF2B5EF4-FFF2-40B4-BE49-F238E27FC236}">
                  <a16:creationId xmlns:a16="http://schemas.microsoft.com/office/drawing/2014/main" id="{FCE618B7-5836-D6AB-5306-11D7A79DAE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70701" y="770717"/>
              <a:ext cx="1321616" cy="1013157"/>
            </a:xfrm>
            <a:prstGeom prst="rect">
              <a:avLst/>
            </a:prstGeom>
          </p:spPr>
        </p:pic>
        <p:pic>
          <p:nvPicPr>
            <p:cNvPr id="9" name="Picture 8" descr="A green and white question mark&#10;&#10;Description automatically generated">
              <a:extLst>
                <a:ext uri="{FF2B5EF4-FFF2-40B4-BE49-F238E27FC236}">
                  <a16:creationId xmlns:a16="http://schemas.microsoft.com/office/drawing/2014/main" id="{37A06E0A-6A4B-B0CD-1881-C01809C855C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11463" y="722491"/>
              <a:ext cx="955855" cy="1185065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E7E997F-C6E3-89EA-C97F-CA83556B36B8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745B5DA-C3A1-C8C7-BD11-4054571933B4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8C76B89B-964D-405D-417A-4341A20902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0857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Pube</a:t>
            </a:r>
            <a:r>
              <a:rPr lang="en-US" sz="10600" spc="50" dirty="0">
                <a:solidFill>
                  <a:srgbClr val="5091CD"/>
                </a:solidFill>
                <a:latin typeface="Bebas Neue Pro" panose="020B0606020202050201" pitchFamily="34" charset="0"/>
              </a:rPr>
              <a:t>rt</a:t>
            </a:r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2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How can I avoid pimples?</a:t>
            </a:r>
            <a:endParaRPr lang="en-US" sz="54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pic>
        <p:nvPicPr>
          <p:cNvPr id="3" name="Picture 2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89D618EA-4E30-15B4-7598-7890EC1C32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EBEB95DC-A773-658F-6EBC-AF21D672514A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49CB4B7-AEBD-BE07-387D-84E72AF782A5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DE42C80-9ABE-AEB5-04FD-66A84F2CFD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08924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35087FC-4633-971B-111D-55D9669EBBDF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Pube</a:t>
            </a:r>
            <a:r>
              <a:rPr lang="en-US" sz="10600" spc="50" dirty="0">
                <a:solidFill>
                  <a:srgbClr val="5091CD"/>
                </a:solidFill>
                <a:latin typeface="Bebas Neue Pro" panose="020B0606020202050201" pitchFamily="34" charset="0"/>
              </a:rPr>
              <a:t>rt</a:t>
            </a:r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y</a:t>
            </a:r>
            <a:endParaRPr lang="en-US" sz="106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136FCF-299E-F555-0C13-CAD1B2005EEB}"/>
              </a:ext>
            </a:extLst>
          </p:cNvPr>
          <p:cNvSpPr txBox="1"/>
          <p:nvPr/>
        </p:nvSpPr>
        <p:spPr>
          <a:xfrm>
            <a:off x="3375838" y="2211572"/>
            <a:ext cx="8280952" cy="3407735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AstoriaMedium" panose="00000500000000000000" pitchFamily="2" charset="0"/>
              </a:rPr>
              <a:t>Wash your face gently twice a day.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AstoriaMedium" panose="00000500000000000000" pitchFamily="2" charset="0"/>
              </a:rPr>
              <a:t>Don’t pick. This causes scarring.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AstoriaMedium" panose="00000500000000000000" pitchFamily="2" charset="0"/>
              </a:rPr>
              <a:t>Regular exercise.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AstoriaMedium" panose="00000500000000000000" pitchFamily="2" charset="0"/>
              </a:rPr>
              <a:t>Proper nutrition.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AstoriaMedium" panose="00000500000000000000" pitchFamily="2" charset="0"/>
              </a:rPr>
              <a:t>Drink plenty of water.</a:t>
            </a:r>
            <a:endParaRPr lang="en-US" sz="36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CAE71F72-403B-086A-F35E-B1A509E23D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9A1A186-5AC8-39CD-3947-224A99C7B6E3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EF9B813-47B8-29F3-CE3B-CEE4E6E2C408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EA1170B-BF57-F1B8-ED4F-933749515D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73100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Pube</a:t>
            </a:r>
            <a:r>
              <a:rPr lang="en-US" sz="10600" spc="50" dirty="0">
                <a:solidFill>
                  <a:srgbClr val="5091CD"/>
                </a:solidFill>
                <a:latin typeface="Bebas Neue Pro" panose="020B0606020202050201" pitchFamily="34" charset="0"/>
              </a:rPr>
              <a:t>rt</a:t>
            </a:r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Why do you have a body odor during puberty?</a:t>
            </a:r>
            <a:endParaRPr lang="en-US" sz="54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pic>
        <p:nvPicPr>
          <p:cNvPr id="3" name="Picture 2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36CEB899-B288-BB14-DACA-E97B521A37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793BE18-D004-0CAF-2F84-C4264F4CD04B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C8AFB07-390B-EE82-E69D-C58D0A6217E9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D904C85-7C30-00B6-CFB0-9A2A1475FA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67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Pube</a:t>
            </a:r>
            <a:r>
              <a:rPr lang="en-US" sz="10600" spc="50" dirty="0">
                <a:solidFill>
                  <a:srgbClr val="5091CD"/>
                </a:solidFill>
                <a:latin typeface="Bebas Neue Pro" panose="020B0606020202050201" pitchFamily="34" charset="0"/>
              </a:rPr>
              <a:t>rt</a:t>
            </a:r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211572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200"/>
              </a:lnSpc>
              <a:spcAft>
                <a:spcPts val="1800"/>
              </a:spcAft>
            </a:pPr>
            <a:r>
              <a:rPr lang="en-US" sz="4400" dirty="0">
                <a:latin typeface="AstoriaMedium" panose="00000500000000000000" pitchFamily="2" charset="0"/>
              </a:rPr>
              <a:t>Oil glands begin to produce more moisture, bacteria grow faster on the skin, and this causes odor to develop. Bathe every day and wear deodorant.</a:t>
            </a:r>
            <a:endParaRPr lang="en-US" sz="44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pic>
        <p:nvPicPr>
          <p:cNvPr id="3" name="Picture 2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88A0733B-2A2B-5900-3081-CA8134E466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31155CA-9D04-6B44-EBE8-C918637623F9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B69C1A9-A2C1-6BF2-C793-6EAC0665BF67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B402083-14CF-128A-5263-2AC80041F9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93075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Pube</a:t>
            </a:r>
            <a:r>
              <a:rPr lang="en-US" sz="10600" spc="50" dirty="0">
                <a:solidFill>
                  <a:srgbClr val="5091CD"/>
                </a:solidFill>
                <a:latin typeface="Bebas Neue Pro" panose="020B0606020202050201" pitchFamily="34" charset="0"/>
              </a:rPr>
              <a:t>rt</a:t>
            </a:r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249055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2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What is adolescence?</a:t>
            </a:r>
            <a:endParaRPr lang="en-US" sz="54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pic>
        <p:nvPicPr>
          <p:cNvPr id="8" name="Picture 7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69F42818-D332-7509-B795-FFC4BF0BB3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7A2FB03-3078-36DE-552E-3CC138C1BF4F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3638455-1DFB-9B40-0DAD-22B7D8390F94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9FBEA81-A3FD-096F-9F17-9629EDAEAC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01736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Pube</a:t>
            </a:r>
            <a:r>
              <a:rPr lang="en-US" sz="10600" spc="50" dirty="0">
                <a:solidFill>
                  <a:srgbClr val="5091CD"/>
                </a:solidFill>
                <a:latin typeface="Bebas Neue Pro" panose="020B0606020202050201" pitchFamily="34" charset="0"/>
              </a:rPr>
              <a:t>rt</a:t>
            </a:r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Is it normal to worry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about being attractive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or the right size?</a:t>
            </a:r>
            <a:endParaRPr lang="en-US" sz="54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pic>
        <p:nvPicPr>
          <p:cNvPr id="3" name="Picture 2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DCFF6858-1114-BAA3-881B-5D7BBB8AC2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DE18C904-9BD9-D311-A085-5664D39C500C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A47A118-2184-1C99-7100-9265B3CE4AFC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4F58F25-7F51-E075-2D64-E5EE804E20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98374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Pube</a:t>
            </a:r>
            <a:r>
              <a:rPr lang="en-US" sz="10600" spc="50" dirty="0">
                <a:solidFill>
                  <a:srgbClr val="5091CD"/>
                </a:solidFill>
                <a:latin typeface="Bebas Neue Pro" panose="020B0606020202050201" pitchFamily="34" charset="0"/>
              </a:rPr>
              <a:t>rt</a:t>
            </a:r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000" dirty="0">
                <a:latin typeface="AstoriaMedium" panose="00000500000000000000" pitchFamily="2" charset="0"/>
              </a:rPr>
              <a:t>It’s normal to be concerned about your appearance and even compare yourself </a:t>
            </a:r>
            <a:br>
              <a:rPr lang="en-US" sz="5000" dirty="0">
                <a:latin typeface="AstoriaMedium" panose="00000500000000000000" pitchFamily="2" charset="0"/>
              </a:rPr>
            </a:br>
            <a:r>
              <a:rPr lang="en-US" sz="5000" dirty="0">
                <a:latin typeface="AstoriaMedium" panose="00000500000000000000" pitchFamily="2" charset="0"/>
              </a:rPr>
              <a:t>with others.</a:t>
            </a:r>
            <a:endParaRPr lang="en-US" sz="50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pic>
        <p:nvPicPr>
          <p:cNvPr id="3" name="Picture 2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0F215DA9-44C4-A09B-9491-FF5D427BC6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A3132C4-C25A-A33A-B1CB-AC923DE689DD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71F47E7-52DC-82E5-A0D0-7D119688D701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02C3D9D-EFCE-37AC-61DE-EA2A650370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48294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Pube</a:t>
            </a:r>
            <a:r>
              <a:rPr lang="en-US" sz="10600" spc="50" dirty="0">
                <a:solidFill>
                  <a:srgbClr val="5091CD"/>
                </a:solidFill>
                <a:latin typeface="Bebas Neue Pro" panose="020B0606020202050201" pitchFamily="34" charset="0"/>
              </a:rPr>
              <a:t>rt</a:t>
            </a:r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Is it normal to be moody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during puberty?</a:t>
            </a:r>
            <a:endParaRPr lang="en-US" sz="54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pic>
        <p:nvPicPr>
          <p:cNvPr id="3" name="Picture 2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716BFBE2-6C08-51CE-30DC-4647664708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399D160-BB48-F172-9E55-CAED92935B1F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6DB8267-B74D-635C-2099-41BEBA4EAE01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C024F20-9A63-32E1-C81B-04AA35123A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26671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Pube</a:t>
            </a:r>
            <a:r>
              <a:rPr lang="en-US" sz="10600" spc="50" dirty="0">
                <a:solidFill>
                  <a:srgbClr val="5091CD"/>
                </a:solidFill>
                <a:latin typeface="Bebas Neue Pro" panose="020B0606020202050201" pitchFamily="34" charset="0"/>
              </a:rPr>
              <a:t>rt</a:t>
            </a:r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Boys and girls go through emotional changes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during puberty.</a:t>
            </a:r>
            <a:endParaRPr lang="en-US" sz="54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pic>
        <p:nvPicPr>
          <p:cNvPr id="3" name="Picture 2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9A68E3DE-512E-513A-D9C8-38C43A2B4D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C07737B0-5084-A4AE-F359-C61A951101D4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E8C7B27-52F3-5D51-C0E6-D2002770885C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4AF83F3-EB89-611F-C3A5-4CBAAD183A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91583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606056" y="457200"/>
            <a:ext cx="11066368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90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Friends, Family &amp; Relationships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Why is it hard to talk to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my parents about sex?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79117D-DC49-8A40-A922-4139570837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4320" y="1724166"/>
            <a:ext cx="2683374" cy="407740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00B85A7-6D14-603A-70CE-C215D7E22663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88C53C1-F467-3973-7D6A-3D050FE04183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D54AD1D-931D-4596-6F37-D6E4833088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46532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606056" y="457200"/>
            <a:ext cx="11066368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90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Friends, Family &amp; Relationships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Because they are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your parents.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E1F9AF-B17B-9458-D828-900741B891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4320" y="1724166"/>
            <a:ext cx="2683374" cy="407740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F9C7725-DA58-1AA1-57D3-5F1F8158DB22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F4CADCB-4E5E-ECB9-C77B-F333E280553D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97A718A-F830-3591-C2BF-93648082C6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16720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606056" y="457200"/>
            <a:ext cx="11066368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90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Friends, Family &amp; Relationships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Parents are too old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to understand teen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issues today.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E0BCEB-6358-3A47-C8AD-4DFCB20368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4320" y="1724166"/>
            <a:ext cx="2683374" cy="407740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E7CBE96-0811-3F1C-9AC4-3523AA91AE1D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CE2DEAF-894A-4C1A-367B-FBC808DE90FC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0ABA3D3-4719-34EE-D2F4-17989625C8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0142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606056" y="457200"/>
            <a:ext cx="11066368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90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Friends, Family &amp; Relationships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600"/>
              </a:lnSpc>
              <a:spcAft>
                <a:spcPts val="1800"/>
              </a:spcAft>
            </a:pPr>
            <a:r>
              <a:rPr lang="en-US" sz="4800" dirty="0">
                <a:latin typeface="AstoriaMedium" panose="00000500000000000000" pitchFamily="2" charset="0"/>
              </a:rPr>
              <a:t>Your parents were teenagers too and have experienced </a:t>
            </a:r>
            <a:br>
              <a:rPr lang="en-US" sz="4800" dirty="0">
                <a:latin typeface="AstoriaMedium" panose="00000500000000000000" pitchFamily="2" charset="0"/>
              </a:rPr>
            </a:br>
            <a:r>
              <a:rPr lang="en-US" sz="4800" dirty="0">
                <a:latin typeface="AstoriaMedium" panose="00000500000000000000" pitchFamily="2" charset="0"/>
              </a:rPr>
              <a:t>the same issues you are </a:t>
            </a:r>
            <a:br>
              <a:rPr lang="en-US" sz="4800" dirty="0">
                <a:latin typeface="AstoriaMedium" panose="00000500000000000000" pitchFamily="2" charset="0"/>
              </a:rPr>
            </a:br>
            <a:r>
              <a:rPr lang="en-US" sz="4800" dirty="0">
                <a:latin typeface="AstoriaMedium" panose="00000500000000000000" pitchFamily="2" charset="0"/>
              </a:rPr>
              <a:t>going through.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B69CB6-3EE6-BE82-C44D-870798F291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4320" y="1724166"/>
            <a:ext cx="2683374" cy="407740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C1E38E29-9B9C-40B5-E852-FEC6CE3333D0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9CAA9FA-1D7B-2969-FCD4-68E5C2F07432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549E47C-99E6-61F6-D4E3-B2302CD959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28676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606056" y="457200"/>
            <a:ext cx="11066368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90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Friends, Family &amp; Relationships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If I have questions about sex, why can’t I ask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my friends?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AEBE47-9BAF-714F-E89F-E8A66F3AE2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4320" y="1724166"/>
            <a:ext cx="2683374" cy="407740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E6530175-06BD-133D-2691-2ADCE1023253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1EC975C-30BC-BBDD-4737-2AE26635504C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5C424EE-4F2F-0425-BADE-24CA448E31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67679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606056" y="457200"/>
            <a:ext cx="11066368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90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Friends, Family &amp; Relationships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600"/>
              </a:lnSpc>
              <a:spcAft>
                <a:spcPts val="1800"/>
              </a:spcAft>
            </a:pPr>
            <a:r>
              <a:rPr lang="en-US" sz="4800" dirty="0">
                <a:latin typeface="AstoriaMedium" panose="00000500000000000000" pitchFamily="2" charset="0"/>
              </a:rPr>
              <a:t>Your friends are the same age, they know as much as you do … sometimes less.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13E152-F073-011E-2AC9-C8CA966425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4320" y="1724166"/>
            <a:ext cx="2683374" cy="407740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A8A0ABC6-39DC-1CD9-380A-74D44A2904B1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07C903C-AC36-2324-3CE4-00924BFE2896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F8FD20D-09FC-1EAA-C254-5A4C13B376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7940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Pube</a:t>
            </a:r>
            <a:r>
              <a:rPr lang="en-US" sz="10600" spc="50" dirty="0">
                <a:solidFill>
                  <a:srgbClr val="5091CD"/>
                </a:solidFill>
                <a:latin typeface="Bebas Neue Pro" panose="020B0606020202050201" pitchFamily="34" charset="0"/>
              </a:rPr>
              <a:t>rt</a:t>
            </a:r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211572"/>
            <a:ext cx="8249055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600"/>
              </a:lnSpc>
              <a:spcAft>
                <a:spcPts val="1800"/>
              </a:spcAft>
            </a:pPr>
            <a:r>
              <a:rPr lang="en-US" sz="4800" dirty="0">
                <a:latin typeface="AstoriaMedium" panose="00000500000000000000" pitchFamily="2" charset="0"/>
              </a:rPr>
              <a:t>It is the period of time between childhood and adulthood.</a:t>
            </a:r>
          </a:p>
          <a:p>
            <a:pPr>
              <a:lnSpc>
                <a:spcPts val="5600"/>
              </a:lnSpc>
              <a:spcAft>
                <a:spcPts val="1800"/>
              </a:spcAft>
            </a:pPr>
            <a:r>
              <a:rPr lang="en-US" sz="4800" dirty="0">
                <a:latin typeface="AstoriaMedium" panose="00000500000000000000" pitchFamily="2" charset="0"/>
              </a:rPr>
              <a:t>Roughly, ages 9-18.</a:t>
            </a:r>
            <a:endParaRPr lang="en-US" sz="48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pic>
        <p:nvPicPr>
          <p:cNvPr id="3" name="Picture 2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24621E1F-B57E-FC6B-D19B-5AE1CE56BE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9FD489B-C03A-06A1-DBD1-71DF4F8ABBB2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C5EA995-4CE2-5307-1124-C9604FD82D0D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939CF39-36A0-C8B4-0C66-1D7D4EFB78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63096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606056" y="457200"/>
            <a:ext cx="11066368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90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Friends, Family &amp; Relationships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Are teens influenced by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social media?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A4A9FF-F830-E8A1-4B9C-EC456332C8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4320" y="1724166"/>
            <a:ext cx="2683374" cy="407740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6D69769-66F8-522F-EF4A-6980EBA78B23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3C2116D-48F7-4181-04BA-696753C60FE0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2C6F1E3-C3CA-7F5D-59DF-50DD361C72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1175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606056" y="457200"/>
            <a:ext cx="11066368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90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Friends, Family &amp; Relationships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600"/>
              </a:lnSpc>
              <a:spcAft>
                <a:spcPts val="1800"/>
              </a:spcAft>
            </a:pPr>
            <a:r>
              <a:rPr lang="en-US" sz="4800" dirty="0">
                <a:latin typeface="AstoriaMedium" panose="00000500000000000000" pitchFamily="2" charset="0"/>
              </a:rPr>
              <a:t>Teens can be exposed to </a:t>
            </a:r>
            <a:br>
              <a:rPr lang="en-US" sz="4800" dirty="0">
                <a:latin typeface="AstoriaMedium" panose="00000500000000000000" pitchFamily="2" charset="0"/>
              </a:rPr>
            </a:br>
            <a:r>
              <a:rPr lang="en-US" sz="4800" dirty="0">
                <a:latin typeface="AstoriaMedium" panose="00000500000000000000" pitchFamily="2" charset="0"/>
              </a:rPr>
              <a:t>hundreds of sexual messages, advertisements through social media and television.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9E7937-1840-DAF7-4F49-7549FF5EE0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4320" y="1724166"/>
            <a:ext cx="2683374" cy="407740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005DC63-D0ED-7FA8-339A-C0CF3D3137F3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D1C3AE1-BB6F-17F9-4FD8-7E6E807A2633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7C033BF-FA00-87D2-9654-1865D45FD4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44064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606056" y="457200"/>
            <a:ext cx="11066368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90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Friends, Family &amp; Relationships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Is all peer pressure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negative?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C6AD4D-5644-A52C-CB48-28EC9AC5C4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4320" y="1724166"/>
            <a:ext cx="2683374" cy="407740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2F42C61-E0FE-5B9F-DB9C-DB3745749FE1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AAF8FD5-22FA-9934-EFEA-67747B3C4704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50AF615-DA26-2FA3-619D-BB088702DA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14105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606056" y="457200"/>
            <a:ext cx="11066368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90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Friends, Family &amp; Relationships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600"/>
              </a:lnSpc>
              <a:spcAft>
                <a:spcPts val="1800"/>
              </a:spcAft>
            </a:pPr>
            <a:r>
              <a:rPr lang="en-US" sz="4800" dirty="0">
                <a:latin typeface="AstoriaMedium" panose="00000500000000000000" pitchFamily="2" charset="0"/>
              </a:rPr>
              <a:t>There is positive peer pressure. Like when a friend tries </a:t>
            </a:r>
            <a:br>
              <a:rPr lang="en-US" sz="4800" dirty="0">
                <a:latin typeface="AstoriaMedium" panose="00000500000000000000" pitchFamily="2" charset="0"/>
              </a:rPr>
            </a:br>
            <a:r>
              <a:rPr lang="en-US" sz="4800" dirty="0">
                <a:latin typeface="AstoriaMedium" panose="00000500000000000000" pitchFamily="2" charset="0"/>
              </a:rPr>
              <a:t>to talk you out of doing </a:t>
            </a:r>
            <a:br>
              <a:rPr lang="en-US" sz="4800" dirty="0">
                <a:latin typeface="AstoriaMedium" panose="00000500000000000000" pitchFamily="2" charset="0"/>
              </a:rPr>
            </a:br>
            <a:r>
              <a:rPr lang="en-US" sz="4800" dirty="0">
                <a:latin typeface="AstoriaMedium" panose="00000500000000000000" pitchFamily="2" charset="0"/>
              </a:rPr>
              <a:t>something wrong.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B3F0F6-BD35-5202-4BC6-A9159304E0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4320" y="1724166"/>
            <a:ext cx="2683374" cy="407740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3D1B186-3F2A-3602-4388-723E15927595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836846F-98A3-C3A6-FFEA-CA1BE9B4781E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FD020E7-E709-4CD0-6E13-74014B7AF9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31972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606056" y="457200"/>
            <a:ext cx="11066368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90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Friends, Family &amp; Relationships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Do you have to have sex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to prove you love someone?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8AD5EC-4387-C9BD-D2EC-3C206B9634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4320" y="1724166"/>
            <a:ext cx="2683374" cy="407740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827EC1C4-348A-8D77-444E-A64B76446AA8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2CE94F8-7F23-30EC-E623-CFA130513835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3A0ACF7-68B9-D0C6-55BA-A338730099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22827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606056" y="457200"/>
            <a:ext cx="11066368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90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Friends, Family &amp; Relationships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600"/>
              </a:lnSpc>
              <a:spcAft>
                <a:spcPts val="1800"/>
              </a:spcAft>
            </a:pPr>
            <a:r>
              <a:rPr lang="en-US" sz="4800" dirty="0">
                <a:latin typeface="AstoriaMedium" panose="00000500000000000000" pitchFamily="2" charset="0"/>
              </a:rPr>
              <a:t>If someone truly loves you, </a:t>
            </a:r>
            <a:br>
              <a:rPr lang="en-US" sz="4800" dirty="0">
                <a:latin typeface="AstoriaMedium" panose="00000500000000000000" pitchFamily="2" charset="0"/>
              </a:rPr>
            </a:br>
            <a:r>
              <a:rPr lang="en-US" sz="4800" dirty="0">
                <a:latin typeface="AstoriaMedium" panose="00000500000000000000" pitchFamily="2" charset="0"/>
              </a:rPr>
              <a:t>and respects you, they will wait till you are ready to have sex.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BBB1AB-A834-CDE8-4939-20F86C1B65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4320" y="1724166"/>
            <a:ext cx="2683374" cy="407740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1EA24E5-C0B2-85AA-2DB0-7EB93E6DDD33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1ACC49E-4AF2-316E-3F2E-F1DD33252789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D3A9C19-AA28-3A45-C786-53E28ACF15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06146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606056" y="457200"/>
            <a:ext cx="11066368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90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Friends, Family &amp; Relationships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600"/>
              </a:lnSpc>
              <a:spcAft>
                <a:spcPts val="1800"/>
              </a:spcAft>
            </a:pPr>
            <a:r>
              <a:rPr lang="en-US" sz="4800" dirty="0">
                <a:latin typeface="AstoriaMedium" panose="00000500000000000000" pitchFamily="2" charset="0"/>
              </a:rPr>
              <a:t>Is it OK for teens to have sex, </a:t>
            </a:r>
            <a:br>
              <a:rPr lang="en-US" sz="4800" dirty="0">
                <a:latin typeface="AstoriaMedium" panose="00000500000000000000" pitchFamily="2" charset="0"/>
              </a:rPr>
            </a:br>
            <a:r>
              <a:rPr lang="en-US" sz="4800" dirty="0">
                <a:latin typeface="AstoriaMedium" panose="00000500000000000000" pitchFamily="2" charset="0"/>
              </a:rPr>
              <a:t>if they know they are going </a:t>
            </a:r>
            <a:br>
              <a:rPr lang="en-US" sz="4800" dirty="0">
                <a:latin typeface="AstoriaMedium" panose="00000500000000000000" pitchFamily="2" charset="0"/>
              </a:rPr>
            </a:br>
            <a:r>
              <a:rPr lang="en-US" sz="4800" dirty="0">
                <a:latin typeface="AstoriaMedium" panose="00000500000000000000" pitchFamily="2" charset="0"/>
              </a:rPr>
              <a:t>to be together forever?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FF9CE6-1BE0-4791-D54E-18B88D2932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4320" y="1724166"/>
            <a:ext cx="2683374" cy="407740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F6B1081-EB12-1863-39E1-D5D61420C462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5448CE4-C778-B42A-4F53-86360E06A9FC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CA5DE5F-0388-A62C-D1BD-6EDEDC7620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49450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606056" y="457200"/>
            <a:ext cx="11066368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90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Friends, Family &amp; Relationships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521996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Teenagers do not stay in long-term committed relationships.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07E0E7-8959-C0A9-ED48-B9E83ED995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4320" y="1724166"/>
            <a:ext cx="2683374" cy="407740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DB8931CE-4931-654D-1CD2-C2D0B63E6E17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5FF7294-251C-DF0F-3C67-71AA2D6D8381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B6E0EF6-7719-FAE6-3FAE-AF5F5E415D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60385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606056" y="457200"/>
            <a:ext cx="11066368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90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Friends, Family &amp; Relationships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521996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600"/>
              </a:lnSpc>
              <a:spcAft>
                <a:spcPts val="1800"/>
              </a:spcAft>
            </a:pPr>
            <a:r>
              <a:rPr lang="en-US" sz="4800" dirty="0">
                <a:latin typeface="AstoriaMedium" panose="00000500000000000000" pitchFamily="2" charset="0"/>
              </a:rPr>
              <a:t>The use of drugs and alcohol </a:t>
            </a:r>
            <a:br>
              <a:rPr lang="en-US" sz="4800" dirty="0">
                <a:latin typeface="AstoriaMedium" panose="00000500000000000000" pitchFamily="2" charset="0"/>
              </a:rPr>
            </a:br>
            <a:r>
              <a:rPr lang="en-US" sz="4800" dirty="0">
                <a:latin typeface="AstoriaMedium" panose="00000500000000000000" pitchFamily="2" charset="0"/>
              </a:rPr>
              <a:t>do not contribute to poor decision-making regarding sex.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743A3B-BD35-7129-4BCC-C18A41784B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4320" y="1724166"/>
            <a:ext cx="2683374" cy="407740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E07BCD8C-4E3B-DB0F-D2A2-C9C7E8E32B1A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A7E1B5C-861C-9FD6-5FD7-D7B7D6E2E074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B0B5E02-F048-0C5E-9EFF-570EE3FDE3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11277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606056" y="457200"/>
            <a:ext cx="11066368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90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Friends, Family &amp; Relationships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521996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600"/>
              </a:lnSpc>
              <a:spcAft>
                <a:spcPts val="1800"/>
              </a:spcAft>
            </a:pPr>
            <a:r>
              <a:rPr lang="en-US" sz="4800" dirty="0">
                <a:latin typeface="AstoriaMedium" panose="00000500000000000000" pitchFamily="2" charset="0"/>
              </a:rPr>
              <a:t>In 80% of un-planned teen pregnancies and in thousands </a:t>
            </a:r>
            <a:br>
              <a:rPr lang="en-US" sz="4800" dirty="0">
                <a:latin typeface="AstoriaMedium" panose="00000500000000000000" pitchFamily="2" charset="0"/>
              </a:rPr>
            </a:br>
            <a:r>
              <a:rPr lang="en-US" sz="4800" dirty="0">
                <a:latin typeface="AstoriaMedium" panose="00000500000000000000" pitchFamily="2" charset="0"/>
              </a:rPr>
              <a:t>of cases of </a:t>
            </a:r>
            <a:r>
              <a:rPr lang="en-US" sz="4800">
                <a:latin typeface="AstoriaMedium" panose="00000500000000000000" pitchFamily="2" charset="0"/>
              </a:rPr>
              <a:t>reported STI’s, </a:t>
            </a:r>
            <a:r>
              <a:rPr lang="en-US" sz="4800" dirty="0">
                <a:latin typeface="AstoriaMedium" panose="00000500000000000000" pitchFamily="2" charset="0"/>
              </a:rPr>
              <a:t>drugs and alcohol were involved.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58BD4F-64C5-FE75-821D-FDAE334EBC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4320" y="1724166"/>
            <a:ext cx="2683374" cy="407740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83484D3-7166-6F44-AEE7-510ACD37C57E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F3C2468-5CE8-5AB4-A11A-D0AD178843F9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9D1B807-7D5A-0F5C-0B67-094D13BDDB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74773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Pube</a:t>
            </a:r>
            <a:r>
              <a:rPr lang="en-US" sz="10600" spc="50" dirty="0">
                <a:solidFill>
                  <a:srgbClr val="5091CD"/>
                </a:solidFill>
                <a:latin typeface="Bebas Neue Pro" panose="020B0606020202050201" pitchFamily="34" charset="0"/>
              </a:rPr>
              <a:t>rt</a:t>
            </a:r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249055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2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What is puberty?</a:t>
            </a:r>
            <a:endParaRPr lang="en-US" sz="54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pic>
        <p:nvPicPr>
          <p:cNvPr id="3" name="Picture 2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3D32D002-8F2A-0070-AA21-BEEF870C8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EEFD525-9D3B-9579-7D89-96891D44D014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A02FEBE-18FB-D060-D59E-1CC18D6C8854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D286321-4BA3-EFE9-0FEA-C420551177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77333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606056" y="457200"/>
            <a:ext cx="11066368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90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Friends, Family &amp; Relationships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521996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What is a bad or toxic relationship?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AE0DF1-5972-C5B1-88AC-B4B8FAEB6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4320" y="1724166"/>
            <a:ext cx="2683374" cy="407740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D1BDFB77-88A1-0D15-FF6F-0E621D680CDD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A4822A9-E068-92F2-12FE-30BB43D7B624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DC5DCC4-83DB-38A0-0D07-6D69668833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30197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606056" y="457200"/>
            <a:ext cx="11066368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90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Friends, Family &amp; Relationships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213248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400"/>
              </a:lnSpc>
              <a:spcAft>
                <a:spcPts val="1800"/>
              </a:spcAft>
            </a:pPr>
            <a:r>
              <a:rPr lang="en-US" sz="4800" dirty="0">
                <a:latin typeface="AstoriaMedium" panose="00000500000000000000" pitchFamily="2" charset="0"/>
              </a:rPr>
              <a:t>It can be a controlling relationship, or abusive </a:t>
            </a:r>
            <a:br>
              <a:rPr lang="en-US" sz="4800" dirty="0">
                <a:latin typeface="AstoriaMedium" panose="00000500000000000000" pitchFamily="2" charset="0"/>
              </a:rPr>
            </a:br>
            <a:r>
              <a:rPr lang="en-US" sz="4800" dirty="0">
                <a:latin typeface="AstoriaMedium" panose="00000500000000000000" pitchFamily="2" charset="0"/>
              </a:rPr>
              <a:t>(verbal, physical, emotional).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673C0B-8E7D-7948-D918-C700387722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4320" y="1724166"/>
            <a:ext cx="2683374" cy="407740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C8E44E3F-0559-E24D-F823-AD186A51C829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A9E7995-0D32-A5CB-FA5B-884A6660EFC3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67843E2-5BF7-FD5A-AF44-6D9B22D5A1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83573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606056" y="457200"/>
            <a:ext cx="11066368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90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Friends, Family &amp; Relationships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213248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Is gossip and teasing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harmless fun?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70E7FA-9D48-AE10-DD03-798138C199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4320" y="1724166"/>
            <a:ext cx="2683374" cy="407740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BCE6A57-5F68-3E00-9BFD-C0F0E028F1BD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8B4054B-D8E5-15F4-7AFC-C7B7A667B425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A8376E7-0C11-A54C-13A0-5D132D5490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79560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606056" y="457200"/>
            <a:ext cx="11066368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90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Friends, Family &amp; Relationships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213248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Gossip and teasing are forms of harassment.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F997FE-CA1E-9BEB-B3E5-F2CD9E87B4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4320" y="1724166"/>
            <a:ext cx="2683374" cy="407740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A441EAEB-0A03-31D7-94F2-051CA7F4445E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3B0C5C4-BD92-1754-627C-3378AD56FE4C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C82AC71-B695-4C27-F200-4B7DB67BE0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08108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606056" y="457200"/>
            <a:ext cx="11066368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90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Friends, Family &amp; Relationships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213248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Will having sex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make you cool?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F1C7D6-6C07-4298-A55D-345D9DFDDA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4320" y="1724166"/>
            <a:ext cx="2683374" cy="407740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D904DF1-169E-257D-E9DD-83DFC729241E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D8CD367-1AE1-1F11-069F-987665B3A508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46E9373-1D02-9B58-A2DF-AC60FE01FE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71913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606056" y="457200"/>
            <a:ext cx="11066368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90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Friends, Family &amp; Relationships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213248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Teenage girls will get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a bad reputation.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FA45F8-A0F2-3AF8-69CB-8C228E56E9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4320" y="1724166"/>
            <a:ext cx="2683374" cy="407740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856AD50C-1E6E-56A1-08D0-46499488686A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1E088AE-BA75-8AF1-34DC-56660F4EC9F4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BA9B240-AFB1-0AD1-AE84-180C99955E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03916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606056" y="457200"/>
            <a:ext cx="11066368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90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Friends, Family &amp; Relationships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213248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Teens do not kiss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and tell.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478F99-9BBB-9FC0-F2FA-48F3974EAA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4320" y="1724166"/>
            <a:ext cx="2683374" cy="407740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4FFB794B-1BA8-6F8A-75DA-6090F70D806C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C20B9EB-B794-F3C8-9E40-9DE320C6F3BD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D39C119-76CB-B685-42D4-FBBAD30E4F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54624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606056" y="457200"/>
            <a:ext cx="11066368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90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Friends, Family &amp; Relationships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213248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Teens cannot keep secrets,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they always tell.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A3A36A-C25E-3529-C00B-0B26EBDDCC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4320" y="1724166"/>
            <a:ext cx="2683374" cy="407740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BF1D7F47-1190-DF3A-21AE-7EDF5887AF80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A3E56F1-BF5C-6356-1D40-86BB6759E089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0789584-32CE-F484-D788-D330A274AA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7063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606056" y="457200"/>
            <a:ext cx="11066368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90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Friends, Family &amp; Relationships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213248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400"/>
              </a:lnSpc>
              <a:spcAft>
                <a:spcPts val="1800"/>
              </a:spcAft>
            </a:pPr>
            <a:r>
              <a:rPr lang="en-US" sz="4800" dirty="0">
                <a:latin typeface="AstoriaMedium" panose="00000500000000000000" pitchFamily="2" charset="0"/>
              </a:rPr>
              <a:t>If you agree to have sex, </a:t>
            </a:r>
            <a:br>
              <a:rPr lang="en-US" sz="4800" dirty="0">
                <a:latin typeface="AstoriaMedium" panose="00000500000000000000" pitchFamily="2" charset="0"/>
              </a:rPr>
            </a:br>
            <a:r>
              <a:rPr lang="en-US" sz="4800" dirty="0">
                <a:latin typeface="AstoriaMedium" panose="00000500000000000000" pitchFamily="2" charset="0"/>
              </a:rPr>
              <a:t>is it too late to change </a:t>
            </a:r>
            <a:br>
              <a:rPr lang="en-US" sz="4800" dirty="0">
                <a:latin typeface="AstoriaMedium" panose="00000500000000000000" pitchFamily="2" charset="0"/>
              </a:rPr>
            </a:br>
            <a:r>
              <a:rPr lang="en-US" sz="4800" dirty="0">
                <a:latin typeface="AstoriaMedium" panose="00000500000000000000" pitchFamily="2" charset="0"/>
              </a:rPr>
              <a:t>your mind later?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B09B43-0E9C-0A21-6FE1-46341357E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4320" y="1724166"/>
            <a:ext cx="2683374" cy="407740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1FF15C42-E2D0-E2DA-D12C-396DEB0A94C0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21812D3-9D54-E06B-9A6B-E66DC0044013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F083135-EFCD-9450-185F-6F342D5C93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53039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606056" y="457200"/>
            <a:ext cx="11066368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90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Friends, Family &amp; Relationships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211572"/>
            <a:ext cx="8213248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It’s never too late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to change your mind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about having sex.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0F18BE-39F2-A6B6-6941-AAE7BCB672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4320" y="1724166"/>
            <a:ext cx="2683374" cy="407740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E55D1468-F349-5874-AC27-A1FDA647ACFB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45E9BFE-BB2A-9886-89A8-BB76E38F60A7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DE85C3B-73A0-3E97-9649-02B4043BE9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88302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Pube</a:t>
            </a:r>
            <a:r>
              <a:rPr lang="en-US" sz="10600" spc="50" dirty="0">
                <a:solidFill>
                  <a:srgbClr val="5091CD"/>
                </a:solidFill>
                <a:latin typeface="Bebas Neue Pro" panose="020B0606020202050201" pitchFamily="34" charset="0"/>
              </a:rPr>
              <a:t>rt</a:t>
            </a:r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211572"/>
            <a:ext cx="8249055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600"/>
              </a:lnSpc>
              <a:spcAft>
                <a:spcPts val="1800"/>
              </a:spcAft>
            </a:pPr>
            <a:r>
              <a:rPr lang="en-US" sz="4800" dirty="0">
                <a:latin typeface="AstoriaMedium" panose="00000500000000000000" pitchFamily="2" charset="0"/>
              </a:rPr>
              <a:t>It is the time during adolescence when the body begins growing into adulthood.</a:t>
            </a:r>
            <a:endParaRPr lang="en-US" sz="48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pic>
        <p:nvPicPr>
          <p:cNvPr id="3" name="Picture 2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A9602757-EF40-5C91-327D-087224B0EA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0B725E3-C67F-5DC1-B559-77EB6FAF5EDD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71AFEBA-B1B4-358B-861A-5F873567CAD2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ADBA8EA-2E74-2817-FD77-D609D7D044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11428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spc="-700" dirty="0">
                <a:solidFill>
                  <a:srgbClr val="5091CD"/>
                </a:solidFill>
                <a:latin typeface="Bebas Neue Pro" panose="020B0606020202050201" pitchFamily="34" charset="0"/>
              </a:rPr>
              <a:t>T</a:t>
            </a:r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een Pregnancy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How many teens are getting pregnant each year?</a:t>
            </a:r>
            <a:endParaRPr lang="en-US" sz="54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A22FCB87-0E90-07D2-6568-9C819ECF17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DE873EBE-A8F3-0201-4736-55CC1BFF5577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538293D-E98A-F8AE-7A42-8329265D7934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CA967F1-7D21-9116-C013-A69F056AF3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4428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spc="-700" dirty="0">
                <a:solidFill>
                  <a:srgbClr val="5091CD"/>
                </a:solidFill>
                <a:latin typeface="Bebas Neue Pro" panose="020B0606020202050201" pitchFamily="34" charset="0"/>
              </a:rPr>
              <a:t>T</a:t>
            </a:r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een Pregnancy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600"/>
              </a:lnSpc>
              <a:spcAft>
                <a:spcPts val="1800"/>
              </a:spcAft>
            </a:pPr>
            <a:r>
              <a:rPr lang="en-US" sz="4800" dirty="0">
                <a:latin typeface="AstoriaMedium" panose="00000500000000000000" pitchFamily="2" charset="0"/>
              </a:rPr>
              <a:t>3 in 10 girls will get pregnant </a:t>
            </a:r>
            <a:br>
              <a:rPr lang="en-US" sz="4800" dirty="0">
                <a:latin typeface="AstoriaMedium" panose="00000500000000000000" pitchFamily="2" charset="0"/>
              </a:rPr>
            </a:br>
            <a:r>
              <a:rPr lang="en-US" sz="4800" dirty="0">
                <a:latin typeface="AstoriaMedium" panose="00000500000000000000" pitchFamily="2" charset="0"/>
              </a:rPr>
              <a:t>at least once before age 20. </a:t>
            </a:r>
            <a:br>
              <a:rPr lang="en-US" sz="4800" dirty="0">
                <a:latin typeface="AstoriaMedium" panose="00000500000000000000" pitchFamily="2" charset="0"/>
              </a:rPr>
            </a:br>
            <a:r>
              <a:rPr lang="en-US" sz="4800" dirty="0">
                <a:latin typeface="AstoriaMedium" panose="00000500000000000000" pitchFamily="2" charset="0"/>
              </a:rPr>
              <a:t>That’s nearly 750,000 teen pregnancies every year.</a:t>
            </a:r>
            <a:endParaRPr lang="en-US" sz="48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C6D21B6D-CBB0-EB42-1FA2-D373BEC976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4F2E18F4-2726-DAF4-3FA9-69CA62BC52C4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D6CE67D-867D-06CA-B666-4A95AD38CEC1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7135926-5BE5-51EA-0EA1-4FC105E5FF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44795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spc="-700" dirty="0">
                <a:solidFill>
                  <a:srgbClr val="5091CD"/>
                </a:solidFill>
                <a:latin typeface="Bebas Neue Pro" panose="020B0606020202050201" pitchFamily="34" charset="0"/>
              </a:rPr>
              <a:t>T</a:t>
            </a:r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een Pregnancy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Is teen pregnancy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still </a:t>
            </a:r>
            <a:r>
              <a:rPr lang="en-US" sz="5400">
                <a:latin typeface="AstoriaMedium" panose="00000500000000000000" pitchFamily="2" charset="0"/>
              </a:rPr>
              <a:t>an issue </a:t>
            </a:r>
            <a:r>
              <a:rPr lang="en-US" sz="5400" dirty="0">
                <a:latin typeface="AstoriaMedium" panose="00000500000000000000" pitchFamily="2" charset="0"/>
              </a:rPr>
              <a:t>in the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United States?</a:t>
            </a:r>
            <a:endParaRPr lang="en-US" sz="54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39DF1DF9-F0FB-7C2E-5D90-7EC09046A9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BAD4096-25B8-D0D8-D994-1D0AFA55DAFF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3A58378-DD96-EBE4-B6F0-AFAC0E8EDD82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CBE3A25-E86F-DECB-6975-2CD632AE85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48541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spc="-700" dirty="0">
                <a:solidFill>
                  <a:srgbClr val="5091CD"/>
                </a:solidFill>
                <a:latin typeface="Bebas Neue Pro" panose="020B0606020202050201" pitchFamily="34" charset="0"/>
              </a:rPr>
              <a:t>T</a:t>
            </a:r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een Pregnancy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211572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600"/>
              </a:lnSpc>
              <a:spcAft>
                <a:spcPts val="1800"/>
              </a:spcAft>
            </a:pPr>
            <a:r>
              <a:rPr lang="en-US" sz="4400" dirty="0">
                <a:latin typeface="AstoriaMedium" panose="00000500000000000000" pitchFamily="2" charset="0"/>
              </a:rPr>
              <a:t>The United States has </a:t>
            </a:r>
            <a:br>
              <a:rPr lang="en-US" sz="4400" dirty="0">
                <a:latin typeface="AstoriaMedium" panose="00000500000000000000" pitchFamily="2" charset="0"/>
              </a:rPr>
            </a:br>
            <a:r>
              <a:rPr lang="en-US" sz="4400" dirty="0">
                <a:latin typeface="AstoriaMedium" panose="00000500000000000000" pitchFamily="2" charset="0"/>
              </a:rPr>
              <a:t>one of the highest teen </a:t>
            </a:r>
            <a:br>
              <a:rPr lang="en-US" sz="4400" dirty="0">
                <a:latin typeface="AstoriaMedium" panose="00000500000000000000" pitchFamily="2" charset="0"/>
              </a:rPr>
            </a:br>
            <a:r>
              <a:rPr lang="en-US" sz="4400" dirty="0">
                <a:latin typeface="AstoriaMedium" panose="00000500000000000000" pitchFamily="2" charset="0"/>
              </a:rPr>
              <a:t>pregnancy rates in the </a:t>
            </a:r>
            <a:br>
              <a:rPr lang="en-US" sz="4400" dirty="0">
                <a:latin typeface="AstoriaMedium" panose="00000500000000000000" pitchFamily="2" charset="0"/>
              </a:rPr>
            </a:br>
            <a:r>
              <a:rPr lang="en-US" sz="4400" dirty="0">
                <a:latin typeface="AstoriaMedium" panose="00000500000000000000" pitchFamily="2" charset="0"/>
              </a:rPr>
              <a:t>Western Industrialized World.</a:t>
            </a:r>
            <a:endParaRPr lang="en-US" sz="44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86736B74-9FA4-71BD-AB2D-70713EA9B5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66B0C9F-E174-FAA8-1609-15AFDBF12B8B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97B0DDA-21F9-A8C8-FE86-E5266A1DA86C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2ABD299-F42C-582F-E61D-6C45536525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78640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spc="-700" dirty="0">
                <a:solidFill>
                  <a:srgbClr val="5091CD"/>
                </a:solidFill>
                <a:latin typeface="Bebas Neue Pro" panose="020B0606020202050201" pitchFamily="34" charset="0"/>
              </a:rPr>
              <a:t>T</a:t>
            </a:r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een Pregnancy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Can a teen girl get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pregnant the first time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she has sex?</a:t>
            </a:r>
            <a:endParaRPr lang="en-US" sz="54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7DC18675-83FF-9E2A-5E6A-B99F800E74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5115875-B342-189C-297B-DE593DBBFF91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9CE8759-824E-8E5E-999E-151B1FBD8002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3DE0D0D-81B1-600F-A1E9-593A118660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26155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spc="-700" dirty="0">
                <a:solidFill>
                  <a:srgbClr val="5091CD"/>
                </a:solidFill>
                <a:latin typeface="Bebas Neue Pro" panose="020B0606020202050201" pitchFamily="34" charset="0"/>
              </a:rPr>
              <a:t>T</a:t>
            </a:r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een Pregnancy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A girl can get pregnant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anytime she has sex.</a:t>
            </a: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8AE9C342-5383-B072-896D-AC19365B96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DF489323-7A4C-0622-CE55-4C1D5AF93E84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3DA5F32-72DF-069C-E31B-6BED9FA97597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97D09B5-7D1C-174C-BE25-8BF9C3879B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70320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spc="-700" dirty="0">
                <a:solidFill>
                  <a:srgbClr val="5091CD"/>
                </a:solidFill>
                <a:latin typeface="Bebas Neue Pro" panose="020B0606020202050201" pitchFamily="34" charset="0"/>
              </a:rPr>
              <a:t>T</a:t>
            </a:r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een Pregnancy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How much does it cost to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raise a baby?</a:t>
            </a: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DA13C82E-004C-C3D5-7342-FDF483B14E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81859AD8-38E5-6D3D-F77D-E916142ABB6E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9E52CFA-C507-6492-6C5C-ED89AB77BCC3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E968BF1-77B1-928F-87F1-9EC46A7660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62454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spc="-700" dirty="0">
                <a:solidFill>
                  <a:srgbClr val="5091CD"/>
                </a:solidFill>
                <a:latin typeface="Bebas Neue Pro" panose="020B0606020202050201" pitchFamily="34" charset="0"/>
              </a:rPr>
              <a:t>T</a:t>
            </a:r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een Pregnancy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It cost $300,000 to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raise a baby from age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0 to 17 years old.</a:t>
            </a: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0E092D47-26CF-8935-F2D4-40C2F6D83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653A51E-A5FE-EF5A-8FC5-695F9393CD36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C01BD6B-38BE-8EE9-0A15-06884948DF37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DCCAFEA-4D7E-68C2-367D-7FA39106C3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23199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spc="-700" dirty="0">
                <a:solidFill>
                  <a:srgbClr val="5091CD"/>
                </a:solidFill>
                <a:latin typeface="Bebas Neue Pro" panose="020B0606020202050201" pitchFamily="34" charset="0"/>
              </a:rPr>
              <a:t>T</a:t>
            </a:r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een Pregnancy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Do teen moms graduate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from high school?</a:t>
            </a: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93CD533F-E2E1-8058-E240-736584C47F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7978760-DB3E-24ED-5570-478A60CE5C78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B8B7488-9996-5A07-E136-E5A15E2ADA6D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1F9174B-0A1B-971F-3D7F-B9247F40E7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98544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spc="-700" dirty="0">
                <a:solidFill>
                  <a:srgbClr val="5091CD"/>
                </a:solidFill>
                <a:latin typeface="Bebas Neue Pro" panose="020B0606020202050201" pitchFamily="34" charset="0"/>
              </a:rPr>
              <a:t>T</a:t>
            </a:r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een Pregnancy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Parenthood is the leading reason that teen girls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drop out of school.</a:t>
            </a: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E17BFD3A-5D5F-296A-BC37-033AE49E90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AF9BEF2-E319-B476-9418-0EAA56237FA2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A813606-9A32-DD1A-C8F3-734BB19FCCED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83C7E8B-CCAE-F02A-98FE-95B8E07E44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94179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Pube</a:t>
            </a:r>
            <a:r>
              <a:rPr lang="en-US" sz="10600" spc="50" dirty="0">
                <a:solidFill>
                  <a:srgbClr val="5091CD"/>
                </a:solidFill>
                <a:latin typeface="Bebas Neue Pro" panose="020B0606020202050201" pitchFamily="34" charset="0"/>
              </a:rPr>
              <a:t>rt</a:t>
            </a:r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249055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How do you know when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puberty starts?</a:t>
            </a:r>
            <a:endParaRPr lang="en-US" sz="54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pic>
        <p:nvPicPr>
          <p:cNvPr id="3" name="Picture 2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75C1B19D-A417-CBFD-A080-3B769DE826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D8EDCE84-8FAC-794B-D55B-454A8F495D67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9D869E7-4932-A39D-A5A5-B5C4596D805B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87E17D1-7BC0-27B1-A559-D4137BD85D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81850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spc="-700" dirty="0">
                <a:solidFill>
                  <a:srgbClr val="5091CD"/>
                </a:solidFill>
                <a:latin typeface="Bebas Neue Pro" panose="020B0606020202050201" pitchFamily="34" charset="0"/>
              </a:rPr>
              <a:t>T</a:t>
            </a:r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een Pregnancy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Will teen parents,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stay together, get married and raise their baby?</a:t>
            </a: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4F6513C8-213B-E9EF-6ECD-54CC814E5E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CF648F4-2094-2F9E-5A88-DB14CE0A3535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4223FB0-A677-CA16-ADC1-D4625AE0F943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9656F0B-C515-ED39-2816-0D5A69F21F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578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spc="-700" dirty="0">
                <a:solidFill>
                  <a:srgbClr val="5091CD"/>
                </a:solidFill>
                <a:latin typeface="Bebas Neue Pro" panose="020B0606020202050201" pitchFamily="34" charset="0"/>
              </a:rPr>
              <a:t>T</a:t>
            </a:r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een Pregnancy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600"/>
              </a:lnSpc>
              <a:spcAft>
                <a:spcPts val="1800"/>
              </a:spcAft>
            </a:pPr>
            <a:r>
              <a:rPr lang="en-US" sz="4800" dirty="0">
                <a:latin typeface="AstoriaMedium" panose="00000500000000000000" pitchFamily="2" charset="0"/>
              </a:rPr>
              <a:t>In 80% of teen pregnancies </a:t>
            </a:r>
            <a:br>
              <a:rPr lang="en-US" sz="4800" dirty="0">
                <a:latin typeface="AstoriaMedium" panose="00000500000000000000" pitchFamily="2" charset="0"/>
              </a:rPr>
            </a:br>
            <a:r>
              <a:rPr lang="en-US" sz="4800" dirty="0">
                <a:latin typeface="AstoriaMedium" panose="00000500000000000000" pitchFamily="2" charset="0"/>
              </a:rPr>
              <a:t>the teen father will not stay </a:t>
            </a:r>
            <a:br>
              <a:rPr lang="en-US" sz="4800" dirty="0">
                <a:latin typeface="AstoriaMedium" panose="00000500000000000000" pitchFamily="2" charset="0"/>
              </a:rPr>
            </a:br>
            <a:r>
              <a:rPr lang="en-US" sz="4800" dirty="0">
                <a:latin typeface="AstoriaMedium" panose="00000500000000000000" pitchFamily="2" charset="0"/>
              </a:rPr>
              <a:t>to support the mother or child.</a:t>
            </a: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C7BD2EE0-78BE-7456-4232-0FA717BCC0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14D2FD5-6F59-28F5-3038-7C50BE510F77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0554DC0-551F-8E3A-29D4-1C37B0AE7045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02EA318-D4BB-2102-0E32-E2BA48B088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49940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spc="-700" dirty="0">
                <a:solidFill>
                  <a:srgbClr val="5091CD"/>
                </a:solidFill>
                <a:latin typeface="Bebas Neue Pro" panose="020B0606020202050201" pitchFamily="34" charset="0"/>
              </a:rPr>
              <a:t>T</a:t>
            </a:r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een Pregnancy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Can a teen father be sued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for child support?</a:t>
            </a: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5D262EB5-5740-64FC-301F-3AA57A6A60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D9A96D4B-73B6-9D24-E8E6-C27ED7C00750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38B8DC8-26DE-68DB-6D4F-51BB2BE8873D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9CBB43D-4B6E-692F-1BDF-3CCE072DE1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06953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spc="-700" dirty="0">
                <a:solidFill>
                  <a:srgbClr val="5091CD"/>
                </a:solidFill>
                <a:latin typeface="Bebas Neue Pro" panose="020B0606020202050201" pitchFamily="34" charset="0"/>
              </a:rPr>
              <a:t>T</a:t>
            </a:r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een Pregnancy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600"/>
              </a:lnSpc>
              <a:spcAft>
                <a:spcPts val="1800"/>
              </a:spcAft>
            </a:pPr>
            <a:r>
              <a:rPr lang="en-US" sz="4800" dirty="0">
                <a:latin typeface="AstoriaMedium" panose="00000500000000000000" pitchFamily="2" charset="0"/>
              </a:rPr>
              <a:t>If he is proven to be the father, </a:t>
            </a:r>
            <a:br>
              <a:rPr lang="en-US" sz="4800" dirty="0">
                <a:latin typeface="AstoriaMedium" panose="00000500000000000000" pitchFamily="2" charset="0"/>
              </a:rPr>
            </a:br>
            <a:r>
              <a:rPr lang="en-US" sz="4800" dirty="0">
                <a:latin typeface="AstoriaMedium" panose="00000500000000000000" pitchFamily="2" charset="0"/>
              </a:rPr>
              <a:t>he is legally obligated to pay </a:t>
            </a:r>
            <a:br>
              <a:rPr lang="en-US" sz="4800" dirty="0">
                <a:latin typeface="AstoriaMedium" panose="00000500000000000000" pitchFamily="2" charset="0"/>
              </a:rPr>
            </a:br>
            <a:r>
              <a:rPr lang="en-US" sz="4800" dirty="0">
                <a:latin typeface="AstoriaMedium" panose="00000500000000000000" pitchFamily="2" charset="0"/>
              </a:rPr>
              <a:t>child support.</a:t>
            </a: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A3DE4ADA-1861-05AF-04EF-EF590201E4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FC4A44B-E99A-54BB-EB58-227F22144696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450B2B6-155F-F16A-B444-781BA81FA96D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8C247EF-C87E-B38D-D2A0-DDDF416A5A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29055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spc="-700" dirty="0">
                <a:solidFill>
                  <a:srgbClr val="5091CD"/>
                </a:solidFill>
                <a:latin typeface="Bebas Neue Pro" panose="020B0606020202050201" pitchFamily="34" charset="0"/>
              </a:rPr>
              <a:t>T</a:t>
            </a:r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een Pregnancy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600"/>
              </a:lnSpc>
              <a:spcAft>
                <a:spcPts val="1800"/>
              </a:spcAft>
            </a:pPr>
            <a:r>
              <a:rPr lang="en-US" sz="4800" dirty="0">
                <a:latin typeface="AstoriaMedium" panose="00000500000000000000" pitchFamily="2" charset="0"/>
              </a:rPr>
              <a:t>Is there a time in the month </a:t>
            </a:r>
            <a:br>
              <a:rPr lang="en-US" sz="4800" dirty="0">
                <a:latin typeface="AstoriaMedium" panose="00000500000000000000" pitchFamily="2" charset="0"/>
              </a:rPr>
            </a:br>
            <a:r>
              <a:rPr lang="en-US" sz="4800" dirty="0">
                <a:latin typeface="AstoriaMedium" panose="00000500000000000000" pitchFamily="2" charset="0"/>
              </a:rPr>
              <a:t>when having sex won’t result </a:t>
            </a:r>
            <a:br>
              <a:rPr lang="en-US" sz="4800" dirty="0">
                <a:latin typeface="AstoriaMedium" panose="00000500000000000000" pitchFamily="2" charset="0"/>
              </a:rPr>
            </a:br>
            <a:r>
              <a:rPr lang="en-US" sz="4800" dirty="0">
                <a:latin typeface="AstoriaMedium" panose="00000500000000000000" pitchFamily="2" charset="0"/>
              </a:rPr>
              <a:t>in a pregnancy?</a:t>
            </a: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53CC3AAD-BC7C-B0F2-4120-F2188B058A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D8354A43-581F-185F-0B35-84CEE416CEDF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635F701-EB37-3B71-AE42-9390C36ECDB4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33AA905-E35D-BF58-B34A-6A374101E1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47122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spc="-700" dirty="0">
                <a:solidFill>
                  <a:srgbClr val="5091CD"/>
                </a:solidFill>
                <a:latin typeface="Bebas Neue Pro" panose="020B0606020202050201" pitchFamily="34" charset="0"/>
              </a:rPr>
              <a:t>T</a:t>
            </a:r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een Pregnancy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Anytime you have sex,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you run the risk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of pregnancy.</a:t>
            </a: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D838EDAB-2F2B-3BF5-4511-3E4C91E129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9F89047-04B2-E5B1-D173-1FABE7C955BF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1862F2D-56EA-316C-1AAC-C91F2E6398E7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9F9EC7D-8111-71AB-F2B2-7C236CE758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63242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spc="-700" dirty="0">
                <a:solidFill>
                  <a:srgbClr val="5091CD"/>
                </a:solidFill>
                <a:latin typeface="Bebas Neue Pro" panose="020B0606020202050201" pitchFamily="34" charset="0"/>
              </a:rPr>
              <a:t>T</a:t>
            </a:r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een Pregnancy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How can you stop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teen pregnancy?</a:t>
            </a: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2A31DEEC-F68D-F0D7-DC59-845FAA8E29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5405934-A9B6-0737-A0A1-7DDDBD9FAFEF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5DD6D1F-6614-D417-6952-BE495C6DEDD2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13EDFCF-D0F1-AE18-331C-6EE87A3214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72207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spc="-700" dirty="0">
                <a:solidFill>
                  <a:srgbClr val="5091CD"/>
                </a:solidFill>
                <a:latin typeface="Bebas Neue Pro" panose="020B0606020202050201" pitchFamily="34" charset="0"/>
              </a:rPr>
              <a:t>T</a:t>
            </a:r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een Pregnancy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Abstinence. </a:t>
            </a:r>
          </a:p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Abstinence is the only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100% risk free behavior.</a:t>
            </a: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903D067F-4DE4-9F7C-563D-C955BEE4C1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F45E50D-2E48-0A89-FFB8-6B3DD6DCCE24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4C305CE-6B3D-C80E-1B56-7DCBE5C1C42C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6DC6E99-D7BB-B074-4ADB-9994D015DF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96495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spc="-700" dirty="0">
                <a:solidFill>
                  <a:srgbClr val="5091CD"/>
                </a:solidFill>
                <a:latin typeface="Bebas Neue Pro" panose="020B0606020202050201" pitchFamily="34" charset="0"/>
              </a:rPr>
              <a:t>T</a:t>
            </a:r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een Pregnancy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400"/>
              </a:lnSpc>
              <a:spcAft>
                <a:spcPts val="1800"/>
              </a:spcAft>
            </a:pPr>
            <a:r>
              <a:rPr lang="en-US" sz="4800" dirty="0">
                <a:latin typeface="AstoriaMedium" panose="00000500000000000000" pitchFamily="2" charset="0"/>
              </a:rPr>
              <a:t>Do most teen parents go to college and get a chance to work at jobs they enjoy?</a:t>
            </a: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E8945108-E6B9-1F82-810C-7E82E33E7E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F299EEC-F914-8B0A-943A-97C8C35BA847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694C72C-3B1C-1109-F54D-8C3949A6CD78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2E714F3-226C-86B4-235D-87A16AC19A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30387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spc="-700" dirty="0">
                <a:solidFill>
                  <a:srgbClr val="5091CD"/>
                </a:solidFill>
                <a:latin typeface="Bebas Neue Pro" panose="020B0606020202050201" pitchFamily="34" charset="0"/>
              </a:rPr>
              <a:t>T</a:t>
            </a:r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een Pregnancy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400"/>
              </a:lnSpc>
              <a:spcAft>
                <a:spcPts val="1800"/>
              </a:spcAft>
            </a:pPr>
            <a:r>
              <a:rPr lang="en-US" sz="4800" dirty="0">
                <a:latin typeface="AstoriaMedium" panose="00000500000000000000" pitchFamily="2" charset="0"/>
              </a:rPr>
              <a:t>Less than 2% of teen mothers </a:t>
            </a:r>
            <a:br>
              <a:rPr lang="en-US" sz="4800" dirty="0">
                <a:latin typeface="AstoriaMedium" panose="00000500000000000000" pitchFamily="2" charset="0"/>
              </a:rPr>
            </a:br>
            <a:r>
              <a:rPr lang="en-US" sz="4800" dirty="0">
                <a:latin typeface="AstoriaMedium" panose="00000500000000000000" pitchFamily="2" charset="0"/>
              </a:rPr>
              <a:t>will earn a college degree </a:t>
            </a:r>
            <a:br>
              <a:rPr lang="en-US" sz="4800" dirty="0">
                <a:latin typeface="AstoriaMedium" panose="00000500000000000000" pitchFamily="2" charset="0"/>
              </a:rPr>
            </a:br>
            <a:r>
              <a:rPr lang="en-US" sz="4800" dirty="0">
                <a:latin typeface="AstoriaMedium" panose="00000500000000000000" pitchFamily="2" charset="0"/>
              </a:rPr>
              <a:t>before age 30.</a:t>
            </a: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29B699B3-C149-087C-BDF5-EF73DFE19B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AED430F-2D0E-DFB3-2AB1-367C61ADD2CF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E44E457-74E7-747D-12BE-1F4539F4F659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14DA307-5045-2396-876A-632DBCC4BF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72279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Pube</a:t>
            </a:r>
            <a:r>
              <a:rPr lang="en-US" sz="10600" spc="50" dirty="0">
                <a:solidFill>
                  <a:srgbClr val="5091CD"/>
                </a:solidFill>
                <a:latin typeface="Bebas Neue Pro" panose="020B0606020202050201" pitchFamily="34" charset="0"/>
              </a:rPr>
              <a:t>rt</a:t>
            </a:r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249055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600"/>
              </a:lnSpc>
              <a:spcAft>
                <a:spcPts val="1800"/>
              </a:spcAft>
            </a:pPr>
            <a:r>
              <a:rPr lang="en-US" sz="4800" dirty="0">
                <a:latin typeface="AstoriaMedium" panose="00000500000000000000" pitchFamily="2" charset="0"/>
              </a:rPr>
              <a:t>Puberty starts between </a:t>
            </a:r>
            <a:br>
              <a:rPr lang="en-US" sz="4800" dirty="0">
                <a:latin typeface="AstoriaMedium" panose="00000500000000000000" pitchFamily="2" charset="0"/>
              </a:rPr>
            </a:br>
            <a:r>
              <a:rPr lang="en-US" sz="4800" dirty="0">
                <a:latin typeface="AstoriaMedium" panose="00000500000000000000" pitchFamily="2" charset="0"/>
              </a:rPr>
              <a:t>the ages of 9 - 13 in girls, </a:t>
            </a:r>
            <a:br>
              <a:rPr lang="en-US" sz="4800" dirty="0">
                <a:latin typeface="AstoriaMedium" panose="00000500000000000000" pitchFamily="2" charset="0"/>
              </a:rPr>
            </a:br>
            <a:r>
              <a:rPr lang="en-US" sz="4800" dirty="0">
                <a:latin typeface="AstoriaMedium" panose="00000500000000000000" pitchFamily="2" charset="0"/>
              </a:rPr>
              <a:t>and 10 - 14 for boys.</a:t>
            </a:r>
            <a:endParaRPr lang="en-US" sz="48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pic>
        <p:nvPicPr>
          <p:cNvPr id="3" name="Picture 2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EDCF3F4E-0DB5-79D8-8876-3FDF9A0854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878B927-FFB8-F503-8D1E-7068AF48BDA4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74717F7-0DA6-3764-4795-1ABE12E8F41F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EF56FA3-6C15-A391-A088-6F548BD5CC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39377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dirty="0">
                <a:solidFill>
                  <a:srgbClr val="5091CD"/>
                </a:solidFill>
                <a:latin typeface="Bebas Neue Pro" panose="020B0606020202050201" pitchFamily="34" charset="0"/>
              </a:rPr>
              <a:t>STI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What does STI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stand for?</a:t>
            </a: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744DF449-DEF4-9AE8-1F7B-2311FA1C4C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0A2AA81-F4E7-22D7-1815-F23C17C24F6B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D19DE6A-C20D-F69D-1399-75BB2A73388D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F105817-36EC-442E-57C5-68EF56289F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29208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dirty="0">
                <a:solidFill>
                  <a:srgbClr val="5091CD"/>
                </a:solidFill>
                <a:latin typeface="Bebas Neue Pro" panose="020B0606020202050201" pitchFamily="34" charset="0"/>
              </a:rPr>
              <a:t>STI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Sexually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Transmitted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Infection</a:t>
            </a: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17923E38-F9EE-17B2-83ED-6C09EB7447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5677071-5CD2-49FC-7BF0-279CB7FBABBD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2683A91-30B1-058E-3026-97E001DCF497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05E2E1C-2A2E-322C-8C61-CF529BF831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8260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dirty="0">
                <a:solidFill>
                  <a:srgbClr val="5091CD"/>
                </a:solidFill>
                <a:latin typeface="Bebas Neue Pro" panose="020B0606020202050201" pitchFamily="34" charset="0"/>
              </a:rPr>
              <a:t>STI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400"/>
              </a:lnSpc>
              <a:spcAft>
                <a:spcPts val="1800"/>
              </a:spcAft>
            </a:pPr>
            <a:r>
              <a:rPr lang="en-US" sz="4800" dirty="0">
                <a:latin typeface="AstoriaMedium" panose="00000500000000000000" pitchFamily="2" charset="0"/>
              </a:rPr>
              <a:t>STI: Is an infection passed </a:t>
            </a:r>
            <a:br>
              <a:rPr lang="en-US" sz="4800" dirty="0">
                <a:latin typeface="AstoriaMedium" panose="00000500000000000000" pitchFamily="2" charset="0"/>
              </a:rPr>
            </a:br>
            <a:r>
              <a:rPr lang="en-US" sz="4800" dirty="0">
                <a:latin typeface="AstoriaMedium" panose="00000500000000000000" pitchFamily="2" charset="0"/>
              </a:rPr>
              <a:t>from one person to another during sexual contact.</a:t>
            </a: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6F785D24-0C9E-C329-DF8A-2820FD5047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AAA933C-C74B-A727-2B51-36E25BBF82E1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137817E-725D-79FC-9288-57AE3F7269E0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6911420-2861-17E4-6E05-9A132C0E04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93399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dirty="0">
                <a:solidFill>
                  <a:srgbClr val="5091CD"/>
                </a:solidFill>
                <a:latin typeface="Bebas Neue Pro" panose="020B0606020202050201" pitchFamily="34" charset="0"/>
              </a:rPr>
              <a:t>STI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How many STIs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are there?</a:t>
            </a: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3E8E3594-8B56-8F3D-1248-3C7C79CD28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A7ECD153-C2AC-C9AC-7CA3-4EF71E9428A8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2CDA499-2A45-5C7C-81AA-1CD32EBDEE69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63F5995-E7C2-5E7A-8DC3-BF3D3F88B2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8078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dirty="0">
                <a:solidFill>
                  <a:srgbClr val="5091CD"/>
                </a:solidFill>
                <a:latin typeface="Bebas Neue Pro" panose="020B0606020202050201" pitchFamily="34" charset="0"/>
              </a:rPr>
              <a:t>STI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The Centers for Disease Control lists over 25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major STIs.</a:t>
            </a: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71117FA2-2324-F9D1-F4F1-2FC3559EEA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E7C608CE-ED27-DCD1-7D2A-777F30EF58C6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EABA706-DABB-4AA4-A4CB-5BC3383BC7AE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DF2F577-B822-1181-1777-60F86D0B76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40924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dirty="0">
                <a:solidFill>
                  <a:srgbClr val="5091CD"/>
                </a:solidFill>
                <a:latin typeface="Bebas Neue Pro" panose="020B0606020202050201" pitchFamily="34" charset="0"/>
              </a:rPr>
              <a:t>STI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2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How do you get an STI?</a:t>
            </a: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29D7D04D-5FBF-46C2-3A1B-0F23604189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E0DF4C22-D64C-2C29-F3A1-0BCBD377C858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4E1F6B5-A0E7-D1F9-4AB8-F03A663412DA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339F943-6B7A-7E21-69AD-6011343EEB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21942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dirty="0">
                <a:solidFill>
                  <a:srgbClr val="5091CD"/>
                </a:solidFill>
                <a:latin typeface="Bebas Neue Pro" panose="020B0606020202050201" pitchFamily="34" charset="0"/>
              </a:rPr>
              <a:t>STI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You get an STI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when you have sex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with an infected person.</a:t>
            </a: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C4C6204B-E850-C349-5D08-2534B8BB4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E37560AF-5FE9-2B2D-833A-772A6842580A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45635A9-CAFC-083C-9169-4FF8CEF2368B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DF45633-32EA-755B-58D0-A1C9EEB681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1800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dirty="0">
                <a:solidFill>
                  <a:srgbClr val="5091CD"/>
                </a:solidFill>
                <a:latin typeface="Bebas Neue Pro" panose="020B0606020202050201" pitchFamily="34" charset="0"/>
              </a:rPr>
              <a:t>STI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2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Who’s getting STIs?</a:t>
            </a: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40B6B373-1233-7598-97CE-2CE21B5730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A6BA2585-F804-EAD3-AA0D-7DBA412B2224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0D0434F-C331-2C52-EEB5-772F0BC691F9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DDA7B85-4E53-8B4D-0F88-E5C6C36D98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5309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dirty="0">
                <a:solidFill>
                  <a:srgbClr val="5091CD"/>
                </a:solidFill>
                <a:latin typeface="Bebas Neue Pro" panose="020B0606020202050201" pitchFamily="34" charset="0"/>
              </a:rPr>
              <a:t>STI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211572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200"/>
              </a:lnSpc>
              <a:spcAft>
                <a:spcPts val="1800"/>
              </a:spcAft>
            </a:pPr>
            <a:r>
              <a:rPr lang="en-US" sz="4400" dirty="0">
                <a:latin typeface="AstoriaMedium" panose="00000500000000000000" pitchFamily="2" charset="0"/>
              </a:rPr>
              <a:t>20 Million new STI cases are diagnosed each year in the </a:t>
            </a:r>
            <a:br>
              <a:rPr lang="en-US" sz="4400" dirty="0">
                <a:latin typeface="AstoriaMedium" panose="00000500000000000000" pitchFamily="2" charset="0"/>
              </a:rPr>
            </a:br>
            <a:r>
              <a:rPr lang="en-US" sz="4400" dirty="0">
                <a:latin typeface="AstoriaMedium" panose="00000500000000000000" pitchFamily="2" charset="0"/>
              </a:rPr>
              <a:t>United States. </a:t>
            </a:r>
          </a:p>
          <a:p>
            <a:pPr>
              <a:lnSpc>
                <a:spcPts val="5200"/>
              </a:lnSpc>
              <a:spcAft>
                <a:spcPts val="1800"/>
              </a:spcAft>
            </a:pPr>
            <a:r>
              <a:rPr lang="en-US" sz="4400" dirty="0">
                <a:latin typeface="AstoriaMedium" panose="00000500000000000000" pitchFamily="2" charset="0"/>
              </a:rPr>
              <a:t>10 Million or more than half of them are teenagers.</a:t>
            </a: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8FD34CCA-07D5-F409-FFCB-62BC86EDB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59ADB1C-CF2D-1CE9-B875-43AC585D9438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9A8EF6F-59B2-6EC4-410E-699971E37FB0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7CFE6F1-9703-00BD-EB2B-167A2C5EBD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80421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dirty="0">
                <a:solidFill>
                  <a:srgbClr val="5091CD"/>
                </a:solidFill>
                <a:latin typeface="Bebas Neue Pro" panose="020B0606020202050201" pitchFamily="34" charset="0"/>
              </a:rPr>
              <a:t>STI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Can you tell if someone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has an STI?</a:t>
            </a: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B1338CA8-68B7-30E3-D9D8-4C9C683649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B585CB7-CC75-D36F-BE50-A72F51B3C822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FBB1AE0-0B15-1601-EC0A-E1A88A147F12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C04A214-B1ED-5192-F612-3F34D8980D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00993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Pube</a:t>
            </a:r>
            <a:r>
              <a:rPr lang="en-US" sz="10600" spc="50" dirty="0">
                <a:solidFill>
                  <a:srgbClr val="5091CD"/>
                </a:solidFill>
                <a:latin typeface="Bebas Neue Pro" panose="020B0606020202050201" pitchFamily="34" charset="0"/>
              </a:rPr>
              <a:t>rt</a:t>
            </a:r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249055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2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What are hormones?</a:t>
            </a:r>
            <a:endParaRPr lang="en-US" sz="54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pic>
        <p:nvPicPr>
          <p:cNvPr id="3" name="Picture 2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A0335101-AC7A-F5D8-5EC0-D2E2AD5ABA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B624E22-A292-1FC8-F1C6-1CB9D372C400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303D567-296F-1C5F-A4F6-BBD4847DD960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4498199-6CAB-F995-92A6-D9EAAC725C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12483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dirty="0">
                <a:solidFill>
                  <a:srgbClr val="5091CD"/>
                </a:solidFill>
                <a:latin typeface="Bebas Neue Pro" panose="020B0606020202050201" pitchFamily="34" charset="0"/>
              </a:rPr>
              <a:t>STI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211572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200"/>
              </a:lnSpc>
              <a:spcAft>
                <a:spcPts val="1800"/>
              </a:spcAft>
            </a:pPr>
            <a:r>
              <a:rPr lang="en-US" sz="4400" dirty="0">
                <a:latin typeface="AstoriaMedium" panose="00000500000000000000" pitchFamily="2" charset="0"/>
              </a:rPr>
              <a:t>You cannot tell by looking if someone has an STI. </a:t>
            </a:r>
          </a:p>
          <a:p>
            <a:pPr>
              <a:lnSpc>
                <a:spcPts val="5200"/>
              </a:lnSpc>
              <a:spcAft>
                <a:spcPts val="1800"/>
              </a:spcAft>
            </a:pPr>
            <a:r>
              <a:rPr lang="en-US" sz="4400" dirty="0">
                <a:latin typeface="AstoriaMedium" panose="00000500000000000000" pitchFamily="2" charset="0"/>
              </a:rPr>
              <a:t>In fact, many people who are infected, do not know themselves.</a:t>
            </a: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671D6A53-3637-158A-B3E7-E8D2FAC166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BD77841-E58E-D233-53CF-0BEED6422E07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78CA5A6-1A30-31DF-C8C3-22A412C89A35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B8328E4-E4BB-FBFB-6795-A5D1E38B9C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26367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dirty="0">
                <a:solidFill>
                  <a:srgbClr val="5091CD"/>
                </a:solidFill>
                <a:latin typeface="Bebas Neue Pro" panose="020B0606020202050201" pitchFamily="34" charset="0"/>
              </a:rPr>
              <a:t>STI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2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Can STIs be cured?</a:t>
            </a: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0A8243E2-B7FE-6CA7-059D-5377F31ADA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38E32A9-4BF5-7228-D1AE-ADF86048ED5C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D0D404C-42AD-B407-5D17-40FDDED9F1AE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C80BC82-DCE2-4625-3341-B3013B4CDA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1881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dirty="0">
                <a:solidFill>
                  <a:srgbClr val="5091CD"/>
                </a:solidFill>
                <a:latin typeface="Bebas Neue Pro" panose="020B0606020202050201" pitchFamily="34" charset="0"/>
              </a:rPr>
              <a:t>STI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600"/>
              </a:lnSpc>
              <a:spcAft>
                <a:spcPts val="1800"/>
              </a:spcAft>
            </a:pPr>
            <a:r>
              <a:rPr lang="en-US" sz="4800" dirty="0">
                <a:latin typeface="AstoriaMedium" panose="00000500000000000000" pitchFamily="2" charset="0"/>
              </a:rPr>
              <a:t>Only some STIs can be cured with antibiotics. Other STIs </a:t>
            </a:r>
            <a:br>
              <a:rPr lang="en-US" sz="4800" dirty="0">
                <a:latin typeface="AstoriaMedium" panose="00000500000000000000" pitchFamily="2" charset="0"/>
              </a:rPr>
            </a:br>
            <a:r>
              <a:rPr lang="en-US" sz="4800" dirty="0">
                <a:latin typeface="AstoriaMedium" panose="00000500000000000000" pitchFamily="2" charset="0"/>
              </a:rPr>
              <a:t>are not affected by antibiotics.</a:t>
            </a: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87C3908F-3980-AE24-2C32-DDAC3DA0FF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ED9D59E9-391D-2961-3EA8-64AEF6FA2577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45BDD9F-EF6F-0BF1-C37E-2AF42C0CA230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68E2ED6-F61C-1C97-7E0A-3F86F4E2AD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63128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dirty="0">
                <a:solidFill>
                  <a:srgbClr val="5091CD"/>
                </a:solidFill>
                <a:latin typeface="Bebas Neue Pro" panose="020B0606020202050201" pitchFamily="34" charset="0"/>
              </a:rPr>
              <a:t>STI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Do you have to have sex with a lot of people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to get an STI?</a:t>
            </a: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84F7BF52-875D-666A-C0E1-C3053C58AC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73E96DF-5BBB-4E79-2124-E60902ADA017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7D45D1D-0D3A-9022-A742-2E830F406D72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47C266E-5C68-DE00-5B53-E9C85A1A21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9015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dirty="0">
                <a:solidFill>
                  <a:srgbClr val="5091CD"/>
                </a:solidFill>
                <a:latin typeface="Bebas Neue Pro" panose="020B0606020202050201" pitchFamily="34" charset="0"/>
              </a:rPr>
              <a:t>STI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600"/>
              </a:lnSpc>
              <a:spcAft>
                <a:spcPts val="1800"/>
              </a:spcAft>
            </a:pPr>
            <a:r>
              <a:rPr lang="en-US" sz="4800" dirty="0">
                <a:latin typeface="AstoriaMedium" panose="00000500000000000000" pitchFamily="2" charset="0"/>
              </a:rPr>
              <a:t>You can get an STI anytime </a:t>
            </a:r>
            <a:br>
              <a:rPr lang="en-US" sz="4800" dirty="0">
                <a:latin typeface="AstoriaMedium" panose="00000500000000000000" pitchFamily="2" charset="0"/>
              </a:rPr>
            </a:br>
            <a:r>
              <a:rPr lang="en-US" sz="4800" dirty="0">
                <a:latin typeface="AstoriaMedium" panose="00000500000000000000" pitchFamily="2" charset="0"/>
              </a:rPr>
              <a:t>you have sex with an </a:t>
            </a:r>
            <a:br>
              <a:rPr lang="en-US" sz="4800" dirty="0">
                <a:latin typeface="AstoriaMedium" panose="00000500000000000000" pitchFamily="2" charset="0"/>
              </a:rPr>
            </a:br>
            <a:r>
              <a:rPr lang="en-US" sz="4800" dirty="0">
                <a:latin typeface="AstoriaMedium" panose="00000500000000000000" pitchFamily="2" charset="0"/>
              </a:rPr>
              <a:t>infected person.</a:t>
            </a: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19213A63-A5E5-D045-4443-98F4F10A25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F59E3E2-8A2F-B574-6E63-13767747A9E9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9A2962D-6FD0-DD77-6811-5B0BFF5E8EED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83813CF-F820-8504-9B5F-AB26338437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43993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dirty="0">
                <a:solidFill>
                  <a:srgbClr val="5091CD"/>
                </a:solidFill>
                <a:latin typeface="Bebas Neue Pro" panose="020B0606020202050201" pitchFamily="34" charset="0"/>
              </a:rPr>
              <a:t>STI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Can babies be born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with STIs?</a:t>
            </a: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FD04FD43-5F41-16B6-A0A0-C520357F6C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7B4A060-CC27-3F85-D908-EF7382B84650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6028718-A601-15C6-82A3-AB0ED1099D79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1DB3581-A4A7-0D77-6CCE-25BB003B83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02237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dirty="0">
                <a:solidFill>
                  <a:srgbClr val="5091CD"/>
                </a:solidFill>
                <a:latin typeface="Bebas Neue Pro" panose="020B0606020202050201" pitchFamily="34" charset="0"/>
              </a:rPr>
              <a:t>STI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600"/>
              </a:lnSpc>
              <a:spcAft>
                <a:spcPts val="1800"/>
              </a:spcAft>
            </a:pPr>
            <a:r>
              <a:rPr lang="en-US" sz="4800" dirty="0">
                <a:latin typeface="AstoriaMedium" panose="00000500000000000000" pitchFamily="2" charset="0"/>
              </a:rPr>
              <a:t>Yes, some STI’s can be passed from mother to child during pregnancy or birth.</a:t>
            </a: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97690D1D-C47D-4945-6E79-D371B849D1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719753F-ADF5-3539-4F1C-2257AF75ADA2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39CB26F-BA5C-5AD8-0B02-847881C80146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A19E9BB-4782-05EA-63D4-1B4D35FC5C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75215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dirty="0">
                <a:solidFill>
                  <a:srgbClr val="5091CD"/>
                </a:solidFill>
                <a:latin typeface="Bebas Neue Pro" panose="020B0606020202050201" pitchFamily="34" charset="0"/>
              </a:rPr>
              <a:t>STI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How can you avoid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getting an STI?</a:t>
            </a: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024FF720-6742-D3F2-E430-609345E9A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0E8B8C7-B481-05F0-E29C-3177FB226761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349C974-94CA-05A8-D452-6982C227E547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D56613C-AE3F-383A-355D-FEF24C2D53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6243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dirty="0">
                <a:solidFill>
                  <a:srgbClr val="5091CD"/>
                </a:solidFill>
                <a:latin typeface="Bebas Neue Pro" panose="020B0606020202050201" pitchFamily="34" charset="0"/>
              </a:rPr>
              <a:t>STI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Abstinence.</a:t>
            </a:r>
          </a:p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Abstinence is the only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100% risk free behavior.</a:t>
            </a: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CD35AFE1-0FC4-7356-E019-C14E121E2A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CEEB70F-C435-577A-A56B-C13669E5D04F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5A3494D-C7B2-E308-0283-A06E2559EA5B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4D09E05-1365-7026-A3A9-90E02B8DFA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9729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dirty="0">
                <a:solidFill>
                  <a:srgbClr val="5091CD"/>
                </a:solidFill>
                <a:latin typeface="Bebas Neue Pro" panose="020B0606020202050201" pitchFamily="34" charset="0"/>
              </a:rPr>
              <a:t>STI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Are condoms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100% effective in preventing STIs?</a:t>
            </a: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93FE401E-0B4C-7FA3-4B37-CCC78C574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1373F747-A56B-F78B-7EBE-B2C87257B715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56A65BB-E87B-6C97-9ADC-4478A8DD2ABC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D39837F-B81D-FCE0-5029-5DB35BA3B4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54241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Pube</a:t>
            </a:r>
            <a:r>
              <a:rPr lang="en-US" sz="10600" spc="50" dirty="0">
                <a:solidFill>
                  <a:srgbClr val="5091CD"/>
                </a:solidFill>
                <a:latin typeface="Bebas Neue Pro" panose="020B0606020202050201" pitchFamily="34" charset="0"/>
              </a:rPr>
              <a:t>rt</a:t>
            </a:r>
            <a:r>
              <a:rPr lang="en-US" sz="10600" spc="-70" dirty="0">
                <a:solidFill>
                  <a:srgbClr val="5091CD"/>
                </a:solidFill>
                <a:latin typeface="Bebas Neue Pro" panose="020B0606020202050201" pitchFamily="34" charset="0"/>
              </a:rPr>
              <a:t>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211572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200"/>
              </a:lnSpc>
              <a:spcAft>
                <a:spcPts val="1800"/>
              </a:spcAft>
            </a:pPr>
            <a:r>
              <a:rPr lang="en-US" sz="4400" dirty="0">
                <a:latin typeface="AstoriaMedium" panose="00000500000000000000" pitchFamily="2" charset="0"/>
              </a:rPr>
              <a:t>During puberty males and females produce chemical messengers called hormones.</a:t>
            </a:r>
          </a:p>
          <a:p>
            <a:pPr>
              <a:lnSpc>
                <a:spcPts val="5200"/>
              </a:lnSpc>
              <a:spcAft>
                <a:spcPts val="1800"/>
              </a:spcAft>
            </a:pPr>
            <a:r>
              <a:rPr lang="en-US" sz="4400" dirty="0">
                <a:latin typeface="AstoriaMedium" panose="00000500000000000000" pitchFamily="2" charset="0"/>
              </a:rPr>
              <a:t>These hormones cause changes </a:t>
            </a:r>
            <a:br>
              <a:rPr lang="en-US" sz="4400" dirty="0">
                <a:latin typeface="AstoriaMedium" panose="00000500000000000000" pitchFamily="2" charset="0"/>
              </a:rPr>
            </a:br>
            <a:r>
              <a:rPr lang="en-US" sz="4400" dirty="0">
                <a:latin typeface="AstoriaMedium" panose="00000500000000000000" pitchFamily="2" charset="0"/>
              </a:rPr>
              <a:t>in your body.</a:t>
            </a:r>
            <a:endParaRPr lang="en-US" sz="44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pic>
        <p:nvPicPr>
          <p:cNvPr id="3" name="Picture 2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01597FDF-9A69-67CD-4FB0-B3CA7F0052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1AA5A8D-EB29-CA89-60C8-03B642EE4F0D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9F6725B-31E4-F1F9-A139-5F4D911E9B18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3B0B6CB-81D2-BA6E-39DE-D37DEB0988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96963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dirty="0">
                <a:solidFill>
                  <a:srgbClr val="5091CD"/>
                </a:solidFill>
                <a:latin typeface="Bebas Neue Pro" panose="020B0606020202050201" pitchFamily="34" charset="0"/>
              </a:rPr>
              <a:t>STI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600"/>
              </a:lnSpc>
              <a:spcAft>
                <a:spcPts val="1800"/>
              </a:spcAft>
            </a:pPr>
            <a:r>
              <a:rPr lang="en-US" sz="4800" dirty="0">
                <a:latin typeface="AstoriaMedium" panose="00000500000000000000" pitchFamily="2" charset="0"/>
              </a:rPr>
              <a:t>Condoms are not 100% effective. Condoms do not </a:t>
            </a:r>
            <a:br>
              <a:rPr lang="en-US" sz="4800" dirty="0">
                <a:latin typeface="AstoriaMedium" panose="00000500000000000000" pitchFamily="2" charset="0"/>
              </a:rPr>
            </a:br>
            <a:r>
              <a:rPr lang="en-US" sz="4800" dirty="0">
                <a:latin typeface="AstoriaMedium" panose="00000500000000000000" pitchFamily="2" charset="0"/>
              </a:rPr>
              <a:t>give reliable protection </a:t>
            </a:r>
            <a:br>
              <a:rPr lang="en-US" sz="4800" dirty="0">
                <a:latin typeface="AstoriaMedium" panose="00000500000000000000" pitchFamily="2" charset="0"/>
              </a:rPr>
            </a:br>
            <a:r>
              <a:rPr lang="en-US" sz="4800" dirty="0">
                <a:latin typeface="AstoriaMedium" panose="00000500000000000000" pitchFamily="2" charset="0"/>
              </a:rPr>
              <a:t>against STIs.</a:t>
            </a: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0B96D389-6D7D-413A-DD4C-C67BE0F7BE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685E158-28D7-26CA-C3E5-4504B6E36EDC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DB35DE4-5086-27FC-EA6A-414B7EE7C6AE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C215D88-CA98-8F49-7FB2-C154FD4CA9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27660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dirty="0">
                <a:solidFill>
                  <a:srgbClr val="5091CD"/>
                </a:solidFill>
                <a:latin typeface="Bebas Neue Pro" panose="020B0606020202050201" pitchFamily="34" charset="0"/>
              </a:rPr>
              <a:t>STI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Can you get an STI 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from a toilet seat?</a:t>
            </a: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D188ACA0-EFBD-45B9-55BB-A308E3FFBC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6728829-463C-19B0-00EB-5BA548AEFB8B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8F147DB-3531-4019-5FF9-91C0D4C9F4D8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1907AC1-7BB7-0DE5-08B0-F9303A8032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04572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dirty="0">
                <a:solidFill>
                  <a:srgbClr val="5091CD"/>
                </a:solidFill>
                <a:latin typeface="Bebas Neue Pro" panose="020B0606020202050201" pitchFamily="34" charset="0"/>
              </a:rPr>
              <a:t>STI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0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You get STI’s from</a:t>
            </a:r>
            <a:br>
              <a:rPr lang="en-US" sz="5400" dirty="0">
                <a:latin typeface="AstoriaMedium" panose="00000500000000000000" pitchFamily="2" charset="0"/>
              </a:rPr>
            </a:br>
            <a:r>
              <a:rPr lang="en-US" sz="5400" dirty="0">
                <a:latin typeface="AstoriaMedium" panose="00000500000000000000" pitchFamily="2" charset="0"/>
              </a:rPr>
              <a:t>sexual contact.</a:t>
            </a: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0D3FC2D8-B6DC-0063-522F-BB41E35B3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C094ED0B-8DB8-7DEE-2FCD-A1463A91A5E8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4C354C8-D294-5CCA-50B2-4CB1396B1BED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C64B314-8D62-9F78-5142-BF8716BC28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57514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dirty="0">
                <a:solidFill>
                  <a:srgbClr val="5091CD"/>
                </a:solidFill>
                <a:latin typeface="Bebas Neue Pro" panose="020B0606020202050201" pitchFamily="34" charset="0"/>
              </a:rPr>
              <a:t>STI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37189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200"/>
              </a:lnSpc>
              <a:spcAft>
                <a:spcPts val="1800"/>
              </a:spcAft>
            </a:pPr>
            <a:r>
              <a:rPr lang="en-US" sz="5400" dirty="0">
                <a:latin typeface="AstoriaMedium" panose="00000500000000000000" pitchFamily="2" charset="0"/>
              </a:rPr>
              <a:t>What is HIV/AIDS?</a:t>
            </a: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0B1798DF-D4FA-AB20-5C50-B30BBCF3FF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44648016-7CC1-5A04-D375-7C8F1277FBAE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E788D4B-3286-3646-88DE-0C7B5C39E5FE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DD77FC1-282A-D2EF-A6FE-6002864832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39984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dirty="0">
                <a:solidFill>
                  <a:srgbClr val="5091CD"/>
                </a:solidFill>
                <a:latin typeface="Bebas Neue Pro" panose="020B0606020202050201" pitchFamily="34" charset="0"/>
              </a:rPr>
              <a:t>STI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211572"/>
            <a:ext cx="8296586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200"/>
              </a:lnSpc>
              <a:spcAft>
                <a:spcPts val="1800"/>
              </a:spcAft>
            </a:pPr>
            <a:r>
              <a:rPr lang="en-US" sz="4400" dirty="0">
                <a:latin typeface="AstoriaMedium" panose="00000500000000000000" pitchFamily="2" charset="0"/>
              </a:rPr>
              <a:t>HIV the Human Immunodeficiency Virus.</a:t>
            </a:r>
          </a:p>
          <a:p>
            <a:pPr>
              <a:lnSpc>
                <a:spcPts val="5200"/>
              </a:lnSpc>
              <a:spcAft>
                <a:spcPts val="1800"/>
              </a:spcAft>
            </a:pPr>
            <a:r>
              <a:rPr lang="en-US" sz="4400" dirty="0">
                <a:latin typeface="AstoriaMedium" panose="00000500000000000000" pitchFamily="2" charset="0"/>
              </a:rPr>
              <a:t>HIV attacks the immune system which is our body’s way of defending against germs.</a:t>
            </a: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94CF4BDA-C2EB-88D3-F72C-A833C017C5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C2FB3DD7-F03E-828F-28C3-E838952B7A2D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2AFA4E2-B178-B2BA-6297-03D06B82F97B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33A836F-D4C0-9D15-CD2C-F5D8113BDD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07689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3375838" y="457200"/>
            <a:ext cx="8296586" cy="1717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dirty="0">
                <a:solidFill>
                  <a:srgbClr val="5091CD"/>
                </a:solidFill>
                <a:latin typeface="Bebas Neue Pro" panose="020B0606020202050201" pitchFamily="34" charset="0"/>
              </a:rPr>
              <a:t>STI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3407734" y="2377440"/>
            <a:ext cx="8296586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600"/>
              </a:lnSpc>
              <a:spcAft>
                <a:spcPts val="1800"/>
              </a:spcAft>
            </a:pPr>
            <a:r>
              <a:rPr lang="en-US" sz="4800" dirty="0">
                <a:latin typeface="AstoriaMedium" panose="00000500000000000000" pitchFamily="2" charset="0"/>
              </a:rPr>
              <a:t>AIDS, the Acquired Immune Deficiency Syndrome, is the </a:t>
            </a:r>
            <a:br>
              <a:rPr lang="en-US" sz="4800" dirty="0">
                <a:latin typeface="AstoriaMedium" panose="00000500000000000000" pitchFamily="2" charset="0"/>
              </a:rPr>
            </a:br>
            <a:r>
              <a:rPr lang="en-US" sz="4800" dirty="0">
                <a:latin typeface="AstoriaMedium" panose="00000500000000000000" pitchFamily="2" charset="0"/>
              </a:rPr>
              <a:t>most advanced form of HIV.</a:t>
            </a:r>
          </a:p>
        </p:txBody>
      </p:sp>
      <p:pic>
        <p:nvPicPr>
          <p:cNvPr id="4" name="Picture 3" descr="A group of colorful bubbles with question marks&#10;&#10;Description automatically generated">
            <a:extLst>
              <a:ext uri="{FF2B5EF4-FFF2-40B4-BE49-F238E27FC236}">
                <a16:creationId xmlns:a16="http://schemas.microsoft.com/office/drawing/2014/main" id="{09FCAB18-423D-87E5-C1F2-E37033BCA2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62152"/>
            <a:ext cx="2683374" cy="4937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640DB15-2F98-5659-C0EF-26774EF368B1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CEA2F84-CC6A-CAB1-2F51-B234777E22DC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B12FD47-AAD4-331A-AB24-8D7F01EC94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13087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35087FC-4633-971B-111D-55D9669EBBDF}"/>
              </a:ext>
            </a:extLst>
          </p:cNvPr>
          <p:cNvSpPr txBox="1">
            <a:spLocks noChangeAspect="1"/>
          </p:cNvSpPr>
          <p:nvPr/>
        </p:nvSpPr>
        <p:spPr>
          <a:xfrm>
            <a:off x="3791393" y="2256586"/>
            <a:ext cx="4609213" cy="135565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dirty="0">
                <a:solidFill>
                  <a:srgbClr val="5091CD"/>
                </a:solidFill>
                <a:latin typeface="Bebas Neue Pro" panose="020B0606020202050201" pitchFamily="34" charset="0"/>
              </a:rPr>
              <a:t>Thank </a:t>
            </a:r>
            <a:r>
              <a:rPr lang="en-US" sz="10600" spc="-700" dirty="0">
                <a:solidFill>
                  <a:srgbClr val="5091CD"/>
                </a:solidFill>
                <a:latin typeface="Bebas Neue Pro" panose="020B0606020202050201" pitchFamily="34" charset="0"/>
              </a:rPr>
              <a:t>Y</a:t>
            </a:r>
            <a:r>
              <a:rPr lang="en-US" sz="10600" dirty="0">
                <a:solidFill>
                  <a:srgbClr val="5091CD"/>
                </a:solidFill>
                <a:latin typeface="Bebas Neue Pro" panose="020B0606020202050201" pitchFamily="34" charset="0"/>
              </a:rPr>
              <a:t>ou!</a:t>
            </a:r>
          </a:p>
        </p:txBody>
      </p:sp>
      <p:pic>
        <p:nvPicPr>
          <p:cNvPr id="4" name="Picture 3" descr="A blue and white question mark&#10;&#10;Description automatically generated">
            <a:extLst>
              <a:ext uri="{FF2B5EF4-FFF2-40B4-BE49-F238E27FC236}">
                <a16:creationId xmlns:a16="http://schemas.microsoft.com/office/drawing/2014/main" id="{79AFEACA-07A8-2470-BB9A-9000222CE4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258" y="829255"/>
            <a:ext cx="1342098" cy="1146812"/>
          </a:xfrm>
          <a:prstGeom prst="rect">
            <a:avLst/>
          </a:prstGeom>
        </p:spPr>
      </p:pic>
      <p:pic>
        <p:nvPicPr>
          <p:cNvPr id="6" name="Picture 5" descr="A pink and white question mark&#10;&#10;Description automatically generated">
            <a:extLst>
              <a:ext uri="{FF2B5EF4-FFF2-40B4-BE49-F238E27FC236}">
                <a16:creationId xmlns:a16="http://schemas.microsoft.com/office/drawing/2014/main" id="{A7C1FB2F-AD9F-A5C1-E57B-2EB181F3B8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3498" y="1290097"/>
            <a:ext cx="1702616" cy="1585573"/>
          </a:xfrm>
          <a:prstGeom prst="rect">
            <a:avLst/>
          </a:prstGeom>
        </p:spPr>
      </p:pic>
      <p:pic>
        <p:nvPicPr>
          <p:cNvPr id="7" name="Picture 6" descr="A white question mark in a pink bubble&#10;&#10;Description automatically generated">
            <a:extLst>
              <a:ext uri="{FF2B5EF4-FFF2-40B4-BE49-F238E27FC236}">
                <a16:creationId xmlns:a16="http://schemas.microsoft.com/office/drawing/2014/main" id="{A36BCCA5-B212-2CC2-D7D5-040433EC4F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06" y="2295615"/>
            <a:ext cx="1982423" cy="1519736"/>
          </a:xfrm>
          <a:prstGeom prst="rect">
            <a:avLst/>
          </a:prstGeom>
        </p:spPr>
      </p:pic>
      <p:pic>
        <p:nvPicPr>
          <p:cNvPr id="8" name="Picture 7" descr="A blue question mark in a bubble&#10;&#10;Description automatically generated">
            <a:extLst>
              <a:ext uri="{FF2B5EF4-FFF2-40B4-BE49-F238E27FC236}">
                <a16:creationId xmlns:a16="http://schemas.microsoft.com/office/drawing/2014/main" id="{8302EE5B-1B25-4023-BF09-22C21370E3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3025" y="3384027"/>
            <a:ext cx="1294184" cy="1428296"/>
          </a:xfrm>
          <a:prstGeom prst="rect">
            <a:avLst/>
          </a:prstGeom>
        </p:spPr>
      </p:pic>
      <p:pic>
        <p:nvPicPr>
          <p:cNvPr id="9" name="Picture 8" descr="A green and white question mark&#10;&#10;Description automatically generated">
            <a:extLst>
              <a:ext uri="{FF2B5EF4-FFF2-40B4-BE49-F238E27FC236}">
                <a16:creationId xmlns:a16="http://schemas.microsoft.com/office/drawing/2014/main" id="{13EDDE67-B5B1-250B-73C1-3864DDD85C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898" y="4173621"/>
            <a:ext cx="1194819" cy="148133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725E4B3-767A-F5D6-E8A4-58A359D69574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6907330-15BB-6C69-63B4-0DDAA1DF7C3D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62EC21F-E8F3-888F-DF9D-F723F9D3A8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84389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5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2481</TotalTime>
  <Words>1576</Words>
  <Application>Microsoft Office PowerPoint</Application>
  <PresentationFormat>Widescreen</PresentationFormat>
  <Paragraphs>207</Paragraphs>
  <Slides>96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96</vt:i4>
      </vt:variant>
    </vt:vector>
  </HeadingPairs>
  <TitlesOfParts>
    <vt:vector size="103" baseType="lpstr">
      <vt:lpstr>Arial</vt:lpstr>
      <vt:lpstr>AstoriaMedium</vt:lpstr>
      <vt:lpstr>AstoriaRoman</vt:lpstr>
      <vt:lpstr>Bebas Neue Pro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Noah Earley</dc:creator>
  <cp:lastModifiedBy>Earley Angela</cp:lastModifiedBy>
  <cp:revision>499</cp:revision>
  <dcterms:created xsi:type="dcterms:W3CDTF">2023-07-23T21:31:14Z</dcterms:created>
  <dcterms:modified xsi:type="dcterms:W3CDTF">2025-03-03T02:13:03Z</dcterms:modified>
</cp:coreProperties>
</file>