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96" r:id="rId4"/>
    <p:sldId id="286" r:id="rId5"/>
    <p:sldId id="287" r:id="rId6"/>
    <p:sldId id="288" r:id="rId7"/>
    <p:sldId id="289" r:id="rId8"/>
    <p:sldId id="293" r:id="rId9"/>
    <p:sldId id="290" r:id="rId10"/>
    <p:sldId id="291" r:id="rId11"/>
    <p:sldId id="294" r:id="rId12"/>
    <p:sldId id="292" r:id="rId13"/>
    <p:sldId id="295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95"/>
    <a:srgbClr val="F15D22"/>
    <a:srgbClr val="5091CD"/>
    <a:srgbClr val="574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 autoAdjust="0"/>
    <p:restoredTop sz="97101" autoAdjust="0"/>
  </p:normalViewPr>
  <p:slideViewPr>
    <p:cSldViewPr snapToGrid="0">
      <p:cViewPr>
        <p:scale>
          <a:sx n="40" d="100"/>
          <a:sy n="40" d="100"/>
        </p:scale>
        <p:origin x="1508" y="4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8DF2-20DE-978D-DB0A-5F4E28E5C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2BD2B-C540-6582-3E30-EFFEDFF61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CC7C8-C03C-16D7-2680-07E8AC21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E33D5-5D14-B38B-F6EC-6D350507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A2F85-4AE5-1FD7-91C0-44D07C7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3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16EA2-E76A-40B8-48D6-79D946CA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48948-9A64-3C14-A99B-7AD339B04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55F91-4FCA-DA36-3F88-DCDE9BA6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C0A5B-7F7D-2AF0-E554-D714F6D3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229A-BD1A-A40E-FE86-9BD894139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6F2A0-9408-E971-BC90-0485F0FF6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4F9D5-367E-38EC-4F4D-DAEC2B719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065D6-53D6-CC42-15B1-2B22EF24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5F857-97F3-5C62-6279-A9A54A40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0AC1-7FAB-D3BD-5D43-E4BA57D9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843A8-BEB4-DA22-5581-D8C43BAC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036E-E32E-D9E5-80BA-9DA2EA73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7800-C0B8-1515-163C-BC9C3339C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7678-8773-E956-DDA9-86D4889AA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1D64-0014-1A11-ED8A-274CF5777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BC4A-AE81-D3FA-502D-461CC51DB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101B8-9302-1E81-5268-1055490DD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40836-DC7B-EC15-6007-47A6E2D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8C216-0970-0C41-BA92-6E48E3B28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51DFE-100E-A247-A45F-49B19CC3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7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4341-7DE3-0F60-A2E3-FB43A797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65781-54AE-9AA6-1DF4-1A3D8BC1B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14C0F-9D7F-537F-063A-58F9A8A6A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C1AEB-CF66-B9EB-46FF-994BD67C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72B15-1073-6EE1-73B3-AB61A880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57346D-CA6E-0143-57BB-1802F10F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54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D3C14-D664-40F8-AFD3-DF7F1517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37445-FFCF-5200-4A67-572059909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5C9CD-992F-47F1-3E21-C90CADDA9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E65D7-07A8-8401-A136-F777D7700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51497-593C-37C3-7C2D-C46C46123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690C58-1613-1D42-5E84-49D8CA53D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9523F-5AA2-ACF3-FFA8-C14C12F97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6D506-462E-0293-9A6D-77226341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215D0-2F17-3AAA-67E3-5157BABB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A7434-C81C-CACD-869A-7632F957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C0AF9-A2AF-FC60-B26F-5E1AADB1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FFEA7-8BA2-BBC8-541B-98899824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8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80A0-F1E5-4138-F0A3-6B78BFB8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BDF0BF-0F5D-0100-476A-CFECC1C4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0A65F-BCA9-37A6-9629-43F75CFF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2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9C40C-E33F-134A-F8D7-EF8A5030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82DA0-D094-EA9E-7FB1-C975E149E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13682-C289-1594-4BCA-17754FEDF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AA093-2040-4D5D-B613-23A7BE00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20159-E1D6-AAD0-45DE-8D93557C9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3C0E8-6069-2BC9-2EEE-EC80F098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6813E-ABD0-465E-0B71-CF394115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44C3A4-BB37-3E34-68DF-14A99BA65C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56DFB-8F31-1E0C-4399-8E62541A2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4D386-E2D5-1B1D-2DCA-4A2053F9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F49FD-49DA-D273-3D95-ABC860DC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D1241-8D49-D407-2F9E-6317B74E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7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4FCA76-E3C5-B5CF-E0BD-C37DB412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2291-42DF-4A5C-8782-F54AB4FB6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101C3-0EF4-F708-F18B-8AD93A96B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37A7-4258-400D-AD73-9C0D64678CE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DCDCE-D27F-5678-94C8-AAD1AF394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46E0-7E55-2D82-65E4-84934ACA3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BDD0-AC78-4DC6-ADAB-94EE6C346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5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18160" y="2093912"/>
            <a:ext cx="11155680" cy="30498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2000"/>
              </a:lnSpc>
            </a:pPr>
            <a:r>
              <a:rPr lang="en-US" sz="13500" dirty="0">
                <a:solidFill>
                  <a:srgbClr val="005695"/>
                </a:solidFill>
                <a:latin typeface="Bebas Neue Pro" panose="020B0606020202050201" pitchFamily="34" charset="0"/>
              </a:rPr>
              <a:t>Abstinence</a:t>
            </a:r>
            <a:endParaRPr lang="en-US" sz="135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DB507-AD37-86EC-23DF-5A173D495CFB}"/>
              </a:ext>
            </a:extLst>
          </p:cNvPr>
          <p:cNvSpPr txBox="1">
            <a:spLocks noChangeAspect="1"/>
          </p:cNvSpPr>
          <p:nvPr/>
        </p:nvSpPr>
        <p:spPr>
          <a:xfrm>
            <a:off x="518160" y="4559600"/>
            <a:ext cx="11155680" cy="5210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2400" spc="-100" dirty="0">
                <a:latin typeface="AstoriaRoman" panose="00000400000000000000" pitchFamily="2" charset="0"/>
              </a:rPr>
              <a:t>A presentation by: Angie Earley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D89BCF-89D2-E81B-7962-A90EBE73F23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694973C-4241-A197-8745-373D4467B057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468B17F-E1A6-AEC9-68EE-8ADD8F8A33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11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Sexually Transmitted Infection (STI)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 marL="685800" indent="-685800">
              <a:lnSpc>
                <a:spcPts val="6000"/>
              </a:lnSpc>
              <a:spcAft>
                <a:spcPts val="3400"/>
              </a:spcAft>
              <a:buFont typeface="Arial" panose="020B0604020202020204" pitchFamily="34" charset="0"/>
              <a:buChar char="•"/>
            </a:pPr>
            <a:r>
              <a:rPr lang="en-US" sz="5000" dirty="0">
                <a:latin typeface="AstoriaMedium" panose="00000500000000000000" pitchFamily="2" charset="0"/>
              </a:rPr>
              <a:t>20 million new STI cases are diagnosed each year in the U.S.</a:t>
            </a:r>
          </a:p>
          <a:p>
            <a:pPr marL="685800" indent="-685800">
              <a:lnSpc>
                <a:spcPts val="6000"/>
              </a:lnSpc>
              <a:spcAft>
                <a:spcPts val="3400"/>
              </a:spcAft>
              <a:buFont typeface="Arial" panose="020B0604020202020204" pitchFamily="34" charset="0"/>
              <a:buChar char="•"/>
            </a:pPr>
            <a:r>
              <a:rPr lang="en-US" sz="5000" dirty="0">
                <a:latin typeface="AstoriaMedium" panose="00000500000000000000" pitchFamily="2" charset="0"/>
              </a:rPr>
              <a:t>Half of those diagnosed </a:t>
            </a:r>
            <a:br>
              <a:rPr lang="en-US" sz="5000" dirty="0">
                <a:latin typeface="AstoriaMedium" panose="00000500000000000000" pitchFamily="2" charset="0"/>
              </a:rPr>
            </a:br>
            <a:r>
              <a:rPr lang="en-US" sz="5000" dirty="0">
                <a:latin typeface="AstoriaMedium" panose="00000500000000000000" pitchFamily="2" charset="0"/>
              </a:rPr>
              <a:t>are teenagers.</a:t>
            </a:r>
            <a:endParaRPr lang="en-US" sz="50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6AE2D5-018A-3A40-A319-139F61D77BE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7918E2-23A0-E363-1C57-A5298FAF6D6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FAF7216-2F01-EC79-5A9F-62EC615083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9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Reputation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5200"/>
              </a:lnSpc>
              <a:spcAft>
                <a:spcPts val="3000"/>
              </a:spcAft>
            </a:pPr>
            <a:r>
              <a:rPr lang="en-US" sz="4600" dirty="0">
                <a:latin typeface="AstoriaMedium" panose="00000500000000000000" pitchFamily="2" charset="0"/>
              </a:rPr>
              <a:t>School aged girls who have sex are more likely to receive a negative reputation </a:t>
            </a:r>
            <a:br>
              <a:rPr lang="en-US" sz="4600" dirty="0">
                <a:latin typeface="AstoriaMedium" panose="00000500000000000000" pitchFamily="2" charset="0"/>
              </a:rPr>
            </a:br>
            <a:r>
              <a:rPr lang="en-US" sz="4600" dirty="0">
                <a:latin typeface="AstoriaMedium" panose="00000500000000000000" pitchFamily="2" charset="0"/>
              </a:rPr>
              <a:t>from their peers. </a:t>
            </a:r>
          </a:p>
          <a:p>
            <a:pPr>
              <a:lnSpc>
                <a:spcPts val="5200"/>
              </a:lnSpc>
              <a:spcAft>
                <a:spcPts val="3000"/>
              </a:spcAft>
            </a:pPr>
            <a:r>
              <a:rPr lang="en-US" sz="4600" dirty="0">
                <a:latin typeface="AstoriaMedium" panose="00000500000000000000" pitchFamily="2" charset="0"/>
              </a:rPr>
              <a:t>Boy’s sexuality and sexual behavior </a:t>
            </a:r>
            <a:br>
              <a:rPr lang="en-US" sz="4600" dirty="0">
                <a:latin typeface="AstoriaMedium" panose="00000500000000000000" pitchFamily="2" charset="0"/>
              </a:rPr>
            </a:br>
            <a:r>
              <a:rPr lang="en-US" sz="4600" dirty="0">
                <a:latin typeface="AstoriaMedium" panose="00000500000000000000" pitchFamily="2" charset="0"/>
              </a:rPr>
              <a:t>is generally accepted.</a:t>
            </a:r>
            <a:endParaRPr lang="en-US" sz="4600" dirty="0">
              <a:latin typeface="Bebas Neue Pro" panose="020B0606020202050201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316605B-270C-E904-836C-EA256141094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A7B611-CF76-5640-393F-C1E10793024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CC7E595-38F3-DC1F-2A66-6B8FCCE818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208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High Self Esteem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2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When you believe that you are good and worthy. Others view you positively. You are likely to make good choices.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B6E14FB-D1CE-595D-CFAE-B6FD22CB720D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CC4F10-27EE-77CD-D040-624C9377AB2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DE1F1B-524B-834B-7351-A7224C087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134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Abstinence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92FF80-53C1-21FC-537D-15CC9259F8EE}"/>
              </a:ext>
            </a:extLst>
          </p:cNvPr>
          <p:cNvSpPr txBox="1"/>
          <p:nvPr/>
        </p:nvSpPr>
        <p:spPr>
          <a:xfrm>
            <a:off x="501110" y="1554480"/>
            <a:ext cx="11203209" cy="4236203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7200"/>
              </a:lnSpc>
              <a:spcAft>
                <a:spcPts val="1800"/>
              </a:spcAft>
            </a:pPr>
            <a:r>
              <a:rPr lang="en-US" sz="6600" dirty="0">
                <a:latin typeface="AstoriaMedium" panose="00000500000000000000" pitchFamily="2" charset="0"/>
              </a:rPr>
              <a:t>The only 100% </a:t>
            </a:r>
            <a:br>
              <a:rPr lang="en-US" sz="6600" dirty="0">
                <a:latin typeface="AstoriaMedium" panose="00000500000000000000" pitchFamily="2" charset="0"/>
              </a:rPr>
            </a:br>
            <a:r>
              <a:rPr lang="en-US" sz="6600" dirty="0">
                <a:latin typeface="AstoriaMedium" panose="00000500000000000000" pitchFamily="2" charset="0"/>
              </a:rPr>
              <a:t>risk-free behavior </a:t>
            </a:r>
            <a:br>
              <a:rPr lang="en-US" sz="6600" dirty="0">
                <a:latin typeface="AstoriaMedium" panose="00000500000000000000" pitchFamily="2" charset="0"/>
              </a:rPr>
            </a:br>
            <a:r>
              <a:rPr lang="en-US" sz="6600" dirty="0">
                <a:latin typeface="AstoriaMedium" panose="00000500000000000000" pitchFamily="2" charset="0"/>
              </a:rPr>
              <a:t>is abstinence.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A9E427-4EB9-7ECA-858B-FEF28C5EA843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C7301F-5746-98E1-1ABF-C5C77F0F4E1D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59C3AB-443E-7284-E598-464853D9AF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9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015944-6B1A-022B-C09E-A7290756A6B3}"/>
              </a:ext>
            </a:extLst>
          </p:cNvPr>
          <p:cNvSpPr txBox="1">
            <a:spLocks noChangeAspect="1"/>
          </p:cNvSpPr>
          <p:nvPr/>
        </p:nvSpPr>
        <p:spPr>
          <a:xfrm>
            <a:off x="3791393" y="2073349"/>
            <a:ext cx="4609213" cy="1355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600" dirty="0">
                <a:solidFill>
                  <a:srgbClr val="005695"/>
                </a:solidFill>
                <a:latin typeface="Bebas Neue Pro" panose="020B0606020202050201" pitchFamily="34" charset="0"/>
              </a:rPr>
              <a:t>Thank</a:t>
            </a: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 </a:t>
            </a:r>
            <a:r>
              <a:rPr lang="en-US" sz="10600" spc="-700" dirty="0">
                <a:solidFill>
                  <a:srgbClr val="5091CD"/>
                </a:solidFill>
                <a:latin typeface="Bebas Neue Pro" panose="020B0606020202050201" pitchFamily="34" charset="0"/>
              </a:rPr>
              <a:t>Y</a:t>
            </a:r>
            <a:r>
              <a:rPr lang="en-US" sz="10600" dirty="0">
                <a:solidFill>
                  <a:srgbClr val="5091CD"/>
                </a:solidFill>
                <a:latin typeface="Bebas Neue Pro" panose="020B0606020202050201" pitchFamily="34" charset="0"/>
              </a:rPr>
              <a:t>ou!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656F93-633B-171C-6CBB-E96771F3F0CA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28254DE-4FDB-EE60-C040-229EA1D20084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EB087A7-D843-4043-D7BD-F77FCE962F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16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Abstinence Definition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2646947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2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The act or practice of refraining from some action or from the </a:t>
            </a:r>
            <a:br>
              <a:rPr lang="en-US" sz="5600" dirty="0">
                <a:latin typeface="AstoriaMedium" panose="00000500000000000000" pitchFamily="2" charset="0"/>
              </a:rPr>
            </a:br>
            <a:r>
              <a:rPr lang="en-US" sz="5600" dirty="0">
                <a:latin typeface="AstoriaMedium" panose="00000500000000000000" pitchFamily="2" charset="0"/>
              </a:rPr>
              <a:t>use of something.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F268D6-AED2-54A2-AA71-2F264799DF26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32A6A2-2BBB-69C5-BE52-8645BDB86AF1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220F0C-9BB9-E529-4B84-F11B39D29B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60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Sexual Intercourse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4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Reproductive act in which the </a:t>
            </a:r>
            <a:br>
              <a:rPr lang="en-US" sz="5600" dirty="0">
                <a:latin typeface="AstoriaMedium" panose="00000500000000000000" pitchFamily="2" charset="0"/>
              </a:rPr>
            </a:br>
            <a:r>
              <a:rPr lang="en-US" sz="5600" dirty="0">
                <a:latin typeface="AstoriaMedium" panose="00000500000000000000" pitchFamily="2" charset="0"/>
              </a:rPr>
              <a:t>male reproductive organ enters </a:t>
            </a:r>
            <a:br>
              <a:rPr lang="en-US" sz="5600" dirty="0">
                <a:latin typeface="AstoriaMedium" panose="00000500000000000000" pitchFamily="2" charset="0"/>
              </a:rPr>
            </a:br>
            <a:r>
              <a:rPr lang="en-US" sz="5600" dirty="0">
                <a:latin typeface="AstoriaMedium" panose="00000500000000000000" pitchFamily="2" charset="0"/>
              </a:rPr>
              <a:t>the female reproductive organ.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78FDEE-7CE6-88DA-5AD9-D24D6308DD89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0A78B7-7323-EB70-0430-D413E3858B2F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793274A-FC42-DF5F-5557-BAF87A7261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643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Abstinence from Sex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2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Not engaging in any kind of intimate sexual conduct.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566ADF-90EC-9670-03A3-81B1DEAA47C5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5FEFB5E-F2F1-DE75-90B8-7B3717B2F4FF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64D9A0A-A32C-9539-F12C-DAF7DDD04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245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Secondary Abstinence from Sex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2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Choosing to abstain from sexual activity amongst those who have previously been sexually active. 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D1FAE44-1447-A9C3-5E16-BD09746F6B0C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BE2A1E-89FC-4A20-8100-E1485A0CB7C9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F0B660B-B86F-B556-1F4C-FB69E0AA4B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218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Self Esteem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2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Confidence in one’s own worth </a:t>
            </a:r>
            <a:br>
              <a:rPr lang="en-US" sz="5600" dirty="0">
                <a:latin typeface="AstoriaMedium" panose="00000500000000000000" pitchFamily="2" charset="0"/>
              </a:rPr>
            </a:br>
            <a:r>
              <a:rPr lang="en-US" sz="5600" dirty="0">
                <a:latin typeface="AstoriaMedium" panose="00000500000000000000" pitchFamily="2" charset="0"/>
              </a:rPr>
              <a:t>or abilities; self respect.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29A614-93E6-09AF-E566-324AC662124B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8AEA8D5-47FF-CFD8-A649-FA64051836AC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CF83430-2B55-F64E-CD40-828B1CDEA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1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Consequences of Teen Sex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 marL="685800" indent="-685800">
              <a:lnSpc>
                <a:spcPts val="6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600" dirty="0">
                <a:latin typeface="AstoriaMedium" panose="00000500000000000000" pitchFamily="2" charset="0"/>
              </a:rPr>
              <a:t>Low Self Esteem</a:t>
            </a:r>
          </a:p>
          <a:p>
            <a:pPr marL="685800" indent="-685800">
              <a:lnSpc>
                <a:spcPts val="6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600" dirty="0">
                <a:latin typeface="AstoriaMedium" panose="00000500000000000000" pitchFamily="2" charset="0"/>
              </a:rPr>
              <a:t>Teen pregnancy</a:t>
            </a:r>
          </a:p>
          <a:p>
            <a:pPr marL="685800" indent="-685800">
              <a:lnSpc>
                <a:spcPts val="6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600" dirty="0">
                <a:latin typeface="AstoriaMedium" panose="00000500000000000000" pitchFamily="2" charset="0"/>
              </a:rPr>
              <a:t>STI’s</a:t>
            </a:r>
          </a:p>
          <a:p>
            <a:pPr marL="685800" indent="-685800">
              <a:lnSpc>
                <a:spcPts val="62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600" dirty="0">
                <a:latin typeface="AstoriaMedium" panose="00000500000000000000" pitchFamily="2" charset="0"/>
              </a:rPr>
              <a:t>Bad Reputation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9EB8D3-9DFE-4114-B1D5-71BA23CA548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6656B85-30CA-9D33-95EB-23E2BDD8E51E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E1EB704-0985-5530-27BA-94D28EB66B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14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Low Self Esteem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>
              <a:lnSpc>
                <a:spcPts val="6200"/>
              </a:lnSpc>
              <a:spcAft>
                <a:spcPts val="1800"/>
              </a:spcAft>
            </a:pPr>
            <a:r>
              <a:rPr lang="en-US" sz="5600" dirty="0">
                <a:latin typeface="AstoriaMedium" panose="00000500000000000000" pitchFamily="2" charset="0"/>
              </a:rPr>
              <a:t>You believe you are inadequate and less worthy than others. You are likely to make poor choices.</a:t>
            </a:r>
            <a:endParaRPr lang="en-US" sz="56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0528CD-C6FB-09EB-A760-7CCCB0A10B6E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BE79B8-8F4B-1D0B-235A-5316D5021E2F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AC5C07A-DF79-52F6-2F16-1713F104B7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399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4740A-BB8D-009B-3FAA-A3F6DAB53C25}"/>
              </a:ext>
            </a:extLst>
          </p:cNvPr>
          <p:cNvSpPr txBox="1">
            <a:spLocks noChangeAspect="1"/>
          </p:cNvSpPr>
          <p:nvPr/>
        </p:nvSpPr>
        <p:spPr>
          <a:xfrm>
            <a:off x="548640" y="365760"/>
            <a:ext cx="11155680" cy="9533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200" dirty="0">
                <a:solidFill>
                  <a:srgbClr val="005695"/>
                </a:solidFill>
                <a:latin typeface="Bebas Neue Pro" panose="020B0606020202050201" pitchFamily="34" charset="0"/>
              </a:rPr>
              <a:t>Teen Pregnancy</a:t>
            </a:r>
            <a:endParaRPr lang="en-US" sz="7200" dirty="0">
              <a:solidFill>
                <a:srgbClr val="5091CD"/>
              </a:solidFill>
              <a:latin typeface="Bebas Neue Pro" panose="020B0606020202050201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F7170-1819-437F-5CCD-3014E9BC12EB}"/>
              </a:ext>
            </a:extLst>
          </p:cNvPr>
          <p:cNvSpPr txBox="1"/>
          <p:nvPr/>
        </p:nvSpPr>
        <p:spPr>
          <a:xfrm>
            <a:off x="548640" y="1828800"/>
            <a:ext cx="11245728" cy="3579111"/>
          </a:xfrm>
          <a:prstGeom prst="rect">
            <a:avLst/>
          </a:prstGeom>
          <a:noFill/>
        </p:spPr>
        <p:txBody>
          <a:bodyPr wrap="square" lIns="0" tIns="0" rIns="0" bIns="0" numCol="1" spcCol="548640" rtlCol="0">
            <a:noAutofit/>
          </a:bodyPr>
          <a:lstStyle/>
          <a:p>
            <a:pPr marL="685800" indent="-685800">
              <a:lnSpc>
                <a:spcPts val="54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AstoriaMedium" panose="00000500000000000000" pitchFamily="2" charset="0"/>
              </a:rPr>
              <a:t>1,100 teen girls give birth every day. </a:t>
            </a:r>
          </a:p>
          <a:p>
            <a:pPr marL="685800" indent="-685800">
              <a:lnSpc>
                <a:spcPts val="54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AstoriaMedium" panose="00000500000000000000" pitchFamily="2" charset="0"/>
              </a:rPr>
              <a:t>1 of 10 new mothers is a teen.</a:t>
            </a:r>
          </a:p>
          <a:p>
            <a:pPr marL="685800" indent="-685800">
              <a:lnSpc>
                <a:spcPts val="54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AstoriaMedium" panose="00000500000000000000" pitchFamily="2" charset="0"/>
              </a:rPr>
              <a:t>Teen childbearing cost the U.S. taxpayer 9 billion dollars each year.</a:t>
            </a:r>
            <a:endParaRPr lang="en-US" sz="4800" dirty="0">
              <a:latin typeface="Bebas Neue Pro" panose="020B0606020202050201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250DEB-8F0A-F8FD-E79E-D79CB07BAE77}"/>
              </a:ext>
            </a:extLst>
          </p:cNvPr>
          <p:cNvGrpSpPr/>
          <p:nvPr/>
        </p:nvGrpSpPr>
        <p:grpSpPr>
          <a:xfrm>
            <a:off x="0" y="6126480"/>
            <a:ext cx="12192000" cy="731520"/>
            <a:chOff x="0" y="6217920"/>
            <a:chExt cx="1219200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547027-C990-357D-632D-56A0A222A052}"/>
                </a:ext>
              </a:extLst>
            </p:cNvPr>
            <p:cNvSpPr/>
            <p:nvPr/>
          </p:nvSpPr>
          <p:spPr>
            <a:xfrm>
              <a:off x="0" y="6217920"/>
              <a:ext cx="12192000" cy="731520"/>
            </a:xfrm>
            <a:prstGeom prst="rect">
              <a:avLst/>
            </a:prstGeom>
            <a:solidFill>
              <a:srgbClr val="00569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4F6EB25-9EC1-78EF-86C1-FAFECE0608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67001"/>
            <a:stretch/>
          </p:blipFill>
          <p:spPr>
            <a:xfrm>
              <a:off x="0" y="6217920"/>
              <a:ext cx="402336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972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258</Words>
  <Application>Microsoft Office PowerPoint</Application>
  <PresentationFormat>Widescreen</PresentationFormat>
  <Paragraphs>34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AstoriaMedium</vt:lpstr>
      <vt:lpstr>AstoriaRoman</vt:lpstr>
      <vt:lpstr>Bebas Neue Pro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Noah Earley</dc:creator>
  <cp:lastModifiedBy>Earley Angela</cp:lastModifiedBy>
  <cp:revision>261</cp:revision>
  <dcterms:created xsi:type="dcterms:W3CDTF">2023-07-23T21:31:14Z</dcterms:created>
  <dcterms:modified xsi:type="dcterms:W3CDTF">2024-03-07T02:40:38Z</dcterms:modified>
</cp:coreProperties>
</file>