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85" r:id="rId4"/>
    <p:sldId id="286" r:id="rId5"/>
    <p:sldId id="287" r:id="rId6"/>
    <p:sldId id="279" r:id="rId7"/>
    <p:sldId id="288" r:id="rId8"/>
    <p:sldId id="267" r:id="rId9"/>
    <p:sldId id="280" r:id="rId10"/>
    <p:sldId id="281" r:id="rId11"/>
    <p:sldId id="282" r:id="rId12"/>
    <p:sldId id="283" r:id="rId13"/>
    <p:sldId id="284"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5D22"/>
    <a:srgbClr val="005695"/>
    <a:srgbClr val="5091CD"/>
    <a:srgbClr val="5743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97101" autoAdjust="0"/>
  </p:normalViewPr>
  <p:slideViewPr>
    <p:cSldViewPr snapToGrid="0">
      <p:cViewPr>
        <p:scale>
          <a:sx n="50" d="100"/>
          <a:sy n="50" d="100"/>
        </p:scale>
        <p:origin x="1108" y="18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F8DF2-20DE-978D-DB0A-5F4E28E5C1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42BD2B-C540-6582-3E30-EFFEDFF61E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FCC7C8-C03C-16D7-2680-07E8AC212E10}"/>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5" name="Footer Placeholder 4">
            <a:extLst>
              <a:ext uri="{FF2B5EF4-FFF2-40B4-BE49-F238E27FC236}">
                <a16:creationId xmlns:a16="http://schemas.microsoft.com/office/drawing/2014/main" id="{12AE33D5-5D14-B38B-F6EC-6D3505078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A2F85-4AE5-1FD7-91C0-44D07C78D7E4}"/>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755232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6EA2-E76A-40B8-48D6-79D946CA0E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C48948-9A64-3C14-A99B-7AD339B04B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55F91-4FCA-DA36-3F88-DCDE9BA65F10}"/>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5" name="Footer Placeholder 4">
            <a:extLst>
              <a:ext uri="{FF2B5EF4-FFF2-40B4-BE49-F238E27FC236}">
                <a16:creationId xmlns:a16="http://schemas.microsoft.com/office/drawing/2014/main" id="{6B5C0A5B-7F7D-2AF0-E554-D714F6D36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FF229A-BD1A-A40E-FE86-9BD8941391F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562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76F2A0-9408-E971-BC90-0485F0FF6D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E4F9D5-367E-38EC-4F4D-DAEC2B719C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D065D6-53D6-CC42-15B1-2B22EF24AA26}"/>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5" name="Footer Placeholder 4">
            <a:extLst>
              <a:ext uri="{FF2B5EF4-FFF2-40B4-BE49-F238E27FC236}">
                <a16:creationId xmlns:a16="http://schemas.microsoft.com/office/drawing/2014/main" id="{7AA5F857-97F3-5C62-6279-A9A54A402E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60AC1-7FAB-D3BD-5D43-E4BA57D9FA7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96091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843A8-BEB4-DA22-5581-D8C43BAC15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A1036E-E32E-D9E5-80BA-9DA2EA73B2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FB7800-C0B8-1515-163C-BC9C3339CF1F}"/>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5" name="Footer Placeholder 4">
            <a:extLst>
              <a:ext uri="{FF2B5EF4-FFF2-40B4-BE49-F238E27FC236}">
                <a16:creationId xmlns:a16="http://schemas.microsoft.com/office/drawing/2014/main" id="{BAEE7678-8773-E956-DDA9-86D4889AA7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BF1D64-0014-1A11-ED8A-274CF5777968}"/>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9901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BC4A-AE81-D3FA-502D-461CC51DB9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6101B8-9302-1E81-5268-1055490DD3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240836-DC7B-EC15-6007-47A6E2D3782D}"/>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5" name="Footer Placeholder 4">
            <a:extLst>
              <a:ext uri="{FF2B5EF4-FFF2-40B4-BE49-F238E27FC236}">
                <a16:creationId xmlns:a16="http://schemas.microsoft.com/office/drawing/2014/main" id="{EB08C216-0970-0C41-BA92-6E48E3B28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151DFE-100E-A247-A45F-49B19CC36B9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915375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84341-7DE3-0F60-A2E3-FB43A797E7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B65781-54AE-9AA6-1DF4-1A3D8BC1B0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214C0F-9D7F-537F-063A-58F9A8A6A7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C1AEB-CF66-B9EB-46FF-994BD67CF34D}"/>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6" name="Footer Placeholder 5">
            <a:extLst>
              <a:ext uri="{FF2B5EF4-FFF2-40B4-BE49-F238E27FC236}">
                <a16:creationId xmlns:a16="http://schemas.microsoft.com/office/drawing/2014/main" id="{FA072B15-1073-6EE1-73B3-AB61A8804F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57346D-CA6E-0143-57BB-1802F10F16BD}"/>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165635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D3C14-D664-40F8-AFD3-DF7F1517AC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0F37445-FFCF-5200-4A67-5720599099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D5C9CD-992F-47F1-3E21-C90CADDA93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4E65D7-07A8-8401-A136-F777D7700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051497-593C-37C3-7C2D-C46C461235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690C58-1613-1D42-5E84-49D8CA53D1EE}"/>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8" name="Footer Placeholder 7">
            <a:extLst>
              <a:ext uri="{FF2B5EF4-FFF2-40B4-BE49-F238E27FC236}">
                <a16:creationId xmlns:a16="http://schemas.microsoft.com/office/drawing/2014/main" id="{A819523F-5AA2-ACF3-FFA8-C14C12F97F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B6D506-462E-0293-9A6D-772263416FD6}"/>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811986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215D0-2F17-3AAA-67E3-5157BABBF3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CA7434-C81C-CACD-869A-7632F957CE90}"/>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4" name="Footer Placeholder 3">
            <a:extLst>
              <a:ext uri="{FF2B5EF4-FFF2-40B4-BE49-F238E27FC236}">
                <a16:creationId xmlns:a16="http://schemas.microsoft.com/office/drawing/2014/main" id="{B57C0AF9-A2AF-FC60-B26F-5E1AADB164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5FFEA7-8BA2-BBC8-541B-988998249890}"/>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503282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A080A0-F1E5-4138-F0A3-6B78BFB8DA4B}"/>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3" name="Footer Placeholder 2">
            <a:extLst>
              <a:ext uri="{FF2B5EF4-FFF2-40B4-BE49-F238E27FC236}">
                <a16:creationId xmlns:a16="http://schemas.microsoft.com/office/drawing/2014/main" id="{5EBDF0BF-0F5D-0100-476A-CFECC1C4E2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00A65F-BCA9-37A6-9629-43F75CFF83B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3533927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9C40C-E33F-134A-F8D7-EF8A50302F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582DA0-D094-EA9E-7FB1-C975E149E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313682-C289-1594-4BCA-17754FEDFB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FAA093-2040-4D5D-B613-23A7BE00F4B1}"/>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6" name="Footer Placeholder 5">
            <a:extLst>
              <a:ext uri="{FF2B5EF4-FFF2-40B4-BE49-F238E27FC236}">
                <a16:creationId xmlns:a16="http://schemas.microsoft.com/office/drawing/2014/main" id="{D4520159-E1D6-AAD0-45DE-8D93557C97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53C0E8-6069-2BC9-2EEE-EC80F09812E4}"/>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304653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6813E-ABD0-465E-0B71-CF394115EC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44C3A4-BB37-3E34-68DF-14A99BA65C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56DFB-8F31-1E0C-4399-8E62541A28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A4D386-E2D5-1B1D-2DCA-4A2053F9120E}"/>
              </a:ext>
            </a:extLst>
          </p:cNvPr>
          <p:cNvSpPr>
            <a:spLocks noGrp="1"/>
          </p:cNvSpPr>
          <p:nvPr>
            <p:ph type="dt" sz="half" idx="10"/>
          </p:nvPr>
        </p:nvSpPr>
        <p:spPr/>
        <p:txBody>
          <a:bodyPr/>
          <a:lstStyle/>
          <a:p>
            <a:fld id="{BFAA37A7-4258-400D-AD73-9C0D64678CE1}" type="datetimeFigureOut">
              <a:rPr lang="en-US" smtClean="0"/>
              <a:t>3/6/2024</a:t>
            </a:fld>
            <a:endParaRPr lang="en-US"/>
          </a:p>
        </p:txBody>
      </p:sp>
      <p:sp>
        <p:nvSpPr>
          <p:cNvPr id="6" name="Footer Placeholder 5">
            <a:extLst>
              <a:ext uri="{FF2B5EF4-FFF2-40B4-BE49-F238E27FC236}">
                <a16:creationId xmlns:a16="http://schemas.microsoft.com/office/drawing/2014/main" id="{D0FF49FD-49DA-D273-3D95-ABC860DCF8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6D1241-8D49-D407-2F9E-6317B74E5DA8}"/>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360478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4FCA76-E3C5-B5CF-E0BD-C37DB412BB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BF2291-42DF-4A5C-8782-F54AB4FB6A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101C3-0EF4-F708-F18B-8AD93A96B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A37A7-4258-400D-AD73-9C0D64678CE1}" type="datetimeFigureOut">
              <a:rPr lang="en-US" smtClean="0"/>
              <a:t>3/6/2024</a:t>
            </a:fld>
            <a:endParaRPr lang="en-US"/>
          </a:p>
        </p:txBody>
      </p:sp>
      <p:sp>
        <p:nvSpPr>
          <p:cNvPr id="5" name="Footer Placeholder 4">
            <a:extLst>
              <a:ext uri="{FF2B5EF4-FFF2-40B4-BE49-F238E27FC236}">
                <a16:creationId xmlns:a16="http://schemas.microsoft.com/office/drawing/2014/main" id="{CB7DCDCE-D27F-5678-94C8-AAD1AF394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2746E0-7E55-2D82-65E4-84934ACA34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1BDD0-AC78-4DC6-ADAB-94EE6C34628C}" type="slidenum">
              <a:rPr lang="en-US" smtClean="0"/>
              <a:t>‹#›</a:t>
            </a:fld>
            <a:endParaRPr lang="en-US"/>
          </a:p>
        </p:txBody>
      </p:sp>
    </p:spTree>
    <p:extLst>
      <p:ext uri="{BB962C8B-B14F-4D97-AF65-F5344CB8AC3E}">
        <p14:creationId xmlns:p14="http://schemas.microsoft.com/office/powerpoint/2010/main" val="4012658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18160" y="2093912"/>
            <a:ext cx="11155680" cy="3049808"/>
          </a:xfrm>
          <a:prstGeom prst="rect">
            <a:avLst/>
          </a:prstGeom>
          <a:noFill/>
        </p:spPr>
        <p:txBody>
          <a:bodyPr wrap="square" lIns="0" tIns="0" rIns="0" bIns="0" rtlCol="0">
            <a:noAutofit/>
          </a:bodyPr>
          <a:lstStyle/>
          <a:p>
            <a:pPr algn="ctr">
              <a:lnSpc>
                <a:spcPts val="12000"/>
              </a:lnSpc>
            </a:pPr>
            <a:r>
              <a:rPr lang="en-US" sz="13500" spc="-600" dirty="0">
                <a:solidFill>
                  <a:srgbClr val="005695"/>
                </a:solidFill>
                <a:latin typeface="Bebas Neue Pro" panose="020B0606020202050201" pitchFamily="34" charset="0"/>
              </a:rPr>
              <a:t>T</a:t>
            </a:r>
            <a:r>
              <a:rPr lang="en-US" sz="13500" dirty="0">
                <a:solidFill>
                  <a:srgbClr val="005695"/>
                </a:solidFill>
                <a:latin typeface="Bebas Neue Pro" panose="020B0606020202050201" pitchFamily="34" charset="0"/>
              </a:rPr>
              <a:t>een</a:t>
            </a:r>
            <a:r>
              <a:rPr lang="en-US" sz="13500" dirty="0">
                <a:solidFill>
                  <a:srgbClr val="5091CD"/>
                </a:solidFill>
                <a:latin typeface="Bebas Neue Pro" panose="020B0606020202050201" pitchFamily="34" charset="0"/>
              </a:rPr>
              <a:t> Pregnancy</a:t>
            </a:r>
          </a:p>
        </p:txBody>
      </p:sp>
      <p:sp>
        <p:nvSpPr>
          <p:cNvPr id="7" name="TextBox 6">
            <a:extLst>
              <a:ext uri="{FF2B5EF4-FFF2-40B4-BE49-F238E27FC236}">
                <a16:creationId xmlns:a16="http://schemas.microsoft.com/office/drawing/2014/main" id="{A14DB507-AD37-86EC-23DF-5A173D495CFB}"/>
              </a:ext>
            </a:extLst>
          </p:cNvPr>
          <p:cNvSpPr txBox="1">
            <a:spLocks noChangeAspect="1"/>
          </p:cNvSpPr>
          <p:nvPr/>
        </p:nvSpPr>
        <p:spPr>
          <a:xfrm>
            <a:off x="518160" y="4559600"/>
            <a:ext cx="11155680" cy="521002"/>
          </a:xfrm>
          <a:prstGeom prst="rect">
            <a:avLst/>
          </a:prstGeom>
          <a:noFill/>
        </p:spPr>
        <p:txBody>
          <a:bodyPr wrap="square" lIns="0" tIns="0" rIns="0" bIns="0" rtlCol="0">
            <a:noAutofit/>
          </a:bodyPr>
          <a:lstStyle/>
          <a:p>
            <a:pPr algn="ctr"/>
            <a:r>
              <a:rPr lang="en-US" sz="2400" spc="-100" dirty="0">
                <a:latin typeface="AstoriaRoman" panose="00000400000000000000" pitchFamily="2" charset="0"/>
              </a:rPr>
              <a:t>A presentation by: Angie Earley</a:t>
            </a:r>
          </a:p>
        </p:txBody>
      </p:sp>
      <p:grpSp>
        <p:nvGrpSpPr>
          <p:cNvPr id="2" name="Group 1">
            <a:extLst>
              <a:ext uri="{FF2B5EF4-FFF2-40B4-BE49-F238E27FC236}">
                <a16:creationId xmlns:a16="http://schemas.microsoft.com/office/drawing/2014/main" id="{B02DFF4E-8CB4-C512-D518-92B791CE3D35}"/>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79C46D2F-F27E-D46A-CC88-6BDC331D183A}"/>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8DF99D3-97BC-0310-C8B7-42AD9F4373E5}"/>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28112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3045299"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Name: </a:t>
            </a:r>
            <a:r>
              <a:rPr lang="en-US" sz="7200" dirty="0">
                <a:solidFill>
                  <a:srgbClr val="5091CD"/>
                </a:solidFill>
                <a:latin typeface="Bebas Neue Pro" panose="020B0606020202050201" pitchFamily="34" charset="0"/>
              </a:rPr>
              <a:t>Kim</a:t>
            </a:r>
            <a:endParaRPr lang="en-US" sz="48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01CF7170-1819-437F-5CCD-3014E9BC12EB}"/>
              </a:ext>
            </a:extLst>
          </p:cNvPr>
          <p:cNvSpPr txBox="1"/>
          <p:nvPr/>
        </p:nvSpPr>
        <p:spPr>
          <a:xfrm>
            <a:off x="548639" y="1737360"/>
            <a:ext cx="11210224" cy="4068017"/>
          </a:xfrm>
          <a:prstGeom prst="rect">
            <a:avLst/>
          </a:prstGeom>
          <a:noFill/>
        </p:spPr>
        <p:txBody>
          <a:bodyPr wrap="square" lIns="0" tIns="0" rIns="0" bIns="0" numCol="1" spcCol="548640" rtlCol="0">
            <a:noAutofit/>
          </a:bodyPr>
          <a:lstStyle/>
          <a:p>
            <a:pPr>
              <a:lnSpc>
                <a:spcPts val="4000"/>
              </a:lnSpc>
              <a:spcAft>
                <a:spcPts val="1800"/>
              </a:spcAft>
            </a:pPr>
            <a:r>
              <a:rPr lang="en-US" sz="2800" dirty="0">
                <a:latin typeface="AstoriaMedium" panose="00000500000000000000" pitchFamily="2" charset="0"/>
              </a:rPr>
              <a:t>“I got pregnant a year and a half ago. I decided to have the baby and </a:t>
            </a:r>
            <a:br>
              <a:rPr lang="en-US" sz="2800" dirty="0">
                <a:latin typeface="AstoriaMedium" panose="00000500000000000000" pitchFamily="2" charset="0"/>
              </a:rPr>
            </a:br>
            <a:r>
              <a:rPr lang="en-US" sz="2800" dirty="0">
                <a:latin typeface="AstoriaMedium" panose="00000500000000000000" pitchFamily="2" charset="0"/>
              </a:rPr>
              <a:t>let him be adopted. But after he was born, I couldn’t part with him. </a:t>
            </a:r>
            <a:br>
              <a:rPr lang="en-US" sz="2800" dirty="0">
                <a:latin typeface="AstoriaMedium" panose="00000500000000000000" pitchFamily="2" charset="0"/>
              </a:rPr>
            </a:br>
            <a:r>
              <a:rPr lang="en-US" sz="2800" dirty="0">
                <a:latin typeface="AstoriaMedium" panose="00000500000000000000" pitchFamily="2" charset="0"/>
              </a:rPr>
              <a:t>I felt this rush of love, like I knew he depended on me to be his mother. But I wasn’t ready for how things would be. I’m just so tired all the time. The diapers, the laundry, the sickness, the spitting up, the crying. </a:t>
            </a:r>
            <a:br>
              <a:rPr lang="en-US" sz="2800" dirty="0">
                <a:latin typeface="AstoriaMedium" panose="00000500000000000000" pitchFamily="2" charset="0"/>
              </a:rPr>
            </a:br>
            <a:r>
              <a:rPr lang="en-US" sz="2800" dirty="0">
                <a:latin typeface="AstoriaMedium" panose="00000500000000000000" pitchFamily="2" charset="0"/>
              </a:rPr>
              <a:t>I never get a good night’s sleep, it’s such hard work. Sometimes I think I’m going to explode. I don’t like to admit it, because I do love my baby, but there are times when I think I hate him too.”</a:t>
            </a:r>
          </a:p>
        </p:txBody>
      </p:sp>
      <p:sp>
        <p:nvSpPr>
          <p:cNvPr id="2" name="TextBox 1">
            <a:extLst>
              <a:ext uri="{FF2B5EF4-FFF2-40B4-BE49-F238E27FC236}">
                <a16:creationId xmlns:a16="http://schemas.microsoft.com/office/drawing/2014/main" id="{84B86724-FC77-5DC0-7235-838E48947086}"/>
              </a:ext>
            </a:extLst>
          </p:cNvPr>
          <p:cNvSpPr txBox="1">
            <a:spLocks noChangeAspect="1"/>
          </p:cNvSpPr>
          <p:nvPr/>
        </p:nvSpPr>
        <p:spPr>
          <a:xfrm>
            <a:off x="4094229" y="365759"/>
            <a:ext cx="4257940"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Grade: </a:t>
            </a:r>
            <a:r>
              <a:rPr lang="en-US" sz="7200" dirty="0">
                <a:solidFill>
                  <a:srgbClr val="5091CD"/>
                </a:solidFill>
                <a:latin typeface="Bebas Neue Pro" panose="020B0606020202050201" pitchFamily="34" charset="0"/>
              </a:rPr>
              <a:t>dropout</a:t>
            </a:r>
            <a:endParaRPr lang="en-US" sz="4800" dirty="0">
              <a:solidFill>
                <a:srgbClr val="5091CD"/>
              </a:solidFill>
              <a:latin typeface="Bebas Neue Pro" panose="020B0606020202050201" pitchFamily="34" charset="0"/>
            </a:endParaRPr>
          </a:p>
        </p:txBody>
      </p:sp>
      <p:sp>
        <p:nvSpPr>
          <p:cNvPr id="4" name="TextBox 3">
            <a:extLst>
              <a:ext uri="{FF2B5EF4-FFF2-40B4-BE49-F238E27FC236}">
                <a16:creationId xmlns:a16="http://schemas.microsoft.com/office/drawing/2014/main" id="{A00E9FD5-B1FF-3F22-6240-79A6DF346BBF}"/>
              </a:ext>
            </a:extLst>
          </p:cNvPr>
          <p:cNvSpPr txBox="1">
            <a:spLocks noChangeAspect="1"/>
          </p:cNvSpPr>
          <p:nvPr/>
        </p:nvSpPr>
        <p:spPr>
          <a:xfrm>
            <a:off x="9002403" y="365758"/>
            <a:ext cx="2045632"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Age: </a:t>
            </a:r>
            <a:r>
              <a:rPr lang="en-US" sz="7200" dirty="0">
                <a:solidFill>
                  <a:srgbClr val="5091CD"/>
                </a:solidFill>
                <a:latin typeface="Bebas Neue Pro" panose="020B0606020202050201" pitchFamily="34" charset="0"/>
              </a:rPr>
              <a:t>17</a:t>
            </a:r>
            <a:endParaRPr lang="en-US" sz="4800" dirty="0">
              <a:solidFill>
                <a:srgbClr val="5091CD"/>
              </a:solidFill>
              <a:latin typeface="Bebas Neue Pro" panose="020B0606020202050201" pitchFamily="34" charset="0"/>
            </a:endParaRPr>
          </a:p>
        </p:txBody>
      </p:sp>
      <p:grpSp>
        <p:nvGrpSpPr>
          <p:cNvPr id="5" name="Group 4">
            <a:extLst>
              <a:ext uri="{FF2B5EF4-FFF2-40B4-BE49-F238E27FC236}">
                <a16:creationId xmlns:a16="http://schemas.microsoft.com/office/drawing/2014/main" id="{63E08A9C-D092-EB07-8FDE-67CC3CD6337C}"/>
              </a:ext>
            </a:extLst>
          </p:cNvPr>
          <p:cNvGrpSpPr/>
          <p:nvPr/>
        </p:nvGrpSpPr>
        <p:grpSpPr>
          <a:xfrm>
            <a:off x="0" y="6126480"/>
            <a:ext cx="12192000" cy="731520"/>
            <a:chOff x="0" y="6217920"/>
            <a:chExt cx="12192000" cy="731520"/>
          </a:xfrm>
        </p:grpSpPr>
        <p:sp>
          <p:nvSpPr>
            <p:cNvPr id="10" name="Rectangle 9">
              <a:extLst>
                <a:ext uri="{FF2B5EF4-FFF2-40B4-BE49-F238E27FC236}">
                  <a16:creationId xmlns:a16="http://schemas.microsoft.com/office/drawing/2014/main" id="{ADCD8759-9BDA-245E-B63A-E442096AF46C}"/>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B42722CB-0091-8565-8B45-D3B07123A4F3}"/>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03560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2000"/>
                            </p:stCondLst>
                            <p:childTnLst>
                              <p:par>
                                <p:cTn id="17" presetID="10" presetClass="entr" presetSubtype="0" fill="hold" grpId="0" nodeType="afterEffect">
                                  <p:stCondLst>
                                    <p:cond delay="5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3531436"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Name: </a:t>
            </a:r>
            <a:r>
              <a:rPr lang="en-US" sz="7200" dirty="0">
                <a:solidFill>
                  <a:srgbClr val="5091CD"/>
                </a:solidFill>
                <a:latin typeface="Bebas Neue Pro" panose="020B0606020202050201" pitchFamily="34" charset="0"/>
              </a:rPr>
              <a:t>David</a:t>
            </a:r>
            <a:endParaRPr lang="en-US" sz="48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01CF7170-1819-437F-5CCD-3014E9BC12EB}"/>
              </a:ext>
            </a:extLst>
          </p:cNvPr>
          <p:cNvSpPr txBox="1"/>
          <p:nvPr/>
        </p:nvSpPr>
        <p:spPr>
          <a:xfrm>
            <a:off x="548639" y="1737360"/>
            <a:ext cx="11199529" cy="4068017"/>
          </a:xfrm>
          <a:prstGeom prst="rect">
            <a:avLst/>
          </a:prstGeom>
          <a:noFill/>
        </p:spPr>
        <p:txBody>
          <a:bodyPr wrap="square" lIns="0" tIns="0" rIns="0" bIns="0" numCol="1" spcCol="548640" rtlCol="0">
            <a:noAutofit/>
          </a:bodyPr>
          <a:lstStyle/>
          <a:p>
            <a:pPr>
              <a:lnSpc>
                <a:spcPts val="4000"/>
              </a:lnSpc>
              <a:spcAft>
                <a:spcPts val="1800"/>
              </a:spcAft>
            </a:pPr>
            <a:r>
              <a:rPr lang="en-US" sz="3200" dirty="0">
                <a:latin typeface="AstoriaMedium" panose="00000500000000000000" pitchFamily="2" charset="0"/>
              </a:rPr>
              <a:t>“The baby’s due in a couple of months, and I still don’t know what to do. My girlfriend always seems depressed, and her mom and dad hate me. I know I’m responsible for all this mess, and I want to help her, but what can I do? We are too young to get married, and besides, I don’t think I love her anyway. </a:t>
            </a:r>
            <a:br>
              <a:rPr lang="en-US" sz="3200" dirty="0">
                <a:latin typeface="AstoriaMedium" panose="00000500000000000000" pitchFamily="2" charset="0"/>
              </a:rPr>
            </a:br>
            <a:r>
              <a:rPr lang="en-US" sz="3200" dirty="0">
                <a:latin typeface="AstoriaMedium" panose="00000500000000000000" pitchFamily="2" charset="0"/>
              </a:rPr>
              <a:t>I wish my life could be the way it was before all this happened.”</a:t>
            </a:r>
            <a:endParaRPr lang="en-US" sz="3200" dirty="0">
              <a:solidFill>
                <a:srgbClr val="5091CD"/>
              </a:solidFill>
              <a:latin typeface="Bebas Neue Pro" panose="020B0606020202050201" pitchFamily="34" charset="0"/>
            </a:endParaRPr>
          </a:p>
        </p:txBody>
      </p:sp>
      <p:sp>
        <p:nvSpPr>
          <p:cNvPr id="2" name="TextBox 1">
            <a:extLst>
              <a:ext uri="{FF2B5EF4-FFF2-40B4-BE49-F238E27FC236}">
                <a16:creationId xmlns:a16="http://schemas.microsoft.com/office/drawing/2014/main" id="{B3630FC0-1E1E-D420-5054-09123A29A2B7}"/>
              </a:ext>
            </a:extLst>
          </p:cNvPr>
          <p:cNvSpPr txBox="1">
            <a:spLocks noChangeAspect="1"/>
          </p:cNvSpPr>
          <p:nvPr/>
        </p:nvSpPr>
        <p:spPr>
          <a:xfrm>
            <a:off x="4715526" y="365759"/>
            <a:ext cx="2634398"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Grade: </a:t>
            </a:r>
            <a:r>
              <a:rPr lang="en-US" sz="7200" dirty="0">
                <a:solidFill>
                  <a:srgbClr val="5091CD"/>
                </a:solidFill>
                <a:latin typeface="Bebas Neue Pro" panose="020B0606020202050201" pitchFamily="34" charset="0"/>
              </a:rPr>
              <a:t>10</a:t>
            </a:r>
            <a:endParaRPr lang="en-US" sz="4800" dirty="0">
              <a:solidFill>
                <a:srgbClr val="5091CD"/>
              </a:solidFill>
              <a:latin typeface="Bebas Neue Pro" panose="020B0606020202050201" pitchFamily="34" charset="0"/>
            </a:endParaRPr>
          </a:p>
        </p:txBody>
      </p:sp>
      <p:sp>
        <p:nvSpPr>
          <p:cNvPr id="4" name="TextBox 3">
            <a:extLst>
              <a:ext uri="{FF2B5EF4-FFF2-40B4-BE49-F238E27FC236}">
                <a16:creationId xmlns:a16="http://schemas.microsoft.com/office/drawing/2014/main" id="{EDB7B20B-8C16-79F3-6361-D436D996C01A}"/>
              </a:ext>
            </a:extLst>
          </p:cNvPr>
          <p:cNvSpPr txBox="1">
            <a:spLocks noChangeAspect="1"/>
          </p:cNvSpPr>
          <p:nvPr/>
        </p:nvSpPr>
        <p:spPr>
          <a:xfrm>
            <a:off x="7985374" y="365758"/>
            <a:ext cx="2090388"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Age: </a:t>
            </a:r>
            <a:r>
              <a:rPr lang="en-US" sz="7200" dirty="0">
                <a:solidFill>
                  <a:srgbClr val="5091CD"/>
                </a:solidFill>
                <a:latin typeface="Bebas Neue Pro" panose="020B0606020202050201" pitchFamily="34" charset="0"/>
              </a:rPr>
              <a:t>15</a:t>
            </a:r>
            <a:endParaRPr lang="en-US" sz="4800" dirty="0">
              <a:solidFill>
                <a:srgbClr val="5091CD"/>
              </a:solidFill>
              <a:latin typeface="Bebas Neue Pro" panose="020B0606020202050201" pitchFamily="34" charset="0"/>
            </a:endParaRPr>
          </a:p>
        </p:txBody>
      </p:sp>
      <p:grpSp>
        <p:nvGrpSpPr>
          <p:cNvPr id="5" name="Group 4">
            <a:extLst>
              <a:ext uri="{FF2B5EF4-FFF2-40B4-BE49-F238E27FC236}">
                <a16:creationId xmlns:a16="http://schemas.microsoft.com/office/drawing/2014/main" id="{0BD04426-D75F-EC18-A328-4DBBFD3A89B7}"/>
              </a:ext>
            </a:extLst>
          </p:cNvPr>
          <p:cNvGrpSpPr/>
          <p:nvPr/>
        </p:nvGrpSpPr>
        <p:grpSpPr>
          <a:xfrm>
            <a:off x="0" y="6126480"/>
            <a:ext cx="12192000" cy="731520"/>
            <a:chOff x="0" y="6217920"/>
            <a:chExt cx="12192000" cy="731520"/>
          </a:xfrm>
        </p:grpSpPr>
        <p:sp>
          <p:nvSpPr>
            <p:cNvPr id="10" name="Rectangle 9">
              <a:extLst>
                <a:ext uri="{FF2B5EF4-FFF2-40B4-BE49-F238E27FC236}">
                  <a16:creationId xmlns:a16="http://schemas.microsoft.com/office/drawing/2014/main" id="{C5B8B23A-C060-D4C4-16A2-B79CB871D07B}"/>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04E476E0-82B2-F5AF-71E7-3E545BC5F616}"/>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0495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2000"/>
                            </p:stCondLst>
                            <p:childTnLst>
                              <p:par>
                                <p:cTn id="17" presetID="10" presetClass="entr" presetSubtype="0" fill="hold" grpId="0" nodeType="afterEffect">
                                  <p:stCondLst>
                                    <p:cond delay="5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3762930"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Name: </a:t>
            </a:r>
            <a:r>
              <a:rPr lang="en-US" sz="7200" dirty="0">
                <a:solidFill>
                  <a:srgbClr val="5091CD"/>
                </a:solidFill>
                <a:latin typeface="Bebas Neue Pro" panose="020B0606020202050201" pitchFamily="34" charset="0"/>
              </a:rPr>
              <a:t>Robyn</a:t>
            </a:r>
            <a:endParaRPr lang="en-US" sz="48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01CF7170-1819-437F-5CCD-3014E9BC12EB}"/>
              </a:ext>
            </a:extLst>
          </p:cNvPr>
          <p:cNvSpPr txBox="1"/>
          <p:nvPr/>
        </p:nvSpPr>
        <p:spPr>
          <a:xfrm>
            <a:off x="548639" y="1737360"/>
            <a:ext cx="11217027" cy="4068017"/>
          </a:xfrm>
          <a:prstGeom prst="rect">
            <a:avLst/>
          </a:prstGeom>
          <a:noFill/>
        </p:spPr>
        <p:txBody>
          <a:bodyPr wrap="square" lIns="0" tIns="0" rIns="0" bIns="0" numCol="1" spcCol="548640" rtlCol="0">
            <a:noAutofit/>
          </a:bodyPr>
          <a:lstStyle/>
          <a:p>
            <a:pPr>
              <a:lnSpc>
                <a:spcPts val="4000"/>
              </a:lnSpc>
              <a:spcAft>
                <a:spcPts val="1800"/>
              </a:spcAft>
            </a:pPr>
            <a:r>
              <a:rPr lang="en-US" sz="3200" dirty="0">
                <a:latin typeface="AstoriaMedium" panose="00000500000000000000" pitchFamily="2" charset="0"/>
              </a:rPr>
              <a:t>“I dated John for about a year. He always told me that if anything happened, he would take care of me. When I told </a:t>
            </a:r>
            <a:br>
              <a:rPr lang="en-US" sz="3200" dirty="0">
                <a:latin typeface="AstoriaMedium" panose="00000500000000000000" pitchFamily="2" charset="0"/>
              </a:rPr>
            </a:br>
            <a:r>
              <a:rPr lang="en-US" sz="3200" dirty="0">
                <a:latin typeface="AstoriaMedium" panose="00000500000000000000" pitchFamily="2" charset="0"/>
              </a:rPr>
              <a:t>him I was pregnant, he said that it wasn’t his baby. He dropped me and started dating my best friend. It was really hard for me to accept that he didn’t care as much as he said he did before </a:t>
            </a:r>
            <a:br>
              <a:rPr lang="en-US" sz="3200" dirty="0">
                <a:latin typeface="AstoriaMedium" panose="00000500000000000000" pitchFamily="2" charset="0"/>
              </a:rPr>
            </a:br>
            <a:r>
              <a:rPr lang="en-US" sz="3200" dirty="0">
                <a:latin typeface="AstoriaMedium" panose="00000500000000000000" pitchFamily="2" charset="0"/>
              </a:rPr>
              <a:t>I got pregnant.”</a:t>
            </a:r>
            <a:endParaRPr lang="en-US" sz="3200" dirty="0">
              <a:solidFill>
                <a:srgbClr val="5091CD"/>
              </a:solidFill>
              <a:latin typeface="Bebas Neue Pro" panose="020B0606020202050201" pitchFamily="34" charset="0"/>
            </a:endParaRPr>
          </a:p>
        </p:txBody>
      </p:sp>
      <p:sp>
        <p:nvSpPr>
          <p:cNvPr id="2" name="TextBox 1">
            <a:extLst>
              <a:ext uri="{FF2B5EF4-FFF2-40B4-BE49-F238E27FC236}">
                <a16:creationId xmlns:a16="http://schemas.microsoft.com/office/drawing/2014/main" id="{16E5120C-837B-26A9-770F-ABAC9D02C6A4}"/>
              </a:ext>
            </a:extLst>
          </p:cNvPr>
          <p:cNvSpPr txBox="1">
            <a:spLocks noChangeAspect="1"/>
          </p:cNvSpPr>
          <p:nvPr/>
        </p:nvSpPr>
        <p:spPr>
          <a:xfrm>
            <a:off x="4729993" y="365759"/>
            <a:ext cx="4231705"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Grade: </a:t>
            </a:r>
            <a:r>
              <a:rPr lang="en-US" sz="7200" dirty="0">
                <a:solidFill>
                  <a:srgbClr val="5091CD"/>
                </a:solidFill>
                <a:latin typeface="Bebas Neue Pro" panose="020B0606020202050201" pitchFamily="34" charset="0"/>
              </a:rPr>
              <a:t>dropout</a:t>
            </a:r>
            <a:endParaRPr lang="en-US" sz="4800" dirty="0">
              <a:solidFill>
                <a:srgbClr val="5091CD"/>
              </a:solidFill>
              <a:latin typeface="Bebas Neue Pro" panose="020B0606020202050201" pitchFamily="34" charset="0"/>
            </a:endParaRPr>
          </a:p>
        </p:txBody>
      </p:sp>
      <p:sp>
        <p:nvSpPr>
          <p:cNvPr id="4" name="TextBox 3">
            <a:extLst>
              <a:ext uri="{FF2B5EF4-FFF2-40B4-BE49-F238E27FC236}">
                <a16:creationId xmlns:a16="http://schemas.microsoft.com/office/drawing/2014/main" id="{1B6DBEDE-56BF-58C3-9BD4-71F9B1296C8D}"/>
              </a:ext>
            </a:extLst>
          </p:cNvPr>
          <p:cNvSpPr txBox="1">
            <a:spLocks noChangeAspect="1"/>
          </p:cNvSpPr>
          <p:nvPr/>
        </p:nvSpPr>
        <p:spPr>
          <a:xfrm>
            <a:off x="9484294" y="365758"/>
            <a:ext cx="2038303"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Age: </a:t>
            </a:r>
            <a:r>
              <a:rPr lang="en-US" sz="7200" dirty="0">
                <a:solidFill>
                  <a:srgbClr val="5091CD"/>
                </a:solidFill>
                <a:latin typeface="Bebas Neue Pro" panose="020B0606020202050201" pitchFamily="34" charset="0"/>
              </a:rPr>
              <a:t>16</a:t>
            </a:r>
            <a:endParaRPr lang="en-US" sz="4800" dirty="0">
              <a:solidFill>
                <a:srgbClr val="5091CD"/>
              </a:solidFill>
              <a:latin typeface="Bebas Neue Pro" panose="020B0606020202050201" pitchFamily="34" charset="0"/>
            </a:endParaRPr>
          </a:p>
        </p:txBody>
      </p:sp>
      <p:grpSp>
        <p:nvGrpSpPr>
          <p:cNvPr id="5" name="Group 4">
            <a:extLst>
              <a:ext uri="{FF2B5EF4-FFF2-40B4-BE49-F238E27FC236}">
                <a16:creationId xmlns:a16="http://schemas.microsoft.com/office/drawing/2014/main" id="{898E01B0-8D11-FBA6-E543-D5BB3644510C}"/>
              </a:ext>
            </a:extLst>
          </p:cNvPr>
          <p:cNvGrpSpPr/>
          <p:nvPr/>
        </p:nvGrpSpPr>
        <p:grpSpPr>
          <a:xfrm>
            <a:off x="0" y="6126480"/>
            <a:ext cx="12192000" cy="731520"/>
            <a:chOff x="0" y="6217920"/>
            <a:chExt cx="12192000" cy="731520"/>
          </a:xfrm>
        </p:grpSpPr>
        <p:sp>
          <p:nvSpPr>
            <p:cNvPr id="10" name="Rectangle 9">
              <a:extLst>
                <a:ext uri="{FF2B5EF4-FFF2-40B4-BE49-F238E27FC236}">
                  <a16:creationId xmlns:a16="http://schemas.microsoft.com/office/drawing/2014/main" id="{82EDAEB0-188C-913C-F74B-16646E0B5324}"/>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BA695A51-1E2E-2B7E-AF32-27F14265A608}"/>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74591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2000"/>
                            </p:stCondLst>
                            <p:childTnLst>
                              <p:par>
                                <p:cTn id="17" presetID="10" presetClass="entr" presetSubtype="0" fill="hold" grpId="0" nodeType="afterEffect">
                                  <p:stCondLst>
                                    <p:cond delay="5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11155680" cy="953386"/>
          </a:xfrm>
          <a:prstGeom prst="rect">
            <a:avLst/>
          </a:prstGeom>
          <a:noFill/>
        </p:spPr>
        <p:txBody>
          <a:bodyPr wrap="square" lIns="0" tIns="0" rIns="0" bIns="0" rtlCol="0">
            <a:noAutofit/>
          </a:bodyPr>
          <a:lstStyle/>
          <a:p>
            <a:r>
              <a:rPr lang="en-US" sz="7200" spc="-500" dirty="0">
                <a:solidFill>
                  <a:srgbClr val="005695"/>
                </a:solidFill>
                <a:latin typeface="Bebas Neue Pro" panose="020B0606020202050201" pitchFamily="34" charset="0"/>
              </a:rPr>
              <a:t>T</a:t>
            </a:r>
            <a:r>
              <a:rPr lang="en-US" sz="7200" dirty="0">
                <a:solidFill>
                  <a:srgbClr val="005695"/>
                </a:solidFill>
                <a:latin typeface="Bebas Neue Pro" panose="020B0606020202050201" pitchFamily="34" charset="0"/>
              </a:rPr>
              <a:t>een</a:t>
            </a:r>
            <a:r>
              <a:rPr lang="en-US" sz="7200" dirty="0">
                <a:solidFill>
                  <a:srgbClr val="5091CD"/>
                </a:solidFill>
                <a:latin typeface="Bebas Neue Pro" panose="020B0606020202050201" pitchFamily="34" charset="0"/>
              </a:rPr>
              <a:t> Pregnancy</a:t>
            </a:r>
          </a:p>
        </p:txBody>
      </p:sp>
      <p:grpSp>
        <p:nvGrpSpPr>
          <p:cNvPr id="7" name="Group 6">
            <a:extLst>
              <a:ext uri="{FF2B5EF4-FFF2-40B4-BE49-F238E27FC236}">
                <a16:creationId xmlns:a16="http://schemas.microsoft.com/office/drawing/2014/main" id="{FC64C6E2-018D-726A-D6B6-0B22F055A829}"/>
              </a:ext>
            </a:extLst>
          </p:cNvPr>
          <p:cNvGrpSpPr/>
          <p:nvPr/>
        </p:nvGrpSpPr>
        <p:grpSpPr>
          <a:xfrm>
            <a:off x="548640" y="1828799"/>
            <a:ext cx="11573913" cy="4085864"/>
            <a:chOff x="548640" y="1828799"/>
            <a:chExt cx="11573913" cy="4085864"/>
          </a:xfrm>
        </p:grpSpPr>
        <p:sp>
          <p:nvSpPr>
            <p:cNvPr id="3" name="TextBox 2">
              <a:extLst>
                <a:ext uri="{FF2B5EF4-FFF2-40B4-BE49-F238E27FC236}">
                  <a16:creationId xmlns:a16="http://schemas.microsoft.com/office/drawing/2014/main" id="{01CF7170-1819-437F-5CCD-3014E9BC12EB}"/>
                </a:ext>
              </a:extLst>
            </p:cNvPr>
            <p:cNvSpPr txBox="1"/>
            <p:nvPr/>
          </p:nvSpPr>
          <p:spPr>
            <a:xfrm>
              <a:off x="548640" y="1828800"/>
              <a:ext cx="3566160" cy="3579111"/>
            </a:xfrm>
            <a:prstGeom prst="rect">
              <a:avLst/>
            </a:prstGeom>
            <a:noFill/>
          </p:spPr>
          <p:txBody>
            <a:bodyPr wrap="square" lIns="0" tIns="0" rIns="0" bIns="0" numCol="1" spcCol="548640" rtlCol="0">
              <a:noAutofit/>
            </a:bodyPr>
            <a:lstStyle/>
            <a:p>
              <a:pPr>
                <a:lnSpc>
                  <a:spcPts val="3000"/>
                </a:lnSpc>
                <a:spcAft>
                  <a:spcPts val="1800"/>
                </a:spcAft>
              </a:pPr>
              <a:r>
                <a:rPr lang="en-US" sz="2800" dirty="0">
                  <a:solidFill>
                    <a:srgbClr val="F15D22"/>
                  </a:solidFill>
                  <a:latin typeface="AstoriaMedium" panose="00000500000000000000" pitchFamily="2" charset="0"/>
                </a:rPr>
                <a:t>Father of the Baby </a:t>
              </a:r>
              <a:br>
                <a:rPr lang="en-US" sz="2800" dirty="0">
                  <a:solidFill>
                    <a:srgbClr val="F15D22"/>
                  </a:solidFill>
                  <a:latin typeface="AstoriaMedium" panose="00000500000000000000" pitchFamily="2" charset="0"/>
                </a:rPr>
              </a:br>
              <a:r>
                <a:rPr lang="en-US" sz="2800" dirty="0">
                  <a:solidFill>
                    <a:srgbClr val="F15D22"/>
                  </a:solidFill>
                  <a:latin typeface="AstoriaMedium" panose="00000500000000000000" pitchFamily="2" charset="0"/>
                </a:rPr>
                <a:t>Responsibilities</a:t>
              </a:r>
            </a:p>
            <a:p>
              <a:pPr>
                <a:lnSpc>
                  <a:spcPts val="3000"/>
                </a:lnSpc>
                <a:spcAft>
                  <a:spcPts val="600"/>
                </a:spcAft>
              </a:pPr>
              <a:r>
                <a:rPr lang="en-US" sz="2800" dirty="0">
                  <a:latin typeface="AstoriaMedium" panose="00000500000000000000" pitchFamily="2" charset="0"/>
                </a:rPr>
                <a:t>• child support</a:t>
              </a:r>
            </a:p>
            <a:p>
              <a:pPr>
                <a:lnSpc>
                  <a:spcPts val="3000"/>
                </a:lnSpc>
                <a:spcAft>
                  <a:spcPts val="600"/>
                </a:spcAft>
              </a:pPr>
              <a:r>
                <a:rPr lang="en-US" sz="2800" dirty="0">
                  <a:latin typeface="AstoriaMedium" panose="00000500000000000000" pitchFamily="2" charset="0"/>
                </a:rPr>
                <a:t>• health care</a:t>
              </a:r>
            </a:p>
            <a:p>
              <a:pPr>
                <a:lnSpc>
                  <a:spcPts val="3000"/>
                </a:lnSpc>
                <a:spcAft>
                  <a:spcPts val="600"/>
                </a:spcAft>
              </a:pPr>
              <a:r>
                <a:rPr lang="en-US" sz="2800" dirty="0">
                  <a:latin typeface="AstoriaMedium" panose="00000500000000000000" pitchFamily="2" charset="0"/>
                </a:rPr>
                <a:t>• day care/babysitter</a:t>
              </a:r>
            </a:p>
            <a:p>
              <a:pPr>
                <a:lnSpc>
                  <a:spcPts val="3000"/>
                </a:lnSpc>
                <a:spcAft>
                  <a:spcPts val="600"/>
                </a:spcAft>
              </a:pPr>
              <a:r>
                <a:rPr lang="en-US" sz="2800" dirty="0">
                  <a:latin typeface="AstoriaMedium" panose="00000500000000000000" pitchFamily="2" charset="0"/>
                </a:rPr>
                <a:t>• college</a:t>
              </a:r>
            </a:p>
          </p:txBody>
        </p:sp>
        <p:sp>
          <p:nvSpPr>
            <p:cNvPr id="2" name="TextBox 1">
              <a:extLst>
                <a:ext uri="{FF2B5EF4-FFF2-40B4-BE49-F238E27FC236}">
                  <a16:creationId xmlns:a16="http://schemas.microsoft.com/office/drawing/2014/main" id="{587963A0-69EF-50D5-C9E4-4F57E3A26A99}"/>
                </a:ext>
              </a:extLst>
            </p:cNvPr>
            <p:cNvSpPr txBox="1"/>
            <p:nvPr/>
          </p:nvSpPr>
          <p:spPr>
            <a:xfrm>
              <a:off x="4651479" y="2419108"/>
              <a:ext cx="3280652" cy="3495555"/>
            </a:xfrm>
            <a:prstGeom prst="rect">
              <a:avLst/>
            </a:prstGeom>
            <a:noFill/>
          </p:spPr>
          <p:txBody>
            <a:bodyPr wrap="square" lIns="0" tIns="0" rIns="0" bIns="0" numCol="1" spcCol="548640" rtlCol="0">
              <a:noAutofit/>
            </a:bodyPr>
            <a:lstStyle/>
            <a:p>
              <a:pPr>
                <a:lnSpc>
                  <a:spcPts val="3000"/>
                </a:lnSpc>
                <a:spcAft>
                  <a:spcPts val="400"/>
                </a:spcAft>
              </a:pPr>
              <a:r>
                <a:rPr lang="en-US" sz="2800" dirty="0">
                  <a:latin typeface="AstoriaMedium" panose="00000500000000000000" pitchFamily="2" charset="0"/>
                </a:rPr>
                <a:t>• prenatal care visits</a:t>
              </a:r>
            </a:p>
            <a:p>
              <a:pPr>
                <a:lnSpc>
                  <a:spcPts val="3000"/>
                </a:lnSpc>
                <a:spcAft>
                  <a:spcPts val="400"/>
                </a:spcAft>
              </a:pPr>
              <a:r>
                <a:rPr lang="en-US" sz="2800" dirty="0">
                  <a:latin typeface="AstoriaMedium" panose="00000500000000000000" pitchFamily="2" charset="0"/>
                </a:rPr>
                <a:t>• delivery costs</a:t>
              </a:r>
            </a:p>
            <a:p>
              <a:pPr>
                <a:lnSpc>
                  <a:spcPts val="3000"/>
                </a:lnSpc>
                <a:spcAft>
                  <a:spcPts val="400"/>
                </a:spcAft>
              </a:pPr>
              <a:r>
                <a:rPr lang="en-US" sz="2800" dirty="0">
                  <a:latin typeface="AstoriaMedium" panose="00000500000000000000" pitchFamily="2" charset="0"/>
                </a:rPr>
                <a:t>• hospital stay mom</a:t>
              </a:r>
            </a:p>
            <a:p>
              <a:pPr>
                <a:lnSpc>
                  <a:spcPts val="3000"/>
                </a:lnSpc>
                <a:spcAft>
                  <a:spcPts val="400"/>
                </a:spcAft>
              </a:pPr>
              <a:r>
                <a:rPr lang="en-US" sz="2800" dirty="0">
                  <a:latin typeface="AstoriaMedium" panose="00000500000000000000" pitchFamily="2" charset="0"/>
                </a:rPr>
                <a:t>• hospital stay baby</a:t>
              </a:r>
            </a:p>
            <a:p>
              <a:pPr>
                <a:lnSpc>
                  <a:spcPts val="3000"/>
                </a:lnSpc>
                <a:spcAft>
                  <a:spcPts val="400"/>
                </a:spcAft>
              </a:pPr>
              <a:r>
                <a:rPr lang="en-US" sz="2800" dirty="0">
                  <a:latin typeface="AstoriaMedium" panose="00000500000000000000" pitchFamily="2" charset="0"/>
                </a:rPr>
                <a:t>• health insurance</a:t>
              </a:r>
            </a:p>
            <a:p>
              <a:pPr>
                <a:lnSpc>
                  <a:spcPts val="3000"/>
                </a:lnSpc>
                <a:spcAft>
                  <a:spcPts val="400"/>
                </a:spcAft>
              </a:pPr>
              <a:r>
                <a:rPr lang="en-US" sz="2800" dirty="0">
                  <a:latin typeface="AstoriaMedium" panose="00000500000000000000" pitchFamily="2" charset="0"/>
                </a:rPr>
                <a:t>• well baby visits</a:t>
              </a:r>
            </a:p>
            <a:p>
              <a:pPr>
                <a:lnSpc>
                  <a:spcPts val="3000"/>
                </a:lnSpc>
                <a:spcAft>
                  <a:spcPts val="400"/>
                </a:spcAft>
              </a:pPr>
              <a:r>
                <a:rPr lang="en-US" sz="2800" dirty="0">
                  <a:latin typeface="AstoriaMedium" panose="00000500000000000000" pitchFamily="2" charset="0"/>
                </a:rPr>
                <a:t>• medicine</a:t>
              </a:r>
            </a:p>
            <a:p>
              <a:pPr>
                <a:lnSpc>
                  <a:spcPts val="3000"/>
                </a:lnSpc>
                <a:spcAft>
                  <a:spcPts val="400"/>
                </a:spcAft>
              </a:pPr>
              <a:r>
                <a:rPr lang="en-US" sz="2800" dirty="0">
                  <a:latin typeface="AstoriaMedium" panose="00000500000000000000" pitchFamily="2" charset="0"/>
                </a:rPr>
                <a:t>• formula</a:t>
              </a:r>
            </a:p>
          </p:txBody>
        </p:sp>
        <p:sp>
          <p:nvSpPr>
            <p:cNvPr id="4" name="TextBox 3">
              <a:extLst>
                <a:ext uri="{FF2B5EF4-FFF2-40B4-BE49-F238E27FC236}">
                  <a16:creationId xmlns:a16="http://schemas.microsoft.com/office/drawing/2014/main" id="{6B32A5BC-CB9F-05BF-B7DA-CF40BE0D662F}"/>
                </a:ext>
              </a:extLst>
            </p:cNvPr>
            <p:cNvSpPr txBox="1"/>
            <p:nvPr/>
          </p:nvSpPr>
          <p:spPr>
            <a:xfrm>
              <a:off x="4651479" y="1828799"/>
              <a:ext cx="7471074" cy="399328"/>
            </a:xfrm>
            <a:prstGeom prst="rect">
              <a:avLst/>
            </a:prstGeom>
            <a:noFill/>
          </p:spPr>
          <p:txBody>
            <a:bodyPr wrap="square" lIns="0" tIns="0" rIns="0" bIns="0" numCol="1" spcCol="548640" rtlCol="0">
              <a:noAutofit/>
            </a:bodyPr>
            <a:lstStyle/>
            <a:p>
              <a:pPr>
                <a:lnSpc>
                  <a:spcPts val="3000"/>
                </a:lnSpc>
                <a:spcAft>
                  <a:spcPts val="1800"/>
                </a:spcAft>
              </a:pPr>
              <a:r>
                <a:rPr lang="en-US" sz="2800" dirty="0">
                  <a:solidFill>
                    <a:srgbClr val="F15D22"/>
                  </a:solidFill>
                  <a:latin typeface="AstoriaMedium" panose="00000500000000000000" pitchFamily="2" charset="0"/>
                </a:rPr>
                <a:t>Mother of the Baby Responsibilities</a:t>
              </a:r>
            </a:p>
          </p:txBody>
        </p:sp>
        <p:sp>
          <p:nvSpPr>
            <p:cNvPr id="8" name="TextBox 7">
              <a:extLst>
                <a:ext uri="{FF2B5EF4-FFF2-40B4-BE49-F238E27FC236}">
                  <a16:creationId xmlns:a16="http://schemas.microsoft.com/office/drawing/2014/main" id="{28D243B3-C887-D4A6-63CC-4B87C57674DD}"/>
                </a:ext>
              </a:extLst>
            </p:cNvPr>
            <p:cNvSpPr txBox="1"/>
            <p:nvPr/>
          </p:nvSpPr>
          <p:spPr>
            <a:xfrm>
              <a:off x="8468810" y="2419108"/>
              <a:ext cx="3174550" cy="3165677"/>
            </a:xfrm>
            <a:prstGeom prst="rect">
              <a:avLst/>
            </a:prstGeom>
            <a:noFill/>
          </p:spPr>
          <p:txBody>
            <a:bodyPr wrap="square" lIns="0" tIns="0" rIns="0" bIns="0" numCol="1" spcCol="548640" rtlCol="0">
              <a:noAutofit/>
            </a:bodyPr>
            <a:lstStyle/>
            <a:p>
              <a:pPr>
                <a:lnSpc>
                  <a:spcPts val="3000"/>
                </a:lnSpc>
                <a:spcAft>
                  <a:spcPts val="400"/>
                </a:spcAft>
              </a:pPr>
              <a:r>
                <a:rPr lang="en-US" sz="2800" dirty="0">
                  <a:latin typeface="AstoriaMedium" panose="00000500000000000000" pitchFamily="2" charset="0"/>
                </a:rPr>
                <a:t>• food</a:t>
              </a:r>
            </a:p>
            <a:p>
              <a:pPr>
                <a:lnSpc>
                  <a:spcPts val="3000"/>
                </a:lnSpc>
                <a:spcAft>
                  <a:spcPts val="400"/>
                </a:spcAft>
              </a:pPr>
              <a:r>
                <a:rPr lang="en-US" sz="2800" dirty="0">
                  <a:latin typeface="AstoriaMedium" panose="00000500000000000000" pitchFamily="2" charset="0"/>
                </a:rPr>
                <a:t>• diapers</a:t>
              </a:r>
            </a:p>
            <a:p>
              <a:pPr>
                <a:lnSpc>
                  <a:spcPts val="3000"/>
                </a:lnSpc>
                <a:spcAft>
                  <a:spcPts val="400"/>
                </a:spcAft>
              </a:pPr>
              <a:r>
                <a:rPr lang="en-US" sz="2800" dirty="0">
                  <a:latin typeface="AstoriaMedium" panose="00000500000000000000" pitchFamily="2" charset="0"/>
                </a:rPr>
                <a:t>• wipes</a:t>
              </a:r>
            </a:p>
            <a:p>
              <a:pPr>
                <a:lnSpc>
                  <a:spcPts val="3000"/>
                </a:lnSpc>
                <a:spcAft>
                  <a:spcPts val="400"/>
                </a:spcAft>
              </a:pPr>
              <a:r>
                <a:rPr lang="en-US" sz="2800" dirty="0">
                  <a:latin typeface="AstoriaMedium" panose="00000500000000000000" pitchFamily="2" charset="0"/>
                </a:rPr>
                <a:t>• clothes</a:t>
              </a:r>
            </a:p>
            <a:p>
              <a:pPr>
                <a:lnSpc>
                  <a:spcPts val="3000"/>
                </a:lnSpc>
                <a:spcAft>
                  <a:spcPts val="400"/>
                </a:spcAft>
              </a:pPr>
              <a:r>
                <a:rPr lang="en-US" sz="2800" dirty="0">
                  <a:latin typeface="AstoriaMedium" panose="00000500000000000000" pitchFamily="2" charset="0"/>
                </a:rPr>
                <a:t>• day care/babysitter</a:t>
              </a:r>
            </a:p>
            <a:p>
              <a:pPr>
                <a:lnSpc>
                  <a:spcPts val="3000"/>
                </a:lnSpc>
                <a:spcAft>
                  <a:spcPts val="400"/>
                </a:spcAft>
              </a:pPr>
              <a:r>
                <a:rPr lang="en-US" sz="2800" dirty="0">
                  <a:latin typeface="AstoriaMedium" panose="00000500000000000000" pitchFamily="2" charset="0"/>
                </a:rPr>
                <a:t>• school</a:t>
              </a:r>
            </a:p>
            <a:p>
              <a:pPr>
                <a:lnSpc>
                  <a:spcPts val="3000"/>
                </a:lnSpc>
                <a:spcAft>
                  <a:spcPts val="400"/>
                </a:spcAft>
              </a:pPr>
              <a:r>
                <a:rPr lang="en-US" sz="2800" dirty="0">
                  <a:latin typeface="AstoriaMedium" panose="00000500000000000000" pitchFamily="2" charset="0"/>
                </a:rPr>
                <a:t>• college</a:t>
              </a:r>
            </a:p>
          </p:txBody>
        </p:sp>
      </p:grpSp>
      <p:grpSp>
        <p:nvGrpSpPr>
          <p:cNvPr id="5" name="Group 4">
            <a:extLst>
              <a:ext uri="{FF2B5EF4-FFF2-40B4-BE49-F238E27FC236}">
                <a16:creationId xmlns:a16="http://schemas.microsoft.com/office/drawing/2014/main" id="{33C60ADD-B099-5133-219E-4A4DE08F176B}"/>
              </a:ext>
            </a:extLst>
          </p:cNvPr>
          <p:cNvGrpSpPr/>
          <p:nvPr/>
        </p:nvGrpSpPr>
        <p:grpSpPr>
          <a:xfrm>
            <a:off x="0" y="6126480"/>
            <a:ext cx="12192000" cy="731520"/>
            <a:chOff x="0" y="6217920"/>
            <a:chExt cx="12192000" cy="731520"/>
          </a:xfrm>
        </p:grpSpPr>
        <p:sp>
          <p:nvSpPr>
            <p:cNvPr id="12" name="Rectangle 11">
              <a:extLst>
                <a:ext uri="{FF2B5EF4-FFF2-40B4-BE49-F238E27FC236}">
                  <a16:creationId xmlns:a16="http://schemas.microsoft.com/office/drawing/2014/main" id="{C93408B6-A804-FC80-7543-1C711638D8CF}"/>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CDE42ED1-783B-74DF-2418-4EB07E8DA111}"/>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53465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015944-6B1A-022B-C09E-A7290756A6B3}"/>
              </a:ext>
            </a:extLst>
          </p:cNvPr>
          <p:cNvSpPr txBox="1">
            <a:spLocks noChangeAspect="1"/>
          </p:cNvSpPr>
          <p:nvPr/>
        </p:nvSpPr>
        <p:spPr>
          <a:xfrm>
            <a:off x="3791393" y="2073349"/>
            <a:ext cx="4609213" cy="1355651"/>
          </a:xfrm>
          <a:prstGeom prst="rect">
            <a:avLst/>
          </a:prstGeom>
          <a:noFill/>
        </p:spPr>
        <p:txBody>
          <a:bodyPr wrap="square" lIns="0" tIns="0" rIns="0" bIns="0" rtlCol="0">
            <a:noAutofit/>
          </a:bodyPr>
          <a:lstStyle/>
          <a:p>
            <a:r>
              <a:rPr lang="en-US" sz="10600" dirty="0">
                <a:solidFill>
                  <a:srgbClr val="005695"/>
                </a:solidFill>
                <a:latin typeface="Bebas Neue Pro" panose="020B0606020202050201" pitchFamily="34" charset="0"/>
              </a:rPr>
              <a:t>Thank</a:t>
            </a:r>
            <a:r>
              <a:rPr lang="en-US" sz="10600" dirty="0">
                <a:solidFill>
                  <a:srgbClr val="5091CD"/>
                </a:solidFill>
                <a:latin typeface="Bebas Neue Pro" panose="020B0606020202050201" pitchFamily="34" charset="0"/>
              </a:rPr>
              <a:t> </a:t>
            </a:r>
            <a:r>
              <a:rPr lang="en-US" sz="10600" spc="-700" dirty="0">
                <a:solidFill>
                  <a:srgbClr val="5091CD"/>
                </a:solidFill>
                <a:latin typeface="Bebas Neue Pro" panose="020B0606020202050201" pitchFamily="34" charset="0"/>
              </a:rPr>
              <a:t>Y</a:t>
            </a:r>
            <a:r>
              <a:rPr lang="en-US" sz="10600" dirty="0">
                <a:solidFill>
                  <a:srgbClr val="5091CD"/>
                </a:solidFill>
                <a:latin typeface="Bebas Neue Pro" panose="020B0606020202050201" pitchFamily="34" charset="0"/>
              </a:rPr>
              <a:t>ou!</a:t>
            </a:r>
          </a:p>
        </p:txBody>
      </p:sp>
      <p:grpSp>
        <p:nvGrpSpPr>
          <p:cNvPr id="5" name="Group 4">
            <a:extLst>
              <a:ext uri="{FF2B5EF4-FFF2-40B4-BE49-F238E27FC236}">
                <a16:creationId xmlns:a16="http://schemas.microsoft.com/office/drawing/2014/main" id="{39A8E111-C0BB-01E9-F9B4-2FAD190DAAB4}"/>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05AA9099-4AB8-37A4-DC58-00ECFC74ABE6}"/>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377EEE52-2B6D-4EFE-1F18-060A6388F6BD}"/>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61516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11155680" cy="953386"/>
          </a:xfrm>
          <a:prstGeom prst="rect">
            <a:avLst/>
          </a:prstGeom>
          <a:noFill/>
        </p:spPr>
        <p:txBody>
          <a:bodyPr wrap="square" lIns="0" tIns="0" rIns="0" bIns="0" rtlCol="0">
            <a:noAutofit/>
          </a:bodyPr>
          <a:lstStyle/>
          <a:p>
            <a:r>
              <a:rPr lang="en-US" sz="7200" spc="-500" dirty="0">
                <a:solidFill>
                  <a:srgbClr val="005695"/>
                </a:solidFill>
                <a:latin typeface="Bebas Neue Pro" panose="020B0606020202050201" pitchFamily="34" charset="0"/>
              </a:rPr>
              <a:t>T</a:t>
            </a:r>
            <a:r>
              <a:rPr lang="en-US" sz="7200" dirty="0">
                <a:solidFill>
                  <a:srgbClr val="005695"/>
                </a:solidFill>
                <a:latin typeface="Bebas Neue Pro" panose="020B0606020202050201" pitchFamily="34" charset="0"/>
              </a:rPr>
              <a:t>een</a:t>
            </a:r>
            <a:r>
              <a:rPr lang="en-US" sz="7200" dirty="0">
                <a:solidFill>
                  <a:srgbClr val="5091CD"/>
                </a:solidFill>
                <a:latin typeface="Bebas Neue Pro" panose="020B0606020202050201" pitchFamily="34" charset="0"/>
              </a:rPr>
              <a:t> Pregnancy</a:t>
            </a:r>
          </a:p>
        </p:txBody>
      </p:sp>
      <p:sp>
        <p:nvSpPr>
          <p:cNvPr id="3" name="TextBox 2">
            <a:extLst>
              <a:ext uri="{FF2B5EF4-FFF2-40B4-BE49-F238E27FC236}">
                <a16:creationId xmlns:a16="http://schemas.microsoft.com/office/drawing/2014/main" id="{01CF7170-1819-437F-5CCD-3014E9BC12EB}"/>
              </a:ext>
            </a:extLst>
          </p:cNvPr>
          <p:cNvSpPr txBox="1"/>
          <p:nvPr/>
        </p:nvSpPr>
        <p:spPr>
          <a:xfrm>
            <a:off x="548640" y="1828800"/>
            <a:ext cx="11245728" cy="3579111"/>
          </a:xfrm>
          <a:prstGeom prst="rect">
            <a:avLst/>
          </a:prstGeom>
          <a:noFill/>
        </p:spPr>
        <p:txBody>
          <a:bodyPr wrap="square" lIns="0" tIns="0" rIns="0" bIns="0" numCol="1" spcCol="548640" rtlCol="0">
            <a:noAutofit/>
          </a:bodyPr>
          <a:lstStyle/>
          <a:p>
            <a:pPr>
              <a:lnSpc>
                <a:spcPts val="6200"/>
              </a:lnSpc>
              <a:spcAft>
                <a:spcPts val="1800"/>
              </a:spcAft>
            </a:pPr>
            <a:r>
              <a:rPr lang="en-US" sz="5600" dirty="0">
                <a:solidFill>
                  <a:srgbClr val="F15D22"/>
                </a:solidFill>
                <a:latin typeface="AstoriaMedium" panose="00000500000000000000" pitchFamily="2" charset="0"/>
              </a:rPr>
              <a:t>Every day </a:t>
            </a:r>
            <a:r>
              <a:rPr lang="en-US" sz="5600" dirty="0">
                <a:latin typeface="AstoriaMedium" panose="00000500000000000000" pitchFamily="2" charset="0"/>
              </a:rPr>
              <a:t>in Indiana </a:t>
            </a:r>
            <a:br>
              <a:rPr lang="en-US" sz="5600" dirty="0">
                <a:latin typeface="AstoriaMedium" panose="00000500000000000000" pitchFamily="2" charset="0"/>
              </a:rPr>
            </a:br>
            <a:r>
              <a:rPr lang="en-US" sz="5600" dirty="0">
                <a:latin typeface="AstoriaMedium" panose="00000500000000000000" pitchFamily="2" charset="0"/>
              </a:rPr>
              <a:t>approximately </a:t>
            </a:r>
            <a:r>
              <a:rPr lang="en-US" sz="5600" dirty="0">
                <a:solidFill>
                  <a:srgbClr val="F15D22"/>
                </a:solidFill>
                <a:latin typeface="AstoriaMedium" panose="00000500000000000000" pitchFamily="2" charset="0"/>
              </a:rPr>
              <a:t>31 girls </a:t>
            </a:r>
            <a:r>
              <a:rPr lang="en-US" sz="5600" dirty="0">
                <a:latin typeface="AstoriaMedium" panose="00000500000000000000" pitchFamily="2" charset="0"/>
              </a:rPr>
              <a:t>between </a:t>
            </a:r>
            <a:br>
              <a:rPr lang="en-US" sz="5600" dirty="0">
                <a:latin typeface="AstoriaMedium" panose="00000500000000000000" pitchFamily="2" charset="0"/>
              </a:rPr>
            </a:br>
            <a:r>
              <a:rPr lang="en-US" sz="5600" dirty="0">
                <a:latin typeface="AstoriaMedium" panose="00000500000000000000" pitchFamily="2" charset="0"/>
              </a:rPr>
              <a:t>the ages of 10 and 19 will </a:t>
            </a:r>
            <a:br>
              <a:rPr lang="en-US" sz="5600" dirty="0">
                <a:latin typeface="AstoriaMedium" panose="00000500000000000000" pitchFamily="2" charset="0"/>
              </a:rPr>
            </a:br>
            <a:r>
              <a:rPr lang="en-US" sz="5600" dirty="0">
                <a:solidFill>
                  <a:srgbClr val="F15D22"/>
                </a:solidFill>
                <a:latin typeface="AstoriaMedium" panose="00000500000000000000" pitchFamily="2" charset="0"/>
              </a:rPr>
              <a:t>become pregnant</a:t>
            </a:r>
            <a:r>
              <a:rPr lang="en-US" sz="5600" dirty="0">
                <a:latin typeface="AstoriaMedium" panose="00000500000000000000" pitchFamily="2" charset="0"/>
              </a:rPr>
              <a:t>.</a:t>
            </a:r>
            <a:endParaRPr lang="en-US" sz="5600" dirty="0">
              <a:solidFill>
                <a:srgbClr val="5091CD"/>
              </a:solidFill>
              <a:latin typeface="Bebas Neue Pro" panose="020B0606020202050201" pitchFamily="34" charset="0"/>
            </a:endParaRPr>
          </a:p>
        </p:txBody>
      </p:sp>
      <p:grpSp>
        <p:nvGrpSpPr>
          <p:cNvPr id="5" name="Group 4">
            <a:extLst>
              <a:ext uri="{FF2B5EF4-FFF2-40B4-BE49-F238E27FC236}">
                <a16:creationId xmlns:a16="http://schemas.microsoft.com/office/drawing/2014/main" id="{CCF70630-BE17-3FE2-A99D-376ED21AD074}"/>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BAEB1C34-1219-5A2D-385A-70C3045507D5}"/>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DC038E37-E703-B6E0-F6EE-7F6DB7F208B6}"/>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88060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11155680" cy="953386"/>
          </a:xfrm>
          <a:prstGeom prst="rect">
            <a:avLst/>
          </a:prstGeom>
          <a:noFill/>
        </p:spPr>
        <p:txBody>
          <a:bodyPr wrap="square" lIns="0" tIns="0" rIns="0" bIns="0" rtlCol="0">
            <a:noAutofit/>
          </a:bodyPr>
          <a:lstStyle/>
          <a:p>
            <a:r>
              <a:rPr lang="en-US" sz="7200" spc="-500" dirty="0">
                <a:solidFill>
                  <a:srgbClr val="005695"/>
                </a:solidFill>
                <a:latin typeface="Bebas Neue Pro" panose="020B0606020202050201" pitchFamily="34" charset="0"/>
              </a:rPr>
              <a:t>T</a:t>
            </a:r>
            <a:r>
              <a:rPr lang="en-US" sz="7200" dirty="0">
                <a:solidFill>
                  <a:srgbClr val="005695"/>
                </a:solidFill>
                <a:latin typeface="Bebas Neue Pro" panose="020B0606020202050201" pitchFamily="34" charset="0"/>
              </a:rPr>
              <a:t>een</a:t>
            </a:r>
            <a:r>
              <a:rPr lang="en-US" sz="7200" dirty="0">
                <a:solidFill>
                  <a:srgbClr val="5091CD"/>
                </a:solidFill>
                <a:latin typeface="Bebas Neue Pro" panose="020B0606020202050201" pitchFamily="34" charset="0"/>
              </a:rPr>
              <a:t> Pregnancy</a:t>
            </a:r>
          </a:p>
        </p:txBody>
      </p:sp>
      <p:sp>
        <p:nvSpPr>
          <p:cNvPr id="3" name="TextBox 2">
            <a:extLst>
              <a:ext uri="{FF2B5EF4-FFF2-40B4-BE49-F238E27FC236}">
                <a16:creationId xmlns:a16="http://schemas.microsoft.com/office/drawing/2014/main" id="{01CF7170-1819-437F-5CCD-3014E9BC12EB}"/>
              </a:ext>
            </a:extLst>
          </p:cNvPr>
          <p:cNvSpPr txBox="1"/>
          <p:nvPr/>
        </p:nvSpPr>
        <p:spPr>
          <a:xfrm>
            <a:off x="548640" y="1828800"/>
            <a:ext cx="11245728" cy="3579111"/>
          </a:xfrm>
          <a:prstGeom prst="rect">
            <a:avLst/>
          </a:prstGeom>
          <a:noFill/>
        </p:spPr>
        <p:txBody>
          <a:bodyPr wrap="square" lIns="0" tIns="0" rIns="0" bIns="0" numCol="1" spcCol="548640" rtlCol="0">
            <a:noAutofit/>
          </a:bodyPr>
          <a:lstStyle/>
          <a:p>
            <a:pPr>
              <a:lnSpc>
                <a:spcPts val="6200"/>
              </a:lnSpc>
              <a:spcAft>
                <a:spcPts val="1800"/>
              </a:spcAft>
            </a:pPr>
            <a:r>
              <a:rPr lang="en-US" sz="5600" dirty="0">
                <a:latin typeface="AstoriaMedium" panose="00000500000000000000" pitchFamily="2" charset="0"/>
              </a:rPr>
              <a:t>Teen pregnancy is the </a:t>
            </a:r>
            <a:r>
              <a:rPr lang="en-US" sz="5600" dirty="0">
                <a:solidFill>
                  <a:srgbClr val="F15D22"/>
                </a:solidFill>
                <a:latin typeface="AstoriaMedium" panose="00000500000000000000" pitchFamily="2" charset="0"/>
              </a:rPr>
              <a:t>#1 reason </a:t>
            </a:r>
            <a:r>
              <a:rPr lang="en-US" sz="5600" dirty="0">
                <a:latin typeface="AstoriaMedium" panose="00000500000000000000" pitchFamily="2" charset="0"/>
              </a:rPr>
              <a:t>why girls </a:t>
            </a:r>
            <a:r>
              <a:rPr lang="en-US" sz="5600" dirty="0">
                <a:solidFill>
                  <a:srgbClr val="F15D22"/>
                </a:solidFill>
                <a:latin typeface="AstoriaMedium" panose="00000500000000000000" pitchFamily="2" charset="0"/>
              </a:rPr>
              <a:t>drop out </a:t>
            </a:r>
            <a:r>
              <a:rPr lang="en-US" sz="5600" dirty="0">
                <a:latin typeface="AstoriaMedium" panose="00000500000000000000" pitchFamily="2" charset="0"/>
              </a:rPr>
              <a:t>of school.</a:t>
            </a:r>
            <a:endParaRPr lang="en-US" sz="5600" dirty="0">
              <a:latin typeface="Bebas Neue Pro" panose="020B0606020202050201" pitchFamily="34" charset="0"/>
            </a:endParaRPr>
          </a:p>
        </p:txBody>
      </p:sp>
      <p:grpSp>
        <p:nvGrpSpPr>
          <p:cNvPr id="5" name="Group 4">
            <a:extLst>
              <a:ext uri="{FF2B5EF4-FFF2-40B4-BE49-F238E27FC236}">
                <a16:creationId xmlns:a16="http://schemas.microsoft.com/office/drawing/2014/main" id="{31A1EE38-367E-7C87-4DE0-6E768308891D}"/>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0E459F20-FF08-B6FF-6C11-8D25A6D1E54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BFF8CB51-0F0F-AB62-53D7-FCE306610309}"/>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65029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11155680" cy="953386"/>
          </a:xfrm>
          <a:prstGeom prst="rect">
            <a:avLst/>
          </a:prstGeom>
          <a:noFill/>
        </p:spPr>
        <p:txBody>
          <a:bodyPr wrap="square" lIns="0" tIns="0" rIns="0" bIns="0" rtlCol="0">
            <a:noAutofit/>
          </a:bodyPr>
          <a:lstStyle/>
          <a:p>
            <a:r>
              <a:rPr lang="en-US" sz="7200" spc="-500" dirty="0">
                <a:solidFill>
                  <a:srgbClr val="005695"/>
                </a:solidFill>
                <a:latin typeface="Bebas Neue Pro" panose="020B0606020202050201" pitchFamily="34" charset="0"/>
              </a:rPr>
              <a:t>T</a:t>
            </a:r>
            <a:r>
              <a:rPr lang="en-US" sz="7200" dirty="0">
                <a:solidFill>
                  <a:srgbClr val="005695"/>
                </a:solidFill>
                <a:latin typeface="Bebas Neue Pro" panose="020B0606020202050201" pitchFamily="34" charset="0"/>
              </a:rPr>
              <a:t>een</a:t>
            </a:r>
            <a:r>
              <a:rPr lang="en-US" sz="7200" dirty="0">
                <a:solidFill>
                  <a:srgbClr val="5091CD"/>
                </a:solidFill>
                <a:latin typeface="Bebas Neue Pro" panose="020B0606020202050201" pitchFamily="34" charset="0"/>
              </a:rPr>
              <a:t> Pregnancy</a:t>
            </a:r>
          </a:p>
        </p:txBody>
      </p:sp>
      <p:sp>
        <p:nvSpPr>
          <p:cNvPr id="3" name="TextBox 2">
            <a:extLst>
              <a:ext uri="{FF2B5EF4-FFF2-40B4-BE49-F238E27FC236}">
                <a16:creationId xmlns:a16="http://schemas.microsoft.com/office/drawing/2014/main" id="{01CF7170-1819-437F-5CCD-3014E9BC12EB}"/>
              </a:ext>
            </a:extLst>
          </p:cNvPr>
          <p:cNvSpPr txBox="1"/>
          <p:nvPr/>
        </p:nvSpPr>
        <p:spPr>
          <a:xfrm>
            <a:off x="548640" y="1828800"/>
            <a:ext cx="11245728" cy="3579111"/>
          </a:xfrm>
          <a:prstGeom prst="rect">
            <a:avLst/>
          </a:prstGeom>
          <a:noFill/>
        </p:spPr>
        <p:txBody>
          <a:bodyPr wrap="square" lIns="0" tIns="0" rIns="0" bIns="0" numCol="1" spcCol="548640" rtlCol="0">
            <a:noAutofit/>
          </a:bodyPr>
          <a:lstStyle/>
          <a:p>
            <a:pPr>
              <a:lnSpc>
                <a:spcPts val="6200"/>
              </a:lnSpc>
              <a:spcAft>
                <a:spcPts val="1800"/>
              </a:spcAft>
            </a:pPr>
            <a:r>
              <a:rPr lang="en-US" sz="5600" dirty="0">
                <a:latin typeface="AstoriaMedium" panose="00000500000000000000" pitchFamily="2" charset="0"/>
              </a:rPr>
              <a:t>Only </a:t>
            </a:r>
            <a:r>
              <a:rPr lang="en-US" sz="5600" dirty="0">
                <a:solidFill>
                  <a:srgbClr val="F15D22"/>
                </a:solidFill>
                <a:latin typeface="AstoriaMedium" panose="00000500000000000000" pitchFamily="2" charset="0"/>
              </a:rPr>
              <a:t>50%</a:t>
            </a:r>
            <a:r>
              <a:rPr lang="en-US" sz="5600" dirty="0">
                <a:latin typeface="AstoriaMedium" panose="00000500000000000000" pitchFamily="2" charset="0"/>
              </a:rPr>
              <a:t> of teen moms </a:t>
            </a:r>
            <a:br>
              <a:rPr lang="en-US" sz="5600" dirty="0">
                <a:latin typeface="AstoriaMedium" panose="00000500000000000000" pitchFamily="2" charset="0"/>
              </a:rPr>
            </a:br>
            <a:r>
              <a:rPr lang="en-US" sz="5600" dirty="0">
                <a:latin typeface="AstoriaMedium" panose="00000500000000000000" pitchFamily="2" charset="0"/>
              </a:rPr>
              <a:t>receive a </a:t>
            </a:r>
            <a:r>
              <a:rPr lang="en-US" sz="5600" dirty="0">
                <a:solidFill>
                  <a:srgbClr val="F15D22"/>
                </a:solidFill>
                <a:latin typeface="AstoriaMedium" panose="00000500000000000000" pitchFamily="2" charset="0"/>
              </a:rPr>
              <a:t>high school diploma </a:t>
            </a:r>
            <a:br>
              <a:rPr lang="en-US" sz="5600" dirty="0">
                <a:latin typeface="AstoriaMedium" panose="00000500000000000000" pitchFamily="2" charset="0"/>
              </a:rPr>
            </a:br>
            <a:r>
              <a:rPr lang="en-US" sz="5600" dirty="0">
                <a:latin typeface="AstoriaMedium" panose="00000500000000000000" pitchFamily="2" charset="0"/>
              </a:rPr>
              <a:t>by the age of 22.</a:t>
            </a:r>
            <a:endParaRPr lang="en-US" sz="5600" dirty="0">
              <a:latin typeface="Bebas Neue Pro" panose="020B0606020202050201" pitchFamily="34" charset="0"/>
            </a:endParaRPr>
          </a:p>
        </p:txBody>
      </p:sp>
      <p:grpSp>
        <p:nvGrpSpPr>
          <p:cNvPr id="5" name="Group 4">
            <a:extLst>
              <a:ext uri="{FF2B5EF4-FFF2-40B4-BE49-F238E27FC236}">
                <a16:creationId xmlns:a16="http://schemas.microsoft.com/office/drawing/2014/main" id="{B686528F-DB57-26C7-5816-54BA8946E960}"/>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0A8A25AE-0B56-723A-ACC7-ED409AC4DF47}"/>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44C0F83B-CF19-B42E-53E9-9344EEDCBDCD}"/>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49327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11155680" cy="953386"/>
          </a:xfrm>
          <a:prstGeom prst="rect">
            <a:avLst/>
          </a:prstGeom>
          <a:noFill/>
        </p:spPr>
        <p:txBody>
          <a:bodyPr wrap="square" lIns="0" tIns="0" rIns="0" bIns="0" rtlCol="0">
            <a:noAutofit/>
          </a:bodyPr>
          <a:lstStyle/>
          <a:p>
            <a:r>
              <a:rPr lang="en-US" sz="7200" spc="-500" dirty="0">
                <a:solidFill>
                  <a:srgbClr val="005695"/>
                </a:solidFill>
                <a:latin typeface="Bebas Neue Pro" panose="020B0606020202050201" pitchFamily="34" charset="0"/>
              </a:rPr>
              <a:t>T</a:t>
            </a:r>
            <a:r>
              <a:rPr lang="en-US" sz="7200" dirty="0">
                <a:solidFill>
                  <a:srgbClr val="005695"/>
                </a:solidFill>
                <a:latin typeface="Bebas Neue Pro" panose="020B0606020202050201" pitchFamily="34" charset="0"/>
              </a:rPr>
              <a:t>een</a:t>
            </a:r>
            <a:r>
              <a:rPr lang="en-US" sz="7200" dirty="0">
                <a:solidFill>
                  <a:srgbClr val="5091CD"/>
                </a:solidFill>
                <a:latin typeface="Bebas Neue Pro" panose="020B0606020202050201" pitchFamily="34" charset="0"/>
              </a:rPr>
              <a:t> Pregnancy</a:t>
            </a:r>
          </a:p>
        </p:txBody>
      </p:sp>
      <p:sp>
        <p:nvSpPr>
          <p:cNvPr id="3" name="TextBox 2">
            <a:extLst>
              <a:ext uri="{FF2B5EF4-FFF2-40B4-BE49-F238E27FC236}">
                <a16:creationId xmlns:a16="http://schemas.microsoft.com/office/drawing/2014/main" id="{01CF7170-1819-437F-5CCD-3014E9BC12EB}"/>
              </a:ext>
            </a:extLst>
          </p:cNvPr>
          <p:cNvSpPr txBox="1"/>
          <p:nvPr/>
        </p:nvSpPr>
        <p:spPr>
          <a:xfrm>
            <a:off x="548640" y="1828800"/>
            <a:ext cx="11245728" cy="3579111"/>
          </a:xfrm>
          <a:prstGeom prst="rect">
            <a:avLst/>
          </a:prstGeom>
          <a:noFill/>
        </p:spPr>
        <p:txBody>
          <a:bodyPr wrap="square" lIns="0" tIns="0" rIns="0" bIns="0" numCol="1" spcCol="548640" rtlCol="0">
            <a:noAutofit/>
          </a:bodyPr>
          <a:lstStyle/>
          <a:p>
            <a:pPr>
              <a:lnSpc>
                <a:spcPts val="6200"/>
              </a:lnSpc>
              <a:spcAft>
                <a:spcPts val="1800"/>
              </a:spcAft>
            </a:pPr>
            <a:r>
              <a:rPr lang="en-US" sz="5600" dirty="0">
                <a:solidFill>
                  <a:srgbClr val="F15D22"/>
                </a:solidFill>
                <a:latin typeface="AstoriaMedium" panose="00000500000000000000" pitchFamily="2" charset="0"/>
              </a:rPr>
              <a:t>90%</a:t>
            </a:r>
            <a:r>
              <a:rPr lang="en-US" sz="5600" dirty="0">
                <a:latin typeface="AstoriaMedium" panose="00000500000000000000" pitchFamily="2" charset="0"/>
              </a:rPr>
              <a:t> of women who do not </a:t>
            </a:r>
            <a:br>
              <a:rPr lang="en-US" sz="5600" dirty="0">
                <a:latin typeface="AstoriaMedium" panose="00000500000000000000" pitchFamily="2" charset="0"/>
              </a:rPr>
            </a:br>
            <a:r>
              <a:rPr lang="en-US" sz="5600" dirty="0">
                <a:latin typeface="AstoriaMedium" panose="00000500000000000000" pitchFamily="2" charset="0"/>
              </a:rPr>
              <a:t>give birth during adolescence; </a:t>
            </a:r>
            <a:r>
              <a:rPr lang="en-US" sz="5600" dirty="0">
                <a:solidFill>
                  <a:srgbClr val="F15D22"/>
                </a:solidFill>
                <a:latin typeface="AstoriaMedium" panose="00000500000000000000" pitchFamily="2" charset="0"/>
              </a:rPr>
              <a:t>graduate</a:t>
            </a:r>
            <a:r>
              <a:rPr lang="en-US" sz="5600" dirty="0">
                <a:latin typeface="AstoriaMedium" panose="00000500000000000000" pitchFamily="2" charset="0"/>
              </a:rPr>
              <a:t> from high school.</a:t>
            </a:r>
            <a:endParaRPr lang="en-US" sz="5600" dirty="0">
              <a:latin typeface="Bebas Neue Pro" panose="020B0606020202050201" pitchFamily="34" charset="0"/>
            </a:endParaRPr>
          </a:p>
        </p:txBody>
      </p:sp>
      <p:grpSp>
        <p:nvGrpSpPr>
          <p:cNvPr id="5" name="Group 4">
            <a:extLst>
              <a:ext uri="{FF2B5EF4-FFF2-40B4-BE49-F238E27FC236}">
                <a16:creationId xmlns:a16="http://schemas.microsoft.com/office/drawing/2014/main" id="{6155BDAF-BC6D-8BE5-9A63-7599CCC28432}"/>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3F37F13D-2CEA-7FC7-C4E6-A5D95D1F79F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C582E897-4662-063B-845B-F8318B8F5F80}"/>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80349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11155680" cy="953386"/>
          </a:xfrm>
          <a:prstGeom prst="rect">
            <a:avLst/>
          </a:prstGeom>
          <a:noFill/>
        </p:spPr>
        <p:txBody>
          <a:bodyPr wrap="square" lIns="0" tIns="0" rIns="0" bIns="0" rtlCol="0">
            <a:noAutofit/>
          </a:bodyPr>
          <a:lstStyle/>
          <a:p>
            <a:r>
              <a:rPr lang="en-US" sz="7200" spc="-500" dirty="0">
                <a:solidFill>
                  <a:srgbClr val="005695"/>
                </a:solidFill>
                <a:latin typeface="Bebas Neue Pro" panose="020B0606020202050201" pitchFamily="34" charset="0"/>
              </a:rPr>
              <a:t>T</a:t>
            </a:r>
            <a:r>
              <a:rPr lang="en-US" sz="7200" dirty="0">
                <a:solidFill>
                  <a:srgbClr val="005695"/>
                </a:solidFill>
                <a:latin typeface="Bebas Neue Pro" panose="020B0606020202050201" pitchFamily="34" charset="0"/>
              </a:rPr>
              <a:t>een</a:t>
            </a:r>
            <a:r>
              <a:rPr lang="en-US" sz="7200" dirty="0">
                <a:solidFill>
                  <a:srgbClr val="5091CD"/>
                </a:solidFill>
                <a:latin typeface="Bebas Neue Pro" panose="020B0606020202050201" pitchFamily="34" charset="0"/>
              </a:rPr>
              <a:t> Pregnancy</a:t>
            </a:r>
          </a:p>
        </p:txBody>
      </p:sp>
      <p:sp>
        <p:nvSpPr>
          <p:cNvPr id="3" name="TextBox 2">
            <a:extLst>
              <a:ext uri="{FF2B5EF4-FFF2-40B4-BE49-F238E27FC236}">
                <a16:creationId xmlns:a16="http://schemas.microsoft.com/office/drawing/2014/main" id="{01CF7170-1819-437F-5CCD-3014E9BC12EB}"/>
              </a:ext>
            </a:extLst>
          </p:cNvPr>
          <p:cNvSpPr txBox="1"/>
          <p:nvPr/>
        </p:nvSpPr>
        <p:spPr>
          <a:xfrm>
            <a:off x="548640" y="1828800"/>
            <a:ext cx="11245728" cy="3579111"/>
          </a:xfrm>
          <a:prstGeom prst="rect">
            <a:avLst/>
          </a:prstGeom>
          <a:noFill/>
        </p:spPr>
        <p:txBody>
          <a:bodyPr wrap="square" lIns="0" tIns="0" rIns="0" bIns="0" numCol="1" spcCol="548640" rtlCol="0">
            <a:noAutofit/>
          </a:bodyPr>
          <a:lstStyle/>
          <a:p>
            <a:pPr>
              <a:lnSpc>
                <a:spcPts val="6200"/>
              </a:lnSpc>
              <a:spcAft>
                <a:spcPts val="1800"/>
              </a:spcAft>
            </a:pPr>
            <a:r>
              <a:rPr lang="en-US" sz="5600" dirty="0">
                <a:solidFill>
                  <a:srgbClr val="F15D22"/>
                </a:solidFill>
                <a:latin typeface="AstoriaMedium" panose="00000500000000000000" pitchFamily="2" charset="0"/>
              </a:rPr>
              <a:t>80% </a:t>
            </a:r>
            <a:r>
              <a:rPr lang="en-US" sz="5600" dirty="0">
                <a:latin typeface="AstoriaMedium" panose="00000500000000000000" pitchFamily="2" charset="0"/>
              </a:rPr>
              <a:t>of teen fathers </a:t>
            </a:r>
            <a:r>
              <a:rPr lang="en-US" sz="5600" dirty="0">
                <a:solidFill>
                  <a:srgbClr val="F15D22"/>
                </a:solidFill>
                <a:latin typeface="AstoriaMedium" panose="00000500000000000000" pitchFamily="2" charset="0"/>
              </a:rPr>
              <a:t>will not stay </a:t>
            </a:r>
            <a:br>
              <a:rPr lang="en-US" sz="5600" dirty="0">
                <a:solidFill>
                  <a:srgbClr val="F15D22"/>
                </a:solidFill>
                <a:latin typeface="AstoriaMedium" panose="00000500000000000000" pitchFamily="2" charset="0"/>
              </a:rPr>
            </a:br>
            <a:r>
              <a:rPr lang="en-US" sz="5600" dirty="0">
                <a:latin typeface="AstoriaMedium" panose="00000500000000000000" pitchFamily="2" charset="0"/>
              </a:rPr>
              <a:t>to support mom or baby.</a:t>
            </a:r>
            <a:endParaRPr lang="en-US" sz="5600" dirty="0">
              <a:latin typeface="Bebas Neue Pro" panose="020B0606020202050201" pitchFamily="34" charset="0"/>
            </a:endParaRPr>
          </a:p>
        </p:txBody>
      </p:sp>
      <p:grpSp>
        <p:nvGrpSpPr>
          <p:cNvPr id="5" name="Group 4">
            <a:extLst>
              <a:ext uri="{FF2B5EF4-FFF2-40B4-BE49-F238E27FC236}">
                <a16:creationId xmlns:a16="http://schemas.microsoft.com/office/drawing/2014/main" id="{EF3CABB1-9E43-EC3F-5A3F-CBF465DE3966}"/>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8F9D720A-F983-5BD4-D991-DCA187F7AB3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D009515A-9C71-8227-DD10-49CDA644E497}"/>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62769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11155680" cy="953386"/>
          </a:xfrm>
          <a:prstGeom prst="rect">
            <a:avLst/>
          </a:prstGeom>
          <a:noFill/>
        </p:spPr>
        <p:txBody>
          <a:bodyPr wrap="square" lIns="0" tIns="0" rIns="0" bIns="0" rtlCol="0">
            <a:noAutofit/>
          </a:bodyPr>
          <a:lstStyle/>
          <a:p>
            <a:r>
              <a:rPr lang="en-US" sz="7200" spc="-500" dirty="0">
                <a:solidFill>
                  <a:srgbClr val="005695"/>
                </a:solidFill>
                <a:latin typeface="Bebas Neue Pro" panose="020B0606020202050201" pitchFamily="34" charset="0"/>
              </a:rPr>
              <a:t>T</a:t>
            </a:r>
            <a:r>
              <a:rPr lang="en-US" sz="7200" dirty="0">
                <a:solidFill>
                  <a:srgbClr val="005695"/>
                </a:solidFill>
                <a:latin typeface="Bebas Neue Pro" panose="020B0606020202050201" pitchFamily="34" charset="0"/>
              </a:rPr>
              <a:t>een</a:t>
            </a:r>
            <a:r>
              <a:rPr lang="en-US" sz="7200" dirty="0">
                <a:solidFill>
                  <a:srgbClr val="5091CD"/>
                </a:solidFill>
                <a:latin typeface="Bebas Neue Pro" panose="020B0606020202050201" pitchFamily="34" charset="0"/>
              </a:rPr>
              <a:t> Pregnancy</a:t>
            </a:r>
          </a:p>
        </p:txBody>
      </p:sp>
      <p:sp>
        <p:nvSpPr>
          <p:cNvPr id="3" name="TextBox 2">
            <a:extLst>
              <a:ext uri="{FF2B5EF4-FFF2-40B4-BE49-F238E27FC236}">
                <a16:creationId xmlns:a16="http://schemas.microsoft.com/office/drawing/2014/main" id="{01CF7170-1819-437F-5CCD-3014E9BC12EB}"/>
              </a:ext>
            </a:extLst>
          </p:cNvPr>
          <p:cNvSpPr txBox="1"/>
          <p:nvPr/>
        </p:nvSpPr>
        <p:spPr>
          <a:xfrm>
            <a:off x="548640" y="1828800"/>
            <a:ext cx="11245728" cy="3579111"/>
          </a:xfrm>
          <a:prstGeom prst="rect">
            <a:avLst/>
          </a:prstGeom>
          <a:noFill/>
        </p:spPr>
        <p:txBody>
          <a:bodyPr wrap="square" lIns="0" tIns="0" rIns="0" bIns="0" numCol="1" spcCol="548640" rtlCol="0">
            <a:noAutofit/>
          </a:bodyPr>
          <a:lstStyle/>
          <a:p>
            <a:pPr>
              <a:lnSpc>
                <a:spcPts val="6200"/>
              </a:lnSpc>
              <a:spcAft>
                <a:spcPts val="1800"/>
              </a:spcAft>
            </a:pPr>
            <a:r>
              <a:rPr lang="en-US" sz="5600" dirty="0">
                <a:latin typeface="AstoriaMedium" panose="00000500000000000000" pitchFamily="2" charset="0"/>
              </a:rPr>
              <a:t>In the state of Indiana </a:t>
            </a:r>
            <a:br>
              <a:rPr lang="en-US" sz="5600" dirty="0">
                <a:latin typeface="AstoriaMedium" panose="00000500000000000000" pitchFamily="2" charset="0"/>
              </a:rPr>
            </a:br>
            <a:r>
              <a:rPr lang="en-US" sz="5600" dirty="0">
                <a:latin typeface="AstoriaMedium" panose="00000500000000000000" pitchFamily="2" charset="0"/>
              </a:rPr>
              <a:t>a </a:t>
            </a:r>
            <a:r>
              <a:rPr lang="en-US" sz="5600" dirty="0">
                <a:solidFill>
                  <a:srgbClr val="F15D22"/>
                </a:solidFill>
                <a:latin typeface="AstoriaMedium" panose="00000500000000000000" pitchFamily="2" charset="0"/>
              </a:rPr>
              <a:t>teen father </a:t>
            </a:r>
            <a:r>
              <a:rPr lang="en-US" sz="5600" dirty="0">
                <a:latin typeface="AstoriaMedium" panose="00000500000000000000" pitchFamily="2" charset="0"/>
              </a:rPr>
              <a:t>can be </a:t>
            </a:r>
            <a:br>
              <a:rPr lang="en-US" sz="5600" dirty="0">
                <a:latin typeface="AstoriaMedium" panose="00000500000000000000" pitchFamily="2" charset="0"/>
              </a:rPr>
            </a:br>
            <a:r>
              <a:rPr lang="en-US" sz="5600" dirty="0">
                <a:latin typeface="AstoriaMedium" panose="00000500000000000000" pitchFamily="2" charset="0"/>
              </a:rPr>
              <a:t>sued for </a:t>
            </a:r>
            <a:r>
              <a:rPr lang="en-US" sz="5600" dirty="0">
                <a:solidFill>
                  <a:srgbClr val="F15D22"/>
                </a:solidFill>
                <a:latin typeface="AstoriaMedium" panose="00000500000000000000" pitchFamily="2" charset="0"/>
              </a:rPr>
              <a:t>child support</a:t>
            </a:r>
            <a:r>
              <a:rPr lang="en-US" sz="5600" dirty="0">
                <a:latin typeface="AstoriaMedium" panose="00000500000000000000" pitchFamily="2" charset="0"/>
              </a:rPr>
              <a:t>.</a:t>
            </a:r>
            <a:endParaRPr lang="en-US" sz="5600" dirty="0">
              <a:latin typeface="Bebas Neue Pro" panose="020B0606020202050201" pitchFamily="34" charset="0"/>
            </a:endParaRPr>
          </a:p>
        </p:txBody>
      </p:sp>
      <p:grpSp>
        <p:nvGrpSpPr>
          <p:cNvPr id="5" name="Group 4">
            <a:extLst>
              <a:ext uri="{FF2B5EF4-FFF2-40B4-BE49-F238E27FC236}">
                <a16:creationId xmlns:a16="http://schemas.microsoft.com/office/drawing/2014/main" id="{58DF2AA1-4AF7-B26C-DFA6-8D27A774FEA4}"/>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32F2FCB2-D445-FC1B-2173-1D96808F0182}"/>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8CACAF6C-D26A-4520-C27C-AA88C65C1227}"/>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426153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365760"/>
            <a:ext cx="3091598"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Name: </a:t>
            </a:r>
            <a:r>
              <a:rPr lang="en-US" sz="7200" dirty="0">
                <a:solidFill>
                  <a:srgbClr val="5091CD"/>
                </a:solidFill>
                <a:latin typeface="Bebas Neue Pro" panose="020B0606020202050201" pitchFamily="34" charset="0"/>
              </a:rPr>
              <a:t>Eric</a:t>
            </a:r>
            <a:endParaRPr lang="en-US" sz="48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01CF7170-1819-437F-5CCD-3014E9BC12EB}"/>
              </a:ext>
            </a:extLst>
          </p:cNvPr>
          <p:cNvSpPr txBox="1"/>
          <p:nvPr/>
        </p:nvSpPr>
        <p:spPr>
          <a:xfrm>
            <a:off x="548639" y="1737360"/>
            <a:ext cx="11155679" cy="4068017"/>
          </a:xfrm>
          <a:prstGeom prst="rect">
            <a:avLst/>
          </a:prstGeom>
          <a:noFill/>
        </p:spPr>
        <p:txBody>
          <a:bodyPr wrap="square" lIns="0" tIns="0" rIns="0" bIns="0" numCol="1" spcCol="548640" rtlCol="0">
            <a:noAutofit/>
          </a:bodyPr>
          <a:lstStyle/>
          <a:p>
            <a:pPr>
              <a:lnSpc>
                <a:spcPts val="4000"/>
              </a:lnSpc>
              <a:spcAft>
                <a:spcPts val="1800"/>
              </a:spcAft>
            </a:pPr>
            <a:r>
              <a:rPr lang="en-US" sz="3200" dirty="0">
                <a:latin typeface="AstoriaMedium" panose="00000500000000000000" pitchFamily="2" charset="0"/>
              </a:rPr>
              <a:t>“When my girlfriend told me she was pregnant, I was shocked, I was in shock. I felt like I had just lost it — like I had just lost everything … After she dropped the bomb that night, my head kept screaming, “What am I going to do, where am I going to go.” I wanted the whole thing to just go away. I wanted her to go away. The more I started to think about it, the more </a:t>
            </a:r>
            <a:br>
              <a:rPr lang="en-US" sz="3200" dirty="0">
                <a:latin typeface="AstoriaMedium" panose="00000500000000000000" pitchFamily="2" charset="0"/>
              </a:rPr>
            </a:br>
            <a:r>
              <a:rPr lang="en-US" sz="3200" dirty="0">
                <a:latin typeface="AstoriaMedium" panose="00000500000000000000" pitchFamily="2" charset="0"/>
              </a:rPr>
              <a:t>I started to believe that my solution was the only solution. </a:t>
            </a:r>
            <a:br>
              <a:rPr lang="en-US" sz="3200" dirty="0">
                <a:latin typeface="AstoriaMedium" panose="00000500000000000000" pitchFamily="2" charset="0"/>
              </a:rPr>
            </a:br>
            <a:r>
              <a:rPr lang="en-US" sz="3200" dirty="0">
                <a:latin typeface="AstoriaMedium" panose="00000500000000000000" pitchFamily="2" charset="0"/>
              </a:rPr>
              <a:t>I split.”</a:t>
            </a:r>
            <a:endParaRPr lang="en-US" sz="3200" dirty="0">
              <a:solidFill>
                <a:srgbClr val="5091CD"/>
              </a:solidFill>
              <a:latin typeface="Bebas Neue Pro" panose="020B0606020202050201" pitchFamily="34" charset="0"/>
            </a:endParaRPr>
          </a:p>
        </p:txBody>
      </p:sp>
      <p:sp>
        <p:nvSpPr>
          <p:cNvPr id="2" name="TextBox 1">
            <a:extLst>
              <a:ext uri="{FF2B5EF4-FFF2-40B4-BE49-F238E27FC236}">
                <a16:creationId xmlns:a16="http://schemas.microsoft.com/office/drawing/2014/main" id="{F3EE1E84-C71E-6499-C9CE-27000981D018}"/>
              </a:ext>
            </a:extLst>
          </p:cNvPr>
          <p:cNvSpPr txBox="1">
            <a:spLocks noChangeAspect="1"/>
          </p:cNvSpPr>
          <p:nvPr/>
        </p:nvSpPr>
        <p:spPr>
          <a:xfrm>
            <a:off x="4135249" y="368847"/>
            <a:ext cx="2838498"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Grade: </a:t>
            </a:r>
            <a:r>
              <a:rPr lang="en-US" sz="7200" dirty="0">
                <a:solidFill>
                  <a:srgbClr val="5091CD"/>
                </a:solidFill>
                <a:latin typeface="Bebas Neue Pro" panose="020B0606020202050201" pitchFamily="34" charset="0"/>
              </a:rPr>
              <a:t>12</a:t>
            </a:r>
            <a:endParaRPr lang="en-US" sz="4800" dirty="0">
              <a:solidFill>
                <a:srgbClr val="5091CD"/>
              </a:solidFill>
              <a:latin typeface="Bebas Neue Pro" panose="020B0606020202050201" pitchFamily="34" charset="0"/>
            </a:endParaRPr>
          </a:p>
        </p:txBody>
      </p:sp>
      <p:sp>
        <p:nvSpPr>
          <p:cNvPr id="4" name="TextBox 3">
            <a:extLst>
              <a:ext uri="{FF2B5EF4-FFF2-40B4-BE49-F238E27FC236}">
                <a16:creationId xmlns:a16="http://schemas.microsoft.com/office/drawing/2014/main" id="{0572FB20-7366-43A5-5349-80E8EE1D8A02}"/>
              </a:ext>
            </a:extLst>
          </p:cNvPr>
          <p:cNvSpPr txBox="1">
            <a:spLocks noChangeAspect="1"/>
          </p:cNvSpPr>
          <p:nvPr/>
        </p:nvSpPr>
        <p:spPr>
          <a:xfrm>
            <a:off x="7300924" y="365759"/>
            <a:ext cx="2155592"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Age: </a:t>
            </a:r>
            <a:r>
              <a:rPr lang="en-US" sz="7200" dirty="0">
                <a:solidFill>
                  <a:srgbClr val="5091CD"/>
                </a:solidFill>
                <a:latin typeface="Bebas Neue Pro" panose="020B0606020202050201" pitchFamily="34" charset="0"/>
              </a:rPr>
              <a:t>17</a:t>
            </a:r>
            <a:endParaRPr lang="en-US" sz="4800" dirty="0">
              <a:solidFill>
                <a:srgbClr val="5091CD"/>
              </a:solidFill>
              <a:latin typeface="Bebas Neue Pro" panose="020B0606020202050201" pitchFamily="34" charset="0"/>
            </a:endParaRPr>
          </a:p>
        </p:txBody>
      </p:sp>
      <p:grpSp>
        <p:nvGrpSpPr>
          <p:cNvPr id="5" name="Group 4">
            <a:extLst>
              <a:ext uri="{FF2B5EF4-FFF2-40B4-BE49-F238E27FC236}">
                <a16:creationId xmlns:a16="http://schemas.microsoft.com/office/drawing/2014/main" id="{91D55228-8A87-A594-6CF8-DA9F36442B4C}"/>
              </a:ext>
            </a:extLst>
          </p:cNvPr>
          <p:cNvGrpSpPr/>
          <p:nvPr/>
        </p:nvGrpSpPr>
        <p:grpSpPr>
          <a:xfrm>
            <a:off x="0" y="6126480"/>
            <a:ext cx="12192000" cy="731520"/>
            <a:chOff x="0" y="6217920"/>
            <a:chExt cx="12192000" cy="731520"/>
          </a:xfrm>
        </p:grpSpPr>
        <p:sp>
          <p:nvSpPr>
            <p:cNvPr id="10" name="Rectangle 9">
              <a:extLst>
                <a:ext uri="{FF2B5EF4-FFF2-40B4-BE49-F238E27FC236}">
                  <a16:creationId xmlns:a16="http://schemas.microsoft.com/office/drawing/2014/main" id="{0FE7975E-46C7-7528-8D95-976ED04F1F1F}"/>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BBF3DCF3-74CA-B826-6087-929E1AAFEFFF}"/>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82623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2000"/>
                            </p:stCondLst>
                            <p:childTnLst>
                              <p:par>
                                <p:cTn id="17" presetID="10" presetClass="entr" presetSubtype="0" fill="hold" grpId="0" nodeType="afterEffect">
                                  <p:stCondLst>
                                    <p:cond delay="5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CF7170-1819-437F-5CCD-3014E9BC12EB}"/>
              </a:ext>
            </a:extLst>
          </p:cNvPr>
          <p:cNvSpPr txBox="1"/>
          <p:nvPr/>
        </p:nvSpPr>
        <p:spPr>
          <a:xfrm>
            <a:off x="548639" y="1737360"/>
            <a:ext cx="11155679" cy="4068017"/>
          </a:xfrm>
          <a:prstGeom prst="rect">
            <a:avLst/>
          </a:prstGeom>
          <a:noFill/>
        </p:spPr>
        <p:txBody>
          <a:bodyPr wrap="square" lIns="0" tIns="0" rIns="0" bIns="0" numCol="1" spcCol="548640" rtlCol="0">
            <a:noAutofit/>
          </a:bodyPr>
          <a:lstStyle/>
          <a:p>
            <a:pPr>
              <a:lnSpc>
                <a:spcPts val="4000"/>
              </a:lnSpc>
              <a:spcAft>
                <a:spcPts val="1800"/>
              </a:spcAft>
            </a:pPr>
            <a:r>
              <a:rPr lang="en-US" sz="3200" dirty="0">
                <a:latin typeface="AstoriaMedium" panose="00000500000000000000" pitchFamily="2" charset="0"/>
              </a:rPr>
              <a:t>“I knew I couldn’t keep my baby. I couldn’t give it all the things a baby needs, I couldn’t dump it on my parents, because they couldn’t afford to take care of our own family. I decided to give the baby up for adoption. I think it’s better for the baby, to give it to parents who can’t have a baby for themselves. I think I did a favor for my baby. Although, I’m always going to wonder what it looks like, what it’s doing, and if those people are taking care of it.”</a:t>
            </a:r>
          </a:p>
        </p:txBody>
      </p:sp>
      <p:sp>
        <p:nvSpPr>
          <p:cNvPr id="2" name="TextBox 1">
            <a:extLst>
              <a:ext uri="{FF2B5EF4-FFF2-40B4-BE49-F238E27FC236}">
                <a16:creationId xmlns:a16="http://schemas.microsoft.com/office/drawing/2014/main" id="{90A4323B-F3E9-0195-21AF-2E532EF1D8CB}"/>
              </a:ext>
            </a:extLst>
          </p:cNvPr>
          <p:cNvSpPr txBox="1">
            <a:spLocks noChangeAspect="1"/>
          </p:cNvSpPr>
          <p:nvPr/>
        </p:nvSpPr>
        <p:spPr>
          <a:xfrm>
            <a:off x="548639" y="359966"/>
            <a:ext cx="4573157"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Name: </a:t>
            </a:r>
            <a:r>
              <a:rPr lang="en-US" sz="7200" dirty="0">
                <a:solidFill>
                  <a:srgbClr val="5091CD"/>
                </a:solidFill>
                <a:latin typeface="Bebas Neue Pro" panose="020B0606020202050201" pitchFamily="34" charset="0"/>
              </a:rPr>
              <a:t>Christina</a:t>
            </a:r>
            <a:endParaRPr lang="en-US" sz="4800" dirty="0">
              <a:solidFill>
                <a:srgbClr val="5091CD"/>
              </a:solidFill>
              <a:latin typeface="Bebas Neue Pro" panose="020B0606020202050201" pitchFamily="34" charset="0"/>
            </a:endParaRPr>
          </a:p>
        </p:txBody>
      </p:sp>
      <p:sp>
        <p:nvSpPr>
          <p:cNvPr id="4" name="TextBox 3">
            <a:extLst>
              <a:ext uri="{FF2B5EF4-FFF2-40B4-BE49-F238E27FC236}">
                <a16:creationId xmlns:a16="http://schemas.microsoft.com/office/drawing/2014/main" id="{0D67A278-7FA6-C866-7AF3-35C172858A21}"/>
              </a:ext>
            </a:extLst>
          </p:cNvPr>
          <p:cNvSpPr txBox="1">
            <a:spLocks noChangeAspect="1"/>
          </p:cNvSpPr>
          <p:nvPr/>
        </p:nvSpPr>
        <p:spPr>
          <a:xfrm>
            <a:off x="5709406" y="359967"/>
            <a:ext cx="2838498"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Grade: </a:t>
            </a:r>
            <a:r>
              <a:rPr lang="en-US" sz="7200" dirty="0">
                <a:solidFill>
                  <a:srgbClr val="5091CD"/>
                </a:solidFill>
                <a:latin typeface="Bebas Neue Pro" panose="020B0606020202050201" pitchFamily="34" charset="0"/>
              </a:rPr>
              <a:t>11</a:t>
            </a:r>
            <a:endParaRPr lang="en-US" sz="4800" dirty="0">
              <a:solidFill>
                <a:srgbClr val="5091CD"/>
              </a:solidFill>
              <a:latin typeface="Bebas Neue Pro" panose="020B0606020202050201" pitchFamily="34" charset="0"/>
            </a:endParaRPr>
          </a:p>
        </p:txBody>
      </p:sp>
      <p:sp>
        <p:nvSpPr>
          <p:cNvPr id="7" name="TextBox 6">
            <a:extLst>
              <a:ext uri="{FF2B5EF4-FFF2-40B4-BE49-F238E27FC236}">
                <a16:creationId xmlns:a16="http://schemas.microsoft.com/office/drawing/2014/main" id="{3810C7B8-ECF7-2B88-2F8A-5DE081D1AD24}"/>
              </a:ext>
            </a:extLst>
          </p:cNvPr>
          <p:cNvSpPr txBox="1">
            <a:spLocks noChangeAspect="1"/>
          </p:cNvSpPr>
          <p:nvPr/>
        </p:nvSpPr>
        <p:spPr>
          <a:xfrm>
            <a:off x="8909805" y="365759"/>
            <a:ext cx="2155592" cy="1038447"/>
          </a:xfrm>
          <a:prstGeom prst="rect">
            <a:avLst/>
          </a:prstGeom>
          <a:noFill/>
        </p:spPr>
        <p:txBody>
          <a:bodyPr wrap="square" lIns="0" tIns="0" rIns="0" bIns="0" rtlCol="0">
            <a:noAutofit/>
          </a:bodyPr>
          <a:lstStyle/>
          <a:p>
            <a:r>
              <a:rPr lang="en-US" sz="7200" dirty="0">
                <a:solidFill>
                  <a:srgbClr val="005695"/>
                </a:solidFill>
                <a:latin typeface="Bebas Neue Pro" panose="020B0606020202050201" pitchFamily="34" charset="0"/>
              </a:rPr>
              <a:t>Age: </a:t>
            </a:r>
            <a:r>
              <a:rPr lang="en-US" sz="7200" dirty="0">
                <a:solidFill>
                  <a:srgbClr val="5091CD"/>
                </a:solidFill>
                <a:latin typeface="Bebas Neue Pro" panose="020B0606020202050201" pitchFamily="34" charset="0"/>
              </a:rPr>
              <a:t>18</a:t>
            </a:r>
            <a:endParaRPr lang="en-US" sz="4800" dirty="0">
              <a:solidFill>
                <a:srgbClr val="5091CD"/>
              </a:solidFill>
              <a:latin typeface="Bebas Neue Pro" panose="020B0606020202050201" pitchFamily="34" charset="0"/>
            </a:endParaRPr>
          </a:p>
        </p:txBody>
      </p:sp>
      <p:grpSp>
        <p:nvGrpSpPr>
          <p:cNvPr id="5" name="Group 4">
            <a:extLst>
              <a:ext uri="{FF2B5EF4-FFF2-40B4-BE49-F238E27FC236}">
                <a16:creationId xmlns:a16="http://schemas.microsoft.com/office/drawing/2014/main" id="{84D8F23E-E692-0E3F-F390-331AFAE5A075}"/>
              </a:ext>
            </a:extLst>
          </p:cNvPr>
          <p:cNvGrpSpPr/>
          <p:nvPr/>
        </p:nvGrpSpPr>
        <p:grpSpPr>
          <a:xfrm>
            <a:off x="0" y="6126480"/>
            <a:ext cx="12192000" cy="731520"/>
            <a:chOff x="0" y="6217920"/>
            <a:chExt cx="12192000" cy="731520"/>
          </a:xfrm>
        </p:grpSpPr>
        <p:sp>
          <p:nvSpPr>
            <p:cNvPr id="10" name="Rectangle 9">
              <a:extLst>
                <a:ext uri="{FF2B5EF4-FFF2-40B4-BE49-F238E27FC236}">
                  <a16:creationId xmlns:a16="http://schemas.microsoft.com/office/drawing/2014/main" id="{440DC1F1-748F-A715-9B7F-BC673A36F64C}"/>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4EA5F031-82A7-E33E-2A46-2482A4059210}"/>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300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2326</TotalTime>
  <Words>761</Words>
  <Application>Microsoft Office PowerPoint</Application>
  <PresentationFormat>Widescreen</PresentationFormat>
  <Paragraphs>57</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AstoriaMedium</vt:lpstr>
      <vt:lpstr>AstoriaRoman</vt:lpstr>
      <vt:lpstr>Bebas Neue Pro</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Noah Earley</dc:creator>
  <cp:lastModifiedBy>Earley Angela</cp:lastModifiedBy>
  <cp:revision>239</cp:revision>
  <dcterms:created xsi:type="dcterms:W3CDTF">2023-07-23T21:31:14Z</dcterms:created>
  <dcterms:modified xsi:type="dcterms:W3CDTF">2024-03-07T02:45:09Z</dcterms:modified>
</cp:coreProperties>
</file>