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9"/>
  </p:notesMasterIdLst>
  <p:handoutMasterIdLst>
    <p:handoutMasterId r:id="rId20"/>
  </p:handoutMasterIdLst>
  <p:sldIdLst>
    <p:sldId id="256" r:id="rId3"/>
    <p:sldId id="300" r:id="rId4"/>
    <p:sldId id="295" r:id="rId5"/>
    <p:sldId id="294" r:id="rId6"/>
    <p:sldId id="289" r:id="rId7"/>
    <p:sldId id="260" r:id="rId8"/>
    <p:sldId id="288" r:id="rId9"/>
    <p:sldId id="286" r:id="rId10"/>
    <p:sldId id="267" r:id="rId11"/>
    <p:sldId id="296" r:id="rId12"/>
    <p:sldId id="297" r:id="rId13"/>
    <p:sldId id="279" r:id="rId14"/>
    <p:sldId id="298" r:id="rId15"/>
    <p:sldId id="292" r:id="rId16"/>
    <p:sldId id="299" r:id="rId17"/>
    <p:sldId id="262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022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sz="1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r>
              <a:rPr lang="en-US" sz="1000" dirty="0"/>
              <a:t>7/26/2013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9E4979C-99C8-4621-B70D-A81DF58DF6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02633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r>
              <a:rPr lang="en-US" dirty="0"/>
              <a:t>7/30/2010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1B7ECDD-DCEE-45C7-8B94-9C495A334E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604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239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377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C0973-7BF6-0BA8-6E95-4B8D1D02A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46EC1C-5A8F-0B82-61FD-9E0D414E6C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7BCBA1-7C06-60DA-6CAE-A55709F60D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757FA-94E2-E05C-DA85-7C1C2759E2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572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09CF8-D0C4-F5E3-7D38-61C6491D8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E4BFAC-3FD1-9248-4F97-A13B680E1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5B4353-48B2-DF8B-98D4-CEC204745A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C09A5B-43EE-1E1E-0E6E-55012CD7A2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764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384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5BC3E-7017-E6C5-3474-9A3180B39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8CA4-DBA1-23F7-6F59-7B94AC5878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22D1B6-0B30-11FD-FC8D-E3AFDDD63C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607063C9-505D-B946-C65E-8C0498D44270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9C1CA5-5529-D6A9-85FB-1604D9843329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2C8660-A4B3-19B7-387E-C2BAD94EAD0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B7C436-E665-F5FC-F1A4-D2F001EA9D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503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006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232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585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453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352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61B6A-08A1-C95F-AC60-93FAFCF91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376D18-0B1F-8986-F29F-C5AF29BE66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C478FE-B9D8-D3CC-A6D1-A35566F927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19E1E-9617-36E3-8243-C10D7EFF4F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557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C042A-0361-600A-ECA2-F940742D4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D1240A-08C9-4E5A-74B2-346411789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59638C-EE3B-F505-2479-FACD7EC42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76C6DE-7581-1B61-8754-C0A56F2D53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161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/>
              <a:t>Click icon to add picture</a:t>
            </a:r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A72B22F-34FC-4822-BF14-75B1F47E971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17F7909-1F0D-46E2-AFEC-D04E32361B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BFB66-8323-443D-9E13-06DDAB4EB37C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C1D80-CD5F-4972-BD96-CAC7D840D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aufort.k12.nc.us/departments/human-resources/beginning-teacher-suppor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ch2yZ-s6EasWe63PpgeWAYqSzojetL6L/edit?usp=sharing&amp;ouid=115261661007897346221&amp;rtpof=true&amp;sd=tru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imbli.eboardsolutions.com/Policy/ViewPolicy.aspx?S=10399&amp;revid=d0u8qDslshW5MbpXplusyl8cpFlQ%3d%3d&amp;ptid=amIgTZiB9plushNjl6WXhfiOQ%3d%3d&amp;secid=rN1rk9wifRtPN8VSRCplusNnw%3d%3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rive.google.com/file/d/1K9-pfpwKTaUJIkLUhqJcrrnz224JpoKG/view?usp=sharin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K9-pfpwKTaUJIkLUhqJcrrnz224JpoKG/view?usp=shari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h1U4SJql9rmUymM8iUERE9cR6OuMOJA3/view?usp=shar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3627" y="609600"/>
            <a:ext cx="8229600" cy="2514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Beginning Teacher Support </a:t>
            </a:r>
            <a:br>
              <a:rPr lang="en-US" dirty="0"/>
            </a:br>
            <a:br>
              <a:rPr lang="en-US" dirty="0"/>
            </a:br>
            <a:r>
              <a:rPr lang="en-US" sz="3600" dirty="0"/>
              <a:t>Beaufort County Schools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371600" y="35052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6BE55D9-ABF4-CA23-338C-D1C684A9DB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902" y="4267200"/>
            <a:ext cx="3743050" cy="17350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B9963-C084-4650-51FC-E8E605A94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6C86F-C336-733D-C3AB-FC8512F47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652" y="228600"/>
            <a:ext cx="8153400" cy="1143000"/>
          </a:xfrm>
        </p:spPr>
        <p:txBody>
          <a:bodyPr>
            <a:normAutofit/>
          </a:bodyPr>
          <a:lstStyle/>
          <a:p>
            <a:pPr algn="ctr"/>
            <a:br>
              <a:rPr lang="en-US" sz="3300" dirty="0"/>
            </a:br>
            <a:r>
              <a:rPr lang="en-US" sz="3300" dirty="0"/>
              <a:t>Licensure Conversion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EE4EBDE-43D9-0B95-C33F-D14D333FDB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616" y="1271016"/>
            <a:ext cx="7048850" cy="545782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84D7A2-D6FC-17A0-8D8D-19E3D870EEEF}"/>
              </a:ext>
            </a:extLst>
          </p:cNvPr>
          <p:cNvCxnSpPr/>
          <p:nvPr/>
        </p:nvCxnSpPr>
        <p:spPr>
          <a:xfrm>
            <a:off x="1263041" y="12954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43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22AD4-7CFE-0A48-028F-4CC96936F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C278-F290-4E4D-E31B-1C0EB7D92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652" y="228600"/>
            <a:ext cx="8153400" cy="1143000"/>
          </a:xfrm>
        </p:spPr>
        <p:txBody>
          <a:bodyPr>
            <a:normAutofit/>
          </a:bodyPr>
          <a:lstStyle/>
          <a:p>
            <a:pPr algn="ctr"/>
            <a:br>
              <a:rPr lang="en-US" sz="3300" dirty="0"/>
            </a:br>
            <a:r>
              <a:rPr lang="en-US" sz="3300" dirty="0"/>
              <a:t>Licensure Conversion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7089425-3B21-0431-A91F-5CC5E8C82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874" y="1295400"/>
            <a:ext cx="7230955" cy="561022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3B64498-68AF-1D6C-0213-D2BC919EF2D2}"/>
              </a:ext>
            </a:extLst>
          </p:cNvPr>
          <p:cNvCxnSpPr/>
          <p:nvPr/>
        </p:nvCxnSpPr>
        <p:spPr>
          <a:xfrm>
            <a:off x="1263041" y="12954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685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8077200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Ongoing Beginning Teacher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5567" y="1600200"/>
            <a:ext cx="7670313" cy="5029200"/>
          </a:xfrm>
        </p:spPr>
        <p:txBody>
          <a:bodyPr>
            <a:normAutofit/>
          </a:bodyPr>
          <a:lstStyle/>
          <a:p>
            <a:r>
              <a:rPr lang="en-US" dirty="0"/>
              <a:t>District-wide support from various departments (Curriculum, HR, Accountability, EC, ESL, etc.)</a:t>
            </a:r>
          </a:p>
          <a:p>
            <a:r>
              <a:rPr lang="en-US" dirty="0"/>
              <a:t>BT meetings held during the year to offer targeted professional development</a:t>
            </a:r>
          </a:p>
          <a:p>
            <a:r>
              <a:rPr lang="en-US" dirty="0"/>
              <a:t>BT Newsletter (C &amp; I)</a:t>
            </a:r>
          </a:p>
          <a:p>
            <a:r>
              <a:rPr lang="en-US" dirty="0">
                <a:hlinkClick r:id="rId3"/>
              </a:rPr>
              <a:t>BCS Beginning Teacher Webpage</a:t>
            </a:r>
            <a:endParaRPr lang="en-US" dirty="0"/>
          </a:p>
          <a:p>
            <a:pPr lvl="1">
              <a:buNone/>
            </a:pPr>
            <a:endParaRPr lang="en-US" u="sn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275567" y="14478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17483-3F31-CDF5-A1EB-772F2C374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70F55-67CB-CA6E-27D5-5BA8A316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4638"/>
            <a:ext cx="8077200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Responsibilities of Beginning Teachers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B07E3-9788-477F-9F28-25CBAA1B9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5567" y="1600200"/>
            <a:ext cx="7670313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Actively participate in orientation and induction activities.</a:t>
            </a:r>
          </a:p>
          <a:p>
            <a:r>
              <a:rPr lang="en-US" dirty="0"/>
              <a:t>Collaborate regularly with their mentor.</a:t>
            </a:r>
          </a:p>
          <a:p>
            <a:r>
              <a:rPr lang="en-US" dirty="0"/>
              <a:t>Complete required professional development.</a:t>
            </a:r>
          </a:p>
          <a:p>
            <a:r>
              <a:rPr lang="en-US" dirty="0"/>
              <a:t>Maintain a Professional Development Plan (PDP).</a:t>
            </a:r>
          </a:p>
          <a:p>
            <a:r>
              <a:rPr lang="en-US" dirty="0"/>
              <a:t>Participate in all required evaluations.</a:t>
            </a:r>
          </a:p>
          <a:p>
            <a:r>
              <a:rPr lang="en-US" dirty="0"/>
              <a:t>Demonstrate continuous professional growth.</a:t>
            </a:r>
          </a:p>
          <a:p>
            <a:r>
              <a:rPr lang="en-US" dirty="0"/>
              <a:t>Seek feedback and apply it to improve instructional practice.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C30581E-6213-BB32-8011-2195544AB26C}"/>
              </a:ext>
            </a:extLst>
          </p:cNvPr>
          <p:cNvCxnSpPr/>
          <p:nvPr/>
        </p:nvCxnSpPr>
        <p:spPr>
          <a:xfrm>
            <a:off x="1275567" y="14478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658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906962"/>
          </a:xfrm>
        </p:spPr>
        <p:txBody>
          <a:bodyPr/>
          <a:lstStyle/>
          <a:p>
            <a:pPr algn="ctr"/>
            <a:r>
              <a:rPr lang="en-US" dirty="0">
                <a:hlinkClick r:id="rId2"/>
              </a:rPr>
              <a:t>Professionalism Checklist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626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A86EC-85D0-6414-D5D5-9CBB1E1CD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6D2CF-1384-1AF9-412E-D84A1CBF4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4638"/>
            <a:ext cx="8077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3 Questions + 3 Practices = 1 Outcome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7CDDC-22E6-D071-FC83-D3EF78AC3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5567" y="1600200"/>
            <a:ext cx="7670313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Safety</a:t>
            </a:r>
          </a:p>
          <a:p>
            <a:r>
              <a:rPr lang="en-US" dirty="0"/>
              <a:t>Relationships</a:t>
            </a:r>
          </a:p>
          <a:p>
            <a:r>
              <a:rPr lang="en-US" dirty="0"/>
              <a:t>Facilitate Teaching &amp; Learning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Effective Planning, Relevant Content, and Appropriate Rigor</a:t>
            </a:r>
          </a:p>
          <a:p>
            <a:r>
              <a:rPr lang="en-US" dirty="0"/>
              <a:t>Classroom Management</a:t>
            </a:r>
          </a:p>
          <a:p>
            <a:r>
              <a:rPr lang="en-US" dirty="0"/>
              <a:t>Effective Use of Student Data/Assessments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57D6796-41C6-CCA3-D448-8B2BBA1A37D7}"/>
              </a:ext>
            </a:extLst>
          </p:cNvPr>
          <p:cNvCxnSpPr/>
          <p:nvPr/>
        </p:nvCxnSpPr>
        <p:spPr>
          <a:xfrm>
            <a:off x="1275567" y="14478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DB1EBAD-1B7E-B011-D853-8C263E1EC0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3048000"/>
            <a:ext cx="3124200" cy="16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12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9144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905000"/>
            <a:ext cx="7498080" cy="510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295400" y="8382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43000" y="856357"/>
            <a:ext cx="39623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You are not alone!</a:t>
            </a:r>
          </a:p>
          <a:p>
            <a:endParaRPr lang="en-US" sz="3200" dirty="0"/>
          </a:p>
          <a:p>
            <a:r>
              <a:rPr lang="en-US" sz="3200" dirty="0"/>
              <a:t>Ask questions!</a:t>
            </a:r>
          </a:p>
          <a:p>
            <a:endParaRPr lang="en-US" sz="3200" dirty="0"/>
          </a:p>
          <a:p>
            <a:r>
              <a:rPr lang="en-US" sz="3200" dirty="0"/>
              <a:t>Ask for help!</a:t>
            </a:r>
          </a:p>
          <a:p>
            <a:endParaRPr lang="en-US" sz="3200" dirty="0"/>
          </a:p>
          <a:p>
            <a:r>
              <a:rPr lang="en-US" sz="3200" dirty="0"/>
              <a:t>Keep a great </a:t>
            </a:r>
          </a:p>
          <a:p>
            <a:r>
              <a:rPr lang="en-US" sz="3200" dirty="0"/>
              <a:t>attitude!</a:t>
            </a:r>
          </a:p>
          <a:p>
            <a:endParaRPr lang="en-US" sz="3200" dirty="0"/>
          </a:p>
          <a:p>
            <a:r>
              <a:rPr lang="en-US" sz="3200" dirty="0"/>
              <a:t>Place students first!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F79E9C-91E4-E032-4A62-B99272C68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360" y="914400"/>
            <a:ext cx="4467344" cy="54498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B35DF-9DFE-CD0C-4A93-4A392F25B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Dr. Norris Parker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F8BF7-8896-78DE-6BF7-F5A1A1CB7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Chief Administrative Officer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2BB2ED-38E1-6FAE-B184-E6E451C2A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3A0F13-AB51-07DE-10CA-1017BDC9E3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56" y="2077220"/>
            <a:ext cx="6653784" cy="474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18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26ECA-5467-1FA0-1CEE-EDA244711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B3957-123D-EF3C-ED6D-9D63DACE5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4638"/>
            <a:ext cx="8077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hlinkClick r:id="rId3"/>
              </a:rPr>
              <a:t>NC Policies for BT Support Program (TCED-016)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FF12E-BE35-6750-96AD-0971F4060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880" y="1524000"/>
            <a:ext cx="7559040" cy="5447234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/>
              <a:t>Induction (Aug. 10</a:t>
            </a:r>
            <a:r>
              <a:rPr lang="en-US" baseline="30000" dirty="0"/>
              <a:t>th</a:t>
            </a:r>
            <a:r>
              <a:rPr lang="en-US" dirty="0"/>
              <a:t> – 12</a:t>
            </a:r>
            <a:r>
              <a:rPr lang="en-US" baseline="30000" dirty="0"/>
              <a:t>th</a:t>
            </a:r>
            <a:r>
              <a:rPr lang="en-US" dirty="0"/>
              <a:t>) Goals</a:t>
            </a:r>
          </a:p>
          <a:p>
            <a:pPr lvl="1"/>
            <a:r>
              <a:rPr lang="en-US" dirty="0"/>
              <a:t>Orientation Requirement</a:t>
            </a:r>
          </a:p>
          <a:p>
            <a:pPr lvl="1"/>
            <a:r>
              <a:rPr lang="en-US" dirty="0">
                <a:hlinkClick r:id="rId4"/>
              </a:rPr>
              <a:t>Beginning Teacher Support Plan (BTSP)</a:t>
            </a:r>
            <a:endParaRPr lang="en-US" dirty="0"/>
          </a:p>
          <a:p>
            <a:pPr lvl="1"/>
            <a:r>
              <a:rPr lang="en-US" dirty="0"/>
              <a:t>Optimum working conditions for BTs</a:t>
            </a:r>
          </a:p>
          <a:p>
            <a:pPr lvl="1"/>
            <a:r>
              <a:rPr lang="en-US" dirty="0"/>
              <a:t>Quick Overview of Observations, Evaluations, PDPs</a:t>
            </a:r>
          </a:p>
          <a:p>
            <a:pPr lvl="1"/>
            <a:r>
              <a:rPr lang="en-US" dirty="0"/>
              <a:t>Mentor Assignment &amp; Guidelines for Selection</a:t>
            </a:r>
          </a:p>
          <a:p>
            <a:pPr lvl="1"/>
            <a:r>
              <a:rPr lang="en-US" dirty="0"/>
              <a:t>Mentor Training</a:t>
            </a:r>
          </a:p>
          <a:p>
            <a:pPr lvl="1"/>
            <a:r>
              <a:rPr lang="en-US" dirty="0"/>
              <a:t>Licensure Conversion Process</a:t>
            </a:r>
          </a:p>
          <a:p>
            <a:pPr lvl="1"/>
            <a:r>
              <a:rPr lang="en-US" dirty="0"/>
              <a:t>Ongoing Support and BT Responsibilities</a:t>
            </a:r>
          </a:p>
          <a:p>
            <a:pPr lvl="1"/>
            <a:r>
              <a:rPr lang="en-US" dirty="0"/>
              <a:t>Professional Checklist – BCS Policies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lvl="1">
              <a:buNone/>
            </a:pPr>
            <a:endParaRPr lang="en-US" u="sng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759B100-75BB-EA39-882B-852604247614}"/>
              </a:ext>
            </a:extLst>
          </p:cNvPr>
          <p:cNvCxnSpPr/>
          <p:nvPr/>
        </p:nvCxnSpPr>
        <p:spPr>
          <a:xfrm>
            <a:off x="1267216" y="14478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788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10C69-7738-4C3B-E9C8-0359686B7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Goals of Beginning Teacher Induction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30DEA-1A17-38FD-64D9-0890F4812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Develop highly effective classroom teachers.</a:t>
            </a:r>
          </a:p>
          <a:p>
            <a:r>
              <a:rPr lang="en-US" dirty="0"/>
              <a:t>Increase beginning teacher confidence and competence.</a:t>
            </a:r>
          </a:p>
          <a:p>
            <a:r>
              <a:rPr lang="en-US" dirty="0"/>
              <a:t>Improve student achievement.</a:t>
            </a:r>
          </a:p>
          <a:p>
            <a:r>
              <a:rPr lang="en-US" dirty="0"/>
              <a:t>Ensure teachers meet the North Carolina Professional Teaching Standards.</a:t>
            </a:r>
          </a:p>
          <a:p>
            <a:r>
              <a:rPr lang="en-US" dirty="0"/>
              <a:t>Encourage teachers to remain in the profession and become future teacher leaders, administrators, and mentors.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319A2-3AFE-89D6-11D6-B311AB1DD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56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5" y="-228600"/>
            <a:ext cx="8153400" cy="1143000"/>
          </a:xfrm>
        </p:spPr>
        <p:txBody>
          <a:bodyPr>
            <a:normAutofit/>
          </a:bodyPr>
          <a:lstStyle/>
          <a:p>
            <a:pPr algn="ctr"/>
            <a:r>
              <a:rPr lang="en-US" sz="3300" dirty="0"/>
              <a:t>Orientation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8636" y="381000"/>
            <a:ext cx="7620000" cy="5943600"/>
          </a:xfrm>
        </p:spPr>
        <p:txBody>
          <a:bodyPr>
            <a:normAutofit/>
          </a:bodyPr>
          <a:lstStyle/>
          <a:p>
            <a:pPr lvl="2">
              <a:buNone/>
            </a:pPr>
            <a:endParaRPr lang="en-US" dirty="0"/>
          </a:p>
          <a:p>
            <a:pPr lvl="2"/>
            <a:r>
              <a:rPr lang="en-US" sz="3200" dirty="0"/>
              <a:t>BTs should be provided an orientation that is conducted prior to the arrival of students that includes:</a:t>
            </a:r>
          </a:p>
          <a:p>
            <a:pPr lvl="2"/>
            <a:r>
              <a:rPr lang="en-US" sz="3200" dirty="0"/>
              <a:t>Overview of school district policies/procedures (HR)</a:t>
            </a:r>
          </a:p>
          <a:p>
            <a:pPr lvl="2"/>
            <a:r>
              <a:rPr lang="en-US" sz="3200" dirty="0"/>
              <a:t>NC Standard Course of Study/Curriculum Goals (C &amp; I)</a:t>
            </a:r>
          </a:p>
          <a:p>
            <a:pPr lvl="2"/>
            <a:r>
              <a:rPr lang="en-US" sz="3200" dirty="0"/>
              <a:t>State Licensure Requirements (HR)</a:t>
            </a:r>
          </a:p>
          <a:p>
            <a:pPr lvl="2"/>
            <a:r>
              <a:rPr lang="en-US" sz="3200" dirty="0"/>
              <a:t>Teacher Evaluation Process (HR)</a:t>
            </a:r>
          </a:p>
          <a:p>
            <a:pPr marL="658368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marL="658368" lvl="2" indent="0">
              <a:buNone/>
            </a:pPr>
            <a:endParaRPr lang="en-US" dirty="0"/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348636" y="8382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551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3084" y="304800"/>
            <a:ext cx="8153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300" dirty="0"/>
              <a:t>Orientation &amp;</a:t>
            </a:r>
            <a:br>
              <a:rPr lang="en-US" sz="3300" dirty="0"/>
            </a:br>
            <a:r>
              <a:rPr lang="en-US" sz="3300" dirty="0"/>
              <a:t>Assignment/Experience Requirement</a:t>
            </a:r>
            <a:br>
              <a:rPr lang="en-US" sz="3300" dirty="0"/>
            </a:b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260" y="914400"/>
            <a:ext cx="7574280" cy="5105400"/>
          </a:xfrm>
        </p:spPr>
        <p:txBody>
          <a:bodyPr>
            <a:normAutofit fontScale="92500" lnSpcReduction="10000"/>
          </a:bodyPr>
          <a:lstStyle/>
          <a:p>
            <a:pPr lvl="2">
              <a:buNone/>
            </a:pPr>
            <a:endParaRPr lang="en-US" dirty="0"/>
          </a:p>
          <a:p>
            <a:pPr lvl="2"/>
            <a:r>
              <a:rPr lang="en-US" sz="2800" dirty="0"/>
              <a:t>Initial Professional License issued by the state to teachers with fewer than 3 years of teaching experience</a:t>
            </a:r>
          </a:p>
          <a:p>
            <a:pPr lvl="2"/>
            <a:r>
              <a:rPr lang="en-US" sz="2800" dirty="0"/>
              <a:t>Offer ongoing support to teachers within their first three years of teaching-provided by district, school and mentor</a:t>
            </a:r>
          </a:p>
          <a:p>
            <a:pPr lvl="2"/>
            <a:r>
              <a:rPr lang="en-US" sz="2800" dirty="0"/>
              <a:t>Beginning Teachers will be assigned in their area of licensure</a:t>
            </a:r>
          </a:p>
          <a:p>
            <a:pPr lvl="2"/>
            <a:r>
              <a:rPr lang="en-US" sz="2800" dirty="0"/>
              <a:t>Three years of teaching experience are required to complete the BT Support Program</a:t>
            </a:r>
          </a:p>
          <a:p>
            <a:pPr lvl="2"/>
            <a:r>
              <a:rPr lang="en-US" sz="2800" dirty="0">
                <a:hlinkClick r:id="rId3"/>
              </a:rPr>
              <a:t>Beginning Teacher Support Plan (BTSP)</a:t>
            </a:r>
            <a:endParaRPr lang="en-US" sz="2800" dirty="0"/>
          </a:p>
          <a:p>
            <a:pPr lvl="2"/>
            <a:endParaRPr lang="en-US" sz="2800" dirty="0"/>
          </a:p>
          <a:p>
            <a:pPr lvl="2"/>
            <a:endParaRPr lang="en-US" sz="2800" dirty="0"/>
          </a:p>
          <a:p>
            <a:pPr lvl="2"/>
            <a:endParaRPr lang="en-US" sz="2800" dirty="0"/>
          </a:p>
          <a:p>
            <a:pPr lvl="2"/>
            <a:endParaRPr lang="en-US" dirty="0"/>
          </a:p>
          <a:p>
            <a:pPr lvl="2">
              <a:buNone/>
            </a:pPr>
            <a:endParaRPr lang="en-US" dirty="0"/>
          </a:p>
          <a:p>
            <a:pPr lvl="2"/>
            <a:endParaRPr lang="en-US" dirty="0"/>
          </a:p>
          <a:p>
            <a:pPr marL="658368" lvl="2" indent="0">
              <a:buNone/>
            </a:pPr>
            <a:endParaRPr lang="en-US" dirty="0"/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295400" y="12954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>
            <a:normAutofit/>
          </a:bodyPr>
          <a:lstStyle/>
          <a:p>
            <a:pPr algn="ctr"/>
            <a:r>
              <a:rPr lang="en-US" sz="3300" dirty="0"/>
              <a:t>Optimum Working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371600"/>
            <a:ext cx="7574280" cy="5105400"/>
          </a:xfrm>
        </p:spPr>
        <p:txBody>
          <a:bodyPr>
            <a:normAutofit fontScale="92500"/>
          </a:bodyPr>
          <a:lstStyle/>
          <a:p>
            <a:pPr lvl="2">
              <a:buNone/>
            </a:pPr>
            <a:endParaRPr lang="en-US" dirty="0"/>
          </a:p>
          <a:p>
            <a:pPr lvl="2"/>
            <a:r>
              <a:rPr lang="en-US" sz="3200" dirty="0"/>
              <a:t>To ensure that BTs can develop into capable teachers, the following are strongly recommended:</a:t>
            </a:r>
          </a:p>
          <a:p>
            <a:pPr lvl="2"/>
            <a:r>
              <a:rPr lang="en-US" sz="3200" dirty="0"/>
              <a:t>Mentor support (In) vs. Coaching (Out)</a:t>
            </a:r>
          </a:p>
          <a:p>
            <a:pPr lvl="2"/>
            <a:r>
              <a:rPr lang="en-US" sz="3200" dirty="0"/>
              <a:t>Induction that Details Expectations</a:t>
            </a:r>
          </a:p>
          <a:p>
            <a:pPr lvl="2"/>
            <a:r>
              <a:rPr lang="en-US" sz="3200" dirty="0"/>
              <a:t>Limited class preparations</a:t>
            </a:r>
          </a:p>
          <a:p>
            <a:pPr lvl="2"/>
            <a:r>
              <a:rPr lang="en-US" sz="3200" dirty="0"/>
              <a:t>Limited non-instructional duties</a:t>
            </a:r>
          </a:p>
          <a:p>
            <a:pPr lvl="2"/>
            <a:r>
              <a:rPr lang="en-US" sz="3200" dirty="0"/>
              <a:t>***No extra-curricular assignments unless requested in writing by the BT</a:t>
            </a:r>
            <a:endParaRPr lang="en-US" dirty="0"/>
          </a:p>
          <a:p>
            <a:pPr lvl="2"/>
            <a:endParaRPr lang="en-US" dirty="0"/>
          </a:p>
          <a:p>
            <a:pPr marL="658368" lvl="2" indent="0">
              <a:buNone/>
            </a:pPr>
            <a:endParaRPr lang="en-US" dirty="0"/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371600" y="15240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331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>
            <a:normAutofit/>
          </a:bodyPr>
          <a:lstStyle/>
          <a:p>
            <a:pPr algn="ctr"/>
            <a:r>
              <a:rPr lang="en-US" sz="3300" dirty="0">
                <a:hlinkClick r:id="rId3"/>
              </a:rPr>
              <a:t>Teacher Evaluation Process (Quick Guide)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905000"/>
            <a:ext cx="7498080" cy="480060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Teacher Evaluation Process:</a:t>
            </a:r>
          </a:p>
          <a:p>
            <a:pPr lvl="1"/>
            <a:r>
              <a:rPr lang="en-US" dirty="0"/>
              <a:t>Self-assessment/orientation; </a:t>
            </a:r>
          </a:p>
          <a:p>
            <a:pPr lvl="1"/>
            <a:r>
              <a:rPr lang="en-US" dirty="0"/>
              <a:t>Professional development plan (initial, mid-year and final review); </a:t>
            </a:r>
          </a:p>
          <a:p>
            <a:pPr lvl="1"/>
            <a:r>
              <a:rPr lang="en-US" dirty="0"/>
              <a:t>Four 45-minute observations-three by administration and one by a peer (formal pre-conference to proceed the first observation); post-observation conference after all observations; </a:t>
            </a:r>
          </a:p>
          <a:p>
            <a:pPr lvl="1"/>
            <a:r>
              <a:rPr lang="en-US" dirty="0"/>
              <a:t>Summative Evaluation</a:t>
            </a:r>
          </a:p>
          <a:p>
            <a:pPr lvl="2"/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295400" y="16764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652" y="228600"/>
            <a:ext cx="8153400" cy="1143000"/>
          </a:xfrm>
        </p:spPr>
        <p:txBody>
          <a:bodyPr>
            <a:normAutofit/>
          </a:bodyPr>
          <a:lstStyle/>
          <a:p>
            <a:pPr algn="ctr"/>
            <a:r>
              <a:rPr lang="en-US" sz="3300" dirty="0"/>
              <a:t>Mentor Assignments/BT Support Timetable/</a:t>
            </a:r>
            <a:br>
              <a:rPr lang="en-US" sz="3300" dirty="0"/>
            </a:br>
            <a:r>
              <a:rPr lang="en-US" sz="3300" dirty="0"/>
              <a:t>Licensure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4001" y="1324128"/>
            <a:ext cx="7498080" cy="4800600"/>
          </a:xfrm>
        </p:spPr>
        <p:txBody>
          <a:bodyPr>
            <a:normAutofit/>
          </a:bodyPr>
          <a:lstStyle/>
          <a:p>
            <a:pPr lvl="2"/>
            <a:r>
              <a:rPr lang="en-US" sz="3200" dirty="0"/>
              <a:t>BCS Mentor Support &amp; Buddy Teachers; Grade Level &amp; District Support</a:t>
            </a:r>
          </a:p>
          <a:p>
            <a:pPr lvl="2"/>
            <a:r>
              <a:rPr lang="en-US" sz="3200" dirty="0"/>
              <a:t>BT Support Program -three years </a:t>
            </a:r>
          </a:p>
          <a:p>
            <a:pPr lvl="2"/>
            <a:r>
              <a:rPr lang="en-US" sz="3200" dirty="0"/>
              <a:t>Initial Provisional License converts to Continuing License after successful teaching experience and completion of the BT Support Program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263041" y="1295400"/>
            <a:ext cx="7620000" cy="1588"/>
          </a:xfrm>
          <a:prstGeom prst="line">
            <a:avLst/>
          </a:prstGeom>
          <a:ln w="44450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23768</TotalTime>
  <Words>563</Words>
  <Application>Microsoft Office PowerPoint</Application>
  <PresentationFormat>On-screen Show (4:3)</PresentationFormat>
  <Paragraphs>103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Gill Sans MT</vt:lpstr>
      <vt:lpstr>Verdana</vt:lpstr>
      <vt:lpstr>Wingdings 2</vt:lpstr>
      <vt:lpstr>Solstice</vt:lpstr>
      <vt:lpstr>Custom Design</vt:lpstr>
      <vt:lpstr>Beginning Teacher Support   Beaufort County Schools</vt:lpstr>
      <vt:lpstr>Dr. Norris Parker</vt:lpstr>
      <vt:lpstr>NC Policies for BT Support Program (TCED-016)</vt:lpstr>
      <vt:lpstr>Goals of Beginning Teacher Induction</vt:lpstr>
      <vt:lpstr>Orientation Requirements</vt:lpstr>
      <vt:lpstr>Orientation &amp; Assignment/Experience Requirement </vt:lpstr>
      <vt:lpstr>Optimum Working Conditions</vt:lpstr>
      <vt:lpstr>Teacher Evaluation Process (Quick Guide)</vt:lpstr>
      <vt:lpstr>Mentor Assignments/BT Support Timetable/ Licensure Conversion</vt:lpstr>
      <vt:lpstr> Licensure Conversion</vt:lpstr>
      <vt:lpstr> Licensure Conversion</vt:lpstr>
      <vt:lpstr>Ongoing Beginning Teacher Support</vt:lpstr>
      <vt:lpstr>Responsibilities of Beginning Teachers</vt:lpstr>
      <vt:lpstr>Professionalism Checklist</vt:lpstr>
      <vt:lpstr>3 Questions + 3 Practices = 1 Outcome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Affordable Care Act:  Implications for School Systems</dc:title>
  <dc:creator>Colin A. Shive</dc:creator>
  <cp:lastModifiedBy>Norris Parker</cp:lastModifiedBy>
  <cp:revision>67</cp:revision>
  <dcterms:modified xsi:type="dcterms:W3CDTF">2026-08-06T13:47:20Z</dcterms:modified>
</cp:coreProperties>
</file>