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8"/>
  </p:notesMasterIdLst>
  <p:sldIdLst>
    <p:sldId id="256" r:id="rId2"/>
    <p:sldId id="269" r:id="rId3"/>
    <p:sldId id="306" r:id="rId4"/>
    <p:sldId id="2147374777" r:id="rId5"/>
    <p:sldId id="291" r:id="rId6"/>
    <p:sldId id="2147374760" r:id="rId7"/>
    <p:sldId id="2147374762" r:id="rId8"/>
    <p:sldId id="2147374761" r:id="rId9"/>
    <p:sldId id="2147374763" r:id="rId10"/>
    <p:sldId id="2147374764" r:id="rId11"/>
    <p:sldId id="2147374765" r:id="rId12"/>
    <p:sldId id="2147374756" r:id="rId13"/>
    <p:sldId id="2147374767" r:id="rId14"/>
    <p:sldId id="2147374768" r:id="rId15"/>
    <p:sldId id="2147374757" r:id="rId16"/>
    <p:sldId id="2147374770" r:id="rId17"/>
    <p:sldId id="2147374769" r:id="rId18"/>
    <p:sldId id="2147374758" r:id="rId19"/>
    <p:sldId id="2147374771" r:id="rId20"/>
    <p:sldId id="2147374759" r:id="rId21"/>
    <p:sldId id="2147374772" r:id="rId22"/>
    <p:sldId id="2147374773" r:id="rId23"/>
    <p:sldId id="2147374774" r:id="rId24"/>
    <p:sldId id="2147374766" r:id="rId25"/>
    <p:sldId id="2147374755" r:id="rId26"/>
    <p:sldId id="296" r:id="rId27"/>
    <p:sldId id="2147374776" r:id="rId28"/>
    <p:sldId id="2147374750" r:id="rId29"/>
    <p:sldId id="302" r:id="rId30"/>
    <p:sldId id="2147374743" r:id="rId31"/>
    <p:sldId id="297" r:id="rId32"/>
    <p:sldId id="267" r:id="rId33"/>
    <p:sldId id="2147374745" r:id="rId34"/>
    <p:sldId id="2147374775" r:id="rId35"/>
    <p:sldId id="274" r:id="rId36"/>
    <p:sldId id="275"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26"/>
  </p:normalViewPr>
  <p:slideViewPr>
    <p:cSldViewPr snapToGrid="0" snapToObjects="1">
      <p:cViewPr varScale="1">
        <p:scale>
          <a:sx n="121" d="100"/>
          <a:sy n="121" d="100"/>
        </p:scale>
        <p:origin x="744"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17361F-AA0E-F84D-ACEA-0A2D29DEAEC2}" type="datetimeFigureOut">
              <a:rPr lang="en-US" smtClean="0"/>
              <a:t>7/21/26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B10CEF-902E-A141-94C1-74FEDB8BC9EF}" type="slidenum">
              <a:rPr lang="en-US" smtClean="0"/>
              <a:t>‹#›</a:t>
            </a:fld>
            <a:endParaRPr lang="en-US"/>
          </a:p>
        </p:txBody>
      </p:sp>
    </p:spTree>
    <p:extLst>
      <p:ext uri="{BB962C8B-B14F-4D97-AF65-F5344CB8AC3E}">
        <p14:creationId xmlns:p14="http://schemas.microsoft.com/office/powerpoint/2010/main" val="17658643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DB10CEF-902E-A141-94C1-74FEDB8BC9EF}" type="slidenum">
              <a:rPr lang="en-US" smtClean="0"/>
              <a:t>1</a:t>
            </a:fld>
            <a:endParaRPr lang="en-US"/>
          </a:p>
        </p:txBody>
      </p:sp>
    </p:spTree>
    <p:extLst>
      <p:ext uri="{BB962C8B-B14F-4D97-AF65-F5344CB8AC3E}">
        <p14:creationId xmlns:p14="http://schemas.microsoft.com/office/powerpoint/2010/main" val="37276079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12291-BFD6-6D87-35CC-032F4A13C1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93AD7C-A39A-748E-0B22-F34308E857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B2F183-2304-1067-16EF-7D08B836CB7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CA40C84-D5F8-DAF5-A90B-F88D4DC5CF13}"/>
              </a:ext>
            </a:extLst>
          </p:cNvPr>
          <p:cNvSpPr>
            <a:spLocks noGrp="1"/>
          </p:cNvSpPr>
          <p:nvPr>
            <p:ph type="sldNum" sz="quarter" idx="5"/>
          </p:nvPr>
        </p:nvSpPr>
        <p:spPr/>
        <p:txBody>
          <a:bodyPr/>
          <a:lstStyle/>
          <a:p>
            <a:fld id="{77626609-55DC-48B6-95FD-D13FD3A7CCCF}" type="slidenum">
              <a:rPr lang="en-US" smtClean="0"/>
              <a:t>28</a:t>
            </a:fld>
            <a:endParaRPr lang="en-US" dirty="0"/>
          </a:p>
        </p:txBody>
      </p:sp>
    </p:spTree>
    <p:extLst>
      <p:ext uri="{BB962C8B-B14F-4D97-AF65-F5344CB8AC3E}">
        <p14:creationId xmlns:p14="http://schemas.microsoft.com/office/powerpoint/2010/main" val="3888284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DB10CEF-902E-A141-94C1-74FEDB8BC9EF}" type="slidenum">
              <a:rPr lang="en-US" smtClean="0"/>
              <a:t>33</a:t>
            </a:fld>
            <a:endParaRPr lang="en-US"/>
          </a:p>
        </p:txBody>
      </p:sp>
    </p:spTree>
    <p:extLst>
      <p:ext uri="{BB962C8B-B14F-4D97-AF65-F5344CB8AC3E}">
        <p14:creationId xmlns:p14="http://schemas.microsoft.com/office/powerpoint/2010/main" val="30755734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a:pPr/>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latin typeface="Arial"/>
              </a:rPr>
              <a:t>”</a:t>
            </a:r>
            <a:endParaRPr lang="en-US">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333C77-0158-454C-844F-B7AB9BD7DAD4}" type="slidenum">
              <a:rPr lang="en-US"/>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a:pPr/>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a:pPr/>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F9F0C5-380F-41C2-899A-BAC0F0927E16}" type="slidenum">
              <a:rPr lang="en-US"/>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a:pPr/>
              <a:t>7/21/26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a:pPr/>
              <a:t>7/21/26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a:pPr/>
              <a:t>7/21/26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9954A3-9DFD-4C44-94BA-B95130A3BA1C}" type="slidenum">
              <a:rPr lang="en-US"/>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a:pPr/>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a:pPr/>
              <a:t>7/21/26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49C2D-C820-217C-FC51-76A1979C7AFD}"/>
              </a:ext>
            </a:extLst>
          </p:cNvPr>
          <p:cNvSpPr>
            <a:spLocks noGrp="1"/>
          </p:cNvSpPr>
          <p:nvPr>
            <p:ph type="ctrTitle"/>
          </p:nvPr>
        </p:nvSpPr>
        <p:spPr>
          <a:xfrm>
            <a:off x="903890" y="2404534"/>
            <a:ext cx="8370113" cy="1646302"/>
          </a:xfrm>
        </p:spPr>
        <p:txBody>
          <a:bodyPr/>
          <a:lstStyle/>
          <a:p>
            <a:r>
              <a:rPr lang="en-US" dirty="0"/>
              <a:t>2026 MCESC Admin Day</a:t>
            </a:r>
          </a:p>
        </p:txBody>
      </p:sp>
      <p:sp>
        <p:nvSpPr>
          <p:cNvPr id="3" name="Subtitle 2">
            <a:extLst>
              <a:ext uri="{FF2B5EF4-FFF2-40B4-BE49-F238E27FC236}">
                <a16:creationId xmlns:a16="http://schemas.microsoft.com/office/drawing/2014/main" id="{3CB42CF8-C20C-DB8B-6BBF-96ECBF340741}"/>
              </a:ext>
            </a:extLst>
          </p:cNvPr>
          <p:cNvSpPr>
            <a:spLocks noGrp="1"/>
          </p:cNvSpPr>
          <p:nvPr>
            <p:ph type="subTitle" idx="1"/>
          </p:nvPr>
        </p:nvSpPr>
        <p:spPr/>
        <p:txBody>
          <a:bodyPr>
            <a:normAutofit lnSpcReduction="10000"/>
          </a:bodyPr>
          <a:lstStyle/>
          <a:p>
            <a:r>
              <a:rPr lang="en-US" dirty="0"/>
              <a:t>Barbara </a:t>
            </a:r>
            <a:r>
              <a:rPr lang="en-US" dirty="0" err="1"/>
              <a:t>Shaner</a:t>
            </a:r>
            <a:r>
              <a:rPr lang="en-US"/>
              <a:t>, MCESC Legislative Liaison</a:t>
            </a:r>
          </a:p>
          <a:p>
            <a:r>
              <a:rPr lang="en-US"/>
              <a:t>Legislative Update</a:t>
            </a:r>
          </a:p>
          <a:p>
            <a:r>
              <a:rPr lang="en-US"/>
              <a:t>August 3, 2026</a:t>
            </a:r>
          </a:p>
        </p:txBody>
      </p:sp>
    </p:spTree>
    <p:extLst>
      <p:ext uri="{BB962C8B-B14F-4D97-AF65-F5344CB8AC3E}">
        <p14:creationId xmlns:p14="http://schemas.microsoft.com/office/powerpoint/2010/main" val="35883485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692BC-9080-9D49-9DA7-A87F5360D962}"/>
              </a:ext>
            </a:extLst>
          </p:cNvPr>
          <p:cNvSpPr>
            <a:spLocks noGrp="1"/>
          </p:cNvSpPr>
          <p:nvPr>
            <p:ph type="title"/>
          </p:nvPr>
        </p:nvSpPr>
        <p:spPr/>
        <p:txBody>
          <a:bodyPr/>
          <a:lstStyle/>
          <a:p>
            <a:r>
              <a:rPr lang="en-US" b="1" dirty="0">
                <a:solidFill>
                  <a:srgbClr val="FFFFFF"/>
                </a:solidFill>
                <a:latin typeface="Georgia" panose="02040502050405020303" pitchFamily="18" charset="0"/>
                <a:cs typeface="Times New Roman" panose="02020603050405020304" pitchFamily="18" charset="0"/>
              </a:rPr>
              <a:t> </a:t>
            </a:r>
            <a:r>
              <a:rPr lang="en-US" dirty="0"/>
              <a:t>Stand alone bills</a:t>
            </a:r>
            <a:r>
              <a:rPr lang="en-US" b="1" dirty="0">
                <a:solidFill>
                  <a:srgbClr val="FFFFFF"/>
                </a:solidFill>
                <a:latin typeface="Georgia" panose="02040502050405020303" pitchFamily="18" charset="0"/>
                <a:cs typeface="Times New Roman" panose="02020603050405020304" pitchFamily="18" charset="0"/>
              </a:rPr>
              <a:t>85</a:t>
            </a:r>
            <a:endParaRPr lang="en-US" dirty="0"/>
          </a:p>
        </p:txBody>
      </p:sp>
      <p:sp>
        <p:nvSpPr>
          <p:cNvPr id="3" name="Content Placeholder 2">
            <a:extLst>
              <a:ext uri="{FF2B5EF4-FFF2-40B4-BE49-F238E27FC236}">
                <a16:creationId xmlns:a16="http://schemas.microsoft.com/office/drawing/2014/main" id="{6A17A0B6-9558-B548-AB5A-51BAC5ACA38E}"/>
              </a:ext>
            </a:extLst>
          </p:cNvPr>
          <p:cNvSpPr>
            <a:spLocks noGrp="1"/>
          </p:cNvSpPr>
          <p:nvPr>
            <p:ph idx="1"/>
          </p:nvPr>
        </p:nvSpPr>
        <p:spPr>
          <a:xfrm>
            <a:off x="677334" y="1309816"/>
            <a:ext cx="8596668" cy="5375189"/>
          </a:xfrm>
        </p:spPr>
        <p:txBody>
          <a:bodyPr>
            <a:normAutofit/>
          </a:bodyPr>
          <a:lstStyle/>
          <a:p>
            <a:pPr marL="0" indent="0">
              <a:buNone/>
            </a:pPr>
            <a:r>
              <a:rPr lang="en-US" sz="2200" dirty="0">
                <a:solidFill>
                  <a:schemeClr val="tx1"/>
                </a:solidFill>
                <a:latin typeface="Times New Roman" panose="02020603050405020304" pitchFamily="18" charset="0"/>
                <a:cs typeface="Times New Roman" panose="02020603050405020304" pitchFamily="18" charset="0"/>
              </a:rPr>
              <a:t>HB 455, </a:t>
            </a:r>
            <a:r>
              <a:rPr lang="en-US" sz="2200" dirty="0" err="1">
                <a:solidFill>
                  <a:schemeClr val="tx1"/>
                </a:solidFill>
                <a:latin typeface="Times New Roman" panose="02020603050405020304" pitchFamily="18" charset="0"/>
                <a:cs typeface="Times New Roman" panose="02020603050405020304" pitchFamily="18" charset="0"/>
              </a:rPr>
              <a:t>con’t</a:t>
            </a:r>
            <a:r>
              <a:rPr lang="en-US" sz="2200" dirty="0">
                <a:solidFill>
                  <a:schemeClr val="tx1"/>
                </a:solidFill>
                <a:latin typeface="Times New Roman" panose="02020603050405020304" pitchFamily="18" charset="0"/>
                <a:cs typeface="Times New Roman" panose="02020603050405020304" pitchFamily="18" charset="0"/>
              </a:rPr>
              <a:t> </a:t>
            </a:r>
          </a:p>
          <a:p>
            <a:r>
              <a:rPr lang="en-US" sz="2200" dirty="0">
                <a:solidFill>
                  <a:schemeClr val="tx1"/>
                </a:solidFill>
                <a:latin typeface="Times New Roman" panose="02020603050405020304" pitchFamily="18" charset="0"/>
                <a:cs typeface="Times New Roman" panose="02020603050405020304" pitchFamily="18" charset="0"/>
              </a:rPr>
              <a:t>The bill modifies the offense of “contributing to the unruliness or delinquency of a child” so that any person who acts in a way that contributes to a child being a habitual truant is guilty of the offense</a:t>
            </a:r>
          </a:p>
          <a:p>
            <a:pPr lvl="1"/>
            <a:r>
              <a:rPr lang="en-US" sz="2000" dirty="0">
                <a:solidFill>
                  <a:schemeClr val="tx1"/>
                </a:solidFill>
                <a:latin typeface="Times New Roman" panose="02020603050405020304" pitchFamily="18" charset="0"/>
                <a:cs typeface="Times New Roman" panose="02020603050405020304" pitchFamily="18" charset="0"/>
              </a:rPr>
              <a:t>Under current law, the child has to first be adjudicated for violation of a court order adjudicating the child as unruly is necessary for the violation</a:t>
            </a:r>
          </a:p>
          <a:p>
            <a:r>
              <a:rPr lang="en-US" sz="2200" dirty="0">
                <a:solidFill>
                  <a:schemeClr val="tx1"/>
                </a:solidFill>
                <a:latin typeface="Times New Roman" panose="02020603050405020304" pitchFamily="18" charset="0"/>
                <a:cs typeface="Times New Roman" panose="02020603050405020304" pitchFamily="18" charset="0"/>
              </a:rPr>
              <a:t>If a child is adjudicated an unruly child for being a habitual truant, the bill allows the juvenile court issuing the adjudication to maintain jurisdiction over the child during the subsequent school year for purposes of monitoring the child’s attendance</a:t>
            </a:r>
          </a:p>
          <a:p>
            <a:endParaRPr lang="en-US" dirty="0"/>
          </a:p>
          <a:p>
            <a:endParaRPr lang="en-US" sz="2000" dirty="0"/>
          </a:p>
          <a:p>
            <a:endParaRPr lang="en-US" sz="2000" dirty="0">
              <a:solidFill>
                <a:schemeClr val="tx1"/>
              </a:solidFill>
              <a:latin typeface="Times New Roman" panose="02020603050405020304" pitchFamily="18" charset="0"/>
              <a:cs typeface="Times New Roman" panose="02020603050405020304" pitchFamily="18" charset="0"/>
            </a:endParaRPr>
          </a:p>
          <a:p>
            <a:endParaRPr lang="en-US" sz="2000" dirty="0">
              <a:solidFill>
                <a:schemeClr val="tx1"/>
              </a:solidFill>
              <a:latin typeface="Times New Roman" panose="02020603050405020304" pitchFamily="18" charset="0"/>
              <a:cs typeface="Times New Roman" panose="02020603050405020304" pitchFamily="18" charset="0"/>
            </a:endParaRPr>
          </a:p>
          <a:p>
            <a:endParaRPr lang="en-US" sz="2000" dirty="0">
              <a:solidFill>
                <a:schemeClr val="tx1"/>
              </a:solidFill>
              <a:latin typeface="Georgia" panose="02040502050405020303" pitchFamily="18" charset="0"/>
            </a:endParaRPr>
          </a:p>
        </p:txBody>
      </p:sp>
    </p:spTree>
    <p:extLst>
      <p:ext uri="{BB962C8B-B14F-4D97-AF65-F5344CB8AC3E}">
        <p14:creationId xmlns:p14="http://schemas.microsoft.com/office/powerpoint/2010/main" val="13712001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692BC-9080-9D49-9DA7-A87F5360D962}"/>
              </a:ext>
            </a:extLst>
          </p:cNvPr>
          <p:cNvSpPr>
            <a:spLocks noGrp="1"/>
          </p:cNvSpPr>
          <p:nvPr>
            <p:ph type="title"/>
          </p:nvPr>
        </p:nvSpPr>
        <p:spPr/>
        <p:txBody>
          <a:bodyPr/>
          <a:lstStyle/>
          <a:p>
            <a:r>
              <a:rPr lang="en-US" b="1" dirty="0">
                <a:solidFill>
                  <a:srgbClr val="FFFFFF"/>
                </a:solidFill>
                <a:latin typeface="Georgia" panose="02040502050405020303" pitchFamily="18" charset="0"/>
                <a:cs typeface="Times New Roman" panose="02020603050405020304" pitchFamily="18" charset="0"/>
              </a:rPr>
              <a:t> </a:t>
            </a:r>
            <a:r>
              <a:rPr lang="en-US" dirty="0"/>
              <a:t>Stand alone bills</a:t>
            </a:r>
            <a:r>
              <a:rPr lang="en-US" b="1" dirty="0">
                <a:solidFill>
                  <a:srgbClr val="FFFFFF"/>
                </a:solidFill>
                <a:latin typeface="Georgia" panose="02040502050405020303" pitchFamily="18" charset="0"/>
                <a:cs typeface="Times New Roman" panose="02020603050405020304" pitchFamily="18" charset="0"/>
              </a:rPr>
              <a:t>85</a:t>
            </a:r>
            <a:endParaRPr lang="en-US" dirty="0"/>
          </a:p>
        </p:txBody>
      </p:sp>
      <p:sp>
        <p:nvSpPr>
          <p:cNvPr id="3" name="Content Placeholder 2">
            <a:extLst>
              <a:ext uri="{FF2B5EF4-FFF2-40B4-BE49-F238E27FC236}">
                <a16:creationId xmlns:a16="http://schemas.microsoft.com/office/drawing/2014/main" id="{6A17A0B6-9558-B548-AB5A-51BAC5ACA38E}"/>
              </a:ext>
            </a:extLst>
          </p:cNvPr>
          <p:cNvSpPr>
            <a:spLocks noGrp="1"/>
          </p:cNvSpPr>
          <p:nvPr>
            <p:ph idx="1"/>
          </p:nvPr>
        </p:nvSpPr>
        <p:spPr>
          <a:xfrm>
            <a:off x="677334" y="1309816"/>
            <a:ext cx="8596668" cy="5375189"/>
          </a:xfrm>
        </p:spPr>
        <p:txBody>
          <a:bodyPr>
            <a:normAutofit/>
          </a:bodyPr>
          <a:lstStyle/>
          <a:p>
            <a:pPr marL="0" indent="0">
              <a:buNone/>
            </a:pPr>
            <a:r>
              <a:rPr lang="en-US" sz="2200" dirty="0">
                <a:solidFill>
                  <a:schemeClr val="tx1"/>
                </a:solidFill>
                <a:latin typeface="Times New Roman" panose="02020603050405020304" pitchFamily="18" charset="0"/>
                <a:cs typeface="Times New Roman" panose="02020603050405020304" pitchFamily="18" charset="0"/>
              </a:rPr>
              <a:t>HB 455, </a:t>
            </a:r>
            <a:r>
              <a:rPr lang="en-US" sz="2200" dirty="0" err="1">
                <a:solidFill>
                  <a:schemeClr val="tx1"/>
                </a:solidFill>
                <a:latin typeface="Times New Roman" panose="02020603050405020304" pitchFamily="18" charset="0"/>
                <a:cs typeface="Times New Roman" panose="02020603050405020304" pitchFamily="18" charset="0"/>
              </a:rPr>
              <a:t>con’t</a:t>
            </a:r>
            <a:r>
              <a:rPr lang="en-US" sz="2200" dirty="0">
                <a:solidFill>
                  <a:schemeClr val="tx1"/>
                </a:solidFill>
                <a:latin typeface="Times New Roman" panose="02020603050405020304" pitchFamily="18" charset="0"/>
                <a:cs typeface="Times New Roman" panose="02020603050405020304" pitchFamily="18" charset="0"/>
              </a:rPr>
              <a:t> </a:t>
            </a:r>
          </a:p>
          <a:p>
            <a:r>
              <a:rPr lang="en-US" sz="2200" dirty="0">
                <a:solidFill>
                  <a:schemeClr val="tx1"/>
                </a:solidFill>
                <a:latin typeface="Times New Roman" panose="02020603050405020304" pitchFamily="18" charset="0"/>
                <a:cs typeface="Times New Roman" panose="02020603050405020304" pitchFamily="18" charset="0"/>
              </a:rPr>
              <a:t>Eliminates annual reporting requirements for public schools and the Department regarding students with diabetes</a:t>
            </a:r>
          </a:p>
          <a:p>
            <a:r>
              <a:rPr lang="en-US" sz="2200" dirty="0">
                <a:solidFill>
                  <a:schemeClr val="tx1"/>
                </a:solidFill>
                <a:latin typeface="Times New Roman" panose="02020603050405020304" pitchFamily="18" charset="0"/>
                <a:cs typeface="Times New Roman" panose="02020603050405020304" pitchFamily="18" charset="0"/>
              </a:rPr>
              <a:t>Eliminates the requirement for the district treasurer to annually report to the Department and the Auditor of State on the investment of interim moneys</a:t>
            </a:r>
          </a:p>
          <a:p>
            <a:pPr lvl="1"/>
            <a:r>
              <a:rPr lang="en-US" sz="2000" dirty="0">
                <a:solidFill>
                  <a:schemeClr val="tx1"/>
                </a:solidFill>
                <a:latin typeface="Times New Roman" panose="02020603050405020304" pitchFamily="18" charset="0"/>
                <a:cs typeface="Times New Roman" panose="02020603050405020304" pitchFamily="18" charset="0"/>
              </a:rPr>
              <a:t>Maintains reporting requirements to the board of education</a:t>
            </a:r>
          </a:p>
          <a:p>
            <a:r>
              <a:rPr lang="en-US" sz="2200" dirty="0">
                <a:solidFill>
                  <a:schemeClr val="tx1"/>
                </a:solidFill>
                <a:latin typeface="Times New Roman" panose="02020603050405020304" pitchFamily="18" charset="0"/>
                <a:cs typeface="Times New Roman" panose="02020603050405020304" pitchFamily="18" charset="0"/>
              </a:rPr>
              <a:t>Eliminates the requirement that school districts annually submit a report to the Department indicating their compliance with various state mandates</a:t>
            </a:r>
          </a:p>
          <a:p>
            <a:endParaRPr lang="en-US" sz="2200" dirty="0"/>
          </a:p>
          <a:p>
            <a:endParaRPr lang="en-US" sz="2000" dirty="0">
              <a:solidFill>
                <a:schemeClr val="tx1"/>
              </a:solidFill>
              <a:latin typeface="Times New Roman" panose="02020603050405020304" pitchFamily="18" charset="0"/>
              <a:cs typeface="Times New Roman" panose="02020603050405020304" pitchFamily="18" charset="0"/>
            </a:endParaRPr>
          </a:p>
          <a:p>
            <a:endParaRPr lang="en-US" sz="2000" dirty="0">
              <a:solidFill>
                <a:schemeClr val="tx1"/>
              </a:solidFill>
              <a:latin typeface="Times New Roman" panose="02020603050405020304" pitchFamily="18" charset="0"/>
              <a:cs typeface="Times New Roman" panose="02020603050405020304" pitchFamily="18" charset="0"/>
            </a:endParaRPr>
          </a:p>
          <a:p>
            <a:endParaRPr lang="en-US" sz="2000" dirty="0">
              <a:solidFill>
                <a:schemeClr val="tx1"/>
              </a:solidFill>
              <a:latin typeface="Georgia" panose="02040502050405020303" pitchFamily="18" charset="0"/>
            </a:endParaRPr>
          </a:p>
        </p:txBody>
      </p:sp>
    </p:spTree>
    <p:extLst>
      <p:ext uri="{BB962C8B-B14F-4D97-AF65-F5344CB8AC3E}">
        <p14:creationId xmlns:p14="http://schemas.microsoft.com/office/powerpoint/2010/main" val="2206516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B198D-85BA-0945-8BFC-D1897A649C70}"/>
              </a:ext>
            </a:extLst>
          </p:cNvPr>
          <p:cNvSpPr>
            <a:spLocks noGrp="1"/>
          </p:cNvSpPr>
          <p:nvPr>
            <p:ph type="title"/>
          </p:nvPr>
        </p:nvSpPr>
        <p:spPr/>
        <p:txBody>
          <a:bodyPr/>
          <a:lstStyle/>
          <a:p>
            <a:r>
              <a:rPr lang="en-US" dirty="0"/>
              <a:t>Stand-alone Bills</a:t>
            </a:r>
          </a:p>
        </p:txBody>
      </p:sp>
      <p:sp>
        <p:nvSpPr>
          <p:cNvPr id="3" name="Content Placeholder 2">
            <a:extLst>
              <a:ext uri="{FF2B5EF4-FFF2-40B4-BE49-F238E27FC236}">
                <a16:creationId xmlns:a16="http://schemas.microsoft.com/office/drawing/2014/main" id="{CFA56825-DECD-0E45-9BA5-97E0AE461EBD}"/>
              </a:ext>
            </a:extLst>
          </p:cNvPr>
          <p:cNvSpPr>
            <a:spLocks noGrp="1"/>
          </p:cNvSpPr>
          <p:nvPr>
            <p:ph idx="1"/>
          </p:nvPr>
        </p:nvSpPr>
        <p:spPr>
          <a:xfrm>
            <a:off x="677334" y="1545021"/>
            <a:ext cx="8596668" cy="5041130"/>
          </a:xfrm>
        </p:spPr>
        <p:txBody>
          <a:bodyPr>
            <a:normAutofit/>
          </a:bodyPr>
          <a:lstStyle/>
          <a:p>
            <a:pPr marL="0" indent="0">
              <a:buNone/>
            </a:pPr>
            <a:r>
              <a:rPr lang="en-US" sz="2200" dirty="0">
                <a:solidFill>
                  <a:schemeClr val="tx1"/>
                </a:solidFill>
                <a:latin typeface="Times New Roman" panose="02020603050405020304" pitchFamily="18" charset="0"/>
                <a:cs typeface="Times New Roman" panose="02020603050405020304" pitchFamily="18" charset="0"/>
              </a:rPr>
              <a:t>SB 19 (passed and signed by the governor on June 24th)</a:t>
            </a:r>
          </a:p>
          <a:p>
            <a:pPr lvl="0"/>
            <a:r>
              <a:rPr lang="en-US" sz="2000" dirty="0">
                <a:solidFill>
                  <a:schemeClr val="tx1"/>
                </a:solidFill>
                <a:latin typeface="Times New Roman" panose="02020603050405020304" pitchFamily="18" charset="0"/>
                <a:cs typeface="Times New Roman" panose="02020603050405020304" pitchFamily="18" charset="0"/>
              </a:rPr>
              <a:t>The bill’s original implementation was changed to the 2027-2028 school year </a:t>
            </a:r>
          </a:p>
          <a:p>
            <a:pPr lvl="0"/>
            <a:r>
              <a:rPr lang="en-US" sz="2000" dirty="0">
                <a:solidFill>
                  <a:schemeClr val="tx1"/>
                </a:solidFill>
                <a:latin typeface="Times New Roman" panose="02020603050405020304" pitchFamily="18" charset="0"/>
                <a:cs typeface="Times New Roman" panose="02020603050405020304" pitchFamily="18" charset="0"/>
              </a:rPr>
              <a:t>DEW is required to establish a list of high quality core curriculum and instructional materials in mathematics and intervention programming for use by districts (permissive)</a:t>
            </a:r>
          </a:p>
          <a:p>
            <a:r>
              <a:rPr lang="en-US" sz="2000" dirty="0">
                <a:solidFill>
                  <a:schemeClr val="tx1"/>
                </a:solidFill>
                <a:latin typeface="Times New Roman" panose="02020603050405020304" pitchFamily="18" charset="0"/>
                <a:cs typeface="Times New Roman" panose="02020603050405020304" pitchFamily="18" charset="0"/>
              </a:rPr>
              <a:t>Requires the Department to approve a list of up to six reading diagnostic assessments for grades K-3, and on the bill’s effective date, add a sixth diagnostic to the approved list of math diagnostic assessments</a:t>
            </a:r>
          </a:p>
          <a:p>
            <a:pPr lvl="1"/>
            <a:r>
              <a:rPr lang="en-US" sz="1800" dirty="0">
                <a:latin typeface="Times New Roman" panose="02020603050405020304" pitchFamily="18" charset="0"/>
                <a:cs typeface="Times New Roman" panose="02020603050405020304" pitchFamily="18" charset="0"/>
              </a:rPr>
              <a:t>Requires that additional assessment to be the one that scored the sixth highest in the </a:t>
            </a:r>
            <a:r>
              <a:rPr lang="en-US" sz="1800" dirty="0">
                <a:solidFill>
                  <a:schemeClr val="tx1"/>
                </a:solidFill>
                <a:latin typeface="Times New Roman" panose="02020603050405020304" pitchFamily="18" charset="0"/>
                <a:cs typeface="Times New Roman" panose="02020603050405020304" pitchFamily="18" charset="0"/>
              </a:rPr>
              <a:t>Department’s most recent evaluation of diagnostic assessments (</a:t>
            </a:r>
            <a:r>
              <a:rPr lang="en-US" sz="1800" dirty="0" err="1">
                <a:solidFill>
                  <a:schemeClr val="tx1"/>
                </a:solidFill>
                <a:latin typeface="Times New Roman" panose="02020603050405020304" pitchFamily="18" charset="0"/>
                <a:cs typeface="Times New Roman" panose="02020603050405020304" pitchFamily="18" charset="0"/>
              </a:rPr>
              <a:t>iReady</a:t>
            </a:r>
            <a:r>
              <a:rPr lang="en-US" sz="1800" dirty="0">
                <a:solidFill>
                  <a:schemeClr val="tx1"/>
                </a:solidFill>
                <a:latin typeface="Times New Roman" panose="02020603050405020304" pitchFamily="18" charset="0"/>
                <a:cs typeface="Times New Roman" panose="02020603050405020304" pitchFamily="18" charset="0"/>
              </a:rPr>
              <a:t> Math) </a:t>
            </a:r>
          </a:p>
          <a:p>
            <a:pPr lvl="1"/>
            <a:r>
              <a:rPr lang="en-US" sz="1800" dirty="0">
                <a:solidFill>
                  <a:schemeClr val="tx1"/>
                </a:solidFill>
                <a:latin typeface="Times New Roman" panose="02020603050405020304" pitchFamily="18" charset="0"/>
                <a:cs typeface="Times New Roman" panose="02020603050405020304" pitchFamily="18" charset="0"/>
              </a:rPr>
              <a:t>The Department may include assessments that are computer-based and provide results to teachers immediately after test administration on the approved list of reading and math diagnostic assessments</a:t>
            </a:r>
          </a:p>
          <a:p>
            <a:endParaRPr lang="en-US"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8130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B198D-85BA-0945-8BFC-D1897A649C70}"/>
              </a:ext>
            </a:extLst>
          </p:cNvPr>
          <p:cNvSpPr>
            <a:spLocks noGrp="1"/>
          </p:cNvSpPr>
          <p:nvPr>
            <p:ph type="title"/>
          </p:nvPr>
        </p:nvSpPr>
        <p:spPr/>
        <p:txBody>
          <a:bodyPr/>
          <a:lstStyle/>
          <a:p>
            <a:r>
              <a:rPr lang="en-US" dirty="0"/>
              <a:t>Stand-alone Bills</a:t>
            </a:r>
          </a:p>
        </p:txBody>
      </p:sp>
      <p:sp>
        <p:nvSpPr>
          <p:cNvPr id="3" name="Content Placeholder 2">
            <a:extLst>
              <a:ext uri="{FF2B5EF4-FFF2-40B4-BE49-F238E27FC236}">
                <a16:creationId xmlns:a16="http://schemas.microsoft.com/office/drawing/2014/main" id="{CFA56825-DECD-0E45-9BA5-97E0AE461EBD}"/>
              </a:ext>
            </a:extLst>
          </p:cNvPr>
          <p:cNvSpPr>
            <a:spLocks noGrp="1"/>
          </p:cNvSpPr>
          <p:nvPr>
            <p:ph idx="1"/>
          </p:nvPr>
        </p:nvSpPr>
        <p:spPr>
          <a:xfrm>
            <a:off x="677334" y="1545021"/>
            <a:ext cx="8596668" cy="4938906"/>
          </a:xfrm>
        </p:spPr>
        <p:txBody>
          <a:bodyPr>
            <a:normAutofit/>
          </a:bodyPr>
          <a:lstStyle/>
          <a:p>
            <a:pPr marL="0" indent="0">
              <a:buNone/>
            </a:pPr>
            <a:r>
              <a:rPr lang="en-US" sz="2200" dirty="0">
                <a:solidFill>
                  <a:schemeClr val="tx1"/>
                </a:solidFill>
                <a:latin typeface="Times New Roman" panose="02020603050405020304" pitchFamily="18" charset="0"/>
                <a:cs typeface="Times New Roman" panose="02020603050405020304" pitchFamily="18" charset="0"/>
              </a:rPr>
              <a:t>SB 19, </a:t>
            </a:r>
            <a:r>
              <a:rPr lang="en-US" sz="2200" dirty="0" err="1">
                <a:solidFill>
                  <a:schemeClr val="tx1"/>
                </a:solidFill>
                <a:latin typeface="Times New Roman" panose="02020603050405020304" pitchFamily="18" charset="0"/>
                <a:cs typeface="Times New Roman" panose="02020603050405020304" pitchFamily="18" charset="0"/>
              </a:rPr>
              <a:t>con’t</a:t>
            </a:r>
            <a:endParaRPr lang="en-US" sz="2200" dirty="0">
              <a:solidFill>
                <a:schemeClr val="tx1"/>
              </a:solidFill>
              <a:latin typeface="Times New Roman" panose="02020603050405020304" pitchFamily="18" charset="0"/>
              <a:cs typeface="Times New Roman" panose="02020603050405020304" pitchFamily="18" charset="0"/>
            </a:endParaRPr>
          </a:p>
          <a:p>
            <a:r>
              <a:rPr lang="en-US" sz="2000" dirty="0">
                <a:solidFill>
                  <a:schemeClr val="tx1"/>
                </a:solidFill>
                <a:latin typeface="Times New Roman" panose="02020603050405020304" pitchFamily="18" charset="0"/>
                <a:cs typeface="Times New Roman" panose="02020603050405020304" pitchFamily="18" charset="0"/>
              </a:rPr>
              <a:t>Prohibits a school district, community school, or STEM school from administering diagnostic assessments from multiple providers in reading or math to the same student in grades K-3 except in cases where the diagnostics are used to inform instructions and supports</a:t>
            </a:r>
          </a:p>
          <a:p>
            <a:r>
              <a:rPr lang="en-US" sz="2000" dirty="0">
                <a:solidFill>
                  <a:schemeClr val="tx1"/>
                </a:solidFill>
                <a:latin typeface="Times New Roman" panose="02020603050405020304" pitchFamily="18" charset="0"/>
                <a:cs typeface="Times New Roman" panose="02020603050405020304" pitchFamily="18" charset="0"/>
              </a:rPr>
              <a:t>Prohibits a school district, community school, or STEM school from administering diagnostic assessments from multiple providers in reading or math to the same student in grades K-3 in order to receive a higher rating on the state report card</a:t>
            </a:r>
          </a:p>
          <a:p>
            <a:r>
              <a:rPr lang="en-US" sz="2000" dirty="0">
                <a:solidFill>
                  <a:schemeClr val="tx1"/>
                </a:solidFill>
                <a:latin typeface="Times New Roman" panose="02020603050405020304" pitchFamily="18" charset="0"/>
                <a:cs typeface="Times New Roman" panose="02020603050405020304" pitchFamily="18" charset="0"/>
              </a:rPr>
              <a:t>Permits a public school that has a contract that existed prior to September 30, 2025, with a provider for a reading diagnostic assessment approved by the Department prior to that date to continue to use that provider’s diagnostic assessment</a:t>
            </a:r>
          </a:p>
          <a:p>
            <a:endParaRPr lang="en-US" sz="2400" dirty="0">
              <a:solidFill>
                <a:schemeClr val="tx1"/>
              </a:solidFill>
              <a:latin typeface="Times New Roman" panose="02020603050405020304" pitchFamily="18" charset="0"/>
              <a:cs typeface="Times New Roman" panose="02020603050405020304" pitchFamily="18" charset="0"/>
            </a:endParaRPr>
          </a:p>
          <a:p>
            <a:endParaRPr lang="en-US" sz="1300" dirty="0">
              <a:solidFill>
                <a:schemeClr val="tx1"/>
              </a:solidFill>
              <a:latin typeface="Times New Roman" panose="02020603050405020304" pitchFamily="18" charset="0"/>
              <a:cs typeface="Times New Roman" panose="02020603050405020304" pitchFamily="18" charset="0"/>
            </a:endParaRPr>
          </a:p>
          <a:p>
            <a:endParaRPr lang="en-US" sz="2200"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endParaRPr>
          </a:p>
        </p:txBody>
      </p:sp>
    </p:spTree>
    <p:extLst>
      <p:ext uri="{BB962C8B-B14F-4D97-AF65-F5344CB8AC3E}">
        <p14:creationId xmlns:p14="http://schemas.microsoft.com/office/powerpoint/2010/main" val="3504627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B198D-85BA-0945-8BFC-D1897A649C70}"/>
              </a:ext>
            </a:extLst>
          </p:cNvPr>
          <p:cNvSpPr>
            <a:spLocks noGrp="1"/>
          </p:cNvSpPr>
          <p:nvPr>
            <p:ph type="title"/>
          </p:nvPr>
        </p:nvSpPr>
        <p:spPr/>
        <p:txBody>
          <a:bodyPr/>
          <a:lstStyle/>
          <a:p>
            <a:r>
              <a:rPr lang="en-US" dirty="0"/>
              <a:t>Stand-alone Bills</a:t>
            </a:r>
          </a:p>
        </p:txBody>
      </p:sp>
      <p:sp>
        <p:nvSpPr>
          <p:cNvPr id="3" name="Content Placeholder 2">
            <a:extLst>
              <a:ext uri="{FF2B5EF4-FFF2-40B4-BE49-F238E27FC236}">
                <a16:creationId xmlns:a16="http://schemas.microsoft.com/office/drawing/2014/main" id="{CFA56825-DECD-0E45-9BA5-97E0AE461EBD}"/>
              </a:ext>
            </a:extLst>
          </p:cNvPr>
          <p:cNvSpPr>
            <a:spLocks noGrp="1"/>
          </p:cNvSpPr>
          <p:nvPr>
            <p:ph idx="1"/>
          </p:nvPr>
        </p:nvSpPr>
        <p:spPr>
          <a:xfrm>
            <a:off x="677334" y="1545021"/>
            <a:ext cx="8596668" cy="4938906"/>
          </a:xfrm>
        </p:spPr>
        <p:txBody>
          <a:bodyPr>
            <a:normAutofit/>
          </a:bodyPr>
          <a:lstStyle/>
          <a:p>
            <a:pPr marL="0" indent="0">
              <a:buNone/>
            </a:pPr>
            <a:r>
              <a:rPr lang="en-US" sz="2200" dirty="0">
                <a:solidFill>
                  <a:schemeClr val="tx1"/>
                </a:solidFill>
                <a:latin typeface="Times New Roman" panose="02020603050405020304" pitchFamily="18" charset="0"/>
                <a:cs typeface="Times New Roman" panose="02020603050405020304" pitchFamily="18" charset="0"/>
              </a:rPr>
              <a:t>SB 19, </a:t>
            </a:r>
            <a:r>
              <a:rPr lang="en-US" sz="2200" dirty="0" err="1">
                <a:solidFill>
                  <a:schemeClr val="tx1"/>
                </a:solidFill>
                <a:latin typeface="Times New Roman" panose="02020603050405020304" pitchFamily="18" charset="0"/>
                <a:cs typeface="Times New Roman" panose="02020603050405020304" pitchFamily="18" charset="0"/>
              </a:rPr>
              <a:t>con’t</a:t>
            </a:r>
            <a:endParaRPr lang="en-US" sz="2200" dirty="0">
              <a:solidFill>
                <a:schemeClr val="tx1"/>
              </a:solidFill>
              <a:latin typeface="Times New Roman" panose="02020603050405020304" pitchFamily="18" charset="0"/>
              <a:cs typeface="Times New Roman" panose="02020603050405020304" pitchFamily="18" charset="0"/>
            </a:endParaRPr>
          </a:p>
          <a:p>
            <a:r>
              <a:rPr lang="en-US" sz="2000" dirty="0">
                <a:solidFill>
                  <a:schemeClr val="tx1"/>
                </a:solidFill>
                <a:latin typeface="Times New Roman" panose="02020603050405020304" pitchFamily="18" charset="0"/>
                <a:cs typeface="Times New Roman" panose="02020603050405020304" pitchFamily="18" charset="0"/>
              </a:rPr>
              <a:t>Requirements for a Mathematic Improvement and Monitoring Plan (MIMP) for individual students were removed from the bill</a:t>
            </a:r>
          </a:p>
          <a:p>
            <a:r>
              <a:rPr lang="en-US" sz="2000" dirty="0">
                <a:solidFill>
                  <a:schemeClr val="tx1"/>
                </a:solidFill>
                <a:latin typeface="Times New Roman" panose="02020603050405020304" pitchFamily="18" charset="0"/>
                <a:cs typeface="Times New Roman" panose="02020603050405020304" pitchFamily="18" charset="0"/>
              </a:rPr>
              <a:t>However, beginning with the 2026-2027 school year, if a school building has 51% or fewer of its students scoring proficient in 3</a:t>
            </a:r>
            <a:r>
              <a:rPr lang="en-US" sz="2000" baseline="30000" dirty="0">
                <a:solidFill>
                  <a:schemeClr val="tx1"/>
                </a:solidFill>
                <a:latin typeface="Times New Roman" panose="02020603050405020304" pitchFamily="18" charset="0"/>
                <a:cs typeface="Times New Roman" panose="02020603050405020304" pitchFamily="18" charset="0"/>
              </a:rPr>
              <a:t>rd</a:t>
            </a:r>
            <a:r>
              <a:rPr lang="en-US" sz="2000" dirty="0">
                <a:solidFill>
                  <a:schemeClr val="tx1"/>
                </a:solidFill>
                <a:latin typeface="Times New Roman" panose="02020603050405020304" pitchFamily="18" charset="0"/>
                <a:cs typeface="Times New Roman" panose="02020603050405020304" pitchFamily="18" charset="0"/>
              </a:rPr>
              <a:t> grade mathematics assessments, the district will need to develop a Mathematics Achievement Improvement Plan for the school</a:t>
            </a:r>
          </a:p>
          <a:p>
            <a:pPr lvl="1"/>
            <a:r>
              <a:rPr lang="en-US" sz="1800" dirty="0">
                <a:solidFill>
                  <a:schemeClr val="tx1"/>
                </a:solidFill>
                <a:latin typeface="Times New Roman" panose="02020603050405020304" pitchFamily="18" charset="0"/>
                <a:cs typeface="Times New Roman" panose="02020603050405020304" pitchFamily="18" charset="0"/>
              </a:rPr>
              <a:t>Buildings with an Achievement Plan will need to use the curriculum from the established list, and the math intervention template developed by the Department</a:t>
            </a:r>
          </a:p>
          <a:p>
            <a:pPr lvl="1"/>
            <a:r>
              <a:rPr lang="en-US" sz="1800" dirty="0">
                <a:solidFill>
                  <a:schemeClr val="tx1"/>
                </a:solidFill>
                <a:latin typeface="Times New Roman" panose="02020603050405020304" pitchFamily="18" charset="0"/>
                <a:cs typeface="Times New Roman" panose="02020603050405020304" pitchFamily="18" charset="0"/>
              </a:rPr>
              <a:t>The Department will adopt rules for the plans including what should be included</a:t>
            </a:r>
          </a:p>
          <a:p>
            <a:pPr lvl="1"/>
            <a:endParaRPr lang="en-US" sz="1800" dirty="0">
              <a:solidFill>
                <a:schemeClr val="tx1"/>
              </a:solidFill>
              <a:latin typeface="Times New Roman" panose="02020603050405020304" pitchFamily="18" charset="0"/>
              <a:cs typeface="Times New Roman" panose="02020603050405020304" pitchFamily="18" charset="0"/>
            </a:endParaRPr>
          </a:p>
          <a:p>
            <a:pPr lvl="1"/>
            <a:endParaRPr lang="en-US" sz="1800" dirty="0">
              <a:solidFill>
                <a:schemeClr val="tx1"/>
              </a:solidFill>
              <a:latin typeface="Times New Roman" panose="02020603050405020304" pitchFamily="18" charset="0"/>
              <a:cs typeface="Times New Roman" panose="02020603050405020304" pitchFamily="18" charset="0"/>
            </a:endParaRPr>
          </a:p>
          <a:p>
            <a:endParaRPr lang="en-US" sz="2400"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endParaRPr>
          </a:p>
        </p:txBody>
      </p:sp>
    </p:spTree>
    <p:extLst>
      <p:ext uri="{BB962C8B-B14F-4D97-AF65-F5344CB8AC3E}">
        <p14:creationId xmlns:p14="http://schemas.microsoft.com/office/powerpoint/2010/main" val="1312526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B198D-85BA-0945-8BFC-D1897A649C70}"/>
              </a:ext>
            </a:extLst>
          </p:cNvPr>
          <p:cNvSpPr>
            <a:spLocks noGrp="1"/>
          </p:cNvSpPr>
          <p:nvPr>
            <p:ph type="title"/>
          </p:nvPr>
        </p:nvSpPr>
        <p:spPr/>
        <p:txBody>
          <a:bodyPr/>
          <a:lstStyle/>
          <a:p>
            <a:r>
              <a:rPr lang="en-US" dirty="0"/>
              <a:t>Stand-alone Bills</a:t>
            </a:r>
          </a:p>
        </p:txBody>
      </p:sp>
      <p:sp>
        <p:nvSpPr>
          <p:cNvPr id="3" name="Content Placeholder 2">
            <a:extLst>
              <a:ext uri="{FF2B5EF4-FFF2-40B4-BE49-F238E27FC236}">
                <a16:creationId xmlns:a16="http://schemas.microsoft.com/office/drawing/2014/main" id="{CFA56825-DECD-0E45-9BA5-97E0AE461EBD}"/>
              </a:ext>
            </a:extLst>
          </p:cNvPr>
          <p:cNvSpPr>
            <a:spLocks noGrp="1"/>
          </p:cNvSpPr>
          <p:nvPr>
            <p:ph idx="1"/>
          </p:nvPr>
        </p:nvSpPr>
        <p:spPr>
          <a:xfrm>
            <a:off x="677334" y="1433384"/>
            <a:ext cx="8596668" cy="5177481"/>
          </a:xfrm>
        </p:spPr>
        <p:txBody>
          <a:bodyPr>
            <a:normAutofit fontScale="92500" lnSpcReduction="10000"/>
          </a:bodyPr>
          <a:lstStyle/>
          <a:p>
            <a:pPr marL="0" indent="0">
              <a:buNone/>
            </a:pPr>
            <a:r>
              <a:rPr lang="en-US" sz="2000" dirty="0">
                <a:solidFill>
                  <a:schemeClr val="tx1"/>
                </a:solidFill>
                <a:latin typeface="Times New Roman" panose="02020603050405020304" pitchFamily="18" charset="0"/>
                <a:cs typeface="Times New Roman" panose="02020603050405020304" pitchFamily="18" charset="0"/>
              </a:rPr>
              <a:t>SB 19, </a:t>
            </a:r>
            <a:r>
              <a:rPr lang="en-US" sz="2000" dirty="0" err="1">
                <a:solidFill>
                  <a:schemeClr val="tx1"/>
                </a:solidFill>
                <a:latin typeface="Times New Roman" panose="02020603050405020304" pitchFamily="18" charset="0"/>
                <a:cs typeface="Times New Roman" panose="02020603050405020304" pitchFamily="18" charset="0"/>
              </a:rPr>
              <a:t>con’t</a:t>
            </a:r>
            <a:endParaRPr lang="en-US" sz="2000" dirty="0">
              <a:solidFill>
                <a:schemeClr val="tx1"/>
              </a:solidFill>
              <a:latin typeface="Times New Roman" panose="02020603050405020304" pitchFamily="18" charset="0"/>
              <a:cs typeface="Times New Roman" panose="02020603050405020304" pitchFamily="18" charset="0"/>
            </a:endParaRPr>
          </a:p>
          <a:p>
            <a:r>
              <a:rPr lang="en-US" sz="2000" dirty="0">
                <a:solidFill>
                  <a:schemeClr val="tx1"/>
                </a:solidFill>
                <a:latin typeface="Times New Roman" panose="02020603050405020304" pitchFamily="18" charset="0"/>
                <a:cs typeface="Times New Roman" panose="02020603050405020304" pitchFamily="18" charset="0"/>
              </a:rPr>
              <a:t>Requires each district or school to provide evidence-based academic intervention services, free of cost, to students who demonstrate a ‘limited’ level of skill in either a prescribed state diagnostic assessment or a state assessment in math, English language arts, or both (‘qualifying student’)</a:t>
            </a:r>
          </a:p>
          <a:p>
            <a:r>
              <a:rPr lang="en-US" sz="2000" dirty="0">
                <a:solidFill>
                  <a:schemeClr val="tx1"/>
                </a:solidFill>
                <a:latin typeface="Times New Roman" panose="02020603050405020304" pitchFamily="18" charset="0"/>
                <a:cs typeface="Times New Roman" panose="02020603050405020304" pitchFamily="18" charset="0"/>
              </a:rPr>
              <a:t>The bill clarifies that academic intervention services provided to a student may encompass a variety of evidence-based supports, including:</a:t>
            </a:r>
          </a:p>
          <a:p>
            <a:pPr lvl="1"/>
            <a:r>
              <a:rPr lang="en-US" sz="1800" dirty="0">
                <a:solidFill>
                  <a:schemeClr val="tx1"/>
                </a:solidFill>
                <a:latin typeface="Times New Roman" panose="02020603050405020304" pitchFamily="18" charset="0"/>
                <a:cs typeface="Times New Roman" panose="02020603050405020304" pitchFamily="18" charset="0"/>
              </a:rPr>
              <a:t>High dosage tutoring</a:t>
            </a:r>
          </a:p>
          <a:p>
            <a:pPr lvl="1"/>
            <a:r>
              <a:rPr lang="en-US" sz="1800" dirty="0">
                <a:solidFill>
                  <a:schemeClr val="tx1"/>
                </a:solidFill>
                <a:latin typeface="Times New Roman" panose="02020603050405020304" pitchFamily="18" charset="0"/>
                <a:cs typeface="Times New Roman" panose="02020603050405020304" pitchFamily="18" charset="0"/>
              </a:rPr>
              <a:t>Additional instruction time;</a:t>
            </a:r>
          </a:p>
          <a:p>
            <a:pPr lvl="1"/>
            <a:r>
              <a:rPr lang="en-US" sz="1800" dirty="0">
                <a:solidFill>
                  <a:schemeClr val="tx1"/>
                </a:solidFill>
                <a:latin typeface="Times New Roman" panose="02020603050405020304" pitchFamily="18" charset="0"/>
                <a:cs typeface="Times New Roman" panose="02020603050405020304" pitchFamily="18" charset="0"/>
              </a:rPr>
              <a:t>An extended school calendar;</a:t>
            </a:r>
          </a:p>
          <a:p>
            <a:pPr lvl="1"/>
            <a:r>
              <a:rPr lang="en-US" sz="1800" dirty="0">
                <a:solidFill>
                  <a:schemeClr val="tx1"/>
                </a:solidFill>
                <a:latin typeface="Times New Roman" panose="02020603050405020304" pitchFamily="18" charset="0"/>
                <a:cs typeface="Times New Roman" panose="02020603050405020304" pitchFamily="18" charset="0"/>
              </a:rPr>
              <a:t>Participation in a learning support program; or</a:t>
            </a:r>
          </a:p>
          <a:p>
            <a:pPr lvl="1"/>
            <a:r>
              <a:rPr lang="en-US" sz="1800" dirty="0">
                <a:solidFill>
                  <a:schemeClr val="tx1"/>
                </a:solidFill>
                <a:latin typeface="Times New Roman" panose="02020603050405020304" pitchFamily="18" charset="0"/>
                <a:cs typeface="Times New Roman" panose="02020603050405020304" pitchFamily="18" charset="0"/>
              </a:rPr>
              <a:t>Any other academically centered support service that the district or school determines will improve the student’s academic performance</a:t>
            </a:r>
          </a:p>
          <a:p>
            <a:r>
              <a:rPr lang="en-US" sz="2000" dirty="0">
                <a:solidFill>
                  <a:schemeClr val="tx1"/>
                </a:solidFill>
                <a:latin typeface="Times New Roman" panose="02020603050405020304" pitchFamily="18" charset="0"/>
                <a:cs typeface="Times New Roman" panose="02020603050405020304" pitchFamily="18" charset="0"/>
              </a:rPr>
              <a:t>The bill also permits intervention services to be offered in combination with integrated student supports</a:t>
            </a:r>
          </a:p>
          <a:p>
            <a:pPr lvl="1"/>
            <a:endParaRPr lang="en-US" dirty="0"/>
          </a:p>
          <a:p>
            <a:pPr lvl="0"/>
            <a:endParaRPr lang="en-US" dirty="0">
              <a:solidFill>
                <a:schemeClr val="tx1"/>
              </a:solidFill>
              <a:latin typeface="Times New Roman" panose="02020603050405020304" pitchFamily="18" charset="0"/>
              <a:cs typeface="Times New Roman" panose="02020603050405020304" pitchFamily="18" charset="0"/>
            </a:endParaRPr>
          </a:p>
          <a:p>
            <a:endParaRPr lang="en-US" sz="2400" dirty="0">
              <a:solidFill>
                <a:schemeClr val="tx1"/>
              </a:solidFill>
              <a:latin typeface="Times New Roman" panose="02020603050405020304" pitchFamily="18" charset="0"/>
              <a:cs typeface="Times New Roman" panose="02020603050405020304" pitchFamily="18" charset="0"/>
            </a:endParaRPr>
          </a:p>
          <a:p>
            <a:endParaRPr lang="en-US" sz="1300" dirty="0">
              <a:solidFill>
                <a:schemeClr val="tx1"/>
              </a:solidFill>
              <a:latin typeface="Times New Roman" panose="02020603050405020304" pitchFamily="18" charset="0"/>
              <a:cs typeface="Times New Roman" panose="02020603050405020304" pitchFamily="18" charset="0"/>
            </a:endParaRPr>
          </a:p>
          <a:p>
            <a:endParaRPr lang="en-US" sz="2200"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endParaRPr>
          </a:p>
        </p:txBody>
      </p:sp>
    </p:spTree>
    <p:extLst>
      <p:ext uri="{BB962C8B-B14F-4D97-AF65-F5344CB8AC3E}">
        <p14:creationId xmlns:p14="http://schemas.microsoft.com/office/powerpoint/2010/main" val="16203221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B198D-85BA-0945-8BFC-D1897A649C70}"/>
              </a:ext>
            </a:extLst>
          </p:cNvPr>
          <p:cNvSpPr>
            <a:spLocks noGrp="1"/>
          </p:cNvSpPr>
          <p:nvPr>
            <p:ph type="title"/>
          </p:nvPr>
        </p:nvSpPr>
        <p:spPr/>
        <p:txBody>
          <a:bodyPr/>
          <a:lstStyle/>
          <a:p>
            <a:r>
              <a:rPr lang="en-US" dirty="0"/>
              <a:t>Stand-alone Bills</a:t>
            </a:r>
          </a:p>
        </p:txBody>
      </p:sp>
      <p:sp>
        <p:nvSpPr>
          <p:cNvPr id="3" name="Content Placeholder 2">
            <a:extLst>
              <a:ext uri="{FF2B5EF4-FFF2-40B4-BE49-F238E27FC236}">
                <a16:creationId xmlns:a16="http://schemas.microsoft.com/office/drawing/2014/main" id="{CFA56825-DECD-0E45-9BA5-97E0AE461EBD}"/>
              </a:ext>
            </a:extLst>
          </p:cNvPr>
          <p:cNvSpPr>
            <a:spLocks noGrp="1"/>
          </p:cNvSpPr>
          <p:nvPr>
            <p:ph idx="1"/>
          </p:nvPr>
        </p:nvSpPr>
        <p:spPr>
          <a:xfrm>
            <a:off x="677334" y="1433384"/>
            <a:ext cx="8596668" cy="5177481"/>
          </a:xfrm>
        </p:spPr>
        <p:txBody>
          <a:bodyPr>
            <a:normAutofit lnSpcReduction="10000"/>
          </a:bodyPr>
          <a:lstStyle/>
          <a:p>
            <a:pPr marL="0" indent="0">
              <a:buNone/>
            </a:pPr>
            <a:r>
              <a:rPr lang="en-US" sz="2000" dirty="0">
                <a:solidFill>
                  <a:schemeClr val="tx1"/>
                </a:solidFill>
                <a:latin typeface="Times New Roman" panose="02020603050405020304" pitchFamily="18" charset="0"/>
                <a:cs typeface="Times New Roman" panose="02020603050405020304" pitchFamily="18" charset="0"/>
              </a:rPr>
              <a:t>SB 19, </a:t>
            </a:r>
            <a:r>
              <a:rPr lang="en-US" sz="2000" dirty="0" err="1">
                <a:solidFill>
                  <a:schemeClr val="tx1"/>
                </a:solidFill>
                <a:latin typeface="Times New Roman" panose="02020603050405020304" pitchFamily="18" charset="0"/>
                <a:cs typeface="Times New Roman" panose="02020603050405020304" pitchFamily="18" charset="0"/>
              </a:rPr>
              <a:t>con’t</a:t>
            </a:r>
            <a:endParaRPr lang="en-US" sz="2000" dirty="0">
              <a:solidFill>
                <a:schemeClr val="tx1"/>
              </a:solidFill>
              <a:latin typeface="Times New Roman" panose="02020603050405020304" pitchFamily="18" charset="0"/>
              <a:cs typeface="Times New Roman" panose="02020603050405020304" pitchFamily="18" charset="0"/>
            </a:endParaRPr>
          </a:p>
          <a:p>
            <a:r>
              <a:rPr lang="en-US" sz="2000" dirty="0">
                <a:solidFill>
                  <a:schemeClr val="tx1"/>
                </a:solidFill>
                <a:latin typeface="Times New Roman" panose="02020603050405020304" pitchFamily="18" charset="0"/>
                <a:cs typeface="Times New Roman" panose="02020603050405020304" pitchFamily="18" charset="0"/>
              </a:rPr>
              <a:t>A student is no longer a ‘qualifying student’ for academic intervention services in math or English language arts when the student achieves a level of skill higher than proficient on a state assessment or diagnostic assessment in that subject area.</a:t>
            </a:r>
          </a:p>
          <a:p>
            <a:r>
              <a:rPr lang="en-US" sz="2000" dirty="0">
                <a:solidFill>
                  <a:schemeClr val="tx1"/>
                </a:solidFill>
                <a:latin typeface="Times New Roman" panose="02020603050405020304" pitchFamily="18" charset="0"/>
                <a:cs typeface="Times New Roman" panose="02020603050405020304" pitchFamily="18" charset="0"/>
              </a:rPr>
              <a:t>If a ‘qualifying student’ is receiving academic intervention services in both math and English language arts and demonstrates a skill greater than proficient in one, but not both, the student must continue to receive academic intervention services for the subject area in which they have not demonstrated a proficient level of skill.</a:t>
            </a:r>
          </a:p>
          <a:p>
            <a:r>
              <a:rPr lang="en-US" sz="2000" dirty="0">
                <a:solidFill>
                  <a:schemeClr val="tx1"/>
                </a:solidFill>
                <a:latin typeface="Times New Roman" panose="02020603050405020304" pitchFamily="18" charset="0"/>
                <a:cs typeface="Times New Roman" panose="02020603050405020304" pitchFamily="18" charset="0"/>
              </a:rPr>
              <a:t>Additionally, if a high school student fails to demonstrate a level of skill greater than proficient on an end-of-course examination or diagnostic assessment in math or English language arts and is not required to retake the exam, then the student must continue to qualify for intervention services. </a:t>
            </a:r>
          </a:p>
          <a:p>
            <a:pPr lvl="1"/>
            <a:r>
              <a:rPr lang="en-US" sz="1800" dirty="0">
                <a:solidFill>
                  <a:schemeClr val="tx1"/>
                </a:solidFill>
                <a:latin typeface="Times New Roman" panose="02020603050405020304" pitchFamily="18" charset="0"/>
                <a:cs typeface="Times New Roman" panose="02020603050405020304" pitchFamily="18" charset="0"/>
              </a:rPr>
              <a:t>The bill requires the district or school to align the intervention services with the student’s selected graduation pathway</a:t>
            </a:r>
          </a:p>
          <a:p>
            <a:pPr lvl="1"/>
            <a:endParaRPr lang="en-US" dirty="0"/>
          </a:p>
          <a:p>
            <a:pPr lvl="0"/>
            <a:endParaRPr lang="en-US" dirty="0">
              <a:solidFill>
                <a:schemeClr val="tx1"/>
              </a:solidFill>
              <a:latin typeface="Times New Roman" panose="02020603050405020304" pitchFamily="18" charset="0"/>
              <a:cs typeface="Times New Roman" panose="02020603050405020304" pitchFamily="18" charset="0"/>
            </a:endParaRPr>
          </a:p>
          <a:p>
            <a:endParaRPr lang="en-US" sz="2400" dirty="0">
              <a:solidFill>
                <a:schemeClr val="tx1"/>
              </a:solidFill>
              <a:latin typeface="Times New Roman" panose="02020603050405020304" pitchFamily="18" charset="0"/>
              <a:cs typeface="Times New Roman" panose="02020603050405020304" pitchFamily="18" charset="0"/>
            </a:endParaRPr>
          </a:p>
          <a:p>
            <a:endParaRPr lang="en-US" sz="1300" dirty="0">
              <a:solidFill>
                <a:schemeClr val="tx1"/>
              </a:solidFill>
              <a:latin typeface="Times New Roman" panose="02020603050405020304" pitchFamily="18" charset="0"/>
              <a:cs typeface="Times New Roman" panose="02020603050405020304" pitchFamily="18" charset="0"/>
            </a:endParaRPr>
          </a:p>
          <a:p>
            <a:endParaRPr lang="en-US" sz="2200"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endParaRPr>
          </a:p>
        </p:txBody>
      </p:sp>
    </p:spTree>
    <p:extLst>
      <p:ext uri="{BB962C8B-B14F-4D97-AF65-F5344CB8AC3E}">
        <p14:creationId xmlns:p14="http://schemas.microsoft.com/office/powerpoint/2010/main" val="23145851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B198D-85BA-0945-8BFC-D1897A649C70}"/>
              </a:ext>
            </a:extLst>
          </p:cNvPr>
          <p:cNvSpPr>
            <a:spLocks noGrp="1"/>
          </p:cNvSpPr>
          <p:nvPr>
            <p:ph type="title"/>
          </p:nvPr>
        </p:nvSpPr>
        <p:spPr/>
        <p:txBody>
          <a:bodyPr/>
          <a:lstStyle/>
          <a:p>
            <a:r>
              <a:rPr lang="en-US" dirty="0"/>
              <a:t>Stand-alone Bills</a:t>
            </a:r>
          </a:p>
        </p:txBody>
      </p:sp>
      <p:sp>
        <p:nvSpPr>
          <p:cNvPr id="3" name="Content Placeholder 2">
            <a:extLst>
              <a:ext uri="{FF2B5EF4-FFF2-40B4-BE49-F238E27FC236}">
                <a16:creationId xmlns:a16="http://schemas.microsoft.com/office/drawing/2014/main" id="{CFA56825-DECD-0E45-9BA5-97E0AE461EBD}"/>
              </a:ext>
            </a:extLst>
          </p:cNvPr>
          <p:cNvSpPr>
            <a:spLocks noGrp="1"/>
          </p:cNvSpPr>
          <p:nvPr>
            <p:ph idx="1"/>
          </p:nvPr>
        </p:nvSpPr>
        <p:spPr>
          <a:xfrm>
            <a:off x="677334" y="1433384"/>
            <a:ext cx="8596668" cy="5177481"/>
          </a:xfrm>
        </p:spPr>
        <p:txBody>
          <a:bodyPr>
            <a:normAutofit/>
          </a:bodyPr>
          <a:lstStyle/>
          <a:p>
            <a:pPr marL="0" indent="0">
              <a:buNone/>
            </a:pPr>
            <a:r>
              <a:rPr lang="en-US" sz="2000" dirty="0">
                <a:solidFill>
                  <a:schemeClr val="tx1"/>
                </a:solidFill>
                <a:latin typeface="Times New Roman" panose="02020603050405020304" pitchFamily="18" charset="0"/>
                <a:cs typeface="Times New Roman" panose="02020603050405020304" pitchFamily="18" charset="0"/>
              </a:rPr>
              <a:t>SB 19, </a:t>
            </a:r>
            <a:r>
              <a:rPr lang="en-US" sz="2000" dirty="0" err="1">
                <a:solidFill>
                  <a:schemeClr val="tx1"/>
                </a:solidFill>
                <a:latin typeface="Times New Roman" panose="02020603050405020304" pitchFamily="18" charset="0"/>
                <a:cs typeface="Times New Roman" panose="02020603050405020304" pitchFamily="18" charset="0"/>
              </a:rPr>
              <a:t>con’t</a:t>
            </a:r>
            <a:endParaRPr lang="en-US" sz="2000" dirty="0">
              <a:solidFill>
                <a:schemeClr val="tx1"/>
              </a:solidFill>
              <a:latin typeface="Times New Roman" panose="02020603050405020304" pitchFamily="18" charset="0"/>
              <a:cs typeface="Times New Roman" panose="02020603050405020304" pitchFamily="18" charset="0"/>
            </a:endParaRPr>
          </a:p>
          <a:p>
            <a:r>
              <a:rPr lang="en-US" sz="2200" dirty="0">
                <a:solidFill>
                  <a:schemeClr val="tx1"/>
                </a:solidFill>
                <a:latin typeface="Times New Roman" panose="02020603050405020304" pitchFamily="18" charset="0"/>
                <a:cs typeface="Times New Roman" panose="02020603050405020304" pitchFamily="18" charset="0"/>
              </a:rPr>
              <a:t>Districts will be required to report data to DEW about the interventions they are using, how many students are receiving interventions, the curriculum they’re using, etc.</a:t>
            </a:r>
          </a:p>
          <a:p>
            <a:r>
              <a:rPr lang="en-US" sz="2200" dirty="0">
                <a:solidFill>
                  <a:schemeClr val="tx1"/>
                </a:solidFill>
                <a:latin typeface="Times New Roman" panose="02020603050405020304" pitchFamily="18" charset="0"/>
                <a:cs typeface="Times New Roman" panose="02020603050405020304" pitchFamily="18" charset="0"/>
              </a:rPr>
              <a:t>Beginning with the 2027-2028 school year, and each school year thereafter, requires the Department of Education and Workforce to randomly select 5% of districts and schools for a review of their academic intervention services. </a:t>
            </a:r>
          </a:p>
          <a:p>
            <a:r>
              <a:rPr lang="en-US" sz="2200" dirty="0">
                <a:solidFill>
                  <a:schemeClr val="tx1"/>
                </a:solidFill>
                <a:latin typeface="Times New Roman" panose="02020603050405020304" pitchFamily="18" charset="0"/>
                <a:cs typeface="Times New Roman" panose="02020603050405020304" pitchFamily="18" charset="0"/>
              </a:rPr>
              <a:t>Requires the Department to include in a school building’s state report card as nongraded data the reading and math curricula used in the building and whether the curriculum is designated as high-quality by the Department </a:t>
            </a:r>
          </a:p>
          <a:p>
            <a:endParaRPr lang="en-US" sz="2200" dirty="0">
              <a:latin typeface="Times New Roman" panose="02020603050405020304" pitchFamily="18" charset="0"/>
              <a:cs typeface="Times New Roman" panose="02020603050405020304" pitchFamily="18" charset="0"/>
            </a:endParaRPr>
          </a:p>
          <a:p>
            <a:pPr lvl="0"/>
            <a:endParaRPr lang="en-US" dirty="0">
              <a:solidFill>
                <a:schemeClr val="tx1"/>
              </a:solidFill>
              <a:latin typeface="Times New Roman" panose="02020603050405020304" pitchFamily="18" charset="0"/>
              <a:cs typeface="Times New Roman" panose="02020603050405020304" pitchFamily="18" charset="0"/>
            </a:endParaRPr>
          </a:p>
          <a:p>
            <a:endParaRPr lang="en-US" sz="2400" dirty="0">
              <a:solidFill>
                <a:schemeClr val="tx1"/>
              </a:solidFill>
              <a:latin typeface="Times New Roman" panose="02020603050405020304" pitchFamily="18" charset="0"/>
              <a:cs typeface="Times New Roman" panose="02020603050405020304" pitchFamily="18" charset="0"/>
            </a:endParaRPr>
          </a:p>
          <a:p>
            <a:endParaRPr lang="en-US" sz="1300" dirty="0">
              <a:solidFill>
                <a:schemeClr val="tx1"/>
              </a:solidFill>
              <a:latin typeface="Times New Roman" panose="02020603050405020304" pitchFamily="18" charset="0"/>
              <a:cs typeface="Times New Roman" panose="02020603050405020304" pitchFamily="18" charset="0"/>
            </a:endParaRPr>
          </a:p>
          <a:p>
            <a:endParaRPr lang="en-US" sz="2200"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endParaRPr>
          </a:p>
        </p:txBody>
      </p:sp>
    </p:spTree>
    <p:extLst>
      <p:ext uri="{BB962C8B-B14F-4D97-AF65-F5344CB8AC3E}">
        <p14:creationId xmlns:p14="http://schemas.microsoft.com/office/powerpoint/2010/main" val="36936597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B198D-85BA-0945-8BFC-D1897A649C70}"/>
              </a:ext>
            </a:extLst>
          </p:cNvPr>
          <p:cNvSpPr>
            <a:spLocks noGrp="1"/>
          </p:cNvSpPr>
          <p:nvPr>
            <p:ph type="title"/>
          </p:nvPr>
        </p:nvSpPr>
        <p:spPr/>
        <p:txBody>
          <a:bodyPr/>
          <a:lstStyle/>
          <a:p>
            <a:r>
              <a:rPr lang="en-US"/>
              <a:t>Stand-alone Bills</a:t>
            </a:r>
          </a:p>
        </p:txBody>
      </p:sp>
      <p:sp>
        <p:nvSpPr>
          <p:cNvPr id="3" name="Content Placeholder 2">
            <a:extLst>
              <a:ext uri="{FF2B5EF4-FFF2-40B4-BE49-F238E27FC236}">
                <a16:creationId xmlns:a16="http://schemas.microsoft.com/office/drawing/2014/main" id="{CFA56825-DECD-0E45-9BA5-97E0AE461EBD}"/>
              </a:ext>
            </a:extLst>
          </p:cNvPr>
          <p:cNvSpPr>
            <a:spLocks noGrp="1"/>
          </p:cNvSpPr>
          <p:nvPr>
            <p:ph idx="1"/>
          </p:nvPr>
        </p:nvSpPr>
        <p:spPr>
          <a:xfrm>
            <a:off x="677334" y="1545021"/>
            <a:ext cx="8596668" cy="5117036"/>
          </a:xfrm>
        </p:spPr>
        <p:txBody>
          <a:bodyPr>
            <a:normAutofit/>
          </a:bodyPr>
          <a:lstStyle/>
          <a:p>
            <a:pPr marL="0" indent="0">
              <a:buNone/>
            </a:pPr>
            <a:r>
              <a:rPr lang="en-US" sz="2200" dirty="0">
                <a:solidFill>
                  <a:schemeClr val="tx1"/>
                </a:solidFill>
                <a:latin typeface="Times New Roman" panose="02020603050405020304" pitchFamily="18" charset="0"/>
                <a:cs typeface="Times New Roman" panose="02020603050405020304" pitchFamily="18" charset="0"/>
              </a:rPr>
              <a:t>SB 19, </a:t>
            </a:r>
            <a:r>
              <a:rPr lang="en-US" sz="2200" dirty="0" err="1">
                <a:solidFill>
                  <a:schemeClr val="tx1"/>
                </a:solidFill>
                <a:latin typeface="Times New Roman" panose="02020603050405020304" pitchFamily="18" charset="0"/>
                <a:cs typeface="Times New Roman" panose="02020603050405020304" pitchFamily="18" charset="0"/>
              </a:rPr>
              <a:t>con’t</a:t>
            </a:r>
            <a:r>
              <a:rPr lang="en-US" sz="2200" dirty="0">
                <a:solidFill>
                  <a:schemeClr val="tx1"/>
                </a:solidFill>
                <a:latin typeface="Times New Roman" panose="02020603050405020304" pitchFamily="18" charset="0"/>
                <a:cs typeface="Times New Roman" panose="02020603050405020304" pitchFamily="18" charset="0"/>
              </a:rPr>
              <a:t> </a:t>
            </a:r>
          </a:p>
          <a:p>
            <a:r>
              <a:rPr lang="en-US" sz="2000" dirty="0">
                <a:solidFill>
                  <a:schemeClr val="tx1"/>
                </a:solidFill>
                <a:latin typeface="Times New Roman" panose="02020603050405020304" pitchFamily="18" charset="0"/>
                <a:cs typeface="Times New Roman" panose="02020603050405020304" pitchFamily="18" charset="0"/>
              </a:rPr>
              <a:t>The bill eliminates current law regarding advanced math courses and learning opportunities and replaces it with new requirements. Under the bill, a “qualifying student” means a student to whom either of the following applies:</a:t>
            </a:r>
          </a:p>
          <a:p>
            <a:pPr lvl="1"/>
            <a:r>
              <a:rPr lang="en-US" sz="1800" dirty="0">
                <a:solidFill>
                  <a:schemeClr val="tx1"/>
                </a:solidFill>
                <a:latin typeface="Times New Roman" panose="02020603050405020304" pitchFamily="18" charset="0"/>
                <a:cs typeface="Times New Roman" panose="02020603050405020304" pitchFamily="18" charset="0"/>
              </a:rPr>
              <a:t>The student achieves an advanced level of skill on a math achievement assessment; or</a:t>
            </a:r>
          </a:p>
          <a:p>
            <a:pPr lvl="1"/>
            <a:r>
              <a:rPr lang="en-US" sz="1800" dirty="0">
                <a:solidFill>
                  <a:schemeClr val="tx1"/>
                </a:solidFill>
                <a:latin typeface="Times New Roman" panose="02020603050405020304" pitchFamily="18" charset="0"/>
                <a:cs typeface="Times New Roman" panose="02020603050405020304" pitchFamily="18" charset="0"/>
              </a:rPr>
              <a:t>The student meets a district or school’s choice of multiple measures under one of the following:</a:t>
            </a:r>
          </a:p>
          <a:p>
            <a:pPr lvl="2"/>
            <a:r>
              <a:rPr lang="en-US" sz="1600" dirty="0">
                <a:solidFill>
                  <a:schemeClr val="tx1"/>
                </a:solidFill>
                <a:latin typeface="Times New Roman" panose="02020603050405020304" pitchFamily="18" charset="0"/>
                <a:cs typeface="Times New Roman" panose="02020603050405020304" pitchFamily="18" charset="0"/>
              </a:rPr>
              <a:t>The student achieves an accomplished level of skill on a math achievement assessment and the student holds an average class grade of “A” or “B” in a math course; or</a:t>
            </a:r>
          </a:p>
          <a:p>
            <a:pPr lvl="2"/>
            <a:r>
              <a:rPr lang="en-US" sz="1600" dirty="0">
                <a:solidFill>
                  <a:schemeClr val="tx1"/>
                </a:solidFill>
                <a:latin typeface="Times New Roman" panose="02020603050405020304" pitchFamily="18" charset="0"/>
                <a:cs typeface="Times New Roman" panose="02020603050405020304" pitchFamily="18" charset="0"/>
              </a:rPr>
              <a:t>The student achieves a designated score, as determined by the Department, on a math diagnostic assessment and an accomplished level of skill on a math achievement assessment</a:t>
            </a:r>
          </a:p>
          <a:p>
            <a:pPr lvl="1"/>
            <a:r>
              <a:rPr lang="en-US" sz="1800" dirty="0">
                <a:solidFill>
                  <a:schemeClr val="tx1"/>
                </a:solidFill>
                <a:latin typeface="Times New Roman" panose="02020603050405020304" pitchFamily="18" charset="0"/>
                <a:cs typeface="Times New Roman" panose="02020603050405020304" pitchFamily="18" charset="0"/>
              </a:rPr>
              <a:t>The bill permits a district or school to annually redetermine its advancement policy for a student that meets the school’s choice of multiple measures</a:t>
            </a:r>
          </a:p>
          <a:p>
            <a:endParaRPr lang="en-US" sz="2000" dirty="0">
              <a:solidFill>
                <a:schemeClr val="tx1"/>
              </a:solidFill>
              <a:latin typeface="Times New Roman" panose="02020603050405020304" pitchFamily="18" charset="0"/>
              <a:cs typeface="Times New Roman" panose="02020603050405020304" pitchFamily="18" charset="0"/>
            </a:endParaRPr>
          </a:p>
          <a:p>
            <a:pPr lvl="0"/>
            <a:endParaRPr lang="en-US" dirty="0">
              <a:solidFill>
                <a:schemeClr val="tx1"/>
              </a:solidFill>
              <a:latin typeface="Times New Roman" panose="02020603050405020304" pitchFamily="18" charset="0"/>
              <a:cs typeface="Times New Roman" panose="02020603050405020304" pitchFamily="18" charset="0"/>
            </a:endParaRPr>
          </a:p>
          <a:p>
            <a:endParaRPr lang="en-US" sz="2400" dirty="0">
              <a:solidFill>
                <a:schemeClr val="tx1"/>
              </a:solidFill>
              <a:latin typeface="Times New Roman" panose="02020603050405020304" pitchFamily="18" charset="0"/>
              <a:cs typeface="Times New Roman" panose="02020603050405020304" pitchFamily="18" charset="0"/>
            </a:endParaRPr>
          </a:p>
          <a:p>
            <a:endParaRPr lang="en-US" sz="1300" dirty="0">
              <a:solidFill>
                <a:schemeClr val="tx1"/>
              </a:solidFill>
              <a:latin typeface="Times New Roman" panose="02020603050405020304" pitchFamily="18" charset="0"/>
              <a:cs typeface="Times New Roman" panose="02020603050405020304" pitchFamily="18" charset="0"/>
            </a:endParaRPr>
          </a:p>
          <a:p>
            <a:endParaRPr lang="en-US" sz="2200"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endParaRPr>
          </a:p>
        </p:txBody>
      </p:sp>
    </p:spTree>
    <p:extLst>
      <p:ext uri="{BB962C8B-B14F-4D97-AF65-F5344CB8AC3E}">
        <p14:creationId xmlns:p14="http://schemas.microsoft.com/office/powerpoint/2010/main" val="3046927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B198D-85BA-0945-8BFC-D1897A649C70}"/>
              </a:ext>
            </a:extLst>
          </p:cNvPr>
          <p:cNvSpPr>
            <a:spLocks noGrp="1"/>
          </p:cNvSpPr>
          <p:nvPr>
            <p:ph type="title"/>
          </p:nvPr>
        </p:nvSpPr>
        <p:spPr/>
        <p:txBody>
          <a:bodyPr/>
          <a:lstStyle/>
          <a:p>
            <a:r>
              <a:rPr lang="en-US"/>
              <a:t>Stand-alone Bills</a:t>
            </a:r>
          </a:p>
        </p:txBody>
      </p:sp>
      <p:sp>
        <p:nvSpPr>
          <p:cNvPr id="3" name="Content Placeholder 2">
            <a:extLst>
              <a:ext uri="{FF2B5EF4-FFF2-40B4-BE49-F238E27FC236}">
                <a16:creationId xmlns:a16="http://schemas.microsoft.com/office/drawing/2014/main" id="{CFA56825-DECD-0E45-9BA5-97E0AE461EBD}"/>
              </a:ext>
            </a:extLst>
          </p:cNvPr>
          <p:cNvSpPr>
            <a:spLocks noGrp="1"/>
          </p:cNvSpPr>
          <p:nvPr>
            <p:ph idx="1"/>
          </p:nvPr>
        </p:nvSpPr>
        <p:spPr>
          <a:xfrm>
            <a:off x="677334" y="1545020"/>
            <a:ext cx="8596668" cy="5312979"/>
          </a:xfrm>
        </p:spPr>
        <p:txBody>
          <a:bodyPr>
            <a:normAutofit lnSpcReduction="10000"/>
          </a:bodyPr>
          <a:lstStyle/>
          <a:p>
            <a:pPr marL="0" indent="0">
              <a:buNone/>
            </a:pPr>
            <a:r>
              <a:rPr lang="en-US" sz="2200" dirty="0">
                <a:solidFill>
                  <a:schemeClr val="tx1"/>
                </a:solidFill>
                <a:latin typeface="Times New Roman" panose="02020603050405020304" pitchFamily="18" charset="0"/>
                <a:cs typeface="Times New Roman" panose="02020603050405020304" pitchFamily="18" charset="0"/>
              </a:rPr>
              <a:t>SB 19, </a:t>
            </a:r>
            <a:r>
              <a:rPr lang="en-US" sz="2200" dirty="0" err="1">
                <a:solidFill>
                  <a:schemeClr val="tx1"/>
                </a:solidFill>
                <a:latin typeface="Times New Roman" panose="02020603050405020304" pitchFamily="18" charset="0"/>
                <a:cs typeface="Times New Roman" panose="02020603050405020304" pitchFamily="18" charset="0"/>
              </a:rPr>
              <a:t>con’t</a:t>
            </a:r>
            <a:r>
              <a:rPr lang="en-US" sz="2200" dirty="0">
                <a:solidFill>
                  <a:schemeClr val="tx1"/>
                </a:solidFill>
                <a:latin typeface="Times New Roman" panose="02020603050405020304" pitchFamily="18" charset="0"/>
                <a:cs typeface="Times New Roman" panose="02020603050405020304" pitchFamily="18" charset="0"/>
              </a:rPr>
              <a:t> </a:t>
            </a:r>
          </a:p>
          <a:p>
            <a:r>
              <a:rPr lang="en-US" sz="2000" dirty="0">
                <a:solidFill>
                  <a:schemeClr val="tx1"/>
                </a:solidFill>
                <a:latin typeface="Times New Roman" panose="02020603050405020304" pitchFamily="18" charset="0"/>
                <a:cs typeface="Times New Roman" panose="02020603050405020304" pitchFamily="18" charset="0"/>
              </a:rPr>
              <a:t>Beginning with the 2027-2028 school year, districts are required to: </a:t>
            </a:r>
          </a:p>
          <a:p>
            <a:pPr lvl="1"/>
            <a:r>
              <a:rPr lang="en-US" sz="1800" dirty="0">
                <a:solidFill>
                  <a:schemeClr val="tx1"/>
                </a:solidFill>
                <a:latin typeface="Times New Roman" panose="02020603050405020304" pitchFamily="18" charset="0"/>
                <a:cs typeface="Times New Roman" panose="02020603050405020304" pitchFamily="18" charset="0"/>
              </a:rPr>
              <a:t>Enroll each qualifying student in sixth grade in a math course in seventh grade that combines in one school year seventh- and eighth-grade math standards; </a:t>
            </a:r>
          </a:p>
          <a:p>
            <a:pPr lvl="1"/>
            <a:r>
              <a:rPr lang="en-US" sz="1800" dirty="0">
                <a:solidFill>
                  <a:schemeClr val="tx1"/>
                </a:solidFill>
                <a:latin typeface="Times New Roman" panose="02020603050405020304" pitchFamily="18" charset="0"/>
                <a:cs typeface="Times New Roman" panose="02020603050405020304" pitchFamily="18" charset="0"/>
              </a:rPr>
              <a:t>Enroll the student in Algebra I in the eighth grade (only if the student demonstrates a proficient or higher grade on the eighth-grade state math assessment in the seventh-grade); </a:t>
            </a:r>
          </a:p>
          <a:p>
            <a:pPr lvl="1"/>
            <a:r>
              <a:rPr lang="en-US" sz="1800" dirty="0">
                <a:solidFill>
                  <a:schemeClr val="tx1"/>
                </a:solidFill>
                <a:latin typeface="Times New Roman" panose="02020603050405020304" pitchFamily="18" charset="0"/>
                <a:cs typeface="Times New Roman" panose="02020603050405020304" pitchFamily="18" charset="0"/>
              </a:rPr>
              <a:t>Enroll each qualifying student in grades 3-5 in advanced learning opportunities in math; and </a:t>
            </a:r>
          </a:p>
          <a:p>
            <a:pPr lvl="1"/>
            <a:r>
              <a:rPr lang="en-US" sz="1800" dirty="0">
                <a:solidFill>
                  <a:schemeClr val="tx1"/>
                </a:solidFill>
                <a:latin typeface="Times New Roman" panose="02020603050405020304" pitchFamily="18" charset="0"/>
                <a:cs typeface="Times New Roman" panose="02020603050405020304" pitchFamily="18" charset="0"/>
              </a:rPr>
              <a:t>Adopt a comprehensive math placement and promotion policy </a:t>
            </a:r>
          </a:p>
          <a:p>
            <a:r>
              <a:rPr lang="en-US" dirty="0">
                <a:solidFill>
                  <a:schemeClr val="tx1"/>
                </a:solidFill>
                <a:latin typeface="Times New Roman" panose="02020603050405020304" pitchFamily="18" charset="0"/>
                <a:cs typeface="Times New Roman" panose="02020603050405020304" pitchFamily="18" charset="0"/>
              </a:rPr>
              <a:t>Requires the Department to adopt rules for the placement of students in an advanced math course and, not later than 90 days after the bill’s effective date, designate a score that reflects an accomplished level of skill on a diagnostic assessment </a:t>
            </a:r>
          </a:p>
          <a:p>
            <a:r>
              <a:rPr lang="en-US" sz="2000" dirty="0">
                <a:solidFill>
                  <a:schemeClr val="tx1"/>
                </a:solidFill>
                <a:latin typeface="Times New Roman" panose="02020603050405020304" pitchFamily="18" charset="0"/>
                <a:cs typeface="Times New Roman" panose="02020603050405020304" pitchFamily="18" charset="0"/>
              </a:rPr>
              <a:t>Districts must notify parents that their child qualifies for the accelerated learning opportunities in math</a:t>
            </a:r>
          </a:p>
          <a:p>
            <a:pPr lvl="1"/>
            <a:r>
              <a:rPr lang="en-US" sz="1800" dirty="0">
                <a:solidFill>
                  <a:schemeClr val="tx1"/>
                </a:solidFill>
                <a:latin typeface="Times New Roman" panose="02020603050405020304" pitchFamily="18" charset="0"/>
                <a:cs typeface="Times New Roman" panose="02020603050405020304" pitchFamily="18" charset="0"/>
              </a:rPr>
              <a:t>Parents can opt their child out of the acceleration</a:t>
            </a:r>
          </a:p>
          <a:p>
            <a:endParaRPr lang="en-US" sz="2000" dirty="0">
              <a:solidFill>
                <a:schemeClr val="tx1"/>
              </a:solidFill>
              <a:latin typeface="Times New Roman" panose="02020603050405020304" pitchFamily="18" charset="0"/>
              <a:cs typeface="Times New Roman" panose="02020603050405020304" pitchFamily="18" charset="0"/>
            </a:endParaRPr>
          </a:p>
          <a:p>
            <a:pPr lvl="0"/>
            <a:endParaRPr lang="en-US" dirty="0">
              <a:solidFill>
                <a:schemeClr val="tx1"/>
              </a:solidFill>
              <a:latin typeface="Times New Roman" panose="02020603050405020304" pitchFamily="18" charset="0"/>
              <a:cs typeface="Times New Roman" panose="02020603050405020304" pitchFamily="18" charset="0"/>
            </a:endParaRPr>
          </a:p>
          <a:p>
            <a:endParaRPr lang="en-US" sz="2400" dirty="0">
              <a:solidFill>
                <a:schemeClr val="tx1"/>
              </a:solidFill>
              <a:latin typeface="Times New Roman" panose="02020603050405020304" pitchFamily="18" charset="0"/>
              <a:cs typeface="Times New Roman" panose="02020603050405020304" pitchFamily="18" charset="0"/>
            </a:endParaRPr>
          </a:p>
          <a:p>
            <a:endParaRPr lang="en-US" sz="1300" dirty="0">
              <a:solidFill>
                <a:schemeClr val="tx1"/>
              </a:solidFill>
              <a:latin typeface="Times New Roman" panose="02020603050405020304" pitchFamily="18" charset="0"/>
              <a:cs typeface="Times New Roman" panose="02020603050405020304" pitchFamily="18" charset="0"/>
            </a:endParaRPr>
          </a:p>
          <a:p>
            <a:endParaRPr lang="en-US" sz="2200"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endParaRPr>
          </a:p>
        </p:txBody>
      </p:sp>
    </p:spTree>
    <p:extLst>
      <p:ext uri="{BB962C8B-B14F-4D97-AF65-F5344CB8AC3E}">
        <p14:creationId xmlns:p14="http://schemas.microsoft.com/office/powerpoint/2010/main" val="4151235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AA403-651B-5844-B168-47B1F675852D}"/>
              </a:ext>
            </a:extLst>
          </p:cNvPr>
          <p:cNvSpPr>
            <a:spLocks noGrp="1"/>
          </p:cNvSpPr>
          <p:nvPr>
            <p:ph type="title"/>
          </p:nvPr>
        </p:nvSpPr>
        <p:spPr/>
        <p:txBody>
          <a:bodyPr/>
          <a:lstStyle/>
          <a:p>
            <a:r>
              <a:rPr lang="en-US"/>
              <a:t>Statehouse</a:t>
            </a:r>
          </a:p>
        </p:txBody>
      </p:sp>
      <p:sp>
        <p:nvSpPr>
          <p:cNvPr id="3" name="Content Placeholder 2">
            <a:extLst>
              <a:ext uri="{FF2B5EF4-FFF2-40B4-BE49-F238E27FC236}">
                <a16:creationId xmlns:a16="http://schemas.microsoft.com/office/drawing/2014/main" id="{3D0A863A-01B1-684F-B1CC-EF13AC9E0D5D}"/>
              </a:ext>
            </a:extLst>
          </p:cNvPr>
          <p:cNvSpPr>
            <a:spLocks noGrp="1"/>
          </p:cNvSpPr>
          <p:nvPr>
            <p:ph idx="1"/>
          </p:nvPr>
        </p:nvSpPr>
        <p:spPr>
          <a:xfrm>
            <a:off x="677334" y="1396314"/>
            <a:ext cx="8596668" cy="5041556"/>
          </a:xfrm>
        </p:spPr>
        <p:txBody>
          <a:bodyPr>
            <a:normAutofit lnSpcReduction="10000"/>
          </a:bodyPr>
          <a:lstStyle/>
          <a:p>
            <a:r>
              <a:rPr lang="en-US" sz="2400" dirty="0">
                <a:solidFill>
                  <a:schemeClr val="tx1"/>
                </a:solidFill>
                <a:latin typeface="Times New Roman" panose="02020603050405020304" pitchFamily="18" charset="0"/>
                <a:cs typeface="Times New Roman" panose="02020603050405020304" pitchFamily="18" charset="0"/>
              </a:rPr>
              <a:t>The General Assembly has been recessed since mid-June</a:t>
            </a:r>
          </a:p>
          <a:p>
            <a:pPr lvl="1"/>
            <a:r>
              <a:rPr lang="en-US" sz="2200" dirty="0">
                <a:solidFill>
                  <a:schemeClr val="tx1"/>
                </a:solidFill>
                <a:latin typeface="Times New Roman" panose="02020603050405020304" pitchFamily="18" charset="0"/>
                <a:cs typeface="Times New Roman" panose="02020603050405020304" pitchFamily="18" charset="0"/>
              </a:rPr>
              <a:t>Likely to remain in recess until November </a:t>
            </a:r>
          </a:p>
          <a:p>
            <a:r>
              <a:rPr lang="en-US" sz="2400" dirty="0">
                <a:solidFill>
                  <a:schemeClr val="tx1"/>
                </a:solidFill>
                <a:latin typeface="Times New Roman" panose="02020603050405020304" pitchFamily="18" charset="0"/>
                <a:cs typeface="Times New Roman" panose="02020603050405020304" pitchFamily="18" charset="0"/>
              </a:rPr>
              <a:t>Focus is on the General Election </a:t>
            </a:r>
          </a:p>
          <a:p>
            <a:pPr lvl="1"/>
            <a:r>
              <a:rPr lang="en-US" sz="2200" dirty="0">
                <a:solidFill>
                  <a:schemeClr val="tx1"/>
                </a:solidFill>
                <a:latin typeface="Times New Roman" panose="02020603050405020304" pitchFamily="18" charset="0"/>
                <a:cs typeface="Times New Roman" panose="02020603050405020304" pitchFamily="18" charset="0"/>
              </a:rPr>
              <a:t>Contentious race for governor</a:t>
            </a:r>
          </a:p>
          <a:p>
            <a:pPr lvl="1"/>
            <a:r>
              <a:rPr lang="en-US" sz="2200" dirty="0">
                <a:solidFill>
                  <a:schemeClr val="tx1"/>
                </a:solidFill>
                <a:latin typeface="Times New Roman" panose="02020603050405020304" pitchFamily="18" charset="0"/>
                <a:cs typeface="Times New Roman" panose="02020603050405020304" pitchFamily="18" charset="0"/>
              </a:rPr>
              <a:t>Ballot issue to require voter ID to vote</a:t>
            </a:r>
          </a:p>
          <a:p>
            <a:pPr lvl="1"/>
            <a:r>
              <a:rPr lang="en-US" sz="2200" dirty="0">
                <a:solidFill>
                  <a:schemeClr val="tx1"/>
                </a:solidFill>
                <a:latin typeface="Times New Roman" panose="02020603050405020304" pitchFamily="18" charset="0"/>
                <a:cs typeface="Times New Roman" panose="02020603050405020304" pitchFamily="18" charset="0"/>
              </a:rPr>
              <a:t>House supermajority in question </a:t>
            </a:r>
          </a:p>
          <a:p>
            <a:pPr lvl="2"/>
            <a:r>
              <a:rPr lang="en-US" sz="2000" dirty="0">
                <a:solidFill>
                  <a:schemeClr val="tx1"/>
                </a:solidFill>
                <a:latin typeface="Times New Roman" panose="02020603050405020304" pitchFamily="18" charset="0"/>
                <a:cs typeface="Times New Roman" panose="02020603050405020304" pitchFamily="18" charset="0"/>
              </a:rPr>
              <a:t>Democrats need to gain six seats to break up super majority</a:t>
            </a:r>
          </a:p>
          <a:p>
            <a:pPr lvl="2"/>
            <a:r>
              <a:rPr lang="en-US" sz="2000" dirty="0">
                <a:solidFill>
                  <a:schemeClr val="tx1"/>
                </a:solidFill>
                <a:latin typeface="Times New Roman" panose="02020603050405020304" pitchFamily="18" charset="0"/>
                <a:cs typeface="Times New Roman" panose="02020603050405020304" pitchFamily="18" charset="0"/>
              </a:rPr>
              <a:t>There are just under a dozen districts where the parties are particularly focused, including two in the Dayton area (House districts 36 &amp; 39)</a:t>
            </a:r>
          </a:p>
          <a:p>
            <a:r>
              <a:rPr lang="en-US" sz="2400" dirty="0">
                <a:solidFill>
                  <a:schemeClr val="tx1"/>
                </a:solidFill>
                <a:latin typeface="Times New Roman" panose="02020603050405020304" pitchFamily="18" charset="0"/>
                <a:cs typeface="Times New Roman" panose="02020603050405020304" pitchFamily="18" charset="0"/>
              </a:rPr>
              <a:t>Depending on the outcome of these races, the period between the election and the end of December (lame duck) could prove interesting</a:t>
            </a:r>
          </a:p>
          <a:p>
            <a:pPr marL="457200" lvl="1" indent="0">
              <a:buNone/>
            </a:pPr>
            <a:endParaRPr lang="en-US" sz="2200" dirty="0">
              <a:solidFill>
                <a:schemeClr val="tx1"/>
              </a:solidFill>
              <a:latin typeface="Times New Roman" panose="02020603050405020304" pitchFamily="18" charset="0"/>
              <a:cs typeface="Times New Roman" panose="02020603050405020304" pitchFamily="18" charset="0"/>
            </a:endParaRPr>
          </a:p>
          <a:p>
            <a:endParaRPr lang="en-US" sz="2400" dirty="0">
              <a:solidFill>
                <a:schemeClr val="tx1"/>
              </a:solidFill>
              <a:latin typeface="Times New Roman" panose="02020603050405020304" pitchFamily="18" charset="0"/>
              <a:cs typeface="Times New Roman" panose="02020603050405020304" pitchFamily="18" charset="0"/>
            </a:endParaRPr>
          </a:p>
          <a:p>
            <a:endParaRPr lang="en-US" sz="2400" dirty="0">
              <a:solidFill>
                <a:schemeClr val="tx1"/>
              </a:solidFill>
              <a:latin typeface="Times New Roman" panose="02020603050405020304" pitchFamily="18" charset="0"/>
              <a:cs typeface="Times New Roman" panose="02020603050405020304" pitchFamily="18" charset="0"/>
            </a:endParaRPr>
          </a:p>
          <a:p>
            <a:pPr marL="514350" lvl="1" indent="0">
              <a:buNone/>
            </a:pPr>
            <a:endParaRPr lang="en-US" dirty="0">
              <a:solidFill>
                <a:schemeClr val="tx1"/>
              </a:solidFill>
              <a:latin typeface="Georgia" panose="02040502050405020303" pitchFamily="18" charset="0"/>
            </a:endParaRPr>
          </a:p>
          <a:p>
            <a:pPr lvl="2"/>
            <a:endParaRPr lang="en-US" dirty="0"/>
          </a:p>
        </p:txBody>
      </p:sp>
    </p:spTree>
    <p:extLst>
      <p:ext uri="{BB962C8B-B14F-4D97-AF65-F5344CB8AC3E}">
        <p14:creationId xmlns:p14="http://schemas.microsoft.com/office/powerpoint/2010/main" val="42781238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B198D-85BA-0945-8BFC-D1897A649C70}"/>
              </a:ext>
            </a:extLst>
          </p:cNvPr>
          <p:cNvSpPr>
            <a:spLocks noGrp="1"/>
          </p:cNvSpPr>
          <p:nvPr>
            <p:ph type="title"/>
          </p:nvPr>
        </p:nvSpPr>
        <p:spPr/>
        <p:txBody>
          <a:bodyPr/>
          <a:lstStyle/>
          <a:p>
            <a:r>
              <a:rPr lang="en-US"/>
              <a:t>Stand-alone Bills</a:t>
            </a:r>
          </a:p>
        </p:txBody>
      </p:sp>
      <p:sp>
        <p:nvSpPr>
          <p:cNvPr id="3" name="Content Placeholder 2">
            <a:extLst>
              <a:ext uri="{FF2B5EF4-FFF2-40B4-BE49-F238E27FC236}">
                <a16:creationId xmlns:a16="http://schemas.microsoft.com/office/drawing/2014/main" id="{CFA56825-DECD-0E45-9BA5-97E0AE461EBD}"/>
              </a:ext>
            </a:extLst>
          </p:cNvPr>
          <p:cNvSpPr>
            <a:spLocks noGrp="1"/>
          </p:cNvSpPr>
          <p:nvPr>
            <p:ph idx="1"/>
          </p:nvPr>
        </p:nvSpPr>
        <p:spPr>
          <a:xfrm>
            <a:off x="677334" y="1545021"/>
            <a:ext cx="8596668" cy="5117036"/>
          </a:xfrm>
        </p:spPr>
        <p:txBody>
          <a:bodyPr>
            <a:normAutofit/>
          </a:bodyPr>
          <a:lstStyle/>
          <a:p>
            <a:pPr marL="0" indent="0">
              <a:buNone/>
            </a:pPr>
            <a:r>
              <a:rPr lang="en-US" sz="2400" dirty="0">
                <a:solidFill>
                  <a:schemeClr val="tx1"/>
                </a:solidFill>
                <a:latin typeface="Times New Roman" panose="02020603050405020304" pitchFamily="18" charset="0"/>
                <a:cs typeface="Times New Roman" panose="02020603050405020304" pitchFamily="18" charset="0"/>
              </a:rPr>
              <a:t>SB 19, </a:t>
            </a:r>
            <a:r>
              <a:rPr lang="en-US" sz="2400" dirty="0" err="1">
                <a:solidFill>
                  <a:schemeClr val="tx1"/>
                </a:solidFill>
                <a:latin typeface="Times New Roman" panose="02020603050405020304" pitchFamily="18" charset="0"/>
                <a:cs typeface="Times New Roman" panose="02020603050405020304" pitchFamily="18" charset="0"/>
              </a:rPr>
              <a:t>con’t</a:t>
            </a:r>
            <a:r>
              <a:rPr lang="en-US" sz="2400" dirty="0">
                <a:solidFill>
                  <a:schemeClr val="tx1"/>
                </a:solidFill>
                <a:latin typeface="Times New Roman" panose="02020603050405020304" pitchFamily="18" charset="0"/>
                <a:cs typeface="Times New Roman" panose="02020603050405020304" pitchFamily="18" charset="0"/>
              </a:rPr>
              <a:t> </a:t>
            </a:r>
          </a:p>
          <a:p>
            <a:r>
              <a:rPr lang="en-US" dirty="0">
                <a:solidFill>
                  <a:schemeClr val="tx1"/>
                </a:solidFill>
                <a:latin typeface="Times New Roman" panose="02020603050405020304" pitchFamily="18" charset="0"/>
                <a:cs typeface="Times New Roman" panose="02020603050405020304" pitchFamily="18" charset="0"/>
              </a:rPr>
              <a:t>Requires the Department to develop a professional development course focusing on foundational knowledge in math and integrates life skills and, </a:t>
            </a:r>
          </a:p>
          <a:p>
            <a:pPr lvl="1"/>
            <a:r>
              <a:rPr lang="en-US" sz="1800" dirty="0">
                <a:solidFill>
                  <a:schemeClr val="tx1"/>
                </a:solidFill>
                <a:latin typeface="Times New Roman" panose="02020603050405020304" pitchFamily="18" charset="0"/>
                <a:cs typeface="Times New Roman" panose="02020603050405020304" pitchFamily="18" charset="0"/>
              </a:rPr>
              <a:t>By December 31, 2026, develop a pilot series of professional development programs for school and regional educational leaders on evidence-based math instruction</a:t>
            </a:r>
          </a:p>
          <a:p>
            <a:r>
              <a:rPr lang="en-US" dirty="0">
                <a:solidFill>
                  <a:schemeClr val="tx1"/>
                </a:solidFill>
                <a:latin typeface="Times New Roman" panose="02020603050405020304" pitchFamily="18" charset="0"/>
                <a:cs typeface="Times New Roman" panose="02020603050405020304" pitchFamily="18" charset="0"/>
              </a:rPr>
              <a:t>Requires the State Board of Education to assess the math proficiency of each applicant for a new valid educator license with a pre-K-8 grade band and who may be assigned to teach math</a:t>
            </a:r>
            <a:endParaRPr lang="en-US" sz="2400" dirty="0">
              <a:solidFill>
                <a:schemeClr val="tx1"/>
              </a:solidFill>
              <a:latin typeface="Times New Roman" panose="02020603050405020304" pitchFamily="18" charset="0"/>
              <a:cs typeface="Times New Roman" panose="02020603050405020304" pitchFamily="18" charset="0"/>
            </a:endParaRPr>
          </a:p>
          <a:p>
            <a:r>
              <a:rPr lang="en-US" dirty="0">
                <a:solidFill>
                  <a:schemeClr val="tx1"/>
                </a:solidFill>
                <a:latin typeface="Times New Roman" panose="02020603050405020304" pitchFamily="18" charset="0"/>
                <a:cs typeface="Times New Roman" panose="02020603050405020304" pitchFamily="18" charset="0"/>
              </a:rPr>
              <a:t>Permits a home-educated student to participate in the career-technical education programs of the student’s resident school district as a part-time student without any financial assessment, charge, or tuition that is not charged to a public school student and,</a:t>
            </a:r>
          </a:p>
          <a:p>
            <a:pPr lvl="1"/>
            <a:r>
              <a:rPr lang="en-US" sz="1800" dirty="0">
                <a:solidFill>
                  <a:schemeClr val="tx1"/>
                </a:solidFill>
                <a:latin typeface="Times New Roman" panose="02020603050405020304" pitchFamily="18" charset="0"/>
                <a:cs typeface="Times New Roman" panose="02020603050405020304" pitchFamily="18" charset="0"/>
              </a:rPr>
              <a:t>Requires such a student to be counted in the district’s enrolled ADM </a:t>
            </a:r>
          </a:p>
          <a:p>
            <a:pPr lvl="0"/>
            <a:endParaRPr lang="en-US" dirty="0">
              <a:solidFill>
                <a:schemeClr val="tx1"/>
              </a:solidFill>
              <a:latin typeface="Times New Roman" panose="02020603050405020304" pitchFamily="18" charset="0"/>
              <a:cs typeface="Times New Roman" panose="02020603050405020304" pitchFamily="18" charset="0"/>
            </a:endParaRPr>
          </a:p>
          <a:p>
            <a:endParaRPr lang="en-US" sz="2400" dirty="0">
              <a:solidFill>
                <a:schemeClr val="tx1"/>
              </a:solidFill>
              <a:latin typeface="Times New Roman" panose="02020603050405020304" pitchFamily="18" charset="0"/>
              <a:cs typeface="Times New Roman" panose="02020603050405020304" pitchFamily="18" charset="0"/>
            </a:endParaRPr>
          </a:p>
          <a:p>
            <a:endParaRPr lang="en-US" sz="1300" dirty="0">
              <a:solidFill>
                <a:schemeClr val="tx1"/>
              </a:solidFill>
              <a:latin typeface="Times New Roman" panose="02020603050405020304" pitchFamily="18" charset="0"/>
              <a:cs typeface="Times New Roman" panose="02020603050405020304" pitchFamily="18" charset="0"/>
            </a:endParaRPr>
          </a:p>
          <a:p>
            <a:endParaRPr lang="en-US" sz="2200"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endParaRPr>
          </a:p>
        </p:txBody>
      </p:sp>
    </p:spTree>
    <p:extLst>
      <p:ext uri="{BB962C8B-B14F-4D97-AF65-F5344CB8AC3E}">
        <p14:creationId xmlns:p14="http://schemas.microsoft.com/office/powerpoint/2010/main" val="11741465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B198D-85BA-0945-8BFC-D1897A649C70}"/>
              </a:ext>
            </a:extLst>
          </p:cNvPr>
          <p:cNvSpPr>
            <a:spLocks noGrp="1"/>
          </p:cNvSpPr>
          <p:nvPr>
            <p:ph type="title"/>
          </p:nvPr>
        </p:nvSpPr>
        <p:spPr/>
        <p:txBody>
          <a:bodyPr/>
          <a:lstStyle/>
          <a:p>
            <a:r>
              <a:rPr lang="en-US" dirty="0"/>
              <a:t>Stand-alone Bills</a:t>
            </a:r>
          </a:p>
        </p:txBody>
      </p:sp>
      <p:sp>
        <p:nvSpPr>
          <p:cNvPr id="3" name="Content Placeholder 2">
            <a:extLst>
              <a:ext uri="{FF2B5EF4-FFF2-40B4-BE49-F238E27FC236}">
                <a16:creationId xmlns:a16="http://schemas.microsoft.com/office/drawing/2014/main" id="{CFA56825-DECD-0E45-9BA5-97E0AE461EBD}"/>
              </a:ext>
            </a:extLst>
          </p:cNvPr>
          <p:cNvSpPr>
            <a:spLocks noGrp="1"/>
          </p:cNvSpPr>
          <p:nvPr>
            <p:ph idx="1"/>
          </p:nvPr>
        </p:nvSpPr>
        <p:spPr>
          <a:xfrm>
            <a:off x="677334" y="1545021"/>
            <a:ext cx="8596668" cy="5117036"/>
          </a:xfrm>
        </p:spPr>
        <p:txBody>
          <a:bodyPr>
            <a:normAutofit lnSpcReduction="10000"/>
          </a:bodyPr>
          <a:lstStyle/>
          <a:p>
            <a:pPr marL="0" indent="0">
              <a:buNone/>
            </a:pPr>
            <a:r>
              <a:rPr lang="en-US" sz="2400" dirty="0">
                <a:solidFill>
                  <a:schemeClr val="tx1"/>
                </a:solidFill>
                <a:latin typeface="Times New Roman" panose="02020603050405020304" pitchFamily="18" charset="0"/>
                <a:cs typeface="Times New Roman" panose="02020603050405020304" pitchFamily="18" charset="0"/>
              </a:rPr>
              <a:t>SB 19, </a:t>
            </a:r>
            <a:r>
              <a:rPr lang="en-US" sz="2400" dirty="0" err="1">
                <a:solidFill>
                  <a:schemeClr val="tx1"/>
                </a:solidFill>
                <a:latin typeface="Times New Roman" panose="02020603050405020304" pitchFamily="18" charset="0"/>
                <a:cs typeface="Times New Roman" panose="02020603050405020304" pitchFamily="18" charset="0"/>
              </a:rPr>
              <a:t>con’t</a:t>
            </a:r>
            <a:r>
              <a:rPr lang="en-US" sz="2400" dirty="0">
                <a:solidFill>
                  <a:schemeClr val="tx1"/>
                </a:solidFill>
                <a:latin typeface="Times New Roman" panose="02020603050405020304" pitchFamily="18" charset="0"/>
                <a:cs typeface="Times New Roman" panose="02020603050405020304" pitchFamily="18" charset="0"/>
              </a:rPr>
              <a:t> </a:t>
            </a:r>
            <a:endParaRPr lang="en-US" dirty="0"/>
          </a:p>
          <a:p>
            <a:r>
              <a:rPr lang="en-US" sz="2000" dirty="0">
                <a:solidFill>
                  <a:schemeClr val="tx1"/>
                </a:solidFill>
                <a:latin typeface="Times New Roman" panose="02020603050405020304" pitchFamily="18" charset="0"/>
                <a:cs typeface="Times New Roman" panose="02020603050405020304" pitchFamily="18" charset="0"/>
              </a:rPr>
              <a:t>The bill requires a school district to provide the following to a federally recognized youth organization that has an educational purpose that promotes patriotism, workforce readiness, and civic involvement:</a:t>
            </a:r>
          </a:p>
          <a:p>
            <a:pPr lvl="1"/>
            <a:r>
              <a:rPr lang="en-US" sz="1900" dirty="0">
                <a:solidFill>
                  <a:schemeClr val="tx1"/>
                </a:solidFill>
                <a:latin typeface="Times New Roman" panose="02020603050405020304" pitchFamily="18" charset="0"/>
                <a:cs typeface="Times New Roman" panose="02020603050405020304" pitchFamily="18" charset="0"/>
              </a:rPr>
              <a:t>At least one opportunity per school year for the youth organization to provide displays on school property within the district for student recruitment, including informational flyers and the use of other existing digital communication channels;</a:t>
            </a:r>
          </a:p>
          <a:p>
            <a:pPr lvl="1"/>
            <a:r>
              <a:rPr lang="en-US" sz="1900" dirty="0">
                <a:solidFill>
                  <a:schemeClr val="tx1"/>
                </a:solidFill>
                <a:latin typeface="Times New Roman" panose="02020603050405020304" pitchFamily="18" charset="0"/>
                <a:cs typeface="Times New Roman" panose="02020603050405020304" pitchFamily="18" charset="0"/>
              </a:rPr>
              <a:t>A specific date and time for the youth organization to speak with students at schools in the district for up to ten consecutive minutes during the school day, but not during instruction for a core curriculum subject; and</a:t>
            </a:r>
          </a:p>
          <a:p>
            <a:pPr lvl="1"/>
            <a:r>
              <a:rPr lang="en-US" sz="1900" dirty="0">
                <a:solidFill>
                  <a:schemeClr val="tx1"/>
                </a:solidFill>
                <a:latin typeface="Times New Roman" panose="02020603050405020304" pitchFamily="18" charset="0"/>
                <a:cs typeface="Times New Roman" panose="02020603050405020304" pitchFamily="18" charset="0"/>
              </a:rPr>
              <a:t>Notification to parents or guardians of each expected presentation by a youth organization and the option to withhold consent for their child to participate</a:t>
            </a:r>
          </a:p>
          <a:p>
            <a:r>
              <a:rPr lang="en-US" sz="2000" dirty="0">
                <a:solidFill>
                  <a:schemeClr val="tx1"/>
                </a:solidFill>
                <a:latin typeface="Times New Roman" panose="02020603050405020304" pitchFamily="18" charset="0"/>
                <a:cs typeface="Times New Roman" panose="02020603050405020304" pitchFamily="18" charset="0"/>
              </a:rPr>
              <a:t>The bill permits a school district to deny equal access to an organization that is not designated as a youth organization under the bill</a:t>
            </a:r>
          </a:p>
          <a:p>
            <a:pPr lvl="0"/>
            <a:endParaRPr lang="en-US" dirty="0">
              <a:solidFill>
                <a:schemeClr val="tx1"/>
              </a:solidFill>
              <a:latin typeface="Times New Roman" panose="02020603050405020304" pitchFamily="18" charset="0"/>
              <a:cs typeface="Times New Roman" panose="02020603050405020304" pitchFamily="18" charset="0"/>
            </a:endParaRPr>
          </a:p>
          <a:p>
            <a:endParaRPr lang="en-US" sz="2400" dirty="0">
              <a:solidFill>
                <a:schemeClr val="tx1"/>
              </a:solidFill>
              <a:latin typeface="Times New Roman" panose="02020603050405020304" pitchFamily="18" charset="0"/>
              <a:cs typeface="Times New Roman" panose="02020603050405020304" pitchFamily="18" charset="0"/>
            </a:endParaRPr>
          </a:p>
          <a:p>
            <a:endParaRPr lang="en-US" sz="1300" dirty="0">
              <a:solidFill>
                <a:schemeClr val="tx1"/>
              </a:solidFill>
              <a:latin typeface="Times New Roman" panose="02020603050405020304" pitchFamily="18" charset="0"/>
              <a:cs typeface="Times New Roman" panose="02020603050405020304" pitchFamily="18" charset="0"/>
            </a:endParaRPr>
          </a:p>
          <a:p>
            <a:endParaRPr lang="en-US" sz="2200"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endParaRPr>
          </a:p>
        </p:txBody>
      </p:sp>
    </p:spTree>
    <p:extLst>
      <p:ext uri="{BB962C8B-B14F-4D97-AF65-F5344CB8AC3E}">
        <p14:creationId xmlns:p14="http://schemas.microsoft.com/office/powerpoint/2010/main" val="23807734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BCB2A-D18F-3F43-B204-F4C6EBF8F296}"/>
              </a:ext>
            </a:extLst>
          </p:cNvPr>
          <p:cNvSpPr>
            <a:spLocks noGrp="1"/>
          </p:cNvSpPr>
          <p:nvPr>
            <p:ph type="title"/>
          </p:nvPr>
        </p:nvSpPr>
        <p:spPr/>
        <p:txBody>
          <a:bodyPr/>
          <a:lstStyle/>
          <a:p>
            <a:r>
              <a:rPr lang="en-US" dirty="0"/>
              <a:t>Stand-alone Bills</a:t>
            </a:r>
          </a:p>
        </p:txBody>
      </p:sp>
      <p:sp>
        <p:nvSpPr>
          <p:cNvPr id="3" name="Content Placeholder 2">
            <a:extLst>
              <a:ext uri="{FF2B5EF4-FFF2-40B4-BE49-F238E27FC236}">
                <a16:creationId xmlns:a16="http://schemas.microsoft.com/office/drawing/2014/main" id="{896E1ED7-3652-0E4B-9C6D-AEC53427388B}"/>
              </a:ext>
            </a:extLst>
          </p:cNvPr>
          <p:cNvSpPr>
            <a:spLocks noGrp="1"/>
          </p:cNvSpPr>
          <p:nvPr>
            <p:ph idx="1"/>
          </p:nvPr>
        </p:nvSpPr>
        <p:spPr>
          <a:xfrm>
            <a:off x="677334" y="1513490"/>
            <a:ext cx="8596668" cy="4734909"/>
          </a:xfrm>
        </p:spPr>
        <p:txBody>
          <a:bodyPr>
            <a:normAutofit fontScale="92500" lnSpcReduction="10000"/>
          </a:bodyPr>
          <a:lstStyle/>
          <a:p>
            <a:pPr marL="0" indent="0">
              <a:buNone/>
            </a:pPr>
            <a:r>
              <a:rPr lang="en-US" sz="2200" dirty="0">
                <a:solidFill>
                  <a:schemeClr val="tx1"/>
                </a:solidFill>
                <a:latin typeface="Times New Roman" panose="02020603050405020304" pitchFamily="18" charset="0"/>
                <a:cs typeface="Times New Roman" panose="02020603050405020304" pitchFamily="18" charset="0"/>
              </a:rPr>
              <a:t>SB 276 (passed and signed by the governor on July 7</a:t>
            </a:r>
            <a:r>
              <a:rPr lang="en-US" sz="2200" baseline="30000" dirty="0">
                <a:solidFill>
                  <a:schemeClr val="tx1"/>
                </a:solidFill>
                <a:latin typeface="Times New Roman" panose="02020603050405020304" pitchFamily="18" charset="0"/>
                <a:cs typeface="Times New Roman" panose="02020603050405020304" pitchFamily="18" charset="0"/>
              </a:rPr>
              <a:t>th</a:t>
            </a:r>
            <a:r>
              <a:rPr lang="en-US" sz="2200" dirty="0">
                <a:solidFill>
                  <a:schemeClr val="tx1"/>
                </a:solidFill>
                <a:latin typeface="Times New Roman" panose="02020603050405020304" pitchFamily="18" charset="0"/>
                <a:cs typeface="Times New Roman" panose="02020603050405020304" pitchFamily="18" charset="0"/>
              </a:rPr>
              <a:t>)</a:t>
            </a:r>
          </a:p>
          <a:p>
            <a:r>
              <a:rPr lang="en-US" sz="2200" dirty="0">
                <a:solidFill>
                  <a:schemeClr val="tx1"/>
                </a:solidFill>
                <a:latin typeface="Times New Roman" panose="02020603050405020304" pitchFamily="18" charset="0"/>
                <a:cs typeface="Times New Roman" panose="02020603050405020304" pitchFamily="18" charset="0"/>
              </a:rPr>
              <a:t>Originally introduced as an interstate compact bill for school psychologists, the legislature amended a handful of other bills into SB 276 </a:t>
            </a:r>
          </a:p>
          <a:p>
            <a:r>
              <a:rPr lang="en-US" sz="2200" dirty="0">
                <a:solidFill>
                  <a:schemeClr val="tx1"/>
                </a:solidFill>
                <a:latin typeface="Times New Roman" panose="02020603050405020304" pitchFamily="18" charset="0"/>
                <a:cs typeface="Times New Roman" panose="02020603050405020304" pitchFamily="18" charset="0"/>
              </a:rPr>
              <a:t>(Provisions from SB 156) Requires the Department of Education and Workforce to review and maintain a list of curriculum for the ‘success sequence’ for grades 6-12</a:t>
            </a:r>
          </a:p>
          <a:p>
            <a:r>
              <a:rPr lang="en-US" sz="2200" dirty="0">
                <a:solidFill>
                  <a:schemeClr val="tx1"/>
                </a:solidFill>
                <a:latin typeface="Times New Roman" panose="02020603050405020304" pitchFamily="18" charset="0"/>
                <a:cs typeface="Times New Roman" panose="02020603050405020304" pitchFamily="18" charset="0"/>
              </a:rPr>
              <a:t>Requires school districts to provide instruction on the ‘success sequence’ in at least one course required for high school graduation </a:t>
            </a:r>
          </a:p>
          <a:p>
            <a:endParaRPr lang="en-US" sz="2200" dirty="0">
              <a:solidFill>
                <a:schemeClr val="tx1"/>
              </a:solidFill>
              <a:latin typeface="Times New Roman" panose="02020603050405020304" pitchFamily="18" charset="0"/>
              <a:cs typeface="Times New Roman" panose="02020603050405020304" pitchFamily="18" charset="0"/>
            </a:endParaRPr>
          </a:p>
          <a:p>
            <a:r>
              <a:rPr lang="en-US" sz="2200" dirty="0">
                <a:solidFill>
                  <a:schemeClr val="tx1"/>
                </a:solidFill>
                <a:latin typeface="Times New Roman" panose="02020603050405020304" pitchFamily="18" charset="0"/>
                <a:cs typeface="Times New Roman" panose="02020603050405020304" pitchFamily="18" charset="0"/>
              </a:rPr>
              <a:t>Requires the Department of Education and Workforce, by November 15, 2026, to submit a report to the House and Senate Education committees about a single, statewide hybrid assessment system that provides both criterion-referenced results aligned to state academic standards and nationally norm-referenced results </a:t>
            </a:r>
          </a:p>
          <a:p>
            <a:endParaRPr lang="en-US" dirty="0"/>
          </a:p>
        </p:txBody>
      </p:sp>
    </p:spTree>
    <p:extLst>
      <p:ext uri="{BB962C8B-B14F-4D97-AF65-F5344CB8AC3E}">
        <p14:creationId xmlns:p14="http://schemas.microsoft.com/office/powerpoint/2010/main" val="40121221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BCB2A-D18F-3F43-B204-F4C6EBF8F296}"/>
              </a:ext>
            </a:extLst>
          </p:cNvPr>
          <p:cNvSpPr>
            <a:spLocks noGrp="1"/>
          </p:cNvSpPr>
          <p:nvPr>
            <p:ph type="title"/>
          </p:nvPr>
        </p:nvSpPr>
        <p:spPr/>
        <p:txBody>
          <a:bodyPr/>
          <a:lstStyle/>
          <a:p>
            <a:r>
              <a:rPr lang="en-US" dirty="0"/>
              <a:t>Stand-alone Bills</a:t>
            </a:r>
          </a:p>
        </p:txBody>
      </p:sp>
      <p:sp>
        <p:nvSpPr>
          <p:cNvPr id="3" name="Content Placeholder 2">
            <a:extLst>
              <a:ext uri="{FF2B5EF4-FFF2-40B4-BE49-F238E27FC236}">
                <a16:creationId xmlns:a16="http://schemas.microsoft.com/office/drawing/2014/main" id="{896E1ED7-3652-0E4B-9C6D-AEC53427388B}"/>
              </a:ext>
            </a:extLst>
          </p:cNvPr>
          <p:cNvSpPr>
            <a:spLocks noGrp="1"/>
          </p:cNvSpPr>
          <p:nvPr>
            <p:ph idx="1"/>
          </p:nvPr>
        </p:nvSpPr>
        <p:spPr>
          <a:xfrm>
            <a:off x="677334" y="1513491"/>
            <a:ext cx="8596668" cy="4527872"/>
          </a:xfrm>
        </p:spPr>
        <p:txBody>
          <a:bodyPr>
            <a:normAutofit/>
          </a:bodyPr>
          <a:lstStyle/>
          <a:p>
            <a:pPr marL="0" indent="0">
              <a:buNone/>
            </a:pPr>
            <a:r>
              <a:rPr lang="en-US" sz="2400" dirty="0">
                <a:solidFill>
                  <a:schemeClr val="tx1"/>
                </a:solidFill>
                <a:latin typeface="Times New Roman" panose="02020603050405020304" pitchFamily="18" charset="0"/>
                <a:cs typeface="Times New Roman" panose="02020603050405020304" pitchFamily="18" charset="0"/>
              </a:rPr>
              <a:t>SB 276, </a:t>
            </a:r>
            <a:r>
              <a:rPr lang="en-US" sz="2400" dirty="0" err="1">
                <a:solidFill>
                  <a:schemeClr val="tx1"/>
                </a:solidFill>
                <a:latin typeface="Times New Roman" panose="02020603050405020304" pitchFamily="18" charset="0"/>
                <a:cs typeface="Times New Roman" panose="02020603050405020304" pitchFamily="18" charset="0"/>
              </a:rPr>
              <a:t>con’t</a:t>
            </a:r>
            <a:endParaRPr lang="en-US" sz="2400" dirty="0">
              <a:solidFill>
                <a:schemeClr val="tx1"/>
              </a:solidFill>
              <a:latin typeface="Times New Roman" panose="02020603050405020304" pitchFamily="18" charset="0"/>
              <a:cs typeface="Times New Roman" panose="02020603050405020304" pitchFamily="18" charset="0"/>
            </a:endParaRPr>
          </a:p>
          <a:p>
            <a:r>
              <a:rPr lang="en-US" sz="2000" dirty="0">
                <a:solidFill>
                  <a:schemeClr val="tx1"/>
                </a:solidFill>
                <a:latin typeface="Times New Roman" panose="02020603050405020304" pitchFamily="18" charset="0"/>
                <a:cs typeface="Times New Roman" panose="02020603050405020304" pitchFamily="18" charset="0"/>
              </a:rPr>
              <a:t>(Provisions from HB 625) Requires the governing body of a public high school to adopt a policy that permits a student enrolled in a neighboring public high school that does not offer an extracurricular activity to petition to participate in that activity at its high school </a:t>
            </a:r>
          </a:p>
          <a:p>
            <a:pPr lvl="1"/>
            <a:r>
              <a:rPr lang="en-US" sz="1800" dirty="0">
                <a:solidFill>
                  <a:schemeClr val="tx1"/>
                </a:solidFill>
                <a:latin typeface="Times New Roman" panose="02020603050405020304" pitchFamily="18" charset="0"/>
                <a:cs typeface="Times New Roman" panose="02020603050405020304" pitchFamily="18" charset="0"/>
              </a:rPr>
              <a:t>Note – both superintendents must agree in order to utilize this provision </a:t>
            </a:r>
          </a:p>
          <a:p>
            <a:pPr lvl="1"/>
            <a:r>
              <a:rPr lang="en-US" sz="1800" dirty="0">
                <a:solidFill>
                  <a:schemeClr val="tx1"/>
                </a:solidFill>
                <a:latin typeface="Times New Roman" panose="02020603050405020304" pitchFamily="18" charset="0"/>
                <a:cs typeface="Times New Roman" panose="02020603050405020304" pitchFamily="18" charset="0"/>
              </a:rPr>
              <a:t>Applies the bill to each public high school that (1) offers an extracurricular activity and (2) is a member of an organization that regulates interscholastic athletics </a:t>
            </a:r>
          </a:p>
          <a:p>
            <a:endParaRPr lang="en-US" dirty="0"/>
          </a:p>
        </p:txBody>
      </p:sp>
    </p:spTree>
    <p:extLst>
      <p:ext uri="{BB962C8B-B14F-4D97-AF65-F5344CB8AC3E}">
        <p14:creationId xmlns:p14="http://schemas.microsoft.com/office/powerpoint/2010/main" val="20174564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3A7C0-B145-5246-8C9D-CD88BF41B217}"/>
              </a:ext>
            </a:extLst>
          </p:cNvPr>
          <p:cNvSpPr>
            <a:spLocks noGrp="1"/>
          </p:cNvSpPr>
          <p:nvPr>
            <p:ph type="ctrTitle"/>
          </p:nvPr>
        </p:nvSpPr>
        <p:spPr/>
        <p:txBody>
          <a:bodyPr/>
          <a:lstStyle/>
          <a:p>
            <a:r>
              <a:rPr lang="en-US" dirty="0"/>
              <a:t> </a:t>
            </a:r>
            <a:br>
              <a:rPr lang="en-US" dirty="0"/>
            </a:br>
            <a:r>
              <a:rPr lang="en-US" dirty="0"/>
              <a:t>Education Bills Still Pending</a:t>
            </a:r>
          </a:p>
        </p:txBody>
      </p:sp>
      <p:sp>
        <p:nvSpPr>
          <p:cNvPr id="3" name="Subtitle 2">
            <a:extLst>
              <a:ext uri="{FF2B5EF4-FFF2-40B4-BE49-F238E27FC236}">
                <a16:creationId xmlns:a16="http://schemas.microsoft.com/office/drawing/2014/main" id="{7878AC0B-3BBC-D944-BFD9-C4452C13D924}"/>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7269943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B198D-85BA-0945-8BFC-D1897A649C70}"/>
              </a:ext>
            </a:extLst>
          </p:cNvPr>
          <p:cNvSpPr>
            <a:spLocks noGrp="1"/>
          </p:cNvSpPr>
          <p:nvPr>
            <p:ph type="title"/>
          </p:nvPr>
        </p:nvSpPr>
        <p:spPr/>
        <p:txBody>
          <a:bodyPr/>
          <a:lstStyle/>
          <a:p>
            <a:r>
              <a:rPr lang="en-US" dirty="0"/>
              <a:t>Stand-alone Bills</a:t>
            </a:r>
          </a:p>
        </p:txBody>
      </p:sp>
      <p:sp>
        <p:nvSpPr>
          <p:cNvPr id="3" name="Content Placeholder 2">
            <a:extLst>
              <a:ext uri="{FF2B5EF4-FFF2-40B4-BE49-F238E27FC236}">
                <a16:creationId xmlns:a16="http://schemas.microsoft.com/office/drawing/2014/main" id="{CFA56825-DECD-0E45-9BA5-97E0AE461EBD}"/>
              </a:ext>
            </a:extLst>
          </p:cNvPr>
          <p:cNvSpPr>
            <a:spLocks noGrp="1"/>
          </p:cNvSpPr>
          <p:nvPr>
            <p:ph idx="1"/>
          </p:nvPr>
        </p:nvSpPr>
        <p:spPr>
          <a:xfrm>
            <a:off x="677334" y="1425039"/>
            <a:ext cx="8596668" cy="5118265"/>
          </a:xfrm>
        </p:spPr>
        <p:txBody>
          <a:bodyPr>
            <a:normAutofit fontScale="92500" lnSpcReduction="20000"/>
          </a:bodyPr>
          <a:lstStyle/>
          <a:p>
            <a:pPr marL="0" indent="0">
              <a:buNone/>
            </a:pPr>
            <a:r>
              <a:rPr lang="en-US" sz="2400" dirty="0">
                <a:solidFill>
                  <a:schemeClr val="tx1"/>
                </a:solidFill>
                <a:latin typeface="Times New Roman" panose="02020603050405020304" pitchFamily="18" charset="0"/>
                <a:cs typeface="Times New Roman" panose="02020603050405020304" pitchFamily="18" charset="0"/>
              </a:rPr>
              <a:t>HB 125 (passed the House, second hearing in the Senate Education Committee)</a:t>
            </a:r>
          </a:p>
          <a:p>
            <a:r>
              <a:rPr lang="en-US" sz="2200" dirty="0">
                <a:solidFill>
                  <a:schemeClr val="tx1"/>
                </a:solidFill>
                <a:latin typeface="Times New Roman" panose="02020603050405020304" pitchFamily="18" charset="0"/>
                <a:cs typeface="Times New Roman" panose="02020603050405020304" pitchFamily="18" charset="0"/>
              </a:rPr>
              <a:t>Originally r</a:t>
            </a:r>
            <a:r>
              <a:rPr lang="en-US" sz="2200" b="0" i="0" dirty="0">
                <a:solidFill>
                  <a:schemeClr val="tx1"/>
                </a:solidFill>
                <a:effectLst/>
                <a:latin typeface="Times New Roman" panose="02020603050405020304" pitchFamily="18" charset="0"/>
                <a:cs typeface="Times New Roman" panose="02020603050405020304" pitchFamily="18" charset="0"/>
              </a:rPr>
              <a:t>equired school districts to grant excused absences to students for participation in</a:t>
            </a:r>
            <a:r>
              <a:rPr lang="en-US" sz="2200" dirty="0">
                <a:solidFill>
                  <a:schemeClr val="tx1"/>
                </a:solidFill>
                <a:latin typeface="Times New Roman" panose="02020603050405020304" pitchFamily="18" charset="0"/>
                <a:cs typeface="Times New Roman" panose="02020603050405020304" pitchFamily="18" charset="0"/>
              </a:rPr>
              <a:t> </a:t>
            </a:r>
            <a:r>
              <a:rPr lang="en-US" sz="2200" b="0" i="0" dirty="0">
                <a:solidFill>
                  <a:schemeClr val="tx1"/>
                </a:solidFill>
                <a:effectLst/>
                <a:latin typeface="Times New Roman" panose="02020603050405020304" pitchFamily="18" charset="0"/>
                <a:cs typeface="Times New Roman" panose="02020603050405020304" pitchFamily="18" charset="0"/>
              </a:rPr>
              <a:t>scheduled 4-H and FFA activities or programs</a:t>
            </a:r>
          </a:p>
          <a:p>
            <a:r>
              <a:rPr lang="en-US" sz="2200" dirty="0">
                <a:solidFill>
                  <a:schemeClr val="tx1"/>
                </a:solidFill>
                <a:latin typeface="Times New Roman" panose="02020603050405020304" pitchFamily="18" charset="0"/>
                <a:cs typeface="Times New Roman" panose="02020603050405020304" pitchFamily="18" charset="0"/>
              </a:rPr>
              <a:t>Bill changed in the House to require a school district to count a student who participates in a district-approved school-sponsored or workforce preparation activity during school hours as being present at school</a:t>
            </a:r>
          </a:p>
          <a:p>
            <a:pPr lvl="1"/>
            <a:r>
              <a:rPr lang="en-US" sz="1900" dirty="0">
                <a:solidFill>
                  <a:schemeClr val="tx1"/>
                </a:solidFill>
                <a:latin typeface="Times New Roman" panose="02020603050405020304" pitchFamily="18" charset="0"/>
                <a:cs typeface="Times New Roman" panose="02020603050405020304" pitchFamily="18" charset="0"/>
              </a:rPr>
              <a:t>Approved activities must include 4-H and FFA activities or programs, athletic tournaments, field trips, internships, shadowing opportunities, and any other activity approved by the district. </a:t>
            </a:r>
          </a:p>
          <a:p>
            <a:r>
              <a:rPr lang="en-US" sz="2200" dirty="0">
                <a:solidFill>
                  <a:schemeClr val="tx1"/>
                </a:solidFill>
                <a:latin typeface="Times New Roman" panose="02020603050405020304" pitchFamily="18" charset="0"/>
                <a:cs typeface="Times New Roman" panose="02020603050405020304" pitchFamily="18" charset="0"/>
              </a:rPr>
              <a:t>The bill would permit a district to require, as proof of participation in the approved activity, the submission of written documentation from an educator affiliated with the activity or a student’s parent to a school principal or attendance officer </a:t>
            </a:r>
          </a:p>
          <a:p>
            <a:r>
              <a:rPr lang="en-US" sz="2200" dirty="0">
                <a:solidFill>
                  <a:schemeClr val="tx1"/>
                </a:solidFill>
                <a:latin typeface="Times New Roman" panose="02020603050405020304" pitchFamily="18" charset="0"/>
                <a:cs typeface="Times New Roman" panose="02020603050405020304" pitchFamily="18" charset="0"/>
              </a:rPr>
              <a:t>Districts would need to provide the student with the opportunity to make up any schoolwork missed during a student’s participation in an approved activity</a:t>
            </a:r>
          </a:p>
          <a:p>
            <a:r>
              <a:rPr lang="en-US" sz="2200" dirty="0">
                <a:solidFill>
                  <a:schemeClr val="tx1"/>
                </a:solidFill>
                <a:latin typeface="Times New Roman" panose="02020603050405020304" pitchFamily="18" charset="0"/>
                <a:cs typeface="Times New Roman" panose="02020603050405020304" pitchFamily="18" charset="0"/>
              </a:rPr>
              <a:t>Approved activities could not be utilized during the testing window</a:t>
            </a:r>
          </a:p>
        </p:txBody>
      </p:sp>
    </p:spTree>
    <p:extLst>
      <p:ext uri="{BB962C8B-B14F-4D97-AF65-F5344CB8AC3E}">
        <p14:creationId xmlns:p14="http://schemas.microsoft.com/office/powerpoint/2010/main" val="18107528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B198D-85BA-0945-8BFC-D1897A649C70}"/>
              </a:ext>
            </a:extLst>
          </p:cNvPr>
          <p:cNvSpPr>
            <a:spLocks noGrp="1"/>
          </p:cNvSpPr>
          <p:nvPr>
            <p:ph type="title"/>
          </p:nvPr>
        </p:nvSpPr>
        <p:spPr/>
        <p:txBody>
          <a:bodyPr/>
          <a:lstStyle/>
          <a:p>
            <a:r>
              <a:rPr lang="en-US" dirty="0"/>
              <a:t>Stand-alone Bills</a:t>
            </a:r>
          </a:p>
        </p:txBody>
      </p:sp>
      <p:sp>
        <p:nvSpPr>
          <p:cNvPr id="3" name="Content Placeholder 2">
            <a:extLst>
              <a:ext uri="{FF2B5EF4-FFF2-40B4-BE49-F238E27FC236}">
                <a16:creationId xmlns:a16="http://schemas.microsoft.com/office/drawing/2014/main" id="{CFA56825-DECD-0E45-9BA5-97E0AE461EBD}"/>
              </a:ext>
            </a:extLst>
          </p:cNvPr>
          <p:cNvSpPr>
            <a:spLocks noGrp="1"/>
          </p:cNvSpPr>
          <p:nvPr>
            <p:ph idx="1"/>
          </p:nvPr>
        </p:nvSpPr>
        <p:spPr>
          <a:xfrm>
            <a:off x="677334" y="1760396"/>
            <a:ext cx="8596668" cy="4825755"/>
          </a:xfrm>
        </p:spPr>
        <p:txBody>
          <a:bodyPr>
            <a:normAutofit/>
          </a:bodyPr>
          <a:lstStyle/>
          <a:p>
            <a:pPr marL="0" indent="0">
              <a:buNone/>
            </a:pPr>
            <a:r>
              <a:rPr lang="en-US" sz="2200" dirty="0">
                <a:solidFill>
                  <a:schemeClr val="tx1"/>
                </a:solidFill>
                <a:latin typeface="Times New Roman" panose="02020603050405020304" pitchFamily="18" charset="0"/>
                <a:cs typeface="Times New Roman" panose="02020603050405020304" pitchFamily="18" charset="0"/>
              </a:rPr>
              <a:t>HB 304 (passed out of the House Education Committee)</a:t>
            </a:r>
          </a:p>
          <a:p>
            <a:r>
              <a:rPr lang="en-US" sz="2000" b="0" i="0" dirty="0">
                <a:solidFill>
                  <a:srgbClr val="000000"/>
                </a:solidFill>
                <a:effectLst/>
                <a:latin typeface="Times New Roman" panose="02020603050405020304" pitchFamily="18" charset="0"/>
                <a:cs typeface="Times New Roman" panose="02020603050405020304" pitchFamily="18" charset="0"/>
              </a:rPr>
              <a:t>Would permit a high school student to substitute two</a:t>
            </a:r>
            <a:r>
              <a:rPr lang="en-US" sz="2000" dirty="0">
                <a:solidFill>
                  <a:srgbClr val="000000"/>
                </a:solidFill>
                <a:latin typeface="Times New Roman" panose="02020603050405020304" pitchFamily="18" charset="0"/>
                <a:cs typeface="Times New Roman" panose="02020603050405020304" pitchFamily="18" charset="0"/>
              </a:rPr>
              <a:t> </a:t>
            </a:r>
            <a:r>
              <a:rPr lang="en-US" sz="2000" b="0" i="0" dirty="0">
                <a:solidFill>
                  <a:srgbClr val="000000"/>
                </a:solidFill>
                <a:effectLst/>
                <a:latin typeface="Times New Roman" panose="02020603050405020304" pitchFamily="18" charset="0"/>
                <a:cs typeface="Times New Roman" panose="02020603050405020304" pitchFamily="18" charset="0"/>
              </a:rPr>
              <a:t>full seasons of club sports or 120 hours of ‘other athletic activities’ to fulfill high school physical</a:t>
            </a:r>
            <a:r>
              <a:rPr lang="en-US" sz="2000" dirty="0">
                <a:solidFill>
                  <a:srgbClr val="000000"/>
                </a:solidFill>
                <a:latin typeface="Times New Roman" panose="02020603050405020304" pitchFamily="18" charset="0"/>
                <a:cs typeface="Times New Roman" panose="02020603050405020304" pitchFamily="18" charset="0"/>
              </a:rPr>
              <a:t> </a:t>
            </a:r>
            <a:r>
              <a:rPr lang="en-US" sz="2000" b="0" i="0" dirty="0">
                <a:solidFill>
                  <a:srgbClr val="000000"/>
                </a:solidFill>
                <a:effectLst/>
                <a:latin typeface="Times New Roman" panose="02020603050405020304" pitchFamily="18" charset="0"/>
                <a:cs typeface="Times New Roman" panose="02020603050405020304" pitchFamily="18" charset="0"/>
              </a:rPr>
              <a:t>education requirements </a:t>
            </a:r>
            <a:endParaRPr lang="en-US" sz="2000" dirty="0">
              <a:solidFill>
                <a:srgbClr val="000000"/>
              </a:solidFill>
              <a:latin typeface="Times New Roman" panose="02020603050405020304" pitchFamily="18" charset="0"/>
              <a:cs typeface="Times New Roman" panose="02020603050405020304" pitchFamily="18" charset="0"/>
            </a:endParaRPr>
          </a:p>
          <a:p>
            <a:pPr lvl="1"/>
            <a:r>
              <a:rPr lang="en-US" sz="1800" b="0" i="0" dirty="0">
                <a:solidFill>
                  <a:srgbClr val="000000"/>
                </a:solidFill>
                <a:effectLst/>
                <a:latin typeface="Times New Roman" panose="02020603050405020304" pitchFamily="18" charset="0"/>
                <a:cs typeface="Times New Roman" panose="02020603050405020304" pitchFamily="18" charset="0"/>
              </a:rPr>
              <a:t>The same manner as with interscholastic athletics, marching band,</a:t>
            </a:r>
            <a:r>
              <a:rPr lang="en-US" sz="1800" dirty="0">
                <a:solidFill>
                  <a:srgbClr val="000000"/>
                </a:solidFill>
                <a:latin typeface="Times New Roman" panose="02020603050405020304" pitchFamily="18" charset="0"/>
                <a:cs typeface="Times New Roman" panose="02020603050405020304" pitchFamily="18" charset="0"/>
              </a:rPr>
              <a:t> </a:t>
            </a:r>
            <a:r>
              <a:rPr lang="en-US" sz="1800" b="0" i="0" dirty="0">
                <a:solidFill>
                  <a:srgbClr val="000000"/>
                </a:solidFill>
                <a:effectLst/>
                <a:latin typeface="Times New Roman" panose="02020603050405020304" pitchFamily="18" charset="0"/>
                <a:cs typeface="Times New Roman" panose="02020603050405020304" pitchFamily="18" charset="0"/>
              </a:rPr>
              <a:t>show choir, and cheerleading under current law</a:t>
            </a:r>
          </a:p>
          <a:p>
            <a:pPr lvl="1"/>
            <a:r>
              <a:rPr lang="en-US" sz="1800" dirty="0">
                <a:solidFill>
                  <a:srgbClr val="000000"/>
                </a:solidFill>
                <a:effectLst/>
                <a:latin typeface="Times New Roman" panose="02020603050405020304" pitchFamily="18" charset="0"/>
                <a:cs typeface="Times New Roman" panose="02020603050405020304" pitchFamily="18" charset="0"/>
              </a:rPr>
              <a:t>Other physical activity is a sport or physical activity taught by an instructor outside of school </a:t>
            </a:r>
          </a:p>
          <a:p>
            <a:r>
              <a:rPr lang="en-US" sz="2000" dirty="0">
                <a:solidFill>
                  <a:srgbClr val="000000"/>
                </a:solidFill>
                <a:latin typeface="Times New Roman" panose="02020603050405020304" pitchFamily="18" charset="0"/>
                <a:cs typeface="Times New Roman" panose="02020603050405020304" pitchFamily="18" charset="0"/>
              </a:rPr>
              <a:t>Would allow schools to include two 30-minute recess times (one in the morning and one in the afternoon) for students K-8 in the calculation of the minimum number of hours per school year</a:t>
            </a:r>
          </a:p>
          <a:p>
            <a:r>
              <a:rPr lang="en-US" sz="2000" dirty="0">
                <a:solidFill>
                  <a:srgbClr val="000000"/>
                </a:solidFill>
                <a:latin typeface="Times New Roman" panose="02020603050405020304" pitchFamily="18" charset="0"/>
                <a:cs typeface="Times New Roman" panose="02020603050405020304" pitchFamily="18" charset="0"/>
              </a:rPr>
              <a:t>Expresses the General Assembly’s intent to recognize the importance of recess and physical activity</a:t>
            </a:r>
          </a:p>
        </p:txBody>
      </p:sp>
    </p:spTree>
    <p:extLst>
      <p:ext uri="{BB962C8B-B14F-4D97-AF65-F5344CB8AC3E}">
        <p14:creationId xmlns:p14="http://schemas.microsoft.com/office/powerpoint/2010/main" val="34998058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FE0F3-68D6-984F-8553-03BE764F5213}"/>
              </a:ext>
            </a:extLst>
          </p:cNvPr>
          <p:cNvSpPr>
            <a:spLocks noGrp="1"/>
          </p:cNvSpPr>
          <p:nvPr>
            <p:ph type="title"/>
          </p:nvPr>
        </p:nvSpPr>
        <p:spPr/>
        <p:txBody>
          <a:bodyPr/>
          <a:lstStyle/>
          <a:p>
            <a:r>
              <a:rPr lang="en-US" dirty="0"/>
              <a:t>Stand-alone Bills</a:t>
            </a:r>
          </a:p>
        </p:txBody>
      </p:sp>
      <p:sp>
        <p:nvSpPr>
          <p:cNvPr id="3" name="Content Placeholder 2">
            <a:extLst>
              <a:ext uri="{FF2B5EF4-FFF2-40B4-BE49-F238E27FC236}">
                <a16:creationId xmlns:a16="http://schemas.microsoft.com/office/drawing/2014/main" id="{402ACFA9-0195-0D46-AE2C-684D6B520E3C}"/>
              </a:ext>
            </a:extLst>
          </p:cNvPr>
          <p:cNvSpPr>
            <a:spLocks noGrp="1"/>
          </p:cNvSpPr>
          <p:nvPr>
            <p:ph idx="1"/>
          </p:nvPr>
        </p:nvSpPr>
        <p:spPr/>
        <p:txBody>
          <a:bodyPr/>
          <a:lstStyle/>
          <a:p>
            <a:pPr marL="0" indent="0">
              <a:buNone/>
            </a:pPr>
            <a:r>
              <a:rPr lang="en-US" sz="2400" dirty="0">
                <a:solidFill>
                  <a:schemeClr val="tx1"/>
                </a:solidFill>
                <a:latin typeface="Times New Roman" panose="02020603050405020304" pitchFamily="18" charset="0"/>
                <a:cs typeface="Times New Roman" panose="02020603050405020304" pitchFamily="18" charset="0"/>
              </a:rPr>
              <a:t>HB 314 (passed the House)</a:t>
            </a:r>
          </a:p>
          <a:p>
            <a:r>
              <a:rPr lang="en-US" sz="2000" dirty="0">
                <a:solidFill>
                  <a:schemeClr val="tx1"/>
                </a:solidFill>
                <a:latin typeface="Times New Roman" panose="02020603050405020304" pitchFamily="18" charset="0"/>
                <a:cs typeface="Times New Roman" panose="02020603050405020304" pitchFamily="18" charset="0"/>
              </a:rPr>
              <a:t>Exempts student email addresses from the Public Records Law. </a:t>
            </a:r>
          </a:p>
          <a:p>
            <a:r>
              <a:rPr lang="en-US" sz="2000" dirty="0">
                <a:solidFill>
                  <a:schemeClr val="tx1"/>
                </a:solidFill>
                <a:latin typeface="Times New Roman" panose="02020603050405020304" pitchFamily="18" charset="0"/>
                <a:cs typeface="Times New Roman" panose="02020603050405020304" pitchFamily="18" charset="0"/>
              </a:rPr>
              <a:t>Permits public records keepers to initiate court proceedings to limit or deny harassing or disruptive public records requests. </a:t>
            </a:r>
          </a:p>
          <a:p>
            <a:r>
              <a:rPr lang="en-US" sz="2000" dirty="0">
                <a:solidFill>
                  <a:schemeClr val="tx1"/>
                </a:solidFill>
                <a:latin typeface="Times New Roman" panose="02020603050405020304" pitchFamily="18" charset="0"/>
                <a:cs typeface="Times New Roman" panose="02020603050405020304" pitchFamily="18" charset="0"/>
              </a:rPr>
              <a:t>Permits private contractors to respond to requests for voluminous public records. </a:t>
            </a:r>
          </a:p>
          <a:p>
            <a:r>
              <a:rPr lang="en-US" sz="2000" dirty="0">
                <a:solidFill>
                  <a:schemeClr val="tx1"/>
                </a:solidFill>
                <a:latin typeface="Times New Roman" panose="02020603050405020304" pitchFamily="18" charset="0"/>
                <a:cs typeface="Times New Roman" panose="02020603050405020304" pitchFamily="18" charset="0"/>
              </a:rPr>
              <a:t>Establishes an alternative fee structure that political subdivisions may adopt for public records requests. </a:t>
            </a:r>
          </a:p>
          <a:p>
            <a:endParaRPr lang="en-US" dirty="0"/>
          </a:p>
        </p:txBody>
      </p:sp>
    </p:spTree>
    <p:extLst>
      <p:ext uri="{BB962C8B-B14F-4D97-AF65-F5344CB8AC3E}">
        <p14:creationId xmlns:p14="http://schemas.microsoft.com/office/powerpoint/2010/main" val="37632416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08FA3-B5A2-089C-38BA-0A10776181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BA3288-5D64-4F8E-DA8E-1AB37284BB44}"/>
              </a:ext>
            </a:extLst>
          </p:cNvPr>
          <p:cNvSpPr>
            <a:spLocks noGrp="1"/>
          </p:cNvSpPr>
          <p:nvPr>
            <p:ph type="title"/>
          </p:nvPr>
        </p:nvSpPr>
        <p:spPr>
          <a:xfrm>
            <a:off x="459346" y="516834"/>
            <a:ext cx="9895951" cy="1033669"/>
          </a:xfrm>
        </p:spPr>
        <p:txBody>
          <a:bodyPr>
            <a:normAutofit/>
          </a:bodyPr>
          <a:lstStyle/>
          <a:p>
            <a:r>
              <a:rPr lang="en-US" b="1" dirty="0">
                <a:solidFill>
                  <a:srgbClr val="FFFFFF"/>
                </a:solidFill>
                <a:latin typeface="Georgia" panose="02040502050405020303" pitchFamily="18" charset="0"/>
                <a:cs typeface="Times New Roman" panose="02020603050405020304" pitchFamily="18" charset="0"/>
              </a:rPr>
              <a:t> </a:t>
            </a:r>
            <a:r>
              <a:rPr lang="en-US" dirty="0"/>
              <a:t>Stand alone bills</a:t>
            </a:r>
            <a:r>
              <a:rPr lang="en-US" b="1" dirty="0">
                <a:solidFill>
                  <a:srgbClr val="FFFFFF"/>
                </a:solidFill>
                <a:latin typeface="Georgia" panose="02040502050405020303" pitchFamily="18" charset="0"/>
                <a:cs typeface="Times New Roman" panose="02020603050405020304" pitchFamily="18" charset="0"/>
              </a:rPr>
              <a:t>85 – Baby Olivia Act</a:t>
            </a:r>
            <a:endParaRPr lang="en-US" sz="2200" i="1" dirty="0">
              <a:solidFill>
                <a:srgbClr val="FFFFFF"/>
              </a:solidFill>
            </a:endParaRPr>
          </a:p>
        </p:txBody>
      </p:sp>
      <p:sp>
        <p:nvSpPr>
          <p:cNvPr id="3" name="Content Placeholder 2">
            <a:extLst>
              <a:ext uri="{FF2B5EF4-FFF2-40B4-BE49-F238E27FC236}">
                <a16:creationId xmlns:a16="http://schemas.microsoft.com/office/drawing/2014/main" id="{CBC88C3A-E019-01E5-5905-E882CF20405C}"/>
              </a:ext>
            </a:extLst>
          </p:cNvPr>
          <p:cNvSpPr>
            <a:spLocks noGrp="1"/>
          </p:cNvSpPr>
          <p:nvPr>
            <p:ph idx="1"/>
          </p:nvPr>
        </p:nvSpPr>
        <p:spPr>
          <a:xfrm>
            <a:off x="-637015" y="1328207"/>
            <a:ext cx="12829011" cy="5235255"/>
          </a:xfrm>
        </p:spPr>
        <p:txBody>
          <a:bodyPr anchor="ctr">
            <a:normAutofit/>
          </a:bodyPr>
          <a:lstStyle/>
          <a:p>
            <a:pPr marL="914400" lvl="2" indent="0">
              <a:buNone/>
            </a:pPr>
            <a:endParaRPr lang="en-US" sz="2800" b="1" dirty="0">
              <a:latin typeface="Times New Roman" panose="02020603050405020304" pitchFamily="18" charset="0"/>
              <a:cs typeface="Times New Roman" panose="02020603050405020304" pitchFamily="18" charset="0"/>
            </a:endParaRP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11E24180-1872-381E-AE0B-98EC6D63D4F3}"/>
              </a:ext>
            </a:extLst>
          </p:cNvPr>
          <p:cNvSpPr txBox="1"/>
          <p:nvPr/>
        </p:nvSpPr>
        <p:spPr>
          <a:xfrm>
            <a:off x="318414" y="1458911"/>
            <a:ext cx="9794963" cy="6001643"/>
          </a:xfrm>
          <a:prstGeom prst="rect">
            <a:avLst/>
          </a:prstGeom>
          <a:noFill/>
        </p:spPr>
        <p:txBody>
          <a:bodyPr wrap="square" rtlCol="0">
            <a:spAutoFit/>
          </a:bodyPr>
          <a:lstStyle/>
          <a:p>
            <a:r>
              <a:rPr lang="en-US" sz="2200" dirty="0">
                <a:latin typeface="Times New Roman" panose="02020603050405020304" pitchFamily="18" charset="0"/>
                <a:cs typeface="Times New Roman" panose="02020603050405020304" pitchFamily="18" charset="0"/>
              </a:rPr>
              <a:t>HB 485 (second hearing in the Senate Education Committee) &amp; SB 310 (second hearing in the Senate Education Committee)</a:t>
            </a:r>
          </a:p>
          <a:p>
            <a:pPr>
              <a:buClr>
                <a:schemeClr val="accent1"/>
              </a:buClr>
            </a:pPr>
            <a:r>
              <a:rPr lang="en-US" sz="2200" b="1" dirty="0">
                <a:latin typeface="Times New Roman" panose="02020603050405020304" pitchFamily="18" charset="0"/>
                <a:cs typeface="Times New Roman" panose="02020603050405020304" pitchFamily="18" charset="0"/>
              </a:rPr>
              <a:t>House:</a:t>
            </a:r>
          </a:p>
          <a:p>
            <a:pPr marL="342900" indent="-342900">
              <a:buClr>
                <a:schemeClr val="accent1"/>
              </a:buClr>
              <a:buFont typeface="Wingdings" pitchFamily="2" charset="2"/>
              <a:buChar char="Ø"/>
            </a:pPr>
            <a:r>
              <a:rPr lang="en-US" sz="2000" dirty="0">
                <a:latin typeface="Times New Roman" panose="02020603050405020304" pitchFamily="18" charset="0"/>
                <a:cs typeface="Times New Roman" panose="02020603050405020304" pitchFamily="18" charset="0"/>
              </a:rPr>
              <a:t>Requires each public school to provide human growth and development instruction in its curriculum for grades 5-12, which must include a high-definition ultrasound video and the “Meet Baby Olivia” video produced by Live Action, or its successor entity, or a substantially similar video. </a:t>
            </a:r>
          </a:p>
          <a:p>
            <a:pPr marL="342900" indent="-342900">
              <a:buClr>
                <a:schemeClr val="accent1"/>
              </a:buClr>
              <a:buFont typeface="Wingdings" pitchFamily="2" charset="2"/>
              <a:buChar char="Ø"/>
            </a:pPr>
            <a:r>
              <a:rPr lang="en-US" sz="2000" dirty="0">
                <a:latin typeface="Times New Roman" panose="02020603050405020304" pitchFamily="18" charset="0"/>
                <a:cs typeface="Times New Roman" panose="02020603050405020304" pitchFamily="18" charset="0"/>
              </a:rPr>
              <a:t>Prohibits the Department of Education and Workforce from adopting a model curriculum in human growth and development that conflicts with the bill’s requirements. </a:t>
            </a:r>
          </a:p>
          <a:p>
            <a:pPr marL="342900" indent="-342900">
              <a:buClr>
                <a:schemeClr val="accent1"/>
              </a:buClr>
              <a:buFont typeface="Wingdings" pitchFamily="2" charset="2"/>
              <a:buChar char="Ø"/>
            </a:pPr>
            <a:r>
              <a:rPr lang="en-US" sz="2000" dirty="0">
                <a:latin typeface="Times New Roman" panose="02020603050405020304" pitchFamily="18" charset="0"/>
                <a:cs typeface="Times New Roman" panose="02020603050405020304" pitchFamily="18" charset="0"/>
              </a:rPr>
              <a:t>Requires the Department to establish and publicize a list of instructional materials in human growth and development compliant with the bill.</a:t>
            </a:r>
          </a:p>
          <a:p>
            <a:pPr marL="342900" indent="-342900">
              <a:buClr>
                <a:schemeClr val="accent1"/>
              </a:buClr>
              <a:buFont typeface="Wingdings" pitchFamily="2" charset="2"/>
              <a:buChar char="Ø"/>
            </a:pPr>
            <a:endParaRPr lang="en-US" sz="2000" dirty="0">
              <a:latin typeface="Times New Roman" panose="02020603050405020304" pitchFamily="18" charset="0"/>
              <a:cs typeface="Times New Roman" panose="02020603050405020304" pitchFamily="18" charset="0"/>
            </a:endParaRPr>
          </a:p>
          <a:p>
            <a:pPr>
              <a:buClr>
                <a:schemeClr val="accent1"/>
              </a:buClr>
            </a:pPr>
            <a:r>
              <a:rPr lang="en-US" sz="2200" b="1" dirty="0">
                <a:latin typeface="Times New Roman" panose="02020603050405020304" pitchFamily="18" charset="0"/>
                <a:cs typeface="Times New Roman" panose="02020603050405020304" pitchFamily="18" charset="0"/>
              </a:rPr>
              <a:t>Senate:</a:t>
            </a:r>
          </a:p>
          <a:p>
            <a:pPr marL="342900" indent="-342900">
              <a:buClr>
                <a:schemeClr val="accent1"/>
              </a:buClr>
              <a:buFont typeface="Wingdings" pitchFamily="2" charset="2"/>
              <a:buChar char="Ø"/>
            </a:pPr>
            <a:r>
              <a:rPr lang="en-US" sz="2000" dirty="0">
                <a:latin typeface="Times New Roman" panose="02020603050405020304" pitchFamily="18" charset="0"/>
                <a:cs typeface="Times New Roman" panose="02020603050405020304" pitchFamily="18" charset="0"/>
              </a:rPr>
              <a:t>Requires instruction in human growth and development to include video on fetal development.</a:t>
            </a:r>
          </a:p>
          <a:p>
            <a:endParaRPr lang="en-US" sz="2400" b="1" dirty="0">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latin typeface="Georgia" panose="02040502050405020303" pitchFamily="18" charset="0"/>
              </a:rPr>
              <a:t> </a:t>
            </a:r>
            <a:endParaRPr kumimoji="0" lang="en-US" sz="20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a:p>
            <a:endParaRPr lang="en-US" sz="2400" b="1" dirty="0">
              <a:latin typeface="Georgia" panose="02040502050405020303" pitchFamily="18" charset="0"/>
            </a:endParaRPr>
          </a:p>
        </p:txBody>
      </p:sp>
    </p:spTree>
    <p:extLst>
      <p:ext uri="{BB962C8B-B14F-4D97-AF65-F5344CB8AC3E}">
        <p14:creationId xmlns:p14="http://schemas.microsoft.com/office/powerpoint/2010/main" val="5922391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20157-DA2F-5A4A-A16E-F68952B80463}"/>
              </a:ext>
            </a:extLst>
          </p:cNvPr>
          <p:cNvSpPr>
            <a:spLocks noGrp="1"/>
          </p:cNvSpPr>
          <p:nvPr>
            <p:ph type="title"/>
          </p:nvPr>
        </p:nvSpPr>
        <p:spPr/>
        <p:txBody>
          <a:bodyPr/>
          <a:lstStyle/>
          <a:p>
            <a:r>
              <a:rPr lang="en-US" dirty="0"/>
              <a:t>Stand alone bills</a:t>
            </a:r>
          </a:p>
        </p:txBody>
      </p:sp>
      <p:sp>
        <p:nvSpPr>
          <p:cNvPr id="3" name="Content Placeholder 2">
            <a:extLst>
              <a:ext uri="{FF2B5EF4-FFF2-40B4-BE49-F238E27FC236}">
                <a16:creationId xmlns:a16="http://schemas.microsoft.com/office/drawing/2014/main" id="{1A0EF953-87AA-9943-A226-7C1896117A01}"/>
              </a:ext>
            </a:extLst>
          </p:cNvPr>
          <p:cNvSpPr>
            <a:spLocks noGrp="1"/>
          </p:cNvSpPr>
          <p:nvPr>
            <p:ph idx="1"/>
          </p:nvPr>
        </p:nvSpPr>
        <p:spPr>
          <a:xfrm>
            <a:off x="677334" y="1654629"/>
            <a:ext cx="8596668" cy="4386733"/>
          </a:xfrm>
        </p:spPr>
        <p:txBody>
          <a:bodyPr>
            <a:normAutofit/>
          </a:bodyPr>
          <a:lstStyle/>
          <a:p>
            <a:pPr marL="0" indent="0">
              <a:buNone/>
            </a:pPr>
            <a:r>
              <a:rPr lang="en-US" sz="2400" dirty="0">
                <a:solidFill>
                  <a:schemeClr val="tx1"/>
                </a:solidFill>
                <a:latin typeface="Times New Roman" panose="02020603050405020304" pitchFamily="18" charset="0"/>
                <a:cs typeface="Times New Roman" panose="02020603050405020304" pitchFamily="18" charset="0"/>
              </a:rPr>
              <a:t>HB 486 (passed in the House; first hearing in the Senate Education Committee)</a:t>
            </a:r>
          </a:p>
          <a:p>
            <a:r>
              <a:rPr lang="en-US" sz="2200" dirty="0">
                <a:solidFill>
                  <a:schemeClr val="tx1"/>
                </a:solidFill>
                <a:latin typeface="Times New Roman" panose="02020603050405020304" pitchFamily="18" charset="0"/>
                <a:cs typeface="Times New Roman" panose="02020603050405020304" pitchFamily="18" charset="0"/>
              </a:rPr>
              <a:t>Declares the General Assembly’s findings that the “teaching of the historical, positive impact of religion on American history is consistent with the First Amendment” and “imperative to reducing ignorance of American history, hate, and violence within our society”</a:t>
            </a:r>
          </a:p>
          <a:p>
            <a:r>
              <a:rPr lang="en-US" sz="2200" dirty="0">
                <a:solidFill>
                  <a:schemeClr val="tx1"/>
                </a:solidFill>
                <a:latin typeface="Times New Roman" panose="02020603050405020304" pitchFamily="18" charset="0"/>
                <a:cs typeface="Times New Roman" panose="02020603050405020304" pitchFamily="18" charset="0"/>
              </a:rPr>
              <a:t>Permits teachers in public schools and instructors at state institutions of higher education, when providing instruction on American history, to also provide instruction on the positive impacts of religion on American history.</a:t>
            </a:r>
          </a:p>
          <a:p>
            <a:r>
              <a:rPr lang="en-US" sz="2200" dirty="0">
                <a:solidFill>
                  <a:schemeClr val="tx1"/>
                </a:solidFill>
                <a:latin typeface="Times New Roman" panose="02020603050405020304" pitchFamily="18" charset="0"/>
                <a:cs typeface="Times New Roman" panose="02020603050405020304" pitchFamily="18" charset="0"/>
              </a:rPr>
              <a:t>Entitles the bill the “Charlie Kirk American Heritage Act.</a:t>
            </a:r>
          </a:p>
          <a:p>
            <a:endParaRPr lang="en-US" dirty="0"/>
          </a:p>
        </p:txBody>
      </p:sp>
    </p:spTree>
    <p:extLst>
      <p:ext uri="{BB962C8B-B14F-4D97-AF65-F5344CB8AC3E}">
        <p14:creationId xmlns:p14="http://schemas.microsoft.com/office/powerpoint/2010/main" val="160667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3A7C0-B145-5246-8C9D-CD88BF41B217}"/>
              </a:ext>
            </a:extLst>
          </p:cNvPr>
          <p:cNvSpPr>
            <a:spLocks noGrp="1"/>
          </p:cNvSpPr>
          <p:nvPr>
            <p:ph type="ctrTitle"/>
          </p:nvPr>
        </p:nvSpPr>
        <p:spPr/>
        <p:txBody>
          <a:bodyPr/>
          <a:lstStyle/>
          <a:p>
            <a:r>
              <a:rPr lang="en-US" dirty="0"/>
              <a:t> </a:t>
            </a:r>
            <a:br>
              <a:rPr lang="en-US" dirty="0"/>
            </a:br>
            <a:r>
              <a:rPr lang="en-US" dirty="0"/>
              <a:t>Education-Related Bills Finalized in June</a:t>
            </a:r>
          </a:p>
        </p:txBody>
      </p:sp>
      <p:sp>
        <p:nvSpPr>
          <p:cNvPr id="3" name="Subtitle 2">
            <a:extLst>
              <a:ext uri="{FF2B5EF4-FFF2-40B4-BE49-F238E27FC236}">
                <a16:creationId xmlns:a16="http://schemas.microsoft.com/office/drawing/2014/main" id="{7878AC0B-3BBC-D944-BFD9-C4452C13D924}"/>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7587969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C3F43-17B3-BF48-B498-1931C99883FC}"/>
              </a:ext>
            </a:extLst>
          </p:cNvPr>
          <p:cNvSpPr>
            <a:spLocks noGrp="1"/>
          </p:cNvSpPr>
          <p:nvPr>
            <p:ph type="title"/>
          </p:nvPr>
        </p:nvSpPr>
        <p:spPr/>
        <p:txBody>
          <a:bodyPr/>
          <a:lstStyle/>
          <a:p>
            <a:r>
              <a:rPr lang="en-US" dirty="0"/>
              <a:t>Stand alone bills</a:t>
            </a:r>
          </a:p>
        </p:txBody>
      </p:sp>
      <p:sp>
        <p:nvSpPr>
          <p:cNvPr id="3" name="Content Placeholder 2">
            <a:extLst>
              <a:ext uri="{FF2B5EF4-FFF2-40B4-BE49-F238E27FC236}">
                <a16:creationId xmlns:a16="http://schemas.microsoft.com/office/drawing/2014/main" id="{31170618-75BB-9F4A-BD05-7732A70A7228}"/>
              </a:ext>
            </a:extLst>
          </p:cNvPr>
          <p:cNvSpPr>
            <a:spLocks noGrp="1"/>
          </p:cNvSpPr>
          <p:nvPr>
            <p:ph idx="1"/>
          </p:nvPr>
        </p:nvSpPr>
        <p:spPr>
          <a:xfrm>
            <a:off x="677334" y="1584356"/>
            <a:ext cx="8596668" cy="4664044"/>
          </a:xfrm>
        </p:spPr>
        <p:txBody>
          <a:bodyPr>
            <a:normAutofit lnSpcReduction="10000"/>
          </a:bodyPr>
          <a:lstStyle/>
          <a:p>
            <a:pPr marL="0" indent="0">
              <a:buNone/>
            </a:pPr>
            <a:r>
              <a:rPr lang="en-US" sz="2400" dirty="0">
                <a:solidFill>
                  <a:schemeClr val="tx1"/>
                </a:solidFill>
                <a:latin typeface="Times New Roman" panose="02020603050405020304" pitchFamily="18" charset="0"/>
                <a:cs typeface="Times New Roman" panose="02020603050405020304" pitchFamily="18" charset="0"/>
              </a:rPr>
              <a:t>HB 594 (second hearing in House Education Committee) &amp; SB 326 (passed the Senate)</a:t>
            </a:r>
          </a:p>
          <a:p>
            <a:r>
              <a:rPr lang="en-US" sz="2000" dirty="0">
                <a:solidFill>
                  <a:schemeClr val="tx1"/>
                </a:solidFill>
                <a:latin typeface="Times New Roman" panose="02020603050405020304" pitchFamily="18" charset="0"/>
                <a:cs typeface="Times New Roman" panose="02020603050405020304" pitchFamily="18" charset="0"/>
              </a:rPr>
              <a:t>These bipartisan bills require Ohio public high schools to offer at least one computer science course</a:t>
            </a:r>
          </a:p>
          <a:p>
            <a:r>
              <a:rPr lang="en-US" sz="2000" dirty="0">
                <a:solidFill>
                  <a:schemeClr val="tx1"/>
                </a:solidFill>
                <a:latin typeface="Times New Roman" panose="02020603050405020304" pitchFamily="18" charset="0"/>
                <a:cs typeface="Times New Roman" panose="02020603050405020304" pitchFamily="18" charset="0"/>
              </a:rPr>
              <a:t>Starting with the class of 2032, students would be required to complete one unit of computer science to graduate (SB 326 now says one-half unit)</a:t>
            </a:r>
          </a:p>
          <a:p>
            <a:pPr lvl="1"/>
            <a:r>
              <a:rPr lang="en-US" sz="1800" dirty="0">
                <a:solidFill>
                  <a:schemeClr val="tx1"/>
                </a:solidFill>
                <a:latin typeface="Times New Roman" panose="02020603050405020304" pitchFamily="18" charset="0"/>
                <a:cs typeface="Times New Roman" panose="02020603050405020304" pitchFamily="18" charset="0"/>
              </a:rPr>
              <a:t>Students taking one-half unit must count it as an elective</a:t>
            </a:r>
          </a:p>
          <a:p>
            <a:pPr lvl="1"/>
            <a:r>
              <a:rPr lang="en-US" sz="1800" dirty="0">
                <a:solidFill>
                  <a:schemeClr val="tx1"/>
                </a:solidFill>
                <a:latin typeface="Times New Roman" panose="02020603050405020304" pitchFamily="18" charset="0"/>
                <a:cs typeface="Times New Roman" panose="02020603050405020304" pitchFamily="18" charset="0"/>
              </a:rPr>
              <a:t>If they wish to take a full unit, they may substitute it for other requirements</a:t>
            </a:r>
          </a:p>
          <a:p>
            <a:r>
              <a:rPr lang="en-US" sz="2000" dirty="0">
                <a:solidFill>
                  <a:schemeClr val="tx1"/>
                </a:solidFill>
                <a:latin typeface="Times New Roman" panose="02020603050405020304" pitchFamily="18" charset="0"/>
                <a:cs typeface="Times New Roman" panose="02020603050405020304" pitchFamily="18" charset="0"/>
              </a:rPr>
              <a:t>Beginning with the 2028-2029 school year, requires school districts to offer at least one full unit (one-half unit in SB 326) of computer science in each high school building</a:t>
            </a:r>
          </a:p>
          <a:p>
            <a:r>
              <a:rPr lang="en-US" sz="2000" dirty="0">
                <a:solidFill>
                  <a:schemeClr val="tx1"/>
                </a:solidFill>
                <a:latin typeface="Times New Roman" panose="02020603050405020304" pitchFamily="18" charset="0"/>
                <a:cs typeface="Times New Roman" panose="02020603050405020304" pitchFamily="18" charset="0"/>
              </a:rPr>
              <a:t>Requires the Department to adopt a list of computer science courses that can be used to satisfy the graduation requirement by July 1, 2027</a:t>
            </a:r>
          </a:p>
          <a:p>
            <a:endParaRPr lang="en-US" dirty="0"/>
          </a:p>
        </p:txBody>
      </p:sp>
    </p:spTree>
    <p:extLst>
      <p:ext uri="{BB962C8B-B14F-4D97-AF65-F5344CB8AC3E}">
        <p14:creationId xmlns:p14="http://schemas.microsoft.com/office/powerpoint/2010/main" val="6273743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58D79-1D79-D345-8F38-1C5B35D0AA1A}"/>
              </a:ext>
            </a:extLst>
          </p:cNvPr>
          <p:cNvSpPr>
            <a:spLocks noGrp="1"/>
          </p:cNvSpPr>
          <p:nvPr>
            <p:ph type="title"/>
          </p:nvPr>
        </p:nvSpPr>
        <p:spPr/>
        <p:txBody>
          <a:bodyPr/>
          <a:lstStyle/>
          <a:p>
            <a:r>
              <a:rPr lang="en-US"/>
              <a:t>Stand-alone Bills</a:t>
            </a:r>
          </a:p>
        </p:txBody>
      </p:sp>
      <p:sp>
        <p:nvSpPr>
          <p:cNvPr id="3" name="Content Placeholder 2">
            <a:extLst>
              <a:ext uri="{FF2B5EF4-FFF2-40B4-BE49-F238E27FC236}">
                <a16:creationId xmlns:a16="http://schemas.microsoft.com/office/drawing/2014/main" id="{AF79C211-BA6E-734F-868E-52D17256C7CD}"/>
              </a:ext>
            </a:extLst>
          </p:cNvPr>
          <p:cNvSpPr>
            <a:spLocks noGrp="1"/>
          </p:cNvSpPr>
          <p:nvPr>
            <p:ph idx="1"/>
          </p:nvPr>
        </p:nvSpPr>
        <p:spPr>
          <a:xfrm>
            <a:off x="677334" y="1818291"/>
            <a:ext cx="8596668" cy="4223072"/>
          </a:xfrm>
        </p:spPr>
        <p:txBody>
          <a:bodyPr>
            <a:normAutofit lnSpcReduction="10000"/>
          </a:bodyPr>
          <a:lstStyle/>
          <a:p>
            <a:pPr marL="0" indent="0">
              <a:buNone/>
            </a:pPr>
            <a:r>
              <a:rPr lang="en-US" sz="2400" dirty="0">
                <a:solidFill>
                  <a:schemeClr val="tx1"/>
                </a:solidFill>
                <a:latin typeface="Times New Roman" panose="02020603050405020304" pitchFamily="18" charset="0"/>
                <a:cs typeface="Times New Roman" panose="02020603050405020304" pitchFamily="18" charset="0"/>
              </a:rPr>
              <a:t>SB 144 (passed the Senate; first hearing in the House Education Committee)</a:t>
            </a:r>
          </a:p>
          <a:p>
            <a:r>
              <a:rPr lang="en-US" sz="2200" dirty="0">
                <a:solidFill>
                  <a:schemeClr val="tx1"/>
                </a:solidFill>
                <a:latin typeface="Times New Roman" panose="02020603050405020304" pitchFamily="18" charset="0"/>
                <a:cs typeface="Times New Roman" panose="02020603050405020304" pitchFamily="18" charset="0"/>
              </a:rPr>
              <a:t>Walks back the changes that allowed for only two grade bands </a:t>
            </a:r>
          </a:p>
          <a:p>
            <a:pPr marL="0" indent="0">
              <a:buNone/>
            </a:pPr>
            <a:r>
              <a:rPr lang="en-US" sz="2200" dirty="0">
                <a:solidFill>
                  <a:schemeClr val="tx1"/>
                </a:solidFill>
                <a:latin typeface="Times New Roman" panose="02020603050405020304" pitchFamily="18" charset="0"/>
                <a:cs typeface="Times New Roman" panose="02020603050405020304" pitchFamily="18" charset="0"/>
              </a:rPr>
              <a:t>	(Pre K - 8 and 7 - 12) and instead, </a:t>
            </a:r>
          </a:p>
          <a:p>
            <a:pPr lvl="1"/>
            <a:r>
              <a:rPr lang="en-US" sz="2000" dirty="0">
                <a:solidFill>
                  <a:schemeClr val="tx1"/>
                </a:solidFill>
                <a:latin typeface="Times New Roman" panose="02020603050405020304" pitchFamily="18" charset="0"/>
                <a:cs typeface="Times New Roman" panose="02020603050405020304" pitchFamily="18" charset="0"/>
              </a:rPr>
              <a:t>Institutes three grade bands (Pre K - 5, 4 - 8, and 7 - 12). </a:t>
            </a:r>
          </a:p>
          <a:p>
            <a:pPr lvl="1"/>
            <a:r>
              <a:rPr lang="en-US" sz="2000" dirty="0">
                <a:solidFill>
                  <a:schemeClr val="tx1"/>
                </a:solidFill>
                <a:latin typeface="Times New Roman" panose="02020603050405020304" pitchFamily="18" charset="0"/>
                <a:cs typeface="Times New Roman" panose="02020603050405020304" pitchFamily="18" charset="0"/>
              </a:rPr>
              <a:t>The Pre K - 5 would specify general education, special education, or both </a:t>
            </a:r>
          </a:p>
          <a:p>
            <a:pPr lvl="2"/>
            <a:r>
              <a:rPr lang="en-US" sz="1800" dirty="0">
                <a:solidFill>
                  <a:schemeClr val="tx1"/>
                </a:solidFill>
                <a:latin typeface="Times New Roman" panose="02020603050405020304" pitchFamily="18" charset="0"/>
                <a:cs typeface="Times New Roman" panose="02020603050405020304" pitchFamily="18" charset="0"/>
              </a:rPr>
              <a:t>(Note ~ the 4-8 grade band would be a generalist license which is seen to provide flexibility for districts).</a:t>
            </a:r>
          </a:p>
          <a:p>
            <a:r>
              <a:rPr lang="en-US" sz="2200" dirty="0">
                <a:solidFill>
                  <a:schemeClr val="tx1"/>
                </a:solidFill>
                <a:latin typeface="Times New Roman" panose="02020603050405020304" pitchFamily="18" charset="0"/>
                <a:cs typeface="Times New Roman" panose="02020603050405020304" pitchFamily="18" charset="0"/>
              </a:rPr>
              <a:t>The provision of law that allows superintendents to assign a teacher outside their licensure grade band (by two years) would require that the teacher assigned would need at least one year of classroom experience. </a:t>
            </a:r>
          </a:p>
          <a:p>
            <a:endParaRPr lang="en-US" dirty="0"/>
          </a:p>
        </p:txBody>
      </p:sp>
    </p:spTree>
    <p:extLst>
      <p:ext uri="{BB962C8B-B14F-4D97-AF65-F5344CB8AC3E}">
        <p14:creationId xmlns:p14="http://schemas.microsoft.com/office/powerpoint/2010/main" val="36205073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871E6-E83F-544D-A7BD-7AAB08F106C2}"/>
              </a:ext>
            </a:extLst>
          </p:cNvPr>
          <p:cNvSpPr>
            <a:spLocks noGrp="1"/>
          </p:cNvSpPr>
          <p:nvPr>
            <p:ph type="title"/>
          </p:nvPr>
        </p:nvSpPr>
        <p:spPr/>
        <p:txBody>
          <a:bodyPr/>
          <a:lstStyle/>
          <a:p>
            <a:r>
              <a:rPr lang="en-US"/>
              <a:t>Stand-alone Bills</a:t>
            </a:r>
          </a:p>
        </p:txBody>
      </p:sp>
      <p:sp>
        <p:nvSpPr>
          <p:cNvPr id="3" name="Content Placeholder 2">
            <a:extLst>
              <a:ext uri="{FF2B5EF4-FFF2-40B4-BE49-F238E27FC236}">
                <a16:creationId xmlns:a16="http://schemas.microsoft.com/office/drawing/2014/main" id="{D1536EAB-161C-7B42-9C65-6388F6E512D1}"/>
              </a:ext>
            </a:extLst>
          </p:cNvPr>
          <p:cNvSpPr>
            <a:spLocks noGrp="1"/>
          </p:cNvSpPr>
          <p:nvPr>
            <p:ph idx="1"/>
          </p:nvPr>
        </p:nvSpPr>
        <p:spPr>
          <a:xfrm>
            <a:off x="677334" y="1671145"/>
            <a:ext cx="8596668" cy="4382814"/>
          </a:xfrm>
        </p:spPr>
        <p:txBody>
          <a:bodyPr>
            <a:normAutofit/>
          </a:bodyPr>
          <a:lstStyle/>
          <a:p>
            <a:pPr marL="0" indent="0">
              <a:buNone/>
            </a:pPr>
            <a:r>
              <a:rPr lang="en-US" sz="2200" dirty="0">
                <a:solidFill>
                  <a:schemeClr val="tx1"/>
                </a:solidFill>
                <a:latin typeface="Times New Roman" panose="02020603050405020304" pitchFamily="18" charset="0"/>
                <a:cs typeface="Times New Roman" panose="02020603050405020304" pitchFamily="18" charset="0"/>
              </a:rPr>
              <a:t>SB 311 (passed by the Senate in June)</a:t>
            </a:r>
          </a:p>
          <a:p>
            <a:pPr lvl="1"/>
            <a:r>
              <a:rPr lang="en-US" sz="2000" dirty="0">
                <a:solidFill>
                  <a:schemeClr val="tx1"/>
                </a:solidFill>
                <a:latin typeface="Times New Roman" panose="02020603050405020304" pitchFamily="18" charset="0"/>
                <a:cs typeface="Times New Roman" panose="02020603050405020304" pitchFamily="18" charset="0"/>
              </a:rPr>
              <a:t>Education omnibus bill in the Senate </a:t>
            </a:r>
          </a:p>
          <a:p>
            <a:pPr lvl="1"/>
            <a:r>
              <a:rPr lang="en-US" sz="2000" dirty="0">
                <a:solidFill>
                  <a:schemeClr val="tx1"/>
                </a:solidFill>
                <a:latin typeface="Times New Roman" panose="02020603050405020304" pitchFamily="18" charset="0"/>
                <a:cs typeface="Times New Roman" panose="02020603050405020304" pitchFamily="18" charset="0"/>
              </a:rPr>
              <a:t>Contains a number of proposed changes to education policy, including:</a:t>
            </a:r>
          </a:p>
          <a:p>
            <a:pPr lvl="2"/>
            <a:r>
              <a:rPr lang="en-US" sz="1800" dirty="0">
                <a:solidFill>
                  <a:schemeClr val="tx1"/>
                </a:solidFill>
                <a:latin typeface="Times New Roman" panose="02020603050405020304" pitchFamily="18" charset="0"/>
                <a:cs typeface="Times New Roman" panose="02020603050405020304" pitchFamily="18" charset="0"/>
              </a:rPr>
              <a:t>New changes/clarifications to the requirements for the sale of unused educational facilities</a:t>
            </a:r>
          </a:p>
          <a:p>
            <a:pPr lvl="2"/>
            <a:r>
              <a:rPr lang="en-US" sz="1800" dirty="0">
                <a:solidFill>
                  <a:schemeClr val="tx1"/>
                </a:solidFill>
                <a:latin typeface="Times New Roman" panose="02020603050405020304" pitchFamily="18" charset="0"/>
                <a:cs typeface="Times New Roman" panose="02020603050405020304" pitchFamily="18" charset="0"/>
              </a:rPr>
              <a:t>Prohibits boards of education from knowingly instructing the superintendent to violate the law</a:t>
            </a:r>
          </a:p>
          <a:p>
            <a:pPr lvl="1"/>
            <a:r>
              <a:rPr lang="en-US" sz="2000" dirty="0">
                <a:solidFill>
                  <a:schemeClr val="tx1"/>
                </a:solidFill>
                <a:latin typeface="Times New Roman" panose="02020603050405020304" pitchFamily="18" charset="0"/>
                <a:cs typeface="Times New Roman" panose="02020603050405020304" pitchFamily="18" charset="0"/>
              </a:rPr>
              <a:t>Some provisions in SB 311 were also included in HB 455</a:t>
            </a:r>
          </a:p>
        </p:txBody>
      </p:sp>
    </p:spTree>
    <p:extLst>
      <p:ext uri="{BB962C8B-B14F-4D97-AF65-F5344CB8AC3E}">
        <p14:creationId xmlns:p14="http://schemas.microsoft.com/office/powerpoint/2010/main" val="26212533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0BAB7-39AA-F54B-A14C-F2FD47846944}"/>
              </a:ext>
            </a:extLst>
          </p:cNvPr>
          <p:cNvSpPr>
            <a:spLocks noGrp="1"/>
          </p:cNvSpPr>
          <p:nvPr>
            <p:ph type="title"/>
          </p:nvPr>
        </p:nvSpPr>
        <p:spPr/>
        <p:txBody>
          <a:bodyPr/>
          <a:lstStyle/>
          <a:p>
            <a:r>
              <a:rPr lang="en-US"/>
              <a:t>Stand alone bills</a:t>
            </a:r>
          </a:p>
        </p:txBody>
      </p:sp>
      <p:sp>
        <p:nvSpPr>
          <p:cNvPr id="3" name="Content Placeholder 2">
            <a:extLst>
              <a:ext uri="{FF2B5EF4-FFF2-40B4-BE49-F238E27FC236}">
                <a16:creationId xmlns:a16="http://schemas.microsoft.com/office/drawing/2014/main" id="{D15AEA85-0A43-CF4A-B3A8-8D4E70A53745}"/>
              </a:ext>
            </a:extLst>
          </p:cNvPr>
          <p:cNvSpPr>
            <a:spLocks noGrp="1"/>
          </p:cNvSpPr>
          <p:nvPr>
            <p:ph idx="1"/>
          </p:nvPr>
        </p:nvSpPr>
        <p:spPr>
          <a:xfrm>
            <a:off x="582331" y="1472541"/>
            <a:ext cx="8596668" cy="5082640"/>
          </a:xfrm>
        </p:spPr>
        <p:txBody>
          <a:bodyPr>
            <a:normAutofit/>
          </a:bodyPr>
          <a:lstStyle/>
          <a:p>
            <a:pPr marL="0" indent="0">
              <a:buNone/>
            </a:pPr>
            <a:r>
              <a:rPr lang="en-US" sz="2400" dirty="0">
                <a:solidFill>
                  <a:schemeClr val="tx1"/>
                </a:solidFill>
                <a:latin typeface="Times New Roman" panose="02020603050405020304" pitchFamily="18" charset="0"/>
                <a:cs typeface="Times New Roman" panose="02020603050405020304" pitchFamily="18" charset="0"/>
              </a:rPr>
              <a:t>SB 328 (passed the Senate; second hearing in the House Education Committee)</a:t>
            </a:r>
          </a:p>
          <a:p>
            <a:r>
              <a:rPr lang="en-US" sz="2000" dirty="0">
                <a:solidFill>
                  <a:schemeClr val="tx1"/>
                </a:solidFill>
                <a:latin typeface="Times New Roman" panose="02020603050405020304" pitchFamily="18" charset="0"/>
                <a:cs typeface="Times New Roman" panose="02020603050405020304" pitchFamily="18" charset="0"/>
              </a:rPr>
              <a:t>Establishes an Education and Workforce Return on Investment Initiative</a:t>
            </a:r>
            <a:endParaRPr lang="en-US" dirty="0">
              <a:solidFill>
                <a:schemeClr val="tx1"/>
              </a:solidFill>
            </a:endParaRPr>
          </a:p>
          <a:p>
            <a:r>
              <a:rPr lang="en-US" sz="2100" dirty="0">
                <a:solidFill>
                  <a:schemeClr val="tx1"/>
                </a:solidFill>
                <a:latin typeface="Times New Roman" panose="02020603050405020304" pitchFamily="18" charset="0"/>
                <a:cs typeface="Times New Roman" panose="02020603050405020304" pitchFamily="18" charset="0"/>
              </a:rPr>
              <a:t>Starting in the next school year, districts would be required to offer at least 60 hours of instruction in career exploration for middle schoolers, to be completed by the end of the 8</a:t>
            </a:r>
            <a:r>
              <a:rPr lang="en-US" sz="2100" baseline="30000" dirty="0">
                <a:solidFill>
                  <a:schemeClr val="tx1"/>
                </a:solidFill>
                <a:latin typeface="Times New Roman" panose="02020603050405020304" pitchFamily="18" charset="0"/>
                <a:cs typeface="Times New Roman" panose="02020603050405020304" pitchFamily="18" charset="0"/>
              </a:rPr>
              <a:t>th</a:t>
            </a:r>
            <a:r>
              <a:rPr lang="en-US" sz="2100" dirty="0">
                <a:solidFill>
                  <a:schemeClr val="tx1"/>
                </a:solidFill>
                <a:latin typeface="Times New Roman" panose="02020603050405020304" pitchFamily="18" charset="0"/>
                <a:cs typeface="Times New Roman" panose="02020603050405020304" pitchFamily="18" charset="0"/>
              </a:rPr>
              <a:t>  grade</a:t>
            </a:r>
          </a:p>
          <a:p>
            <a:r>
              <a:rPr lang="en-US" sz="2100" dirty="0">
                <a:solidFill>
                  <a:schemeClr val="tx1"/>
                </a:solidFill>
                <a:latin typeface="Times New Roman" panose="02020603050405020304" pitchFamily="18" charset="0"/>
                <a:cs typeface="Times New Roman" panose="02020603050405020304" pitchFamily="18" charset="0"/>
              </a:rPr>
              <a:t>The required course must include career field exploration (covering Ohio's 16 career clusters), hands-on learning (such as job shadowing or guest speakers), life budgeting/financial planning, and professional skills development</a:t>
            </a:r>
          </a:p>
          <a:p>
            <a:r>
              <a:rPr lang="en-US" sz="2100" dirty="0">
                <a:solidFill>
                  <a:schemeClr val="tx1"/>
                </a:solidFill>
                <a:latin typeface="Times New Roman" panose="02020603050405020304" pitchFamily="18" charset="0"/>
                <a:cs typeface="Times New Roman" panose="02020603050405020304" pitchFamily="18" charset="0"/>
              </a:rPr>
              <a:t>The bill requires at least one quality career coaching session per student and the completion of an academic and career plan</a:t>
            </a:r>
          </a:p>
          <a:p>
            <a:pPr lvl="1"/>
            <a:endParaRPr lang="en-US" dirty="0">
              <a:solidFill>
                <a:schemeClr val="tx1"/>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4962246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5F8E1-D0F3-5A44-BF26-B24E9422112F}"/>
              </a:ext>
            </a:extLst>
          </p:cNvPr>
          <p:cNvSpPr>
            <a:spLocks noGrp="1"/>
          </p:cNvSpPr>
          <p:nvPr>
            <p:ph type="title"/>
          </p:nvPr>
        </p:nvSpPr>
        <p:spPr/>
        <p:txBody>
          <a:bodyPr/>
          <a:lstStyle/>
          <a:p>
            <a:r>
              <a:rPr lang="en-US" dirty="0"/>
              <a:t>Other Possible Topics for Lame Duck</a:t>
            </a:r>
          </a:p>
        </p:txBody>
      </p:sp>
      <p:sp>
        <p:nvSpPr>
          <p:cNvPr id="3" name="Content Placeholder 2">
            <a:extLst>
              <a:ext uri="{FF2B5EF4-FFF2-40B4-BE49-F238E27FC236}">
                <a16:creationId xmlns:a16="http://schemas.microsoft.com/office/drawing/2014/main" id="{5FFB8DE9-AABD-CE42-8E52-78F2500E0F73}"/>
              </a:ext>
            </a:extLst>
          </p:cNvPr>
          <p:cNvSpPr>
            <a:spLocks noGrp="1"/>
          </p:cNvSpPr>
          <p:nvPr>
            <p:ph idx="1"/>
          </p:nvPr>
        </p:nvSpPr>
        <p:spPr/>
        <p:txBody>
          <a:bodyPr/>
          <a:lstStyle/>
          <a:p>
            <a:r>
              <a:rPr lang="en-US" sz="2200" dirty="0">
                <a:solidFill>
                  <a:schemeClr val="tx1"/>
                </a:solidFill>
                <a:latin typeface="Times New Roman" panose="02020603050405020304" pitchFamily="18" charset="0"/>
                <a:cs typeface="Times New Roman" panose="02020603050405020304" pitchFamily="18" charset="0"/>
              </a:rPr>
              <a:t>Pupil Transportation</a:t>
            </a:r>
          </a:p>
          <a:p>
            <a:r>
              <a:rPr lang="en-US" sz="2200" dirty="0">
                <a:solidFill>
                  <a:schemeClr val="tx1"/>
                </a:solidFill>
                <a:latin typeface="Times New Roman" panose="02020603050405020304" pitchFamily="18" charset="0"/>
                <a:cs typeface="Times New Roman" panose="02020603050405020304" pitchFamily="18" charset="0"/>
              </a:rPr>
              <a:t>DEI</a:t>
            </a:r>
          </a:p>
          <a:p>
            <a:r>
              <a:rPr lang="en-US" sz="2200" dirty="0">
                <a:solidFill>
                  <a:schemeClr val="tx1"/>
                </a:solidFill>
                <a:latin typeface="Times New Roman" panose="02020603050405020304" pitchFamily="18" charset="0"/>
                <a:cs typeface="Times New Roman" panose="02020603050405020304" pitchFamily="18" charset="0"/>
              </a:rPr>
              <a:t>Voucher Accountability (HB 715 &amp; SB 443)</a:t>
            </a:r>
          </a:p>
          <a:p>
            <a:r>
              <a:rPr lang="en-US" sz="2200" dirty="0">
                <a:solidFill>
                  <a:schemeClr val="tx1"/>
                </a:solidFill>
                <a:latin typeface="Times New Roman" panose="02020603050405020304" pitchFamily="18" charset="0"/>
                <a:cs typeface="Times New Roman" panose="02020603050405020304" pitchFamily="18" charset="0"/>
              </a:rPr>
              <a:t>Data Centers</a:t>
            </a:r>
          </a:p>
          <a:p>
            <a:endParaRPr lang="en-US" dirty="0"/>
          </a:p>
        </p:txBody>
      </p:sp>
    </p:spTree>
    <p:extLst>
      <p:ext uri="{BB962C8B-B14F-4D97-AF65-F5344CB8AC3E}">
        <p14:creationId xmlns:p14="http://schemas.microsoft.com/office/powerpoint/2010/main" val="14741498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111BD-6D34-A64F-B996-5AAB6AF22456}"/>
              </a:ext>
            </a:extLst>
          </p:cNvPr>
          <p:cNvSpPr>
            <a:spLocks noGrp="1"/>
          </p:cNvSpPr>
          <p:nvPr>
            <p:ph type="title"/>
          </p:nvPr>
        </p:nvSpPr>
        <p:spPr>
          <a:xfrm>
            <a:off x="677335" y="1931988"/>
            <a:ext cx="8596668" cy="1736122"/>
          </a:xfrm>
        </p:spPr>
        <p:txBody>
          <a:bodyPr/>
          <a:lstStyle/>
          <a:p>
            <a:pPr algn="ctr"/>
            <a:r>
              <a:rPr lang="en-US"/>
              <a:t>Questions?</a:t>
            </a:r>
          </a:p>
        </p:txBody>
      </p:sp>
      <p:sp>
        <p:nvSpPr>
          <p:cNvPr id="3" name="Text Placeholder 2">
            <a:extLst>
              <a:ext uri="{FF2B5EF4-FFF2-40B4-BE49-F238E27FC236}">
                <a16:creationId xmlns:a16="http://schemas.microsoft.com/office/drawing/2014/main" id="{451A3208-DA1C-604E-915C-4DA4F00A628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018701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B9DB8-892A-414A-946F-8E8A62F05ACA}"/>
              </a:ext>
            </a:extLst>
          </p:cNvPr>
          <p:cNvSpPr>
            <a:spLocks noGrp="1"/>
          </p:cNvSpPr>
          <p:nvPr>
            <p:ph type="title"/>
          </p:nvPr>
        </p:nvSpPr>
        <p:spPr>
          <a:xfrm>
            <a:off x="677335" y="1931987"/>
            <a:ext cx="8596668" cy="3366843"/>
          </a:xfrm>
        </p:spPr>
        <p:txBody>
          <a:bodyPr>
            <a:normAutofit fontScale="90000"/>
          </a:bodyPr>
          <a:lstStyle/>
          <a:p>
            <a:pPr algn="ctr"/>
            <a:br>
              <a:rPr lang="en-US"/>
            </a:br>
            <a:r>
              <a:rPr lang="en-US"/>
              <a:t>Contact:</a:t>
            </a:r>
            <a:br>
              <a:rPr lang="en-US"/>
            </a:br>
            <a:r>
              <a:rPr lang="en-US"/>
              <a:t>Barbara </a:t>
            </a:r>
            <a:r>
              <a:rPr lang="en-US" err="1"/>
              <a:t>Shaner</a:t>
            </a:r>
            <a:br>
              <a:rPr lang="en-US"/>
            </a:br>
            <a:r>
              <a:rPr lang="en-US"/>
              <a:t>MCESC Legislative Liaison</a:t>
            </a:r>
            <a:br>
              <a:rPr lang="en-US"/>
            </a:br>
            <a:r>
              <a:rPr lang="en-US" err="1"/>
              <a:t>Barbara.shaner@hcesc.org</a:t>
            </a:r>
            <a:br>
              <a:rPr lang="en-US"/>
            </a:br>
            <a:r>
              <a:rPr lang="en-US"/>
              <a:t>614-325-9562</a:t>
            </a:r>
          </a:p>
        </p:txBody>
      </p:sp>
      <p:sp>
        <p:nvSpPr>
          <p:cNvPr id="3" name="Text Placeholder 2">
            <a:extLst>
              <a:ext uri="{FF2B5EF4-FFF2-40B4-BE49-F238E27FC236}">
                <a16:creationId xmlns:a16="http://schemas.microsoft.com/office/drawing/2014/main" id="{D2F81B98-B91A-4D46-AE0A-BE387D61AEA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17817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D6CEF-8D24-5343-BA96-2CAB1A876715}"/>
              </a:ext>
            </a:extLst>
          </p:cNvPr>
          <p:cNvSpPr>
            <a:spLocks noGrp="1"/>
          </p:cNvSpPr>
          <p:nvPr>
            <p:ph type="title"/>
          </p:nvPr>
        </p:nvSpPr>
        <p:spPr/>
        <p:txBody>
          <a:bodyPr/>
          <a:lstStyle/>
          <a:p>
            <a:r>
              <a:rPr lang="en-US" dirty="0"/>
              <a:t>Budget Related </a:t>
            </a:r>
          </a:p>
        </p:txBody>
      </p:sp>
      <p:sp>
        <p:nvSpPr>
          <p:cNvPr id="3" name="Content Placeholder 2">
            <a:extLst>
              <a:ext uri="{FF2B5EF4-FFF2-40B4-BE49-F238E27FC236}">
                <a16:creationId xmlns:a16="http://schemas.microsoft.com/office/drawing/2014/main" id="{A40669B5-7694-2A43-BB55-52F5573E7349}"/>
              </a:ext>
            </a:extLst>
          </p:cNvPr>
          <p:cNvSpPr>
            <a:spLocks noGrp="1"/>
          </p:cNvSpPr>
          <p:nvPr>
            <p:ph idx="1"/>
          </p:nvPr>
        </p:nvSpPr>
        <p:spPr/>
        <p:txBody>
          <a:bodyPr/>
          <a:lstStyle/>
          <a:p>
            <a:r>
              <a:rPr lang="en-US" sz="2400" dirty="0">
                <a:solidFill>
                  <a:schemeClr val="tx1"/>
                </a:solidFill>
                <a:latin typeface="Times New Roman" panose="02020603050405020304" pitchFamily="18" charset="0"/>
                <a:cs typeface="Times New Roman" panose="02020603050405020304" pitchFamily="18" charset="0"/>
              </a:rPr>
              <a:t>Before leaving in June, lawmakers passed a measure to expend a projected $1.75 billion budget surplus (amended into HB 479)</a:t>
            </a:r>
          </a:p>
          <a:p>
            <a:pPr lvl="1"/>
            <a:r>
              <a:rPr lang="en-US" sz="2200" dirty="0">
                <a:solidFill>
                  <a:schemeClr val="tx1"/>
                </a:solidFill>
                <a:latin typeface="Times New Roman" panose="02020603050405020304" pitchFamily="18" charset="0"/>
                <a:cs typeface="Times New Roman" panose="02020603050405020304" pitchFamily="18" charset="0"/>
              </a:rPr>
              <a:t>$350 million to Homestead Exemption recipients</a:t>
            </a:r>
          </a:p>
          <a:p>
            <a:pPr lvl="1"/>
            <a:r>
              <a:rPr lang="en-US" sz="2200" dirty="0">
                <a:solidFill>
                  <a:schemeClr val="tx1"/>
                </a:solidFill>
                <a:latin typeface="Times New Roman" panose="02020603050405020304" pitchFamily="18" charset="0"/>
                <a:cs typeface="Times New Roman" panose="02020603050405020304" pitchFamily="18" charset="0"/>
              </a:rPr>
              <a:t>$320 million to restore a limited sales tax holiday period in August 2026</a:t>
            </a:r>
          </a:p>
          <a:p>
            <a:pPr lvl="1"/>
            <a:r>
              <a:rPr lang="en-US" sz="2200" dirty="0">
                <a:solidFill>
                  <a:schemeClr val="tx1"/>
                </a:solidFill>
                <a:latin typeface="Times New Roman" panose="02020603050405020304" pitchFamily="18" charset="0"/>
                <a:cs typeface="Times New Roman" panose="02020603050405020304" pitchFamily="18" charset="0"/>
              </a:rPr>
              <a:t>Other funds going into the rainy day fund, community projects and Health and Human Services</a:t>
            </a:r>
          </a:p>
          <a:p>
            <a:r>
              <a:rPr lang="en-US" sz="2400" dirty="0">
                <a:solidFill>
                  <a:schemeClr val="tx1"/>
                </a:solidFill>
                <a:latin typeface="Times New Roman" panose="02020603050405020304" pitchFamily="18" charset="0"/>
                <a:cs typeface="Times New Roman" panose="02020603050405020304" pitchFamily="18" charset="0"/>
              </a:rPr>
              <a:t>OBM reported that the surplus ended up being $1.8 billion</a:t>
            </a:r>
          </a:p>
          <a:p>
            <a:endParaRPr lang="en-US" dirty="0"/>
          </a:p>
        </p:txBody>
      </p:sp>
    </p:spTree>
    <p:extLst>
      <p:ext uri="{BB962C8B-B14F-4D97-AF65-F5344CB8AC3E}">
        <p14:creationId xmlns:p14="http://schemas.microsoft.com/office/powerpoint/2010/main" val="1204488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692BC-9080-9D49-9DA7-A87F5360D962}"/>
              </a:ext>
            </a:extLst>
          </p:cNvPr>
          <p:cNvSpPr>
            <a:spLocks noGrp="1"/>
          </p:cNvSpPr>
          <p:nvPr>
            <p:ph type="title"/>
          </p:nvPr>
        </p:nvSpPr>
        <p:spPr/>
        <p:txBody>
          <a:bodyPr/>
          <a:lstStyle/>
          <a:p>
            <a:r>
              <a:rPr lang="en-US" b="1" dirty="0">
                <a:solidFill>
                  <a:srgbClr val="FFFFFF"/>
                </a:solidFill>
                <a:latin typeface="Georgia" panose="02040502050405020303" pitchFamily="18" charset="0"/>
                <a:cs typeface="Times New Roman" panose="02020603050405020304" pitchFamily="18" charset="0"/>
              </a:rPr>
              <a:t> </a:t>
            </a:r>
            <a:r>
              <a:rPr lang="en-US" dirty="0"/>
              <a:t>Stand alone bills</a:t>
            </a:r>
            <a:r>
              <a:rPr lang="en-US" b="1" dirty="0">
                <a:solidFill>
                  <a:srgbClr val="FFFFFF"/>
                </a:solidFill>
                <a:latin typeface="Georgia" panose="02040502050405020303" pitchFamily="18" charset="0"/>
                <a:cs typeface="Times New Roman" panose="02020603050405020304" pitchFamily="18" charset="0"/>
              </a:rPr>
              <a:t>85</a:t>
            </a:r>
            <a:endParaRPr lang="en-US" dirty="0"/>
          </a:p>
        </p:txBody>
      </p:sp>
      <p:sp>
        <p:nvSpPr>
          <p:cNvPr id="3" name="Content Placeholder 2">
            <a:extLst>
              <a:ext uri="{FF2B5EF4-FFF2-40B4-BE49-F238E27FC236}">
                <a16:creationId xmlns:a16="http://schemas.microsoft.com/office/drawing/2014/main" id="{6A17A0B6-9558-B548-AB5A-51BAC5ACA38E}"/>
              </a:ext>
            </a:extLst>
          </p:cNvPr>
          <p:cNvSpPr>
            <a:spLocks noGrp="1"/>
          </p:cNvSpPr>
          <p:nvPr>
            <p:ph idx="1"/>
          </p:nvPr>
        </p:nvSpPr>
        <p:spPr>
          <a:xfrm>
            <a:off x="677334" y="1395743"/>
            <a:ext cx="8596668" cy="5117722"/>
          </a:xfrm>
        </p:spPr>
        <p:txBody>
          <a:bodyPr>
            <a:normAutofit lnSpcReduction="10000"/>
          </a:bodyPr>
          <a:lstStyle/>
          <a:p>
            <a:pPr marL="0" indent="0">
              <a:buNone/>
            </a:pPr>
            <a:r>
              <a:rPr lang="en-US" sz="2200" dirty="0">
                <a:solidFill>
                  <a:schemeClr val="tx1"/>
                </a:solidFill>
                <a:latin typeface="Times New Roman" panose="02020603050405020304" pitchFamily="18" charset="0"/>
                <a:cs typeface="Times New Roman" panose="02020603050405020304" pitchFamily="18" charset="0"/>
              </a:rPr>
              <a:t>HB 455 (passed and signed by the Governor on July 10th)</a:t>
            </a:r>
          </a:p>
          <a:p>
            <a:r>
              <a:rPr lang="en-US" sz="2000" dirty="0">
                <a:solidFill>
                  <a:schemeClr val="tx1"/>
                </a:solidFill>
                <a:latin typeface="Times New Roman" panose="02020603050405020304" pitchFamily="18" charset="0"/>
                <a:cs typeface="Times New Roman" panose="02020603050405020304" pitchFamily="18" charset="0"/>
              </a:rPr>
              <a:t>Makes changes to College, Career, Workforce and Military Readiness (CCWMR) and graduation components of the school report card</a:t>
            </a:r>
          </a:p>
          <a:p>
            <a:r>
              <a:rPr lang="en-US" sz="2000" dirty="0">
                <a:solidFill>
                  <a:schemeClr val="tx1"/>
                </a:solidFill>
                <a:effectLst/>
                <a:latin typeface="Times New Roman" panose="02020603050405020304" pitchFamily="18" charset="0"/>
                <a:cs typeface="Times New Roman" panose="02020603050405020304" pitchFamily="18" charset="0"/>
              </a:rPr>
              <a:t>On the post-secondary readiness measure, the bill</a:t>
            </a:r>
            <a:r>
              <a:rPr lang="en-US" sz="2000" dirty="0">
                <a:solidFill>
                  <a:schemeClr val="tx1"/>
                </a:solidFill>
                <a:latin typeface="Times New Roman" panose="02020603050405020304" pitchFamily="18" charset="0"/>
                <a:cs typeface="Times New Roman" panose="02020603050405020304" pitchFamily="18" charset="0"/>
              </a:rPr>
              <a:t> makes changes to one of the ways a student can demonstrate readiness (currently can demonstrate by achieving a remediation-free score on ACT, SAT):</a:t>
            </a:r>
          </a:p>
          <a:p>
            <a:pPr marL="857250" lvl="1" indent="-342900">
              <a:buFont typeface="+mj-lt"/>
              <a:buAutoNum type="arabicPeriod"/>
            </a:pPr>
            <a:r>
              <a:rPr lang="en-US" sz="1800" dirty="0">
                <a:solidFill>
                  <a:schemeClr val="tx1"/>
                </a:solidFill>
                <a:latin typeface="Times New Roman" panose="02020603050405020304" pitchFamily="18" charset="0"/>
                <a:cs typeface="Times New Roman" panose="02020603050405020304" pitchFamily="18" charset="0"/>
              </a:rPr>
              <a:t>A remediation-free score in English Language Arts on a nationally standardized assessment or a score of accomplished or advanced on the English Language Arts II end-of-course exam; and</a:t>
            </a:r>
          </a:p>
          <a:p>
            <a:pPr marL="857250" lvl="1" indent="-342900">
              <a:buFont typeface="+mj-lt"/>
              <a:buAutoNum type="arabicPeriod"/>
            </a:pPr>
            <a:r>
              <a:rPr lang="en-US" sz="1800" dirty="0">
                <a:solidFill>
                  <a:schemeClr val="tx1"/>
                </a:solidFill>
                <a:latin typeface="Times New Roman" panose="02020603050405020304" pitchFamily="18" charset="0"/>
                <a:cs typeface="Times New Roman" panose="02020603050405020304" pitchFamily="18" charset="0"/>
              </a:rPr>
              <a:t>A remediation-free score in math on a nationally standardized assessment or a score of accomplished or advanced on the Algebra I and Geometry end-of-course exams</a:t>
            </a:r>
          </a:p>
          <a:p>
            <a:r>
              <a:rPr lang="en-US" sz="2000" dirty="0">
                <a:solidFill>
                  <a:srgbClr val="000000"/>
                </a:solidFill>
                <a:latin typeface="Times New Roman" panose="02020603050405020304" pitchFamily="18" charset="0"/>
                <a:cs typeface="Times New Roman" panose="02020603050405020304" pitchFamily="18" charset="0"/>
              </a:rPr>
              <a:t>Allows students to use AP or IB exams (in addition to College Credit Plus) on the option of demonstrating readiness through 12 college credits</a:t>
            </a:r>
          </a:p>
          <a:p>
            <a:pPr lvl="1"/>
            <a:r>
              <a:rPr lang="en-US" sz="1800" dirty="0">
                <a:solidFill>
                  <a:srgbClr val="000000"/>
                </a:solidFill>
                <a:effectLst/>
                <a:latin typeface="Times New Roman" panose="02020603050405020304" pitchFamily="18" charset="0"/>
                <a:cs typeface="Times New Roman" panose="02020603050405020304" pitchFamily="18" charset="0"/>
              </a:rPr>
              <a:t>Three or better on an AP exam or score or more on an IB exam equals three college credits</a:t>
            </a:r>
          </a:p>
          <a:p>
            <a:endParaRPr lang="en-US" dirty="0">
              <a:solidFill>
                <a:schemeClr val="tx1"/>
              </a:solidFill>
              <a:latin typeface="Georgia" panose="02040502050405020303" pitchFamily="18" charset="0"/>
            </a:endParaRPr>
          </a:p>
        </p:txBody>
      </p:sp>
    </p:spTree>
    <p:extLst>
      <p:ext uri="{BB962C8B-B14F-4D97-AF65-F5344CB8AC3E}">
        <p14:creationId xmlns:p14="http://schemas.microsoft.com/office/powerpoint/2010/main" val="7418311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692BC-9080-9D49-9DA7-A87F5360D962}"/>
              </a:ext>
            </a:extLst>
          </p:cNvPr>
          <p:cNvSpPr>
            <a:spLocks noGrp="1"/>
          </p:cNvSpPr>
          <p:nvPr>
            <p:ph type="title"/>
          </p:nvPr>
        </p:nvSpPr>
        <p:spPr/>
        <p:txBody>
          <a:bodyPr/>
          <a:lstStyle/>
          <a:p>
            <a:r>
              <a:rPr lang="en-US" b="1" dirty="0">
                <a:solidFill>
                  <a:srgbClr val="FFFFFF"/>
                </a:solidFill>
                <a:latin typeface="Georgia" panose="02040502050405020303" pitchFamily="18" charset="0"/>
                <a:cs typeface="Times New Roman" panose="02020603050405020304" pitchFamily="18" charset="0"/>
              </a:rPr>
              <a:t> </a:t>
            </a:r>
            <a:r>
              <a:rPr lang="en-US" dirty="0"/>
              <a:t>Stand alone bills</a:t>
            </a:r>
            <a:r>
              <a:rPr lang="en-US" b="1" dirty="0">
                <a:solidFill>
                  <a:srgbClr val="FFFFFF"/>
                </a:solidFill>
                <a:latin typeface="Georgia" panose="02040502050405020303" pitchFamily="18" charset="0"/>
                <a:cs typeface="Times New Roman" panose="02020603050405020304" pitchFamily="18" charset="0"/>
              </a:rPr>
              <a:t>85</a:t>
            </a:r>
            <a:endParaRPr lang="en-US" dirty="0"/>
          </a:p>
        </p:txBody>
      </p:sp>
      <p:sp>
        <p:nvSpPr>
          <p:cNvPr id="3" name="Content Placeholder 2">
            <a:extLst>
              <a:ext uri="{FF2B5EF4-FFF2-40B4-BE49-F238E27FC236}">
                <a16:creationId xmlns:a16="http://schemas.microsoft.com/office/drawing/2014/main" id="{6A17A0B6-9558-B548-AB5A-51BAC5ACA38E}"/>
              </a:ext>
            </a:extLst>
          </p:cNvPr>
          <p:cNvSpPr>
            <a:spLocks noGrp="1"/>
          </p:cNvSpPr>
          <p:nvPr>
            <p:ph idx="1"/>
          </p:nvPr>
        </p:nvSpPr>
        <p:spPr>
          <a:xfrm>
            <a:off x="677334" y="1458097"/>
            <a:ext cx="8596668" cy="5226908"/>
          </a:xfrm>
        </p:spPr>
        <p:txBody>
          <a:bodyPr>
            <a:normAutofit lnSpcReduction="10000"/>
          </a:bodyPr>
          <a:lstStyle/>
          <a:p>
            <a:pPr marL="0" indent="0">
              <a:buNone/>
            </a:pPr>
            <a:r>
              <a:rPr lang="en-US" sz="2200" dirty="0">
                <a:solidFill>
                  <a:schemeClr val="tx1"/>
                </a:solidFill>
                <a:latin typeface="Times New Roman" panose="02020603050405020304" pitchFamily="18" charset="0"/>
                <a:cs typeface="Times New Roman" panose="02020603050405020304" pitchFamily="18" charset="0"/>
              </a:rPr>
              <a:t>HB 455, </a:t>
            </a:r>
            <a:r>
              <a:rPr lang="en-US" sz="2200" dirty="0" err="1">
                <a:solidFill>
                  <a:schemeClr val="tx1"/>
                </a:solidFill>
                <a:latin typeface="Times New Roman" panose="02020603050405020304" pitchFamily="18" charset="0"/>
                <a:cs typeface="Times New Roman" panose="02020603050405020304" pitchFamily="18" charset="0"/>
              </a:rPr>
              <a:t>con’t</a:t>
            </a:r>
            <a:r>
              <a:rPr lang="en-US" sz="2200" dirty="0">
                <a:solidFill>
                  <a:schemeClr val="tx1"/>
                </a:solidFill>
                <a:latin typeface="Times New Roman" panose="02020603050405020304" pitchFamily="18" charset="0"/>
                <a:cs typeface="Times New Roman" panose="02020603050405020304" pitchFamily="18" charset="0"/>
              </a:rPr>
              <a:t> </a:t>
            </a:r>
          </a:p>
          <a:p>
            <a:r>
              <a:rPr lang="en-US" sz="2000" dirty="0">
                <a:solidFill>
                  <a:schemeClr val="tx1"/>
                </a:solidFill>
                <a:latin typeface="Times New Roman" panose="02020603050405020304" pitchFamily="18" charset="0"/>
                <a:cs typeface="Times New Roman" panose="02020603050405020304" pitchFamily="18" charset="0"/>
              </a:rPr>
              <a:t>Replaces the four-year and five-year adjusted cohort graduation rates on report cards with new measures that include students as ‘graduates’ on individualized education programs (IEPs) who meet diploma requirements but opt not to receive a diploma</a:t>
            </a:r>
          </a:p>
          <a:p>
            <a:r>
              <a:rPr lang="en-US" sz="2000" dirty="0">
                <a:solidFill>
                  <a:schemeClr val="tx1"/>
                </a:solidFill>
                <a:latin typeface="Times New Roman" panose="02020603050405020304" pitchFamily="18" charset="0"/>
                <a:cs typeface="Times New Roman" panose="02020603050405020304" pitchFamily="18" charset="0"/>
              </a:rPr>
              <a:t>The bill eliminates the requirement that public schools annually report to the Department a description of their initiatives funded by disadvantaged pupil impact aid (DPIA)</a:t>
            </a:r>
          </a:p>
          <a:p>
            <a:pPr lvl="1"/>
            <a:r>
              <a:rPr lang="en-US" sz="1800" dirty="0">
                <a:solidFill>
                  <a:schemeClr val="tx1"/>
                </a:solidFill>
                <a:latin typeface="Times New Roman" panose="02020603050405020304" pitchFamily="18" charset="0"/>
                <a:cs typeface="Times New Roman" panose="02020603050405020304" pitchFamily="18" charset="0"/>
              </a:rPr>
              <a:t>Instead, the bill requires the Department to develop a uniform mechanism for each public school to annually report its total DPIA funding and the expenditure of that funding</a:t>
            </a:r>
          </a:p>
          <a:p>
            <a:pPr lvl="1"/>
            <a:r>
              <a:rPr lang="en-US" sz="1800" dirty="0">
                <a:solidFill>
                  <a:schemeClr val="tx1"/>
                </a:solidFill>
                <a:latin typeface="Times New Roman" panose="02020603050405020304" pitchFamily="18" charset="0"/>
                <a:cs typeface="Times New Roman" panose="02020603050405020304" pitchFamily="18" charset="0"/>
              </a:rPr>
              <a:t>The Department must, by October 31 of each year, publish that expenditure data on its website</a:t>
            </a:r>
          </a:p>
          <a:p>
            <a:r>
              <a:rPr lang="en-US" sz="2000" dirty="0">
                <a:solidFill>
                  <a:schemeClr val="tx1"/>
                </a:solidFill>
                <a:latin typeface="Georgia" panose="02040502050405020303" pitchFamily="18" charset="0"/>
              </a:rPr>
              <a:t>Allows a school district to post on its website some of the policies currently required to be physically posted in its schools (specifically listed in the bill</a:t>
            </a:r>
          </a:p>
          <a:p>
            <a:endParaRPr lang="en-US" dirty="0">
              <a:solidFill>
                <a:schemeClr val="tx1"/>
              </a:solidFill>
              <a:latin typeface="Georgia" panose="02040502050405020303" pitchFamily="18" charset="0"/>
            </a:endParaRPr>
          </a:p>
        </p:txBody>
      </p:sp>
    </p:spTree>
    <p:extLst>
      <p:ext uri="{BB962C8B-B14F-4D97-AF65-F5344CB8AC3E}">
        <p14:creationId xmlns:p14="http://schemas.microsoft.com/office/powerpoint/2010/main" val="9362341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692BC-9080-9D49-9DA7-A87F5360D962}"/>
              </a:ext>
            </a:extLst>
          </p:cNvPr>
          <p:cNvSpPr>
            <a:spLocks noGrp="1"/>
          </p:cNvSpPr>
          <p:nvPr>
            <p:ph type="title"/>
          </p:nvPr>
        </p:nvSpPr>
        <p:spPr/>
        <p:txBody>
          <a:bodyPr/>
          <a:lstStyle/>
          <a:p>
            <a:r>
              <a:rPr lang="en-US" b="1" dirty="0">
                <a:solidFill>
                  <a:srgbClr val="FFFFFF"/>
                </a:solidFill>
                <a:latin typeface="Georgia" panose="02040502050405020303" pitchFamily="18" charset="0"/>
                <a:cs typeface="Times New Roman" panose="02020603050405020304" pitchFamily="18" charset="0"/>
              </a:rPr>
              <a:t> </a:t>
            </a:r>
            <a:r>
              <a:rPr lang="en-US" dirty="0"/>
              <a:t>Stand alone bills</a:t>
            </a:r>
            <a:r>
              <a:rPr lang="en-US" b="1" dirty="0">
                <a:solidFill>
                  <a:srgbClr val="FFFFFF"/>
                </a:solidFill>
                <a:latin typeface="Georgia" panose="02040502050405020303" pitchFamily="18" charset="0"/>
                <a:cs typeface="Times New Roman" panose="02020603050405020304" pitchFamily="18" charset="0"/>
              </a:rPr>
              <a:t>85</a:t>
            </a:r>
            <a:endParaRPr lang="en-US" dirty="0"/>
          </a:p>
        </p:txBody>
      </p:sp>
      <p:sp>
        <p:nvSpPr>
          <p:cNvPr id="3" name="Content Placeholder 2">
            <a:extLst>
              <a:ext uri="{FF2B5EF4-FFF2-40B4-BE49-F238E27FC236}">
                <a16:creationId xmlns:a16="http://schemas.microsoft.com/office/drawing/2014/main" id="{6A17A0B6-9558-B548-AB5A-51BAC5ACA38E}"/>
              </a:ext>
            </a:extLst>
          </p:cNvPr>
          <p:cNvSpPr>
            <a:spLocks noGrp="1"/>
          </p:cNvSpPr>
          <p:nvPr>
            <p:ph idx="1"/>
          </p:nvPr>
        </p:nvSpPr>
        <p:spPr>
          <a:xfrm>
            <a:off x="677334" y="1309816"/>
            <a:ext cx="8596668" cy="5375189"/>
          </a:xfrm>
        </p:spPr>
        <p:txBody>
          <a:bodyPr>
            <a:normAutofit/>
          </a:bodyPr>
          <a:lstStyle/>
          <a:p>
            <a:pPr marL="0" indent="0">
              <a:buNone/>
            </a:pPr>
            <a:r>
              <a:rPr lang="en-US" sz="2200" dirty="0">
                <a:solidFill>
                  <a:schemeClr val="tx1"/>
                </a:solidFill>
                <a:latin typeface="Times New Roman" panose="02020603050405020304" pitchFamily="18" charset="0"/>
                <a:cs typeface="Times New Roman" panose="02020603050405020304" pitchFamily="18" charset="0"/>
              </a:rPr>
              <a:t>HB 455, </a:t>
            </a:r>
            <a:r>
              <a:rPr lang="en-US" sz="2200" dirty="0" err="1">
                <a:solidFill>
                  <a:schemeClr val="tx1"/>
                </a:solidFill>
                <a:latin typeface="Times New Roman" panose="02020603050405020304" pitchFamily="18" charset="0"/>
                <a:cs typeface="Times New Roman" panose="02020603050405020304" pitchFamily="18" charset="0"/>
              </a:rPr>
              <a:t>con’t</a:t>
            </a:r>
            <a:r>
              <a:rPr lang="en-US" sz="2200" dirty="0">
                <a:solidFill>
                  <a:schemeClr val="tx1"/>
                </a:solidFill>
                <a:latin typeface="Times New Roman" panose="02020603050405020304" pitchFamily="18" charset="0"/>
                <a:cs typeface="Times New Roman" panose="02020603050405020304" pitchFamily="18" charset="0"/>
              </a:rPr>
              <a:t> </a:t>
            </a:r>
          </a:p>
          <a:p>
            <a:r>
              <a:rPr lang="en-US" sz="2000" dirty="0">
                <a:solidFill>
                  <a:schemeClr val="tx1"/>
                </a:solidFill>
                <a:latin typeface="Times New Roman" panose="02020603050405020304" pitchFamily="18" charset="0"/>
                <a:cs typeface="Times New Roman" panose="02020603050405020304" pitchFamily="18" charset="0"/>
              </a:rPr>
              <a:t>The bill requires an early learning and development program, in consultation with the county department of job and family services, to determine if a preschool-aged child is eligible to participate in the Early Childhood Education (ECE) Grant Program</a:t>
            </a:r>
          </a:p>
          <a:p>
            <a:pPr lvl="1"/>
            <a:r>
              <a:rPr lang="en-US" sz="1800" dirty="0">
                <a:solidFill>
                  <a:schemeClr val="tx1"/>
                </a:solidFill>
                <a:latin typeface="Times New Roman" panose="02020603050405020304" pitchFamily="18" charset="0"/>
                <a:cs typeface="Times New Roman" panose="02020603050405020304" pitchFamily="18" charset="0"/>
              </a:rPr>
              <a:t>Current law requires just the county JFS department to determine a child’s eligibility</a:t>
            </a:r>
            <a:endParaRPr lang="en-US" dirty="0">
              <a:solidFill>
                <a:schemeClr val="tx1"/>
              </a:solidFill>
              <a:latin typeface="Times New Roman" panose="02020603050405020304" pitchFamily="18" charset="0"/>
              <a:cs typeface="Times New Roman" panose="02020603050405020304" pitchFamily="18" charset="0"/>
            </a:endParaRPr>
          </a:p>
          <a:p>
            <a:r>
              <a:rPr lang="en-US" sz="2000" dirty="0">
                <a:solidFill>
                  <a:schemeClr val="tx1"/>
                </a:solidFill>
                <a:latin typeface="Times New Roman" panose="02020603050405020304" pitchFamily="18" charset="0"/>
                <a:cs typeface="Times New Roman" panose="02020603050405020304" pitchFamily="18" charset="0"/>
              </a:rPr>
              <a:t>The bill also expressly permits the family of an eligible child to elect to use the Early Childhood Education Grant Program instead of another source of state funding for childcare</a:t>
            </a:r>
          </a:p>
          <a:p>
            <a:r>
              <a:rPr lang="en-US" sz="2000" dirty="0">
                <a:solidFill>
                  <a:schemeClr val="tx1"/>
                </a:solidFill>
                <a:latin typeface="Times New Roman" panose="02020603050405020304" pitchFamily="18" charset="0"/>
                <a:cs typeface="Times New Roman" panose="02020603050405020304" pitchFamily="18" charset="0"/>
              </a:rPr>
              <a:t>The bill requires an early learning and development program that utilized EMIS to track a child’s attendance for the Early Childhood Education Grant Program prior to the bill’s effective date to continue to use that system for attendance</a:t>
            </a:r>
          </a:p>
          <a:p>
            <a:endParaRPr lang="en-US" sz="2000" dirty="0"/>
          </a:p>
          <a:p>
            <a:endParaRPr lang="en-US" sz="2000" dirty="0">
              <a:solidFill>
                <a:schemeClr val="tx1"/>
              </a:solidFill>
              <a:latin typeface="Times New Roman" panose="02020603050405020304" pitchFamily="18" charset="0"/>
              <a:cs typeface="Times New Roman" panose="02020603050405020304" pitchFamily="18" charset="0"/>
            </a:endParaRPr>
          </a:p>
          <a:p>
            <a:endParaRPr lang="en-US" sz="2000" dirty="0">
              <a:solidFill>
                <a:schemeClr val="tx1"/>
              </a:solidFill>
              <a:latin typeface="Times New Roman" panose="02020603050405020304" pitchFamily="18" charset="0"/>
              <a:cs typeface="Times New Roman" panose="02020603050405020304" pitchFamily="18" charset="0"/>
            </a:endParaRPr>
          </a:p>
          <a:p>
            <a:endParaRPr lang="en-US" sz="2000" dirty="0">
              <a:solidFill>
                <a:schemeClr val="tx1"/>
              </a:solidFill>
              <a:latin typeface="Georgia" panose="02040502050405020303" pitchFamily="18" charset="0"/>
            </a:endParaRPr>
          </a:p>
        </p:txBody>
      </p:sp>
    </p:spTree>
    <p:extLst>
      <p:ext uri="{BB962C8B-B14F-4D97-AF65-F5344CB8AC3E}">
        <p14:creationId xmlns:p14="http://schemas.microsoft.com/office/powerpoint/2010/main" val="1832481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692BC-9080-9D49-9DA7-A87F5360D962}"/>
              </a:ext>
            </a:extLst>
          </p:cNvPr>
          <p:cNvSpPr>
            <a:spLocks noGrp="1"/>
          </p:cNvSpPr>
          <p:nvPr>
            <p:ph type="title"/>
          </p:nvPr>
        </p:nvSpPr>
        <p:spPr/>
        <p:txBody>
          <a:bodyPr/>
          <a:lstStyle/>
          <a:p>
            <a:r>
              <a:rPr lang="en-US" b="1" dirty="0">
                <a:solidFill>
                  <a:srgbClr val="FFFFFF"/>
                </a:solidFill>
                <a:latin typeface="Georgia" panose="02040502050405020303" pitchFamily="18" charset="0"/>
                <a:cs typeface="Times New Roman" panose="02020603050405020304" pitchFamily="18" charset="0"/>
              </a:rPr>
              <a:t> </a:t>
            </a:r>
            <a:r>
              <a:rPr lang="en-US" dirty="0"/>
              <a:t>Stand alone bills</a:t>
            </a:r>
            <a:r>
              <a:rPr lang="en-US" b="1" dirty="0">
                <a:solidFill>
                  <a:srgbClr val="FFFFFF"/>
                </a:solidFill>
                <a:latin typeface="Georgia" panose="02040502050405020303" pitchFamily="18" charset="0"/>
                <a:cs typeface="Times New Roman" panose="02020603050405020304" pitchFamily="18" charset="0"/>
              </a:rPr>
              <a:t>85</a:t>
            </a:r>
            <a:endParaRPr lang="en-US" dirty="0"/>
          </a:p>
        </p:txBody>
      </p:sp>
      <p:sp>
        <p:nvSpPr>
          <p:cNvPr id="3" name="Content Placeholder 2">
            <a:extLst>
              <a:ext uri="{FF2B5EF4-FFF2-40B4-BE49-F238E27FC236}">
                <a16:creationId xmlns:a16="http://schemas.microsoft.com/office/drawing/2014/main" id="{6A17A0B6-9558-B548-AB5A-51BAC5ACA38E}"/>
              </a:ext>
            </a:extLst>
          </p:cNvPr>
          <p:cNvSpPr>
            <a:spLocks noGrp="1"/>
          </p:cNvSpPr>
          <p:nvPr>
            <p:ph idx="1"/>
          </p:nvPr>
        </p:nvSpPr>
        <p:spPr>
          <a:xfrm>
            <a:off x="677334" y="1309816"/>
            <a:ext cx="8596668" cy="5375189"/>
          </a:xfrm>
        </p:spPr>
        <p:txBody>
          <a:bodyPr>
            <a:normAutofit/>
          </a:bodyPr>
          <a:lstStyle/>
          <a:p>
            <a:pPr marL="0" indent="0">
              <a:buNone/>
            </a:pPr>
            <a:r>
              <a:rPr lang="en-US" sz="2200" dirty="0">
                <a:solidFill>
                  <a:schemeClr val="tx1"/>
                </a:solidFill>
                <a:latin typeface="Times New Roman" panose="02020603050405020304" pitchFamily="18" charset="0"/>
                <a:cs typeface="Times New Roman" panose="02020603050405020304" pitchFamily="18" charset="0"/>
              </a:rPr>
              <a:t>HB 455, </a:t>
            </a:r>
            <a:r>
              <a:rPr lang="en-US" sz="2200" dirty="0" err="1">
                <a:solidFill>
                  <a:schemeClr val="tx1"/>
                </a:solidFill>
                <a:latin typeface="Times New Roman" panose="02020603050405020304" pitchFamily="18" charset="0"/>
                <a:cs typeface="Times New Roman" panose="02020603050405020304" pitchFamily="18" charset="0"/>
              </a:rPr>
              <a:t>con’t</a:t>
            </a:r>
            <a:r>
              <a:rPr lang="en-US" sz="2200" dirty="0">
                <a:solidFill>
                  <a:schemeClr val="tx1"/>
                </a:solidFill>
                <a:latin typeface="Times New Roman" panose="02020603050405020304" pitchFamily="18" charset="0"/>
                <a:cs typeface="Times New Roman" panose="02020603050405020304" pitchFamily="18" charset="0"/>
              </a:rPr>
              <a:t> </a:t>
            </a:r>
          </a:p>
          <a:p>
            <a:r>
              <a:rPr lang="en-US" sz="2000" dirty="0">
                <a:solidFill>
                  <a:schemeClr val="tx1"/>
                </a:solidFill>
                <a:latin typeface="Times New Roman" panose="02020603050405020304" pitchFamily="18" charset="0"/>
                <a:cs typeface="Times New Roman" panose="02020603050405020304" pitchFamily="18" charset="0"/>
              </a:rPr>
              <a:t>The bill requires the Department to develop a list of approved training courses in the Science of Reading that are more rigorous than the Department’s refresher competency-based training course </a:t>
            </a:r>
          </a:p>
          <a:p>
            <a:pPr lvl="1"/>
            <a:r>
              <a:rPr lang="en-US" sz="1800" dirty="0">
                <a:solidFill>
                  <a:schemeClr val="tx1"/>
                </a:solidFill>
                <a:latin typeface="Times New Roman" panose="02020603050405020304" pitchFamily="18" charset="0"/>
                <a:cs typeface="Times New Roman" panose="02020603050405020304" pitchFamily="18" charset="0"/>
              </a:rPr>
              <a:t>Permits licensed educators to take the more rigorous course instead of the refresher course</a:t>
            </a:r>
          </a:p>
          <a:p>
            <a:r>
              <a:rPr lang="en-US" sz="2000" dirty="0">
                <a:solidFill>
                  <a:schemeClr val="tx1"/>
                </a:solidFill>
                <a:latin typeface="Times New Roman" panose="02020603050405020304" pitchFamily="18" charset="0"/>
                <a:cs typeface="Times New Roman" panose="02020603050405020304" pitchFamily="18" charset="0"/>
              </a:rPr>
              <a:t>The bill permits a city school district and a city to enter a written agreement that exempts the district, in whole or in part, from the jurisdiction of the city’s civil service commission</a:t>
            </a:r>
          </a:p>
          <a:p>
            <a:r>
              <a:rPr lang="en-US" sz="2000" dirty="0">
                <a:solidFill>
                  <a:schemeClr val="tx1"/>
                </a:solidFill>
                <a:latin typeface="Times New Roman" panose="02020603050405020304" pitchFamily="18" charset="0"/>
                <a:cs typeface="Times New Roman" panose="02020603050405020304" pitchFamily="18" charset="0"/>
              </a:rPr>
              <a:t>The bill permits the members of a school district’s or ESC’s education records commission to appoint designees to serve in their place (under continuing law, the members are the district’s board of education president, treasurer, and superintendent)</a:t>
            </a:r>
          </a:p>
          <a:p>
            <a:endParaRPr lang="en-US" sz="2000" dirty="0">
              <a:solidFill>
                <a:schemeClr val="tx1"/>
              </a:solidFill>
              <a:latin typeface="Times New Roman" panose="02020603050405020304" pitchFamily="18" charset="0"/>
              <a:cs typeface="Times New Roman" panose="02020603050405020304" pitchFamily="18" charset="0"/>
            </a:endParaRPr>
          </a:p>
          <a:p>
            <a:endParaRPr lang="en-US" sz="2000" dirty="0">
              <a:solidFill>
                <a:schemeClr val="tx1"/>
              </a:solidFill>
              <a:latin typeface="Georgia" panose="02040502050405020303" pitchFamily="18" charset="0"/>
            </a:endParaRPr>
          </a:p>
        </p:txBody>
      </p:sp>
    </p:spTree>
    <p:extLst>
      <p:ext uri="{BB962C8B-B14F-4D97-AF65-F5344CB8AC3E}">
        <p14:creationId xmlns:p14="http://schemas.microsoft.com/office/powerpoint/2010/main" val="28733861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692BC-9080-9D49-9DA7-A87F5360D962}"/>
              </a:ext>
            </a:extLst>
          </p:cNvPr>
          <p:cNvSpPr>
            <a:spLocks noGrp="1"/>
          </p:cNvSpPr>
          <p:nvPr>
            <p:ph type="title"/>
          </p:nvPr>
        </p:nvSpPr>
        <p:spPr/>
        <p:txBody>
          <a:bodyPr/>
          <a:lstStyle/>
          <a:p>
            <a:r>
              <a:rPr lang="en-US" b="1" dirty="0">
                <a:solidFill>
                  <a:srgbClr val="FFFFFF"/>
                </a:solidFill>
                <a:latin typeface="Georgia" panose="02040502050405020303" pitchFamily="18" charset="0"/>
                <a:cs typeface="Times New Roman" panose="02020603050405020304" pitchFamily="18" charset="0"/>
              </a:rPr>
              <a:t> </a:t>
            </a:r>
            <a:r>
              <a:rPr lang="en-US" dirty="0"/>
              <a:t>Stand alone bills</a:t>
            </a:r>
            <a:r>
              <a:rPr lang="en-US" b="1" dirty="0">
                <a:solidFill>
                  <a:srgbClr val="FFFFFF"/>
                </a:solidFill>
                <a:latin typeface="Georgia" panose="02040502050405020303" pitchFamily="18" charset="0"/>
                <a:cs typeface="Times New Roman" panose="02020603050405020304" pitchFamily="18" charset="0"/>
              </a:rPr>
              <a:t>85</a:t>
            </a:r>
            <a:endParaRPr lang="en-US" dirty="0"/>
          </a:p>
        </p:txBody>
      </p:sp>
      <p:sp>
        <p:nvSpPr>
          <p:cNvPr id="3" name="Content Placeholder 2">
            <a:extLst>
              <a:ext uri="{FF2B5EF4-FFF2-40B4-BE49-F238E27FC236}">
                <a16:creationId xmlns:a16="http://schemas.microsoft.com/office/drawing/2014/main" id="{6A17A0B6-9558-B548-AB5A-51BAC5ACA38E}"/>
              </a:ext>
            </a:extLst>
          </p:cNvPr>
          <p:cNvSpPr>
            <a:spLocks noGrp="1"/>
          </p:cNvSpPr>
          <p:nvPr>
            <p:ph idx="1"/>
          </p:nvPr>
        </p:nvSpPr>
        <p:spPr>
          <a:xfrm>
            <a:off x="677334" y="1309816"/>
            <a:ext cx="8596668" cy="5375189"/>
          </a:xfrm>
        </p:spPr>
        <p:txBody>
          <a:bodyPr>
            <a:normAutofit/>
          </a:bodyPr>
          <a:lstStyle/>
          <a:p>
            <a:pPr marL="0" indent="0">
              <a:buNone/>
            </a:pPr>
            <a:r>
              <a:rPr lang="en-US" sz="2200" dirty="0">
                <a:solidFill>
                  <a:schemeClr val="tx1"/>
                </a:solidFill>
                <a:latin typeface="Times New Roman" panose="02020603050405020304" pitchFamily="18" charset="0"/>
                <a:cs typeface="Times New Roman" panose="02020603050405020304" pitchFamily="18" charset="0"/>
              </a:rPr>
              <a:t>HB 455, </a:t>
            </a:r>
            <a:r>
              <a:rPr lang="en-US" sz="2200" dirty="0" err="1">
                <a:solidFill>
                  <a:schemeClr val="tx1"/>
                </a:solidFill>
                <a:latin typeface="Times New Roman" panose="02020603050405020304" pitchFamily="18" charset="0"/>
                <a:cs typeface="Times New Roman" panose="02020603050405020304" pitchFamily="18" charset="0"/>
              </a:rPr>
              <a:t>con’t</a:t>
            </a:r>
            <a:r>
              <a:rPr lang="en-US" sz="2200" dirty="0">
                <a:solidFill>
                  <a:schemeClr val="tx1"/>
                </a:solidFill>
                <a:latin typeface="Times New Roman" panose="02020603050405020304" pitchFamily="18" charset="0"/>
                <a:cs typeface="Times New Roman" panose="02020603050405020304" pitchFamily="18" charset="0"/>
              </a:rPr>
              <a:t> </a:t>
            </a:r>
          </a:p>
          <a:p>
            <a:r>
              <a:rPr lang="en-US" sz="2200" dirty="0">
                <a:solidFill>
                  <a:schemeClr val="tx1"/>
                </a:solidFill>
                <a:latin typeface="Times New Roman" panose="02020603050405020304" pitchFamily="18" charset="0"/>
                <a:cs typeface="Times New Roman" panose="02020603050405020304" pitchFamily="18" charset="0"/>
              </a:rPr>
              <a:t>The bill requires a board to fill a vacancy by an elected board member at any regular or special meeting held within 45 days of the vacancy </a:t>
            </a:r>
          </a:p>
          <a:p>
            <a:pPr lvl="1"/>
            <a:r>
              <a:rPr lang="en-US" sz="2000" dirty="0">
                <a:solidFill>
                  <a:schemeClr val="tx1"/>
                </a:solidFill>
                <a:latin typeface="Times New Roman" panose="02020603050405020304" pitchFamily="18" charset="0"/>
                <a:cs typeface="Times New Roman" panose="02020603050405020304" pitchFamily="18" charset="0"/>
              </a:rPr>
              <a:t>Current law requires the vacancy be filled at the next meeting that occurs no earlier than 10 days after the vacancy</a:t>
            </a:r>
          </a:p>
          <a:p>
            <a:r>
              <a:rPr lang="en-US" sz="2200" dirty="0">
                <a:solidFill>
                  <a:schemeClr val="tx1"/>
                </a:solidFill>
                <a:latin typeface="Times New Roman" panose="02020603050405020304" pitchFamily="18" charset="0"/>
                <a:cs typeface="Times New Roman" panose="02020603050405020304" pitchFamily="18" charset="0"/>
              </a:rPr>
              <a:t>The bill prohibits the removal of board member for absence without a sufficient reason, if the absence is due to military deployment outside the district</a:t>
            </a:r>
          </a:p>
          <a:p>
            <a:r>
              <a:rPr lang="en-US" sz="2200" dirty="0">
                <a:solidFill>
                  <a:schemeClr val="tx1"/>
                </a:solidFill>
                <a:latin typeface="Times New Roman" panose="02020603050405020304" pitchFamily="18" charset="0"/>
                <a:cs typeface="Times New Roman" panose="02020603050405020304" pitchFamily="18" charset="0"/>
              </a:rPr>
              <a:t>The bill allows a 14- or 15-year-old to be employed between 7:00 p.m. and 9:00 p.m. on any night preceding a day that school is not in session if the minor has approval to do so from the minor’s parent or legal guardian</a:t>
            </a:r>
          </a:p>
          <a:p>
            <a:endParaRPr lang="en-US" sz="2000" dirty="0"/>
          </a:p>
          <a:p>
            <a:endParaRPr lang="en-US" sz="2000" dirty="0">
              <a:solidFill>
                <a:schemeClr val="tx1"/>
              </a:solidFill>
              <a:latin typeface="Times New Roman" panose="02020603050405020304" pitchFamily="18" charset="0"/>
              <a:cs typeface="Times New Roman" panose="02020603050405020304" pitchFamily="18" charset="0"/>
            </a:endParaRPr>
          </a:p>
          <a:p>
            <a:endParaRPr lang="en-US" sz="2000" dirty="0">
              <a:solidFill>
                <a:schemeClr val="tx1"/>
              </a:solidFill>
              <a:latin typeface="Times New Roman" panose="02020603050405020304" pitchFamily="18" charset="0"/>
              <a:cs typeface="Times New Roman" panose="02020603050405020304" pitchFamily="18" charset="0"/>
            </a:endParaRPr>
          </a:p>
          <a:p>
            <a:endParaRPr lang="en-US" sz="2000" dirty="0">
              <a:solidFill>
                <a:schemeClr val="tx1"/>
              </a:solidFill>
              <a:latin typeface="Georgia" panose="02040502050405020303" pitchFamily="18" charset="0"/>
            </a:endParaRPr>
          </a:p>
        </p:txBody>
      </p:sp>
    </p:spTree>
    <p:extLst>
      <p:ext uri="{BB962C8B-B14F-4D97-AF65-F5344CB8AC3E}">
        <p14:creationId xmlns:p14="http://schemas.microsoft.com/office/powerpoint/2010/main" val="82662585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3410</TotalTime>
  <Words>3687</Words>
  <Application>Microsoft Macintosh PowerPoint</Application>
  <PresentationFormat>Widescreen</PresentationFormat>
  <Paragraphs>267</Paragraphs>
  <Slides>36</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36</vt:i4>
      </vt:variant>
    </vt:vector>
  </HeadingPairs>
  <TitlesOfParts>
    <vt:vector size="44" baseType="lpstr">
      <vt:lpstr>Aptos</vt:lpstr>
      <vt:lpstr>Arial</vt:lpstr>
      <vt:lpstr>Georgia</vt:lpstr>
      <vt:lpstr>Times New Roman</vt:lpstr>
      <vt:lpstr>Trebuchet MS</vt:lpstr>
      <vt:lpstr>Wingdings</vt:lpstr>
      <vt:lpstr>Wingdings 3</vt:lpstr>
      <vt:lpstr>Facet</vt:lpstr>
      <vt:lpstr>2026 MCESC Admin Day</vt:lpstr>
      <vt:lpstr>Statehouse</vt:lpstr>
      <vt:lpstr>  Education-Related Bills Finalized in June</vt:lpstr>
      <vt:lpstr>Budget Related </vt:lpstr>
      <vt:lpstr> Stand alone bills85</vt:lpstr>
      <vt:lpstr> Stand alone bills85</vt:lpstr>
      <vt:lpstr> Stand alone bills85</vt:lpstr>
      <vt:lpstr> Stand alone bills85</vt:lpstr>
      <vt:lpstr> Stand alone bills85</vt:lpstr>
      <vt:lpstr> Stand alone bills85</vt:lpstr>
      <vt:lpstr> Stand alone bills85</vt:lpstr>
      <vt:lpstr>Stand-alone Bills</vt:lpstr>
      <vt:lpstr>Stand-alone Bills</vt:lpstr>
      <vt:lpstr>Stand-alone Bills</vt:lpstr>
      <vt:lpstr>Stand-alone Bills</vt:lpstr>
      <vt:lpstr>Stand-alone Bills</vt:lpstr>
      <vt:lpstr>Stand-alone Bills</vt:lpstr>
      <vt:lpstr>Stand-alone Bills</vt:lpstr>
      <vt:lpstr>Stand-alone Bills</vt:lpstr>
      <vt:lpstr>Stand-alone Bills</vt:lpstr>
      <vt:lpstr>Stand-alone Bills</vt:lpstr>
      <vt:lpstr>Stand-alone Bills</vt:lpstr>
      <vt:lpstr>Stand-alone Bills</vt:lpstr>
      <vt:lpstr>  Education Bills Still Pending</vt:lpstr>
      <vt:lpstr>Stand-alone Bills</vt:lpstr>
      <vt:lpstr>Stand-alone Bills</vt:lpstr>
      <vt:lpstr>Stand-alone Bills</vt:lpstr>
      <vt:lpstr> Stand alone bills85 – Baby Olivia Act</vt:lpstr>
      <vt:lpstr>Stand alone bills</vt:lpstr>
      <vt:lpstr>Stand alone bills</vt:lpstr>
      <vt:lpstr>Stand-alone Bills</vt:lpstr>
      <vt:lpstr>Stand-alone Bills</vt:lpstr>
      <vt:lpstr>Stand alone bills</vt:lpstr>
      <vt:lpstr>Other Possible Topics for Lame Duck</vt:lpstr>
      <vt:lpstr>Questions?</vt:lpstr>
      <vt:lpstr> Contact: Barbara Shaner MCESC Legislative Liaison Barbara.shaner@hcesc.org 614-325-9562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Intervention &amp; Support Services Opening Day</dc:title>
  <dc:creator>Barbara Shaner</dc:creator>
  <cp:lastModifiedBy>Barbara Shaner</cp:lastModifiedBy>
  <cp:revision>130</cp:revision>
  <dcterms:created xsi:type="dcterms:W3CDTF">2025-08-04T18:07:14Z</dcterms:created>
  <dcterms:modified xsi:type="dcterms:W3CDTF">2026-07-21T18:55:08Z</dcterms:modified>
</cp:coreProperties>
</file>