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1" r:id="rId5"/>
    <p:sldMasterId id="2147483699" r:id="rId6"/>
    <p:sldMasterId id="2147483705" r:id="rId7"/>
  </p:sldMasterIdLst>
  <p:notesMasterIdLst>
    <p:notesMasterId r:id="rId94"/>
  </p:notesMasterIdLst>
  <p:sldIdLst>
    <p:sldId id="266" r:id="rId8"/>
    <p:sldId id="264" r:id="rId9"/>
    <p:sldId id="272" r:id="rId10"/>
    <p:sldId id="306" r:id="rId11"/>
    <p:sldId id="322" r:id="rId12"/>
    <p:sldId id="324" r:id="rId13"/>
    <p:sldId id="12023" r:id="rId14"/>
    <p:sldId id="12024" r:id="rId15"/>
    <p:sldId id="12025" r:id="rId16"/>
    <p:sldId id="12026" r:id="rId17"/>
    <p:sldId id="257" r:id="rId18"/>
    <p:sldId id="258" r:id="rId19"/>
    <p:sldId id="259" r:id="rId20"/>
    <p:sldId id="260" r:id="rId21"/>
    <p:sldId id="261" r:id="rId22"/>
    <p:sldId id="262" r:id="rId23"/>
    <p:sldId id="263" r:id="rId24"/>
    <p:sldId id="12032" r:id="rId25"/>
    <p:sldId id="268" r:id="rId26"/>
    <p:sldId id="269" r:id="rId27"/>
    <p:sldId id="270" r:id="rId28"/>
    <p:sldId id="256" r:id="rId29"/>
    <p:sldId id="12033" r:id="rId30"/>
    <p:sldId id="12034" r:id="rId31"/>
    <p:sldId id="12035" r:id="rId32"/>
    <p:sldId id="12036" r:id="rId33"/>
    <p:sldId id="12037" r:id="rId34"/>
    <p:sldId id="12038" r:id="rId35"/>
    <p:sldId id="12039" r:id="rId36"/>
    <p:sldId id="12040" r:id="rId37"/>
    <p:sldId id="265" r:id="rId38"/>
    <p:sldId id="12041" r:id="rId39"/>
    <p:sldId id="267" r:id="rId40"/>
    <p:sldId id="12029" r:id="rId41"/>
    <p:sldId id="304" r:id="rId42"/>
    <p:sldId id="12061" r:id="rId43"/>
    <p:sldId id="12073" r:id="rId44"/>
    <p:sldId id="12062" r:id="rId45"/>
    <p:sldId id="12074" r:id="rId46"/>
    <p:sldId id="12063" r:id="rId47"/>
    <p:sldId id="12075" r:id="rId48"/>
    <p:sldId id="12064" r:id="rId49"/>
    <p:sldId id="12076" r:id="rId50"/>
    <p:sldId id="12065" r:id="rId51"/>
    <p:sldId id="12077" r:id="rId52"/>
    <p:sldId id="12066" r:id="rId53"/>
    <p:sldId id="12078" r:id="rId54"/>
    <p:sldId id="12067" r:id="rId55"/>
    <p:sldId id="12079" r:id="rId56"/>
    <p:sldId id="12068" r:id="rId57"/>
    <p:sldId id="12043" r:id="rId58"/>
    <p:sldId id="12030" r:id="rId59"/>
    <p:sldId id="289" r:id="rId60"/>
    <p:sldId id="290" r:id="rId61"/>
    <p:sldId id="291" r:id="rId62"/>
    <p:sldId id="292" r:id="rId63"/>
    <p:sldId id="293" r:id="rId64"/>
    <p:sldId id="294" r:id="rId65"/>
    <p:sldId id="295" r:id="rId66"/>
    <p:sldId id="296" r:id="rId67"/>
    <p:sldId id="297" r:id="rId68"/>
    <p:sldId id="298" r:id="rId69"/>
    <p:sldId id="299" r:id="rId70"/>
    <p:sldId id="12045" r:id="rId71"/>
    <p:sldId id="12047" r:id="rId72"/>
    <p:sldId id="12046" r:id="rId73"/>
    <p:sldId id="300" r:id="rId74"/>
    <p:sldId id="301" r:id="rId75"/>
    <p:sldId id="302" r:id="rId76"/>
    <p:sldId id="12042" r:id="rId77"/>
    <p:sldId id="12028" r:id="rId78"/>
    <p:sldId id="12053" r:id="rId79"/>
    <p:sldId id="12027" r:id="rId80"/>
    <p:sldId id="12031" r:id="rId81"/>
    <p:sldId id="12050" r:id="rId82"/>
    <p:sldId id="12048" r:id="rId83"/>
    <p:sldId id="12049" r:id="rId84"/>
    <p:sldId id="12054" r:id="rId85"/>
    <p:sldId id="12052" r:id="rId86"/>
    <p:sldId id="12051" r:id="rId87"/>
    <p:sldId id="12055" r:id="rId88"/>
    <p:sldId id="12056" r:id="rId89"/>
    <p:sldId id="12070" r:id="rId90"/>
    <p:sldId id="12071" r:id="rId91"/>
    <p:sldId id="12072" r:id="rId92"/>
    <p:sldId id="12069" r:id="rId9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8A626929-9559-08C0-F612-D37D2600B21B}" name="Pandit, Payal" initials="PP" userId="S::Payal.Pandit@fortbendisd.gov::06d3293f-de24-4a95-8bab-fc9c4ab848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000000"/>
    <a:srgbClr val="E84756"/>
    <a:srgbClr val="7575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F664A7-D4D0-4270-B591-0D1D02D91577}" v="154" dt="2026-08-01T02:32:08.352"/>
    <p1510:client id="{100E3DE7-3AAE-5DE4-1FDF-089C593DC8F2}" v="1911" dt="2026-07-31T23:20:22.424"/>
    <p1510:client id="{64856F71-69CF-94AA-E649-ADCE083D6D8B}" v="1480" dt="2026-08-01T03:58:04.643"/>
    <p1510:client id="{65174CBE-6EB6-9D2E-521B-D2ADEF0A63A9}" v="3" dt="2026-07-31T15:30:37.614"/>
    <p1510:client id="{710FC7A5-2484-279A-50DA-60126DEB71E0}" v="514" dt="2026-07-31T21:31:07.110"/>
    <p1510:client id="{ADCE4578-1C76-46B5-B710-0362B0BE2A4E}" v="3" dt="2026-07-31T17:57:50.663"/>
    <p1510:client id="{E6CFB7EA-7201-AD00-31AE-ACA35A6E8CAE}" v="41" dt="2026-08-01T11:39:25.192"/>
    <p1510:client id="{ED98BD56-DED1-47E8-BC24-6926446927A4}" v="307" dt="2026-07-31T22:57:40.8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presProps" Target="presProps.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notesMaster" Target="notesMasters/notesMaster1.xml"/><Relationship Id="rId9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microsoft.com/office/2018/10/relationships/authors" Target="author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E24C12-AD32-46AB-A917-AF6D39E599C6}"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A0A73D77-B86A-4AB9-89AF-11EA6E50A317}">
      <dgm:prSet phldrT="[Text]" phldr="0"/>
      <dgm:spPr/>
      <dgm:t>
        <a:bodyPr/>
        <a:lstStyle/>
        <a:p>
          <a:pPr rtl="0"/>
          <a:r>
            <a:rPr lang="en-US" b="1">
              <a:latin typeface="Aptos Display" panose="02110004020202020204"/>
            </a:rPr>
            <a:t>1st - Campus/District Facility Reviews</a:t>
          </a:r>
          <a:endParaRPr lang="en-US" b="1"/>
        </a:p>
      </dgm:t>
    </dgm:pt>
    <dgm:pt modelId="{00111070-3AC3-47C4-A056-B0A74457615B}" type="parTrans" cxnId="{348CF316-75A8-402A-B72F-6B259D28CF5B}">
      <dgm:prSet/>
      <dgm:spPr/>
      <dgm:t>
        <a:bodyPr/>
        <a:lstStyle/>
        <a:p>
          <a:endParaRPr lang="en-US"/>
        </a:p>
      </dgm:t>
    </dgm:pt>
    <dgm:pt modelId="{DB021496-619D-4282-8617-8CD0BC65586C}" type="sibTrans" cxnId="{348CF316-75A8-402A-B72F-6B259D28CF5B}">
      <dgm:prSet/>
      <dgm:spPr/>
      <dgm:t>
        <a:bodyPr/>
        <a:lstStyle/>
        <a:p>
          <a:endParaRPr lang="en-US"/>
        </a:p>
      </dgm:t>
    </dgm:pt>
    <dgm:pt modelId="{A3D5FAD5-2D47-4B6D-B6E3-D5D420E97B41}">
      <dgm:prSet phldrT="[Text]" phldr="0"/>
      <dgm:spPr/>
      <dgm:t>
        <a:bodyPr/>
        <a:lstStyle/>
        <a:p>
          <a:pPr rtl="0"/>
          <a:r>
            <a:rPr lang="en-US">
              <a:latin typeface="Aptos Display" panose="02110004020202020204"/>
            </a:rPr>
            <a:t>Approve or Decline</a:t>
          </a:r>
          <a:endParaRPr lang="en-US"/>
        </a:p>
      </dgm:t>
    </dgm:pt>
    <dgm:pt modelId="{7EF6B082-9B96-4FB6-BB52-39E3DD603AFE}" type="parTrans" cxnId="{28E64614-E893-4BA0-9ECA-55CCBB051C88}">
      <dgm:prSet/>
      <dgm:spPr/>
      <dgm:t>
        <a:bodyPr/>
        <a:lstStyle/>
        <a:p>
          <a:endParaRPr lang="en-US"/>
        </a:p>
      </dgm:t>
    </dgm:pt>
    <dgm:pt modelId="{CF9A6F2F-7E68-4D28-8F27-6A2AF692536E}" type="sibTrans" cxnId="{28E64614-E893-4BA0-9ECA-55CCBB051C88}">
      <dgm:prSet/>
      <dgm:spPr/>
      <dgm:t>
        <a:bodyPr/>
        <a:lstStyle/>
        <a:p>
          <a:endParaRPr lang="en-US"/>
        </a:p>
      </dgm:t>
    </dgm:pt>
    <dgm:pt modelId="{D956DF09-65B3-41CB-92AE-388FD2DB0D91}">
      <dgm:prSet phldrT="[Text]" phldr="0"/>
      <dgm:spPr/>
      <dgm:t>
        <a:bodyPr/>
        <a:lstStyle/>
        <a:p>
          <a:pPr rtl="0"/>
          <a:r>
            <a:rPr lang="en-US" b="1">
              <a:latin typeface="Aptos Display" panose="02110004020202020204"/>
            </a:rPr>
            <a:t>2nd - Facility Rental Coordinator Reviews</a:t>
          </a:r>
          <a:endParaRPr lang="en-US" b="1"/>
        </a:p>
      </dgm:t>
    </dgm:pt>
    <dgm:pt modelId="{39D12491-C79E-485A-AD14-677FFC276067}" type="parTrans" cxnId="{797E5170-40AF-48C5-ACD9-FE785E163201}">
      <dgm:prSet/>
      <dgm:spPr/>
      <dgm:t>
        <a:bodyPr/>
        <a:lstStyle/>
        <a:p>
          <a:endParaRPr lang="en-US"/>
        </a:p>
      </dgm:t>
    </dgm:pt>
    <dgm:pt modelId="{63E99078-89B1-4374-ACE3-23FABCA348D2}" type="sibTrans" cxnId="{797E5170-40AF-48C5-ACD9-FE785E163201}">
      <dgm:prSet/>
      <dgm:spPr/>
      <dgm:t>
        <a:bodyPr/>
        <a:lstStyle/>
        <a:p>
          <a:endParaRPr lang="en-US"/>
        </a:p>
      </dgm:t>
    </dgm:pt>
    <dgm:pt modelId="{BBF9A868-DFF1-4867-8BD2-CAD8C579CABA}">
      <dgm:prSet phldrT="[Text]" phldr="0"/>
      <dgm:spPr/>
      <dgm:t>
        <a:bodyPr/>
        <a:lstStyle/>
        <a:p>
          <a:pPr rtl="0"/>
          <a:r>
            <a:rPr lang="en-US">
              <a:latin typeface="Aptos Display" panose="02110004020202020204"/>
            </a:rPr>
            <a:t>Checks for Conflicts</a:t>
          </a:r>
          <a:endParaRPr lang="en-US"/>
        </a:p>
      </dgm:t>
    </dgm:pt>
    <dgm:pt modelId="{2A59A212-015D-4B4F-AA28-453813CFCD68}" type="parTrans" cxnId="{3101399F-6F38-4882-8B5A-BA819E2FC632}">
      <dgm:prSet/>
      <dgm:spPr/>
      <dgm:t>
        <a:bodyPr/>
        <a:lstStyle/>
        <a:p>
          <a:endParaRPr lang="en-US"/>
        </a:p>
      </dgm:t>
    </dgm:pt>
    <dgm:pt modelId="{EBC5762D-BF34-4CE2-896E-DE4D70F58177}" type="sibTrans" cxnId="{3101399F-6F38-4882-8B5A-BA819E2FC632}">
      <dgm:prSet/>
      <dgm:spPr/>
      <dgm:t>
        <a:bodyPr/>
        <a:lstStyle/>
        <a:p>
          <a:endParaRPr lang="en-US"/>
        </a:p>
      </dgm:t>
    </dgm:pt>
    <dgm:pt modelId="{5996C711-3F53-4860-9B03-2431A477EEB1}">
      <dgm:prSet phldrT="[Text]" phldr="0"/>
      <dgm:spPr/>
      <dgm:t>
        <a:bodyPr/>
        <a:lstStyle/>
        <a:p>
          <a:pPr rtl="0"/>
          <a:r>
            <a:rPr lang="en-US">
              <a:latin typeface="Aptos Display" panose="02110004020202020204"/>
            </a:rPr>
            <a:t>Review fees</a:t>
          </a:r>
          <a:endParaRPr lang="en-US"/>
        </a:p>
      </dgm:t>
    </dgm:pt>
    <dgm:pt modelId="{515FA111-FED6-4F89-BFC1-264C100E8349}" type="parTrans" cxnId="{49BAE957-EED6-47C2-85A0-7E2FA9851085}">
      <dgm:prSet/>
      <dgm:spPr/>
      <dgm:t>
        <a:bodyPr/>
        <a:lstStyle/>
        <a:p>
          <a:endParaRPr lang="en-US"/>
        </a:p>
      </dgm:t>
    </dgm:pt>
    <dgm:pt modelId="{898ACDAE-065E-4656-82A9-1144A76D7BFC}" type="sibTrans" cxnId="{49BAE957-EED6-47C2-85A0-7E2FA9851085}">
      <dgm:prSet/>
      <dgm:spPr/>
      <dgm:t>
        <a:bodyPr/>
        <a:lstStyle/>
        <a:p>
          <a:endParaRPr lang="en-US"/>
        </a:p>
      </dgm:t>
    </dgm:pt>
    <dgm:pt modelId="{D9023EE3-CADC-4AA2-8310-C7C4BFA73377}">
      <dgm:prSet phldrT="[Text]" phldr="0"/>
      <dgm:spPr/>
      <dgm:t>
        <a:bodyPr/>
        <a:lstStyle/>
        <a:p>
          <a:pPr rtl="0"/>
          <a:r>
            <a:rPr lang="en-US" b="1">
              <a:latin typeface="Aptos Display" panose="02110004020202020204"/>
            </a:rPr>
            <a:t>3rd – District Final Approver Reviews</a:t>
          </a:r>
          <a:endParaRPr lang="en-US" b="1"/>
        </a:p>
      </dgm:t>
    </dgm:pt>
    <dgm:pt modelId="{E8A4A27B-E232-42B3-8024-0088B871C4DE}" type="parTrans" cxnId="{9900EB81-4830-4A7D-8B7D-48DD0B4FA03D}">
      <dgm:prSet/>
      <dgm:spPr/>
      <dgm:t>
        <a:bodyPr/>
        <a:lstStyle/>
        <a:p>
          <a:endParaRPr lang="en-US"/>
        </a:p>
      </dgm:t>
    </dgm:pt>
    <dgm:pt modelId="{EEB3C427-20B4-437F-82E9-5F46945E5F72}" type="sibTrans" cxnId="{9900EB81-4830-4A7D-8B7D-48DD0B4FA03D}">
      <dgm:prSet/>
      <dgm:spPr/>
      <dgm:t>
        <a:bodyPr/>
        <a:lstStyle/>
        <a:p>
          <a:endParaRPr lang="en-US"/>
        </a:p>
      </dgm:t>
    </dgm:pt>
    <dgm:pt modelId="{300980B7-EC18-4970-8BF0-7EB0FE593E33}">
      <dgm:prSet phldrT="[Text]"/>
      <dgm:spPr/>
      <dgm:t>
        <a:bodyPr/>
        <a:lstStyle/>
        <a:p>
          <a:pPr rtl="0"/>
          <a:r>
            <a:rPr lang="en-US">
              <a:latin typeface="Aptos Display" panose="02110004020202020204"/>
            </a:rPr>
            <a:t>Approves if all is in order</a:t>
          </a:r>
          <a:endParaRPr lang="en-US"/>
        </a:p>
      </dgm:t>
    </dgm:pt>
    <dgm:pt modelId="{7971A2E1-6F56-48FF-B62F-B75EB2279947}" type="parTrans" cxnId="{202EB696-2766-4154-A4BB-6947998ED43A}">
      <dgm:prSet/>
      <dgm:spPr/>
      <dgm:t>
        <a:bodyPr/>
        <a:lstStyle/>
        <a:p>
          <a:endParaRPr lang="en-US"/>
        </a:p>
      </dgm:t>
    </dgm:pt>
    <dgm:pt modelId="{54625591-42B7-4416-8277-C46351D64169}" type="sibTrans" cxnId="{202EB696-2766-4154-A4BB-6947998ED43A}">
      <dgm:prSet/>
      <dgm:spPr/>
      <dgm:t>
        <a:bodyPr/>
        <a:lstStyle/>
        <a:p>
          <a:endParaRPr lang="en-US"/>
        </a:p>
      </dgm:t>
    </dgm:pt>
    <dgm:pt modelId="{44F471C8-6C4E-4C1D-B3DE-0AEA6BCB1D0E}">
      <dgm:prSet phldrT="[Text]" phldr="0"/>
      <dgm:spPr/>
      <dgm:t>
        <a:bodyPr/>
        <a:lstStyle/>
        <a:p>
          <a:pPr rtl="0"/>
          <a:r>
            <a:rPr lang="en-US">
              <a:latin typeface="Aptos Display" panose="02110004020202020204"/>
            </a:rPr>
            <a:t>Declines if conflict exist</a:t>
          </a:r>
          <a:endParaRPr lang="en-US"/>
        </a:p>
      </dgm:t>
    </dgm:pt>
    <dgm:pt modelId="{08C831F0-D907-465A-94FC-BF552205AF7A}" type="parTrans" cxnId="{574DA5B6-2960-404D-80FE-71EFCD1BABDD}">
      <dgm:prSet/>
      <dgm:spPr/>
      <dgm:t>
        <a:bodyPr/>
        <a:lstStyle/>
        <a:p>
          <a:endParaRPr lang="en-US"/>
        </a:p>
      </dgm:t>
    </dgm:pt>
    <dgm:pt modelId="{818A0503-6EE8-428F-BA13-339CB3279712}" type="sibTrans" cxnId="{574DA5B6-2960-404D-80FE-71EFCD1BABDD}">
      <dgm:prSet/>
      <dgm:spPr/>
      <dgm:t>
        <a:bodyPr/>
        <a:lstStyle/>
        <a:p>
          <a:endParaRPr lang="en-US"/>
        </a:p>
      </dgm:t>
    </dgm:pt>
    <dgm:pt modelId="{1EBC8C6F-DCF0-4991-8A00-D66123AF276B}" type="pres">
      <dgm:prSet presAssocID="{80E24C12-AD32-46AB-A917-AF6D39E599C6}" presName="Name0" presStyleCnt="0">
        <dgm:presLayoutVars>
          <dgm:dir/>
          <dgm:animLvl val="lvl"/>
          <dgm:resizeHandles val="exact"/>
        </dgm:presLayoutVars>
      </dgm:prSet>
      <dgm:spPr/>
    </dgm:pt>
    <dgm:pt modelId="{9CF5F339-D1C9-46F3-B810-8505E7A69821}" type="pres">
      <dgm:prSet presAssocID="{D9023EE3-CADC-4AA2-8310-C7C4BFA73377}" presName="boxAndChildren" presStyleCnt="0"/>
      <dgm:spPr/>
    </dgm:pt>
    <dgm:pt modelId="{BCCC5FA9-CA4E-409A-9053-ED3A867A764A}" type="pres">
      <dgm:prSet presAssocID="{D9023EE3-CADC-4AA2-8310-C7C4BFA73377}" presName="parentTextBox" presStyleLbl="node1" presStyleIdx="0" presStyleCnt="3"/>
      <dgm:spPr/>
    </dgm:pt>
    <dgm:pt modelId="{FB52B5E8-CAB7-4D2E-AAE3-CC31DB0C9931}" type="pres">
      <dgm:prSet presAssocID="{D9023EE3-CADC-4AA2-8310-C7C4BFA73377}" presName="entireBox" presStyleLbl="node1" presStyleIdx="0" presStyleCnt="3"/>
      <dgm:spPr/>
    </dgm:pt>
    <dgm:pt modelId="{E437B62C-B4F1-47F2-A868-C31129D6E26B}" type="pres">
      <dgm:prSet presAssocID="{D9023EE3-CADC-4AA2-8310-C7C4BFA73377}" presName="descendantBox" presStyleCnt="0"/>
      <dgm:spPr/>
    </dgm:pt>
    <dgm:pt modelId="{740CA048-7769-4883-98F2-3DFB0B4C0AD7}" type="pres">
      <dgm:prSet presAssocID="{300980B7-EC18-4970-8BF0-7EB0FE593E33}" presName="childTextBox" presStyleLbl="fgAccFollowNode1" presStyleIdx="0" presStyleCnt="5">
        <dgm:presLayoutVars>
          <dgm:bulletEnabled val="1"/>
        </dgm:presLayoutVars>
      </dgm:prSet>
      <dgm:spPr/>
    </dgm:pt>
    <dgm:pt modelId="{8D9540E4-AB01-48CF-8219-600970D248BC}" type="pres">
      <dgm:prSet presAssocID="{44F471C8-6C4E-4C1D-B3DE-0AEA6BCB1D0E}" presName="childTextBox" presStyleLbl="fgAccFollowNode1" presStyleIdx="1" presStyleCnt="5">
        <dgm:presLayoutVars>
          <dgm:bulletEnabled val="1"/>
        </dgm:presLayoutVars>
      </dgm:prSet>
      <dgm:spPr/>
    </dgm:pt>
    <dgm:pt modelId="{B1186449-B0B4-471F-A981-2373CEE8CC9E}" type="pres">
      <dgm:prSet presAssocID="{63E99078-89B1-4374-ACE3-23FABCA348D2}" presName="sp" presStyleCnt="0"/>
      <dgm:spPr/>
    </dgm:pt>
    <dgm:pt modelId="{34A340DF-C67B-4578-A231-B59A0ECD4F85}" type="pres">
      <dgm:prSet presAssocID="{D956DF09-65B3-41CB-92AE-388FD2DB0D91}" presName="arrowAndChildren" presStyleCnt="0"/>
      <dgm:spPr/>
    </dgm:pt>
    <dgm:pt modelId="{B7DC0826-D4A8-429F-9ED0-0B7391E606FF}" type="pres">
      <dgm:prSet presAssocID="{D956DF09-65B3-41CB-92AE-388FD2DB0D91}" presName="parentTextArrow" presStyleLbl="node1" presStyleIdx="0" presStyleCnt="3"/>
      <dgm:spPr/>
    </dgm:pt>
    <dgm:pt modelId="{F69B2865-9870-405B-9764-A3D61693BA63}" type="pres">
      <dgm:prSet presAssocID="{D956DF09-65B3-41CB-92AE-388FD2DB0D91}" presName="arrow" presStyleLbl="node1" presStyleIdx="1" presStyleCnt="3"/>
      <dgm:spPr/>
    </dgm:pt>
    <dgm:pt modelId="{C69773E5-C660-4688-9D79-77F77A93266D}" type="pres">
      <dgm:prSet presAssocID="{D956DF09-65B3-41CB-92AE-388FD2DB0D91}" presName="descendantArrow" presStyleCnt="0"/>
      <dgm:spPr/>
    </dgm:pt>
    <dgm:pt modelId="{8C605432-82E8-4579-AB11-14B8336DBC5E}" type="pres">
      <dgm:prSet presAssocID="{BBF9A868-DFF1-4867-8BD2-CAD8C579CABA}" presName="childTextArrow" presStyleLbl="fgAccFollowNode1" presStyleIdx="2" presStyleCnt="5">
        <dgm:presLayoutVars>
          <dgm:bulletEnabled val="1"/>
        </dgm:presLayoutVars>
      </dgm:prSet>
      <dgm:spPr/>
    </dgm:pt>
    <dgm:pt modelId="{D82B28FA-59C5-44AA-B7A5-DEB1C99C64BF}" type="pres">
      <dgm:prSet presAssocID="{5996C711-3F53-4860-9B03-2431A477EEB1}" presName="childTextArrow" presStyleLbl="fgAccFollowNode1" presStyleIdx="3" presStyleCnt="5">
        <dgm:presLayoutVars>
          <dgm:bulletEnabled val="1"/>
        </dgm:presLayoutVars>
      </dgm:prSet>
      <dgm:spPr/>
    </dgm:pt>
    <dgm:pt modelId="{26936154-071B-436D-AFD4-38786E053C64}" type="pres">
      <dgm:prSet presAssocID="{DB021496-619D-4282-8617-8CD0BC65586C}" presName="sp" presStyleCnt="0"/>
      <dgm:spPr/>
    </dgm:pt>
    <dgm:pt modelId="{FB49B829-D733-474B-A844-F1B9E2B66DC2}" type="pres">
      <dgm:prSet presAssocID="{A0A73D77-B86A-4AB9-89AF-11EA6E50A317}" presName="arrowAndChildren" presStyleCnt="0"/>
      <dgm:spPr/>
    </dgm:pt>
    <dgm:pt modelId="{DF42C665-A226-44B7-99A6-1877694DEB0B}" type="pres">
      <dgm:prSet presAssocID="{A0A73D77-B86A-4AB9-89AF-11EA6E50A317}" presName="parentTextArrow" presStyleLbl="node1" presStyleIdx="1" presStyleCnt="3"/>
      <dgm:spPr/>
    </dgm:pt>
    <dgm:pt modelId="{9C5D9D07-BE48-4492-891B-A25536446364}" type="pres">
      <dgm:prSet presAssocID="{A0A73D77-B86A-4AB9-89AF-11EA6E50A317}" presName="arrow" presStyleLbl="node1" presStyleIdx="2" presStyleCnt="3"/>
      <dgm:spPr/>
    </dgm:pt>
    <dgm:pt modelId="{4FD7C5B8-873E-4C3B-8DD6-2C0FC59B5F70}" type="pres">
      <dgm:prSet presAssocID="{A0A73D77-B86A-4AB9-89AF-11EA6E50A317}" presName="descendantArrow" presStyleCnt="0"/>
      <dgm:spPr/>
    </dgm:pt>
    <dgm:pt modelId="{252992D1-3F46-46EC-9A1B-5143AB5078DD}" type="pres">
      <dgm:prSet presAssocID="{A3D5FAD5-2D47-4B6D-B6E3-D5D420E97B41}" presName="childTextArrow" presStyleLbl="fgAccFollowNode1" presStyleIdx="4" presStyleCnt="5">
        <dgm:presLayoutVars>
          <dgm:bulletEnabled val="1"/>
        </dgm:presLayoutVars>
      </dgm:prSet>
      <dgm:spPr/>
    </dgm:pt>
  </dgm:ptLst>
  <dgm:cxnLst>
    <dgm:cxn modelId="{87958103-000B-496F-99C6-0638F054FA24}" type="presOf" srcId="{D9023EE3-CADC-4AA2-8310-C7C4BFA73377}" destId="{BCCC5FA9-CA4E-409A-9053-ED3A867A764A}" srcOrd="0" destOrd="0" presId="urn:microsoft.com/office/officeart/2005/8/layout/process4"/>
    <dgm:cxn modelId="{28E64614-E893-4BA0-9ECA-55CCBB051C88}" srcId="{A0A73D77-B86A-4AB9-89AF-11EA6E50A317}" destId="{A3D5FAD5-2D47-4B6D-B6E3-D5D420E97B41}" srcOrd="0" destOrd="0" parTransId="{7EF6B082-9B96-4FB6-BB52-39E3DD603AFE}" sibTransId="{CF9A6F2F-7E68-4D28-8F27-6A2AF692536E}"/>
    <dgm:cxn modelId="{348CF316-75A8-402A-B72F-6B259D28CF5B}" srcId="{80E24C12-AD32-46AB-A917-AF6D39E599C6}" destId="{A0A73D77-B86A-4AB9-89AF-11EA6E50A317}" srcOrd="0" destOrd="0" parTransId="{00111070-3AC3-47C4-A056-B0A74457615B}" sibTransId="{DB021496-619D-4282-8617-8CD0BC65586C}"/>
    <dgm:cxn modelId="{A50A9521-2D3D-4206-9EBE-A784FB0F4FF0}" type="presOf" srcId="{A0A73D77-B86A-4AB9-89AF-11EA6E50A317}" destId="{DF42C665-A226-44B7-99A6-1877694DEB0B}" srcOrd="1" destOrd="0" presId="urn:microsoft.com/office/officeart/2005/8/layout/process4"/>
    <dgm:cxn modelId="{4C4BC82A-BDC7-4534-97A9-45673AB181A3}" type="presOf" srcId="{5996C711-3F53-4860-9B03-2431A477EEB1}" destId="{D82B28FA-59C5-44AA-B7A5-DEB1C99C64BF}" srcOrd="0" destOrd="0" presId="urn:microsoft.com/office/officeart/2005/8/layout/process4"/>
    <dgm:cxn modelId="{37001534-1F8A-4E61-805A-8011F565F032}" type="presOf" srcId="{BBF9A868-DFF1-4867-8BD2-CAD8C579CABA}" destId="{8C605432-82E8-4579-AB11-14B8336DBC5E}" srcOrd="0" destOrd="0" presId="urn:microsoft.com/office/officeart/2005/8/layout/process4"/>
    <dgm:cxn modelId="{6F03A94D-B1DA-4B1B-B462-ECC0D0CC56E4}" type="presOf" srcId="{D956DF09-65B3-41CB-92AE-388FD2DB0D91}" destId="{F69B2865-9870-405B-9764-A3D61693BA63}" srcOrd="1" destOrd="0" presId="urn:microsoft.com/office/officeart/2005/8/layout/process4"/>
    <dgm:cxn modelId="{A811FB6D-73D4-4DF4-AF27-F4944F451864}" type="presOf" srcId="{300980B7-EC18-4970-8BF0-7EB0FE593E33}" destId="{740CA048-7769-4883-98F2-3DFB0B4C0AD7}" srcOrd="0" destOrd="0" presId="urn:microsoft.com/office/officeart/2005/8/layout/process4"/>
    <dgm:cxn modelId="{19C36B6E-42A5-45A9-BCC4-8B5637D2351B}" type="presOf" srcId="{A0A73D77-B86A-4AB9-89AF-11EA6E50A317}" destId="{9C5D9D07-BE48-4492-891B-A25536446364}" srcOrd="0" destOrd="0" presId="urn:microsoft.com/office/officeart/2005/8/layout/process4"/>
    <dgm:cxn modelId="{797E5170-40AF-48C5-ACD9-FE785E163201}" srcId="{80E24C12-AD32-46AB-A917-AF6D39E599C6}" destId="{D956DF09-65B3-41CB-92AE-388FD2DB0D91}" srcOrd="1" destOrd="0" parTransId="{39D12491-C79E-485A-AD14-677FFC276067}" sibTransId="{63E99078-89B1-4374-ACE3-23FABCA348D2}"/>
    <dgm:cxn modelId="{23C54E76-2A41-4AC0-A404-DCFB86936EDE}" type="presOf" srcId="{80E24C12-AD32-46AB-A917-AF6D39E599C6}" destId="{1EBC8C6F-DCF0-4991-8A00-D66123AF276B}" srcOrd="0" destOrd="0" presId="urn:microsoft.com/office/officeart/2005/8/layout/process4"/>
    <dgm:cxn modelId="{49BAE957-EED6-47C2-85A0-7E2FA9851085}" srcId="{D956DF09-65B3-41CB-92AE-388FD2DB0D91}" destId="{5996C711-3F53-4860-9B03-2431A477EEB1}" srcOrd="1" destOrd="0" parTransId="{515FA111-FED6-4F89-BFC1-264C100E8349}" sibTransId="{898ACDAE-065E-4656-82A9-1144A76D7BFC}"/>
    <dgm:cxn modelId="{6B9EF87E-7D27-4B3D-B140-229FF0868A12}" type="presOf" srcId="{D956DF09-65B3-41CB-92AE-388FD2DB0D91}" destId="{B7DC0826-D4A8-429F-9ED0-0B7391E606FF}" srcOrd="0" destOrd="0" presId="urn:microsoft.com/office/officeart/2005/8/layout/process4"/>
    <dgm:cxn modelId="{8309BA7F-8D12-47FB-B4CA-F64183399EF5}" type="presOf" srcId="{D9023EE3-CADC-4AA2-8310-C7C4BFA73377}" destId="{FB52B5E8-CAB7-4D2E-AAE3-CC31DB0C9931}" srcOrd="1" destOrd="0" presId="urn:microsoft.com/office/officeart/2005/8/layout/process4"/>
    <dgm:cxn modelId="{9900EB81-4830-4A7D-8B7D-48DD0B4FA03D}" srcId="{80E24C12-AD32-46AB-A917-AF6D39E599C6}" destId="{D9023EE3-CADC-4AA2-8310-C7C4BFA73377}" srcOrd="2" destOrd="0" parTransId="{E8A4A27B-E232-42B3-8024-0088B871C4DE}" sibTransId="{EEB3C427-20B4-437F-82E9-5F46945E5F72}"/>
    <dgm:cxn modelId="{EC4B0293-802C-4DD8-8A3B-A4DABF7722F6}" type="presOf" srcId="{44F471C8-6C4E-4C1D-B3DE-0AEA6BCB1D0E}" destId="{8D9540E4-AB01-48CF-8219-600970D248BC}" srcOrd="0" destOrd="0" presId="urn:microsoft.com/office/officeart/2005/8/layout/process4"/>
    <dgm:cxn modelId="{202EB696-2766-4154-A4BB-6947998ED43A}" srcId="{D9023EE3-CADC-4AA2-8310-C7C4BFA73377}" destId="{300980B7-EC18-4970-8BF0-7EB0FE593E33}" srcOrd="0" destOrd="0" parTransId="{7971A2E1-6F56-48FF-B62F-B75EB2279947}" sibTransId="{54625591-42B7-4416-8277-C46351D64169}"/>
    <dgm:cxn modelId="{BFD48B9E-D959-4967-A314-69304CFF9FA9}" type="presOf" srcId="{A3D5FAD5-2D47-4B6D-B6E3-D5D420E97B41}" destId="{252992D1-3F46-46EC-9A1B-5143AB5078DD}" srcOrd="0" destOrd="0" presId="urn:microsoft.com/office/officeart/2005/8/layout/process4"/>
    <dgm:cxn modelId="{3101399F-6F38-4882-8B5A-BA819E2FC632}" srcId="{D956DF09-65B3-41CB-92AE-388FD2DB0D91}" destId="{BBF9A868-DFF1-4867-8BD2-CAD8C579CABA}" srcOrd="0" destOrd="0" parTransId="{2A59A212-015D-4B4F-AA28-453813CFCD68}" sibTransId="{EBC5762D-BF34-4CE2-896E-DE4D70F58177}"/>
    <dgm:cxn modelId="{574DA5B6-2960-404D-80FE-71EFCD1BABDD}" srcId="{D9023EE3-CADC-4AA2-8310-C7C4BFA73377}" destId="{44F471C8-6C4E-4C1D-B3DE-0AEA6BCB1D0E}" srcOrd="1" destOrd="0" parTransId="{08C831F0-D907-465A-94FC-BF552205AF7A}" sibTransId="{818A0503-6EE8-428F-BA13-339CB3279712}"/>
    <dgm:cxn modelId="{210FC39B-37D4-4EA8-BE78-AB4AFBA55FB0}" type="presParOf" srcId="{1EBC8C6F-DCF0-4991-8A00-D66123AF276B}" destId="{9CF5F339-D1C9-46F3-B810-8505E7A69821}" srcOrd="0" destOrd="0" presId="urn:microsoft.com/office/officeart/2005/8/layout/process4"/>
    <dgm:cxn modelId="{9622D19E-70F3-48F1-9D0E-CB99078D157D}" type="presParOf" srcId="{9CF5F339-D1C9-46F3-B810-8505E7A69821}" destId="{BCCC5FA9-CA4E-409A-9053-ED3A867A764A}" srcOrd="0" destOrd="0" presId="urn:microsoft.com/office/officeart/2005/8/layout/process4"/>
    <dgm:cxn modelId="{8DA76490-751C-430D-BF5F-D3382C8E7750}" type="presParOf" srcId="{9CF5F339-D1C9-46F3-B810-8505E7A69821}" destId="{FB52B5E8-CAB7-4D2E-AAE3-CC31DB0C9931}" srcOrd="1" destOrd="0" presId="urn:microsoft.com/office/officeart/2005/8/layout/process4"/>
    <dgm:cxn modelId="{52CC5FD3-DBD4-4A86-A8CA-3DC6559D541B}" type="presParOf" srcId="{9CF5F339-D1C9-46F3-B810-8505E7A69821}" destId="{E437B62C-B4F1-47F2-A868-C31129D6E26B}" srcOrd="2" destOrd="0" presId="urn:microsoft.com/office/officeart/2005/8/layout/process4"/>
    <dgm:cxn modelId="{67E3A92B-2D30-4C89-8B68-80A8DDFFF692}" type="presParOf" srcId="{E437B62C-B4F1-47F2-A868-C31129D6E26B}" destId="{740CA048-7769-4883-98F2-3DFB0B4C0AD7}" srcOrd="0" destOrd="0" presId="urn:microsoft.com/office/officeart/2005/8/layout/process4"/>
    <dgm:cxn modelId="{99C2373E-955D-4D39-B803-E1BA12116CD2}" type="presParOf" srcId="{E437B62C-B4F1-47F2-A868-C31129D6E26B}" destId="{8D9540E4-AB01-48CF-8219-600970D248BC}" srcOrd="1" destOrd="0" presId="urn:microsoft.com/office/officeart/2005/8/layout/process4"/>
    <dgm:cxn modelId="{2AFF4A50-4ADB-4AB1-AA83-89F69F1A7C96}" type="presParOf" srcId="{1EBC8C6F-DCF0-4991-8A00-D66123AF276B}" destId="{B1186449-B0B4-471F-A981-2373CEE8CC9E}" srcOrd="1" destOrd="0" presId="urn:microsoft.com/office/officeart/2005/8/layout/process4"/>
    <dgm:cxn modelId="{BFAC2985-27D2-4A6D-B400-3194B340CABB}" type="presParOf" srcId="{1EBC8C6F-DCF0-4991-8A00-D66123AF276B}" destId="{34A340DF-C67B-4578-A231-B59A0ECD4F85}" srcOrd="2" destOrd="0" presId="urn:microsoft.com/office/officeart/2005/8/layout/process4"/>
    <dgm:cxn modelId="{E98911B5-E6A4-4D41-828B-70CDE85CE9AD}" type="presParOf" srcId="{34A340DF-C67B-4578-A231-B59A0ECD4F85}" destId="{B7DC0826-D4A8-429F-9ED0-0B7391E606FF}" srcOrd="0" destOrd="0" presId="urn:microsoft.com/office/officeart/2005/8/layout/process4"/>
    <dgm:cxn modelId="{F4E6A7AA-A510-4D7D-85F4-42FE14AC9599}" type="presParOf" srcId="{34A340DF-C67B-4578-A231-B59A0ECD4F85}" destId="{F69B2865-9870-405B-9764-A3D61693BA63}" srcOrd="1" destOrd="0" presId="urn:microsoft.com/office/officeart/2005/8/layout/process4"/>
    <dgm:cxn modelId="{692009DA-6CC1-4077-ABCD-79BCE08C1D44}" type="presParOf" srcId="{34A340DF-C67B-4578-A231-B59A0ECD4F85}" destId="{C69773E5-C660-4688-9D79-77F77A93266D}" srcOrd="2" destOrd="0" presId="urn:microsoft.com/office/officeart/2005/8/layout/process4"/>
    <dgm:cxn modelId="{2DD1869A-107C-4C61-8259-6720E0E87251}" type="presParOf" srcId="{C69773E5-C660-4688-9D79-77F77A93266D}" destId="{8C605432-82E8-4579-AB11-14B8336DBC5E}" srcOrd="0" destOrd="0" presId="urn:microsoft.com/office/officeart/2005/8/layout/process4"/>
    <dgm:cxn modelId="{332BF9C1-EBCA-48A3-803F-9DA0F9E250B5}" type="presParOf" srcId="{C69773E5-C660-4688-9D79-77F77A93266D}" destId="{D82B28FA-59C5-44AA-B7A5-DEB1C99C64BF}" srcOrd="1" destOrd="0" presId="urn:microsoft.com/office/officeart/2005/8/layout/process4"/>
    <dgm:cxn modelId="{64B36D55-0685-46F3-8B5E-7D941C315808}" type="presParOf" srcId="{1EBC8C6F-DCF0-4991-8A00-D66123AF276B}" destId="{26936154-071B-436D-AFD4-38786E053C64}" srcOrd="3" destOrd="0" presId="urn:microsoft.com/office/officeart/2005/8/layout/process4"/>
    <dgm:cxn modelId="{6A44D951-5E9C-4497-A0D9-FFA90C9ED3B9}" type="presParOf" srcId="{1EBC8C6F-DCF0-4991-8A00-D66123AF276B}" destId="{FB49B829-D733-474B-A844-F1B9E2B66DC2}" srcOrd="4" destOrd="0" presId="urn:microsoft.com/office/officeart/2005/8/layout/process4"/>
    <dgm:cxn modelId="{8D0C8D9D-E963-49C0-AEC1-E845F7A598BA}" type="presParOf" srcId="{FB49B829-D733-474B-A844-F1B9E2B66DC2}" destId="{DF42C665-A226-44B7-99A6-1877694DEB0B}" srcOrd="0" destOrd="0" presId="urn:microsoft.com/office/officeart/2005/8/layout/process4"/>
    <dgm:cxn modelId="{38BDA26A-A9B7-4DB8-89DB-864BCE2BE06D}" type="presParOf" srcId="{FB49B829-D733-474B-A844-F1B9E2B66DC2}" destId="{9C5D9D07-BE48-4492-891B-A25536446364}" srcOrd="1" destOrd="0" presId="urn:microsoft.com/office/officeart/2005/8/layout/process4"/>
    <dgm:cxn modelId="{1127A358-BE0C-4954-AEB4-B0A9068832DE}" type="presParOf" srcId="{FB49B829-D733-474B-A844-F1B9E2B66DC2}" destId="{4FD7C5B8-873E-4C3B-8DD6-2C0FC59B5F70}" srcOrd="2" destOrd="0" presId="urn:microsoft.com/office/officeart/2005/8/layout/process4"/>
    <dgm:cxn modelId="{B3BBF987-EB23-4FD5-90D8-B2F8FE247A52}" type="presParOf" srcId="{4FD7C5B8-873E-4C3B-8DD6-2C0FC59B5F70}" destId="{252992D1-3F46-46EC-9A1B-5143AB5078DD}"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2B5E8-CAB7-4D2E-AAE3-CC31DB0C9931}">
      <dsp:nvSpPr>
        <dsp:cNvPr id="0" name=""/>
        <dsp:cNvSpPr/>
      </dsp:nvSpPr>
      <dsp:spPr>
        <a:xfrm>
          <a:off x="0" y="2753269"/>
          <a:ext cx="4572000" cy="90368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rtl="0">
            <a:lnSpc>
              <a:spcPct val="90000"/>
            </a:lnSpc>
            <a:spcBef>
              <a:spcPct val="0"/>
            </a:spcBef>
            <a:spcAft>
              <a:spcPct val="35000"/>
            </a:spcAft>
            <a:buNone/>
          </a:pPr>
          <a:r>
            <a:rPr lang="en-US" sz="1700" b="1" kern="1200">
              <a:latin typeface="Aptos Display" panose="02110004020202020204"/>
            </a:rPr>
            <a:t>3rd – District Final Approver Reviews</a:t>
          </a:r>
          <a:endParaRPr lang="en-US" sz="1700" b="1" kern="1200"/>
        </a:p>
      </dsp:txBody>
      <dsp:txXfrm>
        <a:off x="0" y="2753269"/>
        <a:ext cx="4572000" cy="487989"/>
      </dsp:txXfrm>
    </dsp:sp>
    <dsp:sp modelId="{740CA048-7769-4883-98F2-3DFB0B4C0AD7}">
      <dsp:nvSpPr>
        <dsp:cNvPr id="0" name=""/>
        <dsp:cNvSpPr/>
      </dsp:nvSpPr>
      <dsp:spPr>
        <a:xfrm>
          <a:off x="0" y="3223184"/>
          <a:ext cx="2286000" cy="41569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Aptos Display" panose="02110004020202020204"/>
            </a:rPr>
            <a:t>Approves if all is in order</a:t>
          </a:r>
          <a:endParaRPr lang="en-US" sz="1600" kern="1200"/>
        </a:p>
      </dsp:txBody>
      <dsp:txXfrm>
        <a:off x="0" y="3223184"/>
        <a:ext cx="2286000" cy="415694"/>
      </dsp:txXfrm>
    </dsp:sp>
    <dsp:sp modelId="{8D9540E4-AB01-48CF-8219-600970D248BC}">
      <dsp:nvSpPr>
        <dsp:cNvPr id="0" name=""/>
        <dsp:cNvSpPr/>
      </dsp:nvSpPr>
      <dsp:spPr>
        <a:xfrm>
          <a:off x="2286000" y="3223184"/>
          <a:ext cx="2286000" cy="41569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Aptos Display" panose="02110004020202020204"/>
            </a:rPr>
            <a:t>Declines if conflict exist</a:t>
          </a:r>
          <a:endParaRPr lang="en-US" sz="1600" kern="1200"/>
        </a:p>
      </dsp:txBody>
      <dsp:txXfrm>
        <a:off x="2286000" y="3223184"/>
        <a:ext cx="2286000" cy="415694"/>
      </dsp:txXfrm>
    </dsp:sp>
    <dsp:sp modelId="{F69B2865-9870-405B-9764-A3D61693BA63}">
      <dsp:nvSpPr>
        <dsp:cNvPr id="0" name=""/>
        <dsp:cNvSpPr/>
      </dsp:nvSpPr>
      <dsp:spPr>
        <a:xfrm rot="10800000">
          <a:off x="0" y="1376957"/>
          <a:ext cx="4572000" cy="1389866"/>
        </a:xfrm>
        <a:prstGeom prst="upArrowCallou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rtl="0">
            <a:lnSpc>
              <a:spcPct val="90000"/>
            </a:lnSpc>
            <a:spcBef>
              <a:spcPct val="0"/>
            </a:spcBef>
            <a:spcAft>
              <a:spcPct val="35000"/>
            </a:spcAft>
            <a:buNone/>
          </a:pPr>
          <a:r>
            <a:rPr lang="en-US" sz="1700" b="1" kern="1200">
              <a:latin typeface="Aptos Display" panose="02110004020202020204"/>
            </a:rPr>
            <a:t>2nd - Facility Rental Coordinator Reviews</a:t>
          </a:r>
          <a:endParaRPr lang="en-US" sz="1700" b="1" kern="1200"/>
        </a:p>
      </dsp:txBody>
      <dsp:txXfrm rot="-10800000">
        <a:off x="0" y="1376957"/>
        <a:ext cx="4572000" cy="487843"/>
      </dsp:txXfrm>
    </dsp:sp>
    <dsp:sp modelId="{8C605432-82E8-4579-AB11-14B8336DBC5E}">
      <dsp:nvSpPr>
        <dsp:cNvPr id="0" name=""/>
        <dsp:cNvSpPr/>
      </dsp:nvSpPr>
      <dsp:spPr>
        <a:xfrm>
          <a:off x="0" y="1864800"/>
          <a:ext cx="2286000" cy="41557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Aptos Display" panose="02110004020202020204"/>
            </a:rPr>
            <a:t>Checks for Conflicts</a:t>
          </a:r>
          <a:endParaRPr lang="en-US" sz="1600" kern="1200"/>
        </a:p>
      </dsp:txBody>
      <dsp:txXfrm>
        <a:off x="0" y="1864800"/>
        <a:ext cx="2286000" cy="415570"/>
      </dsp:txXfrm>
    </dsp:sp>
    <dsp:sp modelId="{D82B28FA-59C5-44AA-B7A5-DEB1C99C64BF}">
      <dsp:nvSpPr>
        <dsp:cNvPr id="0" name=""/>
        <dsp:cNvSpPr/>
      </dsp:nvSpPr>
      <dsp:spPr>
        <a:xfrm>
          <a:off x="2286000" y="1864800"/>
          <a:ext cx="2286000" cy="41557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Aptos Display" panose="02110004020202020204"/>
            </a:rPr>
            <a:t>Review fees</a:t>
          </a:r>
          <a:endParaRPr lang="en-US" sz="1600" kern="1200"/>
        </a:p>
      </dsp:txBody>
      <dsp:txXfrm>
        <a:off x="2286000" y="1864800"/>
        <a:ext cx="2286000" cy="415570"/>
      </dsp:txXfrm>
    </dsp:sp>
    <dsp:sp modelId="{9C5D9D07-BE48-4492-891B-A25536446364}">
      <dsp:nvSpPr>
        <dsp:cNvPr id="0" name=""/>
        <dsp:cNvSpPr/>
      </dsp:nvSpPr>
      <dsp:spPr>
        <a:xfrm rot="10800000">
          <a:off x="0" y="646"/>
          <a:ext cx="4572000" cy="1389866"/>
        </a:xfrm>
        <a:prstGeom prst="upArrowCallou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rtl="0">
            <a:lnSpc>
              <a:spcPct val="90000"/>
            </a:lnSpc>
            <a:spcBef>
              <a:spcPct val="0"/>
            </a:spcBef>
            <a:spcAft>
              <a:spcPct val="35000"/>
            </a:spcAft>
            <a:buNone/>
          </a:pPr>
          <a:r>
            <a:rPr lang="en-US" sz="1700" b="1" kern="1200">
              <a:latin typeface="Aptos Display" panose="02110004020202020204"/>
            </a:rPr>
            <a:t>1st - Campus/District Facility Reviews</a:t>
          </a:r>
          <a:endParaRPr lang="en-US" sz="1700" b="1" kern="1200"/>
        </a:p>
      </dsp:txBody>
      <dsp:txXfrm rot="-10800000">
        <a:off x="0" y="646"/>
        <a:ext cx="4572000" cy="487843"/>
      </dsp:txXfrm>
    </dsp:sp>
    <dsp:sp modelId="{252992D1-3F46-46EC-9A1B-5143AB5078DD}">
      <dsp:nvSpPr>
        <dsp:cNvPr id="0" name=""/>
        <dsp:cNvSpPr/>
      </dsp:nvSpPr>
      <dsp:spPr>
        <a:xfrm>
          <a:off x="0" y="488489"/>
          <a:ext cx="4572000" cy="41557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Aptos Display" panose="02110004020202020204"/>
            </a:rPr>
            <a:t>Approve or Decline</a:t>
          </a:r>
          <a:endParaRPr lang="en-US" sz="1600" kern="1200"/>
        </a:p>
      </dsp:txBody>
      <dsp:txXfrm>
        <a:off x="0" y="488489"/>
        <a:ext cx="4572000" cy="415570"/>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2D80A8-0F55-1C46-B0CE-3BD6F1EFDBAF}" type="datetimeFigureOut">
              <a:rPr lang="en-US" smtClean="0"/>
              <a:t>8/1/2026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2FA2B6-1545-6C4F-A6D2-357BB0941EC5}" type="slidenum">
              <a:rPr lang="en-US" smtClean="0"/>
              <a:t>‹#›</a:t>
            </a:fld>
            <a:endParaRPr lang="en-US"/>
          </a:p>
        </p:txBody>
      </p:sp>
    </p:spTree>
    <p:extLst>
      <p:ext uri="{BB962C8B-B14F-4D97-AF65-F5344CB8AC3E}">
        <p14:creationId xmlns:p14="http://schemas.microsoft.com/office/powerpoint/2010/main" val="1240564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2FA2B6-1545-6C4F-A6D2-357BB0941EC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4869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2FA2B6-1545-6C4F-A6D2-357BB0941EC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70390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2FA2B6-1545-6C4F-A6D2-357BB0941EC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39614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2FA2B6-1545-6C4F-A6D2-357BB0941EC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09963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2FA2B6-1545-6C4F-A6D2-357BB0941EC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17043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Welcome &amp; Introduction</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Welcome everyone. I'm Jaime Humphrey, a CPA who works with school-support organizations here in Texas. Over the next 15 minutes I'll give you the technical CPA view of running a compliant PTO or booster club — the IRS side, Form 990, Texas state rules, and the money-handling habits that keep your board out of trouble. Set the tone: this is practical, not scary. Note there is a QR/handout at the end.</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842DF0-CF28-B349-9E97-A3BBAEAFC24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96829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Agenda</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Quick roadmap so you know where we're headed. We'll cover why compliance matters, the two separate approvals every group needs (federal AND state), the annual Form 990 filing, the single biggest trap — automatic revocation — then Texas sales tax and the two tax-free days, and finish with financial controls your treasurer should be running. Tell them: keep questions for the end, and there's a one-page summary to take home.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842DF0-CF28-B349-9E97-A3BBAEAFC24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94546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Why Compliance Matters</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Frame the 'why.' A PTO or booster club is a real tax-exempt entity — the IRS and the Texas Comptroller treat it like any other nonprofit corporation. The people at risk are volunteers: parents who rotate off the board every year or two. When paperwork lapses, the NEXT board inherits the problem. Emphasize the three real consequences: losing exempt status (donations no longer deductible, you may owe tax), personal exposure for officers who mishandle funds, and reputational damage that dries up donations. Reassure: compliance is very doable with a simple routine — that's what today is about.</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842DF0-CF28-B349-9E97-A3BBAEAFC24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40136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Federal vs. State: Two Approvals</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This is the #1 misunderstanding. Getting an EIN from the IRS does NOT make you tax-exempt — an EIN is just an account number. And your federal 501(c)(3) letter does NOT automatically exempt you from Texas taxes. These are two separate applications to two separate agencies. Walk left to right: Federal — apply to the IRS for 501(c)(3) recognition. Then State — apply to the Texas Comptroller for sales and franchise tax exemption, using your IRS determination letter. Booster clubs are explicitly NOT covered by the school's exempt status; PTOs and PTAs are not automatically exempt either. Everyone must apply. We'll take each in turn.</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842DF0-CF28-B349-9E97-A3BBAEAFC24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60942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Getting Federal Exemption</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Here's the practical federal path. Step one: form the entity and get an EIN on Form SS-4 — even with zero employees. Step two: apply for 501(c)(3) recognition. Most small clubs qualify for the streamlined Form 1023-EZ, which is faster and cheaper; larger or more complex groups use the full Form 1023. Everything is filed online through </a:t>
            </a:r>
            <a:r>
              <a:rPr lang="en-US" sz="1200" b="0" i="0" kern="1200" err="1">
                <a:solidFill>
                  <a:schemeClr val="tx1"/>
                </a:solidFill>
                <a:effectLst/>
                <a:latin typeface="+mn-lt"/>
                <a:ea typeface="+mn-ea"/>
                <a:cs typeface="+mn-cs"/>
              </a:rPr>
              <a:t>Pay.gov</a:t>
            </a:r>
            <a:r>
              <a:rPr lang="en-US" sz="1200" b="0" i="0" kern="1200">
                <a:solidFill>
                  <a:schemeClr val="tx1"/>
                </a:solidFill>
                <a:effectLst/>
                <a:latin typeface="+mn-lt"/>
                <a:ea typeface="+mn-ea"/>
                <a:cs typeface="+mn-cs"/>
              </a:rPr>
              <a:t> with a user fee. Step three: keep your IRS determination letter forever — the next treasurer will need it, and Texas will ask for it. The 27-month rule matters: apply within 27 months of formation and your exemption is retroactive to day one. Miss it and there can be a gap where you were technically taxable.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842DF0-CF28-B349-9E97-A3BBAEAFC24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59804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Texas State Exemption</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Now the Texas side, with the Comptroller. Two taxes matter to you: sales tax and franchise tax. A booster club that holds a federal 501(c)(3) or (4) letter is eligible for exemption from BOTH — apply on Form AP-204 with a copy of your IRS letter. PTOs and PTAs apply as educational organizations on Form AP-207. Critical point on franchise tax: it applies to every taxable entity regardless of nonprofit status UNTIL the Comptroller grants your exemption — so if you haven't been approved yet, you're technically required to file. Also form the entity correctly: file a Certificate of Formation with the Texas Secretary of State and keep a registered agent. And remember — if the IRS ever revokes your federal status, your Texas exemption ends automatically.</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842DF0-CF28-B349-9E97-A3BBAEAFC24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56973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Form 990 Annual Reporting</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This is the heart of the CPA talk. Every exempt organization must file an annual return in the 990 series — which one depends purely on size. Walk the three tiers: if your gross receipts are normally $50,000 or less, you file the 990-N e-Postcard — it's online, free, and only eight pieces of basic information. If receipts are under $200,000 AND assets under $500,000, you file the 990-EZ. At or above $200,000 in receipts OR $500,000 in assets, you file the full Form 990. Due date is the 15th day of the 5th month after your year-end — for a calendar-year club that's May 15. Stress: most PTOs and booster clubs land in the 990-N or 990-EZ tier, so this is very manageable — but it is NOT optional, and that leads directly to the next slide.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842DF0-CF28-B349-9E97-A3BBAEAFC24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79930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The Automatic Revocation Trap</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This is the single most important slide — please slow down here. The IRS automatically revokes tax-exempt status if an organization fails to file its required 990, 990-EZ, or 990-N for three consecutive years. Revocation is automatic — no warning letter is required, and it takes effect on the third year's due date. This is exactly how well-meaning booster clubs die: a treasurer moves away, nobody files the little e-Postcard for a couple of years, the new board doesn't know, and suddenly the club is no longer exempt, donations aren't deductible, and you may owe tax. Getting reinstated means re-applying to the IRS and paying the fee again. The fix is dead simple: put the filing on a calendar, and formally hand off the login and records at every officer transition.</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842DF0-CF28-B349-9E97-A3BBAEAFC24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55272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Texas Sales Tax &amp; Tax-Free Days</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Fundraising has its own Texas sales-tax rules. General rule: on taxable items you sell, you generally need a sales tax permit and must collect and remit sales tax. Big exception you'll love: once you have your state sales-tax exemption, you get TWO one-day tax-free sales or auctions per calendar year — and they can run back-to-back for up to 48 hours. Important limits: the tax-free day doesn't apply when you're just selling for a for-profit fundraising company — in that case the company is the seller and collects the tax — and it doesn't apply to items over $5,000 unless you made or were donated the item. Then the practical good news: a lot of what you already do is naturally nontaxable — bake-sale baked goods, concession-stand food at school-sanctioned events, food and candy sold during the school day, membership dues, and PTA/PTO reading materials like yearbooks and directories.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842DF0-CF28-B349-9E97-A3BBAEAFC24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32972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Two Compliance Watch-Outs</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Two more technical items that trip up clubs. First, Unrelated Business Income Tax — UBIT. If your organization earns $1,000 or more of gross income from a trade or business that isn't related to your exempt purpose — think regularly renting out equipment or running an ongoing commercial operation — you must file Form 990-T and may owe tax even though you're exempt. Normal school fundraisers usually don't trigger this, but it's worth flagging. Second, your Form 990 is a PUBLIC document — anyone can request it, and it's posted online. Two implications: never put Social Security numbers on it, and treat it as a reflection of your organization that donors and </a:t>
            </a:r>
            <a:r>
              <a:rPr lang="en-US" sz="1200" b="0" i="0" kern="1200" err="1">
                <a:solidFill>
                  <a:schemeClr val="tx1"/>
                </a:solidFill>
                <a:effectLst/>
                <a:latin typeface="+mn-lt"/>
                <a:ea typeface="+mn-ea"/>
                <a:cs typeface="+mn-cs"/>
              </a:rPr>
              <a:t>grantmakers</a:t>
            </a:r>
            <a:r>
              <a:rPr lang="en-US" sz="1200" b="0" i="0" kern="1200">
                <a:solidFill>
                  <a:schemeClr val="tx1"/>
                </a:solidFill>
                <a:effectLst/>
                <a:latin typeface="+mn-lt"/>
                <a:ea typeface="+mn-ea"/>
                <a:cs typeface="+mn-cs"/>
              </a:rPr>
              <a:t> may read. Also flag the classic booster-club danger: 'individual fundraising credit,' where money a family raises is credited to their own child's account. That can look like private benefit and jeopardize your exemption.</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842DF0-CF28-B349-9E97-A3BBAEAFC24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337838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Financial Best Practices</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Now the money-handling controls — this is what protects your volunteers personally. Six habits. One: separate everything — own bank account and EIN, never commingle with personal or school funds. Two: dual controls — two signatures on checks over a threshold, and separate the duties so the person who receives cash isn't the same person who records it or reconciles the account. Three: count cash with two people present, use pre-numbered receipts, deposit promptly. Four: the treasurer gives a written report and the board reviews a bank reconciliation every month. Five: at each officer transition, run an annual financial review or a small audit committee. Six: keep records seven years, keep the 990s and determination letter permanently, and carry insurance — liability, a fidelity bond, and D&amp;O. These aren't bureaucracy; they're what let a volunteer sleep at night.</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842DF0-CF28-B349-9E97-A3BBAEAFC24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964368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Key Takeaways &amp; Questions</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Land the plane with the three things to remember. One: you need TWO approvals — federal 501(c)(3) AND Texas state exemption — an EIN is not exemption. Two: file your 990 every single year without fail — three misses and you're automatically revoked. Three: run simple financial controls — separate accounts, dual signatures, monthly reconciliations — to protect your volunteers. Thank them, offer the one-page handout, and open the floor for questions. Give your contact information.</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842DF0-CF28-B349-9E97-A3BBAEAFC24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986180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3" name="Picture 2" descr="A blue and white poster with a sign on top of a mountain&#10;&#10;Description automatically generated">
            <a:extLst>
              <a:ext uri="{FF2B5EF4-FFF2-40B4-BE49-F238E27FC236}">
                <a16:creationId xmlns:a16="http://schemas.microsoft.com/office/drawing/2014/main" id="{1FF70ECB-6561-5F53-C750-18F937E531B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12955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Subtitle Option 1">
    <p:spTree>
      <p:nvGrpSpPr>
        <p:cNvPr id="1" name=""/>
        <p:cNvGrpSpPr/>
        <p:nvPr/>
      </p:nvGrpSpPr>
      <p:grpSpPr>
        <a:xfrm>
          <a:off x="0" y="0"/>
          <a:ext cx="0" cy="0"/>
          <a:chOff x="0" y="0"/>
          <a:chExt cx="0" cy="0"/>
        </a:xfrm>
      </p:grpSpPr>
      <p:pic>
        <p:nvPicPr>
          <p:cNvPr id="5" name="Picture 4" descr="A person in a graduation cap and gown&#10;&#10;Description automatically generated">
            <a:extLst>
              <a:ext uri="{FF2B5EF4-FFF2-40B4-BE49-F238E27FC236}">
                <a16:creationId xmlns:a16="http://schemas.microsoft.com/office/drawing/2014/main" id="{85B05DBA-23FA-3AF4-8F5D-F9912121EC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F7156258-D3C3-194B-D3BC-A139FAAD1034}"/>
              </a:ext>
            </a:extLst>
          </p:cNvPr>
          <p:cNvSpPr>
            <a:spLocks noGrp="1"/>
          </p:cNvSpPr>
          <p:nvPr>
            <p:ph type="ctrTitle" hasCustomPrompt="1"/>
          </p:nvPr>
        </p:nvSpPr>
        <p:spPr>
          <a:xfrm>
            <a:off x="6482081" y="4978082"/>
            <a:ext cx="5486400" cy="1308418"/>
          </a:xfrm>
        </p:spPr>
        <p:txBody>
          <a:bodyPr anchor="ctr">
            <a:noAutofit/>
          </a:bodyPr>
          <a:lstStyle>
            <a:lvl1pPr algn="ctr">
              <a:defRPr sz="4400">
                <a:solidFill>
                  <a:schemeClr val="bg1"/>
                </a:solidFill>
              </a:defRPr>
            </a:lvl1pPr>
          </a:lstStyle>
          <a:p>
            <a:r>
              <a:rPr lang="en-US"/>
              <a:t>Click to </a:t>
            </a:r>
            <a:br>
              <a:rPr lang="en-US"/>
            </a:br>
            <a:r>
              <a:rPr lang="en-US"/>
              <a:t>Add Title</a:t>
            </a:r>
          </a:p>
        </p:txBody>
      </p:sp>
    </p:spTree>
    <p:extLst>
      <p:ext uri="{BB962C8B-B14F-4D97-AF65-F5344CB8AC3E}">
        <p14:creationId xmlns:p14="http://schemas.microsoft.com/office/powerpoint/2010/main" val="730730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Subtitle Option 1">
    <p:spTree>
      <p:nvGrpSpPr>
        <p:cNvPr id="1" name=""/>
        <p:cNvGrpSpPr/>
        <p:nvPr/>
      </p:nvGrpSpPr>
      <p:grpSpPr>
        <a:xfrm>
          <a:off x="0" y="0"/>
          <a:ext cx="0" cy="0"/>
          <a:chOff x="0" y="0"/>
          <a:chExt cx="0" cy="0"/>
        </a:xfrm>
      </p:grpSpPr>
      <p:pic>
        <p:nvPicPr>
          <p:cNvPr id="4" name="Picture 3" descr="A blue and white poster with mountains and a flag&#10;&#10;Description automatically generated">
            <a:extLst>
              <a:ext uri="{FF2B5EF4-FFF2-40B4-BE49-F238E27FC236}">
                <a16:creationId xmlns:a16="http://schemas.microsoft.com/office/drawing/2014/main" id="{D71C5A37-107D-915D-1CE0-8A72F447CDB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F7156258-D3C3-194B-D3BC-A139FAAD1034}"/>
              </a:ext>
            </a:extLst>
          </p:cNvPr>
          <p:cNvSpPr>
            <a:spLocks noGrp="1"/>
          </p:cNvSpPr>
          <p:nvPr>
            <p:ph type="ctrTitle" hasCustomPrompt="1"/>
          </p:nvPr>
        </p:nvSpPr>
        <p:spPr>
          <a:xfrm>
            <a:off x="838199" y="5621572"/>
            <a:ext cx="10515601" cy="985962"/>
          </a:xfrm>
        </p:spPr>
        <p:txBody>
          <a:bodyPr anchor="ctr">
            <a:noAutofit/>
          </a:bodyPr>
          <a:lstStyle>
            <a:lvl1pPr algn="ctr">
              <a:defRPr sz="4400">
                <a:solidFill>
                  <a:schemeClr val="bg1"/>
                </a:solidFill>
              </a:defRPr>
            </a:lvl1pPr>
          </a:lstStyle>
          <a:p>
            <a:r>
              <a:rPr lang="en-US"/>
              <a:t>Click to </a:t>
            </a:r>
            <a:br>
              <a:rPr lang="en-US"/>
            </a:br>
            <a:r>
              <a:rPr lang="en-US"/>
              <a:t>Add Title</a:t>
            </a:r>
          </a:p>
        </p:txBody>
      </p:sp>
    </p:spTree>
    <p:extLst>
      <p:ext uri="{BB962C8B-B14F-4D97-AF65-F5344CB8AC3E}">
        <p14:creationId xmlns:p14="http://schemas.microsoft.com/office/powerpoint/2010/main" val="1730693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btitle Option 1">
    <p:spTree>
      <p:nvGrpSpPr>
        <p:cNvPr id="1" name=""/>
        <p:cNvGrpSpPr/>
        <p:nvPr/>
      </p:nvGrpSpPr>
      <p:grpSpPr>
        <a:xfrm>
          <a:off x="0" y="0"/>
          <a:ext cx="0" cy="0"/>
          <a:chOff x="0" y="0"/>
          <a:chExt cx="0" cy="0"/>
        </a:xfrm>
      </p:grpSpPr>
      <p:pic>
        <p:nvPicPr>
          <p:cNvPr id="3" name="Picture 2" descr="A mountain with a flag and a star&#10;&#10;Description automatically generated">
            <a:extLst>
              <a:ext uri="{FF2B5EF4-FFF2-40B4-BE49-F238E27FC236}">
                <a16:creationId xmlns:a16="http://schemas.microsoft.com/office/drawing/2014/main" id="{A03D6044-CFAF-90DB-65DD-6A434CE12F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F7156258-D3C3-194B-D3BC-A139FAAD1034}"/>
              </a:ext>
            </a:extLst>
          </p:cNvPr>
          <p:cNvSpPr>
            <a:spLocks noGrp="1"/>
          </p:cNvSpPr>
          <p:nvPr>
            <p:ph type="ctrTitle" hasCustomPrompt="1"/>
          </p:nvPr>
        </p:nvSpPr>
        <p:spPr>
          <a:xfrm>
            <a:off x="843390" y="1259522"/>
            <a:ext cx="5953539" cy="2387600"/>
          </a:xfrm>
        </p:spPr>
        <p:txBody>
          <a:bodyPr anchor="b"/>
          <a:lstStyle>
            <a:lvl1pPr algn="ctr">
              <a:defRPr sz="6000">
                <a:solidFill>
                  <a:schemeClr val="tx2"/>
                </a:solidFill>
              </a:defRPr>
            </a:lvl1pPr>
          </a:lstStyle>
          <a:p>
            <a:r>
              <a:rPr lang="en-US"/>
              <a:t>Click to </a:t>
            </a:r>
            <a:br>
              <a:rPr lang="en-US"/>
            </a:br>
            <a:r>
              <a:rPr lang="en-US"/>
              <a:t>Add Title</a:t>
            </a:r>
          </a:p>
        </p:txBody>
      </p:sp>
    </p:spTree>
    <p:extLst>
      <p:ext uri="{BB962C8B-B14F-4D97-AF65-F5344CB8AC3E}">
        <p14:creationId xmlns:p14="http://schemas.microsoft.com/office/powerpoint/2010/main" val="1848895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ubtitle Option 1">
    <p:spTree>
      <p:nvGrpSpPr>
        <p:cNvPr id="1" name=""/>
        <p:cNvGrpSpPr/>
        <p:nvPr/>
      </p:nvGrpSpPr>
      <p:grpSpPr>
        <a:xfrm>
          <a:off x="0" y="0"/>
          <a:ext cx="0" cy="0"/>
          <a:chOff x="0" y="0"/>
          <a:chExt cx="0" cy="0"/>
        </a:xfrm>
      </p:grpSpPr>
      <p:pic>
        <p:nvPicPr>
          <p:cNvPr id="6" name="Picture 5" descr="A blue background with a flag and mountains&#10;&#10;Description automatically generated">
            <a:extLst>
              <a:ext uri="{FF2B5EF4-FFF2-40B4-BE49-F238E27FC236}">
                <a16:creationId xmlns:a16="http://schemas.microsoft.com/office/drawing/2014/main" id="{74A1CE10-ACCB-4CDA-2D3B-153375237D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F7156258-D3C3-194B-D3BC-A139FAAD1034}"/>
              </a:ext>
            </a:extLst>
          </p:cNvPr>
          <p:cNvSpPr>
            <a:spLocks noGrp="1"/>
          </p:cNvSpPr>
          <p:nvPr>
            <p:ph type="ctrTitle" hasCustomPrompt="1"/>
          </p:nvPr>
        </p:nvSpPr>
        <p:spPr>
          <a:xfrm>
            <a:off x="843390" y="1259522"/>
            <a:ext cx="5953539" cy="2387600"/>
          </a:xfrm>
        </p:spPr>
        <p:txBody>
          <a:bodyPr anchor="ctr"/>
          <a:lstStyle>
            <a:lvl1pPr algn="ctr">
              <a:defRPr sz="6000">
                <a:solidFill>
                  <a:schemeClr val="bg1"/>
                </a:solidFill>
              </a:defRPr>
            </a:lvl1pPr>
          </a:lstStyle>
          <a:p>
            <a:r>
              <a:rPr lang="en-US"/>
              <a:t>Click to </a:t>
            </a:r>
            <a:br>
              <a:rPr lang="en-US"/>
            </a:br>
            <a:r>
              <a:rPr lang="en-US"/>
              <a:t>Add Title</a:t>
            </a:r>
          </a:p>
        </p:txBody>
      </p:sp>
    </p:spTree>
    <p:extLst>
      <p:ext uri="{BB962C8B-B14F-4D97-AF65-F5344CB8AC3E}">
        <p14:creationId xmlns:p14="http://schemas.microsoft.com/office/powerpoint/2010/main" val="1773119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Subtitle Option 1">
    <p:spTree>
      <p:nvGrpSpPr>
        <p:cNvPr id="1" name=""/>
        <p:cNvGrpSpPr/>
        <p:nvPr/>
      </p:nvGrpSpPr>
      <p:grpSpPr>
        <a:xfrm>
          <a:off x="0" y="0"/>
          <a:ext cx="0" cy="0"/>
          <a:chOff x="0" y="0"/>
          <a:chExt cx="0" cy="0"/>
        </a:xfrm>
      </p:grpSpPr>
      <p:pic>
        <p:nvPicPr>
          <p:cNvPr id="3" name="Picture 2" descr="A red and white background with a flag&#10;&#10;Description automatically generated">
            <a:extLst>
              <a:ext uri="{FF2B5EF4-FFF2-40B4-BE49-F238E27FC236}">
                <a16:creationId xmlns:a16="http://schemas.microsoft.com/office/drawing/2014/main" id="{BBAAAE7D-12B4-05C7-E676-BB7FE0323B2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F7156258-D3C3-194B-D3BC-A139FAAD1034}"/>
              </a:ext>
            </a:extLst>
          </p:cNvPr>
          <p:cNvSpPr>
            <a:spLocks noGrp="1"/>
          </p:cNvSpPr>
          <p:nvPr>
            <p:ph type="ctrTitle" hasCustomPrompt="1"/>
          </p:nvPr>
        </p:nvSpPr>
        <p:spPr>
          <a:xfrm>
            <a:off x="843390" y="1259522"/>
            <a:ext cx="5953539" cy="2387600"/>
          </a:xfrm>
        </p:spPr>
        <p:txBody>
          <a:bodyPr anchor="ctr"/>
          <a:lstStyle>
            <a:lvl1pPr algn="ctr">
              <a:defRPr sz="6000">
                <a:solidFill>
                  <a:schemeClr val="bg1"/>
                </a:solidFill>
              </a:defRPr>
            </a:lvl1pPr>
          </a:lstStyle>
          <a:p>
            <a:r>
              <a:rPr lang="en-US"/>
              <a:t>Click to </a:t>
            </a:r>
            <a:br>
              <a:rPr lang="en-US"/>
            </a:br>
            <a:r>
              <a:rPr lang="en-US"/>
              <a:t>Add Title</a:t>
            </a:r>
          </a:p>
        </p:txBody>
      </p:sp>
    </p:spTree>
    <p:extLst>
      <p:ext uri="{BB962C8B-B14F-4D97-AF65-F5344CB8AC3E}">
        <p14:creationId xmlns:p14="http://schemas.microsoft.com/office/powerpoint/2010/main" val="2938233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Subtitle Option 1">
    <p:spTree>
      <p:nvGrpSpPr>
        <p:cNvPr id="1" name=""/>
        <p:cNvGrpSpPr/>
        <p:nvPr/>
      </p:nvGrpSpPr>
      <p:grpSpPr>
        <a:xfrm>
          <a:off x="0" y="0"/>
          <a:ext cx="0" cy="0"/>
          <a:chOff x="0" y="0"/>
          <a:chExt cx="0" cy="0"/>
        </a:xfrm>
      </p:grpSpPr>
      <p:pic>
        <p:nvPicPr>
          <p:cNvPr id="8" name="Picture 7" descr="A red background with text and a red background&#10;&#10;Description automatically generated with medium confidence">
            <a:extLst>
              <a:ext uri="{FF2B5EF4-FFF2-40B4-BE49-F238E27FC236}">
                <a16:creationId xmlns:a16="http://schemas.microsoft.com/office/drawing/2014/main" id="{E7E63A4C-AF70-EA1A-CEA1-D36459B66DD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F7156258-D3C3-194B-D3BC-A139FAAD1034}"/>
              </a:ext>
            </a:extLst>
          </p:cNvPr>
          <p:cNvSpPr>
            <a:spLocks noGrp="1"/>
          </p:cNvSpPr>
          <p:nvPr>
            <p:ph type="ctrTitle" hasCustomPrompt="1"/>
          </p:nvPr>
        </p:nvSpPr>
        <p:spPr>
          <a:xfrm>
            <a:off x="4636162" y="1259522"/>
            <a:ext cx="5953539" cy="2387600"/>
          </a:xfrm>
        </p:spPr>
        <p:txBody>
          <a:bodyPr anchor="ctr"/>
          <a:lstStyle>
            <a:lvl1pPr algn="ctr">
              <a:defRPr sz="6000">
                <a:solidFill>
                  <a:schemeClr val="bg1"/>
                </a:solidFill>
              </a:defRPr>
            </a:lvl1pPr>
          </a:lstStyle>
          <a:p>
            <a:r>
              <a:rPr lang="en-US"/>
              <a:t>Click to </a:t>
            </a:r>
            <a:br>
              <a:rPr lang="en-US"/>
            </a:br>
            <a:r>
              <a:rPr lang="en-US"/>
              <a:t>Add Title</a:t>
            </a:r>
          </a:p>
        </p:txBody>
      </p:sp>
    </p:spTree>
    <p:extLst>
      <p:ext uri="{BB962C8B-B14F-4D97-AF65-F5344CB8AC3E}">
        <p14:creationId xmlns:p14="http://schemas.microsoft.com/office/powerpoint/2010/main" val="4050050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Subtitle Option 1">
    <p:spTree>
      <p:nvGrpSpPr>
        <p:cNvPr id="1" name=""/>
        <p:cNvGrpSpPr/>
        <p:nvPr/>
      </p:nvGrpSpPr>
      <p:grpSpPr>
        <a:xfrm>
          <a:off x="0" y="0"/>
          <a:ext cx="0" cy="0"/>
          <a:chOff x="0" y="0"/>
          <a:chExt cx="0" cy="0"/>
        </a:xfrm>
      </p:grpSpPr>
      <p:pic>
        <p:nvPicPr>
          <p:cNvPr id="4" name="Picture 3" descr="A blue background with text and a blue background&#10;&#10;Description automatically generated with medium confidence">
            <a:extLst>
              <a:ext uri="{FF2B5EF4-FFF2-40B4-BE49-F238E27FC236}">
                <a16:creationId xmlns:a16="http://schemas.microsoft.com/office/drawing/2014/main" id="{C8F8C265-8825-8808-03D9-83525D5952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F7156258-D3C3-194B-D3BC-A139FAAD1034}"/>
              </a:ext>
            </a:extLst>
          </p:cNvPr>
          <p:cNvSpPr>
            <a:spLocks noGrp="1"/>
          </p:cNvSpPr>
          <p:nvPr>
            <p:ph type="ctrTitle" hasCustomPrompt="1"/>
          </p:nvPr>
        </p:nvSpPr>
        <p:spPr>
          <a:xfrm>
            <a:off x="4636162" y="1259522"/>
            <a:ext cx="5953539" cy="2387600"/>
          </a:xfrm>
        </p:spPr>
        <p:txBody>
          <a:bodyPr anchor="ctr"/>
          <a:lstStyle>
            <a:lvl1pPr algn="ctr">
              <a:defRPr sz="6000">
                <a:solidFill>
                  <a:schemeClr val="bg1"/>
                </a:solidFill>
              </a:defRPr>
            </a:lvl1pPr>
          </a:lstStyle>
          <a:p>
            <a:r>
              <a:rPr lang="en-US"/>
              <a:t>Click to </a:t>
            </a:r>
            <a:br>
              <a:rPr lang="en-US"/>
            </a:br>
            <a:r>
              <a:rPr lang="en-US"/>
              <a:t>Add Title</a:t>
            </a:r>
          </a:p>
        </p:txBody>
      </p:sp>
    </p:spTree>
    <p:extLst>
      <p:ext uri="{BB962C8B-B14F-4D97-AF65-F5344CB8AC3E}">
        <p14:creationId xmlns:p14="http://schemas.microsoft.com/office/powerpoint/2010/main" val="1126921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Subtitle Option 1">
    <p:spTree>
      <p:nvGrpSpPr>
        <p:cNvPr id="1" name=""/>
        <p:cNvGrpSpPr/>
        <p:nvPr/>
      </p:nvGrpSpPr>
      <p:grpSpPr>
        <a:xfrm>
          <a:off x="0" y="0"/>
          <a:ext cx="0" cy="0"/>
          <a:chOff x="0" y="0"/>
          <a:chExt cx="0" cy="0"/>
        </a:xfrm>
      </p:grpSpPr>
      <p:pic>
        <p:nvPicPr>
          <p:cNvPr id="6" name="Picture 5" descr="A blue background with text and a blue banner&#10;&#10;Description automatically generated with medium confidence">
            <a:extLst>
              <a:ext uri="{FF2B5EF4-FFF2-40B4-BE49-F238E27FC236}">
                <a16:creationId xmlns:a16="http://schemas.microsoft.com/office/drawing/2014/main" id="{6E5A7C5C-ABFA-CB3B-4E87-D86CD4068A8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F7156258-D3C3-194B-D3BC-A139FAAD1034}"/>
              </a:ext>
            </a:extLst>
          </p:cNvPr>
          <p:cNvSpPr>
            <a:spLocks noGrp="1"/>
          </p:cNvSpPr>
          <p:nvPr>
            <p:ph type="ctrTitle" hasCustomPrompt="1"/>
          </p:nvPr>
        </p:nvSpPr>
        <p:spPr>
          <a:xfrm>
            <a:off x="4636162" y="1259522"/>
            <a:ext cx="5953539" cy="2387600"/>
          </a:xfrm>
        </p:spPr>
        <p:txBody>
          <a:bodyPr anchor="ctr"/>
          <a:lstStyle>
            <a:lvl1pPr algn="ctr">
              <a:defRPr sz="6000">
                <a:solidFill>
                  <a:schemeClr val="bg1"/>
                </a:solidFill>
              </a:defRPr>
            </a:lvl1pPr>
          </a:lstStyle>
          <a:p>
            <a:r>
              <a:rPr lang="en-US"/>
              <a:t>Click to </a:t>
            </a:r>
            <a:br>
              <a:rPr lang="en-US"/>
            </a:br>
            <a:r>
              <a:rPr lang="en-US"/>
              <a:t>Add Title</a:t>
            </a:r>
          </a:p>
        </p:txBody>
      </p:sp>
    </p:spTree>
    <p:extLst>
      <p:ext uri="{BB962C8B-B14F-4D97-AF65-F5344CB8AC3E}">
        <p14:creationId xmlns:p14="http://schemas.microsoft.com/office/powerpoint/2010/main" val="3022264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Subtitle Option 1">
    <p:spTree>
      <p:nvGrpSpPr>
        <p:cNvPr id="1" name=""/>
        <p:cNvGrpSpPr/>
        <p:nvPr/>
      </p:nvGrpSpPr>
      <p:grpSpPr>
        <a:xfrm>
          <a:off x="0" y="0"/>
          <a:ext cx="0" cy="0"/>
          <a:chOff x="0" y="0"/>
          <a:chExt cx="0" cy="0"/>
        </a:xfrm>
      </p:grpSpPr>
      <p:pic>
        <p:nvPicPr>
          <p:cNvPr id="3" name="Picture 2" descr="A person in a graduation cap and gown&#10;&#10;Description automatically generated">
            <a:extLst>
              <a:ext uri="{FF2B5EF4-FFF2-40B4-BE49-F238E27FC236}">
                <a16:creationId xmlns:a16="http://schemas.microsoft.com/office/drawing/2014/main" id="{FAE09AFF-3EE2-6614-1EE4-FCA9FD7623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descr="A person singing into a microphone&#10;&#10;Description automatically generated">
            <a:extLst>
              <a:ext uri="{FF2B5EF4-FFF2-40B4-BE49-F238E27FC236}">
                <a16:creationId xmlns:a16="http://schemas.microsoft.com/office/drawing/2014/main" id="{CBD83942-70E9-AA6E-C146-8D3ACDB98C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F7156258-D3C3-194B-D3BC-A139FAAD1034}"/>
              </a:ext>
            </a:extLst>
          </p:cNvPr>
          <p:cNvSpPr>
            <a:spLocks noGrp="1"/>
          </p:cNvSpPr>
          <p:nvPr>
            <p:ph type="ctrTitle" hasCustomPrompt="1"/>
          </p:nvPr>
        </p:nvSpPr>
        <p:spPr>
          <a:xfrm>
            <a:off x="350410" y="2690757"/>
            <a:ext cx="5191650" cy="2387600"/>
          </a:xfrm>
        </p:spPr>
        <p:txBody>
          <a:bodyPr anchor="ctr"/>
          <a:lstStyle>
            <a:lvl1pPr algn="ctr">
              <a:defRPr sz="6000">
                <a:solidFill>
                  <a:schemeClr val="bg1"/>
                </a:solidFill>
              </a:defRPr>
            </a:lvl1pPr>
          </a:lstStyle>
          <a:p>
            <a:r>
              <a:rPr lang="en-US"/>
              <a:t>Click to </a:t>
            </a:r>
            <a:br>
              <a:rPr lang="en-US"/>
            </a:br>
            <a:r>
              <a:rPr lang="en-US"/>
              <a:t>Add Title</a:t>
            </a:r>
          </a:p>
        </p:txBody>
      </p:sp>
    </p:spTree>
    <p:extLst>
      <p:ext uri="{BB962C8B-B14F-4D97-AF65-F5344CB8AC3E}">
        <p14:creationId xmlns:p14="http://schemas.microsoft.com/office/powerpoint/2010/main" val="4154314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Subtitle Option 1">
    <p:spTree>
      <p:nvGrpSpPr>
        <p:cNvPr id="1" name=""/>
        <p:cNvGrpSpPr/>
        <p:nvPr/>
      </p:nvGrpSpPr>
      <p:grpSpPr>
        <a:xfrm>
          <a:off x="0" y="0"/>
          <a:ext cx="0" cy="0"/>
          <a:chOff x="0" y="0"/>
          <a:chExt cx="0" cy="0"/>
        </a:xfrm>
      </p:grpSpPr>
      <p:pic>
        <p:nvPicPr>
          <p:cNvPr id="3" name="Picture 2" descr="A person in a graduation cap and gown&#10;&#10;Description automatically generated">
            <a:extLst>
              <a:ext uri="{FF2B5EF4-FFF2-40B4-BE49-F238E27FC236}">
                <a16:creationId xmlns:a16="http://schemas.microsoft.com/office/drawing/2014/main" id="{FAE09AFF-3EE2-6614-1EE4-FCA9FD7623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F7156258-D3C3-194B-D3BC-A139FAAD1034}"/>
              </a:ext>
            </a:extLst>
          </p:cNvPr>
          <p:cNvSpPr>
            <a:spLocks noGrp="1"/>
          </p:cNvSpPr>
          <p:nvPr>
            <p:ph type="ctrTitle" hasCustomPrompt="1"/>
          </p:nvPr>
        </p:nvSpPr>
        <p:spPr>
          <a:xfrm>
            <a:off x="6377499" y="2690757"/>
            <a:ext cx="5191650" cy="2387600"/>
          </a:xfrm>
        </p:spPr>
        <p:txBody>
          <a:bodyPr anchor="ctr"/>
          <a:lstStyle>
            <a:lvl1pPr algn="ctr">
              <a:defRPr sz="6000">
                <a:solidFill>
                  <a:schemeClr val="bg1"/>
                </a:solidFill>
              </a:defRPr>
            </a:lvl1pPr>
          </a:lstStyle>
          <a:p>
            <a:r>
              <a:rPr lang="en-US"/>
              <a:t>Click to </a:t>
            </a:r>
            <a:br>
              <a:rPr lang="en-US"/>
            </a:br>
            <a:r>
              <a:rPr lang="en-US"/>
              <a:t>Add Title</a:t>
            </a:r>
          </a:p>
        </p:txBody>
      </p:sp>
    </p:spTree>
    <p:extLst>
      <p:ext uri="{BB962C8B-B14F-4D97-AF65-F5344CB8AC3E}">
        <p14:creationId xmlns:p14="http://schemas.microsoft.com/office/powerpoint/2010/main" val="30345324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btitle Option 2">
    <p:spTree>
      <p:nvGrpSpPr>
        <p:cNvPr id="1" name=""/>
        <p:cNvGrpSpPr/>
        <p:nvPr/>
      </p:nvGrpSpPr>
      <p:grpSpPr>
        <a:xfrm>
          <a:off x="0" y="0"/>
          <a:ext cx="0" cy="0"/>
          <a:chOff x="0" y="0"/>
          <a:chExt cx="0" cy="0"/>
        </a:xfrm>
      </p:grpSpPr>
      <p:pic>
        <p:nvPicPr>
          <p:cNvPr id="3" name="Picture 2" descr="A person in a graduation cap and gown&#10;&#10;Description automatically generated">
            <a:extLst>
              <a:ext uri="{FF2B5EF4-FFF2-40B4-BE49-F238E27FC236}">
                <a16:creationId xmlns:a16="http://schemas.microsoft.com/office/drawing/2014/main" id="{D10724AE-A381-4AB7-2FEA-0A0993B1A2F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F7156258-D3C3-194B-D3BC-A139FAAD1034}"/>
              </a:ext>
            </a:extLst>
          </p:cNvPr>
          <p:cNvSpPr>
            <a:spLocks noGrp="1"/>
          </p:cNvSpPr>
          <p:nvPr>
            <p:ph type="ctrTitle" hasCustomPrompt="1"/>
          </p:nvPr>
        </p:nvSpPr>
        <p:spPr>
          <a:xfrm>
            <a:off x="5092996" y="447040"/>
            <a:ext cx="6794094" cy="2123122"/>
          </a:xfrm>
        </p:spPr>
        <p:txBody>
          <a:bodyPr anchor="ctr"/>
          <a:lstStyle>
            <a:lvl1pPr algn="ctr">
              <a:defRPr sz="6000">
                <a:solidFill>
                  <a:schemeClr val="bg1"/>
                </a:solidFill>
              </a:defRPr>
            </a:lvl1pPr>
          </a:lstStyle>
          <a:p>
            <a:r>
              <a:rPr lang="en-US"/>
              <a:t>Click to </a:t>
            </a:r>
            <a:br>
              <a:rPr lang="en-US"/>
            </a:br>
            <a:r>
              <a:rPr lang="en-US"/>
              <a:t>Add Title</a:t>
            </a:r>
          </a:p>
        </p:txBody>
      </p:sp>
    </p:spTree>
    <p:extLst>
      <p:ext uri="{BB962C8B-B14F-4D97-AF65-F5344CB8AC3E}">
        <p14:creationId xmlns:p14="http://schemas.microsoft.com/office/powerpoint/2010/main" val="1329122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EB4465C-77EF-5D5E-ED1F-24600AC1899E}"/>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E175B214-1B12-71BD-F9F9-82E2DEE937C9}"/>
              </a:ext>
            </a:extLst>
          </p:cNvPr>
          <p:cNvSpPr>
            <a:spLocks noGrp="1"/>
          </p:cNvSpPr>
          <p:nvPr>
            <p:ph type="sldNum" sz="quarter" idx="11"/>
          </p:nvPr>
        </p:nvSpPr>
        <p:spPr/>
        <p:txBody>
          <a:bodyPr/>
          <a:lstStyle/>
          <a:p>
            <a:fld id="{8F377299-36CD-E049-B4A4-56FC7F2EF3FB}" type="slidenum">
              <a:rPr lang="en-US" smtClean="0"/>
              <a:pPr/>
              <a:t>‹#›</a:t>
            </a:fld>
            <a:endParaRPr lang="en-US"/>
          </a:p>
        </p:txBody>
      </p:sp>
    </p:spTree>
    <p:extLst>
      <p:ext uri="{BB962C8B-B14F-4D97-AF65-F5344CB8AC3E}">
        <p14:creationId xmlns:p14="http://schemas.microsoft.com/office/powerpoint/2010/main" val="60295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6144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O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25D6A-94EC-958E-EF42-940B61B57662}"/>
              </a:ext>
            </a:extLst>
          </p:cNvPr>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AC1B471-0FD5-05A1-4406-9161817D2E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DFB0B07D-D416-198B-F44B-51FE94E13F86}"/>
              </a:ext>
            </a:extLst>
          </p:cNvPr>
          <p:cNvSpPr>
            <a:spLocks noGrp="1"/>
          </p:cNvSpPr>
          <p:nvPr>
            <p:ph type="ftr" sz="quarter" idx="11"/>
          </p:nvPr>
        </p:nvSpPr>
        <p:spPr>
          <a:xfrm>
            <a:off x="4533900" y="6298437"/>
            <a:ext cx="4325092" cy="365125"/>
          </a:xfrm>
          <a:prstGeom prst="rect">
            <a:avLst/>
          </a:prstGeom>
        </p:spPr>
        <p:txBody>
          <a:bodyPr/>
          <a:lstStyle>
            <a:lvl1pPr algn="l">
              <a:defRPr sz="1050" b="1">
                <a:solidFill>
                  <a:schemeClr val="tx2">
                    <a:lumMod val="25000"/>
                    <a:lumOff val="75000"/>
                  </a:schemeClr>
                </a:solidFill>
                <a:latin typeface="Calibri" panose="020F0502020204030204" pitchFamily="34" charset="0"/>
                <a:cs typeface="Calibri" panose="020F0502020204030204" pitchFamily="34" charset="0"/>
              </a:defRPr>
            </a:lvl1pPr>
          </a:lstStyle>
          <a:p>
            <a:endParaRPr lang="en-US"/>
          </a:p>
        </p:txBody>
      </p:sp>
      <p:sp>
        <p:nvSpPr>
          <p:cNvPr id="9" name="Slide Number Placeholder 5">
            <a:extLst>
              <a:ext uri="{FF2B5EF4-FFF2-40B4-BE49-F238E27FC236}">
                <a16:creationId xmlns:a16="http://schemas.microsoft.com/office/drawing/2014/main" id="{E49791EF-8210-93AB-FB37-810A360F5278}"/>
              </a:ext>
            </a:extLst>
          </p:cNvPr>
          <p:cNvSpPr>
            <a:spLocks noGrp="1"/>
          </p:cNvSpPr>
          <p:nvPr>
            <p:ph type="sldNum" sz="quarter" idx="12"/>
          </p:nvPr>
        </p:nvSpPr>
        <p:spPr>
          <a:xfrm>
            <a:off x="8858992" y="6299875"/>
            <a:ext cx="1580408" cy="365125"/>
          </a:xfrm>
          <a:prstGeom prst="rect">
            <a:avLst/>
          </a:prstGeom>
        </p:spPr>
        <p:txBody>
          <a:bodyPr/>
          <a:lstStyle>
            <a:lvl1pPr>
              <a:defRPr sz="1050" b="1">
                <a:solidFill>
                  <a:schemeClr val="tx2">
                    <a:lumMod val="25000"/>
                    <a:lumOff val="75000"/>
                  </a:schemeClr>
                </a:solidFill>
                <a:latin typeface="Calibri" panose="020F0502020204030204" pitchFamily="34" charset="0"/>
                <a:cs typeface="Calibri" panose="020F0502020204030204" pitchFamily="34" charset="0"/>
              </a:defRPr>
            </a:lvl1pPr>
          </a:lstStyle>
          <a:p>
            <a:fld id="{8F377299-36CD-E049-B4A4-56FC7F2EF3FB}" type="slidenum">
              <a:rPr lang="en-US" smtClean="0"/>
              <a:pPr/>
              <a:t>‹#›</a:t>
            </a:fld>
            <a:endParaRPr lang="en-US"/>
          </a:p>
        </p:txBody>
      </p:sp>
    </p:spTree>
    <p:extLst>
      <p:ext uri="{BB962C8B-B14F-4D97-AF65-F5344CB8AC3E}">
        <p14:creationId xmlns:p14="http://schemas.microsoft.com/office/powerpoint/2010/main" val="18845593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Opt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25D6A-94EC-958E-EF42-940B61B57662}"/>
              </a:ext>
            </a:extLst>
          </p:cNvPr>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AC1B471-0FD5-05A1-4406-9161817D2E85}"/>
              </a:ext>
            </a:extLst>
          </p:cNvPr>
          <p:cNvSpPr>
            <a:spLocks noGrp="1"/>
          </p:cNvSpPr>
          <p:nvPr>
            <p:ph idx="1"/>
          </p:nvPr>
        </p:nvSpPr>
        <p:spPr>
          <a:xfrm>
            <a:off x="838200" y="1825625"/>
            <a:ext cx="10515600" cy="40645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a:extLst>
              <a:ext uri="{FF2B5EF4-FFF2-40B4-BE49-F238E27FC236}">
                <a16:creationId xmlns:a16="http://schemas.microsoft.com/office/drawing/2014/main" id="{50A2D802-7B28-24FB-BA0A-317BA63DA401}"/>
              </a:ext>
            </a:extLst>
          </p:cNvPr>
          <p:cNvSpPr>
            <a:spLocks noGrp="1"/>
          </p:cNvSpPr>
          <p:nvPr>
            <p:ph type="ftr" sz="quarter" idx="11"/>
          </p:nvPr>
        </p:nvSpPr>
        <p:spPr>
          <a:xfrm>
            <a:off x="4536372" y="6305484"/>
            <a:ext cx="3664527" cy="365125"/>
          </a:xfrm>
          <a:prstGeom prst="rect">
            <a:avLst/>
          </a:prstGeom>
        </p:spPr>
        <p:txBody>
          <a:bodyPr/>
          <a:lstStyle>
            <a:lvl1pPr algn="l">
              <a:defRPr sz="1050" b="1">
                <a:solidFill>
                  <a:schemeClr val="tx2">
                    <a:lumMod val="25000"/>
                    <a:lumOff val="75000"/>
                  </a:schemeClr>
                </a:solidFill>
                <a:latin typeface="Calibri" panose="020F0502020204030204" pitchFamily="34" charset="0"/>
                <a:cs typeface="Calibri" panose="020F0502020204030204" pitchFamily="34" charset="0"/>
              </a:defRPr>
            </a:lvl1pPr>
          </a:lstStyle>
          <a:p>
            <a:endParaRPr lang="en-US"/>
          </a:p>
        </p:txBody>
      </p:sp>
      <p:sp>
        <p:nvSpPr>
          <p:cNvPr id="12" name="Slide Number Placeholder 5">
            <a:extLst>
              <a:ext uri="{FF2B5EF4-FFF2-40B4-BE49-F238E27FC236}">
                <a16:creationId xmlns:a16="http://schemas.microsoft.com/office/drawing/2014/main" id="{A7ED3E72-B41B-57EC-AE50-3FF1CC930115}"/>
              </a:ext>
            </a:extLst>
          </p:cNvPr>
          <p:cNvSpPr>
            <a:spLocks noGrp="1"/>
          </p:cNvSpPr>
          <p:nvPr>
            <p:ph type="sldNum" sz="quarter" idx="12"/>
          </p:nvPr>
        </p:nvSpPr>
        <p:spPr>
          <a:xfrm>
            <a:off x="9072748" y="6305484"/>
            <a:ext cx="1388318" cy="365125"/>
          </a:xfrm>
          <a:prstGeom prst="rect">
            <a:avLst/>
          </a:prstGeom>
        </p:spPr>
        <p:txBody>
          <a:bodyPr/>
          <a:lstStyle>
            <a:lvl1pPr>
              <a:defRPr sz="1050" b="1">
                <a:solidFill>
                  <a:schemeClr val="tx2">
                    <a:lumMod val="25000"/>
                    <a:lumOff val="75000"/>
                  </a:schemeClr>
                </a:solidFill>
                <a:latin typeface="Calibri" panose="020F0502020204030204" pitchFamily="34" charset="0"/>
                <a:cs typeface="Calibri" panose="020F0502020204030204" pitchFamily="34" charset="0"/>
              </a:defRPr>
            </a:lvl1pPr>
          </a:lstStyle>
          <a:p>
            <a:fld id="{8F377299-36CD-E049-B4A4-56FC7F2EF3FB}" type="slidenum">
              <a:rPr lang="en-US" smtClean="0"/>
              <a:pPr/>
              <a:t>‹#›</a:t>
            </a:fld>
            <a:endParaRPr lang="en-US"/>
          </a:p>
        </p:txBody>
      </p:sp>
    </p:spTree>
    <p:extLst>
      <p:ext uri="{BB962C8B-B14F-4D97-AF65-F5344CB8AC3E}">
        <p14:creationId xmlns:p14="http://schemas.microsoft.com/office/powerpoint/2010/main" val="3213674558"/>
      </p:ext>
    </p:extLst>
  </p:cSld>
  <p:clrMapOvr>
    <a:masterClrMapping/>
  </p:clrMapOvr>
  <p:extLst>
    <p:ext uri="{DCECCB84-F9BA-43D5-87BE-67443E8EF086}">
      <p15:sldGuideLst xmlns:p15="http://schemas.microsoft.com/office/powerpoint/2012/main">
        <p15:guide id="1" orient="horz" pos="3720" userDrawn="1">
          <p15:clr>
            <a:srgbClr val="FBAE40"/>
          </p15:clr>
        </p15:guide>
        <p15:guide id="2" orient="horz" pos="3960" userDrawn="1">
          <p15:clr>
            <a:srgbClr val="FBAE40"/>
          </p15:clr>
        </p15:guide>
        <p15:guide id="3" pos="6576" userDrawn="1">
          <p15:clr>
            <a:srgbClr val="FBAE40"/>
          </p15:clr>
        </p15:guide>
        <p15:guide id="4" orient="horz" userDrawn="1">
          <p15:clr>
            <a:srgbClr val="FBAE40"/>
          </p15:clr>
        </p15:guide>
        <p15:guide id="5" pos="285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O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7FF16-07CD-7464-D104-2588901AA6FB}"/>
              </a:ext>
            </a:extLst>
          </p:cNvPr>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02AA5D1-558A-15C3-1D4F-707E300A32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AAB780-F508-7C87-2286-8A04BEEF7E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1EE8880C-6235-8AD2-DC05-10BD33516258}"/>
              </a:ext>
            </a:extLst>
          </p:cNvPr>
          <p:cNvSpPr>
            <a:spLocks noGrp="1"/>
          </p:cNvSpPr>
          <p:nvPr>
            <p:ph type="ftr" sz="quarter" idx="11"/>
          </p:nvPr>
        </p:nvSpPr>
        <p:spPr>
          <a:xfrm>
            <a:off x="4557650" y="6305484"/>
            <a:ext cx="3992583" cy="365125"/>
          </a:xfrm>
          <a:prstGeom prst="rect">
            <a:avLst/>
          </a:prstGeom>
        </p:spPr>
        <p:txBody>
          <a:bodyPr/>
          <a:lstStyle>
            <a:lvl1pPr algn="l">
              <a:defRPr sz="1050" b="1">
                <a:solidFill>
                  <a:schemeClr val="tx2">
                    <a:lumMod val="25000"/>
                    <a:lumOff val="75000"/>
                  </a:schemeClr>
                </a:solidFill>
                <a:latin typeface="Calibri" panose="020F0502020204030204" pitchFamily="34" charset="0"/>
                <a:cs typeface="Calibri" panose="020F0502020204030204" pitchFamily="34" charset="0"/>
              </a:defRPr>
            </a:lvl1pPr>
          </a:lstStyle>
          <a:p>
            <a:endParaRPr lang="en-US"/>
          </a:p>
        </p:txBody>
      </p:sp>
      <p:sp>
        <p:nvSpPr>
          <p:cNvPr id="11" name="Slide Number Placeholder 5">
            <a:extLst>
              <a:ext uri="{FF2B5EF4-FFF2-40B4-BE49-F238E27FC236}">
                <a16:creationId xmlns:a16="http://schemas.microsoft.com/office/drawing/2014/main" id="{7B9E3D9F-D12E-1230-D609-BEDFFEF901CB}"/>
              </a:ext>
            </a:extLst>
          </p:cNvPr>
          <p:cNvSpPr>
            <a:spLocks noGrp="1"/>
          </p:cNvSpPr>
          <p:nvPr>
            <p:ph type="sldNum" sz="quarter" idx="12"/>
          </p:nvPr>
        </p:nvSpPr>
        <p:spPr>
          <a:xfrm>
            <a:off x="8550232" y="6306922"/>
            <a:ext cx="1889167" cy="365125"/>
          </a:xfrm>
          <a:prstGeom prst="rect">
            <a:avLst/>
          </a:prstGeom>
        </p:spPr>
        <p:txBody>
          <a:bodyPr/>
          <a:lstStyle>
            <a:lvl1pPr>
              <a:defRPr sz="1050" b="1">
                <a:solidFill>
                  <a:schemeClr val="tx2">
                    <a:lumMod val="25000"/>
                    <a:lumOff val="75000"/>
                  </a:schemeClr>
                </a:solidFill>
                <a:latin typeface="Calibri" panose="020F0502020204030204" pitchFamily="34" charset="0"/>
                <a:cs typeface="Calibri" panose="020F0502020204030204" pitchFamily="34" charset="0"/>
              </a:defRPr>
            </a:lvl1pPr>
          </a:lstStyle>
          <a:p>
            <a:fld id="{8F377299-36CD-E049-B4A4-56FC7F2EF3FB}" type="slidenum">
              <a:rPr lang="en-US" smtClean="0"/>
              <a:pPr/>
              <a:t>‹#›</a:t>
            </a:fld>
            <a:endParaRPr lang="en-US"/>
          </a:p>
        </p:txBody>
      </p:sp>
    </p:spTree>
    <p:extLst>
      <p:ext uri="{BB962C8B-B14F-4D97-AF65-F5344CB8AC3E}">
        <p14:creationId xmlns:p14="http://schemas.microsoft.com/office/powerpoint/2010/main" val="29705795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O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3D73A-CB36-616F-C93D-84A63BB56B8F}"/>
              </a:ext>
            </a:extLst>
          </p:cNvPr>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8" name="Footer Placeholder 4">
            <a:extLst>
              <a:ext uri="{FF2B5EF4-FFF2-40B4-BE49-F238E27FC236}">
                <a16:creationId xmlns:a16="http://schemas.microsoft.com/office/drawing/2014/main" id="{1EF4CC4C-772A-C8B2-BA7F-72F61949ED9B}"/>
              </a:ext>
            </a:extLst>
          </p:cNvPr>
          <p:cNvSpPr>
            <a:spLocks noGrp="1"/>
          </p:cNvSpPr>
          <p:nvPr>
            <p:ph type="ftr" sz="quarter" idx="11"/>
          </p:nvPr>
        </p:nvSpPr>
        <p:spPr>
          <a:xfrm>
            <a:off x="4533900" y="6305484"/>
            <a:ext cx="3802578" cy="365125"/>
          </a:xfrm>
          <a:prstGeom prst="rect">
            <a:avLst/>
          </a:prstGeom>
        </p:spPr>
        <p:txBody>
          <a:bodyPr/>
          <a:lstStyle>
            <a:lvl1pPr algn="l">
              <a:defRPr sz="1050" b="1">
                <a:solidFill>
                  <a:schemeClr val="tx2">
                    <a:lumMod val="25000"/>
                    <a:lumOff val="75000"/>
                  </a:schemeClr>
                </a:solidFill>
                <a:latin typeface="Calibri" panose="020F0502020204030204" pitchFamily="34" charset="0"/>
                <a:cs typeface="Calibri" panose="020F0502020204030204" pitchFamily="34" charset="0"/>
              </a:defRPr>
            </a:lvl1pPr>
          </a:lstStyle>
          <a:p>
            <a:endParaRPr lang="en-US"/>
          </a:p>
        </p:txBody>
      </p:sp>
      <p:sp>
        <p:nvSpPr>
          <p:cNvPr id="9" name="Slide Number Placeholder 5">
            <a:extLst>
              <a:ext uri="{FF2B5EF4-FFF2-40B4-BE49-F238E27FC236}">
                <a16:creationId xmlns:a16="http://schemas.microsoft.com/office/drawing/2014/main" id="{BF63BA68-3423-4419-A464-2C84F553C898}"/>
              </a:ext>
            </a:extLst>
          </p:cNvPr>
          <p:cNvSpPr>
            <a:spLocks noGrp="1"/>
          </p:cNvSpPr>
          <p:nvPr>
            <p:ph type="sldNum" sz="quarter" idx="12"/>
          </p:nvPr>
        </p:nvSpPr>
        <p:spPr>
          <a:xfrm>
            <a:off x="8336477" y="6306922"/>
            <a:ext cx="2101827" cy="365125"/>
          </a:xfrm>
          <a:prstGeom prst="rect">
            <a:avLst/>
          </a:prstGeom>
        </p:spPr>
        <p:txBody>
          <a:bodyPr/>
          <a:lstStyle>
            <a:lvl1pPr>
              <a:defRPr sz="1050" b="1">
                <a:solidFill>
                  <a:schemeClr val="tx2">
                    <a:lumMod val="25000"/>
                    <a:lumOff val="75000"/>
                  </a:schemeClr>
                </a:solidFill>
                <a:latin typeface="Calibri" panose="020F0502020204030204" pitchFamily="34" charset="0"/>
                <a:cs typeface="Calibri" panose="020F0502020204030204" pitchFamily="34" charset="0"/>
              </a:defRPr>
            </a:lvl1pPr>
          </a:lstStyle>
          <a:p>
            <a:fld id="{8F377299-36CD-E049-B4A4-56FC7F2EF3FB}" type="slidenum">
              <a:rPr lang="en-US" smtClean="0"/>
              <a:pPr/>
              <a:t>‹#›</a:t>
            </a:fld>
            <a:endParaRPr lang="en-US"/>
          </a:p>
        </p:txBody>
      </p:sp>
    </p:spTree>
    <p:extLst>
      <p:ext uri="{BB962C8B-B14F-4D97-AF65-F5344CB8AC3E}">
        <p14:creationId xmlns:p14="http://schemas.microsoft.com/office/powerpoint/2010/main" val="5117787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O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CBAC5-0A41-6DBE-2DAC-06287323DCA1}"/>
              </a:ext>
            </a:extLst>
          </p:cNvPr>
          <p:cNvSpPr>
            <a:spLocks noGrp="1"/>
          </p:cNvSpPr>
          <p:nvPr>
            <p:ph type="title"/>
          </p:nvPr>
        </p:nvSpPr>
        <p:spPr>
          <a:xfrm>
            <a:off x="839788" y="457200"/>
            <a:ext cx="3932237" cy="1600200"/>
          </a:xfrm>
        </p:spPr>
        <p:txBody>
          <a:bodyPr anchor="b"/>
          <a:lstStyle>
            <a:lvl1pPr>
              <a:defRPr sz="3200">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7B3A144-CBDD-AB2E-F4A2-33010D26ED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C314366-FEA0-02B2-0A2D-61AD148B9B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Footer Placeholder 4">
            <a:extLst>
              <a:ext uri="{FF2B5EF4-FFF2-40B4-BE49-F238E27FC236}">
                <a16:creationId xmlns:a16="http://schemas.microsoft.com/office/drawing/2014/main" id="{1E7244C7-7C24-E27E-B342-076C9294F098}"/>
              </a:ext>
            </a:extLst>
          </p:cNvPr>
          <p:cNvSpPr>
            <a:spLocks noGrp="1"/>
          </p:cNvSpPr>
          <p:nvPr>
            <p:ph type="ftr" sz="quarter" idx="11"/>
          </p:nvPr>
        </p:nvSpPr>
        <p:spPr>
          <a:xfrm>
            <a:off x="4533900" y="6305484"/>
            <a:ext cx="3932237" cy="365125"/>
          </a:xfrm>
          <a:prstGeom prst="rect">
            <a:avLst/>
          </a:prstGeom>
        </p:spPr>
        <p:txBody>
          <a:bodyPr/>
          <a:lstStyle>
            <a:lvl1pPr algn="l">
              <a:defRPr sz="1050" b="1">
                <a:solidFill>
                  <a:schemeClr val="tx2">
                    <a:lumMod val="25000"/>
                    <a:lumOff val="75000"/>
                  </a:schemeClr>
                </a:solidFill>
                <a:latin typeface="Calibri" panose="020F0502020204030204" pitchFamily="34" charset="0"/>
                <a:cs typeface="Calibri" panose="020F0502020204030204" pitchFamily="34" charset="0"/>
              </a:defRPr>
            </a:lvl1pPr>
          </a:lstStyle>
          <a:p>
            <a:endParaRPr lang="en-US"/>
          </a:p>
        </p:txBody>
      </p:sp>
      <p:sp>
        <p:nvSpPr>
          <p:cNvPr id="11" name="Slide Number Placeholder 5">
            <a:extLst>
              <a:ext uri="{FF2B5EF4-FFF2-40B4-BE49-F238E27FC236}">
                <a16:creationId xmlns:a16="http://schemas.microsoft.com/office/drawing/2014/main" id="{3C7CDCB3-D0E9-1826-C02D-585C374BDE4E}"/>
              </a:ext>
            </a:extLst>
          </p:cNvPr>
          <p:cNvSpPr>
            <a:spLocks noGrp="1"/>
          </p:cNvSpPr>
          <p:nvPr>
            <p:ph type="sldNum" sz="quarter" idx="12"/>
          </p:nvPr>
        </p:nvSpPr>
        <p:spPr>
          <a:xfrm>
            <a:off x="8466136" y="6306922"/>
            <a:ext cx="1973263" cy="365125"/>
          </a:xfrm>
          <a:prstGeom prst="rect">
            <a:avLst/>
          </a:prstGeom>
        </p:spPr>
        <p:txBody>
          <a:bodyPr/>
          <a:lstStyle>
            <a:lvl1pPr>
              <a:defRPr sz="1050" b="1">
                <a:solidFill>
                  <a:schemeClr val="tx2">
                    <a:lumMod val="25000"/>
                    <a:lumOff val="75000"/>
                  </a:schemeClr>
                </a:solidFill>
                <a:latin typeface="Calibri" panose="020F0502020204030204" pitchFamily="34" charset="0"/>
                <a:cs typeface="Calibri" panose="020F0502020204030204" pitchFamily="34" charset="0"/>
              </a:defRPr>
            </a:lvl1pPr>
          </a:lstStyle>
          <a:p>
            <a:fld id="{8F377299-36CD-E049-B4A4-56FC7F2EF3FB}" type="slidenum">
              <a:rPr lang="en-US" smtClean="0"/>
              <a:pPr/>
              <a:t>‹#›</a:t>
            </a:fld>
            <a:endParaRPr lang="en-US"/>
          </a:p>
        </p:txBody>
      </p:sp>
    </p:spTree>
    <p:extLst>
      <p:ext uri="{BB962C8B-B14F-4D97-AF65-F5344CB8AC3E}">
        <p14:creationId xmlns:p14="http://schemas.microsoft.com/office/powerpoint/2010/main" val="21752283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O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A28C5-6E8B-9583-C6ED-C471B1376D7B}"/>
              </a:ext>
            </a:extLst>
          </p:cNvPr>
          <p:cNvSpPr>
            <a:spLocks noGrp="1"/>
          </p:cNvSpPr>
          <p:nvPr>
            <p:ph type="title"/>
          </p:nvPr>
        </p:nvSpPr>
        <p:spPr>
          <a:xfrm>
            <a:off x="839788" y="457200"/>
            <a:ext cx="3932237" cy="1600200"/>
          </a:xfrm>
        </p:spPr>
        <p:txBody>
          <a:bodyPr anchor="b"/>
          <a:lstStyle>
            <a:lvl1pPr>
              <a:defRPr sz="3200">
                <a:solidFill>
                  <a:schemeClr val="tx2"/>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666C0C7E-A8FE-EA84-C9AF-A99EAF117D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5F0616-D75A-07C2-A49C-3E3D5F85EE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Footer Placeholder 4">
            <a:extLst>
              <a:ext uri="{FF2B5EF4-FFF2-40B4-BE49-F238E27FC236}">
                <a16:creationId xmlns:a16="http://schemas.microsoft.com/office/drawing/2014/main" id="{F59663B9-D5E4-CA46-7DBB-05638D675269}"/>
              </a:ext>
            </a:extLst>
          </p:cNvPr>
          <p:cNvSpPr>
            <a:spLocks noGrp="1"/>
          </p:cNvSpPr>
          <p:nvPr>
            <p:ph type="ftr" sz="quarter" idx="11"/>
          </p:nvPr>
        </p:nvSpPr>
        <p:spPr>
          <a:xfrm>
            <a:off x="4533900" y="6305484"/>
            <a:ext cx="3576947" cy="365125"/>
          </a:xfrm>
          <a:prstGeom prst="rect">
            <a:avLst/>
          </a:prstGeom>
        </p:spPr>
        <p:txBody>
          <a:bodyPr/>
          <a:lstStyle>
            <a:lvl1pPr algn="l">
              <a:defRPr sz="1050" b="1">
                <a:solidFill>
                  <a:schemeClr val="tx2">
                    <a:lumMod val="25000"/>
                    <a:lumOff val="75000"/>
                  </a:schemeClr>
                </a:solidFill>
                <a:latin typeface="Calibri" panose="020F0502020204030204" pitchFamily="34" charset="0"/>
                <a:cs typeface="Calibri" panose="020F0502020204030204" pitchFamily="34" charset="0"/>
              </a:defRPr>
            </a:lvl1pPr>
          </a:lstStyle>
          <a:p>
            <a:endParaRPr lang="en-US"/>
          </a:p>
        </p:txBody>
      </p:sp>
      <p:sp>
        <p:nvSpPr>
          <p:cNvPr id="11" name="Slide Number Placeholder 5">
            <a:extLst>
              <a:ext uri="{FF2B5EF4-FFF2-40B4-BE49-F238E27FC236}">
                <a16:creationId xmlns:a16="http://schemas.microsoft.com/office/drawing/2014/main" id="{B980720D-E1FA-0DE7-1339-02DB1EF01D3B}"/>
              </a:ext>
            </a:extLst>
          </p:cNvPr>
          <p:cNvSpPr>
            <a:spLocks noGrp="1"/>
          </p:cNvSpPr>
          <p:nvPr>
            <p:ph type="sldNum" sz="quarter" idx="12"/>
          </p:nvPr>
        </p:nvSpPr>
        <p:spPr>
          <a:xfrm>
            <a:off x="8110847" y="6295047"/>
            <a:ext cx="2328552" cy="365125"/>
          </a:xfrm>
          <a:prstGeom prst="rect">
            <a:avLst/>
          </a:prstGeom>
        </p:spPr>
        <p:txBody>
          <a:bodyPr/>
          <a:lstStyle>
            <a:lvl1pPr>
              <a:defRPr sz="1050" b="1">
                <a:solidFill>
                  <a:schemeClr val="tx2">
                    <a:lumMod val="25000"/>
                    <a:lumOff val="75000"/>
                  </a:schemeClr>
                </a:solidFill>
                <a:latin typeface="Calibri" panose="020F0502020204030204" pitchFamily="34" charset="0"/>
                <a:cs typeface="Calibri" panose="020F0502020204030204" pitchFamily="34" charset="0"/>
              </a:defRPr>
            </a:lvl1pPr>
          </a:lstStyle>
          <a:p>
            <a:fld id="{8F377299-36CD-E049-B4A4-56FC7F2EF3FB}" type="slidenum">
              <a:rPr lang="en-US" smtClean="0"/>
              <a:pPr/>
              <a:t>‹#›</a:t>
            </a:fld>
            <a:endParaRPr lang="en-US"/>
          </a:p>
        </p:txBody>
      </p:sp>
    </p:spTree>
    <p:extLst>
      <p:ext uri="{BB962C8B-B14F-4D97-AF65-F5344CB8AC3E}">
        <p14:creationId xmlns:p14="http://schemas.microsoft.com/office/powerpoint/2010/main" val="38775410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A blue and white poster with mountains and a flag&#10;&#10;Description automatically generated">
            <a:extLst>
              <a:ext uri="{FF2B5EF4-FFF2-40B4-BE49-F238E27FC236}">
                <a16:creationId xmlns:a16="http://schemas.microsoft.com/office/drawing/2014/main" id="{13F1AA4C-B6D3-89DF-68FD-37E37590A7C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5FBED75-1193-9BDE-45C5-70E4062ADC26}"/>
              </a:ext>
            </a:extLst>
          </p:cNvPr>
          <p:cNvSpPr>
            <a:spLocks noGrp="1"/>
          </p:cNvSpPr>
          <p:nvPr>
            <p:ph type="ctrTitle"/>
          </p:nvPr>
        </p:nvSpPr>
        <p:spPr>
          <a:xfrm>
            <a:off x="1481231" y="5550893"/>
            <a:ext cx="9234115" cy="1120250"/>
          </a:xfrm>
        </p:spPr>
        <p:txBody>
          <a:bodyPr anchor="ctr" anchorCtr="0">
            <a:normAutofit/>
          </a:bodyPr>
          <a:lstStyle>
            <a:lvl1pPr algn="ctr">
              <a:defRPr sz="4800">
                <a:solidFill>
                  <a:schemeClr val="bg1"/>
                </a:solidFill>
              </a:defRPr>
            </a:lvl1pPr>
          </a:lstStyle>
          <a:p>
            <a:r>
              <a:rPr lang="en-US"/>
              <a:t>Click to edit Master title style</a:t>
            </a:r>
          </a:p>
        </p:txBody>
      </p:sp>
    </p:spTree>
    <p:extLst>
      <p:ext uri="{BB962C8B-B14F-4D97-AF65-F5344CB8AC3E}">
        <p14:creationId xmlns:p14="http://schemas.microsoft.com/office/powerpoint/2010/main" val="7876497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7F29F-B611-3BEE-5557-BA53977EA0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254972-1DB0-5798-5E68-4A4297A91E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BB4AB73-DCB8-AA42-1124-E1E192B262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E99FA4-0058-3617-2F3E-C403536490A5}"/>
              </a:ext>
            </a:extLst>
          </p:cNvPr>
          <p:cNvSpPr>
            <a:spLocks noGrp="1"/>
          </p:cNvSpPr>
          <p:nvPr>
            <p:ph type="sldNum" sz="quarter" idx="12"/>
          </p:nvPr>
        </p:nvSpPr>
        <p:spPr/>
        <p:txBody>
          <a:bodyPr/>
          <a:lstStyle/>
          <a:p>
            <a:fld id="{264489B8-6C68-5149-AC57-7EE66DE49594}" type="slidenum">
              <a:rPr lang="en-US" smtClean="0"/>
              <a:t>‹#›</a:t>
            </a:fld>
            <a:endParaRPr lang="en-US"/>
          </a:p>
        </p:txBody>
      </p:sp>
    </p:spTree>
    <p:extLst>
      <p:ext uri="{BB962C8B-B14F-4D97-AF65-F5344CB8AC3E}">
        <p14:creationId xmlns:p14="http://schemas.microsoft.com/office/powerpoint/2010/main" val="16093138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7F29F-B611-3BEE-5557-BA53977EA0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254972-1DB0-5798-5E68-4A4297A91E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BB4AB73-DCB8-AA42-1124-E1E192B26201}"/>
              </a:ext>
            </a:extLst>
          </p:cNvPr>
          <p:cNvSpPr>
            <a:spLocks noGrp="1"/>
          </p:cNvSpPr>
          <p:nvPr>
            <p:ph type="ftr" sz="quarter" idx="11"/>
          </p:nvPr>
        </p:nvSpPr>
        <p:spPr/>
        <p:txBody>
          <a:bodyPr/>
          <a:lstStyle>
            <a:lvl1pPr>
              <a:defRPr sz="1000">
                <a:solidFill>
                  <a:schemeClr val="tx2">
                    <a:lumMod val="25000"/>
                    <a:lumOff val="75000"/>
                  </a:schemeClr>
                </a:solidFill>
              </a:defRPr>
            </a:lvl1pPr>
          </a:lstStyle>
          <a:p>
            <a:endParaRPr lang="en-US"/>
          </a:p>
        </p:txBody>
      </p:sp>
      <p:sp>
        <p:nvSpPr>
          <p:cNvPr id="6" name="Slide Number Placeholder 5">
            <a:extLst>
              <a:ext uri="{FF2B5EF4-FFF2-40B4-BE49-F238E27FC236}">
                <a16:creationId xmlns:a16="http://schemas.microsoft.com/office/drawing/2014/main" id="{2FE99FA4-0058-3617-2F3E-C403536490A5}"/>
              </a:ext>
            </a:extLst>
          </p:cNvPr>
          <p:cNvSpPr>
            <a:spLocks noGrp="1"/>
          </p:cNvSpPr>
          <p:nvPr>
            <p:ph type="sldNum" sz="quarter" idx="12"/>
          </p:nvPr>
        </p:nvSpPr>
        <p:spPr/>
        <p:txBody>
          <a:bodyPr/>
          <a:lstStyle>
            <a:lvl1pPr>
              <a:defRPr sz="1000">
                <a:solidFill>
                  <a:schemeClr val="tx2">
                    <a:lumMod val="25000"/>
                    <a:lumOff val="75000"/>
                  </a:schemeClr>
                </a:solidFill>
              </a:defRPr>
            </a:lvl1pPr>
          </a:lstStyle>
          <a:p>
            <a:fld id="{264489B8-6C68-5149-AC57-7EE66DE49594}" type="slidenum">
              <a:rPr lang="en-US" smtClean="0"/>
              <a:pPr/>
              <a:t>‹#›</a:t>
            </a:fld>
            <a:endParaRPr lang="en-US"/>
          </a:p>
        </p:txBody>
      </p:sp>
    </p:spTree>
    <p:extLst>
      <p:ext uri="{BB962C8B-B14F-4D97-AF65-F5344CB8AC3E}">
        <p14:creationId xmlns:p14="http://schemas.microsoft.com/office/powerpoint/2010/main" val="1021713654"/>
      </p:ext>
    </p:extLst>
  </p:cSld>
  <p:clrMapOvr>
    <a:masterClrMapping/>
  </p:clrMapOvr>
  <p:extLst>
    <p:ext uri="{DCECCB84-F9BA-43D5-87BE-67443E8EF086}">
      <p15:sldGuideLst xmlns:p15="http://schemas.microsoft.com/office/powerpoint/2012/main">
        <p15:guide id="1" orient="horz"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A3B8F20-2B18-B72F-CC7C-805091417630}"/>
              </a:ext>
            </a:extLst>
          </p:cNvPr>
          <p:cNvSpPr/>
          <p:nvPr userDrawn="1"/>
        </p:nvSpPr>
        <p:spPr>
          <a:xfrm>
            <a:off x="0" y="0"/>
            <a:ext cx="12192000" cy="6858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background with text and a blue background&#10;&#10;Description automatically generated with medium confidence">
            <a:extLst>
              <a:ext uri="{FF2B5EF4-FFF2-40B4-BE49-F238E27FC236}">
                <a16:creationId xmlns:a16="http://schemas.microsoft.com/office/drawing/2014/main" id="{164EA7AE-D5E3-0D5C-ABA1-981D9B08D953}"/>
              </a:ext>
            </a:extLst>
          </p:cNvPr>
          <p:cNvPicPr>
            <a:picLocks noChangeAspect="1"/>
          </p:cNvPicPr>
          <p:nvPr userDrawn="1"/>
        </p:nvPicPr>
        <p:blipFill>
          <a:blip r:embed="rId2" cstate="screen">
            <a:extLst>
              <a:ext uri="{28A0092B-C50C-407E-A947-70E740481C1C}">
                <a14:useLocalDpi xmlns:a14="http://schemas.microsoft.com/office/drawing/2010/main"/>
              </a:ext>
            </a:extLst>
          </a:blip>
          <a:srcRect r="72700"/>
          <a:stretch/>
        </p:blipFill>
        <p:spPr>
          <a:xfrm>
            <a:off x="0" y="0"/>
            <a:ext cx="3328416" cy="6858000"/>
          </a:xfrm>
          <a:prstGeom prst="rect">
            <a:avLst/>
          </a:prstGeom>
        </p:spPr>
      </p:pic>
      <p:sp>
        <p:nvSpPr>
          <p:cNvPr id="2" name="Title 1">
            <a:extLst>
              <a:ext uri="{FF2B5EF4-FFF2-40B4-BE49-F238E27FC236}">
                <a16:creationId xmlns:a16="http://schemas.microsoft.com/office/drawing/2014/main" id="{350FE08B-4E68-C917-17B5-590776A61423}"/>
              </a:ext>
            </a:extLst>
          </p:cNvPr>
          <p:cNvSpPr>
            <a:spLocks noGrp="1"/>
          </p:cNvSpPr>
          <p:nvPr>
            <p:ph type="title"/>
          </p:nvPr>
        </p:nvSpPr>
        <p:spPr>
          <a:xfrm>
            <a:off x="4286864" y="940513"/>
            <a:ext cx="7060585" cy="2852737"/>
          </a:xfrm>
        </p:spPr>
        <p:txBody>
          <a:bodyPr anchor="b">
            <a:normAutofit/>
          </a:bodyPr>
          <a:lstStyle>
            <a:lvl1pPr>
              <a:defRPr sz="4400">
                <a:solidFill>
                  <a:schemeClr val="tx2"/>
                </a:solidFill>
              </a:defRPr>
            </a:lvl1pPr>
          </a:lstStyle>
          <a:p>
            <a:r>
              <a:rPr lang="en-US"/>
              <a:t>Click to edit Master title style</a:t>
            </a:r>
          </a:p>
        </p:txBody>
      </p:sp>
      <p:sp>
        <p:nvSpPr>
          <p:cNvPr id="3" name="Text Placeholder 2">
            <a:extLst>
              <a:ext uri="{FF2B5EF4-FFF2-40B4-BE49-F238E27FC236}">
                <a16:creationId xmlns:a16="http://schemas.microsoft.com/office/drawing/2014/main" id="{71C0C92E-AB60-921C-B139-554BE6F585E2}"/>
              </a:ext>
            </a:extLst>
          </p:cNvPr>
          <p:cNvSpPr>
            <a:spLocks noGrp="1"/>
          </p:cNvSpPr>
          <p:nvPr>
            <p:ph type="body" idx="1"/>
          </p:nvPr>
        </p:nvSpPr>
        <p:spPr>
          <a:xfrm>
            <a:off x="4286864" y="3820238"/>
            <a:ext cx="7060585" cy="1500187"/>
          </a:xfrm>
        </p:spPr>
        <p:txBody>
          <a:bodyPr/>
          <a:lstStyle>
            <a:lvl1pPr marL="0" indent="0">
              <a:buNone/>
              <a:defRPr sz="24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34963560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pic>
        <p:nvPicPr>
          <p:cNvPr id="8" name="Picture 7" descr="A blue background with text and a blue background&#10;&#10;Description automatically generated with medium confidence">
            <a:extLst>
              <a:ext uri="{FF2B5EF4-FFF2-40B4-BE49-F238E27FC236}">
                <a16:creationId xmlns:a16="http://schemas.microsoft.com/office/drawing/2014/main" id="{164EA7AE-D5E3-0D5C-ABA1-981D9B08D9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50FE08B-4E68-C917-17B5-590776A61423}"/>
              </a:ext>
            </a:extLst>
          </p:cNvPr>
          <p:cNvSpPr>
            <a:spLocks noGrp="1"/>
          </p:cNvSpPr>
          <p:nvPr>
            <p:ph type="title"/>
          </p:nvPr>
        </p:nvSpPr>
        <p:spPr>
          <a:xfrm>
            <a:off x="4286864" y="940513"/>
            <a:ext cx="7060585" cy="2852737"/>
          </a:xfrm>
        </p:spPr>
        <p:txBody>
          <a:bodyPr anchor="b">
            <a:normAutofit/>
          </a:bodyPr>
          <a:lstStyle>
            <a:lvl1pPr>
              <a:defRPr sz="4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71C0C92E-AB60-921C-B139-554BE6F585E2}"/>
              </a:ext>
            </a:extLst>
          </p:cNvPr>
          <p:cNvSpPr>
            <a:spLocks noGrp="1"/>
          </p:cNvSpPr>
          <p:nvPr>
            <p:ph type="body" idx="1"/>
          </p:nvPr>
        </p:nvSpPr>
        <p:spPr>
          <a:xfrm>
            <a:off x="4286864" y="3820238"/>
            <a:ext cx="7060585"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37366638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5" name="Picture 4" descr="A red background with text and a red background&#10;&#10;Description automatically generated with medium confidence">
            <a:extLst>
              <a:ext uri="{FF2B5EF4-FFF2-40B4-BE49-F238E27FC236}">
                <a16:creationId xmlns:a16="http://schemas.microsoft.com/office/drawing/2014/main" id="{1EECB6BA-1AA0-7714-91C1-23F8AAE5C1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50FE08B-4E68-C917-17B5-590776A61423}"/>
              </a:ext>
            </a:extLst>
          </p:cNvPr>
          <p:cNvSpPr>
            <a:spLocks noGrp="1"/>
          </p:cNvSpPr>
          <p:nvPr>
            <p:ph type="title"/>
          </p:nvPr>
        </p:nvSpPr>
        <p:spPr>
          <a:xfrm>
            <a:off x="4286864" y="940513"/>
            <a:ext cx="7060585" cy="2852737"/>
          </a:xfrm>
        </p:spPr>
        <p:txBody>
          <a:bodyPr anchor="b">
            <a:normAutofit/>
          </a:bodyPr>
          <a:lstStyle>
            <a:lvl1pPr>
              <a:defRPr sz="4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71C0C92E-AB60-921C-B139-554BE6F585E2}"/>
              </a:ext>
            </a:extLst>
          </p:cNvPr>
          <p:cNvSpPr>
            <a:spLocks noGrp="1"/>
          </p:cNvSpPr>
          <p:nvPr>
            <p:ph type="body" idx="1"/>
          </p:nvPr>
        </p:nvSpPr>
        <p:spPr>
          <a:xfrm>
            <a:off x="4286864" y="3820238"/>
            <a:ext cx="7060585"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8526070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5" name="Picture 4" descr="A blue background with text and a blue banner&#10;&#10;Description automatically generated with medium confidence">
            <a:extLst>
              <a:ext uri="{FF2B5EF4-FFF2-40B4-BE49-F238E27FC236}">
                <a16:creationId xmlns:a16="http://schemas.microsoft.com/office/drawing/2014/main" id="{9BF817F2-37B9-80F7-8B16-9E61A6FF98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50FE08B-4E68-C917-17B5-590776A61423}"/>
              </a:ext>
            </a:extLst>
          </p:cNvPr>
          <p:cNvSpPr>
            <a:spLocks noGrp="1"/>
          </p:cNvSpPr>
          <p:nvPr>
            <p:ph type="title"/>
          </p:nvPr>
        </p:nvSpPr>
        <p:spPr>
          <a:xfrm>
            <a:off x="4286864" y="940513"/>
            <a:ext cx="7060585" cy="2852737"/>
          </a:xfrm>
        </p:spPr>
        <p:txBody>
          <a:bodyPr anchor="b">
            <a:normAutofit/>
          </a:bodyPr>
          <a:lstStyle>
            <a:lvl1pPr>
              <a:defRPr sz="4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71C0C92E-AB60-921C-B139-554BE6F585E2}"/>
              </a:ext>
            </a:extLst>
          </p:cNvPr>
          <p:cNvSpPr>
            <a:spLocks noGrp="1"/>
          </p:cNvSpPr>
          <p:nvPr>
            <p:ph type="body" idx="1"/>
          </p:nvPr>
        </p:nvSpPr>
        <p:spPr>
          <a:xfrm>
            <a:off x="4286864" y="3820238"/>
            <a:ext cx="7060585"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32578766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6" name="Picture 5" descr="A person in a graduation cap and gown&#10;&#10;Description automatically generated">
            <a:extLst>
              <a:ext uri="{FF2B5EF4-FFF2-40B4-BE49-F238E27FC236}">
                <a16:creationId xmlns:a16="http://schemas.microsoft.com/office/drawing/2014/main" id="{9D4C26F0-53B4-BD7C-0D9A-5BDC88619A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50FE08B-4E68-C917-17B5-590776A61423}"/>
              </a:ext>
            </a:extLst>
          </p:cNvPr>
          <p:cNvSpPr>
            <a:spLocks noGrp="1"/>
          </p:cNvSpPr>
          <p:nvPr>
            <p:ph type="title"/>
          </p:nvPr>
        </p:nvSpPr>
        <p:spPr>
          <a:xfrm>
            <a:off x="6272981" y="2248205"/>
            <a:ext cx="5290778" cy="2018996"/>
          </a:xfrm>
        </p:spPr>
        <p:txBody>
          <a:bodyPr anchor="b">
            <a:normAutofit/>
          </a:bodyPr>
          <a:lstStyle>
            <a:lvl1pPr algn="ctr">
              <a:defRPr sz="4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71C0C92E-AB60-921C-B139-554BE6F585E2}"/>
              </a:ext>
            </a:extLst>
          </p:cNvPr>
          <p:cNvSpPr>
            <a:spLocks noGrp="1"/>
          </p:cNvSpPr>
          <p:nvPr>
            <p:ph type="body" idx="1"/>
          </p:nvPr>
        </p:nvSpPr>
        <p:spPr>
          <a:xfrm>
            <a:off x="6272981" y="4528162"/>
            <a:ext cx="5290778" cy="1145052"/>
          </a:xfrm>
        </p:spPr>
        <p:txBody>
          <a:bodyPr/>
          <a:lstStyle>
            <a:lvl1pPr marL="0" indent="0" algn="ctr">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36376920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5" name="Picture 4" descr="A person singing into a microphone&#10;&#10;Description automatically generated">
            <a:extLst>
              <a:ext uri="{FF2B5EF4-FFF2-40B4-BE49-F238E27FC236}">
                <a16:creationId xmlns:a16="http://schemas.microsoft.com/office/drawing/2014/main" id="{CFB8B0DA-350A-1295-ADB5-95BA22F439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50FE08B-4E68-C917-17B5-590776A61423}"/>
              </a:ext>
            </a:extLst>
          </p:cNvPr>
          <p:cNvSpPr>
            <a:spLocks noGrp="1"/>
          </p:cNvSpPr>
          <p:nvPr>
            <p:ph type="title"/>
          </p:nvPr>
        </p:nvSpPr>
        <p:spPr>
          <a:xfrm>
            <a:off x="805222" y="2248205"/>
            <a:ext cx="5290778" cy="2018996"/>
          </a:xfrm>
        </p:spPr>
        <p:txBody>
          <a:bodyPr anchor="b">
            <a:normAutofit/>
          </a:bodyPr>
          <a:lstStyle>
            <a:lvl1pPr algn="ctr">
              <a:defRPr sz="4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71C0C92E-AB60-921C-B139-554BE6F585E2}"/>
              </a:ext>
            </a:extLst>
          </p:cNvPr>
          <p:cNvSpPr>
            <a:spLocks noGrp="1"/>
          </p:cNvSpPr>
          <p:nvPr>
            <p:ph type="body" idx="1"/>
          </p:nvPr>
        </p:nvSpPr>
        <p:spPr>
          <a:xfrm>
            <a:off x="805222" y="4528162"/>
            <a:ext cx="5290778" cy="1145052"/>
          </a:xfrm>
        </p:spPr>
        <p:txBody>
          <a:bodyPr/>
          <a:lstStyle>
            <a:lvl1pPr marL="0" indent="0" algn="ctr">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2430409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8E8CB-363A-F89F-97D5-8CCBFC0E4C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C3EF12-A727-E691-B499-4DB02BB1777E}"/>
              </a:ext>
            </a:extLst>
          </p:cNvPr>
          <p:cNvSpPr>
            <a:spLocks noGrp="1"/>
          </p:cNvSpPr>
          <p:nvPr>
            <p:ph sz="half" idx="1"/>
          </p:nvPr>
        </p:nvSpPr>
        <p:spPr>
          <a:xfrm>
            <a:off x="838200" y="1825625"/>
            <a:ext cx="5181600" cy="3985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6C58410-E24D-D190-258C-24932E263C69}"/>
              </a:ext>
            </a:extLst>
          </p:cNvPr>
          <p:cNvSpPr>
            <a:spLocks noGrp="1"/>
          </p:cNvSpPr>
          <p:nvPr>
            <p:ph sz="half" idx="2"/>
          </p:nvPr>
        </p:nvSpPr>
        <p:spPr>
          <a:xfrm>
            <a:off x="6172200" y="1825625"/>
            <a:ext cx="5181600" cy="3985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686A22D-E737-E91A-385D-B564016FDC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DA002A-03E2-116E-14C7-570CD39191AF}"/>
              </a:ext>
            </a:extLst>
          </p:cNvPr>
          <p:cNvSpPr>
            <a:spLocks noGrp="1"/>
          </p:cNvSpPr>
          <p:nvPr>
            <p:ph type="sldNum" sz="quarter" idx="12"/>
          </p:nvPr>
        </p:nvSpPr>
        <p:spPr/>
        <p:txBody>
          <a:bodyPr/>
          <a:lstStyle/>
          <a:p>
            <a:fld id="{264489B8-6C68-5149-AC57-7EE66DE49594}" type="slidenum">
              <a:rPr lang="en-US" smtClean="0"/>
              <a:t>‹#›</a:t>
            </a:fld>
            <a:endParaRPr lang="en-US"/>
          </a:p>
        </p:txBody>
      </p:sp>
    </p:spTree>
    <p:extLst>
      <p:ext uri="{BB962C8B-B14F-4D97-AF65-F5344CB8AC3E}">
        <p14:creationId xmlns:p14="http://schemas.microsoft.com/office/powerpoint/2010/main" val="31868695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B4C39-2F5D-374D-BD17-5700A1DC64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581289-02C2-4690-13E3-D9EF7306EF04}"/>
              </a:ext>
            </a:extLst>
          </p:cNvPr>
          <p:cNvSpPr>
            <a:spLocks noGrp="1"/>
          </p:cNvSpPr>
          <p:nvPr>
            <p:ph type="body" idx="1"/>
          </p:nvPr>
        </p:nvSpPr>
        <p:spPr>
          <a:xfrm>
            <a:off x="839788" y="1835150"/>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909C7C-1468-C73C-445A-0BC6EFAB80A6}"/>
              </a:ext>
            </a:extLst>
          </p:cNvPr>
          <p:cNvSpPr>
            <a:spLocks noGrp="1"/>
          </p:cNvSpPr>
          <p:nvPr>
            <p:ph sz="half" idx="2"/>
          </p:nvPr>
        </p:nvSpPr>
        <p:spPr>
          <a:xfrm>
            <a:off x="839788" y="2659062"/>
            <a:ext cx="5157787" cy="31930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8FFD91-5A84-78EC-0456-56D531AEF562}"/>
              </a:ext>
            </a:extLst>
          </p:cNvPr>
          <p:cNvSpPr>
            <a:spLocks noGrp="1"/>
          </p:cNvSpPr>
          <p:nvPr>
            <p:ph type="body" sz="quarter" idx="3"/>
          </p:nvPr>
        </p:nvSpPr>
        <p:spPr>
          <a:xfrm>
            <a:off x="6172200" y="1835150"/>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A0A5B2-A65F-79E5-4FA2-A28B87F5C7A5}"/>
              </a:ext>
            </a:extLst>
          </p:cNvPr>
          <p:cNvSpPr>
            <a:spLocks noGrp="1"/>
          </p:cNvSpPr>
          <p:nvPr>
            <p:ph sz="quarter" idx="4"/>
          </p:nvPr>
        </p:nvSpPr>
        <p:spPr>
          <a:xfrm>
            <a:off x="6172200" y="2659062"/>
            <a:ext cx="5183188" cy="31930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5E98D2AF-CEF3-E344-AFB2-CE53380F86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379E837-606F-3268-C038-FEEFF7CCB4F2}"/>
              </a:ext>
            </a:extLst>
          </p:cNvPr>
          <p:cNvSpPr>
            <a:spLocks noGrp="1"/>
          </p:cNvSpPr>
          <p:nvPr>
            <p:ph type="sldNum" sz="quarter" idx="12"/>
          </p:nvPr>
        </p:nvSpPr>
        <p:spPr/>
        <p:txBody>
          <a:bodyPr/>
          <a:lstStyle/>
          <a:p>
            <a:fld id="{264489B8-6C68-5149-AC57-7EE66DE49594}" type="slidenum">
              <a:rPr lang="en-US" smtClean="0"/>
              <a:t>‹#›</a:t>
            </a:fld>
            <a:endParaRPr lang="en-US"/>
          </a:p>
        </p:txBody>
      </p:sp>
    </p:spTree>
    <p:extLst>
      <p:ext uri="{BB962C8B-B14F-4D97-AF65-F5344CB8AC3E}">
        <p14:creationId xmlns:p14="http://schemas.microsoft.com/office/powerpoint/2010/main" val="485048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570EF-BD42-36FF-2E85-D0BDA8A8C478}"/>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91CC3BDF-E343-D7E8-C653-613EA89A8E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4F5AE2-951E-FA43-A7C8-B5D09CD63A31}"/>
              </a:ext>
            </a:extLst>
          </p:cNvPr>
          <p:cNvSpPr>
            <a:spLocks noGrp="1"/>
          </p:cNvSpPr>
          <p:nvPr>
            <p:ph type="sldNum" sz="quarter" idx="12"/>
          </p:nvPr>
        </p:nvSpPr>
        <p:spPr/>
        <p:txBody>
          <a:bodyPr/>
          <a:lstStyle/>
          <a:p>
            <a:fld id="{264489B8-6C68-5149-AC57-7EE66DE49594}" type="slidenum">
              <a:rPr lang="en-US" smtClean="0"/>
              <a:t>‹#›</a:t>
            </a:fld>
            <a:endParaRPr lang="en-US"/>
          </a:p>
        </p:txBody>
      </p:sp>
    </p:spTree>
    <p:extLst>
      <p:ext uri="{BB962C8B-B14F-4D97-AF65-F5344CB8AC3E}">
        <p14:creationId xmlns:p14="http://schemas.microsoft.com/office/powerpoint/2010/main" val="37985942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477FF04-1A75-9C92-27D5-7EBA438931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7FCBA5-BE64-5667-A2AF-2FB8632DC8D0}"/>
              </a:ext>
            </a:extLst>
          </p:cNvPr>
          <p:cNvSpPr>
            <a:spLocks noGrp="1"/>
          </p:cNvSpPr>
          <p:nvPr>
            <p:ph type="sldNum" sz="quarter" idx="12"/>
          </p:nvPr>
        </p:nvSpPr>
        <p:spPr/>
        <p:txBody>
          <a:bodyPr/>
          <a:lstStyle/>
          <a:p>
            <a:fld id="{264489B8-6C68-5149-AC57-7EE66DE49594}" type="slidenum">
              <a:rPr lang="en-US" smtClean="0"/>
              <a:t>‹#›</a:t>
            </a:fld>
            <a:endParaRPr lang="en-US"/>
          </a:p>
        </p:txBody>
      </p:sp>
    </p:spTree>
    <p:extLst>
      <p:ext uri="{BB962C8B-B14F-4D97-AF65-F5344CB8AC3E}">
        <p14:creationId xmlns:p14="http://schemas.microsoft.com/office/powerpoint/2010/main" val="25219697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D51E2-8D15-8FF8-0EDC-0EE3AF5952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922686-6272-5553-489D-D29DECCF28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76C81B-4B08-05A4-F180-B33790618A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E253AF6F-B9B1-81CD-FD4D-A170C43A18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D0AE35-3A91-440B-1C1E-D67B92FABE36}"/>
              </a:ext>
            </a:extLst>
          </p:cNvPr>
          <p:cNvSpPr>
            <a:spLocks noGrp="1"/>
          </p:cNvSpPr>
          <p:nvPr>
            <p:ph type="sldNum" sz="quarter" idx="12"/>
          </p:nvPr>
        </p:nvSpPr>
        <p:spPr/>
        <p:txBody>
          <a:bodyPr/>
          <a:lstStyle/>
          <a:p>
            <a:fld id="{264489B8-6C68-5149-AC57-7EE66DE49594}" type="slidenum">
              <a:rPr lang="en-US" smtClean="0"/>
              <a:t>‹#›</a:t>
            </a:fld>
            <a:endParaRPr lang="en-US"/>
          </a:p>
        </p:txBody>
      </p:sp>
    </p:spTree>
    <p:extLst>
      <p:ext uri="{BB962C8B-B14F-4D97-AF65-F5344CB8AC3E}">
        <p14:creationId xmlns:p14="http://schemas.microsoft.com/office/powerpoint/2010/main" val="15385373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1603D-DE26-D608-3E27-9265D72D1C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8593F7-80DD-D3B5-5343-5C4BE1F006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2491BFD-68D2-E501-4DB5-163533E992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B902DB45-2311-6546-2AA2-F326DC7348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5D24E5-044F-2CFE-D204-8B9B635DC89E}"/>
              </a:ext>
            </a:extLst>
          </p:cNvPr>
          <p:cNvSpPr>
            <a:spLocks noGrp="1"/>
          </p:cNvSpPr>
          <p:nvPr>
            <p:ph type="sldNum" sz="quarter" idx="12"/>
          </p:nvPr>
        </p:nvSpPr>
        <p:spPr/>
        <p:txBody>
          <a:bodyPr/>
          <a:lstStyle/>
          <a:p>
            <a:fld id="{264489B8-6C68-5149-AC57-7EE66DE49594}" type="slidenum">
              <a:rPr lang="en-US" smtClean="0"/>
              <a:t>‹#›</a:t>
            </a:fld>
            <a:endParaRPr lang="en-US"/>
          </a:p>
        </p:txBody>
      </p:sp>
    </p:spTree>
    <p:extLst>
      <p:ext uri="{BB962C8B-B14F-4D97-AF65-F5344CB8AC3E}">
        <p14:creationId xmlns:p14="http://schemas.microsoft.com/office/powerpoint/2010/main" val="32236361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18C1D-77D7-7D1A-BE6A-A4D33A19CD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0AF8DF-9CF0-5E43-46FA-9915B2E6A3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95D30A25-7855-C5FF-5E9A-C9E883D7EF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15C39F-6E18-BD4A-9BB4-E1A7820DF4F9}"/>
              </a:ext>
            </a:extLst>
          </p:cNvPr>
          <p:cNvSpPr>
            <a:spLocks noGrp="1"/>
          </p:cNvSpPr>
          <p:nvPr>
            <p:ph type="sldNum" sz="quarter" idx="12"/>
          </p:nvPr>
        </p:nvSpPr>
        <p:spPr/>
        <p:txBody>
          <a:bodyPr/>
          <a:lstStyle/>
          <a:p>
            <a:fld id="{264489B8-6C68-5149-AC57-7EE66DE49594}" type="slidenum">
              <a:rPr lang="en-US" smtClean="0"/>
              <a:t>‹#›</a:t>
            </a:fld>
            <a:endParaRPr lang="en-US"/>
          </a:p>
        </p:txBody>
      </p:sp>
    </p:spTree>
    <p:extLst>
      <p:ext uri="{BB962C8B-B14F-4D97-AF65-F5344CB8AC3E}">
        <p14:creationId xmlns:p14="http://schemas.microsoft.com/office/powerpoint/2010/main" val="10307026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36F480-D6E5-6B6C-994B-942FCADDF108}"/>
              </a:ext>
            </a:extLst>
          </p:cNvPr>
          <p:cNvSpPr>
            <a:spLocks noGrp="1"/>
          </p:cNvSpPr>
          <p:nvPr>
            <p:ph type="title" orient="vert"/>
          </p:nvPr>
        </p:nvSpPr>
        <p:spPr>
          <a:xfrm>
            <a:off x="8724900" y="365125"/>
            <a:ext cx="2628900" cy="540641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6D7554-523E-1694-9DF8-2EE89D24C873}"/>
              </a:ext>
            </a:extLst>
          </p:cNvPr>
          <p:cNvSpPr>
            <a:spLocks noGrp="1"/>
          </p:cNvSpPr>
          <p:nvPr>
            <p:ph type="body" orient="vert" idx="1"/>
          </p:nvPr>
        </p:nvSpPr>
        <p:spPr>
          <a:xfrm>
            <a:off x="838200" y="365125"/>
            <a:ext cx="7734300" cy="54064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6D67E63-F24C-A915-1E2C-DE53A9DE33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049D40-7371-02B5-AB9B-AB3B17F8C52B}"/>
              </a:ext>
            </a:extLst>
          </p:cNvPr>
          <p:cNvSpPr>
            <a:spLocks noGrp="1"/>
          </p:cNvSpPr>
          <p:nvPr>
            <p:ph type="sldNum" sz="quarter" idx="12"/>
          </p:nvPr>
        </p:nvSpPr>
        <p:spPr/>
        <p:txBody>
          <a:bodyPr/>
          <a:lstStyle/>
          <a:p>
            <a:fld id="{264489B8-6C68-5149-AC57-7EE66DE49594}" type="slidenum">
              <a:rPr lang="en-US" smtClean="0"/>
              <a:t>‹#›</a:t>
            </a:fld>
            <a:endParaRPr lang="en-US"/>
          </a:p>
        </p:txBody>
      </p:sp>
    </p:spTree>
    <p:extLst>
      <p:ext uri="{BB962C8B-B14F-4D97-AF65-F5344CB8AC3E}">
        <p14:creationId xmlns:p14="http://schemas.microsoft.com/office/powerpoint/2010/main" val="21174611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40374" y="598767"/>
            <a:ext cx="8661823" cy="810543"/>
          </a:xfrm>
          <a:prstGeom prst="rect">
            <a:avLst/>
          </a:prstGeom>
        </p:spPr>
        <p:txBody>
          <a:bodyPr wrap="square" lIns="0" tIns="0" rIns="0" bIns="0">
            <a:spAutoFit/>
          </a:bodyPr>
          <a:lstStyle>
            <a:lvl1pPr>
              <a:defRPr sz="5267" b="0" i="0">
                <a:solidFill>
                  <a:schemeClr val="bg1"/>
                </a:solidFill>
                <a:latin typeface="Arial Narrow"/>
                <a:cs typeface="Arial Narrow"/>
              </a:defRPr>
            </a:lvl1pPr>
          </a:lstStyle>
          <a:p>
            <a:endParaRPr/>
          </a:p>
        </p:txBody>
      </p:sp>
      <p:sp>
        <p:nvSpPr>
          <p:cNvPr id="3" name="Holder 3"/>
          <p:cNvSpPr>
            <a:spLocks noGrp="1"/>
          </p:cNvSpPr>
          <p:nvPr>
            <p:ph type="subTitle" idx="4"/>
          </p:nvPr>
        </p:nvSpPr>
        <p:spPr>
          <a:xfrm>
            <a:off x="1828800" y="3840480"/>
            <a:ext cx="8534400" cy="389787"/>
          </a:xfrm>
          <a:prstGeom prst="rect">
            <a:avLst/>
          </a:prstGeom>
        </p:spPr>
        <p:txBody>
          <a:bodyPr wrap="square" lIns="0" tIns="0" rIns="0" bIns="0">
            <a:spAutoFit/>
          </a:bodyPr>
          <a:lstStyle>
            <a:lvl1pPr>
              <a:defRPr sz="2533" b="1" i="0">
                <a:solidFill>
                  <a:schemeClr val="tx1"/>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482997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7577" y="143563"/>
            <a:ext cx="10664706" cy="810543"/>
          </a:xfrm>
        </p:spPr>
        <p:txBody>
          <a:bodyPr lIns="0" tIns="0" rIns="0" bIns="0"/>
          <a:lstStyle>
            <a:lvl1pPr>
              <a:defRPr sz="5267" b="0" i="0">
                <a:solidFill>
                  <a:schemeClr val="bg1"/>
                </a:solidFill>
                <a:latin typeface="Arial Narrow"/>
                <a:cs typeface="Arial Narrow"/>
              </a:defRPr>
            </a:lvl1pPr>
          </a:lstStyle>
          <a:p>
            <a:endParaRPr/>
          </a:p>
        </p:txBody>
      </p:sp>
      <p:sp>
        <p:nvSpPr>
          <p:cNvPr id="3" name="Holder 3"/>
          <p:cNvSpPr>
            <a:spLocks noGrp="1"/>
          </p:cNvSpPr>
          <p:nvPr>
            <p:ph type="body" idx="1"/>
          </p:nvPr>
        </p:nvSpPr>
        <p:spPr>
          <a:xfrm>
            <a:off x="1394865" y="2650318"/>
            <a:ext cx="7286837" cy="389787"/>
          </a:xfrm>
        </p:spPr>
        <p:txBody>
          <a:bodyPr lIns="0" tIns="0" rIns="0" bIns="0"/>
          <a:lstStyle>
            <a:lvl1pPr>
              <a:defRPr sz="2533" b="1" i="0">
                <a:solidFill>
                  <a:schemeClr val="tx1"/>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2401377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2A3C73"/>
          </a:solidFill>
        </p:spPr>
        <p:txBody>
          <a:bodyPr wrap="square" lIns="0" tIns="0" rIns="0" bIns="0" rtlCol="0"/>
          <a:lstStyle/>
          <a:p>
            <a:endParaRPr sz="1200"/>
          </a:p>
        </p:txBody>
      </p:sp>
      <p:sp>
        <p:nvSpPr>
          <p:cNvPr id="17" name="bg object 17"/>
          <p:cNvSpPr/>
          <p:nvPr/>
        </p:nvSpPr>
        <p:spPr>
          <a:xfrm>
            <a:off x="11001262" y="760014"/>
            <a:ext cx="505037" cy="126577"/>
          </a:xfrm>
          <a:custGeom>
            <a:avLst/>
            <a:gdLst/>
            <a:ahLst/>
            <a:cxnLst/>
            <a:rect l="l" t="t" r="r" b="b"/>
            <a:pathLst>
              <a:path w="757555" h="189865">
                <a:moveTo>
                  <a:pt x="94654" y="189309"/>
                </a:moveTo>
                <a:lnTo>
                  <a:pt x="57802" y="181873"/>
                </a:lnTo>
                <a:lnTo>
                  <a:pt x="27716" y="161593"/>
                </a:lnTo>
                <a:lnTo>
                  <a:pt x="7435" y="131507"/>
                </a:lnTo>
                <a:lnTo>
                  <a:pt x="0" y="94654"/>
                </a:lnTo>
                <a:lnTo>
                  <a:pt x="7435" y="57802"/>
                </a:lnTo>
                <a:lnTo>
                  <a:pt x="27716" y="27716"/>
                </a:lnTo>
                <a:lnTo>
                  <a:pt x="57802" y="7435"/>
                </a:lnTo>
                <a:lnTo>
                  <a:pt x="94654" y="0"/>
                </a:lnTo>
                <a:lnTo>
                  <a:pt x="131507" y="7435"/>
                </a:lnTo>
                <a:lnTo>
                  <a:pt x="161593" y="27716"/>
                </a:lnTo>
                <a:lnTo>
                  <a:pt x="181873" y="57802"/>
                </a:lnTo>
                <a:lnTo>
                  <a:pt x="189309" y="94654"/>
                </a:lnTo>
                <a:lnTo>
                  <a:pt x="181873" y="131507"/>
                </a:lnTo>
                <a:lnTo>
                  <a:pt x="161593" y="161593"/>
                </a:lnTo>
                <a:lnTo>
                  <a:pt x="131507" y="181873"/>
                </a:lnTo>
                <a:lnTo>
                  <a:pt x="94654" y="189309"/>
                </a:lnTo>
                <a:close/>
              </a:path>
              <a:path w="757555" h="189865">
                <a:moveTo>
                  <a:pt x="662582" y="189309"/>
                </a:moveTo>
                <a:lnTo>
                  <a:pt x="625730" y="181873"/>
                </a:lnTo>
                <a:lnTo>
                  <a:pt x="595644" y="161593"/>
                </a:lnTo>
                <a:lnTo>
                  <a:pt x="575363" y="131507"/>
                </a:lnTo>
                <a:lnTo>
                  <a:pt x="567928" y="94654"/>
                </a:lnTo>
                <a:lnTo>
                  <a:pt x="575363" y="57802"/>
                </a:lnTo>
                <a:lnTo>
                  <a:pt x="595644" y="27716"/>
                </a:lnTo>
                <a:lnTo>
                  <a:pt x="625730" y="7435"/>
                </a:lnTo>
                <a:lnTo>
                  <a:pt x="662582" y="0"/>
                </a:lnTo>
                <a:lnTo>
                  <a:pt x="699435" y="7435"/>
                </a:lnTo>
                <a:lnTo>
                  <a:pt x="729521" y="27716"/>
                </a:lnTo>
                <a:lnTo>
                  <a:pt x="749801" y="57802"/>
                </a:lnTo>
                <a:lnTo>
                  <a:pt x="757237" y="94654"/>
                </a:lnTo>
                <a:lnTo>
                  <a:pt x="749801" y="131507"/>
                </a:lnTo>
                <a:lnTo>
                  <a:pt x="729521" y="161593"/>
                </a:lnTo>
                <a:lnTo>
                  <a:pt x="699435" y="181873"/>
                </a:lnTo>
                <a:lnTo>
                  <a:pt x="662582" y="189309"/>
                </a:lnTo>
                <a:close/>
              </a:path>
              <a:path w="757555" h="189865">
                <a:moveTo>
                  <a:pt x="378618" y="189309"/>
                </a:moveTo>
                <a:lnTo>
                  <a:pt x="341766" y="181873"/>
                </a:lnTo>
                <a:lnTo>
                  <a:pt x="311680" y="161593"/>
                </a:lnTo>
                <a:lnTo>
                  <a:pt x="291399" y="131507"/>
                </a:lnTo>
                <a:lnTo>
                  <a:pt x="283964" y="94654"/>
                </a:lnTo>
                <a:lnTo>
                  <a:pt x="291399" y="57802"/>
                </a:lnTo>
                <a:lnTo>
                  <a:pt x="311680" y="27716"/>
                </a:lnTo>
                <a:lnTo>
                  <a:pt x="341766" y="7435"/>
                </a:lnTo>
                <a:lnTo>
                  <a:pt x="378618" y="0"/>
                </a:lnTo>
                <a:lnTo>
                  <a:pt x="415471" y="7435"/>
                </a:lnTo>
                <a:lnTo>
                  <a:pt x="445557" y="27716"/>
                </a:lnTo>
                <a:lnTo>
                  <a:pt x="465837" y="57802"/>
                </a:lnTo>
                <a:lnTo>
                  <a:pt x="473273" y="94654"/>
                </a:lnTo>
                <a:lnTo>
                  <a:pt x="465837" y="131507"/>
                </a:lnTo>
                <a:lnTo>
                  <a:pt x="445557" y="161593"/>
                </a:lnTo>
                <a:lnTo>
                  <a:pt x="415471" y="181873"/>
                </a:lnTo>
                <a:lnTo>
                  <a:pt x="378618" y="189309"/>
                </a:lnTo>
                <a:close/>
              </a:path>
            </a:pathLst>
          </a:custGeom>
          <a:solidFill>
            <a:srgbClr val="FFFFFF"/>
          </a:solidFill>
        </p:spPr>
        <p:txBody>
          <a:bodyPr wrap="square" lIns="0" tIns="0" rIns="0" bIns="0" rtlCol="0"/>
          <a:lstStyle/>
          <a:p>
            <a:endParaRPr sz="1200"/>
          </a:p>
        </p:txBody>
      </p:sp>
      <p:sp>
        <p:nvSpPr>
          <p:cNvPr id="18" name="bg object 18"/>
          <p:cNvSpPr/>
          <p:nvPr/>
        </p:nvSpPr>
        <p:spPr>
          <a:xfrm>
            <a:off x="685899" y="760014"/>
            <a:ext cx="505037" cy="126577"/>
          </a:xfrm>
          <a:custGeom>
            <a:avLst/>
            <a:gdLst/>
            <a:ahLst/>
            <a:cxnLst/>
            <a:rect l="l" t="t" r="r" b="b"/>
            <a:pathLst>
              <a:path w="757555" h="189865">
                <a:moveTo>
                  <a:pt x="94654" y="189309"/>
                </a:moveTo>
                <a:lnTo>
                  <a:pt x="57802" y="181873"/>
                </a:lnTo>
                <a:lnTo>
                  <a:pt x="27716" y="161593"/>
                </a:lnTo>
                <a:lnTo>
                  <a:pt x="7435" y="131507"/>
                </a:lnTo>
                <a:lnTo>
                  <a:pt x="0" y="94654"/>
                </a:lnTo>
                <a:lnTo>
                  <a:pt x="7435" y="57802"/>
                </a:lnTo>
                <a:lnTo>
                  <a:pt x="27716" y="27716"/>
                </a:lnTo>
                <a:lnTo>
                  <a:pt x="57802" y="7435"/>
                </a:lnTo>
                <a:lnTo>
                  <a:pt x="94654" y="0"/>
                </a:lnTo>
                <a:lnTo>
                  <a:pt x="131507" y="7435"/>
                </a:lnTo>
                <a:lnTo>
                  <a:pt x="161593" y="27716"/>
                </a:lnTo>
                <a:lnTo>
                  <a:pt x="181873" y="57802"/>
                </a:lnTo>
                <a:lnTo>
                  <a:pt x="189309" y="94654"/>
                </a:lnTo>
                <a:lnTo>
                  <a:pt x="181873" y="131507"/>
                </a:lnTo>
                <a:lnTo>
                  <a:pt x="161593" y="161593"/>
                </a:lnTo>
                <a:lnTo>
                  <a:pt x="131507" y="181873"/>
                </a:lnTo>
                <a:lnTo>
                  <a:pt x="94654" y="189309"/>
                </a:lnTo>
                <a:close/>
              </a:path>
              <a:path w="757555" h="189865">
                <a:moveTo>
                  <a:pt x="662582" y="189309"/>
                </a:moveTo>
                <a:lnTo>
                  <a:pt x="625730" y="181873"/>
                </a:lnTo>
                <a:lnTo>
                  <a:pt x="595644" y="161593"/>
                </a:lnTo>
                <a:lnTo>
                  <a:pt x="575363" y="131507"/>
                </a:lnTo>
                <a:lnTo>
                  <a:pt x="567928" y="94654"/>
                </a:lnTo>
                <a:lnTo>
                  <a:pt x="575363" y="57802"/>
                </a:lnTo>
                <a:lnTo>
                  <a:pt x="595644" y="27716"/>
                </a:lnTo>
                <a:lnTo>
                  <a:pt x="625730" y="7435"/>
                </a:lnTo>
                <a:lnTo>
                  <a:pt x="662582" y="0"/>
                </a:lnTo>
                <a:lnTo>
                  <a:pt x="699435" y="7435"/>
                </a:lnTo>
                <a:lnTo>
                  <a:pt x="729521" y="27716"/>
                </a:lnTo>
                <a:lnTo>
                  <a:pt x="749801" y="57802"/>
                </a:lnTo>
                <a:lnTo>
                  <a:pt x="757237" y="94654"/>
                </a:lnTo>
                <a:lnTo>
                  <a:pt x="749801" y="131507"/>
                </a:lnTo>
                <a:lnTo>
                  <a:pt x="729521" y="161593"/>
                </a:lnTo>
                <a:lnTo>
                  <a:pt x="699435" y="181873"/>
                </a:lnTo>
                <a:lnTo>
                  <a:pt x="662582" y="189309"/>
                </a:lnTo>
                <a:close/>
              </a:path>
              <a:path w="757555" h="189865">
                <a:moveTo>
                  <a:pt x="378618" y="189309"/>
                </a:moveTo>
                <a:lnTo>
                  <a:pt x="341766" y="181873"/>
                </a:lnTo>
                <a:lnTo>
                  <a:pt x="311680" y="161593"/>
                </a:lnTo>
                <a:lnTo>
                  <a:pt x="291399" y="131507"/>
                </a:lnTo>
                <a:lnTo>
                  <a:pt x="283964" y="94654"/>
                </a:lnTo>
                <a:lnTo>
                  <a:pt x="291399" y="57802"/>
                </a:lnTo>
                <a:lnTo>
                  <a:pt x="311680" y="27716"/>
                </a:lnTo>
                <a:lnTo>
                  <a:pt x="341766" y="7435"/>
                </a:lnTo>
                <a:lnTo>
                  <a:pt x="378618" y="0"/>
                </a:lnTo>
                <a:lnTo>
                  <a:pt x="415471" y="7435"/>
                </a:lnTo>
                <a:lnTo>
                  <a:pt x="445557" y="27716"/>
                </a:lnTo>
                <a:lnTo>
                  <a:pt x="465837" y="57802"/>
                </a:lnTo>
                <a:lnTo>
                  <a:pt x="473273" y="94654"/>
                </a:lnTo>
                <a:lnTo>
                  <a:pt x="465837" y="131507"/>
                </a:lnTo>
                <a:lnTo>
                  <a:pt x="445557" y="161593"/>
                </a:lnTo>
                <a:lnTo>
                  <a:pt x="415471" y="181873"/>
                </a:lnTo>
                <a:lnTo>
                  <a:pt x="378618" y="189309"/>
                </a:lnTo>
                <a:close/>
              </a:path>
            </a:pathLst>
          </a:custGeom>
          <a:solidFill>
            <a:srgbClr val="FFFFFF"/>
          </a:solidFill>
        </p:spPr>
        <p:txBody>
          <a:bodyPr wrap="square" lIns="0" tIns="0" rIns="0" bIns="0" rtlCol="0"/>
          <a:lstStyle/>
          <a:p>
            <a:endParaRPr sz="1200"/>
          </a:p>
        </p:txBody>
      </p:sp>
      <p:sp>
        <p:nvSpPr>
          <p:cNvPr id="2" name="Holder 2"/>
          <p:cNvSpPr>
            <a:spLocks noGrp="1"/>
          </p:cNvSpPr>
          <p:nvPr>
            <p:ph type="title"/>
          </p:nvPr>
        </p:nvSpPr>
        <p:spPr>
          <a:xfrm>
            <a:off x="87577" y="143563"/>
            <a:ext cx="10664706" cy="810543"/>
          </a:xfrm>
        </p:spPr>
        <p:txBody>
          <a:bodyPr lIns="0" tIns="0" rIns="0" bIns="0"/>
          <a:lstStyle>
            <a:lvl1pPr>
              <a:defRPr sz="5267" b="0" i="0">
                <a:solidFill>
                  <a:schemeClr val="bg1"/>
                </a:solidFill>
                <a:latin typeface="Arial Narrow"/>
                <a:cs typeface="Arial Narrow"/>
              </a:defRPr>
            </a:lvl1pPr>
          </a:lstStyle>
          <a:p>
            <a:endParaRPr/>
          </a:p>
        </p:txBody>
      </p:sp>
      <p:sp>
        <p:nvSpPr>
          <p:cNvPr id="3" name="Holder 3"/>
          <p:cNvSpPr>
            <a:spLocks noGrp="1"/>
          </p:cNvSpPr>
          <p:nvPr>
            <p:ph sz="half" idx="2"/>
          </p:nvPr>
        </p:nvSpPr>
        <p:spPr>
          <a:xfrm>
            <a:off x="609600" y="1577340"/>
            <a:ext cx="5303520" cy="58477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58477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178312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87577" y="143563"/>
            <a:ext cx="10664706" cy="810543"/>
          </a:xfrm>
        </p:spPr>
        <p:txBody>
          <a:bodyPr lIns="0" tIns="0" rIns="0" bIns="0"/>
          <a:lstStyle>
            <a:lvl1pPr>
              <a:defRPr sz="5267" b="0" i="0">
                <a:solidFill>
                  <a:schemeClr val="bg1"/>
                </a:solidFill>
                <a:latin typeface="Arial Narrow"/>
                <a:cs typeface="Arial Narrow"/>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5556497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040296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4848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image" Target="../media/image14.png"/><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theme" Target="../theme/theme3.xml"/><Relationship Id="rId5" Type="http://schemas.openxmlformats.org/officeDocument/2006/relationships/slideLayout" Target="../slideLayouts/slideLayout42.xml"/><Relationship Id="rId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A black background with white text&#10;&#10;Description automatically generated">
            <a:extLst>
              <a:ext uri="{FF2B5EF4-FFF2-40B4-BE49-F238E27FC236}">
                <a16:creationId xmlns:a16="http://schemas.microsoft.com/office/drawing/2014/main" id="{36846D96-98B3-01C6-1F7B-4B288BCFDC0B}"/>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113A61A5-28DE-A12C-4342-97742606D8C2}"/>
              </a:ext>
            </a:extLst>
          </p:cNvPr>
          <p:cNvSpPr>
            <a:spLocks noGrp="1"/>
          </p:cNvSpPr>
          <p:nvPr>
            <p:ph type="title"/>
          </p:nvPr>
        </p:nvSpPr>
        <p:spPr>
          <a:xfrm>
            <a:off x="838200" y="365125"/>
            <a:ext cx="10515600" cy="13493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DCFC93-CEAD-E175-839C-326443CCFF9E}"/>
              </a:ext>
            </a:extLst>
          </p:cNvPr>
          <p:cNvSpPr>
            <a:spLocks noGrp="1"/>
          </p:cNvSpPr>
          <p:nvPr>
            <p:ph type="body" idx="1"/>
          </p:nvPr>
        </p:nvSpPr>
        <p:spPr>
          <a:xfrm>
            <a:off x="838200" y="1828799"/>
            <a:ext cx="10515600" cy="402573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4388CD0B-2144-DC6A-20CD-2E97B1E5179D}"/>
              </a:ext>
            </a:extLst>
          </p:cNvPr>
          <p:cNvSpPr>
            <a:spLocks noGrp="1"/>
          </p:cNvSpPr>
          <p:nvPr>
            <p:ph type="ftr" sz="quarter" idx="3"/>
          </p:nvPr>
        </p:nvSpPr>
        <p:spPr>
          <a:xfrm>
            <a:off x="4533899" y="6284615"/>
            <a:ext cx="3814453" cy="365125"/>
          </a:xfrm>
          <a:prstGeom prst="rect">
            <a:avLst/>
          </a:prstGeom>
        </p:spPr>
        <p:txBody>
          <a:bodyPr/>
          <a:lstStyle>
            <a:lvl1pPr algn="l">
              <a:defRPr sz="1050" b="1">
                <a:solidFill>
                  <a:schemeClr val="accent1"/>
                </a:solidFill>
                <a:latin typeface="Calibri" panose="020F0502020204030204" pitchFamily="34" charset="0"/>
                <a:cs typeface="Calibri" panose="020F0502020204030204" pitchFamily="34" charset="0"/>
              </a:defRPr>
            </a:lvl1pPr>
          </a:lstStyle>
          <a:p>
            <a:endParaRPr lang="en-US"/>
          </a:p>
        </p:txBody>
      </p:sp>
      <p:sp>
        <p:nvSpPr>
          <p:cNvPr id="8" name="Slide Number Placeholder 5">
            <a:extLst>
              <a:ext uri="{FF2B5EF4-FFF2-40B4-BE49-F238E27FC236}">
                <a16:creationId xmlns:a16="http://schemas.microsoft.com/office/drawing/2014/main" id="{D9C20DC6-970B-3BF0-2707-5A264CDA8DB4}"/>
              </a:ext>
            </a:extLst>
          </p:cNvPr>
          <p:cNvSpPr>
            <a:spLocks noGrp="1"/>
          </p:cNvSpPr>
          <p:nvPr>
            <p:ph type="sldNum" sz="quarter" idx="4"/>
          </p:nvPr>
        </p:nvSpPr>
        <p:spPr>
          <a:xfrm>
            <a:off x="8562108" y="6284615"/>
            <a:ext cx="1877291" cy="365125"/>
          </a:xfrm>
          <a:prstGeom prst="rect">
            <a:avLst/>
          </a:prstGeom>
        </p:spPr>
        <p:txBody>
          <a:bodyPr/>
          <a:lstStyle>
            <a:lvl1pPr algn="r">
              <a:defRPr sz="1050" b="1">
                <a:solidFill>
                  <a:schemeClr val="accent1"/>
                </a:solidFill>
                <a:latin typeface="Calibri" panose="020F0502020204030204" pitchFamily="34" charset="0"/>
                <a:cs typeface="Calibri" panose="020F0502020204030204" pitchFamily="34" charset="0"/>
              </a:defRPr>
            </a:lvl1pPr>
          </a:lstStyle>
          <a:p>
            <a:fld id="{8F377299-36CD-E049-B4A4-56FC7F2EF3FB}" type="slidenum">
              <a:rPr lang="en-US" smtClean="0"/>
              <a:pPr/>
              <a:t>‹#›</a:t>
            </a:fld>
            <a:endParaRPr lang="en-US"/>
          </a:p>
        </p:txBody>
      </p:sp>
    </p:spTree>
    <p:extLst>
      <p:ext uri="{BB962C8B-B14F-4D97-AF65-F5344CB8AC3E}">
        <p14:creationId xmlns:p14="http://schemas.microsoft.com/office/powerpoint/2010/main" val="4039979772"/>
      </p:ext>
    </p:extLst>
  </p:cSld>
  <p:clrMap bg1="lt1" tx1="dk1" bg2="lt2" tx2="dk2" accent1="accent1" accent2="accent2" accent3="accent3" accent4="accent4" accent5="accent5" accent6="accent6" hlink="hlink" folHlink="folHlink"/>
  <p:sldLayoutIdLst>
    <p:sldLayoutId id="2147483655" r:id="rId1"/>
    <p:sldLayoutId id="2147483669" r:id="rId2"/>
    <p:sldLayoutId id="2147483677" r:id="rId3"/>
    <p:sldLayoutId id="2147483649" r:id="rId4"/>
    <p:sldLayoutId id="2147483668" r:id="rId5"/>
    <p:sldLayoutId id="2147483673" r:id="rId6"/>
    <p:sldLayoutId id="2147483674" r:id="rId7"/>
    <p:sldLayoutId id="2147483675" r:id="rId8"/>
    <p:sldLayoutId id="2147483676" r:id="rId9"/>
    <p:sldLayoutId id="2147483678" r:id="rId10"/>
    <p:sldLayoutId id="2147483679" r:id="rId11"/>
    <p:sldLayoutId id="2147483661" r:id="rId12"/>
    <p:sldLayoutId id="2147483672" r:id="rId13"/>
    <p:sldLayoutId id="2147483680" r:id="rId14"/>
    <p:sldLayoutId id="2147483663" r:id="rId15"/>
    <p:sldLayoutId id="2147483650" r:id="rId16"/>
    <p:sldLayoutId id="2147483664" r:id="rId17"/>
    <p:sldLayoutId id="2147483665" r:id="rId18"/>
    <p:sldLayoutId id="2147483666" r:id="rId19"/>
    <p:sldLayoutId id="2147483667" r:id="rId20"/>
  </p:sldLayoutIdLst>
  <p:hf hdr="0" dt="0"/>
  <p:txStyles>
    <p:titleStyle>
      <a:lvl1pPr algn="l" defTabSz="914400" rtl="0" eaLnBrk="1" latinLnBrk="0" hangingPunct="1">
        <a:lnSpc>
          <a:spcPct val="90000"/>
        </a:lnSpc>
        <a:spcBef>
          <a:spcPct val="0"/>
        </a:spcBef>
        <a:buNone/>
        <a:defRPr sz="4400" b="1" kern="1200">
          <a:solidFill>
            <a:schemeClr val="tx2"/>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96" userDrawn="1">
          <p15:clr>
            <a:srgbClr val="F26B43"/>
          </p15:clr>
        </p15:guide>
        <p15:guide id="2" pos="528" userDrawn="1">
          <p15:clr>
            <a:srgbClr val="F26B43"/>
          </p15:clr>
        </p15:guide>
        <p15:guide id="3" pos="7152" userDrawn="1">
          <p15:clr>
            <a:srgbClr val="F26B43"/>
          </p15:clr>
        </p15:guide>
        <p15:guide id="4" orient="horz" pos="1080" userDrawn="1">
          <p15:clr>
            <a:srgbClr val="F26B43"/>
          </p15:clr>
        </p15:guide>
        <p15:guide id="5" orient="horz" pos="115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black background with a star&#10;&#10;Description automatically generated">
            <a:extLst>
              <a:ext uri="{FF2B5EF4-FFF2-40B4-BE49-F238E27FC236}">
                <a16:creationId xmlns:a16="http://schemas.microsoft.com/office/drawing/2014/main" id="{39C316D8-823D-F300-71E5-40FF641B1B9A}"/>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DEFD64-2B42-3F05-7512-21CF9B4D0529}"/>
              </a:ext>
            </a:extLst>
          </p:cNvPr>
          <p:cNvSpPr>
            <a:spLocks noGrp="1"/>
          </p:cNvSpPr>
          <p:nvPr>
            <p:ph type="title"/>
          </p:nvPr>
        </p:nvSpPr>
        <p:spPr>
          <a:xfrm>
            <a:off x="838200" y="365125"/>
            <a:ext cx="10515600" cy="13112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7A12DE8-E4D3-ACF1-BAC5-0461069EFF6A}"/>
              </a:ext>
            </a:extLst>
          </p:cNvPr>
          <p:cNvSpPr>
            <a:spLocks noGrp="1"/>
          </p:cNvSpPr>
          <p:nvPr>
            <p:ph type="body" idx="1"/>
          </p:nvPr>
        </p:nvSpPr>
        <p:spPr>
          <a:xfrm>
            <a:off x="838200" y="1835149"/>
            <a:ext cx="10515600" cy="39772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D2811B3-EB9E-A7FD-0700-C6F7EDF40D8D}"/>
              </a:ext>
            </a:extLst>
          </p:cNvPr>
          <p:cNvSpPr>
            <a:spLocks noGrp="1"/>
          </p:cNvSpPr>
          <p:nvPr>
            <p:ph type="ftr" sz="quarter" idx="3"/>
          </p:nvPr>
        </p:nvSpPr>
        <p:spPr>
          <a:xfrm>
            <a:off x="6376284" y="6260938"/>
            <a:ext cx="3427674" cy="365125"/>
          </a:xfrm>
          <a:prstGeom prst="rect">
            <a:avLst/>
          </a:prstGeom>
        </p:spPr>
        <p:txBody>
          <a:bodyPr vert="horz" lIns="91440" tIns="45720" rIns="91440" bIns="45720" rtlCol="0" anchor="ctr"/>
          <a:lstStyle>
            <a:lvl1pPr algn="ctr">
              <a:defRPr sz="1050">
                <a:solidFill>
                  <a:schemeClr val="tx2">
                    <a:lumMod val="25000"/>
                    <a:lumOff val="75000"/>
                  </a:schemeClr>
                </a:solidFill>
              </a:defRPr>
            </a:lvl1pPr>
          </a:lstStyle>
          <a:p>
            <a:endParaRPr lang="en-US"/>
          </a:p>
        </p:txBody>
      </p:sp>
      <p:sp>
        <p:nvSpPr>
          <p:cNvPr id="6" name="Slide Number Placeholder 5">
            <a:extLst>
              <a:ext uri="{FF2B5EF4-FFF2-40B4-BE49-F238E27FC236}">
                <a16:creationId xmlns:a16="http://schemas.microsoft.com/office/drawing/2014/main" id="{219C129E-3EBD-0C9B-AFFC-3DCF328DA268}"/>
              </a:ext>
            </a:extLst>
          </p:cNvPr>
          <p:cNvSpPr>
            <a:spLocks noGrp="1"/>
          </p:cNvSpPr>
          <p:nvPr>
            <p:ph type="sldNum" sz="quarter" idx="4"/>
          </p:nvPr>
        </p:nvSpPr>
        <p:spPr>
          <a:xfrm>
            <a:off x="9875520" y="6260938"/>
            <a:ext cx="1478280" cy="365125"/>
          </a:xfrm>
          <a:prstGeom prst="rect">
            <a:avLst/>
          </a:prstGeom>
        </p:spPr>
        <p:txBody>
          <a:bodyPr vert="horz" lIns="91440" tIns="45720" rIns="91440" bIns="45720" rtlCol="0" anchor="ctr"/>
          <a:lstStyle>
            <a:lvl1pPr algn="r">
              <a:defRPr sz="1050">
                <a:solidFill>
                  <a:schemeClr val="tx2">
                    <a:lumMod val="25000"/>
                    <a:lumOff val="75000"/>
                  </a:schemeClr>
                </a:solidFill>
              </a:defRPr>
            </a:lvl1pPr>
          </a:lstStyle>
          <a:p>
            <a:fld id="{264489B8-6C68-5149-AC57-7EE66DE49594}" type="slidenum">
              <a:rPr lang="en-US" smtClean="0"/>
              <a:pPr/>
              <a:t>‹#›</a:t>
            </a:fld>
            <a:endParaRPr lang="en-US"/>
          </a:p>
        </p:txBody>
      </p:sp>
    </p:spTree>
    <p:extLst>
      <p:ext uri="{BB962C8B-B14F-4D97-AF65-F5344CB8AC3E}">
        <p14:creationId xmlns:p14="http://schemas.microsoft.com/office/powerpoint/2010/main" val="380839754"/>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95" r:id="rId3"/>
    <p:sldLayoutId id="2147483684" r:id="rId4"/>
    <p:sldLayoutId id="2147483698" r:id="rId5"/>
    <p:sldLayoutId id="2147483693" r:id="rId6"/>
    <p:sldLayoutId id="2147483694" r:id="rId7"/>
    <p:sldLayoutId id="2147483696" r:id="rId8"/>
    <p:sldLayoutId id="2147483697"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Lst>
  <p:hf hdr="0" dt="0"/>
  <p:txStyles>
    <p:titleStyle>
      <a:lvl1pPr algn="l" defTabSz="914400" rtl="0" eaLnBrk="1" latinLnBrk="0" hangingPunct="1">
        <a:lnSpc>
          <a:spcPct val="90000"/>
        </a:lnSpc>
        <a:spcBef>
          <a:spcPct val="0"/>
        </a:spcBef>
        <a:buNone/>
        <a:defRPr sz="4400" b="1" kern="1200">
          <a:solidFill>
            <a:schemeClr val="tx2"/>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8" userDrawn="1">
          <p15:clr>
            <a:srgbClr val="F26B43"/>
          </p15:clr>
        </p15:guide>
        <p15:guide id="2" pos="7152" userDrawn="1">
          <p15:clr>
            <a:srgbClr val="F26B43"/>
          </p15:clr>
        </p15:guide>
        <p15:guide id="3" pos="3840" userDrawn="1">
          <p15:clr>
            <a:srgbClr val="F26B43"/>
          </p15:clr>
        </p15:guide>
        <p15:guide id="4" orient="horz" pos="1056" userDrawn="1">
          <p15:clr>
            <a:srgbClr val="F26B43"/>
          </p15:clr>
        </p15:guide>
        <p15:guide id="5" orient="horz" pos="115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2A3C73"/>
          </a:solidFill>
        </p:spPr>
        <p:txBody>
          <a:bodyPr wrap="square" lIns="0" tIns="0" rIns="0" bIns="0" rtlCol="0"/>
          <a:lstStyle/>
          <a:p>
            <a:endParaRPr sz="1200"/>
          </a:p>
        </p:txBody>
      </p:sp>
      <p:sp>
        <p:nvSpPr>
          <p:cNvPr id="2" name="Holder 2"/>
          <p:cNvSpPr>
            <a:spLocks noGrp="1"/>
          </p:cNvSpPr>
          <p:nvPr>
            <p:ph type="title"/>
          </p:nvPr>
        </p:nvSpPr>
        <p:spPr>
          <a:xfrm>
            <a:off x="87577" y="143563"/>
            <a:ext cx="10664706" cy="1215717"/>
          </a:xfrm>
          <a:prstGeom prst="rect">
            <a:avLst/>
          </a:prstGeom>
        </p:spPr>
        <p:txBody>
          <a:bodyPr wrap="square" lIns="0" tIns="0" rIns="0" bIns="0">
            <a:spAutoFit/>
          </a:bodyPr>
          <a:lstStyle>
            <a:lvl1pPr>
              <a:defRPr sz="7900" b="0" i="0">
                <a:solidFill>
                  <a:schemeClr val="bg1"/>
                </a:solidFill>
                <a:latin typeface="Arial Narrow"/>
                <a:cs typeface="Arial Narrow"/>
              </a:defRPr>
            </a:lvl1pPr>
          </a:lstStyle>
          <a:p>
            <a:endParaRPr/>
          </a:p>
        </p:txBody>
      </p:sp>
      <p:sp>
        <p:nvSpPr>
          <p:cNvPr id="3" name="Holder 3"/>
          <p:cNvSpPr>
            <a:spLocks noGrp="1"/>
          </p:cNvSpPr>
          <p:nvPr>
            <p:ph type="body" idx="1"/>
          </p:nvPr>
        </p:nvSpPr>
        <p:spPr>
          <a:xfrm>
            <a:off x="1394865" y="2650318"/>
            <a:ext cx="7286837" cy="584775"/>
          </a:xfrm>
          <a:prstGeom prst="rect">
            <a:avLst/>
          </a:prstGeom>
        </p:spPr>
        <p:txBody>
          <a:bodyPr wrap="square" lIns="0" tIns="0" rIns="0" bIns="0">
            <a:spAutoFit/>
          </a:bodyPr>
          <a:lstStyle>
            <a:lvl1pPr>
              <a:defRPr sz="3800" b="1" i="0">
                <a:solidFill>
                  <a:schemeClr val="tx1"/>
                </a:solidFill>
                <a:latin typeface="Trebuchet MS"/>
                <a:cs typeface="Trebuchet MS"/>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8/1/2026</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8245418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Lst>
  <p:txStyles>
    <p:titleStyle>
      <a:lvl1pPr>
        <a:defRPr>
          <a:latin typeface="+mj-lt"/>
          <a:ea typeface="+mj-ea"/>
          <a:cs typeface="+mj-cs"/>
        </a:defRPr>
      </a:lvl1pPr>
    </p:titleStyle>
    <p:bodyStyle>
      <a:lvl1pPr marL="0">
        <a:defRPr>
          <a:latin typeface="+mn-lt"/>
          <a:ea typeface="+mn-ea"/>
          <a:cs typeface="+mn-cs"/>
        </a:defRPr>
      </a:lvl1pPr>
      <a:lvl2pPr marL="304815">
        <a:defRPr>
          <a:latin typeface="+mn-lt"/>
          <a:ea typeface="+mn-ea"/>
          <a:cs typeface="+mn-cs"/>
        </a:defRPr>
      </a:lvl2pPr>
      <a:lvl3pPr marL="609630">
        <a:defRPr>
          <a:latin typeface="+mn-lt"/>
          <a:ea typeface="+mn-ea"/>
          <a:cs typeface="+mn-cs"/>
        </a:defRPr>
      </a:lvl3pPr>
      <a:lvl4pPr marL="914446">
        <a:defRPr>
          <a:latin typeface="+mn-lt"/>
          <a:ea typeface="+mn-ea"/>
          <a:cs typeface="+mn-cs"/>
        </a:defRPr>
      </a:lvl4pPr>
      <a:lvl5pPr marL="1219261">
        <a:defRPr>
          <a:latin typeface="+mn-lt"/>
          <a:ea typeface="+mn-ea"/>
          <a:cs typeface="+mn-cs"/>
        </a:defRPr>
      </a:lvl5pPr>
      <a:lvl6pPr marL="1524076">
        <a:defRPr>
          <a:latin typeface="+mn-lt"/>
          <a:ea typeface="+mn-ea"/>
          <a:cs typeface="+mn-cs"/>
        </a:defRPr>
      </a:lvl6pPr>
      <a:lvl7pPr marL="1828891">
        <a:defRPr>
          <a:latin typeface="+mn-lt"/>
          <a:ea typeface="+mn-ea"/>
          <a:cs typeface="+mn-cs"/>
        </a:defRPr>
      </a:lvl7pPr>
      <a:lvl8pPr marL="2133707">
        <a:defRPr>
          <a:latin typeface="+mn-lt"/>
          <a:ea typeface="+mn-ea"/>
          <a:cs typeface="+mn-cs"/>
        </a:defRPr>
      </a:lvl8pPr>
      <a:lvl9pPr marL="2438522">
        <a:defRPr>
          <a:latin typeface="+mn-lt"/>
          <a:ea typeface="+mn-ea"/>
          <a:cs typeface="+mn-cs"/>
        </a:defRPr>
      </a:lvl9pPr>
    </p:bodyStyle>
    <p:otherStyle>
      <a:lvl1pPr marL="0">
        <a:defRPr>
          <a:latin typeface="+mn-lt"/>
          <a:ea typeface="+mn-ea"/>
          <a:cs typeface="+mn-cs"/>
        </a:defRPr>
      </a:lvl1pPr>
      <a:lvl2pPr marL="304815">
        <a:defRPr>
          <a:latin typeface="+mn-lt"/>
          <a:ea typeface="+mn-ea"/>
          <a:cs typeface="+mn-cs"/>
        </a:defRPr>
      </a:lvl2pPr>
      <a:lvl3pPr marL="609630">
        <a:defRPr>
          <a:latin typeface="+mn-lt"/>
          <a:ea typeface="+mn-ea"/>
          <a:cs typeface="+mn-cs"/>
        </a:defRPr>
      </a:lvl3pPr>
      <a:lvl4pPr marL="914446">
        <a:defRPr>
          <a:latin typeface="+mn-lt"/>
          <a:ea typeface="+mn-ea"/>
          <a:cs typeface="+mn-cs"/>
        </a:defRPr>
      </a:lvl4pPr>
      <a:lvl5pPr marL="1219261">
        <a:defRPr>
          <a:latin typeface="+mn-lt"/>
          <a:ea typeface="+mn-ea"/>
          <a:cs typeface="+mn-cs"/>
        </a:defRPr>
      </a:lvl5pPr>
      <a:lvl6pPr marL="1524076">
        <a:defRPr>
          <a:latin typeface="+mn-lt"/>
          <a:ea typeface="+mn-ea"/>
          <a:cs typeface="+mn-cs"/>
        </a:defRPr>
      </a:lvl6pPr>
      <a:lvl7pPr marL="1828891">
        <a:defRPr>
          <a:latin typeface="+mn-lt"/>
          <a:ea typeface="+mn-ea"/>
          <a:cs typeface="+mn-cs"/>
        </a:defRPr>
      </a:lvl7pPr>
      <a:lvl8pPr marL="2133707">
        <a:defRPr>
          <a:latin typeface="+mn-lt"/>
          <a:ea typeface="+mn-ea"/>
          <a:cs typeface="+mn-cs"/>
        </a:defRPr>
      </a:lvl8pPr>
      <a:lvl9pPr marL="2438522">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9051567"/>
      </p:ext>
    </p:extLst>
  </p:cSld>
  <p:clrMap bg1="lt1" tx1="dk1" bg2="lt2" tx2="dk2" accent1="accent1" accent2="accent2" accent3="accent3" accent4="accent4" accent5="accent5" accent6="accent6" hlink="hlink" folHlink="folHlink"/>
  <p:sldLayoutIdLst>
    <p:sldLayoutId id="2147483706" r:id="rId1"/>
  </p:sldLayoutIdLst>
  <p:hf sldNum="0" hdr="0" ft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s://aa210.taleo.net/careersection/ex_volunteer/jobdetail.ftl?job=260001F3&amp;tz=GMT-05%3A00&amp;tzname=America%2FChicago" TargetMode="External"/><Relationship Id="rId7" Type="http://schemas.openxmlformats.org/officeDocument/2006/relationships/hyperlink" Target="https://forms.office.com/pages/responsepage.aspx?id=QWJ9SRo5d0KRrL3SqZ9wVH4Yq3s-FCZBhuVWcXiQY3FUMUVQUlBEOTRESUNPT0FRRVJPSjdIQVBURS4u&amp;route=shorturl" TargetMode="External"/><Relationship Id="rId2" Type="http://schemas.openxmlformats.org/officeDocument/2006/relationships/notesSlide" Target="../notesSlides/notesSlide4.xml"/><Relationship Id="rId1" Type="http://schemas.openxmlformats.org/officeDocument/2006/relationships/slideLayout" Target="../slideLayouts/slideLayout30.xml"/><Relationship Id="rId6" Type="http://schemas.openxmlformats.org/officeDocument/2006/relationships/hyperlink" Target="https://forms.office.com/Pages/DesignPageV2.aspx?prevorigin=shell&amp;origin=NeoPortalPage&amp;subpage=design&amp;id=QWJ9SRo5d0KRrL3SqZ9wVIswBmpqb1JPv5-mhR2MznVUMFVHRUU3STgzSlo2SDRGV0xYUVlaR0dBNy4u" TargetMode="External"/><Relationship Id="rId5" Type="http://schemas.openxmlformats.org/officeDocument/2006/relationships/hyperlink" Target="https://forms.cloud.microsoft/pages/responsepage.aspx?id=QWJ9SRo5d0KRrL3SqZ9wVIswBmpqb1JPv5-mhR2MznVUMVpIWU1WRjYyWVBPWTJNWEdIRUVYSlQyOS4u&amp;wdLOR=cC522ED2E-C8A3-4F71-B028-908DCDCF8E2E" TargetMode="External"/><Relationship Id="rId4" Type="http://schemas.openxmlformats.org/officeDocument/2006/relationships/hyperlink" Target="https://forms.cloud.microsoft/pages/responsepage.aspx?id=QWJ9SRo5d0KRrL3SqZ9wVDFan0t-6R9DvD3FUyW4kl9UQUtZVVNENkxYU1VDTkZMSlpWSzhWVjZIMyQlQCNjPTEu&amp;route=shorturl"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mailto:collaborativecommunities@fortbendisd.gov" TargetMode="External"/><Relationship Id="rId2" Type="http://schemas.openxmlformats.org/officeDocument/2006/relationships/notesSlide" Target="../notesSlides/notesSlide5.xml"/><Relationship Id="rId1" Type="http://schemas.openxmlformats.org/officeDocument/2006/relationships/slideLayout" Target="../slideLayouts/slideLayout30.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39.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9.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39.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5.png"/><Relationship Id="rId1" Type="http://schemas.openxmlformats.org/officeDocument/2006/relationships/slideLayout" Target="../slideLayouts/slideLayout3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3.png"/><Relationship Id="rId1" Type="http://schemas.openxmlformats.org/officeDocument/2006/relationships/slideLayout" Target="../slideLayouts/slideLayout39.xml"/><Relationship Id="rId6" Type="http://schemas.openxmlformats.org/officeDocument/2006/relationships/image" Target="../media/image41.png"/><Relationship Id="rId5" Type="http://schemas.openxmlformats.org/officeDocument/2006/relationships/image" Target="../media/image26.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9.xml"/><Relationship Id="rId5" Type="http://schemas.openxmlformats.org/officeDocument/2006/relationships/image" Target="../media/image26.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5.png"/><Relationship Id="rId1" Type="http://schemas.openxmlformats.org/officeDocument/2006/relationships/slideLayout" Target="../slideLayouts/slideLayout39.xml"/><Relationship Id="rId6" Type="http://schemas.openxmlformats.org/officeDocument/2006/relationships/image" Target="../media/image38.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24.png"/><Relationship Id="rId7" Type="http://schemas.openxmlformats.org/officeDocument/2006/relationships/image" Target="../media/image48.png"/><Relationship Id="rId2" Type="http://schemas.openxmlformats.org/officeDocument/2006/relationships/image" Target="../media/image45.png"/><Relationship Id="rId1" Type="http://schemas.openxmlformats.org/officeDocument/2006/relationships/slideLayout" Target="../slideLayouts/slideLayout39.xml"/><Relationship Id="rId6" Type="http://schemas.openxmlformats.org/officeDocument/2006/relationships/image" Target="../media/image47.png"/><Relationship Id="rId5" Type="http://schemas.openxmlformats.org/officeDocument/2006/relationships/image" Target="../media/image29.png"/><Relationship Id="rId10" Type="http://schemas.openxmlformats.org/officeDocument/2006/relationships/image" Target="../media/image51.png"/><Relationship Id="rId4" Type="http://schemas.openxmlformats.org/officeDocument/2006/relationships/image" Target="../media/image46.png"/><Relationship Id="rId9"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0.xml"/><Relationship Id="rId5" Type="http://schemas.openxmlformats.org/officeDocument/2006/relationships/image" Target="../media/image55.png"/><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43.xml"/><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43.xml"/><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6.xml"/><Relationship Id="rId5" Type="http://schemas.openxmlformats.org/officeDocument/2006/relationships/image" Target="../media/image62.png"/><Relationship Id="rId4" Type="http://schemas.openxmlformats.org/officeDocument/2006/relationships/image" Target="../media/image6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5.xml"/><Relationship Id="rId5" Type="http://schemas.openxmlformats.org/officeDocument/2006/relationships/image" Target="../media/image73.png"/><Relationship Id="rId4" Type="http://schemas.openxmlformats.org/officeDocument/2006/relationships/image" Target="../media/image72.png"/></Relationships>
</file>

<file path=ppt/slides/_rels/slide5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hyperlink" Target="https://www.kens5.com/article/news/crime/hondo-pto-stolen-money-arrest-texas-meyer-elementary/273-d749120a-5bdd-4758-a56e-a577da764df3" TargetMode="External"/><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5.xml"/><Relationship Id="rId5" Type="http://schemas.openxmlformats.org/officeDocument/2006/relationships/image" Target="../media/image80.png"/><Relationship Id="rId4" Type="http://schemas.openxmlformats.org/officeDocument/2006/relationships/image" Target="../media/image79.png"/></Relationships>
</file>

<file path=ppt/slides/_rels/slide5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5.xml"/><Relationship Id="rId4" Type="http://schemas.openxmlformats.org/officeDocument/2006/relationships/image" Target="../media/image84.png"/></Relationships>
</file>

<file path=ppt/slides/_rels/slide6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96.svg"/><Relationship Id="rId2" Type="http://schemas.openxmlformats.org/officeDocument/2006/relationships/image" Target="../media/image95.jpeg"/><Relationship Id="rId1" Type="http://schemas.openxmlformats.org/officeDocument/2006/relationships/slideLayout" Target="../slideLayouts/slideLayout16.xml"/></Relationships>
</file>

<file path=ppt/slides/_rels/slide73.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6.xml"/></Relationships>
</file>

<file path=ppt/slides/_rels/slide74.xml.rels><?xml version="1.0" encoding="UTF-8" standalone="yes"?>
<Relationships xmlns="http://schemas.openxmlformats.org/package/2006/relationships"><Relationship Id="rId8" Type="http://schemas.openxmlformats.org/officeDocument/2006/relationships/image" Target="../media/image99.svg"/><Relationship Id="rId3" Type="http://schemas.openxmlformats.org/officeDocument/2006/relationships/diagramLayout" Target="../diagrams/layout1.xml"/><Relationship Id="rId7" Type="http://schemas.openxmlformats.org/officeDocument/2006/relationships/image" Target="../media/image98.svg"/><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7.xml"/></Relationships>
</file>

<file path=ppt/slides/_rels/slide7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17.xml"/></Relationships>
</file>

<file path=ppt/slides/_rels/slide81.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17.xml"/></Relationships>
</file>

<file path=ppt/slides/_rels/slide82.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1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3" Type="http://schemas.openxmlformats.org/officeDocument/2006/relationships/hyperlink" Target="mailto:Gabrielle.moon@fortbendisd.gov" TargetMode="External"/><Relationship Id="rId2" Type="http://schemas.openxmlformats.org/officeDocument/2006/relationships/hyperlink" Target="mailto:mariad.torres@fortbendisd.gov" TargetMode="Externa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C6785-4129-3E78-33CF-E19B7824528F}"/>
              </a:ext>
            </a:extLst>
          </p:cNvPr>
          <p:cNvSpPr>
            <a:spLocks noGrp="1"/>
          </p:cNvSpPr>
          <p:nvPr>
            <p:ph type="ctrTitle"/>
          </p:nvPr>
        </p:nvSpPr>
        <p:spPr>
          <a:xfrm>
            <a:off x="5993383" y="4978082"/>
            <a:ext cx="6198617" cy="1308418"/>
          </a:xfrm>
        </p:spPr>
        <p:txBody>
          <a:bodyPr/>
          <a:lstStyle/>
          <a:p>
            <a:r>
              <a:rPr lang="en-US"/>
              <a:t>2026 Annual PTO/Booster Club Meeting</a:t>
            </a:r>
          </a:p>
        </p:txBody>
      </p:sp>
    </p:spTree>
    <p:extLst>
      <p:ext uri="{BB962C8B-B14F-4D97-AF65-F5344CB8AC3E}">
        <p14:creationId xmlns:p14="http://schemas.microsoft.com/office/powerpoint/2010/main" val="590268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55855-D625-E9CF-5A59-3CE9075802EE}"/>
              </a:ext>
            </a:extLst>
          </p:cNvPr>
          <p:cNvSpPr>
            <a:spLocks noGrp="1"/>
          </p:cNvSpPr>
          <p:nvPr>
            <p:ph type="ctrTitle"/>
          </p:nvPr>
        </p:nvSpPr>
        <p:spPr>
          <a:xfrm>
            <a:off x="843390" y="372554"/>
            <a:ext cx="8565786" cy="2387600"/>
          </a:xfrm>
        </p:spPr>
        <p:txBody>
          <a:bodyPr>
            <a:normAutofit/>
          </a:bodyPr>
          <a:lstStyle/>
          <a:p>
            <a:r>
              <a:rPr lang="en-US">
                <a:latin typeface="Calibri"/>
                <a:ea typeface="Calibri"/>
                <a:cs typeface="Calibri"/>
              </a:rPr>
              <a:t>Let us know what campus you're representing</a:t>
            </a:r>
            <a:endParaRPr lang="en-US"/>
          </a:p>
        </p:txBody>
      </p:sp>
      <p:pic>
        <p:nvPicPr>
          <p:cNvPr id="5" name="Picture 4">
            <a:extLst>
              <a:ext uri="{FF2B5EF4-FFF2-40B4-BE49-F238E27FC236}">
                <a16:creationId xmlns:a16="http://schemas.microsoft.com/office/drawing/2014/main" id="{BCBFE7D1-CC15-01AC-75C4-090838726835}"/>
              </a:ext>
            </a:extLst>
          </p:cNvPr>
          <p:cNvPicPr>
            <a:picLocks noChangeAspect="1"/>
          </p:cNvPicPr>
          <p:nvPr/>
        </p:nvPicPr>
        <p:blipFill>
          <a:blip r:embed="rId2"/>
          <a:stretch>
            <a:fillRect/>
          </a:stretch>
        </p:blipFill>
        <p:spPr>
          <a:xfrm>
            <a:off x="2782824" y="1616925"/>
            <a:ext cx="4615445" cy="5932449"/>
          </a:xfrm>
          <a:prstGeom prst="rect">
            <a:avLst/>
          </a:prstGeom>
        </p:spPr>
      </p:pic>
    </p:spTree>
    <p:extLst>
      <p:ext uri="{BB962C8B-B14F-4D97-AF65-F5344CB8AC3E}">
        <p14:creationId xmlns:p14="http://schemas.microsoft.com/office/powerpoint/2010/main" val="342215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AE2B86-072E-31F3-4BDF-E03B49B1E1BC}"/>
              </a:ext>
            </a:extLst>
          </p:cNvPr>
          <p:cNvSpPr>
            <a:spLocks noGrp="1"/>
          </p:cNvSpPr>
          <p:nvPr>
            <p:ph type="title"/>
          </p:nvPr>
        </p:nvSpPr>
        <p:spPr>
          <a:xfrm>
            <a:off x="3995928" y="1133857"/>
            <a:ext cx="7882128" cy="4379976"/>
          </a:xfrm>
        </p:spPr>
        <p:txBody>
          <a:bodyPr>
            <a:normAutofit/>
          </a:bodyPr>
          <a:lstStyle/>
          <a:p>
            <a:r>
              <a:rPr lang="en-US" sz="6600">
                <a:latin typeface="Open Sans" panose="020B0606030504020204" pitchFamily="34" charset="0"/>
              </a:rPr>
              <a:t>Serenity Lemond</a:t>
            </a:r>
            <a:br>
              <a:rPr lang="en-US" sz="6000" b="0">
                <a:latin typeface="Open Sans" panose="020B0606030504020204" pitchFamily="34" charset="0"/>
              </a:rPr>
            </a:br>
            <a:r>
              <a:rPr lang="en-US" b="0" i="1">
                <a:latin typeface="Open Sans" panose="020B0606030504020204" pitchFamily="34" charset="0"/>
              </a:rPr>
              <a:t>Internal</a:t>
            </a:r>
            <a:r>
              <a:rPr lang="en-US" b="0">
                <a:latin typeface="Open Sans" panose="020B0606030504020204" pitchFamily="34" charset="0"/>
              </a:rPr>
              <a:t> </a:t>
            </a:r>
            <a:r>
              <a:rPr lang="en-US" b="0" i="1">
                <a:latin typeface="Open Sans" panose="020B0606030504020204" pitchFamily="34" charset="0"/>
              </a:rPr>
              <a:t>Auditor</a:t>
            </a:r>
            <a:br>
              <a:rPr lang="en-US" b="0" i="1">
                <a:latin typeface="Open Sans" panose="020B0606030504020204" pitchFamily="34" charset="0"/>
              </a:rPr>
            </a:br>
            <a:r>
              <a:rPr lang="en-US" b="0" i="1">
                <a:latin typeface="Open Sans" panose="020B0606030504020204" pitchFamily="34" charset="0"/>
              </a:rPr>
              <a:t>FBISD Business &amp; Finance</a:t>
            </a:r>
            <a:br>
              <a:rPr lang="en-US" b="0">
                <a:latin typeface="Open Sans" panose="020B0606030504020204" pitchFamily="34" charset="0"/>
              </a:rPr>
            </a:br>
            <a:r>
              <a:rPr lang="en-US" b="0">
                <a:latin typeface="Open Sans" panose="020B0606030504020204" pitchFamily="34" charset="0"/>
              </a:rPr>
              <a:t>(281) 634-2812</a:t>
            </a:r>
            <a:br>
              <a:rPr lang="en-US" b="0">
                <a:latin typeface="Open Sans" panose="020B0606030504020204" pitchFamily="34" charset="0"/>
              </a:rPr>
            </a:br>
            <a:r>
              <a:rPr lang="en-US" sz="3600" b="0">
                <a:latin typeface="Open Sans" panose="020B0606030504020204" pitchFamily="34" charset="0"/>
              </a:rPr>
              <a:t>serenity.lemond@fortbendisd.gov</a:t>
            </a:r>
            <a:br>
              <a:rPr lang="en-US" sz="6000" b="0">
                <a:solidFill>
                  <a:srgbClr val="484848"/>
                </a:solidFill>
                <a:latin typeface="Open Sans" panose="020B0606030504020204" pitchFamily="34" charset="0"/>
              </a:rPr>
            </a:br>
            <a:endParaRPr lang="en-US"/>
          </a:p>
        </p:txBody>
      </p:sp>
    </p:spTree>
    <p:extLst>
      <p:ext uri="{BB962C8B-B14F-4D97-AF65-F5344CB8AC3E}">
        <p14:creationId xmlns:p14="http://schemas.microsoft.com/office/powerpoint/2010/main" val="2798048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ED506-45CF-8349-540E-AED2A2C745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E9FC59-CE76-5533-9555-27E8D3E3DDC3}"/>
              </a:ext>
            </a:extLst>
          </p:cNvPr>
          <p:cNvSpPr>
            <a:spLocks noGrp="1"/>
          </p:cNvSpPr>
          <p:nvPr>
            <p:ph type="ctrTitle"/>
          </p:nvPr>
        </p:nvSpPr>
        <p:spPr>
          <a:xfrm>
            <a:off x="735929" y="1171599"/>
            <a:ext cx="5953539" cy="2387600"/>
          </a:xfrm>
        </p:spPr>
        <p:txBody>
          <a:bodyPr>
            <a:noAutofit/>
          </a:bodyPr>
          <a:lstStyle/>
          <a:p>
            <a:r>
              <a:rPr lang="en-US">
                <a:latin typeface="Aptos"/>
                <a:cs typeface="Calibri"/>
              </a:rPr>
              <a:t>Department of Collaborative Communities</a:t>
            </a:r>
            <a:endParaRPr lang="en-US">
              <a:latin typeface="Aptos"/>
            </a:endParaRPr>
          </a:p>
        </p:txBody>
      </p:sp>
      <p:sp>
        <p:nvSpPr>
          <p:cNvPr id="3" name="TextBox 2">
            <a:extLst>
              <a:ext uri="{FF2B5EF4-FFF2-40B4-BE49-F238E27FC236}">
                <a16:creationId xmlns:a16="http://schemas.microsoft.com/office/drawing/2014/main" id="{051E3C3B-E82B-3749-E203-71FF2C486AB4}"/>
              </a:ext>
            </a:extLst>
          </p:cNvPr>
          <p:cNvSpPr txBox="1"/>
          <p:nvPr/>
        </p:nvSpPr>
        <p:spPr>
          <a:xfrm>
            <a:off x="1367692" y="3769293"/>
            <a:ext cx="414866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t>Payal Pandit Talati, MPH</a:t>
            </a:r>
            <a:endParaRPr lang="en-US"/>
          </a:p>
          <a:p>
            <a:pPr algn="ctr"/>
            <a:r>
              <a:rPr lang="en-US" sz="2400" b="1"/>
              <a:t>August 1, 2026</a:t>
            </a:r>
          </a:p>
        </p:txBody>
      </p:sp>
    </p:spTree>
    <p:extLst>
      <p:ext uri="{BB962C8B-B14F-4D97-AF65-F5344CB8AC3E}">
        <p14:creationId xmlns:p14="http://schemas.microsoft.com/office/powerpoint/2010/main" val="348603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C23AC-8E81-E2F3-6A10-12F7EC886AA1}"/>
              </a:ext>
            </a:extLst>
          </p:cNvPr>
          <p:cNvSpPr>
            <a:spLocks noGrp="1"/>
          </p:cNvSpPr>
          <p:nvPr>
            <p:ph type="title"/>
          </p:nvPr>
        </p:nvSpPr>
        <p:spPr>
          <a:xfrm>
            <a:off x="369277" y="101356"/>
            <a:ext cx="10515600" cy="1311275"/>
          </a:xfrm>
        </p:spPr>
        <p:txBody>
          <a:bodyPr anchor="ctr">
            <a:normAutofit/>
          </a:bodyPr>
          <a:lstStyle/>
          <a:p>
            <a:r>
              <a:rPr lang="en-US"/>
              <a:t>About Collaborative Communities</a:t>
            </a:r>
          </a:p>
        </p:txBody>
      </p:sp>
      <p:sp>
        <p:nvSpPr>
          <p:cNvPr id="5" name="Content Placeholder 2">
            <a:extLst>
              <a:ext uri="{FF2B5EF4-FFF2-40B4-BE49-F238E27FC236}">
                <a16:creationId xmlns:a16="http://schemas.microsoft.com/office/drawing/2014/main" id="{BC294B37-1493-869E-ECCA-50286C306F8C}"/>
              </a:ext>
            </a:extLst>
          </p:cNvPr>
          <p:cNvSpPr>
            <a:spLocks noGrp="1"/>
          </p:cNvSpPr>
          <p:nvPr>
            <p:ph sz="half" idx="1"/>
          </p:nvPr>
        </p:nvSpPr>
        <p:spPr>
          <a:xfrm>
            <a:off x="457200" y="1571625"/>
            <a:ext cx="5181600" cy="3985240"/>
          </a:xfrm>
        </p:spPr>
        <p:txBody>
          <a:bodyPr vert="horz" lIns="91440" tIns="45720" rIns="91440" bIns="45720" rtlCol="0">
            <a:normAutofit/>
          </a:bodyPr>
          <a:lstStyle/>
          <a:p>
            <a:pPr marL="0" indent="0">
              <a:buNone/>
            </a:pPr>
            <a:r>
              <a:rPr lang="en-US"/>
              <a:t>Primary Goal: Build </a:t>
            </a:r>
            <a:r>
              <a:rPr lang="en-US" b="0" i="0" u="none" strike="noStrike" baseline="0"/>
              <a:t>connections across the community by forming </a:t>
            </a:r>
            <a:r>
              <a:rPr lang="en-US" b="1" i="0" u="none" strike="noStrike" baseline="0"/>
              <a:t>mutually beneficial </a:t>
            </a:r>
            <a:r>
              <a:rPr lang="en-US" b="0" i="0" u="none" strike="noStrike" baseline="0"/>
              <a:t>partnerships and collaborations that provide enrichment and support to our students. </a:t>
            </a:r>
            <a:endParaRPr lang="en-US"/>
          </a:p>
          <a:p>
            <a:pPr marL="0" indent="0">
              <a:buNone/>
            </a:pPr>
            <a:endParaRPr lang="en-US"/>
          </a:p>
          <a:p>
            <a:pPr marL="0" indent="0">
              <a:buNone/>
            </a:pPr>
            <a:r>
              <a:rPr lang="en-US" i="1"/>
              <a:t>Connecting Community to Student Success. </a:t>
            </a:r>
          </a:p>
          <a:p>
            <a:pPr marL="0" indent="0">
              <a:buNone/>
            </a:pPr>
            <a:endParaRPr lang="en-US"/>
          </a:p>
        </p:txBody>
      </p:sp>
      <p:sp>
        <p:nvSpPr>
          <p:cNvPr id="1033" name="Slide Number Placeholder 5">
            <a:extLst>
              <a:ext uri="{FF2B5EF4-FFF2-40B4-BE49-F238E27FC236}">
                <a16:creationId xmlns:a16="http://schemas.microsoft.com/office/drawing/2014/main" id="{79DBB085-9E16-A90A-1F93-83488C86C92B}"/>
              </a:ext>
            </a:extLst>
          </p:cNvPr>
          <p:cNvSpPr>
            <a:spLocks noGrp="1"/>
          </p:cNvSpPr>
          <p:nvPr>
            <p:ph type="sldNum" sz="quarter" idx="12"/>
          </p:nvPr>
        </p:nvSpPr>
        <p:spPr>
          <a:xfrm>
            <a:off x="9875520" y="6260938"/>
            <a:ext cx="1478280" cy="365125"/>
          </a:xfrm>
        </p:spPr>
        <p:txBody>
          <a:bodyPr anchor="ctr">
            <a:normAutofit/>
          </a:bodyPr>
          <a:lstStyle/>
          <a:p>
            <a:pPr marL="0" marR="0" lvl="0" indent="0" defTabSz="914400" rtl="0" eaLnBrk="1" fontAlgn="auto" latinLnBrk="0" hangingPunct="1">
              <a:spcBef>
                <a:spcPts val="0"/>
              </a:spcBef>
              <a:spcAft>
                <a:spcPts val="600"/>
              </a:spcAft>
              <a:buClrTx/>
              <a:buSzTx/>
              <a:buFontTx/>
              <a:buNone/>
              <a:tabLst/>
              <a:defRPr/>
            </a:pPr>
            <a:fld id="{8F377299-36CD-E049-B4A4-56FC7F2EF3FB}" type="slidenum">
              <a:rPr kumimoji="0" lang="en-US" b="1" i="0" u="none" strike="noStrike" kern="1200" cap="none" spc="0" normalizeH="0" baseline="0" noProof="0" smtClean="0">
                <a:ln>
                  <a:noFill/>
                </a:ln>
                <a:effectLst/>
                <a:uLnTx/>
                <a:uFillTx/>
              </a:rPr>
              <a:pPr marL="0" marR="0" lvl="0" indent="0" defTabSz="914400" rtl="0" eaLnBrk="1" fontAlgn="auto" latinLnBrk="0" hangingPunct="1">
                <a:spcBef>
                  <a:spcPts val="0"/>
                </a:spcBef>
                <a:spcAft>
                  <a:spcPts val="600"/>
                </a:spcAft>
                <a:buClrTx/>
                <a:buSzTx/>
                <a:buFontTx/>
                <a:buNone/>
                <a:tabLst/>
                <a:defRPr/>
              </a:pPr>
              <a:t>5</a:t>
            </a:fld>
            <a:endParaRPr kumimoji="0" lang="en-US" b="1" i="0" u="none" strike="noStrike" kern="1200" cap="none" spc="0" normalizeH="0" baseline="0" noProof="0">
              <a:ln>
                <a:noFill/>
              </a:ln>
              <a:effectLst/>
              <a:uLnTx/>
              <a:uFillTx/>
            </a:endParaRPr>
          </a:p>
        </p:txBody>
      </p:sp>
      <p:pic>
        <p:nvPicPr>
          <p:cNvPr id="4" name="Picture 3">
            <a:extLst>
              <a:ext uri="{FF2B5EF4-FFF2-40B4-BE49-F238E27FC236}">
                <a16:creationId xmlns:a16="http://schemas.microsoft.com/office/drawing/2014/main" id="{601DE81E-CC7D-F22A-B24A-5A7D40CA9E96}"/>
              </a:ext>
            </a:extLst>
          </p:cNvPr>
          <p:cNvPicPr>
            <a:picLocks noChangeAspect="1"/>
          </p:cNvPicPr>
          <p:nvPr/>
        </p:nvPicPr>
        <p:blipFill>
          <a:blip r:embed="rId3"/>
          <a:stretch>
            <a:fillRect/>
          </a:stretch>
        </p:blipFill>
        <p:spPr>
          <a:xfrm>
            <a:off x="6100764" y="1578504"/>
            <a:ext cx="5779558" cy="3976158"/>
          </a:xfrm>
          <a:prstGeom prst="rect">
            <a:avLst/>
          </a:prstGeom>
        </p:spPr>
      </p:pic>
    </p:spTree>
    <p:extLst>
      <p:ext uri="{BB962C8B-B14F-4D97-AF65-F5344CB8AC3E}">
        <p14:creationId xmlns:p14="http://schemas.microsoft.com/office/powerpoint/2010/main" val="3941479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C23AC-8E81-E2F3-6A10-12F7EC886AA1}"/>
              </a:ext>
            </a:extLst>
          </p:cNvPr>
          <p:cNvSpPr>
            <a:spLocks noGrp="1"/>
          </p:cNvSpPr>
          <p:nvPr>
            <p:ph type="title"/>
          </p:nvPr>
        </p:nvSpPr>
        <p:spPr>
          <a:xfrm>
            <a:off x="396411" y="1018"/>
            <a:ext cx="10515600" cy="1325563"/>
          </a:xfrm>
        </p:spPr>
        <p:txBody>
          <a:bodyPr anchor="ctr">
            <a:normAutofit/>
          </a:bodyPr>
          <a:lstStyle/>
          <a:p>
            <a:r>
              <a:rPr lang="en-US"/>
              <a:t>What You Need to Know</a:t>
            </a:r>
          </a:p>
        </p:txBody>
      </p:sp>
      <p:sp>
        <p:nvSpPr>
          <p:cNvPr id="5" name="Content Placeholder 2">
            <a:extLst>
              <a:ext uri="{FF2B5EF4-FFF2-40B4-BE49-F238E27FC236}">
                <a16:creationId xmlns:a16="http://schemas.microsoft.com/office/drawing/2014/main" id="{BC294B37-1493-869E-ECCA-50286C306F8C}"/>
              </a:ext>
            </a:extLst>
          </p:cNvPr>
          <p:cNvSpPr>
            <a:spLocks noGrp="1"/>
          </p:cNvSpPr>
          <p:nvPr>
            <p:ph sz="half" idx="1"/>
          </p:nvPr>
        </p:nvSpPr>
        <p:spPr>
          <a:xfrm>
            <a:off x="667820" y="1508419"/>
            <a:ext cx="5181600" cy="4351338"/>
          </a:xfrm>
        </p:spPr>
        <p:txBody>
          <a:bodyPr vert="horz" lIns="91440" tIns="45720" rIns="91440" bIns="45720" rtlCol="0">
            <a:normAutofit/>
          </a:bodyPr>
          <a:lstStyle/>
          <a:p>
            <a:pPr marL="0" indent="0">
              <a:buNone/>
            </a:pPr>
            <a:endParaRPr lang="en-US" i="1"/>
          </a:p>
          <a:p>
            <a:pPr marL="0" indent="0">
              <a:buNone/>
            </a:pPr>
            <a:endParaRPr lang="en-US"/>
          </a:p>
        </p:txBody>
      </p:sp>
      <p:sp>
        <p:nvSpPr>
          <p:cNvPr id="1038" name="Footer Placeholder 4">
            <a:extLst>
              <a:ext uri="{FF2B5EF4-FFF2-40B4-BE49-F238E27FC236}">
                <a16:creationId xmlns:a16="http://schemas.microsoft.com/office/drawing/2014/main" id="{221B9542-A6A3-84D6-87A7-B953758F9BB9}"/>
              </a:ext>
            </a:extLst>
          </p:cNvPr>
          <p:cNvSpPr>
            <a:spLocks noGrp="1"/>
          </p:cNvSpPr>
          <p:nvPr>
            <p:ph type="ftr" sz="quarter" idx="11"/>
          </p:nvPr>
        </p:nvSpPr>
        <p:spPr>
          <a:xfrm>
            <a:off x="1853514" y="6329234"/>
            <a:ext cx="629988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8F2828"/>
              </a:solidFill>
              <a:effectLst/>
              <a:uLnTx/>
              <a:uFillTx/>
              <a:latin typeface="Calibri" panose="020F0502020204030204" pitchFamily="34" charset="0"/>
              <a:ea typeface="+mn-ea"/>
              <a:cs typeface="Calibri" panose="020F0502020204030204" pitchFamily="34" charset="0"/>
            </a:endParaRPr>
          </a:p>
        </p:txBody>
      </p:sp>
      <p:sp>
        <p:nvSpPr>
          <p:cNvPr id="1033" name="Slide Number Placeholder 5">
            <a:extLst>
              <a:ext uri="{FF2B5EF4-FFF2-40B4-BE49-F238E27FC236}">
                <a16:creationId xmlns:a16="http://schemas.microsoft.com/office/drawing/2014/main" id="{79DBB085-9E16-A90A-1F93-83488C86C92B}"/>
              </a:ext>
            </a:extLst>
          </p:cNvPr>
          <p:cNvSpPr>
            <a:spLocks noGrp="1"/>
          </p:cNvSpPr>
          <p:nvPr>
            <p:ph type="sldNum" sz="quarter" idx="12"/>
          </p:nvPr>
        </p:nvSpPr>
        <p:spPr>
          <a:xfrm>
            <a:off x="9166656" y="6306922"/>
            <a:ext cx="2743200" cy="365125"/>
          </a:xfrm>
        </p:spPr>
        <p:txBody>
          <a:bodyPr>
            <a:norm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fld id="{8F377299-36CD-E049-B4A4-56FC7F2EF3FB}" type="slidenum">
              <a:rPr kumimoji="0" lang="en-US" sz="1800" b="1" i="0" u="none" strike="noStrike" kern="1200" cap="none" spc="0" normalizeH="0" baseline="0" noProof="0" smtClean="0">
                <a:ln>
                  <a:noFill/>
                </a:ln>
                <a:solidFill>
                  <a:srgbClr val="8F2828"/>
                </a:solidFill>
                <a:effectLst/>
                <a:uLnTx/>
                <a:uFillTx/>
                <a:latin typeface="Calibri" panose="020F0502020204030204" pitchFamily="34" charset="0"/>
                <a:ea typeface="+mn-ea"/>
                <a:cs typeface="Calibri" panose="020F0502020204030204" pitchFamily="34" charset="0"/>
              </a:rPr>
              <a:pPr marL="0" marR="0" lvl="0" indent="0" algn="r" defTabSz="914400" rtl="0" eaLnBrk="1" fontAlgn="auto" latinLnBrk="0" hangingPunct="1">
                <a:lnSpc>
                  <a:spcPct val="90000"/>
                </a:lnSpc>
                <a:spcBef>
                  <a:spcPts val="0"/>
                </a:spcBef>
                <a:spcAft>
                  <a:spcPts val="600"/>
                </a:spcAft>
                <a:buClrTx/>
                <a:buSzTx/>
                <a:buFontTx/>
                <a:buNone/>
                <a:tabLst/>
                <a:defRPr/>
              </a:pPr>
              <a:t>6</a:t>
            </a:fld>
            <a:endParaRPr kumimoji="0" lang="en-US" sz="1800" b="1" i="0" u="none" strike="noStrike" kern="1200" cap="none" spc="0" normalizeH="0" baseline="0" noProof="0">
              <a:ln>
                <a:noFill/>
              </a:ln>
              <a:solidFill>
                <a:srgbClr val="8F2828"/>
              </a:solidFill>
              <a:effectLst/>
              <a:uLnTx/>
              <a:uFillTx/>
              <a:latin typeface="Calibri" panose="020F0502020204030204" pitchFamily="34" charset="0"/>
              <a:ea typeface="+mn-ea"/>
              <a:cs typeface="Calibri" panose="020F0502020204030204" pitchFamily="34" charset="0"/>
            </a:endParaRPr>
          </a:p>
        </p:txBody>
      </p:sp>
      <p:sp>
        <p:nvSpPr>
          <p:cNvPr id="3" name="Content Placeholder 2">
            <a:extLst>
              <a:ext uri="{FF2B5EF4-FFF2-40B4-BE49-F238E27FC236}">
                <a16:creationId xmlns:a16="http://schemas.microsoft.com/office/drawing/2014/main" id="{DAA64F53-3B7A-C2E5-B80F-FA39AB49A76C}"/>
              </a:ext>
            </a:extLst>
          </p:cNvPr>
          <p:cNvSpPr txBox="1">
            <a:spLocks/>
          </p:cNvSpPr>
          <p:nvPr/>
        </p:nvSpPr>
        <p:spPr>
          <a:xfrm>
            <a:off x="396411" y="1253331"/>
            <a:ext cx="10932561" cy="4351338"/>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a:ln>
                  <a:noFill/>
                </a:ln>
                <a:solidFill>
                  <a:srgbClr val="000000"/>
                </a:solidFill>
                <a:effectLst/>
                <a:uLnTx/>
                <a:uFillTx/>
                <a:latin typeface="Calibri"/>
                <a:ea typeface="Calibri"/>
                <a:cs typeface="Calibri"/>
              </a:rPr>
              <a:t>Background Checks</a:t>
            </a:r>
            <a:endParaRPr lang="en-US" sz="2800" b="1" i="0" u="none" strike="noStrike" kern="1200" cap="none" spc="0" normalizeH="0" baseline="0" noProof="0">
              <a:ln>
                <a:noFill/>
              </a:ln>
              <a:solidFill>
                <a:srgbClr val="000000"/>
              </a:solidFill>
              <a:effectLst/>
              <a:uLnTx/>
              <a:uFillTx/>
              <a:latin typeface="Calibri"/>
              <a:ea typeface="Calibri"/>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a:ea typeface="Calibri"/>
                <a:cs typeface="Calibri"/>
              </a:rPr>
              <a:t>Safety is a priority; needs to be completed annually after July 1</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solidFill>
                  <a:srgbClr val="000000"/>
                </a:solidFill>
                <a:latin typeface="Calibri"/>
                <a:ea typeface="Calibri"/>
                <a:cs typeface="Calibri"/>
              </a:rPr>
              <a:t>Encourage parents who plan to volunteer to complete the process early</a:t>
            </a:r>
            <a:endParaRPr lang="en-US" sz="2400" b="0" i="0" u="none" strike="noStrike" kern="1200" cap="none" spc="0" normalizeH="0" baseline="0" noProof="0">
              <a:ln>
                <a:noFill/>
              </a:ln>
              <a:solidFill>
                <a:srgbClr val="000000"/>
              </a:solidFill>
              <a:effectLst/>
              <a:uLnTx/>
              <a:uFillTx/>
              <a:latin typeface="Calibri"/>
              <a:ea typeface="Calibri"/>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a:ln>
                  <a:noFill/>
                </a:ln>
                <a:solidFill>
                  <a:srgbClr val="000000"/>
                </a:solidFill>
                <a:effectLst/>
                <a:uLnTx/>
                <a:uFillTx/>
                <a:latin typeface="Calibri"/>
                <a:ea typeface="Calibri"/>
                <a:cs typeface="Calibri"/>
              </a:rPr>
              <a:t>Campus Support</a:t>
            </a:r>
            <a:endParaRPr lang="en-US" sz="2800" b="1" i="0" u="none" strike="noStrike" kern="1200" cap="none" spc="0" normalizeH="0" baseline="0" noProof="0">
              <a:ln>
                <a:noFill/>
              </a:ln>
              <a:solidFill>
                <a:srgbClr val="000000"/>
              </a:solidFill>
              <a:effectLst/>
              <a:uLnTx/>
              <a:uFillTx/>
              <a:latin typeface="Calibri"/>
              <a:ea typeface="Calibri"/>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a:ea typeface="Calibri"/>
                <a:cs typeface="Calibri"/>
              </a:rPr>
              <a:t>Connect with </a:t>
            </a:r>
            <a:r>
              <a:rPr lang="en-US">
                <a:solidFill>
                  <a:srgbClr val="000000"/>
                </a:solidFill>
                <a:latin typeface="Calibri"/>
                <a:ea typeface="Calibri"/>
                <a:cs typeface="Calibri"/>
              </a:rPr>
              <a:t>your campus to make sure all parent organization and booster donations are being reported to the district</a:t>
            </a:r>
            <a:endParaRPr lang="en-US" sz="2400" b="0" i="0" u="none" strike="noStrike" kern="1200" cap="none" spc="0" normalizeH="0" baseline="0" noProof="0">
              <a:ln>
                <a:noFill/>
              </a:ln>
              <a:solidFill>
                <a:srgbClr val="000000"/>
              </a:solidFill>
              <a:effectLst/>
              <a:uLnTx/>
              <a:uFillTx/>
              <a:latin typeface="Calibri"/>
              <a:ea typeface="Calibri"/>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a:ln>
                  <a:noFill/>
                </a:ln>
                <a:solidFill>
                  <a:srgbClr val="000000"/>
                </a:solidFill>
                <a:effectLst/>
                <a:uLnTx/>
                <a:uFillTx/>
                <a:latin typeface="Calibri"/>
                <a:ea typeface="Calibri"/>
                <a:cs typeface="Calibri"/>
              </a:rPr>
              <a:t>Volunteer Hours</a:t>
            </a:r>
            <a:endParaRPr lang="en-US" sz="2800" b="1" i="0" u="none" strike="noStrike" kern="1200" cap="none" spc="0" normalizeH="0" baseline="0" noProof="0">
              <a:ln>
                <a:noFill/>
              </a:ln>
              <a:solidFill>
                <a:srgbClr val="000000"/>
              </a:solidFill>
              <a:effectLst/>
              <a:uLnTx/>
              <a:uFillTx/>
              <a:latin typeface="Calibri"/>
              <a:ea typeface="Calibri"/>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solidFill>
                  <a:srgbClr val="000000"/>
                </a:solidFill>
                <a:latin typeface="Calibri"/>
                <a:ea typeface="Calibri"/>
                <a:cs typeface="Calibri"/>
              </a:rPr>
              <a:t>Work </a:t>
            </a:r>
            <a:r>
              <a:rPr kumimoji="0" lang="en-US" sz="2400" b="0" i="0" u="none" strike="noStrike" kern="1200" cap="none" spc="0" normalizeH="0" baseline="0" noProof="0">
                <a:ln>
                  <a:noFill/>
                </a:ln>
                <a:solidFill>
                  <a:srgbClr val="000000"/>
                </a:solidFill>
                <a:effectLst/>
                <a:uLnTx/>
                <a:uFillTx/>
                <a:latin typeface="Calibri"/>
                <a:ea typeface="Calibri"/>
                <a:cs typeface="Calibri"/>
              </a:rPr>
              <a:t>with your VIPS Campus Coordinator to track and report </a:t>
            </a:r>
            <a:r>
              <a:rPr kumimoji="0" lang="en-US" sz="2400" b="1" i="0" u="none" strike="noStrike" kern="1200" cap="none" spc="0" normalizeH="0" baseline="0" noProof="0">
                <a:ln>
                  <a:noFill/>
                </a:ln>
                <a:solidFill>
                  <a:srgbClr val="000000"/>
                </a:solidFill>
                <a:effectLst/>
                <a:uLnTx/>
                <a:uFillTx/>
                <a:latin typeface="Calibri"/>
                <a:ea typeface="Calibri"/>
                <a:cs typeface="Calibri"/>
              </a:rPr>
              <a:t>off-campus</a:t>
            </a:r>
            <a:r>
              <a:rPr kumimoji="0" lang="en-US" sz="2400" b="0" i="0" u="none" strike="noStrike" kern="1200" cap="none" spc="0" normalizeH="0" baseline="0" noProof="0">
                <a:ln>
                  <a:noFill/>
                </a:ln>
                <a:solidFill>
                  <a:srgbClr val="000000"/>
                </a:solidFill>
                <a:effectLst/>
                <a:uLnTx/>
                <a:uFillTx/>
                <a:latin typeface="Calibri"/>
                <a:ea typeface="Calibri"/>
                <a:cs typeface="Calibri"/>
              </a:rPr>
              <a:t> volunteer hours</a:t>
            </a:r>
            <a:endParaRPr lang="en-US" sz="2400" b="0" i="0" u="none" strike="noStrike" kern="1200" cap="none" spc="0" normalizeH="0" baseline="0" noProof="0">
              <a:ln>
                <a:noFill/>
              </a:ln>
              <a:solidFill>
                <a:srgbClr val="000000"/>
              </a:solidFill>
              <a:effectLst/>
              <a:uLnTx/>
              <a:uFillTx/>
              <a:latin typeface="Calibri"/>
              <a:ea typeface="Calibri"/>
              <a:cs typeface="Calibri"/>
            </a:endParaRPr>
          </a:p>
          <a:p>
            <a:pPr lvl="1">
              <a:defRPr/>
            </a:pPr>
            <a:r>
              <a:rPr lang="en-US">
                <a:solidFill>
                  <a:srgbClr val="000000"/>
                </a:solidFill>
                <a:latin typeface="Calibri"/>
                <a:ea typeface="Calibri"/>
                <a:cs typeface="Calibri"/>
              </a:rPr>
              <a:t>Volunteer hours help demonstrate community engagement and support district reporting efforts</a:t>
            </a:r>
            <a:endParaRPr lang="en-US" i="0" u="none" strike="noStrike" kern="1200" cap="none" spc="0" normalizeH="0" baseline="0" noProof="0">
              <a:ln>
                <a:noFill/>
              </a:ln>
              <a:solidFill>
                <a:srgbClr val="000000"/>
              </a:solidFill>
              <a:effectLst/>
              <a:uLnTx/>
              <a:uFillTx/>
              <a:latin typeface="Calibri"/>
              <a:ea typeface="Calibri"/>
              <a:cs typeface="Calibri"/>
            </a:endParaRPr>
          </a:p>
          <a:p>
            <a:pPr marR="0" lvl="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2800" b="1" i="0" u="none" strike="noStrike" kern="1200" cap="none" spc="0" normalizeH="0" baseline="0" noProof="0">
              <a:ln>
                <a:noFill/>
              </a:ln>
              <a:solidFill>
                <a:srgbClr val="000000"/>
              </a:solidFill>
              <a:effectLst/>
              <a:uLnTx/>
              <a:uFillTx/>
              <a:latin typeface="Calibri" panose="020F0502020204030204" pitchFamily="34" charset="0"/>
              <a:ea typeface="Calibri"/>
              <a:cs typeface="Calibri" panose="020F0502020204030204" pitchFamily="34" charset="0"/>
            </a:endParaRPr>
          </a:p>
          <a:p>
            <a:pPr marL="0" marR="0" indent="0" algn="l" defTabSz="914400" rtl="0" eaLnBrk="1" fontAlgn="auto" latinLnBrk="0" hangingPunct="1">
              <a:lnSpc>
                <a:spcPct val="90000"/>
              </a:lnSpc>
              <a:spcAft>
                <a:spcPts val="0"/>
              </a:spcAft>
              <a:buClrTx/>
              <a:buSzTx/>
              <a:buNone/>
              <a:tabLst/>
              <a:defRPr/>
            </a:pPr>
            <a:endParaRPr lang="en-US" b="0" i="0" u="none" strike="noStrike" kern="1200" cap="none" spc="0" normalizeH="0" baseline="0" noProof="0">
              <a:ln>
                <a:noFill/>
              </a:ln>
              <a:solidFill>
                <a:srgbClr val="545458"/>
              </a:solidFill>
              <a:effectLst/>
              <a:uLnTx/>
              <a:uFillTx/>
              <a:ea typeface="Calibri" panose="020F050202020403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545458"/>
              </a:solidFill>
              <a:effectLst/>
              <a:uLnTx/>
              <a:uFillTx/>
              <a:latin typeface="Calibri" panose="020F0502020204030204" pitchFamily="34" charset="0"/>
              <a:ea typeface="+mn-ea"/>
              <a:cs typeface="Calibri" panose="020F0502020204030204" pitchFamily="34" charset="0"/>
            </a:endParaRPr>
          </a:p>
          <a:p>
            <a:pPr marR="0" lvl="1" algn="l" defTabSz="914400" rtl="0" eaLnBrk="1" fontAlgn="auto" latinLnBrk="0" hangingPunct="1">
              <a:lnSpc>
                <a:spcPct val="90000"/>
              </a:lnSpc>
              <a:spcAft>
                <a:spcPts val="0"/>
              </a:spcAft>
              <a:buClrTx/>
              <a:buSzTx/>
              <a:buFont typeface="Arial" panose="020B0604020202020204" pitchFamily="34" charset="0"/>
              <a:buChar char="•"/>
              <a:tabLst/>
              <a:defRPr/>
            </a:pPr>
            <a:endParaRPr lang="en-US" b="0" i="0" u="none" strike="noStrike" kern="1200" cap="none" spc="0" normalizeH="0" baseline="0" noProof="0">
              <a:ln>
                <a:noFill/>
              </a:ln>
              <a:solidFill>
                <a:srgbClr val="545458"/>
              </a:solidFill>
              <a:effectLst/>
              <a:uLnTx/>
              <a:uFillTx/>
              <a:ea typeface="Calibri" panose="020F0502020204030204" pitchFamily="34" charset="0"/>
            </a:endParaRPr>
          </a:p>
          <a:p>
            <a:pPr marL="0" indent="0">
              <a:buNone/>
              <a:defRPr/>
            </a:pPr>
            <a:endParaRPr lang="en-US">
              <a:solidFill>
                <a:srgbClr val="545458"/>
              </a:solidFill>
              <a:ea typeface="Calibri" panose="020F0502020204030204" pitchFamily="34" charset="0"/>
            </a:endParaRPr>
          </a:p>
        </p:txBody>
      </p:sp>
    </p:spTree>
    <p:extLst>
      <p:ext uri="{BB962C8B-B14F-4D97-AF65-F5344CB8AC3E}">
        <p14:creationId xmlns:p14="http://schemas.microsoft.com/office/powerpoint/2010/main" val="1064750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C23AC-8E81-E2F3-6A10-12F7EC886AA1}"/>
              </a:ext>
            </a:extLst>
          </p:cNvPr>
          <p:cNvSpPr>
            <a:spLocks noGrp="1"/>
          </p:cNvSpPr>
          <p:nvPr>
            <p:ph type="title"/>
          </p:nvPr>
        </p:nvSpPr>
        <p:spPr>
          <a:xfrm>
            <a:off x="396411" y="1018"/>
            <a:ext cx="10515600" cy="1325563"/>
          </a:xfrm>
        </p:spPr>
        <p:txBody>
          <a:bodyPr anchor="ctr">
            <a:normAutofit/>
          </a:bodyPr>
          <a:lstStyle/>
          <a:p>
            <a:r>
              <a:rPr lang="en-US"/>
              <a:t>District Engagement</a:t>
            </a:r>
          </a:p>
        </p:txBody>
      </p:sp>
      <p:sp>
        <p:nvSpPr>
          <p:cNvPr id="1038" name="Footer Placeholder 4">
            <a:extLst>
              <a:ext uri="{FF2B5EF4-FFF2-40B4-BE49-F238E27FC236}">
                <a16:creationId xmlns:a16="http://schemas.microsoft.com/office/drawing/2014/main" id="{221B9542-A6A3-84D6-87A7-B953758F9BB9}"/>
              </a:ext>
            </a:extLst>
          </p:cNvPr>
          <p:cNvSpPr>
            <a:spLocks noGrp="1"/>
          </p:cNvSpPr>
          <p:nvPr>
            <p:ph type="ftr" sz="quarter" idx="11"/>
          </p:nvPr>
        </p:nvSpPr>
        <p:spPr>
          <a:xfrm>
            <a:off x="1853514" y="6329234"/>
            <a:ext cx="629988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8F2828"/>
              </a:solidFill>
              <a:effectLst/>
              <a:uLnTx/>
              <a:uFillTx/>
              <a:latin typeface="Calibri" panose="020F0502020204030204" pitchFamily="34" charset="0"/>
              <a:ea typeface="+mn-ea"/>
              <a:cs typeface="Calibri" panose="020F0502020204030204" pitchFamily="34" charset="0"/>
            </a:endParaRPr>
          </a:p>
        </p:txBody>
      </p:sp>
      <p:sp>
        <p:nvSpPr>
          <p:cNvPr id="1033" name="Slide Number Placeholder 5">
            <a:extLst>
              <a:ext uri="{FF2B5EF4-FFF2-40B4-BE49-F238E27FC236}">
                <a16:creationId xmlns:a16="http://schemas.microsoft.com/office/drawing/2014/main" id="{79DBB085-9E16-A90A-1F93-83488C86C92B}"/>
              </a:ext>
            </a:extLst>
          </p:cNvPr>
          <p:cNvSpPr>
            <a:spLocks noGrp="1"/>
          </p:cNvSpPr>
          <p:nvPr>
            <p:ph type="sldNum" sz="quarter" idx="12"/>
          </p:nvPr>
        </p:nvSpPr>
        <p:spPr>
          <a:xfrm>
            <a:off x="9166656" y="6306922"/>
            <a:ext cx="2743200" cy="365125"/>
          </a:xfrm>
        </p:spPr>
        <p:txBody>
          <a:bodyPr>
            <a:norm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fld id="{8F377299-36CD-E049-B4A4-56FC7F2EF3FB}" type="slidenum">
              <a:rPr kumimoji="0" lang="en-US" sz="1800" b="1" i="0" u="none" strike="noStrike" kern="1200" cap="none" spc="0" normalizeH="0" baseline="0" noProof="0" smtClean="0">
                <a:ln>
                  <a:noFill/>
                </a:ln>
                <a:solidFill>
                  <a:srgbClr val="8F2828"/>
                </a:solidFill>
                <a:effectLst/>
                <a:uLnTx/>
                <a:uFillTx/>
                <a:latin typeface="Calibri" panose="020F0502020204030204" pitchFamily="34" charset="0"/>
                <a:ea typeface="+mn-ea"/>
                <a:cs typeface="Calibri" panose="020F0502020204030204" pitchFamily="34" charset="0"/>
              </a:rPr>
              <a:pPr marL="0" marR="0" lvl="0" indent="0" algn="r" defTabSz="914400" rtl="0" eaLnBrk="1" fontAlgn="auto" latinLnBrk="0" hangingPunct="1">
                <a:lnSpc>
                  <a:spcPct val="90000"/>
                </a:lnSpc>
                <a:spcBef>
                  <a:spcPts val="0"/>
                </a:spcBef>
                <a:spcAft>
                  <a:spcPts val="600"/>
                </a:spcAft>
                <a:buClrTx/>
                <a:buSzTx/>
                <a:buFontTx/>
                <a:buNone/>
                <a:tabLst/>
                <a:defRPr/>
              </a:pPr>
              <a:t>7</a:t>
            </a:fld>
            <a:endParaRPr kumimoji="0" lang="en-US" sz="1800" b="1" i="0" u="none" strike="noStrike" kern="1200" cap="none" spc="0" normalizeH="0" baseline="0" noProof="0">
              <a:ln>
                <a:noFill/>
              </a:ln>
              <a:solidFill>
                <a:srgbClr val="8F2828"/>
              </a:solidFill>
              <a:effectLst/>
              <a:uLnTx/>
              <a:uFillTx/>
              <a:latin typeface="Calibri" panose="020F0502020204030204" pitchFamily="34" charset="0"/>
              <a:ea typeface="+mn-ea"/>
              <a:cs typeface="Calibri" panose="020F0502020204030204" pitchFamily="34" charset="0"/>
            </a:endParaRPr>
          </a:p>
        </p:txBody>
      </p:sp>
      <p:sp>
        <p:nvSpPr>
          <p:cNvPr id="3" name="Content Placeholder 2">
            <a:extLst>
              <a:ext uri="{FF2B5EF4-FFF2-40B4-BE49-F238E27FC236}">
                <a16:creationId xmlns:a16="http://schemas.microsoft.com/office/drawing/2014/main" id="{DAA64F53-3B7A-C2E5-B80F-FA39AB49A76C}"/>
              </a:ext>
            </a:extLst>
          </p:cNvPr>
          <p:cNvSpPr txBox="1">
            <a:spLocks/>
          </p:cNvSpPr>
          <p:nvPr/>
        </p:nvSpPr>
        <p:spPr>
          <a:xfrm>
            <a:off x="396411" y="1326581"/>
            <a:ext cx="10932561" cy="4351338"/>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b="1">
                <a:solidFill>
                  <a:srgbClr val="000000"/>
                </a:solidFill>
                <a:latin typeface="Calibri"/>
                <a:ea typeface="Calibri"/>
                <a:cs typeface="Calibri"/>
              </a:rPr>
              <a:t>Shared</a:t>
            </a:r>
            <a:r>
              <a:rPr kumimoji="0" lang="en-US" sz="2800" b="1" i="0" u="none" strike="noStrike" kern="1200" cap="none" spc="0" normalizeH="0" baseline="0" noProof="0">
                <a:ln>
                  <a:noFill/>
                </a:ln>
                <a:solidFill>
                  <a:srgbClr val="000000"/>
                </a:solidFill>
                <a:effectLst/>
                <a:uLnTx/>
                <a:uFillTx/>
                <a:latin typeface="Calibri"/>
                <a:ea typeface="Calibri"/>
                <a:cs typeface="Calibri"/>
              </a:rPr>
              <a:t> Dreams Program</a:t>
            </a:r>
            <a:endParaRPr lang="en-US">
              <a:ea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a:ea typeface="Calibri"/>
                <a:cs typeface="Calibri"/>
              </a:rPr>
              <a:t>Give back to your school district and </a:t>
            </a:r>
            <a:r>
              <a:rPr lang="en-US">
                <a:solidFill>
                  <a:srgbClr val="000000"/>
                </a:solidFill>
                <a:latin typeface="Calibri"/>
                <a:ea typeface="Calibri"/>
                <a:cs typeface="Calibri"/>
              </a:rPr>
              <a:t>equip students with basic needs items.</a:t>
            </a:r>
            <a:endParaRPr lang="en-US" sz="2400" b="0" i="0" u="none" strike="noStrike" kern="1200" cap="none" spc="0" normalizeH="0" baseline="0" noProof="0">
              <a:ln>
                <a:noFill/>
              </a:ln>
              <a:solidFill>
                <a:srgbClr val="000000"/>
              </a:solidFill>
              <a:effectLst/>
              <a:uLnTx/>
              <a:uFillTx/>
              <a:latin typeface="Calibri"/>
              <a:ea typeface="Calibri"/>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a:ln>
                  <a:noFill/>
                </a:ln>
                <a:solidFill>
                  <a:srgbClr val="000000"/>
                </a:solidFill>
                <a:effectLst/>
                <a:uLnTx/>
                <a:uFillTx/>
                <a:latin typeface="Calibri"/>
                <a:ea typeface="Calibri"/>
                <a:cs typeface="Calibri"/>
              </a:rPr>
              <a:t>Mentoring</a:t>
            </a:r>
            <a:endParaRPr lang="en-US" sz="2800" b="1" i="0" u="none" strike="noStrike" kern="1200" cap="none" spc="0" normalizeH="0" baseline="0" noProof="0">
              <a:ln>
                <a:noFill/>
              </a:ln>
              <a:solidFill>
                <a:srgbClr val="000000"/>
              </a:solidFill>
              <a:effectLst/>
              <a:uLnTx/>
              <a:uFillTx/>
              <a:latin typeface="Calibri"/>
              <a:ea typeface="Calibri"/>
              <a:cs typeface="Calibri"/>
            </a:endParaRPr>
          </a:p>
          <a:p>
            <a:pPr lvl="1">
              <a:defRPr/>
            </a:pPr>
            <a:r>
              <a:rPr kumimoji="0" lang="en-US" sz="2400" b="0" i="0" u="none" strike="noStrike" kern="1200" cap="none" spc="0" normalizeH="0" baseline="0" noProof="0">
                <a:ln>
                  <a:noFill/>
                </a:ln>
                <a:solidFill>
                  <a:srgbClr val="000000"/>
                </a:solidFill>
                <a:effectLst/>
                <a:uLnTx/>
                <a:uFillTx/>
                <a:latin typeface="Calibri"/>
                <a:ea typeface="Calibri"/>
                <a:cs typeface="Calibri"/>
              </a:rPr>
              <a:t>Become a mentor or partner with us to start or strengthen a mentoring program at your campus.</a:t>
            </a:r>
            <a:endParaRPr lang="en-US">
              <a:solidFill>
                <a:srgbClr val="000000"/>
              </a:solidFill>
              <a:latin typeface="Calibri"/>
              <a:ea typeface="Calibri"/>
              <a:cs typeface="Calibri"/>
            </a:endParaRPr>
          </a:p>
          <a:p>
            <a:pPr>
              <a:buFont typeface="Arial,Sans-Serif" panose="020B0604020202020204" pitchFamily="34" charset="0"/>
              <a:defRPr/>
            </a:pPr>
            <a:r>
              <a:rPr lang="en-US" sz="2600" b="1">
                <a:solidFill>
                  <a:srgbClr val="000000"/>
                </a:solidFill>
                <a:latin typeface="Calibri"/>
                <a:ea typeface="Calibri"/>
                <a:cs typeface="Calibri"/>
              </a:rPr>
              <a:t>Faith Network</a:t>
            </a:r>
            <a:endParaRPr lang="en-US" sz="2600">
              <a:solidFill>
                <a:srgbClr val="000000"/>
              </a:solidFill>
              <a:latin typeface="Calibri"/>
              <a:ea typeface="Calibri"/>
              <a:cs typeface="Calibri"/>
            </a:endParaRPr>
          </a:p>
          <a:p>
            <a:pPr lvl="1">
              <a:buFont typeface="Arial,Sans-Serif" panose="020B0604020202020204" pitchFamily="34" charset="0"/>
              <a:defRPr/>
            </a:pPr>
            <a:r>
              <a:rPr lang="en-US" sz="2200">
                <a:solidFill>
                  <a:srgbClr val="000000"/>
                </a:solidFill>
                <a:latin typeface="Calibri"/>
                <a:ea typeface="Calibri"/>
                <a:cs typeface="Calibri"/>
              </a:rPr>
              <a:t>Join the Network and share opportunities with your faith community to support students and partner with the District.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a:ln>
                  <a:noFill/>
                </a:ln>
                <a:solidFill>
                  <a:srgbClr val="000000"/>
                </a:solidFill>
                <a:effectLst/>
                <a:uLnTx/>
                <a:uFillTx/>
                <a:latin typeface="Calibri"/>
                <a:ea typeface="Calibri"/>
                <a:cs typeface="Calibri"/>
              </a:rPr>
              <a:t>Central Application Platform</a:t>
            </a:r>
            <a:endParaRPr lang="en-US" sz="2800" b="1" i="0" u="none" strike="noStrike" kern="1200" cap="none" spc="0" normalizeH="0" baseline="0" noProof="0">
              <a:ln>
                <a:noFill/>
              </a:ln>
              <a:solidFill>
                <a:srgbClr val="000000"/>
              </a:solidFill>
              <a:effectLst/>
              <a:uLnTx/>
              <a:uFillTx/>
              <a:latin typeface="Calibri"/>
              <a:ea typeface="Calibri"/>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solidFill>
                  <a:srgbClr val="000000"/>
                </a:solidFill>
                <a:latin typeface="Calibri"/>
                <a:ea typeface="Calibri"/>
                <a:cs typeface="Calibri"/>
              </a:rPr>
              <a:t>Apply to participate on a D</a:t>
            </a:r>
            <a:r>
              <a:rPr kumimoji="0" lang="en-US" sz="2400" b="0" i="0" u="none" strike="noStrike" kern="1200" cap="none" spc="0" normalizeH="0" baseline="0" noProof="0" err="1">
                <a:ln>
                  <a:noFill/>
                </a:ln>
                <a:solidFill>
                  <a:srgbClr val="000000"/>
                </a:solidFill>
                <a:effectLst/>
                <a:uLnTx/>
                <a:uFillTx/>
                <a:latin typeface="Calibri"/>
                <a:ea typeface="Calibri"/>
                <a:cs typeface="Calibri"/>
              </a:rPr>
              <a:t>istrict</a:t>
            </a:r>
            <a:r>
              <a:rPr kumimoji="0" lang="en-US" sz="2400" b="0" i="0" u="none" strike="noStrike" kern="1200" cap="none" spc="0" normalizeH="0" baseline="0" noProof="0">
                <a:ln>
                  <a:noFill/>
                </a:ln>
                <a:solidFill>
                  <a:srgbClr val="000000"/>
                </a:solidFill>
                <a:effectLst/>
                <a:uLnTx/>
                <a:uFillTx/>
                <a:latin typeface="Calibri"/>
                <a:ea typeface="Calibri"/>
                <a:cs typeface="Calibri"/>
              </a:rPr>
              <a:t> stakeholder committee.</a:t>
            </a:r>
            <a:endParaRPr lang="en-US" sz="2400" b="0" i="0" u="none" strike="noStrike" kern="1200" cap="none" spc="0" normalizeH="0" baseline="0" noProof="0">
              <a:ln>
                <a:noFill/>
              </a:ln>
              <a:solidFill>
                <a:srgbClr val="000000"/>
              </a:solidFill>
              <a:effectLst/>
              <a:uLnTx/>
              <a:uFillTx/>
              <a:latin typeface="Calibri"/>
              <a:ea typeface="Calibri"/>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b="1">
                <a:solidFill>
                  <a:srgbClr val="000000"/>
                </a:solidFill>
                <a:latin typeface="Calibri"/>
                <a:ea typeface="Calibri"/>
                <a:cs typeface="Calibri"/>
              </a:rPr>
              <a:t>Guest</a:t>
            </a:r>
            <a:r>
              <a:rPr kumimoji="0" lang="en-US" sz="2800" b="1" i="0" u="none" strike="noStrike" kern="1200" cap="none" spc="0" normalizeH="0" baseline="0" noProof="0">
                <a:ln>
                  <a:noFill/>
                </a:ln>
                <a:solidFill>
                  <a:srgbClr val="000000"/>
                </a:solidFill>
                <a:effectLst/>
                <a:uLnTx/>
                <a:uFillTx/>
                <a:latin typeface="Calibri"/>
                <a:ea typeface="Calibri"/>
                <a:cs typeface="Calibri"/>
              </a:rPr>
              <a:t> Speaker/Event Judge</a:t>
            </a:r>
            <a:endParaRPr lang="en-US" sz="2800" b="1" i="0" u="none" strike="noStrike" kern="1200" cap="none" spc="0" normalizeH="0" baseline="0" noProof="0">
              <a:ln>
                <a:noFill/>
              </a:ln>
              <a:solidFill>
                <a:srgbClr val="000000"/>
              </a:solidFill>
              <a:effectLst/>
              <a:uLnTx/>
              <a:uFillTx/>
              <a:latin typeface="Calibri"/>
              <a:ea typeface="Calibri"/>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a:ea typeface="Calibri"/>
                <a:cs typeface="Calibri"/>
              </a:rPr>
              <a:t>Share your expertise by serving as a guest speaker or event judge, or help spread the word to others</a:t>
            </a:r>
            <a:endParaRPr lang="en-US" b="0" i="0" u="none" strike="noStrike" kern="1200" cap="none" spc="0" normalizeH="0" baseline="0" noProof="0">
              <a:ln>
                <a:noFill/>
              </a:ln>
              <a:solidFill>
                <a:srgbClr val="545458"/>
              </a:solidFill>
              <a:effectLst/>
              <a:uLnTx/>
              <a:uFillTx/>
              <a:latin typeface="Calibri" panose="020F0502020204030204" pitchFamily="34" charset="0"/>
              <a:ea typeface="Calibri"/>
              <a:cs typeface="Calibri" panose="020F0502020204030204" pitchFamily="34" charset="0"/>
            </a:endParaRPr>
          </a:p>
          <a:p>
            <a:pPr marR="0" lvl="1" indent="-228600" algn="l" defTabSz="914400" rtl="0" eaLnBrk="1" fontAlgn="auto" latinLnBrk="0" hangingPunct="1">
              <a:lnSpc>
                <a:spcPct val="90000"/>
              </a:lnSpc>
              <a:spcAft>
                <a:spcPts val="0"/>
              </a:spcAft>
              <a:buClrTx/>
              <a:buSzTx/>
              <a:buFont typeface="Arial" panose="020B0604020202020204" pitchFamily="34" charset="0"/>
              <a:buChar char="•"/>
              <a:tabLst/>
              <a:defRPr/>
            </a:pPr>
            <a:endParaRPr lang="en-US" b="0" i="0" u="none" strike="noStrike" kern="1200" cap="none" spc="0" normalizeH="0" baseline="0" noProof="0">
              <a:ln>
                <a:noFill/>
              </a:ln>
              <a:solidFill>
                <a:srgbClr val="545458"/>
              </a:solidFill>
              <a:effectLst/>
              <a:uLnTx/>
              <a:uFillTx/>
              <a:ea typeface="Calibri"/>
            </a:endParaRPr>
          </a:p>
          <a:p>
            <a:pPr marR="0" indent="-228600" algn="l" defTabSz="914400" rtl="0" eaLnBrk="1" fontAlgn="auto" latinLnBrk="0" hangingPunct="1">
              <a:lnSpc>
                <a:spcPct val="90000"/>
              </a:lnSpc>
              <a:spcAft>
                <a:spcPts val="0"/>
              </a:spcAft>
              <a:buClrTx/>
              <a:buSzTx/>
              <a:buFont typeface="Arial" panose="020B0604020202020204" pitchFamily="34" charset="0"/>
              <a:buChar char="•"/>
              <a:tabLst/>
              <a:defRPr/>
            </a:pPr>
            <a:endParaRPr lang="en-US" b="0" i="0" u="none" strike="noStrike" kern="1200" cap="none" spc="0" normalizeH="0" baseline="0" noProof="0">
              <a:ln>
                <a:noFill/>
              </a:ln>
              <a:solidFill>
                <a:srgbClr val="545458"/>
              </a:solidFill>
              <a:effectLst/>
              <a:uLnTx/>
              <a:uFillTx/>
              <a:ea typeface="Calibri" panose="020F0502020204030204" pitchFamily="34" charset="0"/>
            </a:endParaRPr>
          </a:p>
          <a:p>
            <a:pPr marR="0" indent="-228600" algn="l" defTabSz="914400" rtl="0" eaLnBrk="1" fontAlgn="auto" latinLnBrk="0" hangingPunct="1">
              <a:lnSpc>
                <a:spcPct val="90000"/>
              </a:lnSpc>
              <a:spcAft>
                <a:spcPts val="0"/>
              </a:spcAft>
              <a:buClrTx/>
              <a:buSzTx/>
              <a:buFont typeface="Arial" panose="020B0604020202020204" pitchFamily="34" charset="0"/>
              <a:buChar char="•"/>
              <a:tabLst/>
              <a:defRPr/>
            </a:pPr>
            <a:endParaRPr lang="en-US" b="0" i="0" u="none" strike="noStrike" kern="1200" cap="none" spc="0" normalizeH="0" baseline="0" noProof="0">
              <a:ln>
                <a:noFill/>
              </a:ln>
              <a:solidFill>
                <a:srgbClr val="545458"/>
              </a:solidFill>
              <a:effectLst/>
              <a:uLnTx/>
              <a:uFillTx/>
              <a:ea typeface="Calibri" panose="020F0502020204030204" pitchFamily="34" charset="0"/>
            </a:endParaRPr>
          </a:p>
          <a:p>
            <a:pPr marR="0" lvl="1" algn="l" defTabSz="914400" rtl="0" eaLnBrk="1" fontAlgn="auto" latinLnBrk="0" hangingPunct="1">
              <a:lnSpc>
                <a:spcPct val="90000"/>
              </a:lnSpc>
              <a:spcAft>
                <a:spcPts val="0"/>
              </a:spcAft>
              <a:buClrTx/>
              <a:buSzTx/>
              <a:buFont typeface="Arial" panose="020B0604020202020204" pitchFamily="34" charset="0"/>
              <a:buChar char="•"/>
              <a:tabLst/>
              <a:defRPr/>
            </a:pPr>
            <a:endParaRPr lang="en-US" b="0" i="0" u="none" strike="noStrike" kern="1200" cap="none" spc="0" normalizeH="0" baseline="0" noProof="0">
              <a:ln>
                <a:noFill/>
              </a:ln>
              <a:solidFill>
                <a:srgbClr val="545458"/>
              </a:solidFill>
              <a:effectLst/>
              <a:uLnTx/>
              <a:uFillTx/>
              <a:ea typeface="Calibri" panose="020F0502020204030204" pitchFamily="34" charset="0"/>
            </a:endParaRPr>
          </a:p>
          <a:p>
            <a:pPr lvl="1">
              <a:defRPr/>
            </a:pPr>
            <a:endParaRPr lang="en-US">
              <a:solidFill>
                <a:srgbClr val="545458"/>
              </a:solidFill>
              <a:ea typeface="Calibri" panose="020F0502020204030204" pitchFamily="34" charset="0"/>
            </a:endParaRPr>
          </a:p>
          <a:p>
            <a:pPr marL="0" indent="0">
              <a:buNone/>
              <a:defRPr/>
            </a:pPr>
            <a:endParaRPr lang="en-US">
              <a:solidFill>
                <a:srgbClr val="545458"/>
              </a:solidFill>
              <a:ea typeface="Calibri" panose="020F0502020204030204" pitchFamily="34" charset="0"/>
            </a:endParaRPr>
          </a:p>
        </p:txBody>
      </p:sp>
    </p:spTree>
    <p:extLst>
      <p:ext uri="{BB962C8B-B14F-4D97-AF65-F5344CB8AC3E}">
        <p14:creationId xmlns:p14="http://schemas.microsoft.com/office/powerpoint/2010/main" val="1923750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C23AC-8E81-E2F3-6A10-12F7EC886AA1}"/>
              </a:ext>
            </a:extLst>
          </p:cNvPr>
          <p:cNvSpPr>
            <a:spLocks noGrp="1"/>
          </p:cNvSpPr>
          <p:nvPr>
            <p:ph type="title"/>
          </p:nvPr>
        </p:nvSpPr>
        <p:spPr>
          <a:xfrm>
            <a:off x="499153" y="-40727"/>
            <a:ext cx="10515600" cy="1325563"/>
          </a:xfrm>
        </p:spPr>
        <p:txBody>
          <a:bodyPr anchor="ctr">
            <a:normAutofit/>
          </a:bodyPr>
          <a:lstStyle/>
          <a:p>
            <a:r>
              <a:rPr lang="en-US"/>
              <a:t>Important Links</a:t>
            </a:r>
          </a:p>
        </p:txBody>
      </p:sp>
      <p:sp>
        <p:nvSpPr>
          <p:cNvPr id="1033" name="Slide Number Placeholder 5">
            <a:extLst>
              <a:ext uri="{FF2B5EF4-FFF2-40B4-BE49-F238E27FC236}">
                <a16:creationId xmlns:a16="http://schemas.microsoft.com/office/drawing/2014/main" id="{79DBB085-9E16-A90A-1F93-83488C86C92B}"/>
              </a:ext>
            </a:extLst>
          </p:cNvPr>
          <p:cNvSpPr>
            <a:spLocks noGrp="1"/>
          </p:cNvSpPr>
          <p:nvPr>
            <p:ph type="sldNum" sz="quarter" idx="12"/>
          </p:nvPr>
        </p:nvSpPr>
        <p:spPr>
          <a:xfrm>
            <a:off x="9166656" y="6306922"/>
            <a:ext cx="2743200" cy="365125"/>
          </a:xfrm>
        </p:spPr>
        <p:txBody>
          <a:bodyPr>
            <a:norm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fld id="{8F377299-36CD-E049-B4A4-56FC7F2EF3FB}" type="slidenum">
              <a:rPr kumimoji="0" lang="en-US" sz="1800" b="1" i="0" u="none" strike="noStrike" kern="1200" cap="none" spc="0" normalizeH="0" baseline="0" noProof="0" smtClean="0">
                <a:ln>
                  <a:noFill/>
                </a:ln>
                <a:solidFill>
                  <a:srgbClr val="8F2828"/>
                </a:solidFill>
                <a:effectLst/>
                <a:uLnTx/>
                <a:uFillTx/>
                <a:latin typeface="Calibri" panose="020F0502020204030204" pitchFamily="34" charset="0"/>
                <a:ea typeface="+mn-ea"/>
                <a:cs typeface="Calibri" panose="020F0502020204030204" pitchFamily="34" charset="0"/>
              </a:rPr>
              <a:pPr marL="0" marR="0" lvl="0" indent="0" algn="r" defTabSz="914400" rtl="0" eaLnBrk="1" fontAlgn="auto" latinLnBrk="0" hangingPunct="1">
                <a:lnSpc>
                  <a:spcPct val="90000"/>
                </a:lnSpc>
                <a:spcBef>
                  <a:spcPts val="0"/>
                </a:spcBef>
                <a:spcAft>
                  <a:spcPts val="600"/>
                </a:spcAft>
                <a:buClrTx/>
                <a:buSzTx/>
                <a:buFontTx/>
                <a:buNone/>
                <a:tabLst/>
                <a:defRPr/>
              </a:pPr>
              <a:t>8</a:t>
            </a:fld>
            <a:endParaRPr kumimoji="0" lang="en-US" sz="1800" b="1" i="0" u="none" strike="noStrike" kern="1200" cap="none" spc="0" normalizeH="0" baseline="0" noProof="0">
              <a:ln>
                <a:noFill/>
              </a:ln>
              <a:solidFill>
                <a:srgbClr val="8F2828"/>
              </a:solidFill>
              <a:effectLst/>
              <a:uLnTx/>
              <a:uFillTx/>
              <a:latin typeface="Calibri" panose="020F0502020204030204" pitchFamily="34" charset="0"/>
              <a:ea typeface="+mn-ea"/>
              <a:cs typeface="Calibri" panose="020F0502020204030204" pitchFamily="34" charset="0"/>
            </a:endParaRPr>
          </a:p>
        </p:txBody>
      </p:sp>
      <p:sp>
        <p:nvSpPr>
          <p:cNvPr id="3" name="Content Placeholder 2">
            <a:extLst>
              <a:ext uri="{FF2B5EF4-FFF2-40B4-BE49-F238E27FC236}">
                <a16:creationId xmlns:a16="http://schemas.microsoft.com/office/drawing/2014/main" id="{DAA64F53-3B7A-C2E5-B80F-FA39AB49A76C}"/>
              </a:ext>
            </a:extLst>
          </p:cNvPr>
          <p:cNvSpPr txBox="1">
            <a:spLocks/>
          </p:cNvSpPr>
          <p:nvPr/>
        </p:nvSpPr>
        <p:spPr>
          <a:xfrm>
            <a:off x="629719" y="1135205"/>
            <a:ext cx="10932561"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458"/>
                </a:solidFill>
                <a:effectLst/>
                <a:uLnTx/>
                <a:uFillTx/>
                <a:latin typeface="Calibri"/>
                <a:ea typeface="Calibri"/>
                <a:cs typeface="Calibri"/>
                <a:hlinkClick r:id="rId3"/>
              </a:rPr>
              <a:t>Volunteer Background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458"/>
                </a:solidFill>
                <a:effectLst/>
                <a:uLnTx/>
                <a:uFillTx/>
                <a:latin typeface="Calibri"/>
                <a:ea typeface="Calibri"/>
                <a:cs typeface="Calibri"/>
                <a:hlinkClick r:id="rId4"/>
              </a:rPr>
              <a:t>Volunteer Hours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458"/>
                </a:solidFill>
                <a:effectLst/>
                <a:uLnTx/>
                <a:uFillTx/>
                <a:latin typeface="Calibri"/>
                <a:ea typeface="Calibri"/>
                <a:cs typeface="Calibri"/>
                <a:hlinkClick r:id="rId5"/>
              </a:rPr>
              <a:t>Mentor Interest Form</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458"/>
                </a:solidFill>
                <a:effectLst/>
                <a:uLnTx/>
                <a:uFillTx/>
                <a:latin typeface="Calibri" panose="020F0502020204030204" pitchFamily="34" charset="0"/>
                <a:ea typeface="+mn-ea"/>
                <a:cs typeface="Calibri" panose="020F0502020204030204" pitchFamily="34" charset="0"/>
                <a:hlinkClick r:id="rId6"/>
              </a:rPr>
              <a:t>Career Day Speaker Database</a:t>
            </a:r>
            <a:endParaRPr kumimoji="0" lang="en-US" sz="2800" b="0" i="0" u="none" strike="noStrike" kern="1200" cap="none" spc="0" normalizeH="0" baseline="0" noProof="0">
              <a:ln>
                <a:noFill/>
              </a:ln>
              <a:solidFill>
                <a:srgbClr val="545458"/>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458"/>
                </a:solidFill>
                <a:effectLst/>
                <a:uLnTx/>
                <a:uFillTx/>
                <a:latin typeface="Calibri" panose="020F0502020204030204" pitchFamily="34" charset="0"/>
                <a:ea typeface="+mn-ea"/>
                <a:cs typeface="Calibri" panose="020F0502020204030204" pitchFamily="34" charset="0"/>
                <a:hlinkClick r:id="rId7"/>
              </a:rPr>
              <a:t>Central Application Platform</a:t>
            </a:r>
            <a:endParaRPr kumimoji="0" lang="en-US" sz="2800" b="0" i="0" u="none" strike="noStrike" kern="1200" cap="none" spc="0" normalizeH="0" baseline="0" noProof="0">
              <a:ln>
                <a:noFill/>
              </a:ln>
              <a:solidFill>
                <a:srgbClr val="545458"/>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srgbClr val="545458"/>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srgbClr val="545458"/>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srgbClr val="545458"/>
              </a:solidFill>
              <a:effectLst/>
              <a:uLnTx/>
              <a:uFillTx/>
              <a:latin typeface="Calibri" panose="020F0502020204030204" pitchFamily="34" charset="0"/>
              <a:ea typeface="+mn-ea"/>
              <a:cs typeface="Calibri" panose="020F050202020403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545458"/>
              </a:solidFill>
              <a:effectLst/>
              <a:uLnTx/>
              <a:uFillTx/>
              <a:latin typeface="Calibri" panose="020F0502020204030204" pitchFamily="34" charset="0"/>
              <a:ea typeface="+mn-ea"/>
              <a:cs typeface="Calibri" panose="020F050202020403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545458"/>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srgbClr val="545458"/>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DA9A3F3B-5CA7-A593-54B6-FC04CD7C6F15}"/>
              </a:ext>
            </a:extLst>
          </p:cNvPr>
          <p:cNvPicPr>
            <a:picLocks noChangeAspect="1"/>
          </p:cNvPicPr>
          <p:nvPr/>
        </p:nvPicPr>
        <p:blipFill>
          <a:blip r:embed="rId8"/>
          <a:srcRect/>
          <a:stretch/>
        </p:blipFill>
        <p:spPr>
          <a:xfrm>
            <a:off x="7425866" y="922894"/>
            <a:ext cx="2262376" cy="2921859"/>
          </a:xfrm>
          <a:prstGeom prst="rect">
            <a:avLst/>
          </a:prstGeom>
        </p:spPr>
      </p:pic>
    </p:spTree>
    <p:extLst>
      <p:ext uri="{BB962C8B-B14F-4D97-AF65-F5344CB8AC3E}">
        <p14:creationId xmlns:p14="http://schemas.microsoft.com/office/powerpoint/2010/main" val="1663742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C23AC-8E81-E2F3-6A10-12F7EC886AA1}"/>
              </a:ext>
            </a:extLst>
          </p:cNvPr>
          <p:cNvSpPr>
            <a:spLocks noGrp="1"/>
          </p:cNvSpPr>
          <p:nvPr>
            <p:ph type="title"/>
          </p:nvPr>
        </p:nvSpPr>
        <p:spPr>
          <a:xfrm>
            <a:off x="324492" y="64824"/>
            <a:ext cx="10515600" cy="1325563"/>
          </a:xfrm>
        </p:spPr>
        <p:txBody>
          <a:bodyPr anchor="ctr">
            <a:normAutofit/>
          </a:bodyPr>
          <a:lstStyle/>
          <a:p>
            <a:r>
              <a:rPr lang="en-US"/>
              <a:t>Connect with Us!</a:t>
            </a:r>
            <a:br>
              <a:rPr lang="en-US"/>
            </a:br>
            <a:endParaRPr lang="en-US"/>
          </a:p>
        </p:txBody>
      </p:sp>
      <p:sp>
        <p:nvSpPr>
          <p:cNvPr id="5" name="Content Placeholder 2">
            <a:extLst>
              <a:ext uri="{FF2B5EF4-FFF2-40B4-BE49-F238E27FC236}">
                <a16:creationId xmlns:a16="http://schemas.microsoft.com/office/drawing/2014/main" id="{BC294B37-1493-869E-ECCA-50286C306F8C}"/>
              </a:ext>
            </a:extLst>
          </p:cNvPr>
          <p:cNvSpPr>
            <a:spLocks noGrp="1"/>
          </p:cNvSpPr>
          <p:nvPr>
            <p:ph sz="half" idx="1"/>
          </p:nvPr>
        </p:nvSpPr>
        <p:spPr>
          <a:xfrm>
            <a:off x="581345" y="944341"/>
            <a:ext cx="10699680" cy="4969317"/>
          </a:xfrm>
        </p:spPr>
        <p:txBody>
          <a:bodyPr vert="horz" lIns="91440" tIns="45720" rIns="91440" bIns="45720" rtlCol="0" anchor="t">
            <a:normAutofit/>
          </a:bodyPr>
          <a:lstStyle/>
          <a:p>
            <a:pPr marL="0" indent="0">
              <a:buNone/>
            </a:pPr>
            <a:r>
              <a:rPr lang="en-US" sz="3200" b="1"/>
              <a:t>Website: </a:t>
            </a:r>
            <a:r>
              <a:rPr lang="en-US" sz="3200"/>
              <a:t>fortbendisd.gov/</a:t>
            </a:r>
            <a:r>
              <a:rPr lang="en-US" sz="3200" err="1"/>
              <a:t>CollaborativeCommunities</a:t>
            </a:r>
            <a:endParaRPr lang="en-US" sz="3200"/>
          </a:p>
          <a:p>
            <a:pPr marL="0" indent="0">
              <a:buNone/>
            </a:pPr>
            <a:r>
              <a:rPr lang="en-US" sz="3200" b="1"/>
              <a:t>Email: </a:t>
            </a:r>
            <a:r>
              <a:rPr lang="en-US" sz="3200">
                <a:hlinkClick r:id="rId3"/>
              </a:rPr>
              <a:t>collaborativecommunities@fortbendisd.gov</a:t>
            </a:r>
            <a:endParaRPr lang="en-US" sz="3200"/>
          </a:p>
          <a:p>
            <a:pPr marL="0" indent="0">
              <a:buNone/>
            </a:pPr>
            <a:r>
              <a:rPr lang="en-US" sz="3200" b="1"/>
              <a:t>Phone: </a:t>
            </a:r>
            <a:r>
              <a:rPr lang="en-US" sz="3200"/>
              <a:t>281-634-1109</a:t>
            </a:r>
          </a:p>
          <a:p>
            <a:pPr marL="0" indent="0">
              <a:buNone/>
            </a:pPr>
            <a:r>
              <a:rPr lang="en-US" sz="3200" b="1"/>
              <a:t>Social:</a:t>
            </a:r>
          </a:p>
          <a:p>
            <a:pPr marL="0" indent="0">
              <a:buNone/>
            </a:pPr>
            <a:r>
              <a:rPr lang="en-US" sz="3200" b="1">
                <a:latin typeface="Calibri"/>
                <a:ea typeface="Calibri"/>
                <a:cs typeface="Calibri"/>
              </a:rPr>
              <a:t>   </a:t>
            </a:r>
            <a:r>
              <a:rPr lang="en-US" sz="3200">
                <a:latin typeface="Calibri"/>
                <a:ea typeface="Calibri"/>
                <a:cs typeface="Calibri"/>
              </a:rPr>
              <a:t>       Facebook.com/</a:t>
            </a:r>
            <a:r>
              <a:rPr lang="en-US" sz="3200" err="1">
                <a:latin typeface="Calibri"/>
                <a:ea typeface="Calibri"/>
                <a:cs typeface="Calibri"/>
              </a:rPr>
              <a:t>FBISDCollaborativeCommunities</a:t>
            </a:r>
          </a:p>
          <a:p>
            <a:pPr marL="0" indent="0">
              <a:buNone/>
            </a:pPr>
            <a:endParaRPr lang="en-US" sz="2200" b="1"/>
          </a:p>
          <a:p>
            <a:pPr marL="0" indent="0">
              <a:buNone/>
            </a:pPr>
            <a:endParaRPr lang="en-US" sz="2200"/>
          </a:p>
          <a:p>
            <a:pPr marL="0" indent="0">
              <a:buNone/>
            </a:pPr>
            <a:endParaRPr lang="en-US" sz="2200"/>
          </a:p>
          <a:p>
            <a:pPr marL="0" indent="0">
              <a:buNone/>
            </a:pPr>
            <a:endParaRPr lang="en-US"/>
          </a:p>
        </p:txBody>
      </p:sp>
      <p:sp>
        <p:nvSpPr>
          <p:cNvPr id="1033" name="Slide Number Placeholder 5">
            <a:extLst>
              <a:ext uri="{FF2B5EF4-FFF2-40B4-BE49-F238E27FC236}">
                <a16:creationId xmlns:a16="http://schemas.microsoft.com/office/drawing/2014/main" id="{79DBB085-9E16-A90A-1F93-83488C86C92B}"/>
              </a:ext>
            </a:extLst>
          </p:cNvPr>
          <p:cNvSpPr>
            <a:spLocks noGrp="1"/>
          </p:cNvSpPr>
          <p:nvPr>
            <p:ph type="sldNum" sz="quarter" idx="12"/>
          </p:nvPr>
        </p:nvSpPr>
        <p:spPr>
          <a:xfrm>
            <a:off x="9166656" y="6306922"/>
            <a:ext cx="2743200" cy="365125"/>
          </a:xfrm>
        </p:spPr>
        <p:txBody>
          <a:bodyPr>
            <a:norm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fld id="{8F377299-36CD-E049-B4A4-56FC7F2EF3FB}" type="slidenum">
              <a:rPr kumimoji="0" lang="en-US" sz="1800" b="1" i="0" u="none" strike="noStrike" kern="1200" cap="none" spc="0" normalizeH="0" baseline="0" noProof="0" smtClean="0">
                <a:ln>
                  <a:noFill/>
                </a:ln>
                <a:solidFill>
                  <a:srgbClr val="8F2828"/>
                </a:solidFill>
                <a:effectLst/>
                <a:uLnTx/>
                <a:uFillTx/>
                <a:latin typeface="Calibri" panose="020F0502020204030204" pitchFamily="34" charset="0"/>
                <a:ea typeface="+mn-ea"/>
                <a:cs typeface="Calibri" panose="020F0502020204030204" pitchFamily="34" charset="0"/>
              </a:rPr>
              <a:pPr marL="0" marR="0" lvl="0" indent="0" algn="r" defTabSz="914400" rtl="0" eaLnBrk="1" fontAlgn="auto" latinLnBrk="0" hangingPunct="1">
                <a:lnSpc>
                  <a:spcPct val="90000"/>
                </a:lnSpc>
                <a:spcBef>
                  <a:spcPts val="0"/>
                </a:spcBef>
                <a:spcAft>
                  <a:spcPts val="600"/>
                </a:spcAft>
                <a:buClrTx/>
                <a:buSzTx/>
                <a:buFontTx/>
                <a:buNone/>
                <a:tabLst/>
                <a:defRPr/>
              </a:pPr>
              <a:t>9</a:t>
            </a:fld>
            <a:endParaRPr kumimoji="0" lang="en-US" sz="1800" b="1" i="0" u="none" strike="noStrike" kern="1200" cap="none" spc="0" normalizeH="0" baseline="0" noProof="0">
              <a:ln>
                <a:noFill/>
              </a:ln>
              <a:solidFill>
                <a:srgbClr val="8F2828"/>
              </a:solidFill>
              <a:effectLst/>
              <a:uLnTx/>
              <a:uFillTx/>
              <a:latin typeface="Calibri" panose="020F0502020204030204" pitchFamily="34" charset="0"/>
              <a:ea typeface="+mn-ea"/>
              <a:cs typeface="Calibri" panose="020F0502020204030204" pitchFamily="34" charset="0"/>
            </a:endParaRPr>
          </a:p>
        </p:txBody>
      </p:sp>
      <p:pic>
        <p:nvPicPr>
          <p:cNvPr id="10" name="Picture 9">
            <a:extLst>
              <a:ext uri="{FF2B5EF4-FFF2-40B4-BE49-F238E27FC236}">
                <a16:creationId xmlns:a16="http://schemas.microsoft.com/office/drawing/2014/main" id="{E88B9F13-CEDE-3684-446F-A4BE1F327AC7}"/>
              </a:ext>
            </a:extLst>
          </p:cNvPr>
          <p:cNvPicPr>
            <a:picLocks noChangeAspect="1"/>
          </p:cNvPicPr>
          <p:nvPr/>
        </p:nvPicPr>
        <p:blipFill>
          <a:blip r:embed="rId4"/>
          <a:stretch>
            <a:fillRect/>
          </a:stretch>
        </p:blipFill>
        <p:spPr>
          <a:xfrm>
            <a:off x="1025834" y="3053136"/>
            <a:ext cx="857250" cy="762000"/>
          </a:xfrm>
          <a:prstGeom prst="rect">
            <a:avLst/>
          </a:prstGeom>
        </p:spPr>
      </p:pic>
    </p:spTree>
    <p:extLst>
      <p:ext uri="{BB962C8B-B14F-4D97-AF65-F5344CB8AC3E}">
        <p14:creationId xmlns:p14="http://schemas.microsoft.com/office/powerpoint/2010/main" val="965001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B811E-F727-FD8C-D49E-0FB8956361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857D74-03DE-0819-16F9-9D8CDDE571BC}"/>
              </a:ext>
            </a:extLst>
          </p:cNvPr>
          <p:cNvSpPr>
            <a:spLocks noGrp="1"/>
          </p:cNvSpPr>
          <p:nvPr>
            <p:ph type="ctrTitle"/>
          </p:nvPr>
        </p:nvSpPr>
        <p:spPr>
          <a:xfrm>
            <a:off x="633840" y="1240472"/>
            <a:ext cx="6814710" cy="2387600"/>
          </a:xfrm>
        </p:spPr>
        <p:txBody>
          <a:bodyPr>
            <a:noAutofit/>
          </a:bodyPr>
          <a:lstStyle/>
          <a:p>
            <a:r>
              <a:rPr lang="en-US" sz="6600">
                <a:solidFill>
                  <a:schemeClr val="accent1"/>
                </a:solidFill>
                <a:latin typeface="Arial Narrow"/>
                <a:cs typeface="Arial Narrow"/>
              </a:rPr>
              <a:t>BUILDING STRONG PTO &amp; BOOSTER ORGANIZATIONS</a:t>
            </a:r>
            <a:endParaRPr lang="en-US" sz="6600">
              <a:solidFill>
                <a:schemeClr val="accent1"/>
              </a:solidFill>
            </a:endParaRPr>
          </a:p>
        </p:txBody>
      </p:sp>
      <p:sp>
        <p:nvSpPr>
          <p:cNvPr id="4" name="TextBox 3">
            <a:extLst>
              <a:ext uri="{FF2B5EF4-FFF2-40B4-BE49-F238E27FC236}">
                <a16:creationId xmlns:a16="http://schemas.microsoft.com/office/drawing/2014/main" id="{D3C6A905-0CA1-65F3-0961-BDCA15194193}"/>
              </a:ext>
            </a:extLst>
          </p:cNvPr>
          <p:cNvSpPr txBox="1"/>
          <p:nvPr/>
        </p:nvSpPr>
        <p:spPr>
          <a:xfrm>
            <a:off x="409574" y="3848785"/>
            <a:ext cx="8439151" cy="369332"/>
          </a:xfrm>
          <a:prstGeom prst="rect">
            <a:avLst/>
          </a:prstGeom>
          <a:noFill/>
        </p:spPr>
        <p:txBody>
          <a:bodyPr wrap="square">
            <a:spAutoFit/>
          </a:bodyPr>
          <a:lstStyle/>
          <a:p>
            <a:pPr marL="12700">
              <a:lnSpc>
                <a:spcPct val="100000"/>
              </a:lnSpc>
              <a:spcBef>
                <a:spcPts val="95"/>
              </a:spcBef>
            </a:pPr>
            <a:r>
              <a:rPr lang="en-US" sz="1800" spc="509">
                <a:solidFill>
                  <a:schemeClr val="accent1"/>
                </a:solidFill>
                <a:latin typeface="Trebuchet MS"/>
                <a:cs typeface="Trebuchet MS"/>
              </a:rPr>
              <a:t>PRESENTED</a:t>
            </a:r>
            <a:r>
              <a:rPr lang="en-US" sz="1800" spc="295">
                <a:solidFill>
                  <a:schemeClr val="accent1"/>
                </a:solidFill>
                <a:latin typeface="Trebuchet MS"/>
                <a:cs typeface="Trebuchet MS"/>
              </a:rPr>
              <a:t> </a:t>
            </a:r>
            <a:r>
              <a:rPr lang="en-US" sz="1800" spc="370">
                <a:solidFill>
                  <a:schemeClr val="accent1"/>
                </a:solidFill>
                <a:latin typeface="Trebuchet MS"/>
                <a:cs typeface="Trebuchet MS"/>
              </a:rPr>
              <a:t>BY</a:t>
            </a:r>
            <a:r>
              <a:rPr lang="en-US" sz="1800" spc="295">
                <a:solidFill>
                  <a:schemeClr val="accent1"/>
                </a:solidFill>
                <a:latin typeface="Trebuchet MS"/>
                <a:cs typeface="Trebuchet MS"/>
              </a:rPr>
              <a:t> </a:t>
            </a:r>
            <a:r>
              <a:rPr lang="en-US" sz="1800" spc="-265">
                <a:solidFill>
                  <a:schemeClr val="accent1"/>
                </a:solidFill>
                <a:latin typeface="Trebuchet MS"/>
                <a:cs typeface="Trebuchet MS"/>
              </a:rPr>
              <a:t>:</a:t>
            </a:r>
            <a:r>
              <a:rPr lang="en-US" sz="1800" spc="295">
                <a:solidFill>
                  <a:schemeClr val="accent1"/>
                </a:solidFill>
                <a:latin typeface="Trebuchet MS"/>
                <a:cs typeface="Trebuchet MS"/>
              </a:rPr>
              <a:t> </a:t>
            </a:r>
            <a:r>
              <a:rPr lang="en-US" sz="1800" spc="490">
                <a:solidFill>
                  <a:schemeClr val="accent1"/>
                </a:solidFill>
                <a:latin typeface="Trebuchet MS"/>
                <a:cs typeface="Trebuchet MS"/>
              </a:rPr>
              <a:t>SARAU</a:t>
            </a:r>
            <a:r>
              <a:rPr lang="en-US" sz="1800" spc="295">
                <a:solidFill>
                  <a:schemeClr val="accent1"/>
                </a:solidFill>
                <a:latin typeface="Trebuchet MS"/>
                <a:cs typeface="Trebuchet MS"/>
              </a:rPr>
              <a:t> </a:t>
            </a:r>
            <a:r>
              <a:rPr lang="en-US" sz="1800" spc="525">
                <a:solidFill>
                  <a:schemeClr val="accent1"/>
                </a:solidFill>
                <a:latin typeface="Trebuchet MS"/>
                <a:cs typeface="Trebuchet MS"/>
              </a:rPr>
              <a:t>BECERRA</a:t>
            </a:r>
            <a:r>
              <a:rPr lang="en-US" sz="1800" spc="295">
                <a:solidFill>
                  <a:schemeClr val="accent1"/>
                </a:solidFill>
                <a:latin typeface="Trebuchet MS"/>
                <a:cs typeface="Trebuchet MS"/>
              </a:rPr>
              <a:t> </a:t>
            </a:r>
            <a:r>
              <a:rPr lang="en-US" sz="1800">
                <a:solidFill>
                  <a:schemeClr val="accent1"/>
                </a:solidFill>
                <a:latin typeface="Trebuchet MS"/>
                <a:cs typeface="Trebuchet MS"/>
              </a:rPr>
              <a:t>&amp;</a:t>
            </a:r>
            <a:r>
              <a:rPr lang="en-US" sz="1800" spc="295">
                <a:solidFill>
                  <a:schemeClr val="accent1"/>
                </a:solidFill>
                <a:latin typeface="Trebuchet MS"/>
                <a:cs typeface="Trebuchet MS"/>
              </a:rPr>
              <a:t> </a:t>
            </a:r>
            <a:r>
              <a:rPr lang="en-US" sz="1800" spc="380">
                <a:solidFill>
                  <a:schemeClr val="accent1"/>
                </a:solidFill>
                <a:latin typeface="Trebuchet MS"/>
                <a:cs typeface="Trebuchet MS"/>
              </a:rPr>
              <a:t>JAIME</a:t>
            </a:r>
            <a:r>
              <a:rPr lang="en-US" sz="1800" spc="295">
                <a:solidFill>
                  <a:schemeClr val="accent1"/>
                </a:solidFill>
                <a:latin typeface="Trebuchet MS"/>
                <a:cs typeface="Trebuchet MS"/>
              </a:rPr>
              <a:t> </a:t>
            </a:r>
            <a:r>
              <a:rPr lang="en-US" sz="1800" spc="459">
                <a:solidFill>
                  <a:schemeClr val="accent1"/>
                </a:solidFill>
                <a:latin typeface="Trebuchet MS"/>
                <a:cs typeface="Trebuchet MS"/>
              </a:rPr>
              <a:t>HUMPHREY</a:t>
            </a:r>
            <a:endParaRPr lang="en-US" sz="1800">
              <a:solidFill>
                <a:schemeClr val="accent1"/>
              </a:solidFill>
              <a:latin typeface="Trebuchet MS"/>
              <a:cs typeface="Trebuchet MS"/>
            </a:endParaRPr>
          </a:p>
        </p:txBody>
      </p:sp>
    </p:spTree>
    <p:extLst>
      <p:ext uri="{BB962C8B-B14F-4D97-AF65-F5344CB8AC3E}">
        <p14:creationId xmlns:p14="http://schemas.microsoft.com/office/powerpoint/2010/main" val="2001856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961065" y="1882148"/>
            <a:ext cx="0" cy="3681307"/>
          </a:xfrm>
          <a:custGeom>
            <a:avLst/>
            <a:gdLst/>
            <a:ahLst/>
            <a:cxnLst/>
            <a:rect l="l" t="t" r="r" b="b"/>
            <a:pathLst>
              <a:path h="5521959">
                <a:moveTo>
                  <a:pt x="0" y="5521734"/>
                </a:moveTo>
                <a:lnTo>
                  <a:pt x="0" y="0"/>
                </a:lnTo>
              </a:path>
            </a:pathLst>
          </a:custGeom>
          <a:ln w="28574">
            <a:solidFill>
              <a:srgbClr val="FFFFFF"/>
            </a:solidFill>
          </a:ln>
        </p:spPr>
        <p:txBody>
          <a:bodyPr wrap="square" lIns="0" tIns="0" rIns="0" bIns="0" rtlCol="0"/>
          <a:lstStyle/>
          <a:p>
            <a:pPr defTabSz="609630"/>
            <a:endParaRPr sz="1200" kern="0">
              <a:solidFill>
                <a:sysClr val="windowText" lastClr="000000"/>
              </a:solidFill>
            </a:endParaRPr>
          </a:p>
        </p:txBody>
      </p:sp>
      <p:grpSp>
        <p:nvGrpSpPr>
          <p:cNvPr id="3" name="object 3"/>
          <p:cNvGrpSpPr/>
          <p:nvPr/>
        </p:nvGrpSpPr>
        <p:grpSpPr>
          <a:xfrm>
            <a:off x="2609426" y="2039206"/>
            <a:ext cx="3313430" cy="2985770"/>
            <a:chOff x="3914138" y="3058809"/>
            <a:chExt cx="4970145" cy="4478655"/>
          </a:xfrm>
        </p:grpSpPr>
        <p:pic>
          <p:nvPicPr>
            <p:cNvPr id="4" name="object 4"/>
            <p:cNvPicPr/>
            <p:nvPr/>
          </p:nvPicPr>
          <p:blipFill>
            <a:blip r:embed="rId2" cstate="print"/>
            <a:stretch>
              <a:fillRect/>
            </a:stretch>
          </p:blipFill>
          <p:spPr>
            <a:xfrm>
              <a:off x="3954143" y="3098814"/>
              <a:ext cx="4889886" cy="4398656"/>
            </a:xfrm>
            <a:prstGeom prst="rect">
              <a:avLst/>
            </a:prstGeom>
          </p:spPr>
        </p:pic>
        <p:sp>
          <p:nvSpPr>
            <p:cNvPr id="5" name="object 5"/>
            <p:cNvSpPr/>
            <p:nvPr/>
          </p:nvSpPr>
          <p:spPr>
            <a:xfrm>
              <a:off x="3942713" y="3087384"/>
              <a:ext cx="4912995" cy="4421505"/>
            </a:xfrm>
            <a:custGeom>
              <a:avLst/>
              <a:gdLst/>
              <a:ahLst/>
              <a:cxnLst/>
              <a:rect l="l" t="t" r="r" b="b"/>
              <a:pathLst>
                <a:path w="4912995" h="4421505">
                  <a:moveTo>
                    <a:pt x="0" y="0"/>
                  </a:moveTo>
                  <a:lnTo>
                    <a:pt x="0" y="4421385"/>
                  </a:lnTo>
                  <a:lnTo>
                    <a:pt x="4912667" y="4421385"/>
                  </a:lnTo>
                  <a:lnTo>
                    <a:pt x="4912667" y="0"/>
                  </a:lnTo>
                  <a:lnTo>
                    <a:pt x="0" y="0"/>
                  </a:lnTo>
                </a:path>
              </a:pathLst>
            </a:custGeom>
            <a:ln w="57149">
              <a:solidFill>
                <a:srgbClr val="FFFFFF"/>
              </a:solidFill>
            </a:ln>
          </p:spPr>
          <p:txBody>
            <a:bodyPr wrap="square" lIns="0" tIns="0" rIns="0" bIns="0" rtlCol="0"/>
            <a:lstStyle/>
            <a:p>
              <a:pPr defTabSz="609630"/>
              <a:endParaRPr sz="1200" kern="0">
                <a:solidFill>
                  <a:sysClr val="windowText" lastClr="000000"/>
                </a:solidFill>
              </a:endParaRPr>
            </a:p>
          </p:txBody>
        </p:sp>
      </p:grpSp>
      <p:grpSp>
        <p:nvGrpSpPr>
          <p:cNvPr id="6" name="object 6"/>
          <p:cNvGrpSpPr/>
          <p:nvPr/>
        </p:nvGrpSpPr>
        <p:grpSpPr>
          <a:xfrm>
            <a:off x="6544947" y="2039206"/>
            <a:ext cx="3313430" cy="2985770"/>
            <a:chOff x="9817420" y="3058809"/>
            <a:chExt cx="4970145" cy="4478655"/>
          </a:xfrm>
        </p:grpSpPr>
        <p:pic>
          <p:nvPicPr>
            <p:cNvPr id="7" name="object 7"/>
            <p:cNvPicPr/>
            <p:nvPr/>
          </p:nvPicPr>
          <p:blipFill>
            <a:blip r:embed="rId3" cstate="print"/>
            <a:stretch>
              <a:fillRect/>
            </a:stretch>
          </p:blipFill>
          <p:spPr>
            <a:xfrm>
              <a:off x="9857425" y="3098814"/>
              <a:ext cx="4889886" cy="4398656"/>
            </a:xfrm>
            <a:prstGeom prst="rect">
              <a:avLst/>
            </a:prstGeom>
          </p:spPr>
        </p:pic>
        <p:sp>
          <p:nvSpPr>
            <p:cNvPr id="8" name="object 8"/>
            <p:cNvSpPr/>
            <p:nvPr/>
          </p:nvSpPr>
          <p:spPr>
            <a:xfrm>
              <a:off x="9845995" y="3087384"/>
              <a:ext cx="4912995" cy="4421505"/>
            </a:xfrm>
            <a:custGeom>
              <a:avLst/>
              <a:gdLst/>
              <a:ahLst/>
              <a:cxnLst/>
              <a:rect l="l" t="t" r="r" b="b"/>
              <a:pathLst>
                <a:path w="4912994" h="4421505">
                  <a:moveTo>
                    <a:pt x="0" y="0"/>
                  </a:moveTo>
                  <a:lnTo>
                    <a:pt x="0" y="4421385"/>
                  </a:lnTo>
                  <a:lnTo>
                    <a:pt x="4912667" y="4421385"/>
                  </a:lnTo>
                  <a:lnTo>
                    <a:pt x="4912667" y="0"/>
                  </a:lnTo>
                  <a:lnTo>
                    <a:pt x="0" y="0"/>
                  </a:lnTo>
                </a:path>
              </a:pathLst>
            </a:custGeom>
            <a:ln w="57149">
              <a:solidFill>
                <a:srgbClr val="FFFFFF"/>
              </a:solidFill>
            </a:ln>
          </p:spPr>
          <p:txBody>
            <a:bodyPr wrap="square" lIns="0" tIns="0" rIns="0" bIns="0" rtlCol="0"/>
            <a:lstStyle/>
            <a:p>
              <a:pPr defTabSz="609630"/>
              <a:endParaRPr sz="1200" kern="0">
                <a:solidFill>
                  <a:sysClr val="windowText" lastClr="000000"/>
                </a:solidFill>
              </a:endParaRPr>
            </a:p>
          </p:txBody>
        </p:sp>
      </p:grpSp>
      <p:sp>
        <p:nvSpPr>
          <p:cNvPr id="9" name="object 9" descr="$PPTXTitle"/>
          <p:cNvSpPr txBox="1">
            <a:spLocks noGrp="1"/>
          </p:cNvSpPr>
          <p:nvPr>
            <p:ph type="title"/>
          </p:nvPr>
        </p:nvSpPr>
        <p:spPr>
          <a:xfrm>
            <a:off x="1946806" y="672857"/>
            <a:ext cx="7913793" cy="1067879"/>
          </a:xfrm>
          <a:prstGeom prst="rect">
            <a:avLst/>
          </a:prstGeom>
        </p:spPr>
        <p:txBody>
          <a:bodyPr vert="horz" wrap="square" lIns="0" tIns="11007" rIns="0" bIns="0" rtlCol="0">
            <a:spAutoFit/>
          </a:bodyPr>
          <a:lstStyle/>
          <a:p>
            <a:pPr marL="8467">
              <a:spcBef>
                <a:spcPts val="87"/>
              </a:spcBef>
              <a:tabLst>
                <a:tab pos="3988846" algn="l"/>
              </a:tabLst>
            </a:pPr>
            <a:r>
              <a:rPr sz="6867" spc="-550"/>
              <a:t>MEET</a:t>
            </a:r>
            <a:r>
              <a:rPr sz="6867" spc="53"/>
              <a:t> </a:t>
            </a:r>
            <a:r>
              <a:rPr sz="6867" spc="-867"/>
              <a:t>YOUR</a:t>
            </a:r>
            <a:r>
              <a:rPr sz="6867"/>
              <a:t>	</a:t>
            </a:r>
            <a:r>
              <a:rPr sz="6867" spc="-767"/>
              <a:t>PRESENTERS</a:t>
            </a:r>
            <a:endParaRPr sz="6867"/>
          </a:p>
        </p:txBody>
      </p:sp>
      <p:pic>
        <p:nvPicPr>
          <p:cNvPr id="10" name="object 10"/>
          <p:cNvPicPr/>
          <p:nvPr/>
        </p:nvPicPr>
        <p:blipFill>
          <a:blip r:embed="rId4" cstate="print"/>
          <a:stretch>
            <a:fillRect/>
          </a:stretch>
        </p:blipFill>
        <p:spPr>
          <a:xfrm>
            <a:off x="10339110" y="685800"/>
            <a:ext cx="1852889" cy="2776878"/>
          </a:xfrm>
          <a:prstGeom prst="rect">
            <a:avLst/>
          </a:prstGeom>
        </p:spPr>
      </p:pic>
      <p:pic>
        <p:nvPicPr>
          <p:cNvPr id="11" name="object 11"/>
          <p:cNvPicPr/>
          <p:nvPr/>
        </p:nvPicPr>
        <p:blipFill>
          <a:blip r:embed="rId5" cstate="print"/>
          <a:stretch>
            <a:fillRect/>
          </a:stretch>
        </p:blipFill>
        <p:spPr>
          <a:xfrm>
            <a:off x="-4976" y="3559027"/>
            <a:ext cx="1805205" cy="2776911"/>
          </a:xfrm>
          <a:prstGeom prst="rect">
            <a:avLst/>
          </a:prstGeom>
        </p:spPr>
      </p:pic>
      <p:sp>
        <p:nvSpPr>
          <p:cNvPr id="12" name="object 12"/>
          <p:cNvSpPr txBox="1"/>
          <p:nvPr/>
        </p:nvSpPr>
        <p:spPr>
          <a:xfrm>
            <a:off x="3273750" y="5169312"/>
            <a:ext cx="2127673" cy="380873"/>
          </a:xfrm>
          <a:prstGeom prst="rect">
            <a:avLst/>
          </a:prstGeom>
        </p:spPr>
        <p:txBody>
          <a:bodyPr vert="horz" wrap="square" lIns="0" tIns="11430" rIns="0" bIns="0" rtlCol="0">
            <a:spAutoFit/>
          </a:bodyPr>
          <a:lstStyle/>
          <a:p>
            <a:pPr marL="8467" defTabSz="609630">
              <a:spcBef>
                <a:spcPts val="90"/>
              </a:spcBef>
            </a:pPr>
            <a:r>
              <a:rPr sz="2400" kern="0" spc="-169">
                <a:solidFill>
                  <a:srgbClr val="FFFFFF"/>
                </a:solidFill>
                <a:latin typeface="Arial Black"/>
                <a:cs typeface="Arial Black"/>
              </a:rPr>
              <a:t>Sarau</a:t>
            </a:r>
            <a:r>
              <a:rPr sz="2400" kern="0" spc="-133">
                <a:solidFill>
                  <a:srgbClr val="FFFFFF"/>
                </a:solidFill>
                <a:latin typeface="Arial Black"/>
                <a:cs typeface="Arial Black"/>
              </a:rPr>
              <a:t> </a:t>
            </a:r>
            <a:r>
              <a:rPr sz="2400" kern="0" spc="-200">
                <a:solidFill>
                  <a:srgbClr val="FFFFFF"/>
                </a:solidFill>
                <a:latin typeface="Arial Black"/>
                <a:cs typeface="Arial Black"/>
              </a:rPr>
              <a:t>Becerra</a:t>
            </a:r>
            <a:endParaRPr sz="2400" kern="0">
              <a:solidFill>
                <a:sysClr val="windowText" lastClr="000000"/>
              </a:solidFill>
              <a:latin typeface="Arial Black"/>
              <a:cs typeface="Arial Black"/>
            </a:endParaRPr>
          </a:p>
        </p:txBody>
      </p:sp>
      <p:sp>
        <p:nvSpPr>
          <p:cNvPr id="13" name="object 13"/>
          <p:cNvSpPr txBox="1"/>
          <p:nvPr/>
        </p:nvSpPr>
        <p:spPr>
          <a:xfrm>
            <a:off x="1642547" y="5735298"/>
            <a:ext cx="4598670" cy="564963"/>
          </a:xfrm>
          <a:prstGeom prst="rect">
            <a:avLst/>
          </a:prstGeom>
        </p:spPr>
        <p:txBody>
          <a:bodyPr vert="horz" wrap="square" lIns="0" tIns="0" rIns="0" bIns="0" rtlCol="0">
            <a:spAutoFit/>
          </a:bodyPr>
          <a:lstStyle/>
          <a:p>
            <a:pPr marL="984299" marR="3387" indent="-976255" defTabSz="609630">
              <a:lnSpc>
                <a:spcPct val="104200"/>
              </a:lnSpc>
            </a:pPr>
            <a:r>
              <a:rPr kern="0" spc="-140">
                <a:solidFill>
                  <a:srgbClr val="FFFFFF"/>
                </a:solidFill>
                <a:latin typeface="Arial Black"/>
                <a:cs typeface="Arial Black"/>
              </a:rPr>
              <a:t>Strategic</a:t>
            </a:r>
            <a:r>
              <a:rPr kern="0" spc="-97">
                <a:solidFill>
                  <a:srgbClr val="FFFFFF"/>
                </a:solidFill>
                <a:latin typeface="Arial Black"/>
                <a:cs typeface="Arial Black"/>
              </a:rPr>
              <a:t> </a:t>
            </a:r>
            <a:r>
              <a:rPr kern="0" spc="-100">
                <a:solidFill>
                  <a:srgbClr val="FFFFFF"/>
                </a:solidFill>
                <a:latin typeface="Arial Black"/>
                <a:cs typeface="Arial Black"/>
              </a:rPr>
              <a:t>Advisor</a:t>
            </a:r>
            <a:r>
              <a:rPr kern="0" spc="-97">
                <a:solidFill>
                  <a:srgbClr val="FFFFFF"/>
                </a:solidFill>
                <a:latin typeface="Arial Black"/>
                <a:cs typeface="Arial Black"/>
              </a:rPr>
              <a:t> </a:t>
            </a:r>
            <a:r>
              <a:rPr kern="0">
                <a:solidFill>
                  <a:srgbClr val="FFFFFF"/>
                </a:solidFill>
                <a:latin typeface="Arial Black"/>
                <a:cs typeface="Arial Black"/>
              </a:rPr>
              <a:t>|</a:t>
            </a:r>
            <a:r>
              <a:rPr kern="0" spc="-93">
                <a:solidFill>
                  <a:srgbClr val="FFFFFF"/>
                </a:solidFill>
                <a:latin typeface="Arial Black"/>
                <a:cs typeface="Arial Black"/>
              </a:rPr>
              <a:t> </a:t>
            </a:r>
            <a:r>
              <a:rPr kern="0" spc="-113">
                <a:solidFill>
                  <a:srgbClr val="FFFFFF"/>
                </a:solidFill>
                <a:latin typeface="Arial Black"/>
                <a:cs typeface="Arial Black"/>
              </a:rPr>
              <a:t>Nonprofit</a:t>
            </a:r>
            <a:r>
              <a:rPr kern="0" spc="-97">
                <a:solidFill>
                  <a:srgbClr val="FFFFFF"/>
                </a:solidFill>
                <a:latin typeface="Arial Black"/>
                <a:cs typeface="Arial Black"/>
              </a:rPr>
              <a:t> </a:t>
            </a:r>
            <a:r>
              <a:rPr kern="0" spc="-103">
                <a:solidFill>
                  <a:srgbClr val="FFFFFF"/>
                </a:solidFill>
                <a:latin typeface="Arial Black"/>
                <a:cs typeface="Arial Black"/>
              </a:rPr>
              <a:t>Governance </a:t>
            </a:r>
            <a:r>
              <a:rPr kern="0" spc="-306">
                <a:solidFill>
                  <a:srgbClr val="FFFFFF"/>
                </a:solidFill>
                <a:latin typeface="Arial Black"/>
                <a:cs typeface="Arial Black"/>
              </a:rPr>
              <a:t>&amp;</a:t>
            </a:r>
            <a:r>
              <a:rPr kern="0" spc="-107">
                <a:solidFill>
                  <a:srgbClr val="FFFFFF"/>
                </a:solidFill>
                <a:latin typeface="Arial Black"/>
                <a:cs typeface="Arial Black"/>
              </a:rPr>
              <a:t> </a:t>
            </a:r>
            <a:r>
              <a:rPr kern="0" spc="-127">
                <a:solidFill>
                  <a:srgbClr val="FFFFFF"/>
                </a:solidFill>
                <a:latin typeface="Arial Black"/>
                <a:cs typeface="Arial Black"/>
              </a:rPr>
              <a:t>Financial</a:t>
            </a:r>
            <a:r>
              <a:rPr kern="0" spc="-103">
                <a:solidFill>
                  <a:srgbClr val="FFFFFF"/>
                </a:solidFill>
                <a:latin typeface="Arial Black"/>
                <a:cs typeface="Arial Black"/>
              </a:rPr>
              <a:t> </a:t>
            </a:r>
            <a:r>
              <a:rPr kern="0" spc="-67">
                <a:solidFill>
                  <a:srgbClr val="FFFFFF"/>
                </a:solidFill>
                <a:latin typeface="Arial Black"/>
                <a:cs typeface="Arial Black"/>
              </a:rPr>
              <a:t>Stewardship</a:t>
            </a:r>
            <a:endParaRPr kern="0">
              <a:solidFill>
                <a:sysClr val="windowText" lastClr="000000"/>
              </a:solidFill>
              <a:latin typeface="Arial Black"/>
              <a:cs typeface="Arial Black"/>
            </a:endParaRPr>
          </a:p>
        </p:txBody>
      </p:sp>
      <p:sp>
        <p:nvSpPr>
          <p:cNvPr id="14" name="object 14"/>
          <p:cNvSpPr txBox="1"/>
          <p:nvPr/>
        </p:nvSpPr>
        <p:spPr>
          <a:xfrm>
            <a:off x="6863500" y="5169312"/>
            <a:ext cx="3200400" cy="1138197"/>
          </a:xfrm>
          <a:prstGeom prst="rect">
            <a:avLst/>
          </a:prstGeom>
        </p:spPr>
        <p:txBody>
          <a:bodyPr vert="horz" wrap="square" lIns="0" tIns="11430" rIns="0" bIns="0" rtlCol="0">
            <a:spAutoFit/>
          </a:bodyPr>
          <a:lstStyle/>
          <a:p>
            <a:pPr marL="88481" defTabSz="609630">
              <a:spcBef>
                <a:spcPts val="90"/>
              </a:spcBef>
            </a:pPr>
            <a:r>
              <a:rPr sz="2400" kern="0" spc="-223">
                <a:solidFill>
                  <a:srgbClr val="FFFFFF"/>
                </a:solidFill>
                <a:latin typeface="Arial Black"/>
                <a:cs typeface="Arial Black"/>
              </a:rPr>
              <a:t>Jaime</a:t>
            </a:r>
            <a:r>
              <a:rPr sz="2400" kern="0" spc="-147">
                <a:solidFill>
                  <a:srgbClr val="FFFFFF"/>
                </a:solidFill>
                <a:latin typeface="Arial Black"/>
                <a:cs typeface="Arial Black"/>
              </a:rPr>
              <a:t> </a:t>
            </a:r>
            <a:r>
              <a:rPr sz="2400" kern="0" spc="-80">
                <a:solidFill>
                  <a:srgbClr val="FFFFFF"/>
                </a:solidFill>
                <a:latin typeface="Arial Black"/>
                <a:cs typeface="Arial Black"/>
              </a:rPr>
              <a:t>Humphrey</a:t>
            </a:r>
            <a:endParaRPr sz="2400" kern="0">
              <a:solidFill>
                <a:sysClr val="windowText" lastClr="000000"/>
              </a:solidFill>
              <a:latin typeface="Arial Black"/>
              <a:cs typeface="Arial Black"/>
            </a:endParaRPr>
          </a:p>
          <a:p>
            <a:pPr marL="64773" marR="3387" indent="-56730" defTabSz="609630">
              <a:lnSpc>
                <a:spcPct val="104200"/>
              </a:lnSpc>
              <a:spcBef>
                <a:spcPts val="1490"/>
              </a:spcBef>
            </a:pPr>
            <a:r>
              <a:rPr kern="0" spc="-123">
                <a:solidFill>
                  <a:srgbClr val="FFFFFF"/>
                </a:solidFill>
                <a:latin typeface="Arial Black"/>
                <a:cs typeface="Arial Black"/>
              </a:rPr>
              <a:t>Certified</a:t>
            </a:r>
            <a:r>
              <a:rPr kern="0" spc="-67">
                <a:solidFill>
                  <a:srgbClr val="FFFFFF"/>
                </a:solidFill>
                <a:latin typeface="Arial Black"/>
                <a:cs typeface="Arial Black"/>
              </a:rPr>
              <a:t> </a:t>
            </a:r>
            <a:r>
              <a:rPr kern="0" spc="-113">
                <a:solidFill>
                  <a:srgbClr val="FFFFFF"/>
                </a:solidFill>
                <a:latin typeface="Arial Black"/>
                <a:cs typeface="Arial Black"/>
              </a:rPr>
              <a:t>Public</a:t>
            </a:r>
            <a:r>
              <a:rPr kern="0" spc="-63">
                <a:solidFill>
                  <a:srgbClr val="FFFFFF"/>
                </a:solidFill>
                <a:latin typeface="Arial Black"/>
                <a:cs typeface="Arial Black"/>
              </a:rPr>
              <a:t> </a:t>
            </a:r>
            <a:r>
              <a:rPr kern="0" spc="-150">
                <a:solidFill>
                  <a:srgbClr val="FFFFFF"/>
                </a:solidFill>
                <a:latin typeface="Arial Black"/>
                <a:cs typeface="Arial Black"/>
              </a:rPr>
              <a:t>Accountant</a:t>
            </a:r>
            <a:r>
              <a:rPr kern="0" spc="-67">
                <a:solidFill>
                  <a:srgbClr val="FFFFFF"/>
                </a:solidFill>
                <a:latin typeface="Arial Black"/>
                <a:cs typeface="Arial Black"/>
              </a:rPr>
              <a:t> </a:t>
            </a:r>
            <a:r>
              <a:rPr kern="0" spc="-33">
                <a:solidFill>
                  <a:srgbClr val="FFFFFF"/>
                </a:solidFill>
                <a:latin typeface="Arial Black"/>
                <a:cs typeface="Arial Black"/>
              </a:rPr>
              <a:t>| </a:t>
            </a:r>
            <a:r>
              <a:rPr kern="0" spc="-113">
                <a:solidFill>
                  <a:srgbClr val="FFFFFF"/>
                </a:solidFill>
                <a:latin typeface="Arial Black"/>
                <a:cs typeface="Arial Black"/>
              </a:rPr>
              <a:t>Nonprofit</a:t>
            </a:r>
            <a:r>
              <a:rPr kern="0" spc="-110">
                <a:solidFill>
                  <a:srgbClr val="FFFFFF"/>
                </a:solidFill>
                <a:latin typeface="Arial Black"/>
                <a:cs typeface="Arial Black"/>
              </a:rPr>
              <a:t> </a:t>
            </a:r>
            <a:r>
              <a:rPr kern="0" spc="-183">
                <a:solidFill>
                  <a:srgbClr val="FFFFFF"/>
                </a:solidFill>
                <a:latin typeface="Arial Black"/>
                <a:cs typeface="Arial Black"/>
              </a:rPr>
              <a:t>Tax</a:t>
            </a:r>
            <a:r>
              <a:rPr kern="0" spc="-110">
                <a:solidFill>
                  <a:srgbClr val="FFFFFF"/>
                </a:solidFill>
                <a:latin typeface="Arial Black"/>
                <a:cs typeface="Arial Black"/>
              </a:rPr>
              <a:t> </a:t>
            </a:r>
            <a:r>
              <a:rPr kern="0" spc="-306">
                <a:solidFill>
                  <a:srgbClr val="FFFFFF"/>
                </a:solidFill>
                <a:latin typeface="Arial Black"/>
                <a:cs typeface="Arial Black"/>
              </a:rPr>
              <a:t>&amp;</a:t>
            </a:r>
            <a:r>
              <a:rPr kern="0" spc="-110">
                <a:solidFill>
                  <a:srgbClr val="FFFFFF"/>
                </a:solidFill>
                <a:latin typeface="Arial Black"/>
                <a:cs typeface="Arial Black"/>
              </a:rPr>
              <a:t> </a:t>
            </a:r>
            <a:r>
              <a:rPr kern="0" spc="-113">
                <a:solidFill>
                  <a:srgbClr val="FFFFFF"/>
                </a:solidFill>
                <a:latin typeface="Arial Black"/>
                <a:cs typeface="Arial Black"/>
              </a:rPr>
              <a:t>Compliance</a:t>
            </a:r>
            <a:endParaRPr kern="0">
              <a:solidFill>
                <a:sysClr val="windowText" lastClr="000000"/>
              </a:solidFill>
              <a:latin typeface="Arial Black"/>
              <a:cs typeface="Arial Black"/>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001262" y="344892"/>
            <a:ext cx="505037" cy="126577"/>
          </a:xfrm>
          <a:custGeom>
            <a:avLst/>
            <a:gdLst/>
            <a:ahLst/>
            <a:cxnLst/>
            <a:rect l="l" t="t" r="r" b="b"/>
            <a:pathLst>
              <a:path w="757555" h="189865">
                <a:moveTo>
                  <a:pt x="94654" y="189309"/>
                </a:moveTo>
                <a:lnTo>
                  <a:pt x="57802" y="181873"/>
                </a:lnTo>
                <a:lnTo>
                  <a:pt x="27716" y="161593"/>
                </a:lnTo>
                <a:lnTo>
                  <a:pt x="7435" y="131507"/>
                </a:lnTo>
                <a:lnTo>
                  <a:pt x="0" y="94654"/>
                </a:lnTo>
                <a:lnTo>
                  <a:pt x="7435" y="57802"/>
                </a:lnTo>
                <a:lnTo>
                  <a:pt x="27716" y="27716"/>
                </a:lnTo>
                <a:lnTo>
                  <a:pt x="57802" y="7435"/>
                </a:lnTo>
                <a:lnTo>
                  <a:pt x="94654" y="0"/>
                </a:lnTo>
                <a:lnTo>
                  <a:pt x="131507" y="7435"/>
                </a:lnTo>
                <a:lnTo>
                  <a:pt x="161593" y="27716"/>
                </a:lnTo>
                <a:lnTo>
                  <a:pt x="181873" y="57802"/>
                </a:lnTo>
                <a:lnTo>
                  <a:pt x="189309" y="94654"/>
                </a:lnTo>
                <a:lnTo>
                  <a:pt x="181873" y="131507"/>
                </a:lnTo>
                <a:lnTo>
                  <a:pt x="161593" y="161593"/>
                </a:lnTo>
                <a:lnTo>
                  <a:pt x="131507" y="181873"/>
                </a:lnTo>
                <a:lnTo>
                  <a:pt x="94654" y="189309"/>
                </a:lnTo>
                <a:close/>
              </a:path>
              <a:path w="757555" h="189865">
                <a:moveTo>
                  <a:pt x="662582" y="189309"/>
                </a:moveTo>
                <a:lnTo>
                  <a:pt x="625730" y="181873"/>
                </a:lnTo>
                <a:lnTo>
                  <a:pt x="595644" y="161593"/>
                </a:lnTo>
                <a:lnTo>
                  <a:pt x="575363" y="131507"/>
                </a:lnTo>
                <a:lnTo>
                  <a:pt x="567928" y="94654"/>
                </a:lnTo>
                <a:lnTo>
                  <a:pt x="575363" y="57802"/>
                </a:lnTo>
                <a:lnTo>
                  <a:pt x="595644" y="27716"/>
                </a:lnTo>
                <a:lnTo>
                  <a:pt x="625730" y="7435"/>
                </a:lnTo>
                <a:lnTo>
                  <a:pt x="662582" y="0"/>
                </a:lnTo>
                <a:lnTo>
                  <a:pt x="699435" y="7435"/>
                </a:lnTo>
                <a:lnTo>
                  <a:pt x="729521" y="27716"/>
                </a:lnTo>
                <a:lnTo>
                  <a:pt x="749801" y="57802"/>
                </a:lnTo>
                <a:lnTo>
                  <a:pt x="757237" y="94654"/>
                </a:lnTo>
                <a:lnTo>
                  <a:pt x="749801" y="131507"/>
                </a:lnTo>
                <a:lnTo>
                  <a:pt x="729521" y="161593"/>
                </a:lnTo>
                <a:lnTo>
                  <a:pt x="699435" y="181873"/>
                </a:lnTo>
                <a:lnTo>
                  <a:pt x="662582" y="189309"/>
                </a:lnTo>
                <a:close/>
              </a:path>
              <a:path w="757555" h="189865">
                <a:moveTo>
                  <a:pt x="378618" y="189309"/>
                </a:moveTo>
                <a:lnTo>
                  <a:pt x="341766" y="181873"/>
                </a:lnTo>
                <a:lnTo>
                  <a:pt x="311680" y="161593"/>
                </a:lnTo>
                <a:lnTo>
                  <a:pt x="291399" y="131507"/>
                </a:lnTo>
                <a:lnTo>
                  <a:pt x="283964" y="94654"/>
                </a:lnTo>
                <a:lnTo>
                  <a:pt x="291399" y="57802"/>
                </a:lnTo>
                <a:lnTo>
                  <a:pt x="311680" y="27716"/>
                </a:lnTo>
                <a:lnTo>
                  <a:pt x="341766" y="7435"/>
                </a:lnTo>
                <a:lnTo>
                  <a:pt x="378618" y="0"/>
                </a:lnTo>
                <a:lnTo>
                  <a:pt x="415471" y="7435"/>
                </a:lnTo>
                <a:lnTo>
                  <a:pt x="445557" y="27716"/>
                </a:lnTo>
                <a:lnTo>
                  <a:pt x="465837" y="57802"/>
                </a:lnTo>
                <a:lnTo>
                  <a:pt x="473273" y="94654"/>
                </a:lnTo>
                <a:lnTo>
                  <a:pt x="465837" y="131507"/>
                </a:lnTo>
                <a:lnTo>
                  <a:pt x="445557" y="161593"/>
                </a:lnTo>
                <a:lnTo>
                  <a:pt x="415471" y="181873"/>
                </a:lnTo>
                <a:lnTo>
                  <a:pt x="378618" y="18930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sp>
        <p:nvSpPr>
          <p:cNvPr id="3" name="object 3"/>
          <p:cNvSpPr/>
          <p:nvPr/>
        </p:nvSpPr>
        <p:spPr>
          <a:xfrm>
            <a:off x="638088" y="281763"/>
            <a:ext cx="505037" cy="126577"/>
          </a:xfrm>
          <a:custGeom>
            <a:avLst/>
            <a:gdLst/>
            <a:ahLst/>
            <a:cxnLst/>
            <a:rect l="l" t="t" r="r" b="b"/>
            <a:pathLst>
              <a:path w="757555" h="189865">
                <a:moveTo>
                  <a:pt x="94654" y="189309"/>
                </a:moveTo>
                <a:lnTo>
                  <a:pt x="57802" y="181873"/>
                </a:lnTo>
                <a:lnTo>
                  <a:pt x="27716" y="161593"/>
                </a:lnTo>
                <a:lnTo>
                  <a:pt x="7435" y="131507"/>
                </a:lnTo>
                <a:lnTo>
                  <a:pt x="0" y="94654"/>
                </a:lnTo>
                <a:lnTo>
                  <a:pt x="7435" y="57802"/>
                </a:lnTo>
                <a:lnTo>
                  <a:pt x="27716" y="27716"/>
                </a:lnTo>
                <a:lnTo>
                  <a:pt x="57802" y="7435"/>
                </a:lnTo>
                <a:lnTo>
                  <a:pt x="94654" y="0"/>
                </a:lnTo>
                <a:lnTo>
                  <a:pt x="131507" y="7435"/>
                </a:lnTo>
                <a:lnTo>
                  <a:pt x="161593" y="27716"/>
                </a:lnTo>
                <a:lnTo>
                  <a:pt x="181873" y="57802"/>
                </a:lnTo>
                <a:lnTo>
                  <a:pt x="189309" y="94654"/>
                </a:lnTo>
                <a:lnTo>
                  <a:pt x="181873" y="131507"/>
                </a:lnTo>
                <a:lnTo>
                  <a:pt x="161593" y="161593"/>
                </a:lnTo>
                <a:lnTo>
                  <a:pt x="131507" y="181873"/>
                </a:lnTo>
                <a:lnTo>
                  <a:pt x="94654" y="189309"/>
                </a:lnTo>
                <a:close/>
              </a:path>
              <a:path w="757555" h="189865">
                <a:moveTo>
                  <a:pt x="662582" y="189309"/>
                </a:moveTo>
                <a:lnTo>
                  <a:pt x="625730" y="181873"/>
                </a:lnTo>
                <a:lnTo>
                  <a:pt x="595644" y="161593"/>
                </a:lnTo>
                <a:lnTo>
                  <a:pt x="575363" y="131507"/>
                </a:lnTo>
                <a:lnTo>
                  <a:pt x="567928" y="94654"/>
                </a:lnTo>
                <a:lnTo>
                  <a:pt x="575363" y="57802"/>
                </a:lnTo>
                <a:lnTo>
                  <a:pt x="595644" y="27716"/>
                </a:lnTo>
                <a:lnTo>
                  <a:pt x="625730" y="7435"/>
                </a:lnTo>
                <a:lnTo>
                  <a:pt x="662582" y="0"/>
                </a:lnTo>
                <a:lnTo>
                  <a:pt x="699435" y="7435"/>
                </a:lnTo>
                <a:lnTo>
                  <a:pt x="729521" y="27716"/>
                </a:lnTo>
                <a:lnTo>
                  <a:pt x="749801" y="57802"/>
                </a:lnTo>
                <a:lnTo>
                  <a:pt x="757237" y="94654"/>
                </a:lnTo>
                <a:lnTo>
                  <a:pt x="749801" y="131507"/>
                </a:lnTo>
                <a:lnTo>
                  <a:pt x="729521" y="161593"/>
                </a:lnTo>
                <a:lnTo>
                  <a:pt x="699435" y="181873"/>
                </a:lnTo>
                <a:lnTo>
                  <a:pt x="662582" y="189309"/>
                </a:lnTo>
                <a:close/>
              </a:path>
              <a:path w="757555" h="189865">
                <a:moveTo>
                  <a:pt x="378618" y="189309"/>
                </a:moveTo>
                <a:lnTo>
                  <a:pt x="341766" y="181873"/>
                </a:lnTo>
                <a:lnTo>
                  <a:pt x="311680" y="161593"/>
                </a:lnTo>
                <a:lnTo>
                  <a:pt x="291399" y="131507"/>
                </a:lnTo>
                <a:lnTo>
                  <a:pt x="283964" y="94654"/>
                </a:lnTo>
                <a:lnTo>
                  <a:pt x="291399" y="57802"/>
                </a:lnTo>
                <a:lnTo>
                  <a:pt x="311680" y="27716"/>
                </a:lnTo>
                <a:lnTo>
                  <a:pt x="341766" y="7435"/>
                </a:lnTo>
                <a:lnTo>
                  <a:pt x="378618" y="0"/>
                </a:lnTo>
                <a:lnTo>
                  <a:pt x="415471" y="7435"/>
                </a:lnTo>
                <a:lnTo>
                  <a:pt x="445557" y="27716"/>
                </a:lnTo>
                <a:lnTo>
                  <a:pt x="465837" y="57802"/>
                </a:lnTo>
                <a:lnTo>
                  <a:pt x="473273" y="94654"/>
                </a:lnTo>
                <a:lnTo>
                  <a:pt x="465837" y="131507"/>
                </a:lnTo>
                <a:lnTo>
                  <a:pt x="445557" y="161593"/>
                </a:lnTo>
                <a:lnTo>
                  <a:pt x="415471" y="181873"/>
                </a:lnTo>
                <a:lnTo>
                  <a:pt x="378618" y="18930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sp>
        <p:nvSpPr>
          <p:cNvPr id="4" name="object 4"/>
          <p:cNvSpPr/>
          <p:nvPr/>
        </p:nvSpPr>
        <p:spPr>
          <a:xfrm>
            <a:off x="294256" y="2232933"/>
            <a:ext cx="3740150" cy="1972310"/>
          </a:xfrm>
          <a:custGeom>
            <a:avLst/>
            <a:gdLst/>
            <a:ahLst/>
            <a:cxnLst/>
            <a:rect l="l" t="t" r="r" b="b"/>
            <a:pathLst>
              <a:path w="5610225" h="2958465">
                <a:moveTo>
                  <a:pt x="5609847" y="2957878"/>
                </a:moveTo>
                <a:lnTo>
                  <a:pt x="0" y="2957878"/>
                </a:lnTo>
                <a:lnTo>
                  <a:pt x="0" y="0"/>
                </a:lnTo>
                <a:lnTo>
                  <a:pt x="5609847" y="0"/>
                </a:lnTo>
                <a:lnTo>
                  <a:pt x="5609847" y="2957878"/>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sp>
        <p:nvSpPr>
          <p:cNvPr id="5" name="object 5"/>
          <p:cNvSpPr/>
          <p:nvPr/>
        </p:nvSpPr>
        <p:spPr>
          <a:xfrm>
            <a:off x="4216590" y="2232932"/>
            <a:ext cx="3736340" cy="1948180"/>
          </a:xfrm>
          <a:custGeom>
            <a:avLst/>
            <a:gdLst/>
            <a:ahLst/>
            <a:cxnLst/>
            <a:rect l="l" t="t" r="r" b="b"/>
            <a:pathLst>
              <a:path w="5604509" h="2922270">
                <a:moveTo>
                  <a:pt x="5604341" y="2922019"/>
                </a:moveTo>
                <a:lnTo>
                  <a:pt x="0" y="2922019"/>
                </a:lnTo>
                <a:lnTo>
                  <a:pt x="0" y="0"/>
                </a:lnTo>
                <a:lnTo>
                  <a:pt x="5604341" y="0"/>
                </a:lnTo>
                <a:lnTo>
                  <a:pt x="5604341" y="292201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pic>
        <p:nvPicPr>
          <p:cNvPr id="6" name="object 6"/>
          <p:cNvPicPr/>
          <p:nvPr/>
        </p:nvPicPr>
        <p:blipFill>
          <a:blip r:embed="rId2" cstate="print"/>
          <a:stretch>
            <a:fillRect/>
          </a:stretch>
        </p:blipFill>
        <p:spPr>
          <a:xfrm>
            <a:off x="6883028" y="1"/>
            <a:ext cx="2978749" cy="1210733"/>
          </a:xfrm>
          <a:prstGeom prst="rect">
            <a:avLst/>
          </a:prstGeom>
        </p:spPr>
      </p:pic>
      <p:pic>
        <p:nvPicPr>
          <p:cNvPr id="7" name="object 7"/>
          <p:cNvPicPr/>
          <p:nvPr/>
        </p:nvPicPr>
        <p:blipFill>
          <a:blip r:embed="rId3" cstate="print"/>
          <a:stretch>
            <a:fillRect/>
          </a:stretch>
        </p:blipFill>
        <p:spPr>
          <a:xfrm>
            <a:off x="10739583" y="5034162"/>
            <a:ext cx="1452416" cy="1823838"/>
          </a:xfrm>
          <a:prstGeom prst="rect">
            <a:avLst/>
          </a:prstGeom>
        </p:spPr>
      </p:pic>
      <p:sp>
        <p:nvSpPr>
          <p:cNvPr id="8" name="object 8"/>
          <p:cNvSpPr/>
          <p:nvPr/>
        </p:nvSpPr>
        <p:spPr>
          <a:xfrm>
            <a:off x="8140638" y="2218927"/>
            <a:ext cx="3736340" cy="1948180"/>
          </a:xfrm>
          <a:custGeom>
            <a:avLst/>
            <a:gdLst/>
            <a:ahLst/>
            <a:cxnLst/>
            <a:rect l="l" t="t" r="r" b="b"/>
            <a:pathLst>
              <a:path w="5604509" h="2922270">
                <a:moveTo>
                  <a:pt x="5604341" y="2922019"/>
                </a:moveTo>
                <a:lnTo>
                  <a:pt x="0" y="2922019"/>
                </a:lnTo>
                <a:lnTo>
                  <a:pt x="0" y="0"/>
                </a:lnTo>
                <a:lnTo>
                  <a:pt x="5604341" y="0"/>
                </a:lnTo>
                <a:lnTo>
                  <a:pt x="5604341" y="292201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grpSp>
        <p:nvGrpSpPr>
          <p:cNvPr id="9" name="object 9"/>
          <p:cNvGrpSpPr/>
          <p:nvPr/>
        </p:nvGrpSpPr>
        <p:grpSpPr>
          <a:xfrm>
            <a:off x="45478" y="4439801"/>
            <a:ext cx="11652250" cy="1690370"/>
            <a:chOff x="68216" y="6659701"/>
            <a:chExt cx="17478375" cy="2535555"/>
          </a:xfrm>
        </p:grpSpPr>
        <p:sp>
          <p:nvSpPr>
            <p:cNvPr id="10" name="object 10"/>
            <p:cNvSpPr/>
            <p:nvPr/>
          </p:nvSpPr>
          <p:spPr>
            <a:xfrm>
              <a:off x="714265" y="7071287"/>
              <a:ext cx="16832580" cy="1381760"/>
            </a:xfrm>
            <a:custGeom>
              <a:avLst/>
              <a:gdLst/>
              <a:ahLst/>
              <a:cxnLst/>
              <a:rect l="l" t="t" r="r" b="b"/>
              <a:pathLst>
                <a:path w="16832580" h="1381759">
                  <a:moveTo>
                    <a:pt x="16832088" y="1381537"/>
                  </a:moveTo>
                  <a:lnTo>
                    <a:pt x="0" y="1381537"/>
                  </a:lnTo>
                  <a:lnTo>
                    <a:pt x="0" y="0"/>
                  </a:lnTo>
                  <a:lnTo>
                    <a:pt x="16832088" y="0"/>
                  </a:lnTo>
                  <a:lnTo>
                    <a:pt x="16832088" y="1381537"/>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pic>
          <p:nvPicPr>
            <p:cNvPr id="11" name="object 11"/>
            <p:cNvPicPr/>
            <p:nvPr/>
          </p:nvPicPr>
          <p:blipFill>
            <a:blip r:embed="rId4" cstate="print"/>
            <a:stretch>
              <a:fillRect/>
            </a:stretch>
          </p:blipFill>
          <p:spPr>
            <a:xfrm>
              <a:off x="93564" y="6685049"/>
              <a:ext cx="2484391" cy="2484340"/>
            </a:xfrm>
            <a:prstGeom prst="rect">
              <a:avLst/>
            </a:prstGeom>
          </p:spPr>
        </p:pic>
        <p:pic>
          <p:nvPicPr>
            <p:cNvPr id="12" name="object 12"/>
            <p:cNvPicPr/>
            <p:nvPr/>
          </p:nvPicPr>
          <p:blipFill>
            <a:blip r:embed="rId5" cstate="print"/>
            <a:stretch>
              <a:fillRect/>
            </a:stretch>
          </p:blipFill>
          <p:spPr>
            <a:xfrm>
              <a:off x="68216" y="6659701"/>
              <a:ext cx="2534318" cy="2535035"/>
            </a:xfrm>
            <a:prstGeom prst="rect">
              <a:avLst/>
            </a:prstGeom>
          </p:spPr>
        </p:pic>
      </p:grpSp>
      <p:sp>
        <p:nvSpPr>
          <p:cNvPr id="13" name="object 13" descr="$PPTXTitle"/>
          <p:cNvSpPr txBox="1">
            <a:spLocks noGrp="1"/>
          </p:cNvSpPr>
          <p:nvPr>
            <p:ph type="title"/>
          </p:nvPr>
        </p:nvSpPr>
        <p:spPr>
          <a:xfrm>
            <a:off x="58385" y="95709"/>
            <a:ext cx="7109804" cy="1581316"/>
          </a:xfrm>
          <a:prstGeom prst="rect">
            <a:avLst/>
          </a:prstGeom>
        </p:spPr>
        <p:txBody>
          <a:bodyPr vert="horz" wrap="square" lIns="0" tIns="519479" rIns="0" bIns="0" rtlCol="0">
            <a:spAutoFit/>
          </a:bodyPr>
          <a:lstStyle/>
          <a:p>
            <a:pPr marL="239619">
              <a:spcBef>
                <a:spcPts val="67"/>
              </a:spcBef>
            </a:pPr>
            <a:r>
              <a:rPr lang="en-US" sz="6867"/>
              <a:t>SESSION FOCUS</a:t>
            </a:r>
            <a:endParaRPr sz="6867"/>
          </a:p>
        </p:txBody>
      </p:sp>
      <p:sp>
        <p:nvSpPr>
          <p:cNvPr id="14" name="object 14"/>
          <p:cNvSpPr txBox="1"/>
          <p:nvPr/>
        </p:nvSpPr>
        <p:spPr>
          <a:xfrm>
            <a:off x="431382" y="2199094"/>
            <a:ext cx="2944707" cy="1542987"/>
          </a:xfrm>
          <a:prstGeom prst="rect">
            <a:avLst/>
          </a:prstGeom>
        </p:spPr>
        <p:txBody>
          <a:bodyPr vert="horz" wrap="square" lIns="0" tIns="8890" rIns="0" bIns="0" rtlCol="0">
            <a:spAutoFit/>
          </a:bodyPr>
          <a:lstStyle/>
          <a:p>
            <a:pPr marL="201940" defTabSz="609630">
              <a:spcBef>
                <a:spcPts val="70"/>
              </a:spcBef>
            </a:pPr>
            <a:r>
              <a:rPr sz="3267" kern="0" spc="136">
                <a:solidFill>
                  <a:sysClr val="windowText" lastClr="000000"/>
                </a:solidFill>
                <a:latin typeface="Lucida Sans Unicode"/>
                <a:cs typeface="Lucida Sans Unicode"/>
              </a:rPr>
              <a:t>Governance</a:t>
            </a:r>
            <a:endParaRPr sz="3267" kern="0">
              <a:solidFill>
                <a:sysClr val="windowText" lastClr="000000"/>
              </a:solidFill>
              <a:latin typeface="Lucida Sans Unicode"/>
              <a:cs typeface="Lucida Sans Unicode"/>
            </a:endParaRPr>
          </a:p>
          <a:p>
            <a:pPr marL="8467" marR="3387" defTabSz="609630">
              <a:lnSpc>
                <a:spcPct val="115199"/>
              </a:lnSpc>
              <a:spcBef>
                <a:spcPts val="2419"/>
              </a:spcBef>
            </a:pPr>
            <a:r>
              <a:rPr sz="2133" b="1" kern="0" spc="67">
                <a:solidFill>
                  <a:srgbClr val="2A3C73"/>
                </a:solidFill>
                <a:latin typeface="Trebuchet MS"/>
                <a:cs typeface="Trebuchet MS"/>
              </a:rPr>
              <a:t>Lead</a:t>
            </a:r>
            <a:r>
              <a:rPr sz="2133" b="1" kern="0" spc="-230">
                <a:solidFill>
                  <a:srgbClr val="2A3C73"/>
                </a:solidFill>
                <a:latin typeface="Trebuchet MS"/>
                <a:cs typeface="Trebuchet MS"/>
              </a:rPr>
              <a:t> </a:t>
            </a:r>
            <a:r>
              <a:rPr sz="2133" b="1" kern="0">
                <a:solidFill>
                  <a:srgbClr val="2A3C73"/>
                </a:solidFill>
                <a:latin typeface="Trebuchet MS"/>
                <a:cs typeface="Trebuchet MS"/>
              </a:rPr>
              <a:t>well</a:t>
            </a:r>
            <a:r>
              <a:rPr sz="2133" b="1" kern="0" spc="-230">
                <a:solidFill>
                  <a:srgbClr val="2A3C73"/>
                </a:solidFill>
                <a:latin typeface="Trebuchet MS"/>
                <a:cs typeface="Trebuchet MS"/>
              </a:rPr>
              <a:t> </a:t>
            </a:r>
            <a:r>
              <a:rPr sz="2133" b="1" kern="0" spc="97">
                <a:solidFill>
                  <a:srgbClr val="2A3C73"/>
                </a:solidFill>
                <a:latin typeface="Trebuchet MS"/>
                <a:cs typeface="Trebuchet MS"/>
              </a:rPr>
              <a:t>through </a:t>
            </a:r>
            <a:r>
              <a:rPr sz="2133" b="1" kern="0">
                <a:solidFill>
                  <a:srgbClr val="2A3C73"/>
                </a:solidFill>
                <a:latin typeface="Trebuchet MS"/>
                <a:cs typeface="Trebuchet MS"/>
              </a:rPr>
              <a:t>effective</a:t>
            </a:r>
            <a:r>
              <a:rPr sz="2133" b="1" kern="0" spc="-47">
                <a:solidFill>
                  <a:srgbClr val="2A3C73"/>
                </a:solidFill>
                <a:latin typeface="Trebuchet MS"/>
                <a:cs typeface="Trebuchet MS"/>
              </a:rPr>
              <a:t> </a:t>
            </a:r>
            <a:r>
              <a:rPr sz="2133" b="1" kern="0" spc="90">
                <a:solidFill>
                  <a:srgbClr val="2A3C73"/>
                </a:solidFill>
                <a:latin typeface="Trebuchet MS"/>
                <a:cs typeface="Trebuchet MS"/>
              </a:rPr>
              <a:t>governance.</a:t>
            </a:r>
            <a:endParaRPr sz="2133" kern="0">
              <a:solidFill>
                <a:sysClr val="windowText" lastClr="000000"/>
              </a:solidFill>
              <a:latin typeface="Trebuchet MS"/>
              <a:cs typeface="Trebuchet MS"/>
            </a:endParaRPr>
          </a:p>
        </p:txBody>
      </p:sp>
      <p:sp>
        <p:nvSpPr>
          <p:cNvPr id="15" name="object 15"/>
          <p:cNvSpPr txBox="1"/>
          <p:nvPr/>
        </p:nvSpPr>
        <p:spPr>
          <a:xfrm>
            <a:off x="4472663" y="2199094"/>
            <a:ext cx="2957407" cy="1581459"/>
          </a:xfrm>
          <a:prstGeom prst="rect">
            <a:avLst/>
          </a:prstGeom>
        </p:spPr>
        <p:txBody>
          <a:bodyPr vert="horz" wrap="square" lIns="0" tIns="8890" rIns="0" bIns="0" rtlCol="0">
            <a:spAutoFit/>
          </a:bodyPr>
          <a:lstStyle/>
          <a:p>
            <a:pPr marL="78321" defTabSz="609630">
              <a:spcBef>
                <a:spcPts val="70"/>
              </a:spcBef>
            </a:pPr>
            <a:r>
              <a:rPr sz="3267" kern="0" spc="87">
                <a:solidFill>
                  <a:sysClr val="windowText" lastClr="000000"/>
                </a:solidFill>
                <a:latin typeface="Lucida Sans Unicode"/>
                <a:cs typeface="Lucida Sans Unicode"/>
              </a:rPr>
              <a:t>Transparency</a:t>
            </a:r>
            <a:endParaRPr sz="3267" kern="0">
              <a:solidFill>
                <a:sysClr val="windowText" lastClr="000000"/>
              </a:solidFill>
              <a:latin typeface="Lucida Sans Unicode"/>
              <a:cs typeface="Lucida Sans Unicode"/>
            </a:endParaRPr>
          </a:p>
          <a:p>
            <a:pPr marL="8467" marR="176539" defTabSz="609630">
              <a:lnSpc>
                <a:spcPct val="115199"/>
              </a:lnSpc>
              <a:spcBef>
                <a:spcPts val="2680"/>
              </a:spcBef>
            </a:pPr>
            <a:r>
              <a:rPr sz="2133" b="1" kern="0" spc="117">
                <a:solidFill>
                  <a:srgbClr val="2A3C73"/>
                </a:solidFill>
                <a:latin typeface="Trebuchet MS"/>
                <a:cs typeface="Trebuchet MS"/>
              </a:rPr>
              <a:t>Operate</a:t>
            </a:r>
            <a:r>
              <a:rPr sz="2133" b="1" kern="0" spc="-187">
                <a:solidFill>
                  <a:srgbClr val="2A3C73"/>
                </a:solidFill>
                <a:latin typeface="Trebuchet MS"/>
                <a:cs typeface="Trebuchet MS"/>
              </a:rPr>
              <a:t> </a:t>
            </a:r>
            <a:r>
              <a:rPr sz="2133" b="1" kern="0" spc="80">
                <a:solidFill>
                  <a:srgbClr val="2A3C73"/>
                </a:solidFill>
                <a:latin typeface="Trebuchet MS"/>
                <a:cs typeface="Trebuchet MS"/>
              </a:rPr>
              <a:t>with</a:t>
            </a:r>
            <a:r>
              <a:rPr sz="2133" b="1" kern="0" spc="-183">
                <a:solidFill>
                  <a:srgbClr val="2A3C73"/>
                </a:solidFill>
                <a:latin typeface="Trebuchet MS"/>
                <a:cs typeface="Trebuchet MS"/>
              </a:rPr>
              <a:t> </a:t>
            </a:r>
            <a:r>
              <a:rPr sz="2133" b="1" kern="0" spc="90">
                <a:solidFill>
                  <a:srgbClr val="2A3C73"/>
                </a:solidFill>
                <a:latin typeface="Trebuchet MS"/>
                <a:cs typeface="Trebuchet MS"/>
              </a:rPr>
              <a:t>clarity </a:t>
            </a:r>
            <a:r>
              <a:rPr sz="2133" b="1" kern="0" spc="223">
                <a:solidFill>
                  <a:srgbClr val="2A3C73"/>
                </a:solidFill>
                <a:latin typeface="Trebuchet MS"/>
                <a:cs typeface="Trebuchet MS"/>
              </a:rPr>
              <a:t>and</a:t>
            </a:r>
            <a:r>
              <a:rPr sz="2133" b="1" kern="0" spc="-190">
                <a:solidFill>
                  <a:srgbClr val="2A3C73"/>
                </a:solidFill>
                <a:latin typeface="Trebuchet MS"/>
                <a:cs typeface="Trebuchet MS"/>
              </a:rPr>
              <a:t> </a:t>
            </a:r>
            <a:r>
              <a:rPr sz="2133" b="1" kern="0" spc="103">
                <a:solidFill>
                  <a:srgbClr val="2A3C73"/>
                </a:solidFill>
                <a:latin typeface="Trebuchet MS"/>
                <a:cs typeface="Trebuchet MS"/>
              </a:rPr>
              <a:t>accountability.</a:t>
            </a:r>
            <a:endParaRPr sz="2133" kern="0">
              <a:solidFill>
                <a:sysClr val="windowText" lastClr="000000"/>
              </a:solidFill>
              <a:latin typeface="Trebuchet MS"/>
              <a:cs typeface="Trebuchet MS"/>
            </a:endParaRPr>
          </a:p>
        </p:txBody>
      </p:sp>
      <p:sp>
        <p:nvSpPr>
          <p:cNvPr id="16" name="object 16"/>
          <p:cNvSpPr txBox="1"/>
          <p:nvPr/>
        </p:nvSpPr>
        <p:spPr>
          <a:xfrm>
            <a:off x="8247817" y="2185089"/>
            <a:ext cx="3509857" cy="1779398"/>
          </a:xfrm>
          <a:prstGeom prst="rect">
            <a:avLst/>
          </a:prstGeom>
        </p:spPr>
        <p:txBody>
          <a:bodyPr vert="horz" wrap="square" lIns="0" tIns="8890" rIns="0" bIns="0" rtlCol="0">
            <a:spAutoFit/>
          </a:bodyPr>
          <a:lstStyle/>
          <a:p>
            <a:pPr marL="22014" defTabSz="609630">
              <a:spcBef>
                <a:spcPts val="70"/>
              </a:spcBef>
            </a:pPr>
            <a:r>
              <a:rPr sz="3267" kern="0" spc="30">
                <a:solidFill>
                  <a:sysClr val="windowText" lastClr="000000"/>
                </a:solidFill>
                <a:latin typeface="Lucida Sans Unicode"/>
                <a:cs typeface="Lucida Sans Unicode"/>
              </a:rPr>
              <a:t>Internal</a:t>
            </a:r>
            <a:r>
              <a:rPr sz="3267" kern="0" spc="-150">
                <a:solidFill>
                  <a:sysClr val="windowText" lastClr="000000"/>
                </a:solidFill>
                <a:latin typeface="Lucida Sans Unicode"/>
                <a:cs typeface="Lucida Sans Unicode"/>
              </a:rPr>
              <a:t> </a:t>
            </a:r>
            <a:r>
              <a:rPr sz="3267" kern="0" spc="-7">
                <a:solidFill>
                  <a:sysClr val="windowText" lastClr="000000"/>
                </a:solidFill>
                <a:latin typeface="Lucida Sans Unicode"/>
                <a:cs typeface="Lucida Sans Unicode"/>
              </a:rPr>
              <a:t>Controls</a:t>
            </a:r>
            <a:endParaRPr sz="3267" kern="0">
              <a:solidFill>
                <a:sysClr val="windowText" lastClr="000000"/>
              </a:solidFill>
              <a:latin typeface="Lucida Sans Unicode"/>
              <a:cs typeface="Lucida Sans Unicode"/>
            </a:endParaRPr>
          </a:p>
          <a:p>
            <a:pPr marL="8467" marR="3387" defTabSz="609630">
              <a:lnSpc>
                <a:spcPct val="115199"/>
              </a:lnSpc>
              <a:spcBef>
                <a:spcPts val="1317"/>
              </a:spcBef>
            </a:pPr>
            <a:r>
              <a:rPr sz="2133" b="1" kern="0" spc="70">
                <a:solidFill>
                  <a:srgbClr val="2A3C73"/>
                </a:solidFill>
                <a:latin typeface="Trebuchet MS"/>
                <a:cs typeface="Trebuchet MS"/>
              </a:rPr>
              <a:t>Protect</a:t>
            </a:r>
            <a:r>
              <a:rPr sz="2133" b="1" kern="0" spc="-187">
                <a:solidFill>
                  <a:srgbClr val="2A3C73"/>
                </a:solidFill>
                <a:latin typeface="Trebuchet MS"/>
                <a:cs typeface="Trebuchet MS"/>
              </a:rPr>
              <a:t> </a:t>
            </a:r>
            <a:r>
              <a:rPr sz="2133" b="1" kern="0" spc="113">
                <a:solidFill>
                  <a:srgbClr val="2A3C73"/>
                </a:solidFill>
                <a:latin typeface="Trebuchet MS"/>
                <a:cs typeface="Trebuchet MS"/>
              </a:rPr>
              <a:t>your </a:t>
            </a:r>
            <a:r>
              <a:rPr sz="2133" b="1" kern="0" spc="100">
                <a:solidFill>
                  <a:srgbClr val="2A3C73"/>
                </a:solidFill>
                <a:latin typeface="Trebuchet MS"/>
                <a:cs typeface="Trebuchet MS"/>
              </a:rPr>
              <a:t>organization,</a:t>
            </a:r>
            <a:r>
              <a:rPr sz="2133" b="1" kern="0" spc="-160">
                <a:solidFill>
                  <a:srgbClr val="2A3C73"/>
                </a:solidFill>
                <a:latin typeface="Trebuchet MS"/>
                <a:cs typeface="Trebuchet MS"/>
              </a:rPr>
              <a:t> </a:t>
            </a:r>
            <a:r>
              <a:rPr sz="2133" b="1" kern="0" spc="76">
                <a:solidFill>
                  <a:srgbClr val="2A3C73"/>
                </a:solidFill>
                <a:latin typeface="Trebuchet MS"/>
                <a:cs typeface="Trebuchet MS"/>
              </a:rPr>
              <a:t>volunteers, </a:t>
            </a:r>
            <a:r>
              <a:rPr sz="2133" b="1" kern="0" spc="223">
                <a:solidFill>
                  <a:srgbClr val="2A3C73"/>
                </a:solidFill>
                <a:latin typeface="Trebuchet MS"/>
                <a:cs typeface="Trebuchet MS"/>
              </a:rPr>
              <a:t>and</a:t>
            </a:r>
            <a:r>
              <a:rPr sz="2133" b="1" kern="0" spc="-187">
                <a:solidFill>
                  <a:srgbClr val="2A3C73"/>
                </a:solidFill>
                <a:latin typeface="Trebuchet MS"/>
                <a:cs typeface="Trebuchet MS"/>
              </a:rPr>
              <a:t> </a:t>
            </a:r>
            <a:r>
              <a:rPr sz="2133" b="1" kern="0" spc="120">
                <a:solidFill>
                  <a:srgbClr val="2A3C73"/>
                </a:solidFill>
                <a:latin typeface="Trebuchet MS"/>
                <a:cs typeface="Trebuchet MS"/>
              </a:rPr>
              <a:t>financial</a:t>
            </a:r>
            <a:r>
              <a:rPr sz="2133" b="1" kern="0" spc="-187">
                <a:solidFill>
                  <a:srgbClr val="2A3C73"/>
                </a:solidFill>
                <a:latin typeface="Trebuchet MS"/>
                <a:cs typeface="Trebuchet MS"/>
              </a:rPr>
              <a:t> </a:t>
            </a:r>
            <a:r>
              <a:rPr sz="2133" b="1" kern="0" spc="93">
                <a:solidFill>
                  <a:srgbClr val="2A3C73"/>
                </a:solidFill>
                <a:latin typeface="Trebuchet MS"/>
                <a:cs typeface="Trebuchet MS"/>
              </a:rPr>
              <a:t>resources.</a:t>
            </a:r>
            <a:endParaRPr sz="2133" kern="0">
              <a:solidFill>
                <a:sysClr val="windowText" lastClr="000000"/>
              </a:solidFill>
              <a:latin typeface="Trebuchet MS"/>
              <a:cs typeface="Trebuchet MS"/>
            </a:endParaRPr>
          </a:p>
        </p:txBody>
      </p:sp>
      <p:sp>
        <p:nvSpPr>
          <p:cNvPr id="17" name="object 17"/>
          <p:cNvSpPr txBox="1"/>
          <p:nvPr/>
        </p:nvSpPr>
        <p:spPr>
          <a:xfrm>
            <a:off x="1796025" y="4689805"/>
            <a:ext cx="9797627" cy="709960"/>
          </a:xfrm>
          <a:prstGeom prst="rect">
            <a:avLst/>
          </a:prstGeom>
        </p:spPr>
        <p:txBody>
          <a:bodyPr vert="horz" wrap="square" lIns="0" tIns="52917" rIns="0" bIns="0" rtlCol="0">
            <a:spAutoFit/>
          </a:bodyPr>
          <a:lstStyle/>
          <a:p>
            <a:pPr marR="114729" algn="ctr" defTabSz="609630">
              <a:spcBef>
                <a:spcPts val="417"/>
              </a:spcBef>
            </a:pPr>
            <a:r>
              <a:rPr sz="1933" b="1" kern="0" spc="110">
                <a:solidFill>
                  <a:sysClr val="windowText" lastClr="000000"/>
                </a:solidFill>
                <a:latin typeface="Trebuchet MS"/>
                <a:cs typeface="Trebuchet MS"/>
              </a:rPr>
              <a:t>STAYING</a:t>
            </a:r>
            <a:r>
              <a:rPr sz="1933" b="1" kern="0" spc="240">
                <a:solidFill>
                  <a:sysClr val="windowText" lastClr="000000"/>
                </a:solidFill>
                <a:latin typeface="Trebuchet MS"/>
                <a:cs typeface="Trebuchet MS"/>
              </a:rPr>
              <a:t> </a:t>
            </a:r>
            <a:r>
              <a:rPr sz="1933" b="1" kern="0" spc="100">
                <a:solidFill>
                  <a:sysClr val="windowText" lastClr="000000"/>
                </a:solidFill>
                <a:latin typeface="Trebuchet MS"/>
                <a:cs typeface="Trebuchet MS"/>
              </a:rPr>
              <a:t>COMPLIANT</a:t>
            </a:r>
            <a:endParaRPr sz="1933" kern="0">
              <a:solidFill>
                <a:sysClr val="windowText" lastClr="000000"/>
              </a:solidFill>
              <a:latin typeface="Trebuchet MS"/>
              <a:cs typeface="Trebuchet MS"/>
            </a:endParaRPr>
          </a:p>
          <a:p>
            <a:pPr marL="8467" defTabSz="609630">
              <a:spcBef>
                <a:spcPts val="363"/>
              </a:spcBef>
            </a:pPr>
            <a:r>
              <a:rPr sz="2000" kern="0">
                <a:solidFill>
                  <a:sysClr val="windowText" lastClr="000000"/>
                </a:solidFill>
                <a:latin typeface="Lucida Sans Unicode"/>
                <a:cs typeface="Lucida Sans Unicode"/>
              </a:rPr>
              <a:t>Regulations,</a:t>
            </a:r>
            <a:r>
              <a:rPr sz="2000" kern="0" spc="-63">
                <a:solidFill>
                  <a:sysClr val="windowText" lastClr="000000"/>
                </a:solidFill>
                <a:latin typeface="Lucida Sans Unicode"/>
                <a:cs typeface="Lucida Sans Unicode"/>
              </a:rPr>
              <a:t> </a:t>
            </a:r>
            <a:r>
              <a:rPr sz="2000" kern="0">
                <a:solidFill>
                  <a:sysClr val="windowText" lastClr="000000"/>
                </a:solidFill>
                <a:latin typeface="Lucida Sans Unicode"/>
                <a:cs typeface="Lucida Sans Unicode"/>
              </a:rPr>
              <a:t>Form</a:t>
            </a:r>
            <a:r>
              <a:rPr sz="2000" kern="0" spc="-63">
                <a:solidFill>
                  <a:sysClr val="windowText" lastClr="000000"/>
                </a:solidFill>
                <a:latin typeface="Lucida Sans Unicode"/>
                <a:cs typeface="Lucida Sans Unicode"/>
              </a:rPr>
              <a:t> </a:t>
            </a:r>
            <a:r>
              <a:rPr sz="2000" kern="0" spc="-76">
                <a:solidFill>
                  <a:sysClr val="windowText" lastClr="000000"/>
                </a:solidFill>
                <a:latin typeface="Lucida Sans Unicode"/>
                <a:cs typeface="Lucida Sans Unicode"/>
              </a:rPr>
              <a:t>990,</a:t>
            </a:r>
            <a:r>
              <a:rPr sz="2000" kern="0" spc="-63">
                <a:solidFill>
                  <a:sysClr val="windowText" lastClr="000000"/>
                </a:solidFill>
                <a:latin typeface="Lucida Sans Unicode"/>
                <a:cs typeface="Lucida Sans Unicode"/>
              </a:rPr>
              <a:t> </a:t>
            </a:r>
            <a:r>
              <a:rPr sz="2000" kern="0" spc="-13">
                <a:solidFill>
                  <a:sysClr val="windowText" lastClr="000000"/>
                </a:solidFill>
                <a:latin typeface="Lucida Sans Unicode"/>
                <a:cs typeface="Lucida Sans Unicode"/>
              </a:rPr>
              <a:t>Texas</a:t>
            </a:r>
            <a:r>
              <a:rPr sz="2000" kern="0" spc="-63">
                <a:solidFill>
                  <a:sysClr val="windowText" lastClr="000000"/>
                </a:solidFill>
                <a:latin typeface="Lucida Sans Unicode"/>
                <a:cs typeface="Lucida Sans Unicode"/>
              </a:rPr>
              <a:t> </a:t>
            </a:r>
            <a:r>
              <a:rPr sz="2000" kern="0">
                <a:solidFill>
                  <a:sysClr val="windowText" lastClr="000000"/>
                </a:solidFill>
                <a:latin typeface="Lucida Sans Unicode"/>
                <a:cs typeface="Lucida Sans Unicode"/>
              </a:rPr>
              <a:t>nonprofit</a:t>
            </a:r>
            <a:r>
              <a:rPr sz="2000" kern="0" spc="-63">
                <a:solidFill>
                  <a:sysClr val="windowText" lastClr="000000"/>
                </a:solidFill>
                <a:latin typeface="Lucida Sans Unicode"/>
                <a:cs typeface="Lucida Sans Unicode"/>
              </a:rPr>
              <a:t> </a:t>
            </a:r>
            <a:r>
              <a:rPr sz="2000" kern="0">
                <a:solidFill>
                  <a:sysClr val="windowText" lastClr="000000"/>
                </a:solidFill>
                <a:latin typeface="Lucida Sans Unicode"/>
                <a:cs typeface="Lucida Sans Unicode"/>
              </a:rPr>
              <a:t>requirements,</a:t>
            </a:r>
            <a:r>
              <a:rPr sz="2000" kern="0" spc="-60">
                <a:solidFill>
                  <a:sysClr val="windowText" lastClr="000000"/>
                </a:solidFill>
                <a:latin typeface="Lucida Sans Unicode"/>
                <a:cs typeface="Lucida Sans Unicode"/>
              </a:rPr>
              <a:t> </a:t>
            </a:r>
            <a:r>
              <a:rPr sz="2000" kern="0" spc="117">
                <a:solidFill>
                  <a:sysClr val="windowText" lastClr="000000"/>
                </a:solidFill>
                <a:latin typeface="Lucida Sans Unicode"/>
                <a:cs typeface="Lucida Sans Unicode"/>
              </a:rPr>
              <a:t>and</a:t>
            </a:r>
            <a:r>
              <a:rPr sz="2000" kern="0" spc="-63">
                <a:solidFill>
                  <a:sysClr val="windowText" lastClr="000000"/>
                </a:solidFill>
                <a:latin typeface="Lucida Sans Unicode"/>
                <a:cs typeface="Lucida Sans Unicode"/>
              </a:rPr>
              <a:t> </a:t>
            </a:r>
            <a:r>
              <a:rPr sz="2000" kern="0" spc="47">
                <a:solidFill>
                  <a:sysClr val="windowText" lastClr="000000"/>
                </a:solidFill>
                <a:latin typeface="Lucida Sans Unicode"/>
                <a:cs typeface="Lucida Sans Unicode"/>
              </a:rPr>
              <a:t>CPA</a:t>
            </a:r>
            <a:r>
              <a:rPr sz="2000" kern="0" spc="-63">
                <a:solidFill>
                  <a:sysClr val="windowText" lastClr="000000"/>
                </a:solidFill>
                <a:latin typeface="Lucida Sans Unicode"/>
                <a:cs typeface="Lucida Sans Unicode"/>
              </a:rPr>
              <a:t> </a:t>
            </a:r>
            <a:r>
              <a:rPr sz="2000" kern="0" spc="47">
                <a:solidFill>
                  <a:sysClr val="windowText" lastClr="000000"/>
                </a:solidFill>
                <a:latin typeface="Lucida Sans Unicode"/>
                <a:cs typeface="Lucida Sans Unicode"/>
              </a:rPr>
              <a:t>best</a:t>
            </a:r>
            <a:r>
              <a:rPr sz="2000" kern="0" spc="-63">
                <a:solidFill>
                  <a:sysClr val="windowText" lastClr="000000"/>
                </a:solidFill>
                <a:latin typeface="Lucida Sans Unicode"/>
                <a:cs typeface="Lucida Sans Unicode"/>
              </a:rPr>
              <a:t> </a:t>
            </a:r>
            <a:r>
              <a:rPr sz="2000" kern="0" spc="33">
                <a:solidFill>
                  <a:sysClr val="windowText" lastClr="000000"/>
                </a:solidFill>
                <a:latin typeface="Lucida Sans Unicode"/>
                <a:cs typeface="Lucida Sans Unicode"/>
              </a:rPr>
              <a:t>practices.</a:t>
            </a:r>
            <a:endParaRPr sz="2000" kern="0">
              <a:solidFill>
                <a:sysClr val="windowText" lastClr="000000"/>
              </a:solidFill>
              <a:latin typeface="Lucida Sans Unicode"/>
              <a:cs typeface="Lucida Sans Unicod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001262" y="1081598"/>
            <a:ext cx="505037" cy="126577"/>
          </a:xfrm>
          <a:custGeom>
            <a:avLst/>
            <a:gdLst/>
            <a:ahLst/>
            <a:cxnLst/>
            <a:rect l="l" t="t" r="r" b="b"/>
            <a:pathLst>
              <a:path w="757555" h="189864">
                <a:moveTo>
                  <a:pt x="94654" y="189309"/>
                </a:moveTo>
                <a:lnTo>
                  <a:pt x="57802" y="181873"/>
                </a:lnTo>
                <a:lnTo>
                  <a:pt x="27716" y="161593"/>
                </a:lnTo>
                <a:lnTo>
                  <a:pt x="7435" y="131507"/>
                </a:lnTo>
                <a:lnTo>
                  <a:pt x="0" y="94654"/>
                </a:lnTo>
                <a:lnTo>
                  <a:pt x="7435" y="57802"/>
                </a:lnTo>
                <a:lnTo>
                  <a:pt x="27716" y="27716"/>
                </a:lnTo>
                <a:lnTo>
                  <a:pt x="57802" y="7435"/>
                </a:lnTo>
                <a:lnTo>
                  <a:pt x="94654" y="0"/>
                </a:lnTo>
                <a:lnTo>
                  <a:pt x="131507" y="7435"/>
                </a:lnTo>
                <a:lnTo>
                  <a:pt x="161593" y="27716"/>
                </a:lnTo>
                <a:lnTo>
                  <a:pt x="181873" y="57802"/>
                </a:lnTo>
                <a:lnTo>
                  <a:pt x="189309" y="94654"/>
                </a:lnTo>
                <a:lnTo>
                  <a:pt x="181873" y="131507"/>
                </a:lnTo>
                <a:lnTo>
                  <a:pt x="161593" y="161593"/>
                </a:lnTo>
                <a:lnTo>
                  <a:pt x="131507" y="181873"/>
                </a:lnTo>
                <a:lnTo>
                  <a:pt x="94654" y="189309"/>
                </a:lnTo>
                <a:close/>
              </a:path>
              <a:path w="757555" h="189864">
                <a:moveTo>
                  <a:pt x="662582" y="189309"/>
                </a:moveTo>
                <a:lnTo>
                  <a:pt x="625730" y="181873"/>
                </a:lnTo>
                <a:lnTo>
                  <a:pt x="595644" y="161593"/>
                </a:lnTo>
                <a:lnTo>
                  <a:pt x="575363" y="131507"/>
                </a:lnTo>
                <a:lnTo>
                  <a:pt x="567928" y="94654"/>
                </a:lnTo>
                <a:lnTo>
                  <a:pt x="575363" y="57802"/>
                </a:lnTo>
                <a:lnTo>
                  <a:pt x="595644" y="27716"/>
                </a:lnTo>
                <a:lnTo>
                  <a:pt x="625730" y="7435"/>
                </a:lnTo>
                <a:lnTo>
                  <a:pt x="662582" y="0"/>
                </a:lnTo>
                <a:lnTo>
                  <a:pt x="699435" y="7435"/>
                </a:lnTo>
                <a:lnTo>
                  <a:pt x="729521" y="27716"/>
                </a:lnTo>
                <a:lnTo>
                  <a:pt x="749801" y="57802"/>
                </a:lnTo>
                <a:lnTo>
                  <a:pt x="757237" y="94654"/>
                </a:lnTo>
                <a:lnTo>
                  <a:pt x="749801" y="131507"/>
                </a:lnTo>
                <a:lnTo>
                  <a:pt x="729521" y="161593"/>
                </a:lnTo>
                <a:lnTo>
                  <a:pt x="699435" y="181873"/>
                </a:lnTo>
                <a:lnTo>
                  <a:pt x="662582" y="189309"/>
                </a:lnTo>
                <a:close/>
              </a:path>
              <a:path w="757555" h="189864">
                <a:moveTo>
                  <a:pt x="378618" y="189309"/>
                </a:moveTo>
                <a:lnTo>
                  <a:pt x="341766" y="181873"/>
                </a:lnTo>
                <a:lnTo>
                  <a:pt x="311680" y="161593"/>
                </a:lnTo>
                <a:lnTo>
                  <a:pt x="291399" y="131507"/>
                </a:lnTo>
                <a:lnTo>
                  <a:pt x="283964" y="94654"/>
                </a:lnTo>
                <a:lnTo>
                  <a:pt x="291399" y="57802"/>
                </a:lnTo>
                <a:lnTo>
                  <a:pt x="311680" y="27716"/>
                </a:lnTo>
                <a:lnTo>
                  <a:pt x="341766" y="7435"/>
                </a:lnTo>
                <a:lnTo>
                  <a:pt x="378618" y="0"/>
                </a:lnTo>
                <a:lnTo>
                  <a:pt x="415471" y="7435"/>
                </a:lnTo>
                <a:lnTo>
                  <a:pt x="445557" y="27716"/>
                </a:lnTo>
                <a:lnTo>
                  <a:pt x="465837" y="57802"/>
                </a:lnTo>
                <a:lnTo>
                  <a:pt x="473273" y="94654"/>
                </a:lnTo>
                <a:lnTo>
                  <a:pt x="465837" y="131507"/>
                </a:lnTo>
                <a:lnTo>
                  <a:pt x="445557" y="161593"/>
                </a:lnTo>
                <a:lnTo>
                  <a:pt x="415471" y="181873"/>
                </a:lnTo>
                <a:lnTo>
                  <a:pt x="378618" y="18930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sp>
        <p:nvSpPr>
          <p:cNvPr id="3" name="object 3"/>
          <p:cNvSpPr/>
          <p:nvPr/>
        </p:nvSpPr>
        <p:spPr>
          <a:xfrm>
            <a:off x="685899" y="1081598"/>
            <a:ext cx="505037" cy="126577"/>
          </a:xfrm>
          <a:custGeom>
            <a:avLst/>
            <a:gdLst/>
            <a:ahLst/>
            <a:cxnLst/>
            <a:rect l="l" t="t" r="r" b="b"/>
            <a:pathLst>
              <a:path w="757555" h="189864">
                <a:moveTo>
                  <a:pt x="94654" y="189309"/>
                </a:moveTo>
                <a:lnTo>
                  <a:pt x="57802" y="181873"/>
                </a:lnTo>
                <a:lnTo>
                  <a:pt x="27716" y="161593"/>
                </a:lnTo>
                <a:lnTo>
                  <a:pt x="7435" y="131507"/>
                </a:lnTo>
                <a:lnTo>
                  <a:pt x="0" y="94654"/>
                </a:lnTo>
                <a:lnTo>
                  <a:pt x="7435" y="57802"/>
                </a:lnTo>
                <a:lnTo>
                  <a:pt x="27716" y="27716"/>
                </a:lnTo>
                <a:lnTo>
                  <a:pt x="57802" y="7435"/>
                </a:lnTo>
                <a:lnTo>
                  <a:pt x="94654" y="0"/>
                </a:lnTo>
                <a:lnTo>
                  <a:pt x="131507" y="7435"/>
                </a:lnTo>
                <a:lnTo>
                  <a:pt x="161593" y="27716"/>
                </a:lnTo>
                <a:lnTo>
                  <a:pt x="181873" y="57802"/>
                </a:lnTo>
                <a:lnTo>
                  <a:pt x="189309" y="94654"/>
                </a:lnTo>
                <a:lnTo>
                  <a:pt x="181873" y="131507"/>
                </a:lnTo>
                <a:lnTo>
                  <a:pt x="161593" y="161593"/>
                </a:lnTo>
                <a:lnTo>
                  <a:pt x="131507" y="181873"/>
                </a:lnTo>
                <a:lnTo>
                  <a:pt x="94654" y="189309"/>
                </a:lnTo>
                <a:close/>
              </a:path>
              <a:path w="757555" h="189864">
                <a:moveTo>
                  <a:pt x="662582" y="189309"/>
                </a:moveTo>
                <a:lnTo>
                  <a:pt x="625730" y="181873"/>
                </a:lnTo>
                <a:lnTo>
                  <a:pt x="595644" y="161593"/>
                </a:lnTo>
                <a:lnTo>
                  <a:pt x="575363" y="131507"/>
                </a:lnTo>
                <a:lnTo>
                  <a:pt x="567928" y="94654"/>
                </a:lnTo>
                <a:lnTo>
                  <a:pt x="575363" y="57802"/>
                </a:lnTo>
                <a:lnTo>
                  <a:pt x="595644" y="27716"/>
                </a:lnTo>
                <a:lnTo>
                  <a:pt x="625730" y="7435"/>
                </a:lnTo>
                <a:lnTo>
                  <a:pt x="662582" y="0"/>
                </a:lnTo>
                <a:lnTo>
                  <a:pt x="699435" y="7435"/>
                </a:lnTo>
                <a:lnTo>
                  <a:pt x="729521" y="27716"/>
                </a:lnTo>
                <a:lnTo>
                  <a:pt x="749801" y="57802"/>
                </a:lnTo>
                <a:lnTo>
                  <a:pt x="757237" y="94654"/>
                </a:lnTo>
                <a:lnTo>
                  <a:pt x="749801" y="131507"/>
                </a:lnTo>
                <a:lnTo>
                  <a:pt x="729521" y="161593"/>
                </a:lnTo>
                <a:lnTo>
                  <a:pt x="699435" y="181873"/>
                </a:lnTo>
                <a:lnTo>
                  <a:pt x="662582" y="189309"/>
                </a:lnTo>
                <a:close/>
              </a:path>
              <a:path w="757555" h="189864">
                <a:moveTo>
                  <a:pt x="378618" y="189309"/>
                </a:moveTo>
                <a:lnTo>
                  <a:pt x="341766" y="181873"/>
                </a:lnTo>
                <a:lnTo>
                  <a:pt x="311680" y="161593"/>
                </a:lnTo>
                <a:lnTo>
                  <a:pt x="291399" y="131507"/>
                </a:lnTo>
                <a:lnTo>
                  <a:pt x="283964" y="94654"/>
                </a:lnTo>
                <a:lnTo>
                  <a:pt x="291399" y="57802"/>
                </a:lnTo>
                <a:lnTo>
                  <a:pt x="311680" y="27716"/>
                </a:lnTo>
                <a:lnTo>
                  <a:pt x="341766" y="7435"/>
                </a:lnTo>
                <a:lnTo>
                  <a:pt x="378618" y="0"/>
                </a:lnTo>
                <a:lnTo>
                  <a:pt x="415471" y="7435"/>
                </a:lnTo>
                <a:lnTo>
                  <a:pt x="445557" y="27716"/>
                </a:lnTo>
                <a:lnTo>
                  <a:pt x="465837" y="57802"/>
                </a:lnTo>
                <a:lnTo>
                  <a:pt x="473273" y="94654"/>
                </a:lnTo>
                <a:lnTo>
                  <a:pt x="465837" y="131507"/>
                </a:lnTo>
                <a:lnTo>
                  <a:pt x="445557" y="161593"/>
                </a:lnTo>
                <a:lnTo>
                  <a:pt x="415471" y="181873"/>
                </a:lnTo>
                <a:lnTo>
                  <a:pt x="378618" y="18930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sp>
        <p:nvSpPr>
          <p:cNvPr id="4" name="object 4"/>
          <p:cNvSpPr/>
          <p:nvPr/>
        </p:nvSpPr>
        <p:spPr>
          <a:xfrm>
            <a:off x="685800" y="2853364"/>
            <a:ext cx="3023870" cy="2625936"/>
          </a:xfrm>
          <a:custGeom>
            <a:avLst/>
            <a:gdLst/>
            <a:ahLst/>
            <a:cxnLst/>
            <a:rect l="l" t="t" r="r" b="b"/>
            <a:pathLst>
              <a:path w="4535805" h="3938904">
                <a:moveTo>
                  <a:pt x="4535544" y="3938678"/>
                </a:moveTo>
                <a:lnTo>
                  <a:pt x="0" y="3938678"/>
                </a:lnTo>
                <a:lnTo>
                  <a:pt x="0" y="0"/>
                </a:lnTo>
                <a:lnTo>
                  <a:pt x="4535544" y="0"/>
                </a:lnTo>
                <a:lnTo>
                  <a:pt x="4535544" y="3938678"/>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sp>
        <p:nvSpPr>
          <p:cNvPr id="5" name="object 5"/>
          <p:cNvSpPr/>
          <p:nvPr/>
        </p:nvSpPr>
        <p:spPr>
          <a:xfrm>
            <a:off x="3897300" y="4095597"/>
            <a:ext cx="496570" cy="132927"/>
          </a:xfrm>
          <a:custGeom>
            <a:avLst/>
            <a:gdLst/>
            <a:ahLst/>
            <a:cxnLst/>
            <a:rect l="l" t="t" r="r" b="b"/>
            <a:pathLst>
              <a:path w="744854" h="199389">
                <a:moveTo>
                  <a:pt x="744791" y="78740"/>
                </a:moveTo>
                <a:lnTo>
                  <a:pt x="742721" y="71120"/>
                </a:lnTo>
                <a:lnTo>
                  <a:pt x="737387" y="59690"/>
                </a:lnTo>
                <a:lnTo>
                  <a:pt x="735431" y="54610"/>
                </a:lnTo>
                <a:lnTo>
                  <a:pt x="732485" y="50800"/>
                </a:lnTo>
                <a:lnTo>
                  <a:pt x="727913" y="45720"/>
                </a:lnTo>
                <a:lnTo>
                  <a:pt x="724738" y="45720"/>
                </a:lnTo>
                <a:lnTo>
                  <a:pt x="722858" y="41910"/>
                </a:lnTo>
                <a:lnTo>
                  <a:pt x="722236" y="40640"/>
                </a:lnTo>
                <a:lnTo>
                  <a:pt x="702818" y="40640"/>
                </a:lnTo>
                <a:lnTo>
                  <a:pt x="672325" y="41910"/>
                </a:lnTo>
                <a:lnTo>
                  <a:pt x="669493" y="40640"/>
                </a:lnTo>
                <a:lnTo>
                  <a:pt x="666534" y="40640"/>
                </a:lnTo>
                <a:lnTo>
                  <a:pt x="663587" y="41910"/>
                </a:lnTo>
                <a:lnTo>
                  <a:pt x="662190" y="40640"/>
                </a:lnTo>
                <a:lnTo>
                  <a:pt x="660806" y="39370"/>
                </a:lnTo>
                <a:lnTo>
                  <a:pt x="657821" y="40640"/>
                </a:lnTo>
                <a:lnTo>
                  <a:pt x="654875" y="40640"/>
                </a:lnTo>
                <a:lnTo>
                  <a:pt x="653084" y="39370"/>
                </a:lnTo>
                <a:lnTo>
                  <a:pt x="648830" y="39370"/>
                </a:lnTo>
                <a:lnTo>
                  <a:pt x="628332" y="36830"/>
                </a:lnTo>
                <a:lnTo>
                  <a:pt x="608190" y="31750"/>
                </a:lnTo>
                <a:lnTo>
                  <a:pt x="588441" y="25400"/>
                </a:lnTo>
                <a:lnTo>
                  <a:pt x="569125" y="17780"/>
                </a:lnTo>
                <a:lnTo>
                  <a:pt x="567207" y="16510"/>
                </a:lnTo>
                <a:lnTo>
                  <a:pt x="565226" y="16510"/>
                </a:lnTo>
                <a:lnTo>
                  <a:pt x="560971" y="13970"/>
                </a:lnTo>
                <a:lnTo>
                  <a:pt x="558355" y="13970"/>
                </a:lnTo>
                <a:lnTo>
                  <a:pt x="555117" y="17780"/>
                </a:lnTo>
                <a:lnTo>
                  <a:pt x="555510" y="20320"/>
                </a:lnTo>
                <a:lnTo>
                  <a:pt x="562140" y="27940"/>
                </a:lnTo>
                <a:lnTo>
                  <a:pt x="562940" y="35560"/>
                </a:lnTo>
                <a:lnTo>
                  <a:pt x="569734" y="44450"/>
                </a:lnTo>
                <a:lnTo>
                  <a:pt x="572808" y="46990"/>
                </a:lnTo>
                <a:lnTo>
                  <a:pt x="575945" y="48260"/>
                </a:lnTo>
                <a:lnTo>
                  <a:pt x="594398" y="57150"/>
                </a:lnTo>
                <a:lnTo>
                  <a:pt x="613410" y="64770"/>
                </a:lnTo>
                <a:lnTo>
                  <a:pt x="632917" y="71120"/>
                </a:lnTo>
                <a:lnTo>
                  <a:pt x="652843" y="74930"/>
                </a:lnTo>
                <a:lnTo>
                  <a:pt x="655231" y="76200"/>
                </a:lnTo>
                <a:lnTo>
                  <a:pt x="657771" y="76200"/>
                </a:lnTo>
                <a:lnTo>
                  <a:pt x="662533" y="78740"/>
                </a:lnTo>
                <a:lnTo>
                  <a:pt x="661809" y="80010"/>
                </a:lnTo>
                <a:lnTo>
                  <a:pt x="660527" y="82550"/>
                </a:lnTo>
                <a:lnTo>
                  <a:pt x="655764" y="82550"/>
                </a:lnTo>
                <a:lnTo>
                  <a:pt x="654481" y="85090"/>
                </a:lnTo>
                <a:lnTo>
                  <a:pt x="651891" y="86360"/>
                </a:lnTo>
                <a:lnTo>
                  <a:pt x="649389" y="86360"/>
                </a:lnTo>
                <a:lnTo>
                  <a:pt x="648081" y="88900"/>
                </a:lnTo>
                <a:lnTo>
                  <a:pt x="644347" y="88900"/>
                </a:lnTo>
                <a:lnTo>
                  <a:pt x="642061" y="90170"/>
                </a:lnTo>
                <a:lnTo>
                  <a:pt x="640727" y="92710"/>
                </a:lnTo>
                <a:lnTo>
                  <a:pt x="637298" y="92710"/>
                </a:lnTo>
                <a:lnTo>
                  <a:pt x="622909" y="99060"/>
                </a:lnTo>
                <a:lnTo>
                  <a:pt x="597281" y="111760"/>
                </a:lnTo>
                <a:lnTo>
                  <a:pt x="584415" y="116840"/>
                </a:lnTo>
                <a:lnTo>
                  <a:pt x="537248" y="137160"/>
                </a:lnTo>
                <a:lnTo>
                  <a:pt x="492620" y="149860"/>
                </a:lnTo>
                <a:lnTo>
                  <a:pt x="428320" y="161290"/>
                </a:lnTo>
                <a:lnTo>
                  <a:pt x="395554" y="163830"/>
                </a:lnTo>
                <a:lnTo>
                  <a:pt x="383768" y="163830"/>
                </a:lnTo>
                <a:lnTo>
                  <a:pt x="371995" y="165100"/>
                </a:lnTo>
                <a:lnTo>
                  <a:pt x="348437" y="165100"/>
                </a:lnTo>
                <a:lnTo>
                  <a:pt x="345452" y="163830"/>
                </a:lnTo>
                <a:lnTo>
                  <a:pt x="342392" y="163830"/>
                </a:lnTo>
                <a:lnTo>
                  <a:pt x="339305" y="165100"/>
                </a:lnTo>
                <a:lnTo>
                  <a:pt x="337896" y="163830"/>
                </a:lnTo>
                <a:lnTo>
                  <a:pt x="336486" y="162560"/>
                </a:lnTo>
                <a:lnTo>
                  <a:pt x="333565" y="163830"/>
                </a:lnTo>
                <a:lnTo>
                  <a:pt x="330606" y="163830"/>
                </a:lnTo>
                <a:lnTo>
                  <a:pt x="328053" y="162560"/>
                </a:lnTo>
                <a:lnTo>
                  <a:pt x="325259" y="163830"/>
                </a:lnTo>
                <a:lnTo>
                  <a:pt x="322503" y="163830"/>
                </a:lnTo>
                <a:lnTo>
                  <a:pt x="320916" y="162560"/>
                </a:lnTo>
                <a:lnTo>
                  <a:pt x="315493" y="162560"/>
                </a:lnTo>
                <a:lnTo>
                  <a:pt x="313702" y="161290"/>
                </a:lnTo>
                <a:lnTo>
                  <a:pt x="311505" y="162560"/>
                </a:lnTo>
                <a:lnTo>
                  <a:pt x="309499" y="161290"/>
                </a:lnTo>
                <a:lnTo>
                  <a:pt x="302031" y="160020"/>
                </a:lnTo>
                <a:lnTo>
                  <a:pt x="294538" y="160020"/>
                </a:lnTo>
                <a:lnTo>
                  <a:pt x="279704" y="157480"/>
                </a:lnTo>
                <a:lnTo>
                  <a:pt x="278841" y="157480"/>
                </a:lnTo>
                <a:lnTo>
                  <a:pt x="275971" y="158750"/>
                </a:lnTo>
                <a:lnTo>
                  <a:pt x="281825" y="161290"/>
                </a:lnTo>
                <a:lnTo>
                  <a:pt x="281965" y="161290"/>
                </a:lnTo>
                <a:lnTo>
                  <a:pt x="280758" y="162560"/>
                </a:lnTo>
                <a:lnTo>
                  <a:pt x="279628" y="162560"/>
                </a:lnTo>
                <a:lnTo>
                  <a:pt x="278790" y="163830"/>
                </a:lnTo>
                <a:lnTo>
                  <a:pt x="232879" y="151130"/>
                </a:lnTo>
                <a:lnTo>
                  <a:pt x="188315" y="135890"/>
                </a:lnTo>
                <a:lnTo>
                  <a:pt x="135839" y="107950"/>
                </a:lnTo>
                <a:lnTo>
                  <a:pt x="133451" y="106680"/>
                </a:lnTo>
                <a:lnTo>
                  <a:pt x="133286" y="106680"/>
                </a:lnTo>
                <a:lnTo>
                  <a:pt x="133172" y="107950"/>
                </a:lnTo>
                <a:lnTo>
                  <a:pt x="132918" y="107950"/>
                </a:lnTo>
                <a:lnTo>
                  <a:pt x="133261" y="106680"/>
                </a:lnTo>
                <a:lnTo>
                  <a:pt x="132702" y="106680"/>
                </a:lnTo>
                <a:lnTo>
                  <a:pt x="131749" y="105410"/>
                </a:lnTo>
                <a:lnTo>
                  <a:pt x="130860" y="105410"/>
                </a:lnTo>
                <a:lnTo>
                  <a:pt x="130365" y="104140"/>
                </a:lnTo>
                <a:lnTo>
                  <a:pt x="128320" y="104140"/>
                </a:lnTo>
                <a:lnTo>
                  <a:pt x="127850" y="102870"/>
                </a:lnTo>
                <a:lnTo>
                  <a:pt x="125793" y="102870"/>
                </a:lnTo>
                <a:lnTo>
                  <a:pt x="125349" y="101600"/>
                </a:lnTo>
                <a:lnTo>
                  <a:pt x="123253" y="101600"/>
                </a:lnTo>
                <a:lnTo>
                  <a:pt x="122809" y="100330"/>
                </a:lnTo>
                <a:lnTo>
                  <a:pt x="121983" y="99060"/>
                </a:lnTo>
                <a:lnTo>
                  <a:pt x="120751" y="99060"/>
                </a:lnTo>
                <a:lnTo>
                  <a:pt x="120332" y="97790"/>
                </a:lnTo>
                <a:lnTo>
                  <a:pt x="118275" y="97790"/>
                </a:lnTo>
                <a:lnTo>
                  <a:pt x="117856" y="96520"/>
                </a:lnTo>
                <a:lnTo>
                  <a:pt x="115824" y="96520"/>
                </a:lnTo>
                <a:lnTo>
                  <a:pt x="115011" y="95250"/>
                </a:lnTo>
                <a:lnTo>
                  <a:pt x="114617" y="95250"/>
                </a:lnTo>
                <a:lnTo>
                  <a:pt x="114401" y="95110"/>
                </a:lnTo>
                <a:lnTo>
                  <a:pt x="114122" y="95123"/>
                </a:lnTo>
                <a:lnTo>
                  <a:pt x="113372" y="93980"/>
                </a:lnTo>
                <a:lnTo>
                  <a:pt x="112903" y="93980"/>
                </a:lnTo>
                <a:lnTo>
                  <a:pt x="112115" y="92710"/>
                </a:lnTo>
                <a:lnTo>
                  <a:pt x="110896" y="92710"/>
                </a:lnTo>
                <a:lnTo>
                  <a:pt x="110426" y="91440"/>
                </a:lnTo>
                <a:lnTo>
                  <a:pt x="108419" y="91440"/>
                </a:lnTo>
                <a:lnTo>
                  <a:pt x="107975" y="90170"/>
                </a:lnTo>
                <a:lnTo>
                  <a:pt x="107162" y="88900"/>
                </a:lnTo>
                <a:lnTo>
                  <a:pt x="105524" y="88900"/>
                </a:lnTo>
                <a:lnTo>
                  <a:pt x="104711" y="87630"/>
                </a:lnTo>
                <a:lnTo>
                  <a:pt x="103543" y="87630"/>
                </a:lnTo>
                <a:lnTo>
                  <a:pt x="103543" y="95250"/>
                </a:lnTo>
                <a:lnTo>
                  <a:pt x="103378" y="95250"/>
                </a:lnTo>
                <a:lnTo>
                  <a:pt x="102870" y="93980"/>
                </a:lnTo>
                <a:lnTo>
                  <a:pt x="103047" y="93980"/>
                </a:lnTo>
                <a:lnTo>
                  <a:pt x="103543" y="95250"/>
                </a:lnTo>
                <a:lnTo>
                  <a:pt x="103543" y="87630"/>
                </a:lnTo>
                <a:lnTo>
                  <a:pt x="103073" y="86360"/>
                </a:lnTo>
                <a:lnTo>
                  <a:pt x="101041" y="86360"/>
                </a:lnTo>
                <a:lnTo>
                  <a:pt x="79679" y="68580"/>
                </a:lnTo>
                <a:lnTo>
                  <a:pt x="75031" y="67310"/>
                </a:lnTo>
                <a:lnTo>
                  <a:pt x="71818" y="63500"/>
                </a:lnTo>
                <a:lnTo>
                  <a:pt x="68237" y="60960"/>
                </a:lnTo>
                <a:lnTo>
                  <a:pt x="68376" y="59690"/>
                </a:lnTo>
                <a:lnTo>
                  <a:pt x="68618" y="59690"/>
                </a:lnTo>
                <a:lnTo>
                  <a:pt x="69405" y="58420"/>
                </a:lnTo>
                <a:lnTo>
                  <a:pt x="70015" y="58420"/>
                </a:lnTo>
                <a:lnTo>
                  <a:pt x="70853" y="57150"/>
                </a:lnTo>
                <a:lnTo>
                  <a:pt x="68402" y="54610"/>
                </a:lnTo>
                <a:lnTo>
                  <a:pt x="66141" y="52070"/>
                </a:lnTo>
                <a:lnTo>
                  <a:pt x="62611" y="50800"/>
                </a:lnTo>
                <a:lnTo>
                  <a:pt x="61988" y="49530"/>
                </a:lnTo>
                <a:lnTo>
                  <a:pt x="60464" y="49530"/>
                </a:lnTo>
                <a:lnTo>
                  <a:pt x="59994" y="49530"/>
                </a:lnTo>
                <a:lnTo>
                  <a:pt x="59651" y="46990"/>
                </a:lnTo>
                <a:lnTo>
                  <a:pt x="58508" y="45720"/>
                </a:lnTo>
                <a:lnTo>
                  <a:pt x="56845" y="45720"/>
                </a:lnTo>
                <a:lnTo>
                  <a:pt x="56642" y="44450"/>
                </a:lnTo>
                <a:lnTo>
                  <a:pt x="56032" y="43180"/>
                </a:lnTo>
                <a:lnTo>
                  <a:pt x="54279" y="43180"/>
                </a:lnTo>
                <a:lnTo>
                  <a:pt x="53606" y="41910"/>
                </a:lnTo>
                <a:lnTo>
                  <a:pt x="52387" y="41910"/>
                </a:lnTo>
                <a:lnTo>
                  <a:pt x="52578" y="43180"/>
                </a:lnTo>
                <a:lnTo>
                  <a:pt x="52298" y="41910"/>
                </a:lnTo>
                <a:lnTo>
                  <a:pt x="52133" y="40640"/>
                </a:lnTo>
                <a:lnTo>
                  <a:pt x="51219" y="40640"/>
                </a:lnTo>
                <a:lnTo>
                  <a:pt x="49301" y="36830"/>
                </a:lnTo>
                <a:lnTo>
                  <a:pt x="46850" y="34290"/>
                </a:lnTo>
                <a:lnTo>
                  <a:pt x="43776" y="33020"/>
                </a:lnTo>
                <a:lnTo>
                  <a:pt x="42303" y="30480"/>
                </a:lnTo>
                <a:lnTo>
                  <a:pt x="40881" y="29210"/>
                </a:lnTo>
                <a:lnTo>
                  <a:pt x="38468" y="27940"/>
                </a:lnTo>
                <a:lnTo>
                  <a:pt x="38011" y="25400"/>
                </a:lnTo>
                <a:lnTo>
                  <a:pt x="36652" y="25400"/>
                </a:lnTo>
                <a:lnTo>
                  <a:pt x="35394" y="24130"/>
                </a:lnTo>
                <a:lnTo>
                  <a:pt x="30848" y="17780"/>
                </a:lnTo>
                <a:lnTo>
                  <a:pt x="26149" y="12700"/>
                </a:lnTo>
                <a:lnTo>
                  <a:pt x="23469" y="8890"/>
                </a:lnTo>
                <a:lnTo>
                  <a:pt x="21691" y="6350"/>
                </a:lnTo>
                <a:lnTo>
                  <a:pt x="19431" y="2540"/>
                </a:lnTo>
                <a:lnTo>
                  <a:pt x="17907" y="0"/>
                </a:lnTo>
                <a:lnTo>
                  <a:pt x="15494" y="2540"/>
                </a:lnTo>
                <a:lnTo>
                  <a:pt x="11417" y="1270"/>
                </a:lnTo>
                <a:lnTo>
                  <a:pt x="10807" y="5080"/>
                </a:lnTo>
                <a:lnTo>
                  <a:pt x="10363" y="6350"/>
                </a:lnTo>
                <a:lnTo>
                  <a:pt x="10617" y="7620"/>
                </a:lnTo>
                <a:lnTo>
                  <a:pt x="9105" y="8890"/>
                </a:lnTo>
                <a:lnTo>
                  <a:pt x="5664" y="7620"/>
                </a:lnTo>
                <a:lnTo>
                  <a:pt x="5067" y="10160"/>
                </a:lnTo>
                <a:lnTo>
                  <a:pt x="0" y="15240"/>
                </a:lnTo>
                <a:lnTo>
                  <a:pt x="27025" y="54610"/>
                </a:lnTo>
                <a:lnTo>
                  <a:pt x="67322" y="93980"/>
                </a:lnTo>
                <a:lnTo>
                  <a:pt x="101815" y="119380"/>
                </a:lnTo>
                <a:lnTo>
                  <a:pt x="138785" y="142240"/>
                </a:lnTo>
                <a:lnTo>
                  <a:pt x="178168" y="161290"/>
                </a:lnTo>
                <a:lnTo>
                  <a:pt x="225628" y="179070"/>
                </a:lnTo>
                <a:lnTo>
                  <a:pt x="273570" y="191770"/>
                </a:lnTo>
                <a:lnTo>
                  <a:pt x="321983" y="198120"/>
                </a:lnTo>
                <a:lnTo>
                  <a:pt x="370852" y="199390"/>
                </a:lnTo>
                <a:lnTo>
                  <a:pt x="420166" y="196850"/>
                </a:lnTo>
                <a:lnTo>
                  <a:pt x="469912" y="189230"/>
                </a:lnTo>
                <a:lnTo>
                  <a:pt x="537692" y="168910"/>
                </a:lnTo>
                <a:lnTo>
                  <a:pt x="602957" y="143510"/>
                </a:lnTo>
                <a:lnTo>
                  <a:pt x="640397" y="125730"/>
                </a:lnTo>
                <a:lnTo>
                  <a:pt x="658952" y="115570"/>
                </a:lnTo>
                <a:lnTo>
                  <a:pt x="677506" y="106680"/>
                </a:lnTo>
                <a:lnTo>
                  <a:pt x="679577" y="104140"/>
                </a:lnTo>
                <a:lnTo>
                  <a:pt x="683971" y="104140"/>
                </a:lnTo>
                <a:lnTo>
                  <a:pt x="683437" y="105410"/>
                </a:lnTo>
                <a:lnTo>
                  <a:pt x="682548" y="106680"/>
                </a:lnTo>
                <a:lnTo>
                  <a:pt x="678611" y="113030"/>
                </a:lnTo>
                <a:lnTo>
                  <a:pt x="674090" y="119380"/>
                </a:lnTo>
                <a:lnTo>
                  <a:pt x="669124" y="125730"/>
                </a:lnTo>
                <a:lnTo>
                  <a:pt x="663867" y="132080"/>
                </a:lnTo>
                <a:lnTo>
                  <a:pt x="658964" y="137160"/>
                </a:lnTo>
                <a:lnTo>
                  <a:pt x="654621" y="143510"/>
                </a:lnTo>
                <a:lnTo>
                  <a:pt x="652056" y="149860"/>
                </a:lnTo>
                <a:lnTo>
                  <a:pt x="645998" y="158750"/>
                </a:lnTo>
                <a:lnTo>
                  <a:pt x="643750" y="167640"/>
                </a:lnTo>
                <a:lnTo>
                  <a:pt x="645274" y="176530"/>
                </a:lnTo>
                <a:lnTo>
                  <a:pt x="650532" y="184150"/>
                </a:lnTo>
                <a:lnTo>
                  <a:pt x="670674" y="173990"/>
                </a:lnTo>
                <a:lnTo>
                  <a:pt x="687438" y="160020"/>
                </a:lnTo>
                <a:lnTo>
                  <a:pt x="701725" y="143510"/>
                </a:lnTo>
                <a:lnTo>
                  <a:pt x="714463" y="125730"/>
                </a:lnTo>
                <a:lnTo>
                  <a:pt x="719137" y="118110"/>
                </a:lnTo>
                <a:lnTo>
                  <a:pt x="723976" y="111760"/>
                </a:lnTo>
                <a:lnTo>
                  <a:pt x="729361" y="104140"/>
                </a:lnTo>
                <a:lnTo>
                  <a:pt x="733844" y="97790"/>
                </a:lnTo>
                <a:lnTo>
                  <a:pt x="742276" y="86360"/>
                </a:lnTo>
                <a:lnTo>
                  <a:pt x="744791" y="78740"/>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sp>
        <p:nvSpPr>
          <p:cNvPr id="6" name="object 6" descr="$PPTXTitle"/>
          <p:cNvSpPr txBox="1">
            <a:spLocks noGrp="1"/>
          </p:cNvSpPr>
          <p:nvPr>
            <p:ph type="title"/>
          </p:nvPr>
        </p:nvSpPr>
        <p:spPr>
          <a:xfrm>
            <a:off x="637938" y="1518953"/>
            <a:ext cx="10157128" cy="1065314"/>
          </a:xfrm>
          <a:prstGeom prst="rect">
            <a:avLst/>
          </a:prstGeom>
        </p:spPr>
        <p:txBody>
          <a:bodyPr vert="horz" wrap="square" lIns="0" tIns="8467" rIns="0" bIns="0" rtlCol="0">
            <a:spAutoFit/>
          </a:bodyPr>
          <a:lstStyle/>
          <a:p>
            <a:pPr marL="8467">
              <a:spcBef>
                <a:spcPts val="67"/>
              </a:spcBef>
            </a:pPr>
            <a:r>
              <a:rPr sz="6867"/>
              <a:t>WHY YOUR ROLE MATTERS</a:t>
            </a:r>
          </a:p>
        </p:txBody>
      </p:sp>
      <p:sp>
        <p:nvSpPr>
          <p:cNvPr id="7" name="object 7"/>
          <p:cNvSpPr/>
          <p:nvPr/>
        </p:nvSpPr>
        <p:spPr>
          <a:xfrm>
            <a:off x="7796014" y="4095597"/>
            <a:ext cx="496570" cy="132927"/>
          </a:xfrm>
          <a:custGeom>
            <a:avLst/>
            <a:gdLst/>
            <a:ahLst/>
            <a:cxnLst/>
            <a:rect l="l" t="t" r="r" b="b"/>
            <a:pathLst>
              <a:path w="744854" h="199389">
                <a:moveTo>
                  <a:pt x="744791" y="78740"/>
                </a:moveTo>
                <a:lnTo>
                  <a:pt x="742721" y="71120"/>
                </a:lnTo>
                <a:lnTo>
                  <a:pt x="737374" y="59690"/>
                </a:lnTo>
                <a:lnTo>
                  <a:pt x="735431" y="54610"/>
                </a:lnTo>
                <a:lnTo>
                  <a:pt x="732485" y="50800"/>
                </a:lnTo>
                <a:lnTo>
                  <a:pt x="727913" y="45720"/>
                </a:lnTo>
                <a:lnTo>
                  <a:pt x="724738" y="45720"/>
                </a:lnTo>
                <a:lnTo>
                  <a:pt x="722858" y="41910"/>
                </a:lnTo>
                <a:lnTo>
                  <a:pt x="722236" y="40640"/>
                </a:lnTo>
                <a:lnTo>
                  <a:pt x="702818" y="40640"/>
                </a:lnTo>
                <a:lnTo>
                  <a:pt x="672325" y="41910"/>
                </a:lnTo>
                <a:lnTo>
                  <a:pt x="669493" y="40640"/>
                </a:lnTo>
                <a:lnTo>
                  <a:pt x="666534" y="40640"/>
                </a:lnTo>
                <a:lnTo>
                  <a:pt x="663587" y="41910"/>
                </a:lnTo>
                <a:lnTo>
                  <a:pt x="662190" y="40640"/>
                </a:lnTo>
                <a:lnTo>
                  <a:pt x="660793" y="39370"/>
                </a:lnTo>
                <a:lnTo>
                  <a:pt x="657821" y="40640"/>
                </a:lnTo>
                <a:lnTo>
                  <a:pt x="654862" y="40640"/>
                </a:lnTo>
                <a:lnTo>
                  <a:pt x="653084" y="39370"/>
                </a:lnTo>
                <a:lnTo>
                  <a:pt x="648830" y="39370"/>
                </a:lnTo>
                <a:lnTo>
                  <a:pt x="628332" y="36830"/>
                </a:lnTo>
                <a:lnTo>
                  <a:pt x="608190" y="31750"/>
                </a:lnTo>
                <a:lnTo>
                  <a:pt x="588441" y="25400"/>
                </a:lnTo>
                <a:lnTo>
                  <a:pt x="569125" y="17780"/>
                </a:lnTo>
                <a:lnTo>
                  <a:pt x="567207" y="16510"/>
                </a:lnTo>
                <a:lnTo>
                  <a:pt x="565226" y="16510"/>
                </a:lnTo>
                <a:lnTo>
                  <a:pt x="560971" y="13970"/>
                </a:lnTo>
                <a:lnTo>
                  <a:pt x="558342" y="13970"/>
                </a:lnTo>
                <a:lnTo>
                  <a:pt x="555117" y="17780"/>
                </a:lnTo>
                <a:lnTo>
                  <a:pt x="555510" y="20320"/>
                </a:lnTo>
                <a:lnTo>
                  <a:pt x="562140" y="27940"/>
                </a:lnTo>
                <a:lnTo>
                  <a:pt x="562940" y="35560"/>
                </a:lnTo>
                <a:lnTo>
                  <a:pt x="569734" y="44450"/>
                </a:lnTo>
                <a:lnTo>
                  <a:pt x="572795" y="46990"/>
                </a:lnTo>
                <a:lnTo>
                  <a:pt x="575945" y="48260"/>
                </a:lnTo>
                <a:lnTo>
                  <a:pt x="594398" y="57150"/>
                </a:lnTo>
                <a:lnTo>
                  <a:pt x="613410" y="64770"/>
                </a:lnTo>
                <a:lnTo>
                  <a:pt x="632917" y="71120"/>
                </a:lnTo>
                <a:lnTo>
                  <a:pt x="652830" y="74930"/>
                </a:lnTo>
                <a:lnTo>
                  <a:pt x="655231" y="76200"/>
                </a:lnTo>
                <a:lnTo>
                  <a:pt x="657758" y="76200"/>
                </a:lnTo>
                <a:lnTo>
                  <a:pt x="662520" y="78740"/>
                </a:lnTo>
                <a:lnTo>
                  <a:pt x="661797" y="80010"/>
                </a:lnTo>
                <a:lnTo>
                  <a:pt x="660527" y="82550"/>
                </a:lnTo>
                <a:lnTo>
                  <a:pt x="655764" y="82550"/>
                </a:lnTo>
                <a:lnTo>
                  <a:pt x="654481" y="85090"/>
                </a:lnTo>
                <a:lnTo>
                  <a:pt x="651891" y="86360"/>
                </a:lnTo>
                <a:lnTo>
                  <a:pt x="649376" y="86360"/>
                </a:lnTo>
                <a:lnTo>
                  <a:pt x="648068" y="88900"/>
                </a:lnTo>
                <a:lnTo>
                  <a:pt x="644347" y="88900"/>
                </a:lnTo>
                <a:lnTo>
                  <a:pt x="642061" y="90170"/>
                </a:lnTo>
                <a:lnTo>
                  <a:pt x="640727" y="92710"/>
                </a:lnTo>
                <a:lnTo>
                  <a:pt x="637298" y="92710"/>
                </a:lnTo>
                <a:lnTo>
                  <a:pt x="622909" y="99060"/>
                </a:lnTo>
                <a:lnTo>
                  <a:pt x="597281" y="111760"/>
                </a:lnTo>
                <a:lnTo>
                  <a:pt x="584415" y="116840"/>
                </a:lnTo>
                <a:lnTo>
                  <a:pt x="537235" y="137160"/>
                </a:lnTo>
                <a:lnTo>
                  <a:pt x="492620" y="149860"/>
                </a:lnTo>
                <a:lnTo>
                  <a:pt x="428320" y="161290"/>
                </a:lnTo>
                <a:lnTo>
                  <a:pt x="395554" y="163830"/>
                </a:lnTo>
                <a:lnTo>
                  <a:pt x="383768" y="163830"/>
                </a:lnTo>
                <a:lnTo>
                  <a:pt x="371995" y="165100"/>
                </a:lnTo>
                <a:lnTo>
                  <a:pt x="348437" y="165100"/>
                </a:lnTo>
                <a:lnTo>
                  <a:pt x="345452" y="163830"/>
                </a:lnTo>
                <a:lnTo>
                  <a:pt x="342392" y="163830"/>
                </a:lnTo>
                <a:lnTo>
                  <a:pt x="339293" y="165100"/>
                </a:lnTo>
                <a:lnTo>
                  <a:pt x="337896" y="163830"/>
                </a:lnTo>
                <a:lnTo>
                  <a:pt x="336486" y="162560"/>
                </a:lnTo>
                <a:lnTo>
                  <a:pt x="333565" y="163830"/>
                </a:lnTo>
                <a:lnTo>
                  <a:pt x="330606" y="163830"/>
                </a:lnTo>
                <a:lnTo>
                  <a:pt x="328053" y="162560"/>
                </a:lnTo>
                <a:lnTo>
                  <a:pt x="325259" y="163830"/>
                </a:lnTo>
                <a:lnTo>
                  <a:pt x="322503" y="163830"/>
                </a:lnTo>
                <a:lnTo>
                  <a:pt x="320916" y="162560"/>
                </a:lnTo>
                <a:lnTo>
                  <a:pt x="315493" y="162560"/>
                </a:lnTo>
                <a:lnTo>
                  <a:pt x="313702" y="161290"/>
                </a:lnTo>
                <a:lnTo>
                  <a:pt x="311505" y="162560"/>
                </a:lnTo>
                <a:lnTo>
                  <a:pt x="309499" y="161290"/>
                </a:lnTo>
                <a:lnTo>
                  <a:pt x="302031" y="160020"/>
                </a:lnTo>
                <a:lnTo>
                  <a:pt x="294525" y="160020"/>
                </a:lnTo>
                <a:lnTo>
                  <a:pt x="279704" y="157480"/>
                </a:lnTo>
                <a:lnTo>
                  <a:pt x="278841" y="157480"/>
                </a:lnTo>
                <a:lnTo>
                  <a:pt x="275971" y="158750"/>
                </a:lnTo>
                <a:lnTo>
                  <a:pt x="281825" y="161290"/>
                </a:lnTo>
                <a:lnTo>
                  <a:pt x="281965" y="161290"/>
                </a:lnTo>
                <a:lnTo>
                  <a:pt x="280758" y="162560"/>
                </a:lnTo>
                <a:lnTo>
                  <a:pt x="279615" y="162560"/>
                </a:lnTo>
                <a:lnTo>
                  <a:pt x="278790" y="163830"/>
                </a:lnTo>
                <a:lnTo>
                  <a:pt x="232879" y="151130"/>
                </a:lnTo>
                <a:lnTo>
                  <a:pt x="188302" y="135890"/>
                </a:lnTo>
                <a:lnTo>
                  <a:pt x="135839" y="107950"/>
                </a:lnTo>
                <a:lnTo>
                  <a:pt x="133451" y="106680"/>
                </a:lnTo>
                <a:lnTo>
                  <a:pt x="133286" y="106680"/>
                </a:lnTo>
                <a:lnTo>
                  <a:pt x="133172" y="107950"/>
                </a:lnTo>
                <a:lnTo>
                  <a:pt x="132918" y="107950"/>
                </a:lnTo>
                <a:lnTo>
                  <a:pt x="133248" y="106680"/>
                </a:lnTo>
                <a:lnTo>
                  <a:pt x="132702" y="106680"/>
                </a:lnTo>
                <a:lnTo>
                  <a:pt x="131749" y="105410"/>
                </a:lnTo>
                <a:lnTo>
                  <a:pt x="130860" y="105410"/>
                </a:lnTo>
                <a:lnTo>
                  <a:pt x="130352" y="104140"/>
                </a:lnTo>
                <a:lnTo>
                  <a:pt x="128320" y="104140"/>
                </a:lnTo>
                <a:lnTo>
                  <a:pt x="127850" y="102870"/>
                </a:lnTo>
                <a:lnTo>
                  <a:pt x="125793" y="102870"/>
                </a:lnTo>
                <a:lnTo>
                  <a:pt x="125349" y="101600"/>
                </a:lnTo>
                <a:lnTo>
                  <a:pt x="123253" y="101600"/>
                </a:lnTo>
                <a:lnTo>
                  <a:pt x="122809" y="100330"/>
                </a:lnTo>
                <a:lnTo>
                  <a:pt x="121970" y="99060"/>
                </a:lnTo>
                <a:lnTo>
                  <a:pt x="120751" y="99060"/>
                </a:lnTo>
                <a:lnTo>
                  <a:pt x="120332" y="97790"/>
                </a:lnTo>
                <a:lnTo>
                  <a:pt x="118275" y="97790"/>
                </a:lnTo>
                <a:lnTo>
                  <a:pt x="117856" y="96520"/>
                </a:lnTo>
                <a:lnTo>
                  <a:pt x="115824" y="96520"/>
                </a:lnTo>
                <a:lnTo>
                  <a:pt x="115011" y="95250"/>
                </a:lnTo>
                <a:lnTo>
                  <a:pt x="114617" y="95250"/>
                </a:lnTo>
                <a:lnTo>
                  <a:pt x="114401" y="95110"/>
                </a:lnTo>
                <a:lnTo>
                  <a:pt x="114122" y="95123"/>
                </a:lnTo>
                <a:lnTo>
                  <a:pt x="113372" y="93980"/>
                </a:lnTo>
                <a:lnTo>
                  <a:pt x="112903" y="93980"/>
                </a:lnTo>
                <a:lnTo>
                  <a:pt x="112115" y="92710"/>
                </a:lnTo>
                <a:lnTo>
                  <a:pt x="110896" y="92710"/>
                </a:lnTo>
                <a:lnTo>
                  <a:pt x="110413" y="91440"/>
                </a:lnTo>
                <a:lnTo>
                  <a:pt x="108407" y="91440"/>
                </a:lnTo>
                <a:lnTo>
                  <a:pt x="107962" y="90170"/>
                </a:lnTo>
                <a:lnTo>
                  <a:pt x="107162" y="88900"/>
                </a:lnTo>
                <a:lnTo>
                  <a:pt x="105511" y="88900"/>
                </a:lnTo>
                <a:lnTo>
                  <a:pt x="104711" y="87630"/>
                </a:lnTo>
                <a:lnTo>
                  <a:pt x="103543" y="87630"/>
                </a:lnTo>
                <a:lnTo>
                  <a:pt x="103543" y="95250"/>
                </a:lnTo>
                <a:lnTo>
                  <a:pt x="103378" y="95250"/>
                </a:lnTo>
                <a:lnTo>
                  <a:pt x="102870" y="93980"/>
                </a:lnTo>
                <a:lnTo>
                  <a:pt x="103035" y="93980"/>
                </a:lnTo>
                <a:lnTo>
                  <a:pt x="103543" y="95250"/>
                </a:lnTo>
                <a:lnTo>
                  <a:pt x="103543" y="87630"/>
                </a:lnTo>
                <a:lnTo>
                  <a:pt x="103060" y="86360"/>
                </a:lnTo>
                <a:lnTo>
                  <a:pt x="101028" y="86360"/>
                </a:lnTo>
                <a:lnTo>
                  <a:pt x="79679" y="68580"/>
                </a:lnTo>
                <a:lnTo>
                  <a:pt x="75018" y="67310"/>
                </a:lnTo>
                <a:lnTo>
                  <a:pt x="71818" y="63500"/>
                </a:lnTo>
                <a:lnTo>
                  <a:pt x="68224" y="60960"/>
                </a:lnTo>
                <a:lnTo>
                  <a:pt x="68364" y="59690"/>
                </a:lnTo>
                <a:lnTo>
                  <a:pt x="68618" y="59690"/>
                </a:lnTo>
                <a:lnTo>
                  <a:pt x="69392" y="58420"/>
                </a:lnTo>
                <a:lnTo>
                  <a:pt x="70015" y="58420"/>
                </a:lnTo>
                <a:lnTo>
                  <a:pt x="70853" y="57150"/>
                </a:lnTo>
                <a:lnTo>
                  <a:pt x="68402" y="54610"/>
                </a:lnTo>
                <a:lnTo>
                  <a:pt x="66141" y="52070"/>
                </a:lnTo>
                <a:lnTo>
                  <a:pt x="62598" y="50800"/>
                </a:lnTo>
                <a:lnTo>
                  <a:pt x="61988" y="49530"/>
                </a:lnTo>
                <a:lnTo>
                  <a:pt x="60464" y="49530"/>
                </a:lnTo>
                <a:lnTo>
                  <a:pt x="59982" y="49530"/>
                </a:lnTo>
                <a:lnTo>
                  <a:pt x="59651" y="46990"/>
                </a:lnTo>
                <a:lnTo>
                  <a:pt x="58508" y="45720"/>
                </a:lnTo>
                <a:lnTo>
                  <a:pt x="56845" y="45720"/>
                </a:lnTo>
                <a:lnTo>
                  <a:pt x="56642" y="44450"/>
                </a:lnTo>
                <a:lnTo>
                  <a:pt x="56032" y="43180"/>
                </a:lnTo>
                <a:lnTo>
                  <a:pt x="54279" y="43180"/>
                </a:lnTo>
                <a:lnTo>
                  <a:pt x="53606" y="41910"/>
                </a:lnTo>
                <a:lnTo>
                  <a:pt x="52387" y="41910"/>
                </a:lnTo>
                <a:lnTo>
                  <a:pt x="52578" y="43180"/>
                </a:lnTo>
                <a:lnTo>
                  <a:pt x="52298" y="41910"/>
                </a:lnTo>
                <a:lnTo>
                  <a:pt x="52133" y="40640"/>
                </a:lnTo>
                <a:lnTo>
                  <a:pt x="51219" y="40640"/>
                </a:lnTo>
                <a:lnTo>
                  <a:pt x="49288" y="36830"/>
                </a:lnTo>
                <a:lnTo>
                  <a:pt x="46837" y="34290"/>
                </a:lnTo>
                <a:lnTo>
                  <a:pt x="43776" y="33020"/>
                </a:lnTo>
                <a:lnTo>
                  <a:pt x="42303" y="30480"/>
                </a:lnTo>
                <a:lnTo>
                  <a:pt x="40881" y="29210"/>
                </a:lnTo>
                <a:lnTo>
                  <a:pt x="38455" y="27940"/>
                </a:lnTo>
                <a:lnTo>
                  <a:pt x="38011" y="25400"/>
                </a:lnTo>
                <a:lnTo>
                  <a:pt x="36652" y="25400"/>
                </a:lnTo>
                <a:lnTo>
                  <a:pt x="35394" y="24130"/>
                </a:lnTo>
                <a:lnTo>
                  <a:pt x="30848" y="17780"/>
                </a:lnTo>
                <a:lnTo>
                  <a:pt x="26136" y="12700"/>
                </a:lnTo>
                <a:lnTo>
                  <a:pt x="23469" y="8890"/>
                </a:lnTo>
                <a:lnTo>
                  <a:pt x="21691" y="6350"/>
                </a:lnTo>
                <a:lnTo>
                  <a:pt x="19418" y="2540"/>
                </a:lnTo>
                <a:lnTo>
                  <a:pt x="17907" y="0"/>
                </a:lnTo>
                <a:lnTo>
                  <a:pt x="15481" y="2540"/>
                </a:lnTo>
                <a:lnTo>
                  <a:pt x="11417" y="1270"/>
                </a:lnTo>
                <a:lnTo>
                  <a:pt x="10807" y="5080"/>
                </a:lnTo>
                <a:lnTo>
                  <a:pt x="10363" y="6350"/>
                </a:lnTo>
                <a:lnTo>
                  <a:pt x="10617" y="7620"/>
                </a:lnTo>
                <a:lnTo>
                  <a:pt x="9105" y="8890"/>
                </a:lnTo>
                <a:lnTo>
                  <a:pt x="5651" y="7620"/>
                </a:lnTo>
                <a:lnTo>
                  <a:pt x="5067" y="10160"/>
                </a:lnTo>
                <a:lnTo>
                  <a:pt x="0" y="15240"/>
                </a:lnTo>
                <a:lnTo>
                  <a:pt x="1930" y="20320"/>
                </a:lnTo>
                <a:lnTo>
                  <a:pt x="4927" y="25400"/>
                </a:lnTo>
                <a:lnTo>
                  <a:pt x="35394" y="63500"/>
                </a:lnTo>
                <a:lnTo>
                  <a:pt x="67322" y="93980"/>
                </a:lnTo>
                <a:lnTo>
                  <a:pt x="101815" y="119380"/>
                </a:lnTo>
                <a:lnTo>
                  <a:pt x="138785" y="142240"/>
                </a:lnTo>
                <a:lnTo>
                  <a:pt x="178168" y="161290"/>
                </a:lnTo>
                <a:lnTo>
                  <a:pt x="225628" y="179070"/>
                </a:lnTo>
                <a:lnTo>
                  <a:pt x="273570" y="191770"/>
                </a:lnTo>
                <a:lnTo>
                  <a:pt x="321983" y="198120"/>
                </a:lnTo>
                <a:lnTo>
                  <a:pt x="370852" y="199390"/>
                </a:lnTo>
                <a:lnTo>
                  <a:pt x="420166" y="196850"/>
                </a:lnTo>
                <a:lnTo>
                  <a:pt x="469900" y="189230"/>
                </a:lnTo>
                <a:lnTo>
                  <a:pt x="537679" y="168910"/>
                </a:lnTo>
                <a:lnTo>
                  <a:pt x="602957" y="143510"/>
                </a:lnTo>
                <a:lnTo>
                  <a:pt x="640397" y="125730"/>
                </a:lnTo>
                <a:lnTo>
                  <a:pt x="658939" y="115570"/>
                </a:lnTo>
                <a:lnTo>
                  <a:pt x="677506" y="106680"/>
                </a:lnTo>
                <a:lnTo>
                  <a:pt x="679564" y="104140"/>
                </a:lnTo>
                <a:lnTo>
                  <a:pt x="683971" y="104140"/>
                </a:lnTo>
                <a:lnTo>
                  <a:pt x="683437" y="105410"/>
                </a:lnTo>
                <a:lnTo>
                  <a:pt x="682548" y="106680"/>
                </a:lnTo>
                <a:lnTo>
                  <a:pt x="678599" y="113030"/>
                </a:lnTo>
                <a:lnTo>
                  <a:pt x="674077" y="119380"/>
                </a:lnTo>
                <a:lnTo>
                  <a:pt x="669124" y="125730"/>
                </a:lnTo>
                <a:lnTo>
                  <a:pt x="663867" y="132080"/>
                </a:lnTo>
                <a:lnTo>
                  <a:pt x="658964" y="137160"/>
                </a:lnTo>
                <a:lnTo>
                  <a:pt x="654621" y="143510"/>
                </a:lnTo>
                <a:lnTo>
                  <a:pt x="652056" y="149860"/>
                </a:lnTo>
                <a:lnTo>
                  <a:pt x="645998" y="158750"/>
                </a:lnTo>
                <a:lnTo>
                  <a:pt x="643750" y="167640"/>
                </a:lnTo>
                <a:lnTo>
                  <a:pt x="645274" y="176530"/>
                </a:lnTo>
                <a:lnTo>
                  <a:pt x="650519" y="184150"/>
                </a:lnTo>
                <a:lnTo>
                  <a:pt x="670674" y="173990"/>
                </a:lnTo>
                <a:lnTo>
                  <a:pt x="687438" y="160020"/>
                </a:lnTo>
                <a:lnTo>
                  <a:pt x="701713" y="143510"/>
                </a:lnTo>
                <a:lnTo>
                  <a:pt x="714463" y="125730"/>
                </a:lnTo>
                <a:lnTo>
                  <a:pt x="719137" y="118110"/>
                </a:lnTo>
                <a:lnTo>
                  <a:pt x="723976" y="111760"/>
                </a:lnTo>
                <a:lnTo>
                  <a:pt x="729361" y="104140"/>
                </a:lnTo>
                <a:lnTo>
                  <a:pt x="733844" y="97790"/>
                </a:lnTo>
                <a:lnTo>
                  <a:pt x="742276" y="86360"/>
                </a:lnTo>
                <a:lnTo>
                  <a:pt x="744791" y="78740"/>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pic>
        <p:nvPicPr>
          <p:cNvPr id="8" name="object 8"/>
          <p:cNvPicPr/>
          <p:nvPr/>
        </p:nvPicPr>
        <p:blipFill>
          <a:blip r:embed="rId2" cstate="print"/>
          <a:stretch>
            <a:fillRect/>
          </a:stretch>
        </p:blipFill>
        <p:spPr>
          <a:xfrm>
            <a:off x="6945572" y="0"/>
            <a:ext cx="3849494" cy="1998133"/>
          </a:xfrm>
          <a:prstGeom prst="rect">
            <a:avLst/>
          </a:prstGeom>
        </p:spPr>
      </p:pic>
      <p:grpSp>
        <p:nvGrpSpPr>
          <p:cNvPr id="9" name="object 9"/>
          <p:cNvGrpSpPr/>
          <p:nvPr/>
        </p:nvGrpSpPr>
        <p:grpSpPr>
          <a:xfrm>
            <a:off x="1205390" y="4472749"/>
            <a:ext cx="1983740" cy="2012527"/>
            <a:chOff x="1808085" y="6709123"/>
            <a:chExt cx="2975610" cy="3018790"/>
          </a:xfrm>
        </p:grpSpPr>
        <p:pic>
          <p:nvPicPr>
            <p:cNvPr id="10" name="object 10"/>
            <p:cNvPicPr/>
            <p:nvPr/>
          </p:nvPicPr>
          <p:blipFill>
            <a:blip r:embed="rId3" cstate="print"/>
            <a:stretch>
              <a:fillRect/>
            </a:stretch>
          </p:blipFill>
          <p:spPr>
            <a:xfrm>
              <a:off x="1845716" y="6772160"/>
              <a:ext cx="2893840" cy="2895104"/>
            </a:xfrm>
            <a:prstGeom prst="rect">
              <a:avLst/>
            </a:prstGeom>
          </p:spPr>
        </p:pic>
        <p:pic>
          <p:nvPicPr>
            <p:cNvPr id="11" name="object 11"/>
            <p:cNvPicPr/>
            <p:nvPr/>
          </p:nvPicPr>
          <p:blipFill>
            <a:blip r:embed="rId4" cstate="print"/>
            <a:stretch>
              <a:fillRect/>
            </a:stretch>
          </p:blipFill>
          <p:spPr>
            <a:xfrm>
              <a:off x="1808085" y="6709123"/>
              <a:ext cx="2975016" cy="3018643"/>
            </a:xfrm>
            <a:prstGeom prst="rect">
              <a:avLst/>
            </a:prstGeom>
          </p:spPr>
        </p:pic>
      </p:grpSp>
      <p:grpSp>
        <p:nvGrpSpPr>
          <p:cNvPr id="12" name="object 12"/>
          <p:cNvGrpSpPr/>
          <p:nvPr/>
        </p:nvGrpSpPr>
        <p:grpSpPr>
          <a:xfrm>
            <a:off x="4583792" y="2853364"/>
            <a:ext cx="3023870" cy="3632200"/>
            <a:chOff x="6875688" y="4280046"/>
            <a:chExt cx="4535805" cy="5448300"/>
          </a:xfrm>
        </p:grpSpPr>
        <p:sp>
          <p:nvSpPr>
            <p:cNvPr id="13" name="object 13"/>
            <p:cNvSpPr/>
            <p:nvPr/>
          </p:nvSpPr>
          <p:spPr>
            <a:xfrm>
              <a:off x="6875688" y="4280046"/>
              <a:ext cx="4535805" cy="3938904"/>
            </a:xfrm>
            <a:custGeom>
              <a:avLst/>
              <a:gdLst/>
              <a:ahLst/>
              <a:cxnLst/>
              <a:rect l="l" t="t" r="r" b="b"/>
              <a:pathLst>
                <a:path w="4535805" h="3938904">
                  <a:moveTo>
                    <a:pt x="4535544" y="3938678"/>
                  </a:moveTo>
                  <a:lnTo>
                    <a:pt x="0" y="3938678"/>
                  </a:lnTo>
                  <a:lnTo>
                    <a:pt x="0" y="0"/>
                  </a:lnTo>
                  <a:lnTo>
                    <a:pt x="4535544" y="0"/>
                  </a:lnTo>
                  <a:lnTo>
                    <a:pt x="4535544" y="3938678"/>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pic>
          <p:nvPicPr>
            <p:cNvPr id="14" name="object 14"/>
            <p:cNvPicPr/>
            <p:nvPr/>
          </p:nvPicPr>
          <p:blipFill>
            <a:blip r:embed="rId5" cstate="print"/>
            <a:stretch>
              <a:fillRect/>
            </a:stretch>
          </p:blipFill>
          <p:spPr>
            <a:xfrm>
              <a:off x="7723338" y="6772160"/>
              <a:ext cx="2893841" cy="2895104"/>
            </a:xfrm>
            <a:prstGeom prst="rect">
              <a:avLst/>
            </a:prstGeom>
          </p:spPr>
        </p:pic>
        <p:pic>
          <p:nvPicPr>
            <p:cNvPr id="15" name="object 15"/>
            <p:cNvPicPr/>
            <p:nvPr/>
          </p:nvPicPr>
          <p:blipFill>
            <a:blip r:embed="rId4" cstate="print"/>
            <a:stretch>
              <a:fillRect/>
            </a:stretch>
          </p:blipFill>
          <p:spPr>
            <a:xfrm>
              <a:off x="7685707" y="6709122"/>
              <a:ext cx="2975016" cy="3018643"/>
            </a:xfrm>
            <a:prstGeom prst="rect">
              <a:avLst/>
            </a:prstGeom>
          </p:spPr>
        </p:pic>
      </p:grpSp>
      <p:grpSp>
        <p:nvGrpSpPr>
          <p:cNvPr id="16" name="object 16"/>
          <p:cNvGrpSpPr/>
          <p:nvPr/>
        </p:nvGrpSpPr>
        <p:grpSpPr>
          <a:xfrm>
            <a:off x="8482503" y="2853364"/>
            <a:ext cx="3709670" cy="4004733"/>
            <a:chOff x="12723754" y="4280046"/>
            <a:chExt cx="5564505" cy="6007100"/>
          </a:xfrm>
        </p:grpSpPr>
        <p:sp>
          <p:nvSpPr>
            <p:cNvPr id="17" name="object 17"/>
            <p:cNvSpPr/>
            <p:nvPr/>
          </p:nvSpPr>
          <p:spPr>
            <a:xfrm>
              <a:off x="12723754" y="4280046"/>
              <a:ext cx="4535805" cy="3938904"/>
            </a:xfrm>
            <a:custGeom>
              <a:avLst/>
              <a:gdLst/>
              <a:ahLst/>
              <a:cxnLst/>
              <a:rect l="l" t="t" r="r" b="b"/>
              <a:pathLst>
                <a:path w="4535805" h="3938904">
                  <a:moveTo>
                    <a:pt x="4535544" y="3938678"/>
                  </a:moveTo>
                  <a:lnTo>
                    <a:pt x="0" y="3938678"/>
                  </a:lnTo>
                  <a:lnTo>
                    <a:pt x="0" y="0"/>
                  </a:lnTo>
                  <a:lnTo>
                    <a:pt x="4535544" y="0"/>
                  </a:lnTo>
                  <a:lnTo>
                    <a:pt x="4535544" y="3938678"/>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pic>
          <p:nvPicPr>
            <p:cNvPr id="18" name="object 18"/>
            <p:cNvPicPr/>
            <p:nvPr/>
          </p:nvPicPr>
          <p:blipFill>
            <a:blip r:embed="rId6" cstate="print"/>
            <a:stretch>
              <a:fillRect/>
            </a:stretch>
          </p:blipFill>
          <p:spPr>
            <a:xfrm>
              <a:off x="15303448" y="7904647"/>
              <a:ext cx="2984550" cy="2382351"/>
            </a:xfrm>
            <a:prstGeom prst="rect">
              <a:avLst/>
            </a:prstGeom>
          </p:spPr>
        </p:pic>
        <p:pic>
          <p:nvPicPr>
            <p:cNvPr id="19" name="object 19"/>
            <p:cNvPicPr/>
            <p:nvPr/>
          </p:nvPicPr>
          <p:blipFill>
            <a:blip r:embed="rId7" cstate="print"/>
            <a:stretch>
              <a:fillRect/>
            </a:stretch>
          </p:blipFill>
          <p:spPr>
            <a:xfrm>
              <a:off x="13540772" y="6772160"/>
              <a:ext cx="2893840" cy="2895104"/>
            </a:xfrm>
            <a:prstGeom prst="rect">
              <a:avLst/>
            </a:prstGeom>
          </p:spPr>
        </p:pic>
        <p:pic>
          <p:nvPicPr>
            <p:cNvPr id="20" name="object 20"/>
            <p:cNvPicPr/>
            <p:nvPr/>
          </p:nvPicPr>
          <p:blipFill>
            <a:blip r:embed="rId4" cstate="print"/>
            <a:stretch>
              <a:fillRect/>
            </a:stretch>
          </p:blipFill>
          <p:spPr>
            <a:xfrm>
              <a:off x="13503141" y="6709122"/>
              <a:ext cx="2975016" cy="3018643"/>
            </a:xfrm>
            <a:prstGeom prst="rect">
              <a:avLst/>
            </a:prstGeom>
          </p:spPr>
        </p:pic>
      </p:grpSp>
      <p:sp>
        <p:nvSpPr>
          <p:cNvPr id="21" name="object 21"/>
          <p:cNvSpPr txBox="1"/>
          <p:nvPr/>
        </p:nvSpPr>
        <p:spPr>
          <a:xfrm>
            <a:off x="1179697" y="3178217"/>
            <a:ext cx="5751407" cy="490669"/>
          </a:xfrm>
          <a:prstGeom prst="rect">
            <a:avLst/>
          </a:prstGeom>
        </p:spPr>
        <p:txBody>
          <a:bodyPr vert="horz" wrap="square" lIns="0" tIns="8467" rIns="0" bIns="0" rtlCol="0">
            <a:spAutoFit/>
          </a:bodyPr>
          <a:lstStyle/>
          <a:p>
            <a:pPr marL="8467" defTabSz="609630">
              <a:spcBef>
                <a:spcPts val="67"/>
              </a:spcBef>
              <a:tabLst>
                <a:tab pos="4017634" algn="l"/>
              </a:tabLst>
            </a:pPr>
            <a:r>
              <a:rPr sz="3133" kern="0" spc="-287">
                <a:solidFill>
                  <a:sysClr val="windowText" lastClr="000000"/>
                </a:solidFill>
                <a:latin typeface="Arial Narrow"/>
                <a:cs typeface="Arial Narrow"/>
              </a:rPr>
              <a:t>STEWARDSHIP</a:t>
            </a:r>
            <a:r>
              <a:rPr sz="3133" kern="0">
                <a:solidFill>
                  <a:sysClr val="windowText" lastClr="000000"/>
                </a:solidFill>
                <a:latin typeface="Arial Narrow"/>
                <a:cs typeface="Arial Narrow"/>
              </a:rPr>
              <a:t>	</a:t>
            </a:r>
            <a:r>
              <a:rPr sz="3133" kern="0" spc="-287">
                <a:solidFill>
                  <a:sysClr val="windowText" lastClr="000000"/>
                </a:solidFill>
                <a:latin typeface="Arial Narrow"/>
                <a:cs typeface="Arial Narrow"/>
              </a:rPr>
              <a:t>LEADERSHIP</a:t>
            </a:r>
            <a:endParaRPr sz="3133" kern="0">
              <a:solidFill>
                <a:sysClr val="windowText" lastClr="000000"/>
              </a:solidFill>
              <a:latin typeface="Arial Narrow"/>
              <a:cs typeface="Arial Narrow"/>
            </a:endParaRPr>
          </a:p>
        </p:txBody>
      </p:sp>
      <p:sp>
        <p:nvSpPr>
          <p:cNvPr id="22" name="object 22"/>
          <p:cNvSpPr txBox="1"/>
          <p:nvPr/>
        </p:nvSpPr>
        <p:spPr>
          <a:xfrm>
            <a:off x="9448946" y="3178217"/>
            <a:ext cx="1090930" cy="490669"/>
          </a:xfrm>
          <a:prstGeom prst="rect">
            <a:avLst/>
          </a:prstGeom>
        </p:spPr>
        <p:txBody>
          <a:bodyPr vert="horz" wrap="square" lIns="0" tIns="8467" rIns="0" bIns="0" rtlCol="0">
            <a:spAutoFit/>
          </a:bodyPr>
          <a:lstStyle/>
          <a:p>
            <a:pPr marL="8467" defTabSz="609630">
              <a:spcBef>
                <a:spcPts val="67"/>
              </a:spcBef>
            </a:pPr>
            <a:r>
              <a:rPr sz="3133" kern="0" spc="-350">
                <a:solidFill>
                  <a:sysClr val="windowText" lastClr="000000"/>
                </a:solidFill>
                <a:latin typeface="Arial Narrow"/>
                <a:cs typeface="Arial Narrow"/>
              </a:rPr>
              <a:t>LEGACY</a:t>
            </a:r>
            <a:endParaRPr sz="3133" kern="0">
              <a:solidFill>
                <a:sysClr val="windowText" lastClr="000000"/>
              </a:solidFill>
              <a:latin typeface="Arial Narrow"/>
              <a:cs typeface="Arial Narrow"/>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506299" y="250438"/>
            <a:ext cx="505037" cy="126577"/>
          </a:xfrm>
          <a:custGeom>
            <a:avLst/>
            <a:gdLst/>
            <a:ahLst/>
            <a:cxnLst/>
            <a:rect l="l" t="t" r="r" b="b"/>
            <a:pathLst>
              <a:path w="757555" h="189865">
                <a:moveTo>
                  <a:pt x="94654" y="189309"/>
                </a:moveTo>
                <a:lnTo>
                  <a:pt x="57802" y="181873"/>
                </a:lnTo>
                <a:lnTo>
                  <a:pt x="27716" y="161593"/>
                </a:lnTo>
                <a:lnTo>
                  <a:pt x="7435" y="131507"/>
                </a:lnTo>
                <a:lnTo>
                  <a:pt x="0" y="94654"/>
                </a:lnTo>
                <a:lnTo>
                  <a:pt x="7435" y="57802"/>
                </a:lnTo>
                <a:lnTo>
                  <a:pt x="27716" y="27716"/>
                </a:lnTo>
                <a:lnTo>
                  <a:pt x="57802" y="7435"/>
                </a:lnTo>
                <a:lnTo>
                  <a:pt x="94654" y="0"/>
                </a:lnTo>
                <a:lnTo>
                  <a:pt x="131507" y="7435"/>
                </a:lnTo>
                <a:lnTo>
                  <a:pt x="161593" y="27716"/>
                </a:lnTo>
                <a:lnTo>
                  <a:pt x="181873" y="57802"/>
                </a:lnTo>
                <a:lnTo>
                  <a:pt x="189309" y="94654"/>
                </a:lnTo>
                <a:lnTo>
                  <a:pt x="181873" y="131507"/>
                </a:lnTo>
                <a:lnTo>
                  <a:pt x="161593" y="161593"/>
                </a:lnTo>
                <a:lnTo>
                  <a:pt x="131507" y="181873"/>
                </a:lnTo>
                <a:lnTo>
                  <a:pt x="94654" y="189309"/>
                </a:lnTo>
                <a:close/>
              </a:path>
              <a:path w="757555" h="189865">
                <a:moveTo>
                  <a:pt x="662582" y="189309"/>
                </a:moveTo>
                <a:lnTo>
                  <a:pt x="625730" y="181873"/>
                </a:lnTo>
                <a:lnTo>
                  <a:pt x="595644" y="161593"/>
                </a:lnTo>
                <a:lnTo>
                  <a:pt x="575363" y="131507"/>
                </a:lnTo>
                <a:lnTo>
                  <a:pt x="567928" y="94654"/>
                </a:lnTo>
                <a:lnTo>
                  <a:pt x="575363" y="57802"/>
                </a:lnTo>
                <a:lnTo>
                  <a:pt x="595644" y="27716"/>
                </a:lnTo>
                <a:lnTo>
                  <a:pt x="625730" y="7435"/>
                </a:lnTo>
                <a:lnTo>
                  <a:pt x="662582" y="0"/>
                </a:lnTo>
                <a:lnTo>
                  <a:pt x="699435" y="7435"/>
                </a:lnTo>
                <a:lnTo>
                  <a:pt x="729521" y="27716"/>
                </a:lnTo>
                <a:lnTo>
                  <a:pt x="749801" y="57802"/>
                </a:lnTo>
                <a:lnTo>
                  <a:pt x="757237" y="94654"/>
                </a:lnTo>
                <a:lnTo>
                  <a:pt x="749801" y="131507"/>
                </a:lnTo>
                <a:lnTo>
                  <a:pt x="729521" y="161593"/>
                </a:lnTo>
                <a:lnTo>
                  <a:pt x="699435" y="181873"/>
                </a:lnTo>
                <a:lnTo>
                  <a:pt x="662582" y="189309"/>
                </a:lnTo>
                <a:close/>
              </a:path>
              <a:path w="757555" h="189865">
                <a:moveTo>
                  <a:pt x="378618" y="189309"/>
                </a:moveTo>
                <a:lnTo>
                  <a:pt x="341766" y="181873"/>
                </a:lnTo>
                <a:lnTo>
                  <a:pt x="311680" y="161593"/>
                </a:lnTo>
                <a:lnTo>
                  <a:pt x="291399" y="131507"/>
                </a:lnTo>
                <a:lnTo>
                  <a:pt x="283964" y="94654"/>
                </a:lnTo>
                <a:lnTo>
                  <a:pt x="291399" y="57802"/>
                </a:lnTo>
                <a:lnTo>
                  <a:pt x="311680" y="27716"/>
                </a:lnTo>
                <a:lnTo>
                  <a:pt x="341766" y="7435"/>
                </a:lnTo>
                <a:lnTo>
                  <a:pt x="378618" y="0"/>
                </a:lnTo>
                <a:lnTo>
                  <a:pt x="415471" y="7435"/>
                </a:lnTo>
                <a:lnTo>
                  <a:pt x="445557" y="27716"/>
                </a:lnTo>
                <a:lnTo>
                  <a:pt x="465837" y="57802"/>
                </a:lnTo>
                <a:lnTo>
                  <a:pt x="473273" y="94654"/>
                </a:lnTo>
                <a:lnTo>
                  <a:pt x="465837" y="131507"/>
                </a:lnTo>
                <a:lnTo>
                  <a:pt x="445557" y="161593"/>
                </a:lnTo>
                <a:lnTo>
                  <a:pt x="415471" y="181873"/>
                </a:lnTo>
                <a:lnTo>
                  <a:pt x="378618" y="18930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sp>
        <p:nvSpPr>
          <p:cNvPr id="3" name="object 3"/>
          <p:cNvSpPr/>
          <p:nvPr/>
        </p:nvSpPr>
        <p:spPr>
          <a:xfrm>
            <a:off x="180863" y="250438"/>
            <a:ext cx="505037" cy="126577"/>
          </a:xfrm>
          <a:custGeom>
            <a:avLst/>
            <a:gdLst/>
            <a:ahLst/>
            <a:cxnLst/>
            <a:rect l="l" t="t" r="r" b="b"/>
            <a:pathLst>
              <a:path w="757555" h="189865">
                <a:moveTo>
                  <a:pt x="94654" y="189309"/>
                </a:moveTo>
                <a:lnTo>
                  <a:pt x="57802" y="181873"/>
                </a:lnTo>
                <a:lnTo>
                  <a:pt x="27716" y="161593"/>
                </a:lnTo>
                <a:lnTo>
                  <a:pt x="7435" y="131507"/>
                </a:lnTo>
                <a:lnTo>
                  <a:pt x="0" y="94654"/>
                </a:lnTo>
                <a:lnTo>
                  <a:pt x="7435" y="57802"/>
                </a:lnTo>
                <a:lnTo>
                  <a:pt x="27716" y="27716"/>
                </a:lnTo>
                <a:lnTo>
                  <a:pt x="57802" y="7435"/>
                </a:lnTo>
                <a:lnTo>
                  <a:pt x="94654" y="0"/>
                </a:lnTo>
                <a:lnTo>
                  <a:pt x="131507" y="7435"/>
                </a:lnTo>
                <a:lnTo>
                  <a:pt x="161593" y="27716"/>
                </a:lnTo>
                <a:lnTo>
                  <a:pt x="181873" y="57802"/>
                </a:lnTo>
                <a:lnTo>
                  <a:pt x="189309" y="94654"/>
                </a:lnTo>
                <a:lnTo>
                  <a:pt x="181873" y="131507"/>
                </a:lnTo>
                <a:lnTo>
                  <a:pt x="161593" y="161593"/>
                </a:lnTo>
                <a:lnTo>
                  <a:pt x="131507" y="181873"/>
                </a:lnTo>
                <a:lnTo>
                  <a:pt x="94654" y="189309"/>
                </a:lnTo>
                <a:close/>
              </a:path>
              <a:path w="757555" h="189865">
                <a:moveTo>
                  <a:pt x="662582" y="189309"/>
                </a:moveTo>
                <a:lnTo>
                  <a:pt x="625730" y="181873"/>
                </a:lnTo>
                <a:lnTo>
                  <a:pt x="595644" y="161593"/>
                </a:lnTo>
                <a:lnTo>
                  <a:pt x="575363" y="131507"/>
                </a:lnTo>
                <a:lnTo>
                  <a:pt x="567928" y="94654"/>
                </a:lnTo>
                <a:lnTo>
                  <a:pt x="575363" y="57802"/>
                </a:lnTo>
                <a:lnTo>
                  <a:pt x="595644" y="27716"/>
                </a:lnTo>
                <a:lnTo>
                  <a:pt x="625730" y="7435"/>
                </a:lnTo>
                <a:lnTo>
                  <a:pt x="662582" y="0"/>
                </a:lnTo>
                <a:lnTo>
                  <a:pt x="699435" y="7435"/>
                </a:lnTo>
                <a:lnTo>
                  <a:pt x="729521" y="27716"/>
                </a:lnTo>
                <a:lnTo>
                  <a:pt x="749801" y="57802"/>
                </a:lnTo>
                <a:lnTo>
                  <a:pt x="757237" y="94654"/>
                </a:lnTo>
                <a:lnTo>
                  <a:pt x="749801" y="131507"/>
                </a:lnTo>
                <a:lnTo>
                  <a:pt x="729521" y="161593"/>
                </a:lnTo>
                <a:lnTo>
                  <a:pt x="699435" y="181873"/>
                </a:lnTo>
                <a:lnTo>
                  <a:pt x="662582" y="189309"/>
                </a:lnTo>
                <a:close/>
              </a:path>
              <a:path w="757555" h="189865">
                <a:moveTo>
                  <a:pt x="378618" y="189309"/>
                </a:moveTo>
                <a:lnTo>
                  <a:pt x="341766" y="181873"/>
                </a:lnTo>
                <a:lnTo>
                  <a:pt x="311680" y="161593"/>
                </a:lnTo>
                <a:lnTo>
                  <a:pt x="291399" y="131507"/>
                </a:lnTo>
                <a:lnTo>
                  <a:pt x="283964" y="94654"/>
                </a:lnTo>
                <a:lnTo>
                  <a:pt x="291399" y="57802"/>
                </a:lnTo>
                <a:lnTo>
                  <a:pt x="311680" y="27716"/>
                </a:lnTo>
                <a:lnTo>
                  <a:pt x="341766" y="7435"/>
                </a:lnTo>
                <a:lnTo>
                  <a:pt x="378618" y="0"/>
                </a:lnTo>
                <a:lnTo>
                  <a:pt x="415471" y="7435"/>
                </a:lnTo>
                <a:lnTo>
                  <a:pt x="445557" y="27716"/>
                </a:lnTo>
                <a:lnTo>
                  <a:pt x="465837" y="57802"/>
                </a:lnTo>
                <a:lnTo>
                  <a:pt x="473273" y="94654"/>
                </a:lnTo>
                <a:lnTo>
                  <a:pt x="465837" y="131507"/>
                </a:lnTo>
                <a:lnTo>
                  <a:pt x="445557" y="161593"/>
                </a:lnTo>
                <a:lnTo>
                  <a:pt x="415471" y="181873"/>
                </a:lnTo>
                <a:lnTo>
                  <a:pt x="378618" y="18930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2282108" y="1785524"/>
            <a:ext cx="7626349" cy="5072475"/>
          </a:xfrm>
          <a:prstGeom prst="rect">
            <a:avLst/>
          </a:prstGeom>
        </p:spPr>
      </p:pic>
      <p:sp>
        <p:nvSpPr>
          <p:cNvPr id="5" name="object 5" descr="$PPTXTitle"/>
          <p:cNvSpPr txBox="1"/>
          <p:nvPr/>
        </p:nvSpPr>
        <p:spPr>
          <a:xfrm>
            <a:off x="1158740" y="188119"/>
            <a:ext cx="9874719" cy="1479786"/>
          </a:xfrm>
          <a:prstGeom prst="rect">
            <a:avLst/>
          </a:prstGeom>
        </p:spPr>
        <p:txBody>
          <a:bodyPr vert="horz" wrap="square" lIns="0" tIns="8467" rIns="0" bIns="0" rtlCol="0">
            <a:spAutoFit/>
          </a:bodyPr>
          <a:lstStyle/>
          <a:p>
            <a:pPr marL="2594316" marR="3387" indent="-2586273" algn="just" defTabSz="609630">
              <a:lnSpc>
                <a:spcPct val="108600"/>
              </a:lnSpc>
              <a:spcBef>
                <a:spcPts val="67"/>
              </a:spcBef>
            </a:pPr>
            <a:r>
              <a:rPr lang="en-US" sz="4567" kern="0">
                <a:solidFill>
                  <a:srgbClr val="FFFFFF"/>
                </a:solidFill>
                <a:latin typeface="Arial Narrow"/>
                <a:cs typeface="Arial Narrow"/>
              </a:rPr>
              <a:t>YOUR BOARD IS MORE IMPORTANT THAN YOU MAY THINK:</a:t>
            </a:r>
            <a:endParaRPr lang="en-US" sz="4567" kern="0">
              <a:solidFill>
                <a:sysClr val="windowText" lastClr="000000"/>
              </a:solidFill>
              <a:latin typeface="Arial Narrow"/>
              <a:cs typeface="Arial Narrow"/>
            </a:endParaRPr>
          </a:p>
        </p:txBody>
      </p:sp>
      <p:sp>
        <p:nvSpPr>
          <p:cNvPr id="6" name="object 6"/>
          <p:cNvSpPr txBox="1"/>
          <p:nvPr/>
        </p:nvSpPr>
        <p:spPr>
          <a:xfrm>
            <a:off x="5051959" y="3030072"/>
            <a:ext cx="1753447" cy="654880"/>
          </a:xfrm>
          <a:prstGeom prst="rect">
            <a:avLst/>
          </a:prstGeom>
        </p:spPr>
        <p:txBody>
          <a:bodyPr vert="horz" wrap="square" lIns="0" tIns="8467" rIns="0" bIns="0" rtlCol="0">
            <a:spAutoFit/>
          </a:bodyPr>
          <a:lstStyle/>
          <a:p>
            <a:pPr marL="8467" defTabSz="609630">
              <a:spcBef>
                <a:spcPts val="67"/>
              </a:spcBef>
            </a:pPr>
            <a:r>
              <a:rPr sz="4200" b="1" kern="0" spc="-63">
                <a:solidFill>
                  <a:sysClr val="windowText" lastClr="000000"/>
                </a:solidFill>
                <a:latin typeface="Arial"/>
                <a:cs typeface="Arial"/>
              </a:rPr>
              <a:t>TRUST</a:t>
            </a:r>
            <a:endParaRPr sz="4200" kern="0">
              <a:solidFill>
                <a:sysClr val="windowText" lastClr="000000"/>
              </a:solidFill>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506299" y="250438"/>
            <a:ext cx="505037" cy="126577"/>
          </a:xfrm>
          <a:custGeom>
            <a:avLst/>
            <a:gdLst/>
            <a:ahLst/>
            <a:cxnLst/>
            <a:rect l="l" t="t" r="r" b="b"/>
            <a:pathLst>
              <a:path w="757555" h="189865">
                <a:moveTo>
                  <a:pt x="94654" y="189309"/>
                </a:moveTo>
                <a:lnTo>
                  <a:pt x="57802" y="181873"/>
                </a:lnTo>
                <a:lnTo>
                  <a:pt x="27716" y="161593"/>
                </a:lnTo>
                <a:lnTo>
                  <a:pt x="7435" y="131507"/>
                </a:lnTo>
                <a:lnTo>
                  <a:pt x="0" y="94654"/>
                </a:lnTo>
                <a:lnTo>
                  <a:pt x="7435" y="57802"/>
                </a:lnTo>
                <a:lnTo>
                  <a:pt x="27716" y="27716"/>
                </a:lnTo>
                <a:lnTo>
                  <a:pt x="57802" y="7435"/>
                </a:lnTo>
                <a:lnTo>
                  <a:pt x="94654" y="0"/>
                </a:lnTo>
                <a:lnTo>
                  <a:pt x="131507" y="7435"/>
                </a:lnTo>
                <a:lnTo>
                  <a:pt x="161593" y="27716"/>
                </a:lnTo>
                <a:lnTo>
                  <a:pt x="181873" y="57802"/>
                </a:lnTo>
                <a:lnTo>
                  <a:pt x="189309" y="94654"/>
                </a:lnTo>
                <a:lnTo>
                  <a:pt x="181873" y="131507"/>
                </a:lnTo>
                <a:lnTo>
                  <a:pt x="161593" y="161593"/>
                </a:lnTo>
                <a:lnTo>
                  <a:pt x="131507" y="181873"/>
                </a:lnTo>
                <a:lnTo>
                  <a:pt x="94654" y="189309"/>
                </a:lnTo>
                <a:close/>
              </a:path>
              <a:path w="757555" h="189865">
                <a:moveTo>
                  <a:pt x="662582" y="189309"/>
                </a:moveTo>
                <a:lnTo>
                  <a:pt x="625730" y="181873"/>
                </a:lnTo>
                <a:lnTo>
                  <a:pt x="595644" y="161593"/>
                </a:lnTo>
                <a:lnTo>
                  <a:pt x="575363" y="131507"/>
                </a:lnTo>
                <a:lnTo>
                  <a:pt x="567928" y="94654"/>
                </a:lnTo>
                <a:lnTo>
                  <a:pt x="575363" y="57802"/>
                </a:lnTo>
                <a:lnTo>
                  <a:pt x="595644" y="27716"/>
                </a:lnTo>
                <a:lnTo>
                  <a:pt x="625730" y="7435"/>
                </a:lnTo>
                <a:lnTo>
                  <a:pt x="662582" y="0"/>
                </a:lnTo>
                <a:lnTo>
                  <a:pt x="699435" y="7435"/>
                </a:lnTo>
                <a:lnTo>
                  <a:pt x="729521" y="27716"/>
                </a:lnTo>
                <a:lnTo>
                  <a:pt x="749801" y="57802"/>
                </a:lnTo>
                <a:lnTo>
                  <a:pt x="757237" y="94654"/>
                </a:lnTo>
                <a:lnTo>
                  <a:pt x="749801" y="131507"/>
                </a:lnTo>
                <a:lnTo>
                  <a:pt x="729521" y="161593"/>
                </a:lnTo>
                <a:lnTo>
                  <a:pt x="699435" y="181873"/>
                </a:lnTo>
                <a:lnTo>
                  <a:pt x="662582" y="189309"/>
                </a:lnTo>
                <a:close/>
              </a:path>
              <a:path w="757555" h="189865">
                <a:moveTo>
                  <a:pt x="378618" y="189309"/>
                </a:moveTo>
                <a:lnTo>
                  <a:pt x="341766" y="181873"/>
                </a:lnTo>
                <a:lnTo>
                  <a:pt x="311680" y="161593"/>
                </a:lnTo>
                <a:lnTo>
                  <a:pt x="291399" y="131507"/>
                </a:lnTo>
                <a:lnTo>
                  <a:pt x="283964" y="94654"/>
                </a:lnTo>
                <a:lnTo>
                  <a:pt x="291399" y="57802"/>
                </a:lnTo>
                <a:lnTo>
                  <a:pt x="311680" y="27716"/>
                </a:lnTo>
                <a:lnTo>
                  <a:pt x="341766" y="7435"/>
                </a:lnTo>
                <a:lnTo>
                  <a:pt x="378618" y="0"/>
                </a:lnTo>
                <a:lnTo>
                  <a:pt x="415471" y="7435"/>
                </a:lnTo>
                <a:lnTo>
                  <a:pt x="445557" y="27716"/>
                </a:lnTo>
                <a:lnTo>
                  <a:pt x="465837" y="57802"/>
                </a:lnTo>
                <a:lnTo>
                  <a:pt x="473273" y="94654"/>
                </a:lnTo>
                <a:lnTo>
                  <a:pt x="465837" y="131507"/>
                </a:lnTo>
                <a:lnTo>
                  <a:pt x="445557" y="161593"/>
                </a:lnTo>
                <a:lnTo>
                  <a:pt x="415471" y="181873"/>
                </a:lnTo>
                <a:lnTo>
                  <a:pt x="378618" y="18930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sp>
        <p:nvSpPr>
          <p:cNvPr id="3" name="object 3"/>
          <p:cNvSpPr/>
          <p:nvPr/>
        </p:nvSpPr>
        <p:spPr>
          <a:xfrm>
            <a:off x="180863" y="250438"/>
            <a:ext cx="505037" cy="126577"/>
          </a:xfrm>
          <a:custGeom>
            <a:avLst/>
            <a:gdLst/>
            <a:ahLst/>
            <a:cxnLst/>
            <a:rect l="l" t="t" r="r" b="b"/>
            <a:pathLst>
              <a:path w="757555" h="189865">
                <a:moveTo>
                  <a:pt x="94654" y="189309"/>
                </a:moveTo>
                <a:lnTo>
                  <a:pt x="57802" y="181873"/>
                </a:lnTo>
                <a:lnTo>
                  <a:pt x="27716" y="161593"/>
                </a:lnTo>
                <a:lnTo>
                  <a:pt x="7435" y="131507"/>
                </a:lnTo>
                <a:lnTo>
                  <a:pt x="0" y="94654"/>
                </a:lnTo>
                <a:lnTo>
                  <a:pt x="7435" y="57802"/>
                </a:lnTo>
                <a:lnTo>
                  <a:pt x="27716" y="27716"/>
                </a:lnTo>
                <a:lnTo>
                  <a:pt x="57802" y="7435"/>
                </a:lnTo>
                <a:lnTo>
                  <a:pt x="94654" y="0"/>
                </a:lnTo>
                <a:lnTo>
                  <a:pt x="131507" y="7435"/>
                </a:lnTo>
                <a:lnTo>
                  <a:pt x="161593" y="27716"/>
                </a:lnTo>
                <a:lnTo>
                  <a:pt x="181873" y="57802"/>
                </a:lnTo>
                <a:lnTo>
                  <a:pt x="189309" y="94654"/>
                </a:lnTo>
                <a:lnTo>
                  <a:pt x="181873" y="131507"/>
                </a:lnTo>
                <a:lnTo>
                  <a:pt x="161593" y="161593"/>
                </a:lnTo>
                <a:lnTo>
                  <a:pt x="131507" y="181873"/>
                </a:lnTo>
                <a:lnTo>
                  <a:pt x="94654" y="189309"/>
                </a:lnTo>
                <a:close/>
              </a:path>
              <a:path w="757555" h="189865">
                <a:moveTo>
                  <a:pt x="662582" y="189309"/>
                </a:moveTo>
                <a:lnTo>
                  <a:pt x="625730" y="181873"/>
                </a:lnTo>
                <a:lnTo>
                  <a:pt x="595644" y="161593"/>
                </a:lnTo>
                <a:lnTo>
                  <a:pt x="575363" y="131507"/>
                </a:lnTo>
                <a:lnTo>
                  <a:pt x="567928" y="94654"/>
                </a:lnTo>
                <a:lnTo>
                  <a:pt x="575363" y="57802"/>
                </a:lnTo>
                <a:lnTo>
                  <a:pt x="595644" y="27716"/>
                </a:lnTo>
                <a:lnTo>
                  <a:pt x="625730" y="7435"/>
                </a:lnTo>
                <a:lnTo>
                  <a:pt x="662582" y="0"/>
                </a:lnTo>
                <a:lnTo>
                  <a:pt x="699435" y="7435"/>
                </a:lnTo>
                <a:lnTo>
                  <a:pt x="729521" y="27716"/>
                </a:lnTo>
                <a:lnTo>
                  <a:pt x="749801" y="57802"/>
                </a:lnTo>
                <a:lnTo>
                  <a:pt x="757237" y="94654"/>
                </a:lnTo>
                <a:lnTo>
                  <a:pt x="749801" y="131507"/>
                </a:lnTo>
                <a:lnTo>
                  <a:pt x="729521" y="161593"/>
                </a:lnTo>
                <a:lnTo>
                  <a:pt x="699435" y="181873"/>
                </a:lnTo>
                <a:lnTo>
                  <a:pt x="662582" y="189309"/>
                </a:lnTo>
                <a:close/>
              </a:path>
              <a:path w="757555" h="189865">
                <a:moveTo>
                  <a:pt x="378618" y="189309"/>
                </a:moveTo>
                <a:lnTo>
                  <a:pt x="341766" y="181873"/>
                </a:lnTo>
                <a:lnTo>
                  <a:pt x="311680" y="161593"/>
                </a:lnTo>
                <a:lnTo>
                  <a:pt x="291399" y="131507"/>
                </a:lnTo>
                <a:lnTo>
                  <a:pt x="283964" y="94654"/>
                </a:lnTo>
                <a:lnTo>
                  <a:pt x="291399" y="57802"/>
                </a:lnTo>
                <a:lnTo>
                  <a:pt x="311680" y="27716"/>
                </a:lnTo>
                <a:lnTo>
                  <a:pt x="341766" y="7435"/>
                </a:lnTo>
                <a:lnTo>
                  <a:pt x="378618" y="0"/>
                </a:lnTo>
                <a:lnTo>
                  <a:pt x="415471" y="7435"/>
                </a:lnTo>
                <a:lnTo>
                  <a:pt x="445557" y="27716"/>
                </a:lnTo>
                <a:lnTo>
                  <a:pt x="465837" y="57802"/>
                </a:lnTo>
                <a:lnTo>
                  <a:pt x="473273" y="94654"/>
                </a:lnTo>
                <a:lnTo>
                  <a:pt x="465837" y="131507"/>
                </a:lnTo>
                <a:lnTo>
                  <a:pt x="445557" y="161593"/>
                </a:lnTo>
                <a:lnTo>
                  <a:pt x="415471" y="181873"/>
                </a:lnTo>
                <a:lnTo>
                  <a:pt x="378618" y="18930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grpSp>
        <p:nvGrpSpPr>
          <p:cNvPr id="4" name="object 4"/>
          <p:cNvGrpSpPr/>
          <p:nvPr/>
        </p:nvGrpSpPr>
        <p:grpSpPr>
          <a:xfrm>
            <a:off x="1803544" y="2320689"/>
            <a:ext cx="8248650" cy="4537710"/>
            <a:chOff x="2705315" y="3481033"/>
            <a:chExt cx="12372975" cy="6806565"/>
          </a:xfrm>
        </p:grpSpPr>
        <p:pic>
          <p:nvPicPr>
            <p:cNvPr id="5" name="object 5"/>
            <p:cNvPicPr/>
            <p:nvPr/>
          </p:nvPicPr>
          <p:blipFill>
            <a:blip r:embed="rId2" cstate="print"/>
            <a:stretch>
              <a:fillRect/>
            </a:stretch>
          </p:blipFill>
          <p:spPr>
            <a:xfrm>
              <a:off x="2705315" y="3481033"/>
              <a:ext cx="12372974" cy="6805966"/>
            </a:xfrm>
            <a:prstGeom prst="rect">
              <a:avLst/>
            </a:prstGeom>
          </p:spPr>
        </p:pic>
        <p:sp>
          <p:nvSpPr>
            <p:cNvPr id="6" name="object 6"/>
            <p:cNvSpPr/>
            <p:nvPr/>
          </p:nvSpPr>
          <p:spPr>
            <a:xfrm>
              <a:off x="12434559" y="7982594"/>
              <a:ext cx="2209165" cy="791845"/>
            </a:xfrm>
            <a:custGeom>
              <a:avLst/>
              <a:gdLst/>
              <a:ahLst/>
              <a:cxnLst/>
              <a:rect l="l" t="t" r="r" b="b"/>
              <a:pathLst>
                <a:path w="2209165" h="791845">
                  <a:moveTo>
                    <a:pt x="2011100" y="791842"/>
                  </a:moveTo>
                  <a:lnTo>
                    <a:pt x="197960" y="791842"/>
                  </a:lnTo>
                  <a:lnTo>
                    <a:pt x="152570" y="786614"/>
                  </a:lnTo>
                  <a:lnTo>
                    <a:pt x="110902" y="771721"/>
                  </a:lnTo>
                  <a:lnTo>
                    <a:pt x="74146" y="748353"/>
                  </a:lnTo>
                  <a:lnTo>
                    <a:pt x="43489" y="717696"/>
                  </a:lnTo>
                  <a:lnTo>
                    <a:pt x="20120" y="680940"/>
                  </a:lnTo>
                  <a:lnTo>
                    <a:pt x="5228" y="639272"/>
                  </a:lnTo>
                  <a:lnTo>
                    <a:pt x="0" y="593882"/>
                  </a:lnTo>
                  <a:lnTo>
                    <a:pt x="0" y="197960"/>
                  </a:lnTo>
                  <a:lnTo>
                    <a:pt x="5228" y="152570"/>
                  </a:lnTo>
                  <a:lnTo>
                    <a:pt x="20120" y="110902"/>
                  </a:lnTo>
                  <a:lnTo>
                    <a:pt x="43489" y="74146"/>
                  </a:lnTo>
                  <a:lnTo>
                    <a:pt x="74146" y="43489"/>
                  </a:lnTo>
                  <a:lnTo>
                    <a:pt x="110902" y="20120"/>
                  </a:lnTo>
                  <a:lnTo>
                    <a:pt x="152570" y="5228"/>
                  </a:lnTo>
                  <a:lnTo>
                    <a:pt x="197960" y="0"/>
                  </a:lnTo>
                  <a:lnTo>
                    <a:pt x="2011100" y="0"/>
                  </a:lnTo>
                  <a:lnTo>
                    <a:pt x="2056491" y="5228"/>
                  </a:lnTo>
                  <a:lnTo>
                    <a:pt x="2098158" y="20120"/>
                  </a:lnTo>
                  <a:lnTo>
                    <a:pt x="2134915" y="43489"/>
                  </a:lnTo>
                  <a:lnTo>
                    <a:pt x="2165571" y="74146"/>
                  </a:lnTo>
                  <a:lnTo>
                    <a:pt x="2188940" y="110902"/>
                  </a:lnTo>
                  <a:lnTo>
                    <a:pt x="2203833" y="152570"/>
                  </a:lnTo>
                  <a:lnTo>
                    <a:pt x="2209061" y="197960"/>
                  </a:lnTo>
                  <a:lnTo>
                    <a:pt x="2209061" y="593882"/>
                  </a:lnTo>
                  <a:lnTo>
                    <a:pt x="2203833" y="639272"/>
                  </a:lnTo>
                  <a:lnTo>
                    <a:pt x="2188940" y="680940"/>
                  </a:lnTo>
                  <a:lnTo>
                    <a:pt x="2165571" y="717696"/>
                  </a:lnTo>
                  <a:lnTo>
                    <a:pt x="2134915" y="748353"/>
                  </a:lnTo>
                  <a:lnTo>
                    <a:pt x="2098158" y="771721"/>
                  </a:lnTo>
                  <a:lnTo>
                    <a:pt x="2056491" y="786614"/>
                  </a:lnTo>
                  <a:lnTo>
                    <a:pt x="2011100" y="791842"/>
                  </a:lnTo>
                  <a:close/>
                </a:path>
              </a:pathLst>
            </a:custGeom>
            <a:solidFill>
              <a:srgbClr val="FFEC00"/>
            </a:solidFill>
          </p:spPr>
          <p:txBody>
            <a:bodyPr wrap="square" lIns="0" tIns="0" rIns="0" bIns="0" rtlCol="0"/>
            <a:lstStyle/>
            <a:p>
              <a:pPr defTabSz="609630"/>
              <a:endParaRPr sz="1200" kern="0">
                <a:solidFill>
                  <a:sysClr val="windowText" lastClr="000000"/>
                </a:solidFill>
              </a:endParaRPr>
            </a:p>
          </p:txBody>
        </p:sp>
      </p:grpSp>
      <p:sp>
        <p:nvSpPr>
          <p:cNvPr id="7" name="object 7" descr="$PPTXTitle"/>
          <p:cNvSpPr txBox="1">
            <a:spLocks noGrp="1"/>
          </p:cNvSpPr>
          <p:nvPr>
            <p:ph type="title"/>
          </p:nvPr>
        </p:nvSpPr>
        <p:spPr>
          <a:xfrm>
            <a:off x="0" y="305365"/>
            <a:ext cx="11306175" cy="1637558"/>
          </a:xfrm>
          <a:prstGeom prst="rect">
            <a:avLst/>
          </a:prstGeom>
        </p:spPr>
        <p:txBody>
          <a:bodyPr vert="horz" wrap="square" lIns="0" tIns="164713" rIns="0" bIns="0" rtlCol="0">
            <a:spAutoFit/>
          </a:bodyPr>
          <a:lstStyle/>
          <a:p>
            <a:pPr marL="5171275" marR="3387" indent="-3996466">
              <a:lnSpc>
                <a:spcPct val="108600"/>
              </a:lnSpc>
              <a:spcBef>
                <a:spcPts val="67"/>
              </a:spcBef>
            </a:pPr>
            <a:r>
              <a:rPr sz="4567"/>
              <a:t>WHO IS COUNTING ON YOUR LEADERSHIP THIS YEAR?</a:t>
            </a:r>
          </a:p>
        </p:txBody>
      </p:sp>
      <p:sp>
        <p:nvSpPr>
          <p:cNvPr id="8" name="object 8"/>
          <p:cNvSpPr txBox="1"/>
          <p:nvPr/>
        </p:nvSpPr>
        <p:spPr>
          <a:xfrm>
            <a:off x="8396385" y="5419541"/>
            <a:ext cx="1259417" cy="357428"/>
          </a:xfrm>
          <a:prstGeom prst="rect">
            <a:avLst/>
          </a:prstGeom>
        </p:spPr>
        <p:txBody>
          <a:bodyPr vert="horz" wrap="square" lIns="0" tIns="8467" rIns="0" bIns="0" rtlCol="0">
            <a:spAutoFit/>
          </a:bodyPr>
          <a:lstStyle/>
          <a:p>
            <a:pPr marL="8467" defTabSz="609630">
              <a:spcBef>
                <a:spcPts val="67"/>
              </a:spcBef>
            </a:pPr>
            <a:r>
              <a:rPr sz="2267" kern="0" spc="-160">
                <a:solidFill>
                  <a:sysClr val="windowText" lastClr="000000"/>
                </a:solidFill>
                <a:latin typeface="Arial Black"/>
                <a:cs typeface="Arial Black"/>
              </a:rPr>
              <a:t>Students</a:t>
            </a:r>
            <a:endParaRPr sz="2267" kern="0">
              <a:solidFill>
                <a:sysClr val="windowText" lastClr="000000"/>
              </a:solidFill>
              <a:latin typeface="Arial Black"/>
              <a:cs typeface="Arial Black"/>
            </a:endParaRPr>
          </a:p>
        </p:txBody>
      </p:sp>
      <p:sp>
        <p:nvSpPr>
          <p:cNvPr id="9" name="object 9"/>
          <p:cNvSpPr/>
          <p:nvPr/>
        </p:nvSpPr>
        <p:spPr>
          <a:xfrm>
            <a:off x="6479747" y="4783008"/>
            <a:ext cx="1705187" cy="527897"/>
          </a:xfrm>
          <a:custGeom>
            <a:avLst/>
            <a:gdLst/>
            <a:ahLst/>
            <a:cxnLst/>
            <a:rect l="l" t="t" r="r" b="b"/>
            <a:pathLst>
              <a:path w="2557779" h="791845">
                <a:moveTo>
                  <a:pt x="2359656" y="791842"/>
                </a:moveTo>
                <a:lnTo>
                  <a:pt x="197960" y="791842"/>
                </a:lnTo>
                <a:lnTo>
                  <a:pt x="152570" y="786614"/>
                </a:lnTo>
                <a:lnTo>
                  <a:pt x="110902" y="771721"/>
                </a:lnTo>
                <a:lnTo>
                  <a:pt x="74146" y="748353"/>
                </a:lnTo>
                <a:lnTo>
                  <a:pt x="43489" y="717696"/>
                </a:lnTo>
                <a:lnTo>
                  <a:pt x="20120" y="680940"/>
                </a:lnTo>
                <a:lnTo>
                  <a:pt x="5228" y="639272"/>
                </a:lnTo>
                <a:lnTo>
                  <a:pt x="0" y="593882"/>
                </a:lnTo>
                <a:lnTo>
                  <a:pt x="0" y="197960"/>
                </a:lnTo>
                <a:lnTo>
                  <a:pt x="5228" y="152570"/>
                </a:lnTo>
                <a:lnTo>
                  <a:pt x="20120" y="110902"/>
                </a:lnTo>
                <a:lnTo>
                  <a:pt x="43489" y="74146"/>
                </a:lnTo>
                <a:lnTo>
                  <a:pt x="74146" y="43489"/>
                </a:lnTo>
                <a:lnTo>
                  <a:pt x="110902" y="20120"/>
                </a:lnTo>
                <a:lnTo>
                  <a:pt x="152570" y="5228"/>
                </a:lnTo>
                <a:lnTo>
                  <a:pt x="197960" y="0"/>
                </a:lnTo>
                <a:lnTo>
                  <a:pt x="2359656" y="0"/>
                </a:lnTo>
                <a:lnTo>
                  <a:pt x="2405046" y="5228"/>
                </a:lnTo>
                <a:lnTo>
                  <a:pt x="2446714" y="20120"/>
                </a:lnTo>
                <a:lnTo>
                  <a:pt x="2483470" y="43489"/>
                </a:lnTo>
                <a:lnTo>
                  <a:pt x="2514127" y="74146"/>
                </a:lnTo>
                <a:lnTo>
                  <a:pt x="2537496" y="110902"/>
                </a:lnTo>
                <a:lnTo>
                  <a:pt x="2552388" y="152570"/>
                </a:lnTo>
                <a:lnTo>
                  <a:pt x="2557616" y="197960"/>
                </a:lnTo>
                <a:lnTo>
                  <a:pt x="2557616" y="593882"/>
                </a:lnTo>
                <a:lnTo>
                  <a:pt x="2552388" y="639272"/>
                </a:lnTo>
                <a:lnTo>
                  <a:pt x="2537496" y="680940"/>
                </a:lnTo>
                <a:lnTo>
                  <a:pt x="2514127" y="717696"/>
                </a:lnTo>
                <a:lnTo>
                  <a:pt x="2483470" y="748353"/>
                </a:lnTo>
                <a:lnTo>
                  <a:pt x="2446714" y="771721"/>
                </a:lnTo>
                <a:lnTo>
                  <a:pt x="2405046" y="786614"/>
                </a:lnTo>
                <a:lnTo>
                  <a:pt x="2359656" y="791842"/>
                </a:lnTo>
                <a:close/>
              </a:path>
            </a:pathLst>
          </a:custGeom>
          <a:solidFill>
            <a:srgbClr val="FFEC00"/>
          </a:solidFill>
        </p:spPr>
        <p:txBody>
          <a:bodyPr wrap="square" lIns="0" tIns="0" rIns="0" bIns="0" rtlCol="0"/>
          <a:lstStyle/>
          <a:p>
            <a:pPr defTabSz="609630"/>
            <a:endParaRPr sz="1200" kern="0">
              <a:solidFill>
                <a:sysClr val="windowText" lastClr="000000"/>
              </a:solidFill>
            </a:endParaRPr>
          </a:p>
        </p:txBody>
      </p:sp>
      <p:sp>
        <p:nvSpPr>
          <p:cNvPr id="10" name="object 10"/>
          <p:cNvSpPr txBox="1"/>
          <p:nvPr/>
        </p:nvSpPr>
        <p:spPr>
          <a:xfrm>
            <a:off x="6586425" y="4880818"/>
            <a:ext cx="1491827" cy="357428"/>
          </a:xfrm>
          <a:prstGeom prst="rect">
            <a:avLst/>
          </a:prstGeom>
        </p:spPr>
        <p:txBody>
          <a:bodyPr vert="horz" wrap="square" lIns="0" tIns="8467" rIns="0" bIns="0" rtlCol="0">
            <a:spAutoFit/>
          </a:bodyPr>
          <a:lstStyle/>
          <a:p>
            <a:pPr marL="8467" defTabSz="609630">
              <a:spcBef>
                <a:spcPts val="67"/>
              </a:spcBef>
            </a:pPr>
            <a:r>
              <a:rPr sz="2267" kern="0" spc="-203">
                <a:solidFill>
                  <a:sysClr val="windowText" lastClr="000000"/>
                </a:solidFill>
                <a:latin typeface="Arial Black"/>
                <a:cs typeface="Arial Black"/>
              </a:rPr>
              <a:t>Volunteers</a:t>
            </a:r>
            <a:endParaRPr sz="2267" kern="0">
              <a:solidFill>
                <a:sysClr val="windowText" lastClr="000000"/>
              </a:solidFill>
              <a:latin typeface="Arial Black"/>
              <a:cs typeface="Arial Black"/>
            </a:endParaRPr>
          </a:p>
        </p:txBody>
      </p:sp>
      <p:sp>
        <p:nvSpPr>
          <p:cNvPr id="11" name="object 11"/>
          <p:cNvSpPr/>
          <p:nvPr/>
        </p:nvSpPr>
        <p:spPr>
          <a:xfrm>
            <a:off x="4908205" y="4757214"/>
            <a:ext cx="1319530" cy="527897"/>
          </a:xfrm>
          <a:custGeom>
            <a:avLst/>
            <a:gdLst/>
            <a:ahLst/>
            <a:cxnLst/>
            <a:rect l="l" t="t" r="r" b="b"/>
            <a:pathLst>
              <a:path w="1979295" h="791845">
                <a:moveTo>
                  <a:pt x="1781310" y="791842"/>
                </a:moveTo>
                <a:lnTo>
                  <a:pt x="197960" y="791842"/>
                </a:lnTo>
                <a:lnTo>
                  <a:pt x="152570" y="786614"/>
                </a:lnTo>
                <a:lnTo>
                  <a:pt x="110902" y="771721"/>
                </a:lnTo>
                <a:lnTo>
                  <a:pt x="74146" y="748353"/>
                </a:lnTo>
                <a:lnTo>
                  <a:pt x="43489" y="717696"/>
                </a:lnTo>
                <a:lnTo>
                  <a:pt x="20120" y="680940"/>
                </a:lnTo>
                <a:lnTo>
                  <a:pt x="5228" y="639272"/>
                </a:lnTo>
                <a:lnTo>
                  <a:pt x="0" y="593882"/>
                </a:lnTo>
                <a:lnTo>
                  <a:pt x="0" y="197960"/>
                </a:lnTo>
                <a:lnTo>
                  <a:pt x="5228" y="152570"/>
                </a:lnTo>
                <a:lnTo>
                  <a:pt x="20120" y="110902"/>
                </a:lnTo>
                <a:lnTo>
                  <a:pt x="43489" y="74146"/>
                </a:lnTo>
                <a:lnTo>
                  <a:pt x="74146" y="43489"/>
                </a:lnTo>
                <a:lnTo>
                  <a:pt x="110902" y="20120"/>
                </a:lnTo>
                <a:lnTo>
                  <a:pt x="152570" y="5228"/>
                </a:lnTo>
                <a:lnTo>
                  <a:pt x="197960" y="0"/>
                </a:lnTo>
                <a:lnTo>
                  <a:pt x="1781310" y="0"/>
                </a:lnTo>
                <a:lnTo>
                  <a:pt x="1826700" y="5228"/>
                </a:lnTo>
                <a:lnTo>
                  <a:pt x="1868368" y="20120"/>
                </a:lnTo>
                <a:lnTo>
                  <a:pt x="1905124" y="43489"/>
                </a:lnTo>
                <a:lnTo>
                  <a:pt x="1935781" y="74146"/>
                </a:lnTo>
                <a:lnTo>
                  <a:pt x="1959149" y="110902"/>
                </a:lnTo>
                <a:lnTo>
                  <a:pt x="1974042" y="152570"/>
                </a:lnTo>
                <a:lnTo>
                  <a:pt x="1979270" y="197960"/>
                </a:lnTo>
                <a:lnTo>
                  <a:pt x="1979270" y="593882"/>
                </a:lnTo>
                <a:lnTo>
                  <a:pt x="1974042" y="639272"/>
                </a:lnTo>
                <a:lnTo>
                  <a:pt x="1959149" y="680940"/>
                </a:lnTo>
                <a:lnTo>
                  <a:pt x="1935781" y="717696"/>
                </a:lnTo>
                <a:lnTo>
                  <a:pt x="1905124" y="748353"/>
                </a:lnTo>
                <a:lnTo>
                  <a:pt x="1868368" y="771721"/>
                </a:lnTo>
                <a:lnTo>
                  <a:pt x="1826700" y="786614"/>
                </a:lnTo>
                <a:lnTo>
                  <a:pt x="1781310" y="791842"/>
                </a:lnTo>
                <a:close/>
              </a:path>
            </a:pathLst>
          </a:custGeom>
          <a:solidFill>
            <a:srgbClr val="FFEC00"/>
          </a:solidFill>
        </p:spPr>
        <p:txBody>
          <a:bodyPr wrap="square" lIns="0" tIns="0" rIns="0" bIns="0" rtlCol="0"/>
          <a:lstStyle/>
          <a:p>
            <a:pPr defTabSz="609630"/>
            <a:endParaRPr sz="1200" kern="0">
              <a:solidFill>
                <a:sysClr val="windowText" lastClr="000000"/>
              </a:solidFill>
            </a:endParaRPr>
          </a:p>
        </p:txBody>
      </p:sp>
      <p:sp>
        <p:nvSpPr>
          <p:cNvPr id="12" name="object 12"/>
          <p:cNvSpPr txBox="1"/>
          <p:nvPr/>
        </p:nvSpPr>
        <p:spPr>
          <a:xfrm>
            <a:off x="5014884" y="4855024"/>
            <a:ext cx="1029123" cy="357428"/>
          </a:xfrm>
          <a:prstGeom prst="rect">
            <a:avLst/>
          </a:prstGeom>
        </p:spPr>
        <p:txBody>
          <a:bodyPr vert="horz" wrap="square" lIns="0" tIns="8467" rIns="0" bIns="0" rtlCol="0">
            <a:spAutoFit/>
          </a:bodyPr>
          <a:lstStyle/>
          <a:p>
            <a:pPr marL="8467" defTabSz="609630">
              <a:spcBef>
                <a:spcPts val="67"/>
              </a:spcBef>
            </a:pPr>
            <a:r>
              <a:rPr sz="2267" kern="0" spc="-113">
                <a:solidFill>
                  <a:sysClr val="windowText" lastClr="000000"/>
                </a:solidFill>
                <a:latin typeface="Arial Black"/>
                <a:cs typeface="Arial Black"/>
              </a:rPr>
              <a:t>Donors</a:t>
            </a:r>
            <a:endParaRPr sz="2267" kern="0">
              <a:solidFill>
                <a:sysClr val="windowText" lastClr="000000"/>
              </a:solidFill>
              <a:latin typeface="Arial Black"/>
              <a:cs typeface="Arial Black"/>
            </a:endParaRPr>
          </a:p>
        </p:txBody>
      </p:sp>
      <p:sp>
        <p:nvSpPr>
          <p:cNvPr id="13" name="object 13"/>
          <p:cNvSpPr/>
          <p:nvPr/>
        </p:nvSpPr>
        <p:spPr>
          <a:xfrm>
            <a:off x="4947842" y="5891319"/>
            <a:ext cx="2329180" cy="527897"/>
          </a:xfrm>
          <a:custGeom>
            <a:avLst/>
            <a:gdLst/>
            <a:ahLst/>
            <a:cxnLst/>
            <a:rect l="l" t="t" r="r" b="b"/>
            <a:pathLst>
              <a:path w="3493770" h="791845">
                <a:moveTo>
                  <a:pt x="3295636" y="791842"/>
                </a:moveTo>
                <a:lnTo>
                  <a:pt x="197960" y="791842"/>
                </a:lnTo>
                <a:lnTo>
                  <a:pt x="152570" y="786614"/>
                </a:lnTo>
                <a:lnTo>
                  <a:pt x="110902" y="771721"/>
                </a:lnTo>
                <a:lnTo>
                  <a:pt x="74146" y="748353"/>
                </a:lnTo>
                <a:lnTo>
                  <a:pt x="43489" y="717696"/>
                </a:lnTo>
                <a:lnTo>
                  <a:pt x="20120" y="680940"/>
                </a:lnTo>
                <a:lnTo>
                  <a:pt x="5228" y="639272"/>
                </a:lnTo>
                <a:lnTo>
                  <a:pt x="0" y="593882"/>
                </a:lnTo>
                <a:lnTo>
                  <a:pt x="0" y="197960"/>
                </a:lnTo>
                <a:lnTo>
                  <a:pt x="5228" y="152570"/>
                </a:lnTo>
                <a:lnTo>
                  <a:pt x="20120" y="110902"/>
                </a:lnTo>
                <a:lnTo>
                  <a:pt x="43489" y="74146"/>
                </a:lnTo>
                <a:lnTo>
                  <a:pt x="74146" y="43489"/>
                </a:lnTo>
                <a:lnTo>
                  <a:pt x="110902" y="20120"/>
                </a:lnTo>
                <a:lnTo>
                  <a:pt x="152570" y="5228"/>
                </a:lnTo>
                <a:lnTo>
                  <a:pt x="197960" y="0"/>
                </a:lnTo>
                <a:lnTo>
                  <a:pt x="3295636" y="0"/>
                </a:lnTo>
                <a:lnTo>
                  <a:pt x="3341026" y="5228"/>
                </a:lnTo>
                <a:lnTo>
                  <a:pt x="3382694" y="20120"/>
                </a:lnTo>
                <a:lnTo>
                  <a:pt x="3419450" y="43489"/>
                </a:lnTo>
                <a:lnTo>
                  <a:pt x="3450107" y="74146"/>
                </a:lnTo>
                <a:lnTo>
                  <a:pt x="3473475" y="110902"/>
                </a:lnTo>
                <a:lnTo>
                  <a:pt x="3488368" y="152570"/>
                </a:lnTo>
                <a:lnTo>
                  <a:pt x="3493596" y="197960"/>
                </a:lnTo>
                <a:lnTo>
                  <a:pt x="3493596" y="593882"/>
                </a:lnTo>
                <a:lnTo>
                  <a:pt x="3488368" y="639272"/>
                </a:lnTo>
                <a:lnTo>
                  <a:pt x="3473475" y="680940"/>
                </a:lnTo>
                <a:lnTo>
                  <a:pt x="3450107" y="717696"/>
                </a:lnTo>
                <a:lnTo>
                  <a:pt x="3419450" y="748353"/>
                </a:lnTo>
                <a:lnTo>
                  <a:pt x="3382694" y="771721"/>
                </a:lnTo>
                <a:lnTo>
                  <a:pt x="3341026" y="786614"/>
                </a:lnTo>
                <a:lnTo>
                  <a:pt x="3295636" y="791842"/>
                </a:lnTo>
                <a:close/>
              </a:path>
            </a:pathLst>
          </a:custGeom>
          <a:solidFill>
            <a:srgbClr val="FFEC00"/>
          </a:solidFill>
        </p:spPr>
        <p:txBody>
          <a:bodyPr wrap="square" lIns="0" tIns="0" rIns="0" bIns="0" rtlCol="0"/>
          <a:lstStyle/>
          <a:p>
            <a:pPr defTabSz="609630"/>
            <a:endParaRPr sz="1200" kern="0">
              <a:solidFill>
                <a:sysClr val="windowText" lastClr="000000"/>
              </a:solidFill>
            </a:endParaRPr>
          </a:p>
        </p:txBody>
      </p:sp>
      <p:sp>
        <p:nvSpPr>
          <p:cNvPr id="14" name="object 14"/>
          <p:cNvSpPr txBox="1"/>
          <p:nvPr/>
        </p:nvSpPr>
        <p:spPr>
          <a:xfrm>
            <a:off x="5054521" y="5989129"/>
            <a:ext cx="2115820" cy="357428"/>
          </a:xfrm>
          <a:prstGeom prst="rect">
            <a:avLst/>
          </a:prstGeom>
        </p:spPr>
        <p:txBody>
          <a:bodyPr vert="horz" wrap="square" lIns="0" tIns="8467" rIns="0" bIns="0" rtlCol="0">
            <a:spAutoFit/>
          </a:bodyPr>
          <a:lstStyle/>
          <a:p>
            <a:pPr marL="8467" defTabSz="609630">
              <a:spcBef>
                <a:spcPts val="67"/>
              </a:spcBef>
            </a:pPr>
            <a:r>
              <a:rPr sz="2267" kern="0" spc="-167">
                <a:solidFill>
                  <a:sysClr val="windowText" lastClr="000000"/>
                </a:solidFill>
                <a:latin typeface="Arial Black"/>
                <a:cs typeface="Arial Black"/>
              </a:rPr>
              <a:t>Future</a:t>
            </a:r>
            <a:r>
              <a:rPr sz="2267" kern="0" spc="-123">
                <a:solidFill>
                  <a:sysClr val="windowText" lastClr="000000"/>
                </a:solidFill>
                <a:latin typeface="Arial Black"/>
                <a:cs typeface="Arial Black"/>
              </a:rPr>
              <a:t> </a:t>
            </a:r>
            <a:r>
              <a:rPr sz="2267" kern="0" spc="-177">
                <a:solidFill>
                  <a:sysClr val="windowText" lastClr="000000"/>
                </a:solidFill>
                <a:latin typeface="Arial Black"/>
                <a:cs typeface="Arial Black"/>
              </a:rPr>
              <a:t>Leaders</a:t>
            </a:r>
            <a:endParaRPr sz="2267" kern="0">
              <a:solidFill>
                <a:sysClr val="windowText" lastClr="000000"/>
              </a:solidFill>
              <a:latin typeface="Arial Black"/>
              <a:cs typeface="Arial Black"/>
            </a:endParaRPr>
          </a:p>
        </p:txBody>
      </p:sp>
      <p:sp>
        <p:nvSpPr>
          <p:cNvPr id="15" name="object 15"/>
          <p:cNvSpPr/>
          <p:nvPr/>
        </p:nvSpPr>
        <p:spPr>
          <a:xfrm>
            <a:off x="1946169" y="5133558"/>
            <a:ext cx="2857923" cy="527897"/>
          </a:xfrm>
          <a:custGeom>
            <a:avLst/>
            <a:gdLst/>
            <a:ahLst/>
            <a:cxnLst/>
            <a:rect l="l" t="t" r="r" b="b"/>
            <a:pathLst>
              <a:path w="4286884" h="791845">
                <a:moveTo>
                  <a:pt x="4088592" y="791842"/>
                </a:moveTo>
                <a:lnTo>
                  <a:pt x="197960" y="791842"/>
                </a:lnTo>
                <a:lnTo>
                  <a:pt x="152570" y="786614"/>
                </a:lnTo>
                <a:lnTo>
                  <a:pt x="110902" y="771721"/>
                </a:lnTo>
                <a:lnTo>
                  <a:pt x="74146" y="748353"/>
                </a:lnTo>
                <a:lnTo>
                  <a:pt x="43489" y="717696"/>
                </a:lnTo>
                <a:lnTo>
                  <a:pt x="20120" y="680940"/>
                </a:lnTo>
                <a:lnTo>
                  <a:pt x="5228" y="639272"/>
                </a:lnTo>
                <a:lnTo>
                  <a:pt x="0" y="593882"/>
                </a:lnTo>
                <a:lnTo>
                  <a:pt x="0" y="197960"/>
                </a:lnTo>
                <a:lnTo>
                  <a:pt x="5228" y="152570"/>
                </a:lnTo>
                <a:lnTo>
                  <a:pt x="20120" y="110902"/>
                </a:lnTo>
                <a:lnTo>
                  <a:pt x="43489" y="74146"/>
                </a:lnTo>
                <a:lnTo>
                  <a:pt x="74146" y="43489"/>
                </a:lnTo>
                <a:lnTo>
                  <a:pt x="110902" y="20120"/>
                </a:lnTo>
                <a:lnTo>
                  <a:pt x="152570" y="5228"/>
                </a:lnTo>
                <a:lnTo>
                  <a:pt x="197960" y="0"/>
                </a:lnTo>
                <a:lnTo>
                  <a:pt x="4088592" y="0"/>
                </a:lnTo>
                <a:lnTo>
                  <a:pt x="4133983" y="5228"/>
                </a:lnTo>
                <a:lnTo>
                  <a:pt x="4175650" y="20120"/>
                </a:lnTo>
                <a:lnTo>
                  <a:pt x="4212406" y="43489"/>
                </a:lnTo>
                <a:lnTo>
                  <a:pt x="4243063" y="74146"/>
                </a:lnTo>
                <a:lnTo>
                  <a:pt x="4266432" y="110902"/>
                </a:lnTo>
                <a:lnTo>
                  <a:pt x="4281324" y="152570"/>
                </a:lnTo>
                <a:lnTo>
                  <a:pt x="4286553" y="197960"/>
                </a:lnTo>
                <a:lnTo>
                  <a:pt x="4286553" y="593882"/>
                </a:lnTo>
                <a:lnTo>
                  <a:pt x="4281324" y="639272"/>
                </a:lnTo>
                <a:lnTo>
                  <a:pt x="4266432" y="680940"/>
                </a:lnTo>
                <a:lnTo>
                  <a:pt x="4243063" y="717696"/>
                </a:lnTo>
                <a:lnTo>
                  <a:pt x="4212406" y="748353"/>
                </a:lnTo>
                <a:lnTo>
                  <a:pt x="4175650" y="771721"/>
                </a:lnTo>
                <a:lnTo>
                  <a:pt x="4133983" y="786614"/>
                </a:lnTo>
                <a:lnTo>
                  <a:pt x="4088592" y="791842"/>
                </a:lnTo>
                <a:close/>
              </a:path>
            </a:pathLst>
          </a:custGeom>
          <a:solidFill>
            <a:srgbClr val="FFEC00"/>
          </a:solidFill>
        </p:spPr>
        <p:txBody>
          <a:bodyPr wrap="square" lIns="0" tIns="0" rIns="0" bIns="0" rtlCol="0"/>
          <a:lstStyle/>
          <a:p>
            <a:pPr defTabSz="609630"/>
            <a:endParaRPr sz="1200" kern="0">
              <a:solidFill>
                <a:sysClr val="windowText" lastClr="000000"/>
              </a:solidFill>
            </a:endParaRPr>
          </a:p>
        </p:txBody>
      </p:sp>
      <p:sp>
        <p:nvSpPr>
          <p:cNvPr id="16" name="object 16"/>
          <p:cNvSpPr txBox="1"/>
          <p:nvPr/>
        </p:nvSpPr>
        <p:spPr>
          <a:xfrm>
            <a:off x="2052847" y="5231368"/>
            <a:ext cx="2644563" cy="357428"/>
          </a:xfrm>
          <a:prstGeom prst="rect">
            <a:avLst/>
          </a:prstGeom>
        </p:spPr>
        <p:txBody>
          <a:bodyPr vert="horz" wrap="square" lIns="0" tIns="8467" rIns="0" bIns="0" rtlCol="0">
            <a:spAutoFit/>
          </a:bodyPr>
          <a:lstStyle/>
          <a:p>
            <a:pPr marL="8467" defTabSz="609630">
              <a:spcBef>
                <a:spcPts val="67"/>
              </a:spcBef>
            </a:pPr>
            <a:r>
              <a:rPr sz="2267" kern="0" spc="-157">
                <a:solidFill>
                  <a:sysClr val="windowText" lastClr="000000"/>
                </a:solidFill>
                <a:latin typeface="Arial Black"/>
                <a:cs typeface="Arial Black"/>
              </a:rPr>
              <a:t>School</a:t>
            </a:r>
            <a:r>
              <a:rPr sz="2267" kern="0" spc="-113">
                <a:solidFill>
                  <a:sysClr val="windowText" lastClr="000000"/>
                </a:solidFill>
                <a:latin typeface="Arial Black"/>
                <a:cs typeface="Arial Black"/>
              </a:rPr>
              <a:t> </a:t>
            </a:r>
            <a:r>
              <a:rPr sz="2267" kern="0" spc="-180">
                <a:solidFill>
                  <a:sysClr val="windowText" lastClr="000000"/>
                </a:solidFill>
                <a:latin typeface="Arial Black"/>
                <a:cs typeface="Arial Black"/>
              </a:rPr>
              <a:t>Community</a:t>
            </a:r>
            <a:endParaRPr sz="2267" kern="0">
              <a:solidFill>
                <a:sysClr val="windowText" lastClr="000000"/>
              </a:solidFill>
              <a:latin typeface="Arial Black"/>
              <a:cs typeface="Arial Black"/>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38088" y="281763"/>
            <a:ext cx="505037" cy="126577"/>
          </a:xfrm>
          <a:custGeom>
            <a:avLst/>
            <a:gdLst/>
            <a:ahLst/>
            <a:cxnLst/>
            <a:rect l="l" t="t" r="r" b="b"/>
            <a:pathLst>
              <a:path w="757555" h="189865">
                <a:moveTo>
                  <a:pt x="94654" y="189309"/>
                </a:moveTo>
                <a:lnTo>
                  <a:pt x="57802" y="181873"/>
                </a:lnTo>
                <a:lnTo>
                  <a:pt x="27716" y="161593"/>
                </a:lnTo>
                <a:lnTo>
                  <a:pt x="7435" y="131507"/>
                </a:lnTo>
                <a:lnTo>
                  <a:pt x="0" y="94654"/>
                </a:lnTo>
                <a:lnTo>
                  <a:pt x="7435" y="57802"/>
                </a:lnTo>
                <a:lnTo>
                  <a:pt x="27716" y="27716"/>
                </a:lnTo>
                <a:lnTo>
                  <a:pt x="57802" y="7435"/>
                </a:lnTo>
                <a:lnTo>
                  <a:pt x="94654" y="0"/>
                </a:lnTo>
                <a:lnTo>
                  <a:pt x="131507" y="7435"/>
                </a:lnTo>
                <a:lnTo>
                  <a:pt x="161593" y="27716"/>
                </a:lnTo>
                <a:lnTo>
                  <a:pt x="181873" y="57802"/>
                </a:lnTo>
                <a:lnTo>
                  <a:pt x="189309" y="94654"/>
                </a:lnTo>
                <a:lnTo>
                  <a:pt x="181873" y="131507"/>
                </a:lnTo>
                <a:lnTo>
                  <a:pt x="161593" y="161593"/>
                </a:lnTo>
                <a:lnTo>
                  <a:pt x="131507" y="181873"/>
                </a:lnTo>
                <a:lnTo>
                  <a:pt x="94654" y="189309"/>
                </a:lnTo>
                <a:close/>
              </a:path>
              <a:path w="757555" h="189865">
                <a:moveTo>
                  <a:pt x="662582" y="189309"/>
                </a:moveTo>
                <a:lnTo>
                  <a:pt x="625730" y="181873"/>
                </a:lnTo>
                <a:lnTo>
                  <a:pt x="595644" y="161593"/>
                </a:lnTo>
                <a:lnTo>
                  <a:pt x="575363" y="131507"/>
                </a:lnTo>
                <a:lnTo>
                  <a:pt x="567928" y="94654"/>
                </a:lnTo>
                <a:lnTo>
                  <a:pt x="575363" y="57802"/>
                </a:lnTo>
                <a:lnTo>
                  <a:pt x="595644" y="27716"/>
                </a:lnTo>
                <a:lnTo>
                  <a:pt x="625730" y="7435"/>
                </a:lnTo>
                <a:lnTo>
                  <a:pt x="662582" y="0"/>
                </a:lnTo>
                <a:lnTo>
                  <a:pt x="699435" y="7435"/>
                </a:lnTo>
                <a:lnTo>
                  <a:pt x="729521" y="27716"/>
                </a:lnTo>
                <a:lnTo>
                  <a:pt x="749801" y="57802"/>
                </a:lnTo>
                <a:lnTo>
                  <a:pt x="757237" y="94654"/>
                </a:lnTo>
                <a:lnTo>
                  <a:pt x="749801" y="131507"/>
                </a:lnTo>
                <a:lnTo>
                  <a:pt x="729521" y="161593"/>
                </a:lnTo>
                <a:lnTo>
                  <a:pt x="699435" y="181873"/>
                </a:lnTo>
                <a:lnTo>
                  <a:pt x="662582" y="189309"/>
                </a:lnTo>
                <a:close/>
              </a:path>
              <a:path w="757555" h="189865">
                <a:moveTo>
                  <a:pt x="378618" y="189309"/>
                </a:moveTo>
                <a:lnTo>
                  <a:pt x="341766" y="181873"/>
                </a:lnTo>
                <a:lnTo>
                  <a:pt x="311680" y="161593"/>
                </a:lnTo>
                <a:lnTo>
                  <a:pt x="291399" y="131507"/>
                </a:lnTo>
                <a:lnTo>
                  <a:pt x="283964" y="94654"/>
                </a:lnTo>
                <a:lnTo>
                  <a:pt x="291399" y="57802"/>
                </a:lnTo>
                <a:lnTo>
                  <a:pt x="311680" y="27716"/>
                </a:lnTo>
                <a:lnTo>
                  <a:pt x="341766" y="7435"/>
                </a:lnTo>
                <a:lnTo>
                  <a:pt x="378618" y="0"/>
                </a:lnTo>
                <a:lnTo>
                  <a:pt x="415471" y="7435"/>
                </a:lnTo>
                <a:lnTo>
                  <a:pt x="445557" y="27716"/>
                </a:lnTo>
                <a:lnTo>
                  <a:pt x="465837" y="57802"/>
                </a:lnTo>
                <a:lnTo>
                  <a:pt x="473273" y="94654"/>
                </a:lnTo>
                <a:lnTo>
                  <a:pt x="465837" y="131507"/>
                </a:lnTo>
                <a:lnTo>
                  <a:pt x="445557" y="161593"/>
                </a:lnTo>
                <a:lnTo>
                  <a:pt x="415471" y="181873"/>
                </a:lnTo>
                <a:lnTo>
                  <a:pt x="378618" y="18930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9558537" y="0"/>
            <a:ext cx="2633462" cy="1222389"/>
          </a:xfrm>
          <a:prstGeom prst="rect">
            <a:avLst/>
          </a:prstGeom>
        </p:spPr>
      </p:pic>
      <p:pic>
        <p:nvPicPr>
          <p:cNvPr id="4" name="object 4"/>
          <p:cNvPicPr/>
          <p:nvPr/>
        </p:nvPicPr>
        <p:blipFill>
          <a:blip r:embed="rId3" cstate="print"/>
          <a:stretch>
            <a:fillRect/>
          </a:stretch>
        </p:blipFill>
        <p:spPr>
          <a:xfrm>
            <a:off x="10739583" y="5034162"/>
            <a:ext cx="1452416" cy="1823838"/>
          </a:xfrm>
          <a:prstGeom prst="rect">
            <a:avLst/>
          </a:prstGeom>
        </p:spPr>
      </p:pic>
      <p:grpSp>
        <p:nvGrpSpPr>
          <p:cNvPr id="5" name="object 5"/>
          <p:cNvGrpSpPr/>
          <p:nvPr/>
        </p:nvGrpSpPr>
        <p:grpSpPr>
          <a:xfrm>
            <a:off x="446897" y="2506372"/>
            <a:ext cx="9903883" cy="4177453"/>
            <a:chOff x="670345" y="3759557"/>
            <a:chExt cx="14855825" cy="6266180"/>
          </a:xfrm>
        </p:grpSpPr>
        <p:sp>
          <p:nvSpPr>
            <p:cNvPr id="6" name="object 6"/>
            <p:cNvSpPr/>
            <p:nvPr/>
          </p:nvSpPr>
          <p:spPr>
            <a:xfrm>
              <a:off x="1622411" y="3759557"/>
              <a:ext cx="13903960" cy="3312160"/>
            </a:xfrm>
            <a:custGeom>
              <a:avLst/>
              <a:gdLst/>
              <a:ahLst/>
              <a:cxnLst/>
              <a:rect l="l" t="t" r="r" b="b"/>
              <a:pathLst>
                <a:path w="13903960" h="3312159">
                  <a:moveTo>
                    <a:pt x="13903596" y="3311729"/>
                  </a:moveTo>
                  <a:lnTo>
                    <a:pt x="0" y="3311729"/>
                  </a:lnTo>
                  <a:lnTo>
                    <a:pt x="0" y="0"/>
                  </a:lnTo>
                  <a:lnTo>
                    <a:pt x="13903596" y="0"/>
                  </a:lnTo>
                  <a:lnTo>
                    <a:pt x="13903596" y="331172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pic>
          <p:nvPicPr>
            <p:cNvPr id="7" name="object 7"/>
            <p:cNvPicPr/>
            <p:nvPr/>
          </p:nvPicPr>
          <p:blipFill>
            <a:blip r:embed="rId4" cstate="print"/>
            <a:stretch>
              <a:fillRect/>
            </a:stretch>
          </p:blipFill>
          <p:spPr>
            <a:xfrm>
              <a:off x="13167728" y="4095137"/>
              <a:ext cx="1638519" cy="2395331"/>
            </a:xfrm>
            <a:prstGeom prst="rect">
              <a:avLst/>
            </a:prstGeom>
          </p:spPr>
        </p:pic>
        <p:pic>
          <p:nvPicPr>
            <p:cNvPr id="8" name="object 8"/>
            <p:cNvPicPr/>
            <p:nvPr/>
          </p:nvPicPr>
          <p:blipFill>
            <a:blip r:embed="rId5" cstate="print"/>
            <a:stretch>
              <a:fillRect/>
            </a:stretch>
          </p:blipFill>
          <p:spPr>
            <a:xfrm>
              <a:off x="716184" y="6434216"/>
              <a:ext cx="3525065" cy="3517295"/>
            </a:xfrm>
            <a:prstGeom prst="rect">
              <a:avLst/>
            </a:prstGeom>
          </p:spPr>
        </p:pic>
        <p:pic>
          <p:nvPicPr>
            <p:cNvPr id="9" name="object 9"/>
            <p:cNvPicPr/>
            <p:nvPr/>
          </p:nvPicPr>
          <p:blipFill>
            <a:blip r:embed="rId6" cstate="print"/>
            <a:stretch>
              <a:fillRect/>
            </a:stretch>
          </p:blipFill>
          <p:spPr>
            <a:xfrm>
              <a:off x="670345" y="6348120"/>
              <a:ext cx="3623948" cy="3677091"/>
            </a:xfrm>
            <a:prstGeom prst="rect">
              <a:avLst/>
            </a:prstGeom>
          </p:spPr>
        </p:pic>
      </p:grpSp>
      <p:sp>
        <p:nvSpPr>
          <p:cNvPr id="10" name="object 10"/>
          <p:cNvSpPr txBox="1"/>
          <p:nvPr/>
        </p:nvSpPr>
        <p:spPr>
          <a:xfrm>
            <a:off x="1630149" y="3101168"/>
            <a:ext cx="6914727" cy="880796"/>
          </a:xfrm>
          <a:prstGeom prst="rect">
            <a:avLst/>
          </a:prstGeom>
        </p:spPr>
        <p:txBody>
          <a:bodyPr vert="horz" wrap="square" lIns="0" tIns="8043" rIns="0" bIns="0" rtlCol="0">
            <a:spAutoFit/>
          </a:bodyPr>
          <a:lstStyle/>
          <a:p>
            <a:pPr marL="244699" marR="3387" indent="-236655" defTabSz="609630">
              <a:lnSpc>
                <a:spcPct val="116799"/>
              </a:lnSpc>
              <a:spcBef>
                <a:spcPts val="63"/>
              </a:spcBef>
            </a:pPr>
            <a:r>
              <a:rPr sz="2533" b="1" kern="0" spc="250">
                <a:solidFill>
                  <a:sysClr val="windowText" lastClr="000000"/>
                </a:solidFill>
                <a:latin typeface="Trebuchet MS"/>
                <a:cs typeface="Trebuchet MS"/>
              </a:rPr>
              <a:t>What</a:t>
            </a:r>
            <a:r>
              <a:rPr sz="2533" b="1" kern="0" spc="-220">
                <a:solidFill>
                  <a:sysClr val="windowText" lastClr="000000"/>
                </a:solidFill>
                <a:latin typeface="Trebuchet MS"/>
                <a:cs typeface="Trebuchet MS"/>
              </a:rPr>
              <a:t> </a:t>
            </a:r>
            <a:r>
              <a:rPr sz="2533" b="1" kern="0" spc="147">
                <a:solidFill>
                  <a:sysClr val="windowText" lastClr="000000"/>
                </a:solidFill>
                <a:latin typeface="Trebuchet MS"/>
                <a:cs typeface="Trebuchet MS"/>
              </a:rPr>
              <a:t>is</a:t>
            </a:r>
            <a:r>
              <a:rPr sz="2533" b="1" kern="0" spc="-217">
                <a:solidFill>
                  <a:sysClr val="windowText" lastClr="000000"/>
                </a:solidFill>
                <a:latin typeface="Trebuchet MS"/>
                <a:cs typeface="Trebuchet MS"/>
              </a:rPr>
              <a:t> </a:t>
            </a:r>
            <a:r>
              <a:rPr sz="2533" b="1" kern="0" spc="107">
                <a:solidFill>
                  <a:sysClr val="windowText" lastClr="000000"/>
                </a:solidFill>
                <a:latin typeface="Trebuchet MS"/>
                <a:cs typeface="Trebuchet MS"/>
              </a:rPr>
              <a:t>the</a:t>
            </a:r>
            <a:r>
              <a:rPr sz="2533" b="1" kern="0" spc="-220">
                <a:solidFill>
                  <a:sysClr val="windowText" lastClr="000000"/>
                </a:solidFill>
                <a:latin typeface="Trebuchet MS"/>
                <a:cs typeface="Trebuchet MS"/>
              </a:rPr>
              <a:t> </a:t>
            </a:r>
            <a:r>
              <a:rPr sz="2533" b="1" kern="0" spc="247">
                <a:solidFill>
                  <a:sysClr val="windowText" lastClr="000000"/>
                </a:solidFill>
                <a:latin typeface="Trebuchet MS"/>
                <a:cs typeface="Trebuchet MS"/>
              </a:rPr>
              <a:t>most</a:t>
            </a:r>
            <a:r>
              <a:rPr sz="2533" b="1" kern="0" spc="-217">
                <a:solidFill>
                  <a:sysClr val="windowText" lastClr="000000"/>
                </a:solidFill>
                <a:latin typeface="Trebuchet MS"/>
                <a:cs typeface="Trebuchet MS"/>
              </a:rPr>
              <a:t> </a:t>
            </a:r>
            <a:r>
              <a:rPr sz="2533" b="1" kern="0" spc="163">
                <a:solidFill>
                  <a:sysClr val="windowText" lastClr="000000"/>
                </a:solidFill>
                <a:latin typeface="Trebuchet MS"/>
                <a:cs typeface="Trebuchet MS"/>
              </a:rPr>
              <a:t>important</a:t>
            </a:r>
            <a:r>
              <a:rPr sz="2533" b="1" kern="0" spc="-217">
                <a:solidFill>
                  <a:sysClr val="windowText" lastClr="000000"/>
                </a:solidFill>
                <a:latin typeface="Trebuchet MS"/>
                <a:cs typeface="Trebuchet MS"/>
              </a:rPr>
              <a:t> </a:t>
            </a:r>
            <a:r>
              <a:rPr sz="2533" b="1" kern="0" spc="117">
                <a:solidFill>
                  <a:sysClr val="windowText" lastClr="000000"/>
                </a:solidFill>
                <a:latin typeface="Trebuchet MS"/>
                <a:cs typeface="Trebuchet MS"/>
              </a:rPr>
              <a:t>responsibility </a:t>
            </a:r>
            <a:r>
              <a:rPr sz="2533" b="1" kern="0" spc="70">
                <a:solidFill>
                  <a:sysClr val="windowText" lastClr="000000"/>
                </a:solidFill>
                <a:latin typeface="Trebuchet MS"/>
                <a:cs typeface="Trebuchet MS"/>
              </a:rPr>
              <a:t>of</a:t>
            </a:r>
            <a:r>
              <a:rPr sz="2533" b="1" kern="0" spc="-227">
                <a:solidFill>
                  <a:sysClr val="windowText" lastClr="000000"/>
                </a:solidFill>
                <a:latin typeface="Trebuchet MS"/>
                <a:cs typeface="Trebuchet MS"/>
              </a:rPr>
              <a:t> </a:t>
            </a:r>
            <a:r>
              <a:rPr sz="2533" b="1" kern="0" spc="363">
                <a:solidFill>
                  <a:sysClr val="windowText" lastClr="000000"/>
                </a:solidFill>
                <a:latin typeface="Trebuchet MS"/>
                <a:cs typeface="Trebuchet MS"/>
              </a:rPr>
              <a:t>a</a:t>
            </a:r>
            <a:r>
              <a:rPr sz="2533" b="1" kern="0" spc="-223">
                <a:solidFill>
                  <a:sysClr val="windowText" lastClr="000000"/>
                </a:solidFill>
                <a:latin typeface="Trebuchet MS"/>
                <a:cs typeface="Trebuchet MS"/>
              </a:rPr>
              <a:t> </a:t>
            </a:r>
            <a:r>
              <a:rPr sz="2533" b="1" kern="0" spc="70">
                <a:solidFill>
                  <a:sysClr val="windowText" lastClr="000000"/>
                </a:solidFill>
                <a:latin typeface="Trebuchet MS"/>
                <a:cs typeface="Trebuchet MS"/>
              </a:rPr>
              <a:t>PTO</a:t>
            </a:r>
            <a:r>
              <a:rPr sz="2533" b="1" kern="0" spc="-223">
                <a:solidFill>
                  <a:sysClr val="windowText" lastClr="000000"/>
                </a:solidFill>
                <a:latin typeface="Trebuchet MS"/>
                <a:cs typeface="Trebuchet MS"/>
              </a:rPr>
              <a:t> </a:t>
            </a:r>
            <a:r>
              <a:rPr sz="2533" b="1" kern="0" spc="83">
                <a:solidFill>
                  <a:sysClr val="windowText" lastClr="000000"/>
                </a:solidFill>
                <a:latin typeface="Trebuchet MS"/>
                <a:cs typeface="Trebuchet MS"/>
              </a:rPr>
              <a:t>or</a:t>
            </a:r>
            <a:r>
              <a:rPr sz="2533" b="1" kern="0" spc="-223">
                <a:solidFill>
                  <a:sysClr val="windowText" lastClr="000000"/>
                </a:solidFill>
                <a:latin typeface="Trebuchet MS"/>
                <a:cs typeface="Trebuchet MS"/>
              </a:rPr>
              <a:t> </a:t>
            </a:r>
            <a:r>
              <a:rPr sz="2533" b="1" kern="0" spc="130">
                <a:solidFill>
                  <a:sysClr val="windowText" lastClr="000000"/>
                </a:solidFill>
                <a:latin typeface="Trebuchet MS"/>
                <a:cs typeface="Trebuchet MS"/>
              </a:rPr>
              <a:t>Booster</a:t>
            </a:r>
            <a:r>
              <a:rPr sz="2533" b="1" kern="0" spc="-223">
                <a:solidFill>
                  <a:sysClr val="windowText" lastClr="000000"/>
                </a:solidFill>
                <a:latin typeface="Trebuchet MS"/>
                <a:cs typeface="Trebuchet MS"/>
              </a:rPr>
              <a:t> </a:t>
            </a:r>
            <a:r>
              <a:rPr sz="2533" b="1" kern="0" spc="200">
                <a:solidFill>
                  <a:sysClr val="windowText" lastClr="000000"/>
                </a:solidFill>
                <a:latin typeface="Trebuchet MS"/>
                <a:cs typeface="Trebuchet MS"/>
              </a:rPr>
              <a:t>Club</a:t>
            </a:r>
            <a:r>
              <a:rPr sz="2533" b="1" kern="0" spc="-223">
                <a:solidFill>
                  <a:sysClr val="windowText" lastClr="000000"/>
                </a:solidFill>
                <a:latin typeface="Trebuchet MS"/>
                <a:cs typeface="Trebuchet MS"/>
              </a:rPr>
              <a:t> </a:t>
            </a:r>
            <a:r>
              <a:rPr sz="2533" b="1" kern="0" spc="200">
                <a:solidFill>
                  <a:sysClr val="windowText" lastClr="000000"/>
                </a:solidFill>
                <a:latin typeface="Trebuchet MS"/>
                <a:cs typeface="Trebuchet MS"/>
              </a:rPr>
              <a:t>board</a:t>
            </a:r>
            <a:r>
              <a:rPr sz="2533" b="1" kern="0" spc="-223">
                <a:solidFill>
                  <a:sysClr val="windowText" lastClr="000000"/>
                </a:solidFill>
                <a:latin typeface="Trebuchet MS"/>
                <a:cs typeface="Trebuchet MS"/>
              </a:rPr>
              <a:t> </a:t>
            </a:r>
            <a:r>
              <a:rPr sz="2533" b="1" kern="0" spc="230">
                <a:solidFill>
                  <a:sysClr val="windowText" lastClr="000000"/>
                </a:solidFill>
                <a:latin typeface="Trebuchet MS"/>
                <a:cs typeface="Trebuchet MS"/>
              </a:rPr>
              <a:t>member</a:t>
            </a:r>
            <a:endParaRPr sz="2533" kern="0">
              <a:solidFill>
                <a:sysClr val="windowText" lastClr="000000"/>
              </a:solidFill>
              <a:latin typeface="Trebuchet MS"/>
              <a:cs typeface="Trebuchet MS"/>
            </a:endParaRPr>
          </a:p>
        </p:txBody>
      </p:sp>
      <p:sp>
        <p:nvSpPr>
          <p:cNvPr id="11" name="object 11" descr="$PPTXTitle"/>
          <p:cNvSpPr txBox="1">
            <a:spLocks noGrp="1"/>
          </p:cNvSpPr>
          <p:nvPr>
            <p:ph type="ctrTitle"/>
          </p:nvPr>
        </p:nvSpPr>
        <p:spPr>
          <a:xfrm>
            <a:off x="236450" y="693884"/>
            <a:ext cx="10031500" cy="1499920"/>
          </a:xfrm>
          <a:prstGeom prst="rect">
            <a:avLst/>
          </a:prstGeom>
        </p:spPr>
        <p:txBody>
          <a:bodyPr vert="horz" wrap="square" lIns="0" tIns="8467" rIns="0" bIns="0" rtlCol="0">
            <a:spAutoFit/>
          </a:bodyPr>
          <a:lstStyle/>
          <a:p>
            <a:pPr marL="53766">
              <a:lnSpc>
                <a:spcPts val="8154"/>
              </a:lnSpc>
              <a:spcBef>
                <a:spcPts val="67"/>
              </a:spcBef>
            </a:pPr>
            <a:r>
              <a:rPr sz="6867"/>
              <a:t>BOARD RESPONSIBILITIES</a:t>
            </a:r>
          </a:p>
          <a:p>
            <a:pPr marL="110072">
              <a:lnSpc>
                <a:spcPts val="3434"/>
              </a:lnSpc>
            </a:pPr>
            <a:r>
              <a:rPr sz="2933" spc="-93">
                <a:latin typeface="Lucida Sans Unicode"/>
                <a:cs typeface="Lucida Sans Unicode"/>
              </a:rPr>
              <a:t>LEADERSHIP</a:t>
            </a:r>
            <a:r>
              <a:rPr sz="2933" spc="-133">
                <a:latin typeface="Lucida Sans Unicode"/>
                <a:cs typeface="Lucida Sans Unicode"/>
              </a:rPr>
              <a:t> </a:t>
            </a:r>
            <a:r>
              <a:rPr sz="2933" spc="-57">
                <a:latin typeface="Lucida Sans Unicode"/>
                <a:cs typeface="Lucida Sans Unicode"/>
              </a:rPr>
              <a:t>BEYOND</a:t>
            </a:r>
            <a:r>
              <a:rPr sz="2933" spc="-133">
                <a:latin typeface="Lucida Sans Unicode"/>
                <a:cs typeface="Lucida Sans Unicode"/>
              </a:rPr>
              <a:t> </a:t>
            </a:r>
            <a:r>
              <a:rPr sz="2933" spc="-173">
                <a:latin typeface="Lucida Sans Unicode"/>
                <a:cs typeface="Lucida Sans Unicode"/>
              </a:rPr>
              <a:t>THE</a:t>
            </a:r>
            <a:r>
              <a:rPr sz="2933" spc="-133">
                <a:latin typeface="Lucida Sans Unicode"/>
                <a:cs typeface="Lucida Sans Unicode"/>
              </a:rPr>
              <a:t> </a:t>
            </a:r>
            <a:r>
              <a:rPr sz="2933" spc="-7">
                <a:latin typeface="Lucida Sans Unicode"/>
                <a:cs typeface="Lucida Sans Unicode"/>
              </a:rPr>
              <a:t>MEETING</a:t>
            </a:r>
            <a:endParaRPr sz="2933">
              <a:latin typeface="Lucida Sans Unicode"/>
              <a:cs typeface="Lucida Sans Unicode"/>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001262" y="344892"/>
            <a:ext cx="505037" cy="126577"/>
          </a:xfrm>
          <a:custGeom>
            <a:avLst/>
            <a:gdLst/>
            <a:ahLst/>
            <a:cxnLst/>
            <a:rect l="l" t="t" r="r" b="b"/>
            <a:pathLst>
              <a:path w="757555" h="189865">
                <a:moveTo>
                  <a:pt x="94654" y="189309"/>
                </a:moveTo>
                <a:lnTo>
                  <a:pt x="57802" y="181873"/>
                </a:lnTo>
                <a:lnTo>
                  <a:pt x="27716" y="161593"/>
                </a:lnTo>
                <a:lnTo>
                  <a:pt x="7435" y="131507"/>
                </a:lnTo>
                <a:lnTo>
                  <a:pt x="0" y="94654"/>
                </a:lnTo>
                <a:lnTo>
                  <a:pt x="7435" y="57802"/>
                </a:lnTo>
                <a:lnTo>
                  <a:pt x="27716" y="27716"/>
                </a:lnTo>
                <a:lnTo>
                  <a:pt x="57802" y="7435"/>
                </a:lnTo>
                <a:lnTo>
                  <a:pt x="94654" y="0"/>
                </a:lnTo>
                <a:lnTo>
                  <a:pt x="131507" y="7435"/>
                </a:lnTo>
                <a:lnTo>
                  <a:pt x="161593" y="27716"/>
                </a:lnTo>
                <a:lnTo>
                  <a:pt x="181873" y="57802"/>
                </a:lnTo>
                <a:lnTo>
                  <a:pt x="189309" y="94654"/>
                </a:lnTo>
                <a:lnTo>
                  <a:pt x="181873" y="131507"/>
                </a:lnTo>
                <a:lnTo>
                  <a:pt x="161593" y="161593"/>
                </a:lnTo>
                <a:lnTo>
                  <a:pt x="131507" y="181873"/>
                </a:lnTo>
                <a:lnTo>
                  <a:pt x="94654" y="189309"/>
                </a:lnTo>
                <a:close/>
              </a:path>
              <a:path w="757555" h="189865">
                <a:moveTo>
                  <a:pt x="662582" y="189309"/>
                </a:moveTo>
                <a:lnTo>
                  <a:pt x="625730" y="181873"/>
                </a:lnTo>
                <a:lnTo>
                  <a:pt x="595644" y="161593"/>
                </a:lnTo>
                <a:lnTo>
                  <a:pt x="575363" y="131507"/>
                </a:lnTo>
                <a:lnTo>
                  <a:pt x="567928" y="94654"/>
                </a:lnTo>
                <a:lnTo>
                  <a:pt x="575363" y="57802"/>
                </a:lnTo>
                <a:lnTo>
                  <a:pt x="595644" y="27716"/>
                </a:lnTo>
                <a:lnTo>
                  <a:pt x="625730" y="7435"/>
                </a:lnTo>
                <a:lnTo>
                  <a:pt x="662582" y="0"/>
                </a:lnTo>
                <a:lnTo>
                  <a:pt x="699435" y="7435"/>
                </a:lnTo>
                <a:lnTo>
                  <a:pt x="729521" y="27716"/>
                </a:lnTo>
                <a:lnTo>
                  <a:pt x="749801" y="57802"/>
                </a:lnTo>
                <a:lnTo>
                  <a:pt x="757237" y="94654"/>
                </a:lnTo>
                <a:lnTo>
                  <a:pt x="749801" y="131507"/>
                </a:lnTo>
                <a:lnTo>
                  <a:pt x="729521" y="161593"/>
                </a:lnTo>
                <a:lnTo>
                  <a:pt x="699435" y="181873"/>
                </a:lnTo>
                <a:lnTo>
                  <a:pt x="662582" y="189309"/>
                </a:lnTo>
                <a:close/>
              </a:path>
              <a:path w="757555" h="189865">
                <a:moveTo>
                  <a:pt x="378618" y="189309"/>
                </a:moveTo>
                <a:lnTo>
                  <a:pt x="341766" y="181873"/>
                </a:lnTo>
                <a:lnTo>
                  <a:pt x="311680" y="161593"/>
                </a:lnTo>
                <a:lnTo>
                  <a:pt x="291399" y="131507"/>
                </a:lnTo>
                <a:lnTo>
                  <a:pt x="283964" y="94654"/>
                </a:lnTo>
                <a:lnTo>
                  <a:pt x="291399" y="57802"/>
                </a:lnTo>
                <a:lnTo>
                  <a:pt x="311680" y="27716"/>
                </a:lnTo>
                <a:lnTo>
                  <a:pt x="341766" y="7435"/>
                </a:lnTo>
                <a:lnTo>
                  <a:pt x="378618" y="0"/>
                </a:lnTo>
                <a:lnTo>
                  <a:pt x="415471" y="7435"/>
                </a:lnTo>
                <a:lnTo>
                  <a:pt x="445557" y="27716"/>
                </a:lnTo>
                <a:lnTo>
                  <a:pt x="465837" y="57802"/>
                </a:lnTo>
                <a:lnTo>
                  <a:pt x="473273" y="94654"/>
                </a:lnTo>
                <a:lnTo>
                  <a:pt x="465837" y="131507"/>
                </a:lnTo>
                <a:lnTo>
                  <a:pt x="445557" y="161593"/>
                </a:lnTo>
                <a:lnTo>
                  <a:pt x="415471" y="181873"/>
                </a:lnTo>
                <a:lnTo>
                  <a:pt x="378618" y="18930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sp>
        <p:nvSpPr>
          <p:cNvPr id="3" name="object 3"/>
          <p:cNvSpPr/>
          <p:nvPr/>
        </p:nvSpPr>
        <p:spPr>
          <a:xfrm>
            <a:off x="638088" y="281763"/>
            <a:ext cx="505037" cy="126577"/>
          </a:xfrm>
          <a:custGeom>
            <a:avLst/>
            <a:gdLst/>
            <a:ahLst/>
            <a:cxnLst/>
            <a:rect l="l" t="t" r="r" b="b"/>
            <a:pathLst>
              <a:path w="757555" h="189865">
                <a:moveTo>
                  <a:pt x="94654" y="189309"/>
                </a:moveTo>
                <a:lnTo>
                  <a:pt x="57802" y="181873"/>
                </a:lnTo>
                <a:lnTo>
                  <a:pt x="27716" y="161593"/>
                </a:lnTo>
                <a:lnTo>
                  <a:pt x="7435" y="131507"/>
                </a:lnTo>
                <a:lnTo>
                  <a:pt x="0" y="94654"/>
                </a:lnTo>
                <a:lnTo>
                  <a:pt x="7435" y="57802"/>
                </a:lnTo>
                <a:lnTo>
                  <a:pt x="27716" y="27716"/>
                </a:lnTo>
                <a:lnTo>
                  <a:pt x="57802" y="7435"/>
                </a:lnTo>
                <a:lnTo>
                  <a:pt x="94654" y="0"/>
                </a:lnTo>
                <a:lnTo>
                  <a:pt x="131507" y="7435"/>
                </a:lnTo>
                <a:lnTo>
                  <a:pt x="161593" y="27716"/>
                </a:lnTo>
                <a:lnTo>
                  <a:pt x="181873" y="57802"/>
                </a:lnTo>
                <a:lnTo>
                  <a:pt x="189309" y="94654"/>
                </a:lnTo>
                <a:lnTo>
                  <a:pt x="181873" y="131507"/>
                </a:lnTo>
                <a:lnTo>
                  <a:pt x="161593" y="161593"/>
                </a:lnTo>
                <a:lnTo>
                  <a:pt x="131507" y="181873"/>
                </a:lnTo>
                <a:lnTo>
                  <a:pt x="94654" y="189309"/>
                </a:lnTo>
                <a:close/>
              </a:path>
              <a:path w="757555" h="189865">
                <a:moveTo>
                  <a:pt x="662582" y="189309"/>
                </a:moveTo>
                <a:lnTo>
                  <a:pt x="625730" y="181873"/>
                </a:lnTo>
                <a:lnTo>
                  <a:pt x="595644" y="161593"/>
                </a:lnTo>
                <a:lnTo>
                  <a:pt x="575363" y="131507"/>
                </a:lnTo>
                <a:lnTo>
                  <a:pt x="567928" y="94654"/>
                </a:lnTo>
                <a:lnTo>
                  <a:pt x="575363" y="57802"/>
                </a:lnTo>
                <a:lnTo>
                  <a:pt x="595644" y="27716"/>
                </a:lnTo>
                <a:lnTo>
                  <a:pt x="625730" y="7435"/>
                </a:lnTo>
                <a:lnTo>
                  <a:pt x="662582" y="0"/>
                </a:lnTo>
                <a:lnTo>
                  <a:pt x="699435" y="7435"/>
                </a:lnTo>
                <a:lnTo>
                  <a:pt x="729521" y="27716"/>
                </a:lnTo>
                <a:lnTo>
                  <a:pt x="749801" y="57802"/>
                </a:lnTo>
                <a:lnTo>
                  <a:pt x="757237" y="94654"/>
                </a:lnTo>
                <a:lnTo>
                  <a:pt x="749801" y="131507"/>
                </a:lnTo>
                <a:lnTo>
                  <a:pt x="729521" y="161593"/>
                </a:lnTo>
                <a:lnTo>
                  <a:pt x="699435" y="181873"/>
                </a:lnTo>
                <a:lnTo>
                  <a:pt x="662582" y="189309"/>
                </a:lnTo>
                <a:close/>
              </a:path>
              <a:path w="757555" h="189865">
                <a:moveTo>
                  <a:pt x="378618" y="189309"/>
                </a:moveTo>
                <a:lnTo>
                  <a:pt x="341766" y="181873"/>
                </a:lnTo>
                <a:lnTo>
                  <a:pt x="311680" y="161593"/>
                </a:lnTo>
                <a:lnTo>
                  <a:pt x="291399" y="131507"/>
                </a:lnTo>
                <a:lnTo>
                  <a:pt x="283964" y="94654"/>
                </a:lnTo>
                <a:lnTo>
                  <a:pt x="291399" y="57802"/>
                </a:lnTo>
                <a:lnTo>
                  <a:pt x="311680" y="27716"/>
                </a:lnTo>
                <a:lnTo>
                  <a:pt x="341766" y="7435"/>
                </a:lnTo>
                <a:lnTo>
                  <a:pt x="378618" y="0"/>
                </a:lnTo>
                <a:lnTo>
                  <a:pt x="415471" y="7435"/>
                </a:lnTo>
                <a:lnTo>
                  <a:pt x="445557" y="27716"/>
                </a:lnTo>
                <a:lnTo>
                  <a:pt x="465837" y="57802"/>
                </a:lnTo>
                <a:lnTo>
                  <a:pt x="473273" y="94654"/>
                </a:lnTo>
                <a:lnTo>
                  <a:pt x="465837" y="131507"/>
                </a:lnTo>
                <a:lnTo>
                  <a:pt x="445557" y="161593"/>
                </a:lnTo>
                <a:lnTo>
                  <a:pt x="415471" y="181873"/>
                </a:lnTo>
                <a:lnTo>
                  <a:pt x="378618" y="18930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pic>
        <p:nvPicPr>
          <p:cNvPr id="4" name="object 4"/>
          <p:cNvPicPr/>
          <p:nvPr/>
        </p:nvPicPr>
        <p:blipFill>
          <a:blip r:embed="rId2" cstate="print"/>
          <a:stretch>
            <a:fillRect/>
          </a:stretch>
        </p:blipFill>
        <p:spPr>
          <a:xfrm>
            <a:off x="6883028" y="1"/>
            <a:ext cx="2978749" cy="1210733"/>
          </a:xfrm>
          <a:prstGeom prst="rect">
            <a:avLst/>
          </a:prstGeom>
        </p:spPr>
      </p:pic>
      <p:grpSp>
        <p:nvGrpSpPr>
          <p:cNvPr id="5" name="object 5"/>
          <p:cNvGrpSpPr/>
          <p:nvPr/>
        </p:nvGrpSpPr>
        <p:grpSpPr>
          <a:xfrm>
            <a:off x="45478" y="4439801"/>
            <a:ext cx="12146703" cy="2418503"/>
            <a:chOff x="68216" y="6659701"/>
            <a:chExt cx="18220055" cy="3627754"/>
          </a:xfrm>
        </p:grpSpPr>
        <p:pic>
          <p:nvPicPr>
            <p:cNvPr id="6" name="object 6"/>
            <p:cNvPicPr/>
            <p:nvPr/>
          </p:nvPicPr>
          <p:blipFill>
            <a:blip r:embed="rId3" cstate="print"/>
            <a:stretch>
              <a:fillRect/>
            </a:stretch>
          </p:blipFill>
          <p:spPr>
            <a:xfrm>
              <a:off x="17038512" y="8337983"/>
              <a:ext cx="1249487" cy="1949014"/>
            </a:xfrm>
            <a:prstGeom prst="rect">
              <a:avLst/>
            </a:prstGeom>
          </p:spPr>
        </p:pic>
        <p:sp>
          <p:nvSpPr>
            <p:cNvPr id="7" name="object 7"/>
            <p:cNvSpPr/>
            <p:nvPr/>
          </p:nvSpPr>
          <p:spPr>
            <a:xfrm>
              <a:off x="714265" y="7071287"/>
              <a:ext cx="16832580" cy="1381760"/>
            </a:xfrm>
            <a:custGeom>
              <a:avLst/>
              <a:gdLst/>
              <a:ahLst/>
              <a:cxnLst/>
              <a:rect l="l" t="t" r="r" b="b"/>
              <a:pathLst>
                <a:path w="16832580" h="1381759">
                  <a:moveTo>
                    <a:pt x="16832088" y="1381537"/>
                  </a:moveTo>
                  <a:lnTo>
                    <a:pt x="0" y="1381537"/>
                  </a:lnTo>
                  <a:lnTo>
                    <a:pt x="0" y="0"/>
                  </a:lnTo>
                  <a:lnTo>
                    <a:pt x="16832088" y="0"/>
                  </a:lnTo>
                  <a:lnTo>
                    <a:pt x="16832088" y="1381537"/>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pic>
          <p:nvPicPr>
            <p:cNvPr id="8" name="object 8"/>
            <p:cNvPicPr/>
            <p:nvPr/>
          </p:nvPicPr>
          <p:blipFill>
            <a:blip r:embed="rId4" cstate="print"/>
            <a:stretch>
              <a:fillRect/>
            </a:stretch>
          </p:blipFill>
          <p:spPr>
            <a:xfrm>
              <a:off x="93564" y="6685049"/>
              <a:ext cx="2484391" cy="2484340"/>
            </a:xfrm>
            <a:prstGeom prst="rect">
              <a:avLst/>
            </a:prstGeom>
          </p:spPr>
        </p:pic>
        <p:pic>
          <p:nvPicPr>
            <p:cNvPr id="9" name="object 9"/>
            <p:cNvPicPr/>
            <p:nvPr/>
          </p:nvPicPr>
          <p:blipFill>
            <a:blip r:embed="rId5" cstate="print"/>
            <a:stretch>
              <a:fillRect/>
            </a:stretch>
          </p:blipFill>
          <p:spPr>
            <a:xfrm>
              <a:off x="68216" y="6659701"/>
              <a:ext cx="2534318" cy="2535035"/>
            </a:xfrm>
            <a:prstGeom prst="rect">
              <a:avLst/>
            </a:prstGeom>
          </p:spPr>
        </p:pic>
        <p:pic>
          <p:nvPicPr>
            <p:cNvPr id="10" name="object 10"/>
            <p:cNvPicPr/>
            <p:nvPr/>
          </p:nvPicPr>
          <p:blipFill>
            <a:blip r:embed="rId6" cstate="print"/>
            <a:stretch>
              <a:fillRect/>
            </a:stretch>
          </p:blipFill>
          <p:spPr>
            <a:xfrm>
              <a:off x="14200755" y="6728965"/>
              <a:ext cx="3105149" cy="2066924"/>
            </a:xfrm>
            <a:prstGeom prst="rect">
              <a:avLst/>
            </a:prstGeom>
          </p:spPr>
        </p:pic>
      </p:grpSp>
      <p:sp>
        <p:nvSpPr>
          <p:cNvPr id="11" name="object 11" descr="$PPTXTitle"/>
          <p:cNvSpPr txBox="1">
            <a:spLocks noGrp="1"/>
          </p:cNvSpPr>
          <p:nvPr>
            <p:ph type="title"/>
          </p:nvPr>
        </p:nvSpPr>
        <p:spPr>
          <a:xfrm>
            <a:off x="58385" y="95709"/>
            <a:ext cx="9895240" cy="1581316"/>
          </a:xfrm>
          <a:prstGeom prst="rect">
            <a:avLst/>
          </a:prstGeom>
        </p:spPr>
        <p:txBody>
          <a:bodyPr vert="horz" wrap="square" lIns="0" tIns="519479" rIns="0" bIns="0" rtlCol="0">
            <a:spAutoFit/>
          </a:bodyPr>
          <a:lstStyle/>
          <a:p>
            <a:pPr marL="239619">
              <a:spcBef>
                <a:spcPts val="67"/>
              </a:spcBef>
            </a:pPr>
            <a:r>
              <a:rPr sz="6867"/>
              <a:t>BOARD RESPONSIBILITES</a:t>
            </a:r>
          </a:p>
        </p:txBody>
      </p:sp>
      <p:sp>
        <p:nvSpPr>
          <p:cNvPr id="12" name="object 12"/>
          <p:cNvSpPr txBox="1"/>
          <p:nvPr/>
        </p:nvSpPr>
        <p:spPr>
          <a:xfrm>
            <a:off x="294256" y="2232933"/>
            <a:ext cx="3740150" cy="1888829"/>
          </a:xfrm>
          <a:prstGeom prst="rect">
            <a:avLst/>
          </a:prstGeom>
          <a:solidFill>
            <a:srgbClr val="FFFFFF"/>
          </a:solidFill>
        </p:spPr>
        <p:txBody>
          <a:bodyPr vert="horz" wrap="square" lIns="0" tIns="81703" rIns="0" bIns="0" rtlCol="0">
            <a:spAutoFit/>
          </a:bodyPr>
          <a:lstStyle/>
          <a:p>
            <a:pPr marL="328946" defTabSz="609630">
              <a:spcBef>
                <a:spcPts val="643"/>
              </a:spcBef>
            </a:pPr>
            <a:r>
              <a:rPr sz="2667" kern="0" spc="76">
                <a:solidFill>
                  <a:sysClr val="windowText" lastClr="000000"/>
                </a:solidFill>
                <a:latin typeface="Lucida Sans Unicode"/>
                <a:cs typeface="Lucida Sans Unicode"/>
              </a:rPr>
              <a:t>Lead</a:t>
            </a:r>
            <a:r>
              <a:rPr sz="2667" kern="0" spc="-136">
                <a:solidFill>
                  <a:sysClr val="windowText" lastClr="000000"/>
                </a:solidFill>
                <a:latin typeface="Lucida Sans Unicode"/>
                <a:cs typeface="Lucida Sans Unicode"/>
              </a:rPr>
              <a:t> </a:t>
            </a:r>
            <a:r>
              <a:rPr sz="2667" kern="0">
                <a:solidFill>
                  <a:sysClr val="windowText" lastClr="000000"/>
                </a:solidFill>
                <a:latin typeface="Lucida Sans Unicode"/>
                <a:cs typeface="Lucida Sans Unicode"/>
              </a:rPr>
              <a:t>with</a:t>
            </a:r>
            <a:r>
              <a:rPr sz="2667" kern="0" spc="-133">
                <a:solidFill>
                  <a:sysClr val="windowText" lastClr="000000"/>
                </a:solidFill>
                <a:latin typeface="Lucida Sans Unicode"/>
                <a:cs typeface="Lucida Sans Unicode"/>
              </a:rPr>
              <a:t> </a:t>
            </a:r>
            <a:r>
              <a:rPr sz="2667" kern="0" spc="-7">
                <a:solidFill>
                  <a:sysClr val="windowText" lastClr="000000"/>
                </a:solidFill>
                <a:latin typeface="Lucida Sans Unicode"/>
                <a:cs typeface="Lucida Sans Unicode"/>
              </a:rPr>
              <a:t>Integrity</a:t>
            </a:r>
            <a:endParaRPr sz="2667" kern="0">
              <a:solidFill>
                <a:sysClr val="windowText" lastClr="000000"/>
              </a:solidFill>
              <a:latin typeface="Lucida Sans Unicode"/>
              <a:cs typeface="Lucida Sans Unicode"/>
            </a:endParaRPr>
          </a:p>
          <a:p>
            <a:pPr marL="145210" marR="441982" defTabSz="609630">
              <a:lnSpc>
                <a:spcPct val="115199"/>
              </a:lnSpc>
              <a:spcBef>
                <a:spcPts val="2300"/>
              </a:spcBef>
            </a:pPr>
            <a:r>
              <a:rPr sz="2133" b="1" kern="0" spc="187">
                <a:solidFill>
                  <a:srgbClr val="2A3C73"/>
                </a:solidFill>
                <a:latin typeface="Trebuchet MS"/>
                <a:cs typeface="Trebuchet MS"/>
              </a:rPr>
              <a:t>Making</a:t>
            </a:r>
            <a:r>
              <a:rPr sz="2133" b="1" kern="0" spc="-277">
                <a:solidFill>
                  <a:srgbClr val="2A3C73"/>
                </a:solidFill>
                <a:latin typeface="Trebuchet MS"/>
                <a:cs typeface="Trebuchet MS"/>
              </a:rPr>
              <a:t> </a:t>
            </a:r>
            <a:r>
              <a:rPr sz="2133" b="1" kern="0" spc="103">
                <a:solidFill>
                  <a:srgbClr val="2A3C73"/>
                </a:solidFill>
                <a:latin typeface="Trebuchet MS"/>
                <a:cs typeface="Trebuchet MS"/>
              </a:rPr>
              <a:t>decisions</a:t>
            </a:r>
            <a:r>
              <a:rPr sz="2133" b="1" kern="0" spc="-273">
                <a:solidFill>
                  <a:srgbClr val="2A3C73"/>
                </a:solidFill>
                <a:latin typeface="Trebuchet MS"/>
                <a:cs typeface="Trebuchet MS"/>
              </a:rPr>
              <a:t> </a:t>
            </a:r>
            <a:r>
              <a:rPr sz="2133" b="1" kern="0" spc="60">
                <a:solidFill>
                  <a:srgbClr val="2A3C73"/>
                </a:solidFill>
                <a:latin typeface="Trebuchet MS"/>
                <a:cs typeface="Trebuchet MS"/>
              </a:rPr>
              <a:t>in</a:t>
            </a:r>
            <a:r>
              <a:rPr sz="2133" b="1" kern="0" spc="-273">
                <a:solidFill>
                  <a:srgbClr val="2A3C73"/>
                </a:solidFill>
                <a:latin typeface="Trebuchet MS"/>
                <a:cs typeface="Trebuchet MS"/>
              </a:rPr>
              <a:t> </a:t>
            </a:r>
            <a:r>
              <a:rPr sz="2133" b="1" kern="0" spc="37">
                <a:solidFill>
                  <a:srgbClr val="2A3C73"/>
                </a:solidFill>
                <a:latin typeface="Trebuchet MS"/>
                <a:cs typeface="Trebuchet MS"/>
              </a:rPr>
              <a:t>the </a:t>
            </a:r>
            <a:r>
              <a:rPr sz="2133" b="1" kern="0" spc="103">
                <a:solidFill>
                  <a:srgbClr val="2A3C73"/>
                </a:solidFill>
                <a:latin typeface="Trebuchet MS"/>
                <a:cs typeface="Trebuchet MS"/>
              </a:rPr>
              <a:t>best</a:t>
            </a:r>
            <a:r>
              <a:rPr sz="2133" b="1" kern="0" spc="-280">
                <a:solidFill>
                  <a:srgbClr val="2A3C73"/>
                </a:solidFill>
                <a:latin typeface="Trebuchet MS"/>
                <a:cs typeface="Trebuchet MS"/>
              </a:rPr>
              <a:t> </a:t>
            </a:r>
            <a:r>
              <a:rPr sz="2133" b="1" kern="0" spc="37">
                <a:solidFill>
                  <a:srgbClr val="2A3C73"/>
                </a:solidFill>
                <a:latin typeface="Trebuchet MS"/>
                <a:cs typeface="Trebuchet MS"/>
              </a:rPr>
              <a:t>interest</a:t>
            </a:r>
            <a:r>
              <a:rPr sz="2133" b="1" kern="0" spc="-280">
                <a:solidFill>
                  <a:srgbClr val="2A3C73"/>
                </a:solidFill>
                <a:latin typeface="Trebuchet MS"/>
                <a:cs typeface="Trebuchet MS"/>
              </a:rPr>
              <a:t> </a:t>
            </a:r>
            <a:r>
              <a:rPr sz="2133" b="1" kern="0" spc="37">
                <a:solidFill>
                  <a:srgbClr val="2A3C73"/>
                </a:solidFill>
                <a:latin typeface="Trebuchet MS"/>
                <a:cs typeface="Trebuchet MS"/>
              </a:rPr>
              <a:t>of</a:t>
            </a:r>
            <a:r>
              <a:rPr sz="2133" b="1" kern="0" spc="-280">
                <a:solidFill>
                  <a:srgbClr val="2A3C73"/>
                </a:solidFill>
                <a:latin typeface="Trebuchet MS"/>
                <a:cs typeface="Trebuchet MS"/>
              </a:rPr>
              <a:t> </a:t>
            </a:r>
            <a:r>
              <a:rPr sz="2133" b="1" kern="0" spc="37">
                <a:solidFill>
                  <a:srgbClr val="2A3C73"/>
                </a:solidFill>
                <a:latin typeface="Trebuchet MS"/>
                <a:cs typeface="Trebuchet MS"/>
              </a:rPr>
              <a:t>the </a:t>
            </a:r>
            <a:r>
              <a:rPr sz="2133" b="1" kern="0" spc="76">
                <a:solidFill>
                  <a:srgbClr val="2A3C73"/>
                </a:solidFill>
                <a:latin typeface="Trebuchet MS"/>
                <a:cs typeface="Trebuchet MS"/>
              </a:rPr>
              <a:t>organization</a:t>
            </a:r>
            <a:endParaRPr sz="2133" kern="0">
              <a:solidFill>
                <a:sysClr val="windowText" lastClr="000000"/>
              </a:solidFill>
              <a:latin typeface="Trebuchet MS"/>
              <a:cs typeface="Trebuchet MS"/>
            </a:endParaRPr>
          </a:p>
        </p:txBody>
      </p:sp>
      <p:sp>
        <p:nvSpPr>
          <p:cNvPr id="13" name="object 13"/>
          <p:cNvSpPr txBox="1"/>
          <p:nvPr/>
        </p:nvSpPr>
        <p:spPr>
          <a:xfrm>
            <a:off x="2580728" y="4971974"/>
            <a:ext cx="7066703" cy="429114"/>
          </a:xfrm>
          <a:prstGeom prst="rect">
            <a:avLst/>
          </a:prstGeom>
        </p:spPr>
        <p:txBody>
          <a:bodyPr vert="horz" wrap="square" lIns="0" tIns="8467" rIns="0" bIns="0" rtlCol="0">
            <a:spAutoFit/>
          </a:bodyPr>
          <a:lstStyle/>
          <a:p>
            <a:pPr marL="8467" defTabSz="609630">
              <a:spcBef>
                <a:spcPts val="67"/>
              </a:spcBef>
            </a:pPr>
            <a:r>
              <a:rPr sz="2733" b="1" kern="0" spc="47">
                <a:solidFill>
                  <a:sysClr val="windowText" lastClr="000000"/>
                </a:solidFill>
                <a:latin typeface="Trebuchet MS"/>
                <a:cs typeface="Trebuchet MS"/>
              </a:rPr>
              <a:t>3</a:t>
            </a:r>
            <a:r>
              <a:rPr sz="2733" b="1" kern="0" spc="-243">
                <a:solidFill>
                  <a:sysClr val="windowText" lastClr="000000"/>
                </a:solidFill>
                <a:latin typeface="Trebuchet MS"/>
                <a:cs typeface="Trebuchet MS"/>
              </a:rPr>
              <a:t> </a:t>
            </a:r>
            <a:r>
              <a:rPr sz="2733" b="1" kern="0" spc="169">
                <a:solidFill>
                  <a:sysClr val="windowText" lastClr="000000"/>
                </a:solidFill>
                <a:latin typeface="Trebuchet MS"/>
                <a:cs typeface="Trebuchet MS"/>
              </a:rPr>
              <a:t>Questions</a:t>
            </a:r>
            <a:r>
              <a:rPr sz="2733" b="1" kern="0" spc="-240">
                <a:solidFill>
                  <a:sysClr val="windowText" lastClr="000000"/>
                </a:solidFill>
                <a:latin typeface="Trebuchet MS"/>
                <a:cs typeface="Trebuchet MS"/>
              </a:rPr>
              <a:t> </a:t>
            </a:r>
            <a:r>
              <a:rPr sz="2733" b="1" kern="0" spc="100">
                <a:solidFill>
                  <a:sysClr val="windowText" lastClr="000000"/>
                </a:solidFill>
                <a:latin typeface="Trebuchet MS"/>
                <a:cs typeface="Trebuchet MS"/>
              </a:rPr>
              <a:t>to</a:t>
            </a:r>
            <a:r>
              <a:rPr sz="2733" b="1" kern="0" spc="-240">
                <a:solidFill>
                  <a:sysClr val="windowText" lastClr="000000"/>
                </a:solidFill>
                <a:latin typeface="Trebuchet MS"/>
                <a:cs typeface="Trebuchet MS"/>
              </a:rPr>
              <a:t> </a:t>
            </a:r>
            <a:r>
              <a:rPr sz="2733" b="1" kern="0" spc="263">
                <a:solidFill>
                  <a:sysClr val="windowText" lastClr="000000"/>
                </a:solidFill>
                <a:latin typeface="Trebuchet MS"/>
                <a:cs typeface="Trebuchet MS"/>
              </a:rPr>
              <a:t>Ask</a:t>
            </a:r>
            <a:r>
              <a:rPr sz="2733" b="1" kern="0" spc="-240">
                <a:solidFill>
                  <a:sysClr val="windowText" lastClr="000000"/>
                </a:solidFill>
                <a:latin typeface="Trebuchet MS"/>
                <a:cs typeface="Trebuchet MS"/>
              </a:rPr>
              <a:t> </a:t>
            </a:r>
            <a:r>
              <a:rPr sz="2733" b="1" kern="0" spc="203">
                <a:solidFill>
                  <a:sysClr val="windowText" lastClr="000000"/>
                </a:solidFill>
                <a:latin typeface="Trebuchet MS"/>
                <a:cs typeface="Trebuchet MS"/>
              </a:rPr>
              <a:t>at</a:t>
            </a:r>
            <a:r>
              <a:rPr sz="2733" b="1" kern="0" spc="-240">
                <a:solidFill>
                  <a:sysClr val="windowText" lastClr="000000"/>
                </a:solidFill>
                <a:latin typeface="Trebuchet MS"/>
                <a:cs typeface="Trebuchet MS"/>
              </a:rPr>
              <a:t> </a:t>
            </a:r>
            <a:r>
              <a:rPr sz="2733" b="1" kern="0" spc="133">
                <a:solidFill>
                  <a:sysClr val="windowText" lastClr="000000"/>
                </a:solidFill>
                <a:latin typeface="Trebuchet MS"/>
                <a:cs typeface="Trebuchet MS"/>
              </a:rPr>
              <a:t>Your</a:t>
            </a:r>
            <a:r>
              <a:rPr sz="2733" b="1" kern="0" spc="-240">
                <a:solidFill>
                  <a:sysClr val="windowText" lastClr="000000"/>
                </a:solidFill>
                <a:latin typeface="Trebuchet MS"/>
                <a:cs typeface="Trebuchet MS"/>
              </a:rPr>
              <a:t> </a:t>
            </a:r>
            <a:r>
              <a:rPr sz="2733" b="1" kern="0" spc="103">
                <a:solidFill>
                  <a:sysClr val="windowText" lastClr="000000"/>
                </a:solidFill>
                <a:latin typeface="Trebuchet MS"/>
                <a:cs typeface="Trebuchet MS"/>
              </a:rPr>
              <a:t>Next</a:t>
            </a:r>
            <a:r>
              <a:rPr sz="2733" b="1" kern="0" spc="-240">
                <a:solidFill>
                  <a:sysClr val="windowText" lastClr="000000"/>
                </a:solidFill>
                <a:latin typeface="Trebuchet MS"/>
                <a:cs typeface="Trebuchet MS"/>
              </a:rPr>
              <a:t> </a:t>
            </a:r>
            <a:r>
              <a:rPr sz="2733" b="1" kern="0" spc="180">
                <a:solidFill>
                  <a:sysClr val="windowText" lastClr="000000"/>
                </a:solidFill>
                <a:latin typeface="Trebuchet MS"/>
                <a:cs typeface="Trebuchet MS"/>
              </a:rPr>
              <a:t>Meeting</a:t>
            </a:r>
            <a:endParaRPr sz="2733" kern="0">
              <a:solidFill>
                <a:sysClr val="windowText" lastClr="000000"/>
              </a:solidFill>
              <a:latin typeface="Trebuchet MS"/>
              <a:cs typeface="Trebuchet MS"/>
            </a:endParaRPr>
          </a:p>
        </p:txBody>
      </p:sp>
      <p:sp>
        <p:nvSpPr>
          <p:cNvPr id="14" name="object 14"/>
          <p:cNvSpPr txBox="1"/>
          <p:nvPr/>
        </p:nvSpPr>
        <p:spPr>
          <a:xfrm>
            <a:off x="4216590" y="2232932"/>
            <a:ext cx="3736340" cy="1626770"/>
          </a:xfrm>
          <a:prstGeom prst="rect">
            <a:avLst/>
          </a:prstGeom>
          <a:solidFill>
            <a:srgbClr val="FFFFFF"/>
          </a:solidFill>
        </p:spPr>
        <p:txBody>
          <a:bodyPr vert="horz" wrap="square" lIns="0" tIns="81703" rIns="0" bIns="0" rtlCol="0">
            <a:spAutoFit/>
          </a:bodyPr>
          <a:lstStyle/>
          <a:p>
            <a:pPr marL="87211" defTabSz="609630">
              <a:spcBef>
                <a:spcPts val="643"/>
              </a:spcBef>
            </a:pPr>
            <a:r>
              <a:rPr sz="2667" kern="0" spc="37">
                <a:solidFill>
                  <a:sysClr val="windowText" lastClr="000000"/>
                </a:solidFill>
                <a:latin typeface="Lucida Sans Unicode"/>
                <a:cs typeface="Lucida Sans Unicode"/>
              </a:rPr>
              <a:t>Protecting</a:t>
            </a:r>
            <a:r>
              <a:rPr sz="2667" kern="0" spc="-127">
                <a:solidFill>
                  <a:sysClr val="windowText" lastClr="000000"/>
                </a:solidFill>
                <a:latin typeface="Lucida Sans Unicode"/>
                <a:cs typeface="Lucida Sans Unicode"/>
              </a:rPr>
              <a:t> </a:t>
            </a:r>
            <a:r>
              <a:rPr sz="2667" kern="0" spc="50">
                <a:solidFill>
                  <a:sysClr val="windowText" lastClr="000000"/>
                </a:solidFill>
                <a:latin typeface="Lucida Sans Unicode"/>
                <a:cs typeface="Lucida Sans Unicode"/>
              </a:rPr>
              <a:t>Resources</a:t>
            </a:r>
            <a:endParaRPr sz="2667" kern="0">
              <a:solidFill>
                <a:sysClr val="windowText" lastClr="000000"/>
              </a:solidFill>
              <a:latin typeface="Lucida Sans Unicode"/>
              <a:cs typeface="Lucida Sans Unicode"/>
            </a:endParaRPr>
          </a:p>
          <a:p>
            <a:pPr marL="105839" marR="102028" defTabSz="609630">
              <a:lnSpc>
                <a:spcPct val="115199"/>
              </a:lnSpc>
              <a:spcBef>
                <a:spcPts val="3180"/>
              </a:spcBef>
            </a:pPr>
            <a:r>
              <a:rPr sz="2133" b="1" kern="0" spc="100">
                <a:solidFill>
                  <a:srgbClr val="2A3C73"/>
                </a:solidFill>
                <a:latin typeface="Trebuchet MS"/>
                <a:cs typeface="Trebuchet MS"/>
              </a:rPr>
              <a:t>Ensure</a:t>
            </a:r>
            <a:r>
              <a:rPr sz="2133" b="1" kern="0" spc="-183">
                <a:solidFill>
                  <a:srgbClr val="2A3C73"/>
                </a:solidFill>
                <a:latin typeface="Trebuchet MS"/>
                <a:cs typeface="Trebuchet MS"/>
              </a:rPr>
              <a:t> </a:t>
            </a:r>
            <a:r>
              <a:rPr sz="2133" b="1" kern="0" spc="157">
                <a:solidFill>
                  <a:srgbClr val="2A3C73"/>
                </a:solidFill>
                <a:latin typeface="Trebuchet MS"/>
                <a:cs typeface="Trebuchet MS"/>
              </a:rPr>
              <a:t>transparency</a:t>
            </a:r>
            <a:r>
              <a:rPr sz="2133" b="1" kern="0" spc="-183">
                <a:solidFill>
                  <a:srgbClr val="2A3C73"/>
                </a:solidFill>
                <a:latin typeface="Trebuchet MS"/>
                <a:cs typeface="Trebuchet MS"/>
              </a:rPr>
              <a:t> </a:t>
            </a:r>
            <a:r>
              <a:rPr sz="2133" b="1" kern="0" spc="207">
                <a:solidFill>
                  <a:srgbClr val="2A3C73"/>
                </a:solidFill>
                <a:latin typeface="Trebuchet MS"/>
                <a:cs typeface="Trebuchet MS"/>
              </a:rPr>
              <a:t>and </a:t>
            </a:r>
            <a:r>
              <a:rPr sz="2133" b="1" kern="0" spc="100">
                <a:solidFill>
                  <a:srgbClr val="2A3C73"/>
                </a:solidFill>
                <a:latin typeface="Trebuchet MS"/>
                <a:cs typeface="Trebuchet MS"/>
              </a:rPr>
              <a:t>proper</a:t>
            </a:r>
            <a:r>
              <a:rPr sz="2133" b="1" kern="0" spc="-183">
                <a:solidFill>
                  <a:srgbClr val="2A3C73"/>
                </a:solidFill>
                <a:latin typeface="Trebuchet MS"/>
                <a:cs typeface="Trebuchet MS"/>
              </a:rPr>
              <a:t> </a:t>
            </a:r>
            <a:r>
              <a:rPr sz="2133" b="1" kern="0" spc="120">
                <a:solidFill>
                  <a:srgbClr val="2A3C73"/>
                </a:solidFill>
                <a:latin typeface="Trebuchet MS"/>
                <a:cs typeface="Trebuchet MS"/>
              </a:rPr>
              <a:t>financial</a:t>
            </a:r>
            <a:r>
              <a:rPr sz="2133" b="1" kern="0" spc="-183">
                <a:solidFill>
                  <a:srgbClr val="2A3C73"/>
                </a:solidFill>
                <a:latin typeface="Trebuchet MS"/>
                <a:cs typeface="Trebuchet MS"/>
              </a:rPr>
              <a:t> </a:t>
            </a:r>
            <a:r>
              <a:rPr sz="2133" b="1" kern="0" spc="70">
                <a:solidFill>
                  <a:srgbClr val="2A3C73"/>
                </a:solidFill>
                <a:latin typeface="Trebuchet MS"/>
                <a:cs typeface="Trebuchet MS"/>
              </a:rPr>
              <a:t>controls.</a:t>
            </a:r>
            <a:endParaRPr sz="2133" kern="0">
              <a:solidFill>
                <a:sysClr val="windowText" lastClr="000000"/>
              </a:solidFill>
              <a:latin typeface="Trebuchet MS"/>
              <a:cs typeface="Trebuchet MS"/>
            </a:endParaRPr>
          </a:p>
        </p:txBody>
      </p:sp>
      <p:sp>
        <p:nvSpPr>
          <p:cNvPr id="15" name="object 15"/>
          <p:cNvSpPr txBox="1"/>
          <p:nvPr/>
        </p:nvSpPr>
        <p:spPr>
          <a:xfrm>
            <a:off x="8140638" y="2218927"/>
            <a:ext cx="3736340" cy="1640876"/>
          </a:xfrm>
          <a:prstGeom prst="rect">
            <a:avLst/>
          </a:prstGeom>
          <a:solidFill>
            <a:srgbClr val="FFFFFF"/>
          </a:solidFill>
        </p:spPr>
        <p:txBody>
          <a:bodyPr vert="horz" wrap="square" lIns="0" tIns="95673" rIns="0" bIns="0" rtlCol="0">
            <a:spAutoFit/>
          </a:bodyPr>
          <a:lstStyle/>
          <a:p>
            <a:pPr marL="170611" algn="ctr" defTabSz="609630">
              <a:spcBef>
                <a:spcPts val="753"/>
              </a:spcBef>
            </a:pPr>
            <a:r>
              <a:rPr sz="2667" kern="0" spc="37">
                <a:solidFill>
                  <a:sysClr val="windowText" lastClr="000000"/>
                </a:solidFill>
                <a:latin typeface="Lucida Sans Unicode"/>
                <a:cs typeface="Lucida Sans Unicode"/>
              </a:rPr>
              <a:t>Provide</a:t>
            </a:r>
            <a:r>
              <a:rPr sz="2667" kern="0" spc="-130">
                <a:solidFill>
                  <a:sysClr val="windowText" lastClr="000000"/>
                </a:solidFill>
                <a:latin typeface="Lucida Sans Unicode"/>
                <a:cs typeface="Lucida Sans Unicode"/>
              </a:rPr>
              <a:t> </a:t>
            </a:r>
            <a:r>
              <a:rPr sz="2667" kern="0" spc="-7">
                <a:solidFill>
                  <a:sysClr val="windowText" lastClr="000000"/>
                </a:solidFill>
                <a:latin typeface="Lucida Sans Unicode"/>
                <a:cs typeface="Lucida Sans Unicode"/>
              </a:rPr>
              <a:t>Direction</a:t>
            </a:r>
            <a:endParaRPr sz="2667" kern="0">
              <a:solidFill>
                <a:sysClr val="windowText" lastClr="000000"/>
              </a:solidFill>
              <a:latin typeface="Lucida Sans Unicode"/>
              <a:cs typeface="Lucida Sans Unicode"/>
            </a:endParaRPr>
          </a:p>
          <a:p>
            <a:pPr marL="266290" marR="44876" defTabSz="609630">
              <a:lnSpc>
                <a:spcPct val="115199"/>
              </a:lnSpc>
              <a:spcBef>
                <a:spcPts val="3180"/>
              </a:spcBef>
            </a:pPr>
            <a:r>
              <a:rPr sz="2133" b="1" kern="0" spc="57">
                <a:solidFill>
                  <a:srgbClr val="2A3C73"/>
                </a:solidFill>
                <a:latin typeface="Trebuchet MS"/>
                <a:cs typeface="Trebuchet MS"/>
              </a:rPr>
              <a:t>Follow</a:t>
            </a:r>
            <a:r>
              <a:rPr sz="2133" b="1" kern="0" spc="-193">
                <a:solidFill>
                  <a:srgbClr val="2A3C73"/>
                </a:solidFill>
                <a:latin typeface="Trebuchet MS"/>
                <a:cs typeface="Trebuchet MS"/>
              </a:rPr>
              <a:t> </a:t>
            </a:r>
            <a:r>
              <a:rPr sz="2133" b="1" kern="0" spc="187">
                <a:solidFill>
                  <a:srgbClr val="2A3C73"/>
                </a:solidFill>
                <a:latin typeface="Trebuchet MS"/>
                <a:cs typeface="Trebuchet MS"/>
              </a:rPr>
              <a:t>bylaws</a:t>
            </a:r>
            <a:r>
              <a:rPr sz="2133" b="1" kern="0" spc="-193">
                <a:solidFill>
                  <a:srgbClr val="2A3C73"/>
                </a:solidFill>
                <a:latin typeface="Trebuchet MS"/>
                <a:cs typeface="Trebuchet MS"/>
              </a:rPr>
              <a:t> </a:t>
            </a:r>
            <a:r>
              <a:rPr sz="2133" b="1" kern="0" spc="207">
                <a:solidFill>
                  <a:srgbClr val="2A3C73"/>
                </a:solidFill>
                <a:latin typeface="Trebuchet MS"/>
                <a:cs typeface="Trebuchet MS"/>
              </a:rPr>
              <a:t>and </a:t>
            </a:r>
            <a:r>
              <a:rPr sz="2133" b="1" kern="0" spc="70">
                <a:solidFill>
                  <a:srgbClr val="2A3C73"/>
                </a:solidFill>
                <a:latin typeface="Trebuchet MS"/>
                <a:cs typeface="Trebuchet MS"/>
              </a:rPr>
              <a:t>policies.</a:t>
            </a:r>
            <a:r>
              <a:rPr sz="2133" b="1" kern="0" spc="-180">
                <a:solidFill>
                  <a:srgbClr val="2A3C73"/>
                </a:solidFill>
                <a:latin typeface="Trebuchet MS"/>
                <a:cs typeface="Trebuchet MS"/>
              </a:rPr>
              <a:t> </a:t>
            </a:r>
            <a:r>
              <a:rPr sz="2133" b="1" kern="0" spc="57">
                <a:solidFill>
                  <a:srgbClr val="2A3C73"/>
                </a:solidFill>
                <a:latin typeface="Trebuchet MS"/>
                <a:cs typeface="Trebuchet MS"/>
              </a:rPr>
              <a:t>Future</a:t>
            </a:r>
            <a:r>
              <a:rPr sz="2133" b="1" kern="0" spc="-177">
                <a:solidFill>
                  <a:srgbClr val="2A3C73"/>
                </a:solidFill>
                <a:latin typeface="Trebuchet MS"/>
                <a:cs typeface="Trebuchet MS"/>
              </a:rPr>
              <a:t> </a:t>
            </a:r>
            <a:r>
              <a:rPr sz="2133" b="1" kern="0" spc="147">
                <a:solidFill>
                  <a:srgbClr val="2A3C73"/>
                </a:solidFill>
                <a:latin typeface="Trebuchet MS"/>
                <a:cs typeface="Trebuchet MS"/>
              </a:rPr>
              <a:t>Planning</a:t>
            </a:r>
            <a:endParaRPr sz="2133" kern="0">
              <a:solidFill>
                <a:sysClr val="windowText" lastClr="000000"/>
              </a:solidFill>
              <a:latin typeface="Trebuchet MS"/>
              <a:cs typeface="Trebuchet M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001262" y="344892"/>
            <a:ext cx="505037" cy="126577"/>
          </a:xfrm>
          <a:custGeom>
            <a:avLst/>
            <a:gdLst/>
            <a:ahLst/>
            <a:cxnLst/>
            <a:rect l="l" t="t" r="r" b="b"/>
            <a:pathLst>
              <a:path w="757555" h="189865">
                <a:moveTo>
                  <a:pt x="94654" y="189309"/>
                </a:moveTo>
                <a:lnTo>
                  <a:pt x="57802" y="181873"/>
                </a:lnTo>
                <a:lnTo>
                  <a:pt x="27716" y="161593"/>
                </a:lnTo>
                <a:lnTo>
                  <a:pt x="7435" y="131507"/>
                </a:lnTo>
                <a:lnTo>
                  <a:pt x="0" y="94654"/>
                </a:lnTo>
                <a:lnTo>
                  <a:pt x="7435" y="57802"/>
                </a:lnTo>
                <a:lnTo>
                  <a:pt x="27716" y="27716"/>
                </a:lnTo>
                <a:lnTo>
                  <a:pt x="57802" y="7435"/>
                </a:lnTo>
                <a:lnTo>
                  <a:pt x="94654" y="0"/>
                </a:lnTo>
                <a:lnTo>
                  <a:pt x="131507" y="7435"/>
                </a:lnTo>
                <a:lnTo>
                  <a:pt x="161593" y="27716"/>
                </a:lnTo>
                <a:lnTo>
                  <a:pt x="181873" y="57802"/>
                </a:lnTo>
                <a:lnTo>
                  <a:pt x="189309" y="94654"/>
                </a:lnTo>
                <a:lnTo>
                  <a:pt x="181873" y="131507"/>
                </a:lnTo>
                <a:lnTo>
                  <a:pt x="161593" y="161593"/>
                </a:lnTo>
                <a:lnTo>
                  <a:pt x="131507" y="181873"/>
                </a:lnTo>
                <a:lnTo>
                  <a:pt x="94654" y="189309"/>
                </a:lnTo>
                <a:close/>
              </a:path>
              <a:path w="757555" h="189865">
                <a:moveTo>
                  <a:pt x="662582" y="189309"/>
                </a:moveTo>
                <a:lnTo>
                  <a:pt x="625730" y="181873"/>
                </a:lnTo>
                <a:lnTo>
                  <a:pt x="595644" y="161593"/>
                </a:lnTo>
                <a:lnTo>
                  <a:pt x="575363" y="131507"/>
                </a:lnTo>
                <a:lnTo>
                  <a:pt x="567928" y="94654"/>
                </a:lnTo>
                <a:lnTo>
                  <a:pt x="575363" y="57802"/>
                </a:lnTo>
                <a:lnTo>
                  <a:pt x="595644" y="27716"/>
                </a:lnTo>
                <a:lnTo>
                  <a:pt x="625730" y="7435"/>
                </a:lnTo>
                <a:lnTo>
                  <a:pt x="662582" y="0"/>
                </a:lnTo>
                <a:lnTo>
                  <a:pt x="699435" y="7435"/>
                </a:lnTo>
                <a:lnTo>
                  <a:pt x="729521" y="27716"/>
                </a:lnTo>
                <a:lnTo>
                  <a:pt x="749801" y="57802"/>
                </a:lnTo>
                <a:lnTo>
                  <a:pt x="757237" y="94654"/>
                </a:lnTo>
                <a:lnTo>
                  <a:pt x="749801" y="131507"/>
                </a:lnTo>
                <a:lnTo>
                  <a:pt x="729521" y="161593"/>
                </a:lnTo>
                <a:lnTo>
                  <a:pt x="699435" y="181873"/>
                </a:lnTo>
                <a:lnTo>
                  <a:pt x="662582" y="189309"/>
                </a:lnTo>
                <a:close/>
              </a:path>
              <a:path w="757555" h="189865">
                <a:moveTo>
                  <a:pt x="378618" y="189309"/>
                </a:moveTo>
                <a:lnTo>
                  <a:pt x="341766" y="181873"/>
                </a:lnTo>
                <a:lnTo>
                  <a:pt x="311680" y="161593"/>
                </a:lnTo>
                <a:lnTo>
                  <a:pt x="291399" y="131507"/>
                </a:lnTo>
                <a:lnTo>
                  <a:pt x="283964" y="94654"/>
                </a:lnTo>
                <a:lnTo>
                  <a:pt x="291399" y="57802"/>
                </a:lnTo>
                <a:lnTo>
                  <a:pt x="311680" y="27716"/>
                </a:lnTo>
                <a:lnTo>
                  <a:pt x="341766" y="7435"/>
                </a:lnTo>
                <a:lnTo>
                  <a:pt x="378618" y="0"/>
                </a:lnTo>
                <a:lnTo>
                  <a:pt x="415471" y="7435"/>
                </a:lnTo>
                <a:lnTo>
                  <a:pt x="445557" y="27716"/>
                </a:lnTo>
                <a:lnTo>
                  <a:pt x="465837" y="57802"/>
                </a:lnTo>
                <a:lnTo>
                  <a:pt x="473273" y="94654"/>
                </a:lnTo>
                <a:lnTo>
                  <a:pt x="465837" y="131507"/>
                </a:lnTo>
                <a:lnTo>
                  <a:pt x="445557" y="161593"/>
                </a:lnTo>
                <a:lnTo>
                  <a:pt x="415471" y="181873"/>
                </a:lnTo>
                <a:lnTo>
                  <a:pt x="378618" y="18930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sp>
        <p:nvSpPr>
          <p:cNvPr id="3" name="object 3"/>
          <p:cNvSpPr/>
          <p:nvPr/>
        </p:nvSpPr>
        <p:spPr>
          <a:xfrm>
            <a:off x="638088" y="281763"/>
            <a:ext cx="505037" cy="126577"/>
          </a:xfrm>
          <a:custGeom>
            <a:avLst/>
            <a:gdLst/>
            <a:ahLst/>
            <a:cxnLst/>
            <a:rect l="l" t="t" r="r" b="b"/>
            <a:pathLst>
              <a:path w="757555" h="189865">
                <a:moveTo>
                  <a:pt x="94654" y="189309"/>
                </a:moveTo>
                <a:lnTo>
                  <a:pt x="57802" y="181873"/>
                </a:lnTo>
                <a:lnTo>
                  <a:pt x="27716" y="161593"/>
                </a:lnTo>
                <a:lnTo>
                  <a:pt x="7435" y="131507"/>
                </a:lnTo>
                <a:lnTo>
                  <a:pt x="0" y="94654"/>
                </a:lnTo>
                <a:lnTo>
                  <a:pt x="7435" y="57802"/>
                </a:lnTo>
                <a:lnTo>
                  <a:pt x="27716" y="27716"/>
                </a:lnTo>
                <a:lnTo>
                  <a:pt x="57802" y="7435"/>
                </a:lnTo>
                <a:lnTo>
                  <a:pt x="94654" y="0"/>
                </a:lnTo>
                <a:lnTo>
                  <a:pt x="131507" y="7435"/>
                </a:lnTo>
                <a:lnTo>
                  <a:pt x="161593" y="27716"/>
                </a:lnTo>
                <a:lnTo>
                  <a:pt x="181873" y="57802"/>
                </a:lnTo>
                <a:lnTo>
                  <a:pt x="189309" y="94654"/>
                </a:lnTo>
                <a:lnTo>
                  <a:pt x="181873" y="131507"/>
                </a:lnTo>
                <a:lnTo>
                  <a:pt x="161593" y="161593"/>
                </a:lnTo>
                <a:lnTo>
                  <a:pt x="131507" y="181873"/>
                </a:lnTo>
                <a:lnTo>
                  <a:pt x="94654" y="189309"/>
                </a:lnTo>
                <a:close/>
              </a:path>
              <a:path w="757555" h="189865">
                <a:moveTo>
                  <a:pt x="662582" y="189309"/>
                </a:moveTo>
                <a:lnTo>
                  <a:pt x="625730" y="181873"/>
                </a:lnTo>
                <a:lnTo>
                  <a:pt x="595644" y="161593"/>
                </a:lnTo>
                <a:lnTo>
                  <a:pt x="575363" y="131507"/>
                </a:lnTo>
                <a:lnTo>
                  <a:pt x="567928" y="94654"/>
                </a:lnTo>
                <a:lnTo>
                  <a:pt x="575363" y="57802"/>
                </a:lnTo>
                <a:lnTo>
                  <a:pt x="595644" y="27716"/>
                </a:lnTo>
                <a:lnTo>
                  <a:pt x="625730" y="7435"/>
                </a:lnTo>
                <a:lnTo>
                  <a:pt x="662582" y="0"/>
                </a:lnTo>
                <a:lnTo>
                  <a:pt x="699435" y="7435"/>
                </a:lnTo>
                <a:lnTo>
                  <a:pt x="729521" y="27716"/>
                </a:lnTo>
                <a:lnTo>
                  <a:pt x="749801" y="57802"/>
                </a:lnTo>
                <a:lnTo>
                  <a:pt x="757237" y="94654"/>
                </a:lnTo>
                <a:lnTo>
                  <a:pt x="749801" y="131507"/>
                </a:lnTo>
                <a:lnTo>
                  <a:pt x="729521" y="161593"/>
                </a:lnTo>
                <a:lnTo>
                  <a:pt x="699435" y="181873"/>
                </a:lnTo>
                <a:lnTo>
                  <a:pt x="662582" y="189309"/>
                </a:lnTo>
                <a:close/>
              </a:path>
              <a:path w="757555" h="189865">
                <a:moveTo>
                  <a:pt x="378618" y="189309"/>
                </a:moveTo>
                <a:lnTo>
                  <a:pt x="341766" y="181873"/>
                </a:lnTo>
                <a:lnTo>
                  <a:pt x="311680" y="161593"/>
                </a:lnTo>
                <a:lnTo>
                  <a:pt x="291399" y="131507"/>
                </a:lnTo>
                <a:lnTo>
                  <a:pt x="283964" y="94654"/>
                </a:lnTo>
                <a:lnTo>
                  <a:pt x="291399" y="57802"/>
                </a:lnTo>
                <a:lnTo>
                  <a:pt x="311680" y="27716"/>
                </a:lnTo>
                <a:lnTo>
                  <a:pt x="341766" y="7435"/>
                </a:lnTo>
                <a:lnTo>
                  <a:pt x="378618" y="0"/>
                </a:lnTo>
                <a:lnTo>
                  <a:pt x="415471" y="7435"/>
                </a:lnTo>
                <a:lnTo>
                  <a:pt x="445557" y="27716"/>
                </a:lnTo>
                <a:lnTo>
                  <a:pt x="465837" y="57802"/>
                </a:lnTo>
                <a:lnTo>
                  <a:pt x="473273" y="94654"/>
                </a:lnTo>
                <a:lnTo>
                  <a:pt x="465837" y="131507"/>
                </a:lnTo>
                <a:lnTo>
                  <a:pt x="445557" y="161593"/>
                </a:lnTo>
                <a:lnTo>
                  <a:pt x="415471" y="181873"/>
                </a:lnTo>
                <a:lnTo>
                  <a:pt x="378618" y="18930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sp>
        <p:nvSpPr>
          <p:cNvPr id="4" name="object 4"/>
          <p:cNvSpPr/>
          <p:nvPr/>
        </p:nvSpPr>
        <p:spPr>
          <a:xfrm>
            <a:off x="294256" y="2232933"/>
            <a:ext cx="3740150" cy="1972310"/>
          </a:xfrm>
          <a:custGeom>
            <a:avLst/>
            <a:gdLst/>
            <a:ahLst/>
            <a:cxnLst/>
            <a:rect l="l" t="t" r="r" b="b"/>
            <a:pathLst>
              <a:path w="5610225" h="2958465">
                <a:moveTo>
                  <a:pt x="5609847" y="2957878"/>
                </a:moveTo>
                <a:lnTo>
                  <a:pt x="0" y="2957878"/>
                </a:lnTo>
                <a:lnTo>
                  <a:pt x="0" y="0"/>
                </a:lnTo>
                <a:lnTo>
                  <a:pt x="5609847" y="0"/>
                </a:lnTo>
                <a:lnTo>
                  <a:pt x="5609847" y="2957878"/>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sp>
        <p:nvSpPr>
          <p:cNvPr id="5" name="object 5"/>
          <p:cNvSpPr/>
          <p:nvPr/>
        </p:nvSpPr>
        <p:spPr>
          <a:xfrm>
            <a:off x="4216590" y="2232932"/>
            <a:ext cx="3736340" cy="1948180"/>
          </a:xfrm>
          <a:custGeom>
            <a:avLst/>
            <a:gdLst/>
            <a:ahLst/>
            <a:cxnLst/>
            <a:rect l="l" t="t" r="r" b="b"/>
            <a:pathLst>
              <a:path w="5604509" h="2922270">
                <a:moveTo>
                  <a:pt x="5604341" y="2922019"/>
                </a:moveTo>
                <a:lnTo>
                  <a:pt x="0" y="2922019"/>
                </a:lnTo>
                <a:lnTo>
                  <a:pt x="0" y="0"/>
                </a:lnTo>
                <a:lnTo>
                  <a:pt x="5604341" y="0"/>
                </a:lnTo>
                <a:lnTo>
                  <a:pt x="5604341" y="292201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pic>
        <p:nvPicPr>
          <p:cNvPr id="6" name="object 6"/>
          <p:cNvPicPr/>
          <p:nvPr/>
        </p:nvPicPr>
        <p:blipFill>
          <a:blip r:embed="rId2" cstate="print"/>
          <a:stretch>
            <a:fillRect/>
          </a:stretch>
        </p:blipFill>
        <p:spPr>
          <a:xfrm>
            <a:off x="6883028" y="1"/>
            <a:ext cx="2978749" cy="1210733"/>
          </a:xfrm>
          <a:prstGeom prst="rect">
            <a:avLst/>
          </a:prstGeom>
        </p:spPr>
      </p:pic>
      <p:pic>
        <p:nvPicPr>
          <p:cNvPr id="7" name="object 7"/>
          <p:cNvPicPr/>
          <p:nvPr/>
        </p:nvPicPr>
        <p:blipFill>
          <a:blip r:embed="rId3" cstate="print"/>
          <a:stretch>
            <a:fillRect/>
          </a:stretch>
        </p:blipFill>
        <p:spPr>
          <a:xfrm>
            <a:off x="10739583" y="5034162"/>
            <a:ext cx="1452416" cy="1823838"/>
          </a:xfrm>
          <a:prstGeom prst="rect">
            <a:avLst/>
          </a:prstGeom>
        </p:spPr>
      </p:pic>
      <p:sp>
        <p:nvSpPr>
          <p:cNvPr id="8" name="object 8"/>
          <p:cNvSpPr/>
          <p:nvPr/>
        </p:nvSpPr>
        <p:spPr>
          <a:xfrm>
            <a:off x="8140638" y="2218927"/>
            <a:ext cx="3736340" cy="1948180"/>
          </a:xfrm>
          <a:custGeom>
            <a:avLst/>
            <a:gdLst/>
            <a:ahLst/>
            <a:cxnLst/>
            <a:rect l="l" t="t" r="r" b="b"/>
            <a:pathLst>
              <a:path w="5604509" h="2922270">
                <a:moveTo>
                  <a:pt x="5604341" y="2922019"/>
                </a:moveTo>
                <a:lnTo>
                  <a:pt x="0" y="2922019"/>
                </a:lnTo>
                <a:lnTo>
                  <a:pt x="0" y="0"/>
                </a:lnTo>
                <a:lnTo>
                  <a:pt x="5604341" y="0"/>
                </a:lnTo>
                <a:lnTo>
                  <a:pt x="5604341" y="292201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grpSp>
        <p:nvGrpSpPr>
          <p:cNvPr id="9" name="object 9"/>
          <p:cNvGrpSpPr/>
          <p:nvPr/>
        </p:nvGrpSpPr>
        <p:grpSpPr>
          <a:xfrm>
            <a:off x="0" y="3861166"/>
            <a:ext cx="11698817" cy="2581063"/>
            <a:chOff x="0" y="5791748"/>
            <a:chExt cx="17548225" cy="3871595"/>
          </a:xfrm>
        </p:grpSpPr>
        <p:sp>
          <p:nvSpPr>
            <p:cNvPr id="10" name="object 10"/>
            <p:cNvSpPr/>
            <p:nvPr/>
          </p:nvSpPr>
          <p:spPr>
            <a:xfrm>
              <a:off x="714265" y="7071287"/>
              <a:ext cx="16833850" cy="2592070"/>
            </a:xfrm>
            <a:custGeom>
              <a:avLst/>
              <a:gdLst/>
              <a:ahLst/>
              <a:cxnLst/>
              <a:rect l="l" t="t" r="r" b="b"/>
              <a:pathLst>
                <a:path w="16833850" h="2592070">
                  <a:moveTo>
                    <a:pt x="16833656" y="2591779"/>
                  </a:moveTo>
                  <a:lnTo>
                    <a:pt x="0" y="2591779"/>
                  </a:lnTo>
                  <a:lnTo>
                    <a:pt x="0" y="0"/>
                  </a:lnTo>
                  <a:lnTo>
                    <a:pt x="16833656" y="0"/>
                  </a:lnTo>
                  <a:lnTo>
                    <a:pt x="16833656" y="259177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pic>
          <p:nvPicPr>
            <p:cNvPr id="11" name="object 11"/>
            <p:cNvPicPr/>
            <p:nvPr/>
          </p:nvPicPr>
          <p:blipFill>
            <a:blip r:embed="rId4" cstate="print"/>
            <a:stretch>
              <a:fillRect/>
            </a:stretch>
          </p:blipFill>
          <p:spPr>
            <a:xfrm>
              <a:off x="25347" y="5817095"/>
              <a:ext cx="2484391" cy="2484341"/>
            </a:xfrm>
            <a:prstGeom prst="rect">
              <a:avLst/>
            </a:prstGeom>
          </p:spPr>
        </p:pic>
        <p:pic>
          <p:nvPicPr>
            <p:cNvPr id="12" name="object 12"/>
            <p:cNvPicPr/>
            <p:nvPr/>
          </p:nvPicPr>
          <p:blipFill>
            <a:blip r:embed="rId5" cstate="print"/>
            <a:stretch>
              <a:fillRect/>
            </a:stretch>
          </p:blipFill>
          <p:spPr>
            <a:xfrm>
              <a:off x="0" y="5791748"/>
              <a:ext cx="2534318" cy="2535035"/>
            </a:xfrm>
            <a:prstGeom prst="rect">
              <a:avLst/>
            </a:prstGeom>
          </p:spPr>
        </p:pic>
      </p:grpSp>
      <p:grpSp>
        <p:nvGrpSpPr>
          <p:cNvPr id="13" name="object 13"/>
          <p:cNvGrpSpPr/>
          <p:nvPr/>
        </p:nvGrpSpPr>
        <p:grpSpPr>
          <a:xfrm>
            <a:off x="1449398" y="1547824"/>
            <a:ext cx="971550" cy="971550"/>
            <a:chOff x="2174096" y="2321736"/>
            <a:chExt cx="1457325" cy="1457325"/>
          </a:xfrm>
        </p:grpSpPr>
        <p:sp>
          <p:nvSpPr>
            <p:cNvPr id="14" name="object 14"/>
            <p:cNvSpPr/>
            <p:nvPr/>
          </p:nvSpPr>
          <p:spPr>
            <a:xfrm>
              <a:off x="2174096" y="2321736"/>
              <a:ext cx="1457325" cy="1457325"/>
            </a:xfrm>
            <a:custGeom>
              <a:avLst/>
              <a:gdLst/>
              <a:ahLst/>
              <a:cxnLst/>
              <a:rect l="l" t="t" r="r" b="b"/>
              <a:pathLst>
                <a:path w="1457325" h="1457325">
                  <a:moveTo>
                    <a:pt x="728662" y="1457324"/>
                  </a:moveTo>
                  <a:lnTo>
                    <a:pt x="680759" y="1455774"/>
                  </a:lnTo>
                  <a:lnTo>
                    <a:pt x="633683" y="1451188"/>
                  </a:lnTo>
                  <a:lnTo>
                    <a:pt x="587529" y="1443661"/>
                  </a:lnTo>
                  <a:lnTo>
                    <a:pt x="542394" y="1433290"/>
                  </a:lnTo>
                  <a:lnTo>
                    <a:pt x="498373" y="1420171"/>
                  </a:lnTo>
                  <a:lnTo>
                    <a:pt x="455563" y="1404399"/>
                  </a:lnTo>
                  <a:lnTo>
                    <a:pt x="414059" y="1386072"/>
                  </a:lnTo>
                  <a:lnTo>
                    <a:pt x="373959" y="1365285"/>
                  </a:lnTo>
                  <a:lnTo>
                    <a:pt x="335358" y="1342135"/>
                  </a:lnTo>
                  <a:lnTo>
                    <a:pt x="298351" y="1316716"/>
                  </a:lnTo>
                  <a:lnTo>
                    <a:pt x="263036" y="1289126"/>
                  </a:lnTo>
                  <a:lnTo>
                    <a:pt x="229508" y="1259461"/>
                  </a:lnTo>
                  <a:lnTo>
                    <a:pt x="197863" y="1227816"/>
                  </a:lnTo>
                  <a:lnTo>
                    <a:pt x="168197" y="1194288"/>
                  </a:lnTo>
                  <a:lnTo>
                    <a:pt x="140608" y="1158973"/>
                  </a:lnTo>
                  <a:lnTo>
                    <a:pt x="115189" y="1121966"/>
                  </a:lnTo>
                  <a:lnTo>
                    <a:pt x="92039" y="1083365"/>
                  </a:lnTo>
                  <a:lnTo>
                    <a:pt x="71252" y="1043264"/>
                  </a:lnTo>
                  <a:lnTo>
                    <a:pt x="52925" y="1001761"/>
                  </a:lnTo>
                  <a:lnTo>
                    <a:pt x="37153" y="958951"/>
                  </a:lnTo>
                  <a:lnTo>
                    <a:pt x="24034" y="914930"/>
                  </a:lnTo>
                  <a:lnTo>
                    <a:pt x="13663" y="869795"/>
                  </a:lnTo>
                  <a:lnTo>
                    <a:pt x="6136" y="823641"/>
                  </a:lnTo>
                  <a:lnTo>
                    <a:pt x="1550" y="776565"/>
                  </a:lnTo>
                  <a:lnTo>
                    <a:pt x="0" y="728662"/>
                  </a:lnTo>
                  <a:lnTo>
                    <a:pt x="1550" y="680759"/>
                  </a:lnTo>
                  <a:lnTo>
                    <a:pt x="6136" y="633683"/>
                  </a:lnTo>
                  <a:lnTo>
                    <a:pt x="13663" y="587529"/>
                  </a:lnTo>
                  <a:lnTo>
                    <a:pt x="24034" y="542394"/>
                  </a:lnTo>
                  <a:lnTo>
                    <a:pt x="37153" y="498373"/>
                  </a:lnTo>
                  <a:lnTo>
                    <a:pt x="52925" y="455563"/>
                  </a:lnTo>
                  <a:lnTo>
                    <a:pt x="71252" y="414059"/>
                  </a:lnTo>
                  <a:lnTo>
                    <a:pt x="92039" y="373959"/>
                  </a:lnTo>
                  <a:lnTo>
                    <a:pt x="115189" y="335358"/>
                  </a:lnTo>
                  <a:lnTo>
                    <a:pt x="140608" y="298351"/>
                  </a:lnTo>
                  <a:lnTo>
                    <a:pt x="168197" y="263036"/>
                  </a:lnTo>
                  <a:lnTo>
                    <a:pt x="197863" y="229508"/>
                  </a:lnTo>
                  <a:lnTo>
                    <a:pt x="229508" y="197863"/>
                  </a:lnTo>
                  <a:lnTo>
                    <a:pt x="263036" y="168197"/>
                  </a:lnTo>
                  <a:lnTo>
                    <a:pt x="298351" y="140608"/>
                  </a:lnTo>
                  <a:lnTo>
                    <a:pt x="335358" y="115189"/>
                  </a:lnTo>
                  <a:lnTo>
                    <a:pt x="373959" y="92039"/>
                  </a:lnTo>
                  <a:lnTo>
                    <a:pt x="414060" y="71252"/>
                  </a:lnTo>
                  <a:lnTo>
                    <a:pt x="455563" y="52925"/>
                  </a:lnTo>
                  <a:lnTo>
                    <a:pt x="498373" y="37153"/>
                  </a:lnTo>
                  <a:lnTo>
                    <a:pt x="542394" y="24034"/>
                  </a:lnTo>
                  <a:lnTo>
                    <a:pt x="587529" y="13663"/>
                  </a:lnTo>
                  <a:lnTo>
                    <a:pt x="633683" y="6136"/>
                  </a:lnTo>
                  <a:lnTo>
                    <a:pt x="680759" y="1550"/>
                  </a:lnTo>
                  <a:lnTo>
                    <a:pt x="728662" y="0"/>
                  </a:lnTo>
                  <a:lnTo>
                    <a:pt x="776565" y="1550"/>
                  </a:lnTo>
                  <a:lnTo>
                    <a:pt x="823641" y="6136"/>
                  </a:lnTo>
                  <a:lnTo>
                    <a:pt x="869795" y="13663"/>
                  </a:lnTo>
                  <a:lnTo>
                    <a:pt x="914930" y="24034"/>
                  </a:lnTo>
                  <a:lnTo>
                    <a:pt x="958951" y="37153"/>
                  </a:lnTo>
                  <a:lnTo>
                    <a:pt x="1001761" y="52925"/>
                  </a:lnTo>
                  <a:lnTo>
                    <a:pt x="1043264" y="71252"/>
                  </a:lnTo>
                  <a:lnTo>
                    <a:pt x="1083365" y="92039"/>
                  </a:lnTo>
                  <a:lnTo>
                    <a:pt x="1121966" y="115189"/>
                  </a:lnTo>
                  <a:lnTo>
                    <a:pt x="1158973" y="140608"/>
                  </a:lnTo>
                  <a:lnTo>
                    <a:pt x="1194288" y="168197"/>
                  </a:lnTo>
                  <a:lnTo>
                    <a:pt x="1227816" y="197863"/>
                  </a:lnTo>
                  <a:lnTo>
                    <a:pt x="1259461" y="229508"/>
                  </a:lnTo>
                  <a:lnTo>
                    <a:pt x="1289126" y="263036"/>
                  </a:lnTo>
                  <a:lnTo>
                    <a:pt x="1316716" y="298351"/>
                  </a:lnTo>
                  <a:lnTo>
                    <a:pt x="1342135" y="335358"/>
                  </a:lnTo>
                  <a:lnTo>
                    <a:pt x="1365285" y="373959"/>
                  </a:lnTo>
                  <a:lnTo>
                    <a:pt x="1386072" y="414059"/>
                  </a:lnTo>
                  <a:lnTo>
                    <a:pt x="1404399" y="455563"/>
                  </a:lnTo>
                  <a:lnTo>
                    <a:pt x="1420171" y="498373"/>
                  </a:lnTo>
                  <a:lnTo>
                    <a:pt x="1433290" y="542394"/>
                  </a:lnTo>
                  <a:lnTo>
                    <a:pt x="1443661" y="587529"/>
                  </a:lnTo>
                  <a:lnTo>
                    <a:pt x="1451188" y="633683"/>
                  </a:lnTo>
                  <a:lnTo>
                    <a:pt x="1455774" y="680759"/>
                  </a:lnTo>
                  <a:lnTo>
                    <a:pt x="1457324" y="728662"/>
                  </a:lnTo>
                  <a:lnTo>
                    <a:pt x="1455774" y="776565"/>
                  </a:lnTo>
                  <a:lnTo>
                    <a:pt x="1451188" y="823641"/>
                  </a:lnTo>
                  <a:lnTo>
                    <a:pt x="1443661" y="869795"/>
                  </a:lnTo>
                  <a:lnTo>
                    <a:pt x="1433290" y="914930"/>
                  </a:lnTo>
                  <a:lnTo>
                    <a:pt x="1420171" y="958951"/>
                  </a:lnTo>
                  <a:lnTo>
                    <a:pt x="1404399" y="1001761"/>
                  </a:lnTo>
                  <a:lnTo>
                    <a:pt x="1386072" y="1043264"/>
                  </a:lnTo>
                  <a:lnTo>
                    <a:pt x="1365285" y="1083365"/>
                  </a:lnTo>
                  <a:lnTo>
                    <a:pt x="1342135" y="1121966"/>
                  </a:lnTo>
                  <a:lnTo>
                    <a:pt x="1316716" y="1158973"/>
                  </a:lnTo>
                  <a:lnTo>
                    <a:pt x="1289126" y="1194288"/>
                  </a:lnTo>
                  <a:lnTo>
                    <a:pt x="1259461" y="1227816"/>
                  </a:lnTo>
                  <a:lnTo>
                    <a:pt x="1227816" y="1259461"/>
                  </a:lnTo>
                  <a:lnTo>
                    <a:pt x="1194288" y="1289126"/>
                  </a:lnTo>
                  <a:lnTo>
                    <a:pt x="1158973" y="1316716"/>
                  </a:lnTo>
                  <a:lnTo>
                    <a:pt x="1121966" y="1342135"/>
                  </a:lnTo>
                  <a:lnTo>
                    <a:pt x="1083365" y="1365285"/>
                  </a:lnTo>
                  <a:lnTo>
                    <a:pt x="1043264" y="1386072"/>
                  </a:lnTo>
                  <a:lnTo>
                    <a:pt x="1001761" y="1404399"/>
                  </a:lnTo>
                  <a:lnTo>
                    <a:pt x="958951" y="1420171"/>
                  </a:lnTo>
                  <a:lnTo>
                    <a:pt x="914930" y="1433290"/>
                  </a:lnTo>
                  <a:lnTo>
                    <a:pt x="869795" y="1443661"/>
                  </a:lnTo>
                  <a:lnTo>
                    <a:pt x="823641" y="1451188"/>
                  </a:lnTo>
                  <a:lnTo>
                    <a:pt x="776565" y="1455774"/>
                  </a:lnTo>
                  <a:lnTo>
                    <a:pt x="728662" y="1457324"/>
                  </a:lnTo>
                  <a:close/>
                </a:path>
              </a:pathLst>
            </a:custGeom>
            <a:solidFill>
              <a:srgbClr val="56B48B"/>
            </a:solidFill>
          </p:spPr>
          <p:txBody>
            <a:bodyPr wrap="square" lIns="0" tIns="0" rIns="0" bIns="0" rtlCol="0"/>
            <a:lstStyle/>
            <a:p>
              <a:pPr defTabSz="609630"/>
              <a:endParaRPr sz="1200" kern="0">
                <a:solidFill>
                  <a:sysClr val="windowText" lastClr="000000"/>
                </a:solidFill>
              </a:endParaRPr>
            </a:p>
          </p:txBody>
        </p:sp>
        <p:sp>
          <p:nvSpPr>
            <p:cNvPr id="15" name="object 15"/>
            <p:cNvSpPr/>
            <p:nvPr/>
          </p:nvSpPr>
          <p:spPr>
            <a:xfrm>
              <a:off x="2696290" y="2731149"/>
              <a:ext cx="310515" cy="645795"/>
            </a:xfrm>
            <a:custGeom>
              <a:avLst/>
              <a:gdLst/>
              <a:ahLst/>
              <a:cxnLst/>
              <a:rect l="l" t="t" r="r" b="b"/>
              <a:pathLst>
                <a:path w="310514" h="645795">
                  <a:moveTo>
                    <a:pt x="251404" y="645546"/>
                  </a:moveTo>
                  <a:lnTo>
                    <a:pt x="209112" y="627924"/>
                  </a:lnTo>
                  <a:lnTo>
                    <a:pt x="194243" y="592075"/>
                  </a:lnTo>
                  <a:lnTo>
                    <a:pt x="193252" y="575940"/>
                  </a:lnTo>
                  <a:lnTo>
                    <a:pt x="193252" y="184441"/>
                  </a:lnTo>
                  <a:lnTo>
                    <a:pt x="143085" y="221231"/>
                  </a:lnTo>
                  <a:lnTo>
                    <a:pt x="101839" y="247476"/>
                  </a:lnTo>
                  <a:lnTo>
                    <a:pt x="69514" y="263203"/>
                  </a:lnTo>
                  <a:lnTo>
                    <a:pt x="46110" y="268439"/>
                  </a:lnTo>
                  <a:lnTo>
                    <a:pt x="37350" y="267553"/>
                  </a:lnTo>
                  <a:lnTo>
                    <a:pt x="3524" y="238408"/>
                  </a:lnTo>
                  <a:lnTo>
                    <a:pt x="0" y="220566"/>
                  </a:lnTo>
                  <a:lnTo>
                    <a:pt x="876" y="210273"/>
                  </a:lnTo>
                  <a:lnTo>
                    <a:pt x="33004" y="176328"/>
                  </a:lnTo>
                  <a:lnTo>
                    <a:pt x="62557" y="161533"/>
                  </a:lnTo>
                  <a:lnTo>
                    <a:pt x="87232" y="149078"/>
                  </a:lnTo>
                  <a:lnTo>
                    <a:pt x="128763" y="123288"/>
                  </a:lnTo>
                  <a:lnTo>
                    <a:pt x="160826" y="95800"/>
                  </a:lnTo>
                  <a:lnTo>
                    <a:pt x="188379" y="65402"/>
                  </a:lnTo>
                  <a:lnTo>
                    <a:pt x="211911" y="33779"/>
                  </a:lnTo>
                  <a:lnTo>
                    <a:pt x="220786" y="21843"/>
                  </a:lnTo>
                  <a:lnTo>
                    <a:pt x="259921" y="0"/>
                  </a:lnTo>
                  <a:lnTo>
                    <a:pt x="270820" y="1101"/>
                  </a:lnTo>
                  <a:lnTo>
                    <a:pt x="302631" y="27304"/>
                  </a:lnTo>
                  <a:lnTo>
                    <a:pt x="310437" y="66375"/>
                  </a:lnTo>
                  <a:lnTo>
                    <a:pt x="310437" y="559199"/>
                  </a:lnTo>
                  <a:lnTo>
                    <a:pt x="306748" y="596976"/>
                  </a:lnTo>
                  <a:lnTo>
                    <a:pt x="295679" y="623959"/>
                  </a:lnTo>
                  <a:lnTo>
                    <a:pt x="277231" y="640149"/>
                  </a:lnTo>
                  <a:lnTo>
                    <a:pt x="251404" y="645546"/>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grpSp>
      <p:grpSp>
        <p:nvGrpSpPr>
          <p:cNvPr id="16" name="object 16"/>
          <p:cNvGrpSpPr/>
          <p:nvPr/>
        </p:nvGrpSpPr>
        <p:grpSpPr>
          <a:xfrm>
            <a:off x="5496725" y="1547824"/>
            <a:ext cx="927100" cy="927100"/>
            <a:chOff x="8245087" y="2321736"/>
            <a:chExt cx="1390650" cy="1390650"/>
          </a:xfrm>
        </p:grpSpPr>
        <p:sp>
          <p:nvSpPr>
            <p:cNvPr id="17" name="object 17"/>
            <p:cNvSpPr/>
            <p:nvPr/>
          </p:nvSpPr>
          <p:spPr>
            <a:xfrm>
              <a:off x="8245087" y="2321736"/>
              <a:ext cx="1390650" cy="1390650"/>
            </a:xfrm>
            <a:custGeom>
              <a:avLst/>
              <a:gdLst/>
              <a:ahLst/>
              <a:cxnLst/>
              <a:rect l="l" t="t" r="r" b="b"/>
              <a:pathLst>
                <a:path w="1390650" h="1390650">
                  <a:moveTo>
                    <a:pt x="695324" y="1390649"/>
                  </a:moveTo>
                  <a:lnTo>
                    <a:pt x="647725" y="1389045"/>
                  </a:lnTo>
                  <a:lnTo>
                    <a:pt x="600986" y="1384301"/>
                  </a:lnTo>
                  <a:lnTo>
                    <a:pt x="555210" y="1376520"/>
                  </a:lnTo>
                  <a:lnTo>
                    <a:pt x="510501" y="1365807"/>
                  </a:lnTo>
                  <a:lnTo>
                    <a:pt x="466962" y="1352266"/>
                  </a:lnTo>
                  <a:lnTo>
                    <a:pt x="424698" y="1335999"/>
                  </a:lnTo>
                  <a:lnTo>
                    <a:pt x="383812" y="1317110"/>
                  </a:lnTo>
                  <a:lnTo>
                    <a:pt x="344408" y="1295704"/>
                  </a:lnTo>
                  <a:lnTo>
                    <a:pt x="306589" y="1271883"/>
                  </a:lnTo>
                  <a:lnTo>
                    <a:pt x="270458" y="1245751"/>
                  </a:lnTo>
                  <a:lnTo>
                    <a:pt x="236120" y="1217412"/>
                  </a:lnTo>
                  <a:lnTo>
                    <a:pt x="203678" y="1186970"/>
                  </a:lnTo>
                  <a:lnTo>
                    <a:pt x="173236" y="1154529"/>
                  </a:lnTo>
                  <a:lnTo>
                    <a:pt x="144898" y="1120191"/>
                  </a:lnTo>
                  <a:lnTo>
                    <a:pt x="118766" y="1084060"/>
                  </a:lnTo>
                  <a:lnTo>
                    <a:pt x="94945" y="1046241"/>
                  </a:lnTo>
                  <a:lnTo>
                    <a:pt x="73539" y="1006837"/>
                  </a:lnTo>
                  <a:lnTo>
                    <a:pt x="54650" y="965950"/>
                  </a:lnTo>
                  <a:lnTo>
                    <a:pt x="38383" y="923686"/>
                  </a:lnTo>
                  <a:lnTo>
                    <a:pt x="24841" y="880148"/>
                  </a:lnTo>
                  <a:lnTo>
                    <a:pt x="14129" y="835439"/>
                  </a:lnTo>
                  <a:lnTo>
                    <a:pt x="6348" y="789663"/>
                  </a:lnTo>
                  <a:lnTo>
                    <a:pt x="1604" y="742924"/>
                  </a:lnTo>
                  <a:lnTo>
                    <a:pt x="0" y="695324"/>
                  </a:lnTo>
                  <a:lnTo>
                    <a:pt x="1604" y="647725"/>
                  </a:lnTo>
                  <a:lnTo>
                    <a:pt x="6348" y="600986"/>
                  </a:lnTo>
                  <a:lnTo>
                    <a:pt x="14129" y="555210"/>
                  </a:lnTo>
                  <a:lnTo>
                    <a:pt x="24841" y="510501"/>
                  </a:lnTo>
                  <a:lnTo>
                    <a:pt x="38383" y="466962"/>
                  </a:lnTo>
                  <a:lnTo>
                    <a:pt x="54650" y="424698"/>
                  </a:lnTo>
                  <a:lnTo>
                    <a:pt x="73539" y="383812"/>
                  </a:lnTo>
                  <a:lnTo>
                    <a:pt x="94945" y="344408"/>
                  </a:lnTo>
                  <a:lnTo>
                    <a:pt x="118766" y="306589"/>
                  </a:lnTo>
                  <a:lnTo>
                    <a:pt x="144898" y="270458"/>
                  </a:lnTo>
                  <a:lnTo>
                    <a:pt x="173236" y="236120"/>
                  </a:lnTo>
                  <a:lnTo>
                    <a:pt x="203678" y="203678"/>
                  </a:lnTo>
                  <a:lnTo>
                    <a:pt x="236120" y="173236"/>
                  </a:lnTo>
                  <a:lnTo>
                    <a:pt x="270458" y="144898"/>
                  </a:lnTo>
                  <a:lnTo>
                    <a:pt x="306589" y="118766"/>
                  </a:lnTo>
                  <a:lnTo>
                    <a:pt x="344408" y="94945"/>
                  </a:lnTo>
                  <a:lnTo>
                    <a:pt x="383812" y="73539"/>
                  </a:lnTo>
                  <a:lnTo>
                    <a:pt x="424698" y="54650"/>
                  </a:lnTo>
                  <a:lnTo>
                    <a:pt x="466962" y="38383"/>
                  </a:lnTo>
                  <a:lnTo>
                    <a:pt x="510501" y="24841"/>
                  </a:lnTo>
                  <a:lnTo>
                    <a:pt x="555210" y="14129"/>
                  </a:lnTo>
                  <a:lnTo>
                    <a:pt x="600986" y="6348"/>
                  </a:lnTo>
                  <a:lnTo>
                    <a:pt x="647725" y="1604"/>
                  </a:lnTo>
                  <a:lnTo>
                    <a:pt x="695324" y="0"/>
                  </a:lnTo>
                  <a:lnTo>
                    <a:pt x="742924" y="1604"/>
                  </a:lnTo>
                  <a:lnTo>
                    <a:pt x="789663" y="6348"/>
                  </a:lnTo>
                  <a:lnTo>
                    <a:pt x="835439" y="14129"/>
                  </a:lnTo>
                  <a:lnTo>
                    <a:pt x="880148" y="24841"/>
                  </a:lnTo>
                  <a:lnTo>
                    <a:pt x="923686" y="38383"/>
                  </a:lnTo>
                  <a:lnTo>
                    <a:pt x="965950" y="54650"/>
                  </a:lnTo>
                  <a:lnTo>
                    <a:pt x="1006837" y="73539"/>
                  </a:lnTo>
                  <a:lnTo>
                    <a:pt x="1046241" y="94945"/>
                  </a:lnTo>
                  <a:lnTo>
                    <a:pt x="1084060" y="118766"/>
                  </a:lnTo>
                  <a:lnTo>
                    <a:pt x="1120191" y="144898"/>
                  </a:lnTo>
                  <a:lnTo>
                    <a:pt x="1154529" y="173236"/>
                  </a:lnTo>
                  <a:lnTo>
                    <a:pt x="1186970" y="203678"/>
                  </a:lnTo>
                  <a:lnTo>
                    <a:pt x="1217412" y="236120"/>
                  </a:lnTo>
                  <a:lnTo>
                    <a:pt x="1245751" y="270458"/>
                  </a:lnTo>
                  <a:lnTo>
                    <a:pt x="1271883" y="306589"/>
                  </a:lnTo>
                  <a:lnTo>
                    <a:pt x="1295704" y="344408"/>
                  </a:lnTo>
                  <a:lnTo>
                    <a:pt x="1317110" y="383812"/>
                  </a:lnTo>
                  <a:lnTo>
                    <a:pt x="1335999" y="424698"/>
                  </a:lnTo>
                  <a:lnTo>
                    <a:pt x="1352266" y="466962"/>
                  </a:lnTo>
                  <a:lnTo>
                    <a:pt x="1365807" y="510501"/>
                  </a:lnTo>
                  <a:lnTo>
                    <a:pt x="1376520" y="555210"/>
                  </a:lnTo>
                  <a:lnTo>
                    <a:pt x="1384301" y="600986"/>
                  </a:lnTo>
                  <a:lnTo>
                    <a:pt x="1389045" y="647725"/>
                  </a:lnTo>
                  <a:lnTo>
                    <a:pt x="1390649" y="695324"/>
                  </a:lnTo>
                  <a:lnTo>
                    <a:pt x="1389045" y="742924"/>
                  </a:lnTo>
                  <a:lnTo>
                    <a:pt x="1384301" y="789663"/>
                  </a:lnTo>
                  <a:lnTo>
                    <a:pt x="1376520" y="835439"/>
                  </a:lnTo>
                  <a:lnTo>
                    <a:pt x="1365807" y="880148"/>
                  </a:lnTo>
                  <a:lnTo>
                    <a:pt x="1352266" y="923686"/>
                  </a:lnTo>
                  <a:lnTo>
                    <a:pt x="1335999" y="965950"/>
                  </a:lnTo>
                  <a:lnTo>
                    <a:pt x="1317110" y="1006837"/>
                  </a:lnTo>
                  <a:lnTo>
                    <a:pt x="1295704" y="1046241"/>
                  </a:lnTo>
                  <a:lnTo>
                    <a:pt x="1271883" y="1084060"/>
                  </a:lnTo>
                  <a:lnTo>
                    <a:pt x="1245751" y="1120191"/>
                  </a:lnTo>
                  <a:lnTo>
                    <a:pt x="1217412" y="1154529"/>
                  </a:lnTo>
                  <a:lnTo>
                    <a:pt x="1186970" y="1186970"/>
                  </a:lnTo>
                  <a:lnTo>
                    <a:pt x="1154529" y="1217412"/>
                  </a:lnTo>
                  <a:lnTo>
                    <a:pt x="1120191" y="1245751"/>
                  </a:lnTo>
                  <a:lnTo>
                    <a:pt x="1084060" y="1271883"/>
                  </a:lnTo>
                  <a:lnTo>
                    <a:pt x="1046241" y="1295704"/>
                  </a:lnTo>
                  <a:lnTo>
                    <a:pt x="1006837" y="1317110"/>
                  </a:lnTo>
                  <a:lnTo>
                    <a:pt x="965950" y="1335999"/>
                  </a:lnTo>
                  <a:lnTo>
                    <a:pt x="923686" y="1352266"/>
                  </a:lnTo>
                  <a:lnTo>
                    <a:pt x="880148" y="1365807"/>
                  </a:lnTo>
                  <a:lnTo>
                    <a:pt x="835439" y="1376520"/>
                  </a:lnTo>
                  <a:lnTo>
                    <a:pt x="789663" y="1384301"/>
                  </a:lnTo>
                  <a:lnTo>
                    <a:pt x="742924" y="1389045"/>
                  </a:lnTo>
                  <a:lnTo>
                    <a:pt x="695324" y="1390649"/>
                  </a:lnTo>
                  <a:close/>
                </a:path>
              </a:pathLst>
            </a:custGeom>
            <a:solidFill>
              <a:srgbClr val="56B48B"/>
            </a:solidFill>
          </p:spPr>
          <p:txBody>
            <a:bodyPr wrap="square" lIns="0" tIns="0" rIns="0" bIns="0" rtlCol="0"/>
            <a:lstStyle/>
            <a:p>
              <a:pPr defTabSz="609630"/>
              <a:endParaRPr sz="1200" kern="0">
                <a:solidFill>
                  <a:sysClr val="windowText" lastClr="000000"/>
                </a:solidFill>
              </a:endParaRPr>
            </a:p>
          </p:txBody>
        </p:sp>
        <p:sp>
          <p:nvSpPr>
            <p:cNvPr id="18" name="object 18"/>
            <p:cNvSpPr/>
            <p:nvPr/>
          </p:nvSpPr>
          <p:spPr>
            <a:xfrm>
              <a:off x="8737504" y="2712698"/>
              <a:ext cx="421640" cy="606425"/>
            </a:xfrm>
            <a:custGeom>
              <a:avLst/>
              <a:gdLst/>
              <a:ahLst/>
              <a:cxnLst/>
              <a:rect l="l" t="t" r="r" b="b"/>
              <a:pathLst>
                <a:path w="421640" h="606425">
                  <a:moveTo>
                    <a:pt x="367420" y="605922"/>
                  </a:moveTo>
                  <a:lnTo>
                    <a:pt x="65300" y="605922"/>
                  </a:lnTo>
                  <a:lnTo>
                    <a:pt x="50797" y="604866"/>
                  </a:lnTo>
                  <a:lnTo>
                    <a:pt x="9813" y="579884"/>
                  </a:lnTo>
                  <a:lnTo>
                    <a:pt x="0" y="548749"/>
                  </a:lnTo>
                  <a:lnTo>
                    <a:pt x="726" y="540765"/>
                  </a:lnTo>
                  <a:lnTo>
                    <a:pt x="16828" y="497956"/>
                  </a:lnTo>
                  <a:lnTo>
                    <a:pt x="61959" y="443905"/>
                  </a:lnTo>
                  <a:lnTo>
                    <a:pt x="111258" y="395367"/>
                  </a:lnTo>
                  <a:lnTo>
                    <a:pt x="154296" y="355658"/>
                  </a:lnTo>
                  <a:lnTo>
                    <a:pt x="185711" y="328981"/>
                  </a:lnTo>
                  <a:lnTo>
                    <a:pt x="196742" y="320897"/>
                  </a:lnTo>
                  <a:lnTo>
                    <a:pt x="212870" y="308916"/>
                  </a:lnTo>
                  <a:lnTo>
                    <a:pt x="252794" y="272973"/>
                  </a:lnTo>
                  <a:lnTo>
                    <a:pt x="280461" y="236320"/>
                  </a:lnTo>
                  <a:lnTo>
                    <a:pt x="295814" y="198529"/>
                  </a:lnTo>
                  <a:lnTo>
                    <a:pt x="298757" y="174041"/>
                  </a:lnTo>
                  <a:lnTo>
                    <a:pt x="297968" y="161166"/>
                  </a:lnTo>
                  <a:lnTo>
                    <a:pt x="279265" y="117192"/>
                  </a:lnTo>
                  <a:lnTo>
                    <a:pt x="240852" y="89740"/>
                  </a:lnTo>
                  <a:lnTo>
                    <a:pt x="204870" y="83237"/>
                  </a:lnTo>
                  <a:lnTo>
                    <a:pt x="179388" y="86179"/>
                  </a:lnTo>
                  <a:lnTo>
                    <a:pt x="137042" y="109721"/>
                  </a:lnTo>
                  <a:lnTo>
                    <a:pt x="114731" y="141881"/>
                  </a:lnTo>
                  <a:lnTo>
                    <a:pt x="106498" y="163952"/>
                  </a:lnTo>
                  <a:lnTo>
                    <a:pt x="101506" y="176988"/>
                  </a:lnTo>
                  <a:lnTo>
                    <a:pt x="77855" y="212730"/>
                  </a:lnTo>
                  <a:lnTo>
                    <a:pt x="39170" y="220284"/>
                  </a:lnTo>
                  <a:lnTo>
                    <a:pt x="4764" y="191697"/>
                  </a:lnTo>
                  <a:lnTo>
                    <a:pt x="1401" y="170678"/>
                  </a:lnTo>
                  <a:lnTo>
                    <a:pt x="2189" y="156393"/>
                  </a:lnTo>
                  <a:lnTo>
                    <a:pt x="14013" y="111543"/>
                  </a:lnTo>
                  <a:lnTo>
                    <a:pt x="40024" y="68703"/>
                  </a:lnTo>
                  <a:lnTo>
                    <a:pt x="80679" y="33280"/>
                  </a:lnTo>
                  <a:lnTo>
                    <a:pt x="116027" y="15414"/>
                  </a:lnTo>
                  <a:lnTo>
                    <a:pt x="158066" y="3818"/>
                  </a:lnTo>
                  <a:lnTo>
                    <a:pt x="206831" y="0"/>
                  </a:lnTo>
                  <a:lnTo>
                    <a:pt x="237038" y="1213"/>
                  </a:lnTo>
                  <a:lnTo>
                    <a:pt x="290620" y="10995"/>
                  </a:lnTo>
                  <a:lnTo>
                    <a:pt x="327764" y="26764"/>
                  </a:lnTo>
                  <a:lnTo>
                    <a:pt x="364337" y="55771"/>
                  </a:lnTo>
                  <a:lnTo>
                    <a:pt x="391571" y="94355"/>
                  </a:lnTo>
                  <a:lnTo>
                    <a:pt x="407322" y="139639"/>
                  </a:lnTo>
                  <a:lnTo>
                    <a:pt x="410300" y="171519"/>
                  </a:lnTo>
                  <a:lnTo>
                    <a:pt x="408724" y="196374"/>
                  </a:lnTo>
                  <a:lnTo>
                    <a:pt x="396112" y="242617"/>
                  </a:lnTo>
                  <a:lnTo>
                    <a:pt x="372369" y="283706"/>
                  </a:lnTo>
                  <a:lnTo>
                    <a:pt x="346532" y="316382"/>
                  </a:lnTo>
                  <a:lnTo>
                    <a:pt x="318222" y="342757"/>
                  </a:lnTo>
                  <a:lnTo>
                    <a:pt x="274195" y="379752"/>
                  </a:lnTo>
                  <a:lnTo>
                    <a:pt x="245507" y="403294"/>
                  </a:lnTo>
                  <a:lnTo>
                    <a:pt x="217188" y="427142"/>
                  </a:lnTo>
                  <a:lnTo>
                    <a:pt x="174842" y="466431"/>
                  </a:lnTo>
                  <a:lnTo>
                    <a:pt x="145735" y="500881"/>
                  </a:lnTo>
                  <a:lnTo>
                    <a:pt x="140690" y="508391"/>
                  </a:lnTo>
                  <a:lnTo>
                    <a:pt x="355089" y="508391"/>
                  </a:lnTo>
                  <a:lnTo>
                    <a:pt x="370118" y="509227"/>
                  </a:lnTo>
                  <a:lnTo>
                    <a:pt x="411220" y="528710"/>
                  </a:lnTo>
                  <a:lnTo>
                    <a:pt x="421230" y="557717"/>
                  </a:lnTo>
                  <a:lnTo>
                    <a:pt x="420389" y="567434"/>
                  </a:lnTo>
                  <a:lnTo>
                    <a:pt x="391067" y="602383"/>
                  </a:lnTo>
                  <a:lnTo>
                    <a:pt x="380071" y="605033"/>
                  </a:lnTo>
                  <a:lnTo>
                    <a:pt x="367420" y="605922"/>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grpSp>
      <p:grpSp>
        <p:nvGrpSpPr>
          <p:cNvPr id="19" name="object 19"/>
          <p:cNvGrpSpPr/>
          <p:nvPr/>
        </p:nvGrpSpPr>
        <p:grpSpPr>
          <a:xfrm>
            <a:off x="9505888" y="1500051"/>
            <a:ext cx="971550" cy="971550"/>
            <a:chOff x="14258831" y="2250076"/>
            <a:chExt cx="1457325" cy="1457325"/>
          </a:xfrm>
        </p:grpSpPr>
        <p:sp>
          <p:nvSpPr>
            <p:cNvPr id="20" name="object 20"/>
            <p:cNvSpPr/>
            <p:nvPr/>
          </p:nvSpPr>
          <p:spPr>
            <a:xfrm>
              <a:off x="14258831" y="2250076"/>
              <a:ext cx="1457325" cy="1457325"/>
            </a:xfrm>
            <a:custGeom>
              <a:avLst/>
              <a:gdLst/>
              <a:ahLst/>
              <a:cxnLst/>
              <a:rect l="l" t="t" r="r" b="b"/>
              <a:pathLst>
                <a:path w="1457325" h="1457325">
                  <a:moveTo>
                    <a:pt x="728662" y="1457324"/>
                  </a:moveTo>
                  <a:lnTo>
                    <a:pt x="680759" y="1455774"/>
                  </a:lnTo>
                  <a:lnTo>
                    <a:pt x="633683" y="1451188"/>
                  </a:lnTo>
                  <a:lnTo>
                    <a:pt x="587529" y="1443661"/>
                  </a:lnTo>
                  <a:lnTo>
                    <a:pt x="542394" y="1433290"/>
                  </a:lnTo>
                  <a:lnTo>
                    <a:pt x="498373" y="1420171"/>
                  </a:lnTo>
                  <a:lnTo>
                    <a:pt x="455563" y="1404399"/>
                  </a:lnTo>
                  <a:lnTo>
                    <a:pt x="414059" y="1386072"/>
                  </a:lnTo>
                  <a:lnTo>
                    <a:pt x="373959" y="1365285"/>
                  </a:lnTo>
                  <a:lnTo>
                    <a:pt x="335358" y="1342135"/>
                  </a:lnTo>
                  <a:lnTo>
                    <a:pt x="298351" y="1316716"/>
                  </a:lnTo>
                  <a:lnTo>
                    <a:pt x="263036" y="1289126"/>
                  </a:lnTo>
                  <a:lnTo>
                    <a:pt x="229508" y="1259461"/>
                  </a:lnTo>
                  <a:lnTo>
                    <a:pt x="197863" y="1227816"/>
                  </a:lnTo>
                  <a:lnTo>
                    <a:pt x="168197" y="1194288"/>
                  </a:lnTo>
                  <a:lnTo>
                    <a:pt x="140608" y="1158973"/>
                  </a:lnTo>
                  <a:lnTo>
                    <a:pt x="115189" y="1121966"/>
                  </a:lnTo>
                  <a:lnTo>
                    <a:pt x="92039" y="1083365"/>
                  </a:lnTo>
                  <a:lnTo>
                    <a:pt x="71252" y="1043264"/>
                  </a:lnTo>
                  <a:lnTo>
                    <a:pt x="52925" y="1001761"/>
                  </a:lnTo>
                  <a:lnTo>
                    <a:pt x="37153" y="958951"/>
                  </a:lnTo>
                  <a:lnTo>
                    <a:pt x="24034" y="914930"/>
                  </a:lnTo>
                  <a:lnTo>
                    <a:pt x="13663" y="869795"/>
                  </a:lnTo>
                  <a:lnTo>
                    <a:pt x="6136" y="823641"/>
                  </a:lnTo>
                  <a:lnTo>
                    <a:pt x="1550" y="776565"/>
                  </a:lnTo>
                  <a:lnTo>
                    <a:pt x="0" y="728662"/>
                  </a:lnTo>
                  <a:lnTo>
                    <a:pt x="1550" y="680759"/>
                  </a:lnTo>
                  <a:lnTo>
                    <a:pt x="6136" y="633683"/>
                  </a:lnTo>
                  <a:lnTo>
                    <a:pt x="13663" y="587529"/>
                  </a:lnTo>
                  <a:lnTo>
                    <a:pt x="24034" y="542394"/>
                  </a:lnTo>
                  <a:lnTo>
                    <a:pt x="37153" y="498373"/>
                  </a:lnTo>
                  <a:lnTo>
                    <a:pt x="52925" y="455563"/>
                  </a:lnTo>
                  <a:lnTo>
                    <a:pt x="71252" y="414059"/>
                  </a:lnTo>
                  <a:lnTo>
                    <a:pt x="92039" y="373959"/>
                  </a:lnTo>
                  <a:lnTo>
                    <a:pt x="115189" y="335358"/>
                  </a:lnTo>
                  <a:lnTo>
                    <a:pt x="140608" y="298351"/>
                  </a:lnTo>
                  <a:lnTo>
                    <a:pt x="168197" y="263036"/>
                  </a:lnTo>
                  <a:lnTo>
                    <a:pt x="197863" y="229508"/>
                  </a:lnTo>
                  <a:lnTo>
                    <a:pt x="229508" y="197863"/>
                  </a:lnTo>
                  <a:lnTo>
                    <a:pt x="263036" y="168197"/>
                  </a:lnTo>
                  <a:lnTo>
                    <a:pt x="298351" y="140608"/>
                  </a:lnTo>
                  <a:lnTo>
                    <a:pt x="335358" y="115189"/>
                  </a:lnTo>
                  <a:lnTo>
                    <a:pt x="373959" y="92039"/>
                  </a:lnTo>
                  <a:lnTo>
                    <a:pt x="414060" y="71252"/>
                  </a:lnTo>
                  <a:lnTo>
                    <a:pt x="455563" y="52925"/>
                  </a:lnTo>
                  <a:lnTo>
                    <a:pt x="498373" y="37153"/>
                  </a:lnTo>
                  <a:lnTo>
                    <a:pt x="542394" y="24034"/>
                  </a:lnTo>
                  <a:lnTo>
                    <a:pt x="587529" y="13663"/>
                  </a:lnTo>
                  <a:lnTo>
                    <a:pt x="633683" y="6136"/>
                  </a:lnTo>
                  <a:lnTo>
                    <a:pt x="680759" y="1550"/>
                  </a:lnTo>
                  <a:lnTo>
                    <a:pt x="728662" y="0"/>
                  </a:lnTo>
                  <a:lnTo>
                    <a:pt x="776565" y="1550"/>
                  </a:lnTo>
                  <a:lnTo>
                    <a:pt x="823641" y="6136"/>
                  </a:lnTo>
                  <a:lnTo>
                    <a:pt x="869795" y="13663"/>
                  </a:lnTo>
                  <a:lnTo>
                    <a:pt x="914930" y="24034"/>
                  </a:lnTo>
                  <a:lnTo>
                    <a:pt x="958951" y="37153"/>
                  </a:lnTo>
                  <a:lnTo>
                    <a:pt x="1001761" y="52925"/>
                  </a:lnTo>
                  <a:lnTo>
                    <a:pt x="1043264" y="71252"/>
                  </a:lnTo>
                  <a:lnTo>
                    <a:pt x="1083365" y="92039"/>
                  </a:lnTo>
                  <a:lnTo>
                    <a:pt x="1121966" y="115189"/>
                  </a:lnTo>
                  <a:lnTo>
                    <a:pt x="1158973" y="140608"/>
                  </a:lnTo>
                  <a:lnTo>
                    <a:pt x="1194288" y="168197"/>
                  </a:lnTo>
                  <a:lnTo>
                    <a:pt x="1227816" y="197863"/>
                  </a:lnTo>
                  <a:lnTo>
                    <a:pt x="1259461" y="229508"/>
                  </a:lnTo>
                  <a:lnTo>
                    <a:pt x="1289126" y="263036"/>
                  </a:lnTo>
                  <a:lnTo>
                    <a:pt x="1316716" y="298351"/>
                  </a:lnTo>
                  <a:lnTo>
                    <a:pt x="1342135" y="335358"/>
                  </a:lnTo>
                  <a:lnTo>
                    <a:pt x="1365285" y="373959"/>
                  </a:lnTo>
                  <a:lnTo>
                    <a:pt x="1386072" y="414059"/>
                  </a:lnTo>
                  <a:lnTo>
                    <a:pt x="1404399" y="455563"/>
                  </a:lnTo>
                  <a:lnTo>
                    <a:pt x="1420171" y="498373"/>
                  </a:lnTo>
                  <a:lnTo>
                    <a:pt x="1433290" y="542394"/>
                  </a:lnTo>
                  <a:lnTo>
                    <a:pt x="1443661" y="587529"/>
                  </a:lnTo>
                  <a:lnTo>
                    <a:pt x="1451188" y="633683"/>
                  </a:lnTo>
                  <a:lnTo>
                    <a:pt x="1455774" y="680759"/>
                  </a:lnTo>
                  <a:lnTo>
                    <a:pt x="1457324" y="728662"/>
                  </a:lnTo>
                  <a:lnTo>
                    <a:pt x="1455774" y="776565"/>
                  </a:lnTo>
                  <a:lnTo>
                    <a:pt x="1451188" y="823641"/>
                  </a:lnTo>
                  <a:lnTo>
                    <a:pt x="1443661" y="869795"/>
                  </a:lnTo>
                  <a:lnTo>
                    <a:pt x="1433290" y="914930"/>
                  </a:lnTo>
                  <a:lnTo>
                    <a:pt x="1420171" y="958951"/>
                  </a:lnTo>
                  <a:lnTo>
                    <a:pt x="1404399" y="1001761"/>
                  </a:lnTo>
                  <a:lnTo>
                    <a:pt x="1386072" y="1043264"/>
                  </a:lnTo>
                  <a:lnTo>
                    <a:pt x="1365285" y="1083365"/>
                  </a:lnTo>
                  <a:lnTo>
                    <a:pt x="1342135" y="1121966"/>
                  </a:lnTo>
                  <a:lnTo>
                    <a:pt x="1316716" y="1158973"/>
                  </a:lnTo>
                  <a:lnTo>
                    <a:pt x="1289126" y="1194288"/>
                  </a:lnTo>
                  <a:lnTo>
                    <a:pt x="1259461" y="1227816"/>
                  </a:lnTo>
                  <a:lnTo>
                    <a:pt x="1227816" y="1259461"/>
                  </a:lnTo>
                  <a:lnTo>
                    <a:pt x="1194288" y="1289126"/>
                  </a:lnTo>
                  <a:lnTo>
                    <a:pt x="1158973" y="1316716"/>
                  </a:lnTo>
                  <a:lnTo>
                    <a:pt x="1121966" y="1342135"/>
                  </a:lnTo>
                  <a:lnTo>
                    <a:pt x="1083365" y="1365285"/>
                  </a:lnTo>
                  <a:lnTo>
                    <a:pt x="1043264" y="1386072"/>
                  </a:lnTo>
                  <a:lnTo>
                    <a:pt x="1001761" y="1404399"/>
                  </a:lnTo>
                  <a:lnTo>
                    <a:pt x="958951" y="1420171"/>
                  </a:lnTo>
                  <a:lnTo>
                    <a:pt x="914930" y="1433290"/>
                  </a:lnTo>
                  <a:lnTo>
                    <a:pt x="869795" y="1443661"/>
                  </a:lnTo>
                  <a:lnTo>
                    <a:pt x="823641" y="1451188"/>
                  </a:lnTo>
                  <a:lnTo>
                    <a:pt x="776565" y="1455774"/>
                  </a:lnTo>
                  <a:lnTo>
                    <a:pt x="728662" y="1457324"/>
                  </a:lnTo>
                  <a:close/>
                </a:path>
              </a:pathLst>
            </a:custGeom>
            <a:solidFill>
              <a:srgbClr val="56B48B"/>
            </a:solidFill>
          </p:spPr>
          <p:txBody>
            <a:bodyPr wrap="square" lIns="0" tIns="0" rIns="0" bIns="0" rtlCol="0"/>
            <a:lstStyle/>
            <a:p>
              <a:pPr defTabSz="609630"/>
              <a:endParaRPr sz="1200" kern="0">
                <a:solidFill>
                  <a:sysClr val="windowText" lastClr="000000"/>
                </a:solidFill>
              </a:endParaRPr>
            </a:p>
          </p:txBody>
        </p:sp>
        <p:sp>
          <p:nvSpPr>
            <p:cNvPr id="21" name="object 21"/>
            <p:cNvSpPr/>
            <p:nvPr/>
          </p:nvSpPr>
          <p:spPr>
            <a:xfrm>
              <a:off x="14769864" y="2660371"/>
              <a:ext cx="440690" cy="644525"/>
            </a:xfrm>
            <a:custGeom>
              <a:avLst/>
              <a:gdLst/>
              <a:ahLst/>
              <a:cxnLst/>
              <a:rect l="l" t="t" r="r" b="b"/>
              <a:pathLst>
                <a:path w="440690" h="644525">
                  <a:moveTo>
                    <a:pt x="213224" y="644371"/>
                  </a:moveTo>
                  <a:lnTo>
                    <a:pt x="164323" y="639745"/>
                  </a:lnTo>
                  <a:lnTo>
                    <a:pt x="120709" y="625868"/>
                  </a:lnTo>
                  <a:lnTo>
                    <a:pt x="83446" y="605126"/>
                  </a:lnTo>
                  <a:lnTo>
                    <a:pt x="53452" y="579758"/>
                  </a:lnTo>
                  <a:lnTo>
                    <a:pt x="21114" y="536887"/>
                  </a:lnTo>
                  <a:lnTo>
                    <a:pt x="3340" y="495136"/>
                  </a:lnTo>
                  <a:lnTo>
                    <a:pt x="0" y="473146"/>
                  </a:lnTo>
                  <a:lnTo>
                    <a:pt x="995" y="461242"/>
                  </a:lnTo>
                  <a:lnTo>
                    <a:pt x="24753" y="426186"/>
                  </a:lnTo>
                  <a:lnTo>
                    <a:pt x="56389" y="417637"/>
                  </a:lnTo>
                  <a:lnTo>
                    <a:pt x="64319" y="417637"/>
                  </a:lnTo>
                  <a:lnTo>
                    <a:pt x="72249" y="419986"/>
                  </a:lnTo>
                  <a:lnTo>
                    <a:pt x="79591" y="424685"/>
                  </a:lnTo>
                  <a:lnTo>
                    <a:pt x="87228" y="429384"/>
                  </a:lnTo>
                  <a:lnTo>
                    <a:pt x="91927" y="435258"/>
                  </a:lnTo>
                  <a:lnTo>
                    <a:pt x="94276" y="441720"/>
                  </a:lnTo>
                  <a:lnTo>
                    <a:pt x="105556" y="469580"/>
                  </a:lnTo>
                  <a:lnTo>
                    <a:pt x="129547" y="513956"/>
                  </a:lnTo>
                  <a:lnTo>
                    <a:pt x="156242" y="543137"/>
                  </a:lnTo>
                  <a:lnTo>
                    <a:pt x="192247" y="557675"/>
                  </a:lnTo>
                  <a:lnTo>
                    <a:pt x="214105" y="559492"/>
                  </a:lnTo>
                  <a:lnTo>
                    <a:pt x="227257" y="558666"/>
                  </a:lnTo>
                  <a:lnTo>
                    <a:pt x="265502" y="546276"/>
                  </a:lnTo>
                  <a:lnTo>
                    <a:pt x="297675" y="519389"/>
                  </a:lnTo>
                  <a:lnTo>
                    <a:pt x="318477" y="479240"/>
                  </a:lnTo>
                  <a:lnTo>
                    <a:pt x="322479" y="447300"/>
                  </a:lnTo>
                  <a:lnTo>
                    <a:pt x="320726" y="423515"/>
                  </a:lnTo>
                  <a:lnTo>
                    <a:pt x="306867" y="383985"/>
                  </a:lnTo>
                  <a:lnTo>
                    <a:pt x="279673" y="355791"/>
                  </a:lnTo>
                  <a:lnTo>
                    <a:pt x="241345" y="341574"/>
                  </a:lnTo>
                  <a:lnTo>
                    <a:pt x="218216" y="339807"/>
                  </a:lnTo>
                  <a:lnTo>
                    <a:pt x="213256" y="339917"/>
                  </a:lnTo>
                  <a:lnTo>
                    <a:pt x="207166" y="340248"/>
                  </a:lnTo>
                  <a:lnTo>
                    <a:pt x="199920" y="340798"/>
                  </a:lnTo>
                  <a:lnTo>
                    <a:pt x="191490" y="341569"/>
                  </a:lnTo>
                  <a:lnTo>
                    <a:pt x="179448" y="342744"/>
                  </a:lnTo>
                  <a:lnTo>
                    <a:pt x="171812" y="343331"/>
                  </a:lnTo>
                  <a:lnTo>
                    <a:pt x="168288" y="343331"/>
                  </a:lnTo>
                  <a:lnTo>
                    <a:pt x="157059" y="342611"/>
                  </a:lnTo>
                  <a:lnTo>
                    <a:pt x="121921" y="317449"/>
                  </a:lnTo>
                  <a:lnTo>
                    <a:pt x="118653" y="298689"/>
                  </a:lnTo>
                  <a:lnTo>
                    <a:pt x="119640" y="288832"/>
                  </a:lnTo>
                  <a:lnTo>
                    <a:pt x="153530" y="255699"/>
                  </a:lnTo>
                  <a:lnTo>
                    <a:pt x="180330" y="252579"/>
                  </a:lnTo>
                  <a:lnTo>
                    <a:pt x="197951" y="252579"/>
                  </a:lnTo>
                  <a:lnTo>
                    <a:pt x="217065" y="251143"/>
                  </a:lnTo>
                  <a:lnTo>
                    <a:pt x="266089" y="229377"/>
                  </a:lnTo>
                  <a:lnTo>
                    <a:pt x="292811" y="183202"/>
                  </a:lnTo>
                  <a:lnTo>
                    <a:pt x="294578" y="162708"/>
                  </a:lnTo>
                  <a:lnTo>
                    <a:pt x="293146" y="146742"/>
                  </a:lnTo>
                  <a:lnTo>
                    <a:pt x="271669" y="105730"/>
                  </a:lnTo>
                  <a:lnTo>
                    <a:pt x="228675" y="83428"/>
                  </a:lnTo>
                  <a:lnTo>
                    <a:pt x="210287" y="81941"/>
                  </a:lnTo>
                  <a:lnTo>
                    <a:pt x="197841" y="82386"/>
                  </a:lnTo>
                  <a:lnTo>
                    <a:pt x="158968" y="93303"/>
                  </a:lnTo>
                  <a:lnTo>
                    <a:pt x="130364" y="122324"/>
                  </a:lnTo>
                  <a:lnTo>
                    <a:pt x="105143" y="175337"/>
                  </a:lnTo>
                  <a:lnTo>
                    <a:pt x="102206" y="181211"/>
                  </a:lnTo>
                  <a:lnTo>
                    <a:pt x="63732" y="194721"/>
                  </a:lnTo>
                  <a:lnTo>
                    <a:pt x="25675" y="173019"/>
                  </a:lnTo>
                  <a:lnTo>
                    <a:pt x="17621" y="143324"/>
                  </a:lnTo>
                  <a:lnTo>
                    <a:pt x="18452" y="132099"/>
                  </a:lnTo>
                  <a:lnTo>
                    <a:pt x="38731" y="84157"/>
                  </a:lnTo>
                  <a:lnTo>
                    <a:pt x="70781" y="49341"/>
                  </a:lnTo>
                  <a:lnTo>
                    <a:pt x="116955" y="20884"/>
                  </a:lnTo>
                  <a:lnTo>
                    <a:pt x="155205" y="7558"/>
                  </a:lnTo>
                  <a:lnTo>
                    <a:pt x="198461" y="830"/>
                  </a:lnTo>
                  <a:lnTo>
                    <a:pt x="221741" y="0"/>
                  </a:lnTo>
                  <a:lnTo>
                    <a:pt x="242052" y="715"/>
                  </a:lnTo>
                  <a:lnTo>
                    <a:pt x="280141" y="6442"/>
                  </a:lnTo>
                  <a:lnTo>
                    <a:pt x="330078" y="25368"/>
                  </a:lnTo>
                  <a:lnTo>
                    <a:pt x="369553" y="55577"/>
                  </a:lnTo>
                  <a:lnTo>
                    <a:pt x="395903" y="94276"/>
                  </a:lnTo>
                  <a:lnTo>
                    <a:pt x="408004" y="139295"/>
                  </a:lnTo>
                  <a:lnTo>
                    <a:pt x="408826" y="155365"/>
                  </a:lnTo>
                  <a:lnTo>
                    <a:pt x="407624" y="176011"/>
                  </a:lnTo>
                  <a:lnTo>
                    <a:pt x="390029" y="229083"/>
                  </a:lnTo>
                  <a:lnTo>
                    <a:pt x="352982" y="274308"/>
                  </a:lnTo>
                  <a:lnTo>
                    <a:pt x="336576" y="288997"/>
                  </a:lnTo>
                  <a:lnTo>
                    <a:pt x="352826" y="298359"/>
                  </a:lnTo>
                  <a:lnTo>
                    <a:pt x="393260" y="330409"/>
                  </a:lnTo>
                  <a:lnTo>
                    <a:pt x="421427" y="368034"/>
                  </a:lnTo>
                  <a:lnTo>
                    <a:pt x="436617" y="411102"/>
                  </a:lnTo>
                  <a:lnTo>
                    <a:pt x="440252" y="442601"/>
                  </a:lnTo>
                  <a:lnTo>
                    <a:pt x="439306" y="462040"/>
                  </a:lnTo>
                  <a:lnTo>
                    <a:pt x="431578" y="499927"/>
                  </a:lnTo>
                  <a:lnTo>
                    <a:pt x="415994" y="536162"/>
                  </a:lnTo>
                  <a:lnTo>
                    <a:pt x="392884" y="568762"/>
                  </a:lnTo>
                  <a:lnTo>
                    <a:pt x="362532" y="597077"/>
                  </a:lnTo>
                  <a:lnTo>
                    <a:pt x="326370" y="619342"/>
                  </a:lnTo>
                  <a:lnTo>
                    <a:pt x="284386" y="635326"/>
                  </a:lnTo>
                  <a:lnTo>
                    <a:pt x="238009" y="643375"/>
                  </a:lnTo>
                  <a:lnTo>
                    <a:pt x="213224" y="644371"/>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grpSp>
      <p:sp>
        <p:nvSpPr>
          <p:cNvPr id="22" name="object 22" descr="$PPTXTitle"/>
          <p:cNvSpPr txBox="1">
            <a:spLocks noGrp="1"/>
          </p:cNvSpPr>
          <p:nvPr>
            <p:ph type="title"/>
          </p:nvPr>
        </p:nvSpPr>
        <p:spPr>
          <a:xfrm>
            <a:off x="16898" y="325901"/>
            <a:ext cx="7109804" cy="1065314"/>
          </a:xfrm>
          <a:prstGeom prst="rect">
            <a:avLst/>
          </a:prstGeom>
        </p:spPr>
        <p:txBody>
          <a:bodyPr vert="horz" wrap="square" lIns="0" tIns="8467" rIns="0" bIns="0" rtlCol="0">
            <a:spAutoFit/>
          </a:bodyPr>
          <a:lstStyle/>
          <a:p>
            <a:pPr marL="1361508">
              <a:spcBef>
                <a:spcPts val="67"/>
              </a:spcBef>
            </a:pPr>
            <a:r>
              <a:rPr sz="6867"/>
              <a:t>3 QUESTIONS</a:t>
            </a:r>
          </a:p>
        </p:txBody>
      </p:sp>
      <p:sp>
        <p:nvSpPr>
          <p:cNvPr id="23" name="object 23"/>
          <p:cNvSpPr txBox="1"/>
          <p:nvPr/>
        </p:nvSpPr>
        <p:spPr>
          <a:xfrm>
            <a:off x="416593" y="2581420"/>
            <a:ext cx="3364653" cy="1109492"/>
          </a:xfrm>
          <a:prstGeom prst="rect">
            <a:avLst/>
          </a:prstGeom>
        </p:spPr>
        <p:txBody>
          <a:bodyPr vert="horz" wrap="square" lIns="0" tIns="8467" rIns="0" bIns="0" rtlCol="0">
            <a:spAutoFit/>
          </a:bodyPr>
          <a:lstStyle/>
          <a:p>
            <a:pPr marL="8467" marR="3387" defTabSz="609630">
              <a:lnSpc>
                <a:spcPct val="115199"/>
              </a:lnSpc>
              <a:spcBef>
                <a:spcPts val="67"/>
              </a:spcBef>
            </a:pPr>
            <a:r>
              <a:rPr sz="2133" b="1" kern="0" spc="67">
                <a:solidFill>
                  <a:srgbClr val="2A3C73"/>
                </a:solidFill>
                <a:latin typeface="Trebuchet MS"/>
                <a:cs typeface="Trebuchet MS"/>
              </a:rPr>
              <a:t>Are</a:t>
            </a:r>
            <a:r>
              <a:rPr sz="2133" b="1" kern="0" spc="-280">
                <a:solidFill>
                  <a:srgbClr val="2A3C73"/>
                </a:solidFill>
                <a:latin typeface="Trebuchet MS"/>
                <a:cs typeface="Trebuchet MS"/>
              </a:rPr>
              <a:t> </a:t>
            </a:r>
            <a:r>
              <a:rPr sz="2133" b="1" kern="0" spc="100">
                <a:solidFill>
                  <a:srgbClr val="2A3C73"/>
                </a:solidFill>
                <a:latin typeface="Trebuchet MS"/>
                <a:cs typeface="Trebuchet MS"/>
              </a:rPr>
              <a:t>we</a:t>
            </a:r>
            <a:r>
              <a:rPr sz="2133" b="1" kern="0" spc="-277">
                <a:solidFill>
                  <a:srgbClr val="2A3C73"/>
                </a:solidFill>
                <a:latin typeface="Trebuchet MS"/>
                <a:cs typeface="Trebuchet MS"/>
              </a:rPr>
              <a:t> </a:t>
            </a:r>
            <a:r>
              <a:rPr sz="2133" b="1" kern="0" spc="197">
                <a:solidFill>
                  <a:srgbClr val="2A3C73"/>
                </a:solidFill>
                <a:latin typeface="Trebuchet MS"/>
                <a:cs typeface="Trebuchet MS"/>
              </a:rPr>
              <a:t>making</a:t>
            </a:r>
            <a:r>
              <a:rPr sz="2133" b="1" kern="0" spc="-280">
                <a:solidFill>
                  <a:srgbClr val="2A3C73"/>
                </a:solidFill>
                <a:latin typeface="Trebuchet MS"/>
                <a:cs typeface="Trebuchet MS"/>
              </a:rPr>
              <a:t> </a:t>
            </a:r>
            <a:r>
              <a:rPr sz="2133" b="1" kern="0" spc="97">
                <a:solidFill>
                  <a:srgbClr val="2A3C73"/>
                </a:solidFill>
                <a:latin typeface="Trebuchet MS"/>
                <a:cs typeface="Trebuchet MS"/>
              </a:rPr>
              <a:t>decisions </a:t>
            </a:r>
            <a:r>
              <a:rPr sz="2133" b="1" kern="0" spc="87">
                <a:solidFill>
                  <a:srgbClr val="2A3C73"/>
                </a:solidFill>
                <a:latin typeface="Trebuchet MS"/>
                <a:cs typeface="Trebuchet MS"/>
              </a:rPr>
              <a:t>that</a:t>
            </a:r>
            <a:r>
              <a:rPr sz="2133" b="1" kern="0" spc="-277">
                <a:solidFill>
                  <a:srgbClr val="2A3C73"/>
                </a:solidFill>
                <a:latin typeface="Trebuchet MS"/>
                <a:cs typeface="Trebuchet MS"/>
              </a:rPr>
              <a:t> </a:t>
            </a:r>
            <a:r>
              <a:rPr sz="2133" b="1" kern="0" spc="127">
                <a:solidFill>
                  <a:srgbClr val="2A3C73"/>
                </a:solidFill>
                <a:latin typeface="Trebuchet MS"/>
                <a:cs typeface="Trebuchet MS"/>
              </a:rPr>
              <a:t>align</a:t>
            </a:r>
            <a:r>
              <a:rPr sz="2133" b="1" kern="0" spc="-277">
                <a:solidFill>
                  <a:srgbClr val="2A3C73"/>
                </a:solidFill>
                <a:latin typeface="Trebuchet MS"/>
                <a:cs typeface="Trebuchet MS"/>
              </a:rPr>
              <a:t> </a:t>
            </a:r>
            <a:r>
              <a:rPr sz="2133" b="1" kern="0" spc="47">
                <a:solidFill>
                  <a:srgbClr val="2A3C73"/>
                </a:solidFill>
                <a:latin typeface="Trebuchet MS"/>
                <a:cs typeface="Trebuchet MS"/>
              </a:rPr>
              <a:t>with</a:t>
            </a:r>
            <a:r>
              <a:rPr sz="2133" b="1" kern="0" spc="-273">
                <a:solidFill>
                  <a:srgbClr val="2A3C73"/>
                </a:solidFill>
                <a:latin typeface="Trebuchet MS"/>
                <a:cs typeface="Trebuchet MS"/>
              </a:rPr>
              <a:t> </a:t>
            </a:r>
            <a:r>
              <a:rPr sz="2133" b="1" kern="0" spc="57">
                <a:solidFill>
                  <a:srgbClr val="2A3C73"/>
                </a:solidFill>
                <a:latin typeface="Trebuchet MS"/>
                <a:cs typeface="Trebuchet MS"/>
              </a:rPr>
              <a:t>our </a:t>
            </a:r>
            <a:r>
              <a:rPr sz="2133" b="1" kern="0" spc="133">
                <a:solidFill>
                  <a:srgbClr val="2A3C73"/>
                </a:solidFill>
                <a:latin typeface="Trebuchet MS"/>
                <a:cs typeface="Trebuchet MS"/>
              </a:rPr>
              <a:t>mission?</a:t>
            </a:r>
            <a:endParaRPr sz="2133" kern="0">
              <a:solidFill>
                <a:sysClr val="windowText" lastClr="000000"/>
              </a:solidFill>
              <a:latin typeface="Trebuchet MS"/>
              <a:cs typeface="Trebuchet MS"/>
            </a:endParaRPr>
          </a:p>
        </p:txBody>
      </p:sp>
      <p:sp>
        <p:nvSpPr>
          <p:cNvPr id="24" name="object 24"/>
          <p:cNvSpPr txBox="1"/>
          <p:nvPr/>
        </p:nvSpPr>
        <p:spPr>
          <a:xfrm>
            <a:off x="678226" y="5544975"/>
            <a:ext cx="10898717" cy="321819"/>
          </a:xfrm>
          <a:prstGeom prst="rect">
            <a:avLst/>
          </a:prstGeom>
        </p:spPr>
        <p:txBody>
          <a:bodyPr vert="horz" wrap="square" lIns="0" tIns="8890" rIns="0" bIns="0" rtlCol="0">
            <a:spAutoFit/>
          </a:bodyPr>
          <a:lstStyle/>
          <a:p>
            <a:pPr marL="8467" defTabSz="609630">
              <a:spcBef>
                <a:spcPts val="70"/>
              </a:spcBef>
            </a:pPr>
            <a:r>
              <a:rPr sz="2033" b="1" kern="0" spc="63">
                <a:solidFill>
                  <a:sysClr val="windowText" lastClr="000000"/>
                </a:solidFill>
                <a:latin typeface="Trebuchet MS"/>
                <a:cs typeface="Trebuchet MS"/>
              </a:rPr>
              <a:t>The</a:t>
            </a:r>
            <a:r>
              <a:rPr sz="2033" b="1" kern="0" spc="-173">
                <a:solidFill>
                  <a:sysClr val="windowText" lastClr="000000"/>
                </a:solidFill>
                <a:latin typeface="Trebuchet MS"/>
                <a:cs typeface="Trebuchet MS"/>
              </a:rPr>
              <a:t> </a:t>
            </a:r>
            <a:r>
              <a:rPr sz="2033" b="1" kern="0" spc="130">
                <a:solidFill>
                  <a:sysClr val="windowText" lastClr="000000"/>
                </a:solidFill>
                <a:latin typeface="Trebuchet MS"/>
                <a:cs typeface="Trebuchet MS"/>
              </a:rPr>
              <a:t>questions</a:t>
            </a:r>
            <a:r>
              <a:rPr sz="2033" b="1" kern="0" spc="-169">
                <a:solidFill>
                  <a:sysClr val="windowText" lastClr="000000"/>
                </a:solidFill>
                <a:latin typeface="Trebuchet MS"/>
                <a:cs typeface="Trebuchet MS"/>
              </a:rPr>
              <a:t> </a:t>
            </a:r>
            <a:r>
              <a:rPr sz="2033" b="1" kern="0" spc="163">
                <a:solidFill>
                  <a:sysClr val="windowText" lastClr="000000"/>
                </a:solidFill>
                <a:latin typeface="Trebuchet MS"/>
                <a:cs typeface="Trebuchet MS"/>
              </a:rPr>
              <a:t>you</a:t>
            </a:r>
            <a:r>
              <a:rPr sz="2033" b="1" kern="0" spc="-169">
                <a:solidFill>
                  <a:sysClr val="windowText" lastClr="000000"/>
                </a:solidFill>
                <a:latin typeface="Trebuchet MS"/>
                <a:cs typeface="Trebuchet MS"/>
              </a:rPr>
              <a:t> </a:t>
            </a:r>
            <a:r>
              <a:rPr sz="2033" b="1" kern="0" spc="223">
                <a:solidFill>
                  <a:sysClr val="windowText" lastClr="000000"/>
                </a:solidFill>
                <a:latin typeface="Trebuchet MS"/>
                <a:cs typeface="Trebuchet MS"/>
              </a:rPr>
              <a:t>ask</a:t>
            </a:r>
            <a:r>
              <a:rPr sz="2033" b="1" kern="0" spc="-169">
                <a:solidFill>
                  <a:sysClr val="windowText" lastClr="000000"/>
                </a:solidFill>
                <a:latin typeface="Trebuchet MS"/>
                <a:cs typeface="Trebuchet MS"/>
              </a:rPr>
              <a:t> </a:t>
            </a:r>
            <a:r>
              <a:rPr sz="2033" b="1" kern="0" spc="73">
                <a:solidFill>
                  <a:sysClr val="windowText" lastClr="000000"/>
                </a:solidFill>
                <a:latin typeface="Trebuchet MS"/>
                <a:cs typeface="Trebuchet MS"/>
              </a:rPr>
              <a:t>before</a:t>
            </a:r>
            <a:r>
              <a:rPr sz="2033" b="1" kern="0" spc="-169">
                <a:solidFill>
                  <a:sysClr val="windowText" lastClr="000000"/>
                </a:solidFill>
                <a:latin typeface="Trebuchet MS"/>
                <a:cs typeface="Trebuchet MS"/>
              </a:rPr>
              <a:t> </a:t>
            </a:r>
            <a:r>
              <a:rPr sz="2033" b="1" kern="0" spc="107">
                <a:solidFill>
                  <a:sysClr val="windowText" lastClr="000000"/>
                </a:solidFill>
                <a:latin typeface="Trebuchet MS"/>
                <a:cs typeface="Trebuchet MS"/>
              </a:rPr>
              <a:t>every</a:t>
            </a:r>
            <a:r>
              <a:rPr sz="2033" b="1" kern="0" spc="-169">
                <a:solidFill>
                  <a:sysClr val="windowText" lastClr="000000"/>
                </a:solidFill>
                <a:latin typeface="Trebuchet MS"/>
                <a:cs typeface="Trebuchet MS"/>
              </a:rPr>
              <a:t> </a:t>
            </a:r>
            <a:r>
              <a:rPr sz="2033" b="1" kern="0" spc="157">
                <a:solidFill>
                  <a:sysClr val="windowText" lastClr="000000"/>
                </a:solidFill>
                <a:latin typeface="Trebuchet MS"/>
                <a:cs typeface="Trebuchet MS"/>
              </a:rPr>
              <a:t>board</a:t>
            </a:r>
            <a:r>
              <a:rPr sz="2033" b="1" kern="0" spc="-169">
                <a:solidFill>
                  <a:sysClr val="windowText" lastClr="000000"/>
                </a:solidFill>
                <a:latin typeface="Trebuchet MS"/>
                <a:cs typeface="Trebuchet MS"/>
              </a:rPr>
              <a:t> </a:t>
            </a:r>
            <a:r>
              <a:rPr sz="2033" b="1" kern="0" spc="153">
                <a:solidFill>
                  <a:sysClr val="windowText" lastClr="000000"/>
                </a:solidFill>
                <a:latin typeface="Trebuchet MS"/>
                <a:cs typeface="Trebuchet MS"/>
              </a:rPr>
              <a:t>meeting</a:t>
            </a:r>
            <a:r>
              <a:rPr sz="2033" b="1" kern="0" spc="-169">
                <a:solidFill>
                  <a:sysClr val="windowText" lastClr="000000"/>
                </a:solidFill>
                <a:latin typeface="Trebuchet MS"/>
                <a:cs typeface="Trebuchet MS"/>
              </a:rPr>
              <a:t> </a:t>
            </a:r>
            <a:r>
              <a:rPr sz="2033" b="1" kern="0" spc="190">
                <a:solidFill>
                  <a:sysClr val="windowText" lastClr="000000"/>
                </a:solidFill>
                <a:latin typeface="Trebuchet MS"/>
                <a:cs typeface="Trebuchet MS"/>
              </a:rPr>
              <a:t>shape</a:t>
            </a:r>
            <a:r>
              <a:rPr sz="2033" b="1" kern="0" spc="-169">
                <a:solidFill>
                  <a:sysClr val="windowText" lastClr="000000"/>
                </a:solidFill>
                <a:latin typeface="Trebuchet MS"/>
                <a:cs typeface="Trebuchet MS"/>
              </a:rPr>
              <a:t> </a:t>
            </a:r>
            <a:r>
              <a:rPr sz="2033" b="1" kern="0" spc="80">
                <a:solidFill>
                  <a:sysClr val="windowText" lastClr="000000"/>
                </a:solidFill>
                <a:latin typeface="Trebuchet MS"/>
                <a:cs typeface="Trebuchet MS"/>
              </a:rPr>
              <a:t>the</a:t>
            </a:r>
            <a:r>
              <a:rPr sz="2033" b="1" kern="0" spc="-169">
                <a:solidFill>
                  <a:sysClr val="windowText" lastClr="000000"/>
                </a:solidFill>
                <a:latin typeface="Trebuchet MS"/>
                <a:cs typeface="Trebuchet MS"/>
              </a:rPr>
              <a:t> </a:t>
            </a:r>
            <a:r>
              <a:rPr sz="2033" b="1" kern="0" spc="133">
                <a:solidFill>
                  <a:sysClr val="windowText" lastClr="000000"/>
                </a:solidFill>
                <a:latin typeface="Trebuchet MS"/>
                <a:cs typeface="Trebuchet MS"/>
              </a:rPr>
              <a:t>decisions</a:t>
            </a:r>
            <a:r>
              <a:rPr sz="2033" b="1" kern="0" spc="-169">
                <a:solidFill>
                  <a:sysClr val="windowText" lastClr="000000"/>
                </a:solidFill>
                <a:latin typeface="Trebuchet MS"/>
                <a:cs typeface="Trebuchet MS"/>
              </a:rPr>
              <a:t> </a:t>
            </a:r>
            <a:r>
              <a:rPr sz="2033" b="1" kern="0" spc="163">
                <a:solidFill>
                  <a:sysClr val="windowText" lastClr="000000"/>
                </a:solidFill>
                <a:latin typeface="Trebuchet MS"/>
                <a:cs typeface="Trebuchet MS"/>
              </a:rPr>
              <a:t>you</a:t>
            </a:r>
            <a:r>
              <a:rPr sz="2033" b="1" kern="0" spc="-169">
                <a:solidFill>
                  <a:sysClr val="windowText" lastClr="000000"/>
                </a:solidFill>
                <a:latin typeface="Trebuchet MS"/>
                <a:cs typeface="Trebuchet MS"/>
              </a:rPr>
              <a:t> </a:t>
            </a:r>
            <a:r>
              <a:rPr sz="2033" b="1" kern="0" spc="136">
                <a:solidFill>
                  <a:sysClr val="windowText" lastClr="000000"/>
                </a:solidFill>
                <a:latin typeface="Trebuchet MS"/>
                <a:cs typeface="Trebuchet MS"/>
              </a:rPr>
              <a:t>make.</a:t>
            </a:r>
            <a:endParaRPr sz="2033" kern="0">
              <a:solidFill>
                <a:sysClr val="windowText" lastClr="000000"/>
              </a:solidFill>
              <a:latin typeface="Trebuchet MS"/>
              <a:cs typeface="Trebuchet MS"/>
            </a:endParaRPr>
          </a:p>
        </p:txBody>
      </p:sp>
      <p:sp>
        <p:nvSpPr>
          <p:cNvPr id="25" name="object 25"/>
          <p:cNvSpPr txBox="1"/>
          <p:nvPr/>
        </p:nvSpPr>
        <p:spPr>
          <a:xfrm>
            <a:off x="4338927" y="2607378"/>
            <a:ext cx="3208020" cy="732017"/>
          </a:xfrm>
          <a:prstGeom prst="rect">
            <a:avLst/>
          </a:prstGeom>
        </p:spPr>
        <p:txBody>
          <a:bodyPr vert="horz" wrap="square" lIns="0" tIns="8467" rIns="0" bIns="0" rtlCol="0">
            <a:spAutoFit/>
          </a:bodyPr>
          <a:lstStyle/>
          <a:p>
            <a:pPr marL="8467" marR="3387" defTabSz="609630">
              <a:lnSpc>
                <a:spcPct val="115199"/>
              </a:lnSpc>
              <a:spcBef>
                <a:spcPts val="67"/>
              </a:spcBef>
            </a:pPr>
            <a:r>
              <a:rPr sz="2133" b="1" kern="0" spc="67">
                <a:solidFill>
                  <a:srgbClr val="2A3C73"/>
                </a:solidFill>
                <a:latin typeface="Trebuchet MS"/>
                <a:cs typeface="Trebuchet MS"/>
              </a:rPr>
              <a:t>Are</a:t>
            </a:r>
            <a:r>
              <a:rPr sz="2133" b="1" kern="0" spc="-270">
                <a:solidFill>
                  <a:srgbClr val="2A3C73"/>
                </a:solidFill>
                <a:latin typeface="Trebuchet MS"/>
                <a:cs typeface="Trebuchet MS"/>
              </a:rPr>
              <a:t> </a:t>
            </a:r>
            <a:r>
              <a:rPr sz="2133" b="1" kern="0" spc="100">
                <a:solidFill>
                  <a:srgbClr val="2A3C73"/>
                </a:solidFill>
                <a:latin typeface="Trebuchet MS"/>
                <a:cs typeface="Trebuchet MS"/>
              </a:rPr>
              <a:t>we</a:t>
            </a:r>
            <a:r>
              <a:rPr sz="2133" b="1" kern="0" spc="-273">
                <a:solidFill>
                  <a:srgbClr val="2A3C73"/>
                </a:solidFill>
                <a:latin typeface="Trebuchet MS"/>
                <a:cs typeface="Trebuchet MS"/>
              </a:rPr>
              <a:t> </a:t>
            </a:r>
            <a:r>
              <a:rPr sz="2133" b="1" kern="0" spc="73">
                <a:solidFill>
                  <a:srgbClr val="2A3C73"/>
                </a:solidFill>
                <a:latin typeface="Trebuchet MS"/>
                <a:cs typeface="Trebuchet MS"/>
              </a:rPr>
              <a:t>protecting</a:t>
            </a:r>
            <a:r>
              <a:rPr sz="2133" b="1" kern="0" spc="-270">
                <a:solidFill>
                  <a:srgbClr val="2A3C73"/>
                </a:solidFill>
                <a:latin typeface="Trebuchet MS"/>
                <a:cs typeface="Trebuchet MS"/>
              </a:rPr>
              <a:t> </a:t>
            </a:r>
            <a:r>
              <a:rPr sz="2133" b="1" kern="0" spc="63">
                <a:solidFill>
                  <a:srgbClr val="2A3C73"/>
                </a:solidFill>
                <a:latin typeface="Trebuchet MS"/>
                <a:cs typeface="Trebuchet MS"/>
              </a:rPr>
              <a:t>every </a:t>
            </a:r>
            <a:r>
              <a:rPr sz="2133" b="1" kern="0" spc="67">
                <a:solidFill>
                  <a:srgbClr val="2A3C73"/>
                </a:solidFill>
                <a:latin typeface="Trebuchet MS"/>
                <a:cs typeface="Trebuchet MS"/>
              </a:rPr>
              <a:t>dollar</a:t>
            </a:r>
            <a:r>
              <a:rPr sz="2133" b="1" kern="0" spc="-283">
                <a:solidFill>
                  <a:srgbClr val="2A3C73"/>
                </a:solidFill>
                <a:latin typeface="Trebuchet MS"/>
                <a:cs typeface="Trebuchet MS"/>
              </a:rPr>
              <a:t> </a:t>
            </a:r>
            <a:r>
              <a:rPr sz="2133" b="1" kern="0" spc="70">
                <a:solidFill>
                  <a:srgbClr val="2A3C73"/>
                </a:solidFill>
                <a:latin typeface="Trebuchet MS"/>
                <a:cs typeface="Trebuchet MS"/>
              </a:rPr>
              <a:t>entrusted</a:t>
            </a:r>
            <a:r>
              <a:rPr sz="2133" b="1" kern="0" spc="-280">
                <a:solidFill>
                  <a:srgbClr val="2A3C73"/>
                </a:solidFill>
                <a:latin typeface="Trebuchet MS"/>
                <a:cs typeface="Trebuchet MS"/>
              </a:rPr>
              <a:t> </a:t>
            </a:r>
            <a:r>
              <a:rPr sz="2133" b="1" kern="0" spc="53">
                <a:solidFill>
                  <a:srgbClr val="2A3C73"/>
                </a:solidFill>
                <a:latin typeface="Trebuchet MS"/>
                <a:cs typeface="Trebuchet MS"/>
              </a:rPr>
              <a:t>to</a:t>
            </a:r>
            <a:r>
              <a:rPr sz="2133" b="1" kern="0" spc="-283">
                <a:solidFill>
                  <a:srgbClr val="2A3C73"/>
                </a:solidFill>
                <a:latin typeface="Trebuchet MS"/>
                <a:cs typeface="Trebuchet MS"/>
              </a:rPr>
              <a:t> </a:t>
            </a:r>
            <a:r>
              <a:rPr sz="2133" b="1" kern="0" spc="167">
                <a:solidFill>
                  <a:srgbClr val="2A3C73"/>
                </a:solidFill>
                <a:latin typeface="Trebuchet MS"/>
                <a:cs typeface="Trebuchet MS"/>
              </a:rPr>
              <a:t>us?</a:t>
            </a:r>
            <a:endParaRPr sz="2133" kern="0">
              <a:solidFill>
                <a:sysClr val="windowText" lastClr="000000"/>
              </a:solidFill>
              <a:latin typeface="Trebuchet MS"/>
              <a:cs typeface="Trebuchet MS"/>
            </a:endParaRPr>
          </a:p>
        </p:txBody>
      </p:sp>
      <p:sp>
        <p:nvSpPr>
          <p:cNvPr id="26" name="object 26"/>
          <p:cNvSpPr txBox="1"/>
          <p:nvPr/>
        </p:nvSpPr>
        <p:spPr>
          <a:xfrm>
            <a:off x="8262976" y="2581420"/>
            <a:ext cx="3362113" cy="1109492"/>
          </a:xfrm>
          <a:prstGeom prst="rect">
            <a:avLst/>
          </a:prstGeom>
        </p:spPr>
        <p:txBody>
          <a:bodyPr vert="horz" wrap="square" lIns="0" tIns="8467" rIns="0" bIns="0" rtlCol="0">
            <a:spAutoFit/>
          </a:bodyPr>
          <a:lstStyle/>
          <a:p>
            <a:pPr marL="8467" marR="3387" defTabSz="609630">
              <a:lnSpc>
                <a:spcPct val="115199"/>
              </a:lnSpc>
              <a:spcBef>
                <a:spcPts val="67"/>
              </a:spcBef>
            </a:pPr>
            <a:r>
              <a:rPr sz="2133" b="1" kern="0" spc="67">
                <a:solidFill>
                  <a:srgbClr val="2A3C73"/>
                </a:solidFill>
                <a:latin typeface="Trebuchet MS"/>
                <a:cs typeface="Trebuchet MS"/>
              </a:rPr>
              <a:t>Are</a:t>
            </a:r>
            <a:r>
              <a:rPr sz="2133" b="1" kern="0" spc="-280">
                <a:solidFill>
                  <a:srgbClr val="2A3C73"/>
                </a:solidFill>
                <a:latin typeface="Trebuchet MS"/>
                <a:cs typeface="Trebuchet MS"/>
              </a:rPr>
              <a:t> </a:t>
            </a:r>
            <a:r>
              <a:rPr sz="2133" b="1" kern="0" spc="100">
                <a:solidFill>
                  <a:srgbClr val="2A3C73"/>
                </a:solidFill>
                <a:latin typeface="Trebuchet MS"/>
                <a:cs typeface="Trebuchet MS"/>
              </a:rPr>
              <a:t>we</a:t>
            </a:r>
            <a:r>
              <a:rPr sz="2133" b="1" kern="0" spc="-277">
                <a:solidFill>
                  <a:srgbClr val="2A3C73"/>
                </a:solidFill>
                <a:latin typeface="Trebuchet MS"/>
                <a:cs typeface="Trebuchet MS"/>
              </a:rPr>
              <a:t> </a:t>
            </a:r>
            <a:r>
              <a:rPr sz="2133" b="1" kern="0" spc="120">
                <a:solidFill>
                  <a:srgbClr val="2A3C73"/>
                </a:solidFill>
                <a:latin typeface="Trebuchet MS"/>
                <a:cs typeface="Trebuchet MS"/>
              </a:rPr>
              <a:t>leaving</a:t>
            </a:r>
            <a:r>
              <a:rPr sz="2133" b="1" kern="0" spc="-277">
                <a:solidFill>
                  <a:srgbClr val="2A3C73"/>
                </a:solidFill>
                <a:latin typeface="Trebuchet MS"/>
                <a:cs typeface="Trebuchet MS"/>
              </a:rPr>
              <a:t> </a:t>
            </a:r>
            <a:r>
              <a:rPr sz="2133" b="1" kern="0" spc="37">
                <a:solidFill>
                  <a:srgbClr val="2A3C73"/>
                </a:solidFill>
                <a:latin typeface="Trebuchet MS"/>
                <a:cs typeface="Trebuchet MS"/>
              </a:rPr>
              <a:t>the </a:t>
            </a:r>
            <a:r>
              <a:rPr sz="2133" b="1" kern="0" spc="83">
                <a:solidFill>
                  <a:srgbClr val="2A3C73"/>
                </a:solidFill>
                <a:latin typeface="Trebuchet MS"/>
                <a:cs typeface="Trebuchet MS"/>
              </a:rPr>
              <a:t>organization</a:t>
            </a:r>
            <a:r>
              <a:rPr sz="2133" b="1" kern="0" spc="-267">
                <a:solidFill>
                  <a:srgbClr val="2A3C73"/>
                </a:solidFill>
                <a:latin typeface="Trebuchet MS"/>
                <a:cs typeface="Trebuchet MS"/>
              </a:rPr>
              <a:t> </a:t>
            </a:r>
            <a:r>
              <a:rPr sz="2133" b="1" kern="0" spc="90">
                <a:solidFill>
                  <a:srgbClr val="2A3C73"/>
                </a:solidFill>
                <a:latin typeface="Trebuchet MS"/>
                <a:cs typeface="Trebuchet MS"/>
              </a:rPr>
              <a:t>stronger</a:t>
            </a:r>
            <a:r>
              <a:rPr sz="2133" b="1" kern="0" spc="-267">
                <a:solidFill>
                  <a:srgbClr val="2A3C73"/>
                </a:solidFill>
                <a:latin typeface="Trebuchet MS"/>
                <a:cs typeface="Trebuchet MS"/>
              </a:rPr>
              <a:t> </a:t>
            </a:r>
            <a:r>
              <a:rPr sz="2133" b="1" kern="0" spc="-17">
                <a:solidFill>
                  <a:srgbClr val="2A3C73"/>
                </a:solidFill>
                <a:latin typeface="Trebuchet MS"/>
                <a:cs typeface="Trebuchet MS"/>
              </a:rPr>
              <a:t>for </a:t>
            </a:r>
            <a:r>
              <a:rPr sz="2133" b="1" kern="0" spc="53">
                <a:solidFill>
                  <a:srgbClr val="2A3C73"/>
                </a:solidFill>
                <a:latin typeface="Trebuchet MS"/>
                <a:cs typeface="Trebuchet MS"/>
              </a:rPr>
              <a:t>the</a:t>
            </a:r>
            <a:r>
              <a:rPr sz="2133" b="1" kern="0" spc="-283">
                <a:solidFill>
                  <a:srgbClr val="2A3C73"/>
                </a:solidFill>
                <a:latin typeface="Trebuchet MS"/>
                <a:cs typeface="Trebuchet MS"/>
              </a:rPr>
              <a:t> </a:t>
            </a:r>
            <a:r>
              <a:rPr sz="2133" b="1" kern="0" spc="50">
                <a:solidFill>
                  <a:srgbClr val="2A3C73"/>
                </a:solidFill>
                <a:latin typeface="Trebuchet MS"/>
                <a:cs typeface="Trebuchet MS"/>
              </a:rPr>
              <a:t>next</a:t>
            </a:r>
            <a:r>
              <a:rPr sz="2133" b="1" kern="0" spc="-280">
                <a:solidFill>
                  <a:srgbClr val="2A3C73"/>
                </a:solidFill>
                <a:latin typeface="Trebuchet MS"/>
                <a:cs typeface="Trebuchet MS"/>
              </a:rPr>
              <a:t> </a:t>
            </a:r>
            <a:r>
              <a:rPr sz="2133" b="1" kern="0" spc="130">
                <a:solidFill>
                  <a:srgbClr val="2A3C73"/>
                </a:solidFill>
                <a:latin typeface="Trebuchet MS"/>
                <a:cs typeface="Trebuchet MS"/>
              </a:rPr>
              <a:t>board?</a:t>
            </a:r>
            <a:endParaRPr sz="2133" kern="0">
              <a:solidFill>
                <a:sysClr val="windowText" lastClr="000000"/>
              </a:solidFill>
              <a:latin typeface="Trebuchet MS"/>
              <a:cs typeface="Trebuchet M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38088" y="281763"/>
            <a:ext cx="505037" cy="126577"/>
          </a:xfrm>
          <a:custGeom>
            <a:avLst/>
            <a:gdLst/>
            <a:ahLst/>
            <a:cxnLst/>
            <a:rect l="l" t="t" r="r" b="b"/>
            <a:pathLst>
              <a:path w="757555" h="189865">
                <a:moveTo>
                  <a:pt x="94654" y="189309"/>
                </a:moveTo>
                <a:lnTo>
                  <a:pt x="57802" y="181873"/>
                </a:lnTo>
                <a:lnTo>
                  <a:pt x="27716" y="161593"/>
                </a:lnTo>
                <a:lnTo>
                  <a:pt x="7435" y="131507"/>
                </a:lnTo>
                <a:lnTo>
                  <a:pt x="0" y="94654"/>
                </a:lnTo>
                <a:lnTo>
                  <a:pt x="7435" y="57802"/>
                </a:lnTo>
                <a:lnTo>
                  <a:pt x="27716" y="27716"/>
                </a:lnTo>
                <a:lnTo>
                  <a:pt x="57802" y="7435"/>
                </a:lnTo>
                <a:lnTo>
                  <a:pt x="94654" y="0"/>
                </a:lnTo>
                <a:lnTo>
                  <a:pt x="131507" y="7435"/>
                </a:lnTo>
                <a:lnTo>
                  <a:pt x="161593" y="27716"/>
                </a:lnTo>
                <a:lnTo>
                  <a:pt x="181873" y="57802"/>
                </a:lnTo>
                <a:lnTo>
                  <a:pt x="189309" y="94654"/>
                </a:lnTo>
                <a:lnTo>
                  <a:pt x="181873" y="131507"/>
                </a:lnTo>
                <a:lnTo>
                  <a:pt x="161593" y="161593"/>
                </a:lnTo>
                <a:lnTo>
                  <a:pt x="131507" y="181873"/>
                </a:lnTo>
                <a:lnTo>
                  <a:pt x="94654" y="189309"/>
                </a:lnTo>
                <a:close/>
              </a:path>
              <a:path w="757555" h="189865">
                <a:moveTo>
                  <a:pt x="662582" y="189309"/>
                </a:moveTo>
                <a:lnTo>
                  <a:pt x="625730" y="181873"/>
                </a:lnTo>
                <a:lnTo>
                  <a:pt x="595644" y="161593"/>
                </a:lnTo>
                <a:lnTo>
                  <a:pt x="575363" y="131507"/>
                </a:lnTo>
                <a:lnTo>
                  <a:pt x="567928" y="94654"/>
                </a:lnTo>
                <a:lnTo>
                  <a:pt x="575363" y="57802"/>
                </a:lnTo>
                <a:lnTo>
                  <a:pt x="595644" y="27716"/>
                </a:lnTo>
                <a:lnTo>
                  <a:pt x="625730" y="7435"/>
                </a:lnTo>
                <a:lnTo>
                  <a:pt x="662582" y="0"/>
                </a:lnTo>
                <a:lnTo>
                  <a:pt x="699435" y="7435"/>
                </a:lnTo>
                <a:lnTo>
                  <a:pt x="729521" y="27716"/>
                </a:lnTo>
                <a:lnTo>
                  <a:pt x="749801" y="57802"/>
                </a:lnTo>
                <a:lnTo>
                  <a:pt x="757237" y="94654"/>
                </a:lnTo>
                <a:lnTo>
                  <a:pt x="749801" y="131507"/>
                </a:lnTo>
                <a:lnTo>
                  <a:pt x="729521" y="161593"/>
                </a:lnTo>
                <a:lnTo>
                  <a:pt x="699435" y="181873"/>
                </a:lnTo>
                <a:lnTo>
                  <a:pt x="662582" y="189309"/>
                </a:lnTo>
                <a:close/>
              </a:path>
              <a:path w="757555" h="189865">
                <a:moveTo>
                  <a:pt x="378618" y="189309"/>
                </a:moveTo>
                <a:lnTo>
                  <a:pt x="341766" y="181873"/>
                </a:lnTo>
                <a:lnTo>
                  <a:pt x="311680" y="161593"/>
                </a:lnTo>
                <a:lnTo>
                  <a:pt x="291399" y="131507"/>
                </a:lnTo>
                <a:lnTo>
                  <a:pt x="283964" y="94654"/>
                </a:lnTo>
                <a:lnTo>
                  <a:pt x="291399" y="57802"/>
                </a:lnTo>
                <a:lnTo>
                  <a:pt x="311680" y="27716"/>
                </a:lnTo>
                <a:lnTo>
                  <a:pt x="341766" y="7435"/>
                </a:lnTo>
                <a:lnTo>
                  <a:pt x="378618" y="0"/>
                </a:lnTo>
                <a:lnTo>
                  <a:pt x="415471" y="7435"/>
                </a:lnTo>
                <a:lnTo>
                  <a:pt x="445557" y="27716"/>
                </a:lnTo>
                <a:lnTo>
                  <a:pt x="465837" y="57802"/>
                </a:lnTo>
                <a:lnTo>
                  <a:pt x="473273" y="94654"/>
                </a:lnTo>
                <a:lnTo>
                  <a:pt x="465837" y="131507"/>
                </a:lnTo>
                <a:lnTo>
                  <a:pt x="445557" y="161593"/>
                </a:lnTo>
                <a:lnTo>
                  <a:pt x="415471" y="181873"/>
                </a:lnTo>
                <a:lnTo>
                  <a:pt x="378618" y="18930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9558537" y="0"/>
            <a:ext cx="2633462" cy="1222389"/>
          </a:xfrm>
          <a:prstGeom prst="rect">
            <a:avLst/>
          </a:prstGeom>
        </p:spPr>
      </p:pic>
      <p:pic>
        <p:nvPicPr>
          <p:cNvPr id="4" name="object 4"/>
          <p:cNvPicPr/>
          <p:nvPr/>
        </p:nvPicPr>
        <p:blipFill>
          <a:blip r:embed="rId3" cstate="print"/>
          <a:stretch>
            <a:fillRect/>
          </a:stretch>
        </p:blipFill>
        <p:spPr>
          <a:xfrm>
            <a:off x="10739583" y="5034162"/>
            <a:ext cx="1452416" cy="1823838"/>
          </a:xfrm>
          <a:prstGeom prst="rect">
            <a:avLst/>
          </a:prstGeom>
        </p:spPr>
      </p:pic>
      <p:grpSp>
        <p:nvGrpSpPr>
          <p:cNvPr id="5" name="object 5"/>
          <p:cNvGrpSpPr/>
          <p:nvPr/>
        </p:nvGrpSpPr>
        <p:grpSpPr>
          <a:xfrm>
            <a:off x="294256" y="2506372"/>
            <a:ext cx="10056707" cy="4351443"/>
            <a:chOff x="441384" y="3759557"/>
            <a:chExt cx="15085060" cy="6527165"/>
          </a:xfrm>
        </p:grpSpPr>
        <p:sp>
          <p:nvSpPr>
            <p:cNvPr id="6" name="object 6"/>
            <p:cNvSpPr/>
            <p:nvPr/>
          </p:nvSpPr>
          <p:spPr>
            <a:xfrm>
              <a:off x="1622411" y="3759557"/>
              <a:ext cx="13903960" cy="3312160"/>
            </a:xfrm>
            <a:custGeom>
              <a:avLst/>
              <a:gdLst/>
              <a:ahLst/>
              <a:cxnLst/>
              <a:rect l="l" t="t" r="r" b="b"/>
              <a:pathLst>
                <a:path w="13903960" h="3312159">
                  <a:moveTo>
                    <a:pt x="13903596" y="3311729"/>
                  </a:moveTo>
                  <a:lnTo>
                    <a:pt x="0" y="3311729"/>
                  </a:lnTo>
                  <a:lnTo>
                    <a:pt x="0" y="0"/>
                  </a:lnTo>
                  <a:lnTo>
                    <a:pt x="13903596" y="0"/>
                  </a:lnTo>
                  <a:lnTo>
                    <a:pt x="13903596" y="331172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pic>
          <p:nvPicPr>
            <p:cNvPr id="7" name="object 7"/>
            <p:cNvPicPr/>
            <p:nvPr/>
          </p:nvPicPr>
          <p:blipFill>
            <a:blip r:embed="rId4" cstate="print"/>
            <a:stretch>
              <a:fillRect/>
            </a:stretch>
          </p:blipFill>
          <p:spPr>
            <a:xfrm>
              <a:off x="13167728" y="4095137"/>
              <a:ext cx="1638519" cy="2395331"/>
            </a:xfrm>
            <a:prstGeom prst="rect">
              <a:avLst/>
            </a:prstGeom>
          </p:spPr>
        </p:pic>
        <p:pic>
          <p:nvPicPr>
            <p:cNvPr id="8" name="object 8"/>
            <p:cNvPicPr/>
            <p:nvPr/>
          </p:nvPicPr>
          <p:blipFill>
            <a:blip r:embed="rId5" cstate="print"/>
            <a:stretch>
              <a:fillRect/>
            </a:stretch>
          </p:blipFill>
          <p:spPr>
            <a:xfrm>
              <a:off x="488808" y="6565770"/>
              <a:ext cx="3646939" cy="3644275"/>
            </a:xfrm>
            <a:prstGeom prst="rect">
              <a:avLst/>
            </a:prstGeom>
          </p:spPr>
        </p:pic>
        <p:pic>
          <p:nvPicPr>
            <p:cNvPr id="9" name="object 9"/>
            <p:cNvPicPr/>
            <p:nvPr/>
          </p:nvPicPr>
          <p:blipFill>
            <a:blip r:embed="rId6" cstate="print"/>
            <a:stretch>
              <a:fillRect/>
            </a:stretch>
          </p:blipFill>
          <p:spPr>
            <a:xfrm>
              <a:off x="441384" y="6482071"/>
              <a:ext cx="3749240" cy="3804220"/>
            </a:xfrm>
            <a:prstGeom prst="rect">
              <a:avLst/>
            </a:prstGeom>
          </p:spPr>
        </p:pic>
      </p:grpSp>
      <p:sp>
        <p:nvSpPr>
          <p:cNvPr id="10" name="object 10"/>
          <p:cNvSpPr txBox="1">
            <a:spLocks noGrp="1"/>
          </p:cNvSpPr>
          <p:nvPr>
            <p:ph type="body" idx="1"/>
          </p:nvPr>
        </p:nvSpPr>
        <p:spPr>
          <a:xfrm>
            <a:off x="1310911" y="2605079"/>
            <a:ext cx="7467575" cy="1792841"/>
          </a:xfrm>
          <a:prstGeom prst="rect">
            <a:avLst/>
          </a:prstGeom>
        </p:spPr>
        <p:txBody>
          <a:bodyPr vert="horz" wrap="square" lIns="0" tIns="8043" rIns="0" bIns="0" rtlCol="0">
            <a:spAutoFit/>
          </a:bodyPr>
          <a:lstStyle/>
          <a:p>
            <a:pPr marL="8044" marR="3387" indent="-423" algn="ctr">
              <a:lnSpc>
                <a:spcPct val="116799"/>
              </a:lnSpc>
              <a:spcBef>
                <a:spcPts val="63"/>
              </a:spcBef>
            </a:pPr>
            <a:r>
              <a:t>If</a:t>
            </a:r>
            <a:r>
              <a:rPr spc="-217"/>
              <a:t> </a:t>
            </a:r>
            <a:r>
              <a:rPr spc="153"/>
              <a:t>your</a:t>
            </a:r>
            <a:r>
              <a:rPr spc="-217"/>
              <a:t> </a:t>
            </a:r>
            <a:r>
              <a:rPr spc="110"/>
              <a:t>Treasurer</a:t>
            </a:r>
            <a:r>
              <a:rPr spc="-217"/>
              <a:t> </a:t>
            </a:r>
            <a:r>
              <a:rPr spc="83"/>
              <a:t>or</a:t>
            </a:r>
            <a:r>
              <a:rPr spc="-217"/>
              <a:t> </a:t>
            </a:r>
            <a:r>
              <a:rPr spc="113"/>
              <a:t>President</a:t>
            </a:r>
            <a:r>
              <a:rPr spc="-217"/>
              <a:t> </a:t>
            </a:r>
            <a:r>
              <a:rPr spc="167"/>
              <a:t>resigned </a:t>
            </a:r>
            <a:r>
              <a:rPr spc="110"/>
              <a:t>tomorrow,</a:t>
            </a:r>
            <a:r>
              <a:rPr spc="-217"/>
              <a:t> </a:t>
            </a:r>
            <a:r>
              <a:rPr spc="193"/>
              <a:t>what</a:t>
            </a:r>
            <a:r>
              <a:rPr spc="-217"/>
              <a:t> </a:t>
            </a:r>
            <a:r>
              <a:rPr spc="253"/>
              <a:t>systems</a:t>
            </a:r>
            <a:r>
              <a:rPr spc="-213"/>
              <a:t> </a:t>
            </a:r>
            <a:r>
              <a:rPr spc="160"/>
              <a:t>would</a:t>
            </a:r>
            <a:r>
              <a:rPr spc="-217"/>
              <a:t> </a:t>
            </a:r>
            <a:r>
              <a:rPr spc="153"/>
              <a:t>ensure</a:t>
            </a:r>
            <a:r>
              <a:rPr spc="-217"/>
              <a:t> </a:t>
            </a:r>
            <a:r>
              <a:rPr spc="140"/>
              <a:t>your </a:t>
            </a:r>
            <a:r>
              <a:rPr spc="147"/>
              <a:t>organization</a:t>
            </a:r>
            <a:r>
              <a:rPr spc="-210"/>
              <a:t> </a:t>
            </a:r>
            <a:r>
              <a:rPr spc="167"/>
              <a:t>could</a:t>
            </a:r>
            <a:r>
              <a:rPr spc="-207"/>
              <a:t> </a:t>
            </a:r>
            <a:r>
              <a:rPr spc="136"/>
              <a:t>continue</a:t>
            </a:r>
            <a:r>
              <a:rPr spc="-207"/>
              <a:t> </a:t>
            </a:r>
            <a:r>
              <a:rPr spc="167"/>
              <a:t>operating</a:t>
            </a:r>
            <a:r>
              <a:rPr spc="-207"/>
              <a:t> </a:t>
            </a:r>
            <a:r>
              <a:rPr spc="87"/>
              <a:t>with </a:t>
            </a:r>
            <a:r>
              <a:rPr spc="147"/>
              <a:t>confidence?</a:t>
            </a:r>
          </a:p>
        </p:txBody>
      </p:sp>
      <p:sp>
        <p:nvSpPr>
          <p:cNvPr id="11" name="object 11" descr="$PPTXTitle"/>
          <p:cNvSpPr txBox="1">
            <a:spLocks noGrp="1"/>
          </p:cNvSpPr>
          <p:nvPr>
            <p:ph type="title"/>
          </p:nvPr>
        </p:nvSpPr>
        <p:spPr>
          <a:xfrm>
            <a:off x="87577" y="598767"/>
            <a:ext cx="11894873" cy="1499920"/>
          </a:xfrm>
          <a:prstGeom prst="rect">
            <a:avLst/>
          </a:prstGeom>
        </p:spPr>
        <p:txBody>
          <a:bodyPr vert="horz" wrap="square" lIns="0" tIns="8467" rIns="0" bIns="0" rtlCol="0">
            <a:spAutoFit/>
          </a:bodyPr>
          <a:lstStyle/>
          <a:p>
            <a:pPr marR="10584" algn="ctr">
              <a:lnSpc>
                <a:spcPts val="8154"/>
              </a:lnSpc>
              <a:spcBef>
                <a:spcPts val="67"/>
              </a:spcBef>
            </a:pPr>
            <a:r>
              <a:rPr sz="6867"/>
              <a:t>PROTECING THE ORGANIZATION</a:t>
            </a:r>
          </a:p>
          <a:p>
            <a:pPr algn="ctr">
              <a:lnSpc>
                <a:spcPts val="3434"/>
              </a:lnSpc>
            </a:pPr>
            <a:r>
              <a:rPr sz="2933" spc="40">
                <a:latin typeface="Lucida Sans Unicode"/>
                <a:cs typeface="Lucida Sans Unicode"/>
              </a:rPr>
              <a:t>Strong</a:t>
            </a:r>
            <a:r>
              <a:rPr sz="2933" spc="-3">
                <a:latin typeface="Lucida Sans Unicode"/>
                <a:cs typeface="Lucida Sans Unicode"/>
              </a:rPr>
              <a:t> </a:t>
            </a:r>
            <a:r>
              <a:rPr sz="2933">
                <a:latin typeface="Lucida Sans Unicode"/>
                <a:cs typeface="Lucida Sans Unicode"/>
              </a:rPr>
              <a:t>organizations</a:t>
            </a:r>
            <a:r>
              <a:rPr sz="2933" spc="-3">
                <a:latin typeface="Lucida Sans Unicode"/>
                <a:cs typeface="Lucida Sans Unicode"/>
              </a:rPr>
              <a:t> </a:t>
            </a:r>
            <a:r>
              <a:rPr sz="2933">
                <a:latin typeface="Lucida Sans Unicode"/>
                <a:cs typeface="Lucida Sans Unicode"/>
              </a:rPr>
              <a:t>rely</a:t>
            </a:r>
            <a:r>
              <a:rPr sz="2933" spc="-3">
                <a:latin typeface="Lucida Sans Unicode"/>
                <a:cs typeface="Lucida Sans Unicode"/>
              </a:rPr>
              <a:t> </a:t>
            </a:r>
            <a:r>
              <a:rPr sz="2933" spc="60">
                <a:latin typeface="Lucida Sans Unicode"/>
                <a:cs typeface="Lucida Sans Unicode"/>
              </a:rPr>
              <a:t>on</a:t>
            </a:r>
            <a:r>
              <a:rPr sz="2933">
                <a:latin typeface="Lucida Sans Unicode"/>
                <a:cs typeface="Lucida Sans Unicode"/>
              </a:rPr>
              <a:t> systems—not</a:t>
            </a:r>
            <a:r>
              <a:rPr sz="2933" spc="-3">
                <a:latin typeface="Lucida Sans Unicode"/>
                <a:cs typeface="Lucida Sans Unicode"/>
              </a:rPr>
              <a:t> </a:t>
            </a:r>
            <a:r>
              <a:rPr sz="2933" spc="-7">
                <a:latin typeface="Lucida Sans Unicode"/>
                <a:cs typeface="Lucida Sans Unicode"/>
              </a:rPr>
              <a:t>individuals</a:t>
            </a:r>
            <a:endParaRPr sz="2933">
              <a:latin typeface="Lucida Sans Unicode"/>
              <a:cs typeface="Lucida Sans Unicode"/>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38088" y="281763"/>
            <a:ext cx="505037" cy="126577"/>
          </a:xfrm>
          <a:custGeom>
            <a:avLst/>
            <a:gdLst/>
            <a:ahLst/>
            <a:cxnLst/>
            <a:rect l="l" t="t" r="r" b="b"/>
            <a:pathLst>
              <a:path w="757555" h="189865">
                <a:moveTo>
                  <a:pt x="94654" y="189309"/>
                </a:moveTo>
                <a:lnTo>
                  <a:pt x="57802" y="181873"/>
                </a:lnTo>
                <a:lnTo>
                  <a:pt x="27716" y="161593"/>
                </a:lnTo>
                <a:lnTo>
                  <a:pt x="7435" y="131507"/>
                </a:lnTo>
                <a:lnTo>
                  <a:pt x="0" y="94654"/>
                </a:lnTo>
                <a:lnTo>
                  <a:pt x="7435" y="57802"/>
                </a:lnTo>
                <a:lnTo>
                  <a:pt x="27716" y="27716"/>
                </a:lnTo>
                <a:lnTo>
                  <a:pt x="57802" y="7435"/>
                </a:lnTo>
                <a:lnTo>
                  <a:pt x="94654" y="0"/>
                </a:lnTo>
                <a:lnTo>
                  <a:pt x="131507" y="7435"/>
                </a:lnTo>
                <a:lnTo>
                  <a:pt x="161593" y="27716"/>
                </a:lnTo>
                <a:lnTo>
                  <a:pt x="181873" y="57802"/>
                </a:lnTo>
                <a:lnTo>
                  <a:pt x="189309" y="94654"/>
                </a:lnTo>
                <a:lnTo>
                  <a:pt x="181873" y="131507"/>
                </a:lnTo>
                <a:lnTo>
                  <a:pt x="161593" y="161593"/>
                </a:lnTo>
                <a:lnTo>
                  <a:pt x="131507" y="181873"/>
                </a:lnTo>
                <a:lnTo>
                  <a:pt x="94654" y="189309"/>
                </a:lnTo>
                <a:close/>
              </a:path>
              <a:path w="757555" h="189865">
                <a:moveTo>
                  <a:pt x="662582" y="189309"/>
                </a:moveTo>
                <a:lnTo>
                  <a:pt x="625730" y="181873"/>
                </a:lnTo>
                <a:lnTo>
                  <a:pt x="595644" y="161593"/>
                </a:lnTo>
                <a:lnTo>
                  <a:pt x="575363" y="131507"/>
                </a:lnTo>
                <a:lnTo>
                  <a:pt x="567928" y="94654"/>
                </a:lnTo>
                <a:lnTo>
                  <a:pt x="575363" y="57802"/>
                </a:lnTo>
                <a:lnTo>
                  <a:pt x="595644" y="27716"/>
                </a:lnTo>
                <a:lnTo>
                  <a:pt x="625730" y="7435"/>
                </a:lnTo>
                <a:lnTo>
                  <a:pt x="662582" y="0"/>
                </a:lnTo>
                <a:lnTo>
                  <a:pt x="699435" y="7435"/>
                </a:lnTo>
                <a:lnTo>
                  <a:pt x="729521" y="27716"/>
                </a:lnTo>
                <a:lnTo>
                  <a:pt x="749801" y="57802"/>
                </a:lnTo>
                <a:lnTo>
                  <a:pt x="757237" y="94654"/>
                </a:lnTo>
                <a:lnTo>
                  <a:pt x="749801" y="131507"/>
                </a:lnTo>
                <a:lnTo>
                  <a:pt x="729521" y="161593"/>
                </a:lnTo>
                <a:lnTo>
                  <a:pt x="699435" y="181873"/>
                </a:lnTo>
                <a:lnTo>
                  <a:pt x="662582" y="189309"/>
                </a:lnTo>
                <a:close/>
              </a:path>
              <a:path w="757555" h="189865">
                <a:moveTo>
                  <a:pt x="378618" y="189309"/>
                </a:moveTo>
                <a:lnTo>
                  <a:pt x="341766" y="181873"/>
                </a:lnTo>
                <a:lnTo>
                  <a:pt x="311680" y="161593"/>
                </a:lnTo>
                <a:lnTo>
                  <a:pt x="291399" y="131507"/>
                </a:lnTo>
                <a:lnTo>
                  <a:pt x="283964" y="94654"/>
                </a:lnTo>
                <a:lnTo>
                  <a:pt x="291399" y="57802"/>
                </a:lnTo>
                <a:lnTo>
                  <a:pt x="311680" y="27716"/>
                </a:lnTo>
                <a:lnTo>
                  <a:pt x="341766" y="7435"/>
                </a:lnTo>
                <a:lnTo>
                  <a:pt x="378618" y="0"/>
                </a:lnTo>
                <a:lnTo>
                  <a:pt x="415471" y="7435"/>
                </a:lnTo>
                <a:lnTo>
                  <a:pt x="445557" y="27716"/>
                </a:lnTo>
                <a:lnTo>
                  <a:pt x="465837" y="57802"/>
                </a:lnTo>
                <a:lnTo>
                  <a:pt x="473273" y="94654"/>
                </a:lnTo>
                <a:lnTo>
                  <a:pt x="465837" y="131507"/>
                </a:lnTo>
                <a:lnTo>
                  <a:pt x="445557" y="161593"/>
                </a:lnTo>
                <a:lnTo>
                  <a:pt x="415471" y="181873"/>
                </a:lnTo>
                <a:lnTo>
                  <a:pt x="378618" y="18930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pic>
        <p:nvPicPr>
          <p:cNvPr id="3" name="object 3"/>
          <p:cNvPicPr/>
          <p:nvPr/>
        </p:nvPicPr>
        <p:blipFill>
          <a:blip r:embed="rId2" cstate="print"/>
          <a:stretch>
            <a:fillRect/>
          </a:stretch>
        </p:blipFill>
        <p:spPr>
          <a:xfrm>
            <a:off x="10224448" y="1"/>
            <a:ext cx="1967551" cy="1052075"/>
          </a:xfrm>
          <a:prstGeom prst="rect">
            <a:avLst/>
          </a:prstGeom>
        </p:spPr>
      </p:pic>
      <p:grpSp>
        <p:nvGrpSpPr>
          <p:cNvPr id="4" name="object 4"/>
          <p:cNvGrpSpPr/>
          <p:nvPr/>
        </p:nvGrpSpPr>
        <p:grpSpPr>
          <a:xfrm>
            <a:off x="475320" y="4993592"/>
            <a:ext cx="11717020" cy="1864783"/>
            <a:chOff x="712980" y="7490387"/>
            <a:chExt cx="17575530" cy="2797175"/>
          </a:xfrm>
        </p:grpSpPr>
        <p:pic>
          <p:nvPicPr>
            <p:cNvPr id="5" name="object 5"/>
            <p:cNvPicPr/>
            <p:nvPr/>
          </p:nvPicPr>
          <p:blipFill>
            <a:blip r:embed="rId3" cstate="print"/>
            <a:stretch>
              <a:fillRect/>
            </a:stretch>
          </p:blipFill>
          <p:spPr>
            <a:xfrm>
              <a:off x="16109375" y="7551242"/>
              <a:ext cx="2178624" cy="2735757"/>
            </a:xfrm>
            <a:prstGeom prst="rect">
              <a:avLst/>
            </a:prstGeom>
          </p:spPr>
        </p:pic>
        <p:sp>
          <p:nvSpPr>
            <p:cNvPr id="6" name="object 6"/>
            <p:cNvSpPr/>
            <p:nvPr/>
          </p:nvSpPr>
          <p:spPr>
            <a:xfrm>
              <a:off x="712980" y="7490387"/>
              <a:ext cx="16833850" cy="2592070"/>
            </a:xfrm>
            <a:custGeom>
              <a:avLst/>
              <a:gdLst/>
              <a:ahLst/>
              <a:cxnLst/>
              <a:rect l="l" t="t" r="r" b="b"/>
              <a:pathLst>
                <a:path w="16833850" h="2592070">
                  <a:moveTo>
                    <a:pt x="16833656" y="2591779"/>
                  </a:moveTo>
                  <a:lnTo>
                    <a:pt x="0" y="2591779"/>
                  </a:lnTo>
                  <a:lnTo>
                    <a:pt x="0" y="0"/>
                  </a:lnTo>
                  <a:lnTo>
                    <a:pt x="16833656" y="0"/>
                  </a:lnTo>
                  <a:lnTo>
                    <a:pt x="16833656" y="2591779"/>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grpSp>
      <p:grpSp>
        <p:nvGrpSpPr>
          <p:cNvPr id="7" name="object 7"/>
          <p:cNvGrpSpPr/>
          <p:nvPr/>
        </p:nvGrpSpPr>
        <p:grpSpPr>
          <a:xfrm>
            <a:off x="103307" y="2247065"/>
            <a:ext cx="2078567" cy="2109047"/>
            <a:chOff x="154961" y="3370597"/>
            <a:chExt cx="3117850" cy="3163570"/>
          </a:xfrm>
        </p:grpSpPr>
        <p:pic>
          <p:nvPicPr>
            <p:cNvPr id="8" name="object 8"/>
            <p:cNvPicPr/>
            <p:nvPr/>
          </p:nvPicPr>
          <p:blipFill>
            <a:blip r:embed="rId4" cstate="print"/>
            <a:stretch>
              <a:fillRect/>
            </a:stretch>
          </p:blipFill>
          <p:spPr>
            <a:xfrm>
              <a:off x="194391" y="3448147"/>
              <a:ext cx="3032253" cy="3022080"/>
            </a:xfrm>
            <a:prstGeom prst="rect">
              <a:avLst/>
            </a:prstGeom>
          </p:spPr>
        </p:pic>
        <p:pic>
          <p:nvPicPr>
            <p:cNvPr id="9" name="object 9"/>
            <p:cNvPicPr/>
            <p:nvPr/>
          </p:nvPicPr>
          <p:blipFill>
            <a:blip r:embed="rId5" cstate="print"/>
            <a:stretch>
              <a:fillRect/>
            </a:stretch>
          </p:blipFill>
          <p:spPr>
            <a:xfrm>
              <a:off x="154961" y="3370597"/>
              <a:ext cx="3117312" cy="3163025"/>
            </a:xfrm>
            <a:prstGeom prst="rect">
              <a:avLst/>
            </a:prstGeom>
          </p:spPr>
        </p:pic>
      </p:grpSp>
      <p:sp>
        <p:nvSpPr>
          <p:cNvPr id="10" name="object 10"/>
          <p:cNvSpPr txBox="1"/>
          <p:nvPr/>
        </p:nvSpPr>
        <p:spPr>
          <a:xfrm>
            <a:off x="2264884" y="2247065"/>
            <a:ext cx="3740150" cy="632160"/>
          </a:xfrm>
          <a:prstGeom prst="rect">
            <a:avLst/>
          </a:prstGeom>
          <a:solidFill>
            <a:srgbClr val="FFFFFF"/>
          </a:solidFill>
        </p:spPr>
        <p:txBody>
          <a:bodyPr vert="horz" wrap="square" lIns="0" tIns="300989" rIns="0" bIns="0" rtlCol="0">
            <a:spAutoFit/>
          </a:bodyPr>
          <a:lstStyle/>
          <a:p>
            <a:pPr marL="244276" defTabSz="609630">
              <a:spcBef>
                <a:spcPts val="2369"/>
              </a:spcBef>
            </a:pPr>
            <a:r>
              <a:rPr sz="2133" b="1" kern="0" spc="87">
                <a:solidFill>
                  <a:srgbClr val="2A3C73"/>
                </a:solidFill>
                <a:latin typeface="Trebuchet MS"/>
                <a:cs typeface="Trebuchet MS"/>
              </a:rPr>
              <a:t>Secure</a:t>
            </a:r>
            <a:r>
              <a:rPr sz="2133" b="1" kern="0" spc="-270">
                <a:solidFill>
                  <a:srgbClr val="2A3C73"/>
                </a:solidFill>
                <a:latin typeface="Trebuchet MS"/>
                <a:cs typeface="Trebuchet MS"/>
              </a:rPr>
              <a:t> </a:t>
            </a:r>
            <a:r>
              <a:rPr sz="2133" b="1" kern="0" spc="73">
                <a:solidFill>
                  <a:srgbClr val="2A3C73"/>
                </a:solidFill>
                <a:latin typeface="Trebuchet MS"/>
                <a:cs typeface="Trebuchet MS"/>
              </a:rPr>
              <a:t>Financial</a:t>
            </a:r>
            <a:r>
              <a:rPr sz="2133" b="1" kern="0" spc="-267">
                <a:solidFill>
                  <a:srgbClr val="2A3C73"/>
                </a:solidFill>
                <a:latin typeface="Trebuchet MS"/>
                <a:cs typeface="Trebuchet MS"/>
              </a:rPr>
              <a:t> </a:t>
            </a:r>
            <a:r>
              <a:rPr sz="2133" b="1" kern="0" spc="157">
                <a:solidFill>
                  <a:srgbClr val="2A3C73"/>
                </a:solidFill>
                <a:latin typeface="Trebuchet MS"/>
                <a:cs typeface="Trebuchet MS"/>
              </a:rPr>
              <a:t>Access</a:t>
            </a:r>
            <a:endParaRPr sz="2133" kern="0">
              <a:solidFill>
                <a:sysClr val="windowText" lastClr="000000"/>
              </a:solidFill>
              <a:latin typeface="Trebuchet MS"/>
              <a:cs typeface="Trebuchet MS"/>
            </a:endParaRPr>
          </a:p>
        </p:txBody>
      </p:sp>
      <p:sp>
        <p:nvSpPr>
          <p:cNvPr id="11" name="object 11"/>
          <p:cNvSpPr txBox="1"/>
          <p:nvPr/>
        </p:nvSpPr>
        <p:spPr>
          <a:xfrm>
            <a:off x="6187218" y="2247065"/>
            <a:ext cx="3740150" cy="632160"/>
          </a:xfrm>
          <a:prstGeom prst="rect">
            <a:avLst/>
          </a:prstGeom>
          <a:solidFill>
            <a:srgbClr val="FFFFFF"/>
          </a:solidFill>
        </p:spPr>
        <p:txBody>
          <a:bodyPr vert="horz" wrap="square" lIns="0" tIns="300989" rIns="0" bIns="0" rtlCol="0">
            <a:spAutoFit/>
          </a:bodyPr>
          <a:lstStyle/>
          <a:p>
            <a:pPr marL="161721" defTabSz="609630">
              <a:spcBef>
                <a:spcPts val="2369"/>
              </a:spcBef>
            </a:pPr>
            <a:r>
              <a:rPr sz="2133" b="1" kern="0" spc="130">
                <a:solidFill>
                  <a:srgbClr val="2A3C73"/>
                </a:solidFill>
                <a:latin typeface="Trebuchet MS"/>
                <a:cs typeface="Trebuchet MS"/>
              </a:rPr>
              <a:t>Document</a:t>
            </a:r>
            <a:r>
              <a:rPr sz="2133" b="1" kern="0" spc="-280">
                <a:solidFill>
                  <a:srgbClr val="2A3C73"/>
                </a:solidFill>
                <a:latin typeface="Trebuchet MS"/>
                <a:cs typeface="Trebuchet MS"/>
              </a:rPr>
              <a:t> </a:t>
            </a:r>
            <a:r>
              <a:rPr sz="2133" b="1" kern="0" spc="47">
                <a:solidFill>
                  <a:srgbClr val="2A3C73"/>
                </a:solidFill>
                <a:latin typeface="Trebuchet MS"/>
                <a:cs typeface="Trebuchet MS"/>
              </a:rPr>
              <a:t>Every</a:t>
            </a:r>
            <a:r>
              <a:rPr sz="2133" b="1" kern="0" spc="-280">
                <a:solidFill>
                  <a:srgbClr val="2A3C73"/>
                </a:solidFill>
                <a:latin typeface="Trebuchet MS"/>
                <a:cs typeface="Trebuchet MS"/>
              </a:rPr>
              <a:t> </a:t>
            </a:r>
            <a:r>
              <a:rPr sz="2133" b="1" kern="0" spc="80">
                <a:solidFill>
                  <a:srgbClr val="2A3C73"/>
                </a:solidFill>
                <a:latin typeface="Trebuchet MS"/>
                <a:cs typeface="Trebuchet MS"/>
              </a:rPr>
              <a:t>Decision</a:t>
            </a:r>
            <a:endParaRPr sz="2133" kern="0">
              <a:solidFill>
                <a:sysClr val="windowText" lastClr="000000"/>
              </a:solidFill>
              <a:latin typeface="Trebuchet MS"/>
              <a:cs typeface="Trebuchet MS"/>
            </a:endParaRPr>
          </a:p>
        </p:txBody>
      </p:sp>
      <p:sp>
        <p:nvSpPr>
          <p:cNvPr id="12" name="object 12"/>
          <p:cNvSpPr txBox="1"/>
          <p:nvPr/>
        </p:nvSpPr>
        <p:spPr>
          <a:xfrm>
            <a:off x="6199074" y="3596389"/>
            <a:ext cx="3740150" cy="659882"/>
          </a:xfrm>
          <a:prstGeom prst="rect">
            <a:avLst/>
          </a:prstGeom>
          <a:solidFill>
            <a:srgbClr val="FFFFFF"/>
          </a:solidFill>
        </p:spPr>
        <p:txBody>
          <a:bodyPr vert="horz" wrap="square" lIns="0" tIns="3387" rIns="0" bIns="0" rtlCol="0">
            <a:spAutoFit/>
          </a:bodyPr>
          <a:lstStyle/>
          <a:p>
            <a:pPr defTabSz="609630">
              <a:spcBef>
                <a:spcPts val="27"/>
              </a:spcBef>
            </a:pPr>
            <a:endParaRPr sz="2133" kern="0">
              <a:solidFill>
                <a:sysClr val="windowText" lastClr="000000"/>
              </a:solidFill>
              <a:latin typeface="Times New Roman"/>
              <a:cs typeface="Times New Roman"/>
            </a:endParaRPr>
          </a:p>
          <a:p>
            <a:pPr marL="329370" defTabSz="609630"/>
            <a:r>
              <a:rPr sz="2133" b="1" kern="0" spc="60">
                <a:solidFill>
                  <a:srgbClr val="2A3C73"/>
                </a:solidFill>
                <a:latin typeface="Trebuchet MS"/>
                <a:cs typeface="Trebuchet MS"/>
              </a:rPr>
              <a:t>Build</a:t>
            </a:r>
            <a:r>
              <a:rPr sz="2133" b="1" kern="0" spc="-283">
                <a:solidFill>
                  <a:srgbClr val="2A3C73"/>
                </a:solidFill>
                <a:latin typeface="Trebuchet MS"/>
                <a:cs typeface="Trebuchet MS"/>
              </a:rPr>
              <a:t> </a:t>
            </a:r>
            <a:r>
              <a:rPr sz="2133" b="1" kern="0" spc="123">
                <a:solidFill>
                  <a:srgbClr val="2A3C73"/>
                </a:solidFill>
                <a:latin typeface="Trebuchet MS"/>
                <a:cs typeface="Trebuchet MS"/>
              </a:rPr>
              <a:t>Shared</a:t>
            </a:r>
            <a:r>
              <a:rPr sz="2133" b="1" kern="0" spc="-283">
                <a:solidFill>
                  <a:srgbClr val="2A3C73"/>
                </a:solidFill>
                <a:latin typeface="Trebuchet MS"/>
                <a:cs typeface="Trebuchet MS"/>
              </a:rPr>
              <a:t> </a:t>
            </a:r>
            <a:r>
              <a:rPr sz="2133" b="1" kern="0" spc="90">
                <a:solidFill>
                  <a:srgbClr val="2A3C73"/>
                </a:solidFill>
                <a:latin typeface="Trebuchet MS"/>
                <a:cs typeface="Trebuchet MS"/>
              </a:rPr>
              <a:t>Oversight</a:t>
            </a:r>
            <a:endParaRPr sz="2133" kern="0">
              <a:solidFill>
                <a:sysClr val="windowText" lastClr="000000"/>
              </a:solidFill>
              <a:latin typeface="Trebuchet MS"/>
              <a:cs typeface="Trebuchet MS"/>
            </a:endParaRPr>
          </a:p>
        </p:txBody>
      </p:sp>
      <p:grpSp>
        <p:nvGrpSpPr>
          <p:cNvPr id="13" name="object 13"/>
          <p:cNvGrpSpPr/>
          <p:nvPr/>
        </p:nvGrpSpPr>
        <p:grpSpPr>
          <a:xfrm>
            <a:off x="510932" y="4933452"/>
            <a:ext cx="1261957" cy="926677"/>
            <a:chOff x="766398" y="7400178"/>
            <a:chExt cx="1892935" cy="1390015"/>
          </a:xfrm>
        </p:grpSpPr>
        <p:sp>
          <p:nvSpPr>
            <p:cNvPr id="14" name="object 14"/>
            <p:cNvSpPr/>
            <p:nvPr/>
          </p:nvSpPr>
          <p:spPr>
            <a:xfrm>
              <a:off x="766398" y="7400178"/>
              <a:ext cx="1892935" cy="1390015"/>
            </a:xfrm>
            <a:custGeom>
              <a:avLst/>
              <a:gdLst/>
              <a:ahLst/>
              <a:cxnLst/>
              <a:rect l="l" t="t" r="r" b="b"/>
              <a:pathLst>
                <a:path w="1892935" h="1390015">
                  <a:moveTo>
                    <a:pt x="932281" y="1389490"/>
                  </a:moveTo>
                  <a:lnTo>
                    <a:pt x="843175" y="1388791"/>
                  </a:lnTo>
                  <a:lnTo>
                    <a:pt x="752597" y="1381872"/>
                  </a:lnTo>
                  <a:lnTo>
                    <a:pt x="674347" y="1371284"/>
                  </a:lnTo>
                  <a:lnTo>
                    <a:pt x="607234" y="1357918"/>
                  </a:lnTo>
                  <a:lnTo>
                    <a:pt x="550071" y="1342666"/>
                  </a:lnTo>
                  <a:lnTo>
                    <a:pt x="501668" y="1326419"/>
                  </a:lnTo>
                  <a:lnTo>
                    <a:pt x="460836" y="1310068"/>
                  </a:lnTo>
                  <a:lnTo>
                    <a:pt x="397129" y="1280622"/>
                  </a:lnTo>
                  <a:lnTo>
                    <a:pt x="371875" y="1269310"/>
                  </a:lnTo>
                  <a:lnTo>
                    <a:pt x="349436" y="1261460"/>
                  </a:lnTo>
                  <a:lnTo>
                    <a:pt x="302561" y="1254481"/>
                  </a:lnTo>
                  <a:lnTo>
                    <a:pt x="246293" y="1253530"/>
                  </a:lnTo>
                  <a:lnTo>
                    <a:pt x="188866" y="1256448"/>
                  </a:lnTo>
                  <a:lnTo>
                    <a:pt x="138514" y="1261077"/>
                  </a:lnTo>
                  <a:lnTo>
                    <a:pt x="116341" y="1260094"/>
                  </a:lnTo>
                  <a:lnTo>
                    <a:pt x="78497" y="1239671"/>
                  </a:lnTo>
                  <a:lnTo>
                    <a:pt x="52090" y="1193766"/>
                  </a:lnTo>
                  <a:lnTo>
                    <a:pt x="24912" y="1121241"/>
                  </a:lnTo>
                  <a:lnTo>
                    <a:pt x="13365" y="1077536"/>
                  </a:lnTo>
                  <a:lnTo>
                    <a:pt x="4684" y="1029510"/>
                  </a:lnTo>
                  <a:lnTo>
                    <a:pt x="0" y="977642"/>
                  </a:lnTo>
                  <a:lnTo>
                    <a:pt x="442" y="922412"/>
                  </a:lnTo>
                  <a:lnTo>
                    <a:pt x="7141" y="864299"/>
                  </a:lnTo>
                  <a:lnTo>
                    <a:pt x="21226" y="803782"/>
                  </a:lnTo>
                  <a:lnTo>
                    <a:pt x="43827" y="741343"/>
                  </a:lnTo>
                  <a:lnTo>
                    <a:pt x="72080" y="708599"/>
                  </a:lnTo>
                  <a:lnTo>
                    <a:pt x="113934" y="697562"/>
                  </a:lnTo>
                  <a:lnTo>
                    <a:pt x="160495" y="697805"/>
                  </a:lnTo>
                  <a:lnTo>
                    <a:pt x="211244" y="693564"/>
                  </a:lnTo>
                  <a:lnTo>
                    <a:pt x="257853" y="682197"/>
                  </a:lnTo>
                  <a:lnTo>
                    <a:pt x="291993" y="661059"/>
                  </a:lnTo>
                  <a:lnTo>
                    <a:pt x="312696" y="635376"/>
                  </a:lnTo>
                  <a:lnTo>
                    <a:pt x="328695" y="610425"/>
                  </a:lnTo>
                  <a:lnTo>
                    <a:pt x="346212" y="583643"/>
                  </a:lnTo>
                  <a:lnTo>
                    <a:pt x="371468" y="552470"/>
                  </a:lnTo>
                  <a:lnTo>
                    <a:pt x="410684" y="514342"/>
                  </a:lnTo>
                  <a:lnTo>
                    <a:pt x="470082" y="466697"/>
                  </a:lnTo>
                  <a:lnTo>
                    <a:pt x="517331" y="434561"/>
                  </a:lnTo>
                  <a:lnTo>
                    <a:pt x="563115" y="408002"/>
                  </a:lnTo>
                  <a:lnTo>
                    <a:pt x="606614" y="385275"/>
                  </a:lnTo>
                  <a:lnTo>
                    <a:pt x="647010" y="364636"/>
                  </a:lnTo>
                  <a:lnTo>
                    <a:pt x="683486" y="344340"/>
                  </a:lnTo>
                  <a:lnTo>
                    <a:pt x="715223" y="322643"/>
                  </a:lnTo>
                  <a:lnTo>
                    <a:pt x="761207" y="268070"/>
                  </a:lnTo>
                  <a:lnTo>
                    <a:pt x="773818" y="231704"/>
                  </a:lnTo>
                  <a:lnTo>
                    <a:pt x="785724" y="173307"/>
                  </a:lnTo>
                  <a:lnTo>
                    <a:pt x="797255" y="120211"/>
                  </a:lnTo>
                  <a:lnTo>
                    <a:pt x="811455" y="74374"/>
                  </a:lnTo>
                  <a:lnTo>
                    <a:pt x="831374" y="37754"/>
                  </a:lnTo>
                  <a:lnTo>
                    <a:pt x="860059" y="12310"/>
                  </a:lnTo>
                  <a:lnTo>
                    <a:pt x="900556" y="0"/>
                  </a:lnTo>
                  <a:lnTo>
                    <a:pt x="926769" y="1341"/>
                  </a:lnTo>
                  <a:lnTo>
                    <a:pt x="975687" y="27073"/>
                  </a:lnTo>
                  <a:lnTo>
                    <a:pt x="1014661" y="79080"/>
                  </a:lnTo>
                  <a:lnTo>
                    <a:pt x="1037370" y="152012"/>
                  </a:lnTo>
                  <a:lnTo>
                    <a:pt x="1040649" y="194653"/>
                  </a:lnTo>
                  <a:lnTo>
                    <a:pt x="1037492" y="240520"/>
                  </a:lnTo>
                  <a:lnTo>
                    <a:pt x="1027108" y="288943"/>
                  </a:lnTo>
                  <a:lnTo>
                    <a:pt x="1008707" y="339254"/>
                  </a:lnTo>
                  <a:lnTo>
                    <a:pt x="981499" y="390784"/>
                  </a:lnTo>
                  <a:lnTo>
                    <a:pt x="944693" y="442865"/>
                  </a:lnTo>
                  <a:lnTo>
                    <a:pt x="1773135" y="452803"/>
                  </a:lnTo>
                  <a:lnTo>
                    <a:pt x="1819828" y="462786"/>
                  </a:lnTo>
                  <a:lnTo>
                    <a:pt x="1857867" y="488974"/>
                  </a:lnTo>
                  <a:lnTo>
                    <a:pt x="1883468" y="527516"/>
                  </a:lnTo>
                  <a:lnTo>
                    <a:pt x="1892843" y="574561"/>
                  </a:lnTo>
                  <a:lnTo>
                    <a:pt x="1883906" y="620528"/>
                  </a:lnTo>
                  <a:lnTo>
                    <a:pt x="1859404" y="658555"/>
                  </a:lnTo>
                  <a:lnTo>
                    <a:pt x="1822797" y="684991"/>
                  </a:lnTo>
                  <a:lnTo>
                    <a:pt x="1777546" y="696184"/>
                  </a:lnTo>
                  <a:lnTo>
                    <a:pt x="1307542" y="719046"/>
                  </a:lnTo>
                  <a:lnTo>
                    <a:pt x="1303712" y="729519"/>
                  </a:lnTo>
                  <a:lnTo>
                    <a:pt x="1335450" y="767908"/>
                  </a:lnTo>
                  <a:lnTo>
                    <a:pt x="1348099" y="822031"/>
                  </a:lnTo>
                  <a:lnTo>
                    <a:pt x="1338729" y="863774"/>
                  </a:lnTo>
                  <a:lnTo>
                    <a:pt x="1315657" y="897173"/>
                  </a:lnTo>
                  <a:lnTo>
                    <a:pt x="1286442" y="921473"/>
                  </a:lnTo>
                  <a:lnTo>
                    <a:pt x="1258642" y="935921"/>
                  </a:lnTo>
                  <a:lnTo>
                    <a:pt x="1252181" y="938358"/>
                  </a:lnTo>
                  <a:lnTo>
                    <a:pt x="1250575" y="946785"/>
                  </a:lnTo>
                  <a:lnTo>
                    <a:pt x="1280807" y="984532"/>
                  </a:lnTo>
                  <a:lnTo>
                    <a:pt x="1294397" y="1035723"/>
                  </a:lnTo>
                  <a:lnTo>
                    <a:pt x="1286337" y="1075115"/>
                  </a:lnTo>
                  <a:lnTo>
                    <a:pt x="1264943" y="1111142"/>
                  </a:lnTo>
                  <a:lnTo>
                    <a:pt x="1234391" y="1139462"/>
                  </a:lnTo>
                  <a:lnTo>
                    <a:pt x="1198858" y="1155731"/>
                  </a:lnTo>
                  <a:lnTo>
                    <a:pt x="1192096" y="1157355"/>
                  </a:lnTo>
                  <a:lnTo>
                    <a:pt x="1189709" y="1165715"/>
                  </a:lnTo>
                  <a:lnTo>
                    <a:pt x="1213513" y="1210343"/>
                  </a:lnTo>
                  <a:lnTo>
                    <a:pt x="1215453" y="1229311"/>
                  </a:lnTo>
                  <a:lnTo>
                    <a:pt x="1213772" y="1245796"/>
                  </a:lnTo>
                  <a:lnTo>
                    <a:pt x="1196238" y="1287806"/>
                  </a:lnTo>
                  <a:lnTo>
                    <a:pt x="1150737" y="1332919"/>
                  </a:lnTo>
                  <a:lnTo>
                    <a:pt x="1114096" y="1353282"/>
                  </a:lnTo>
                  <a:lnTo>
                    <a:pt x="1066380" y="1370393"/>
                  </a:lnTo>
                  <a:lnTo>
                    <a:pt x="1006229" y="1382910"/>
                  </a:lnTo>
                  <a:lnTo>
                    <a:pt x="932281" y="1389490"/>
                  </a:lnTo>
                  <a:close/>
                </a:path>
              </a:pathLst>
            </a:custGeom>
            <a:solidFill>
              <a:srgbClr val="F4B400"/>
            </a:solidFill>
          </p:spPr>
          <p:txBody>
            <a:bodyPr wrap="square" lIns="0" tIns="0" rIns="0" bIns="0" rtlCol="0"/>
            <a:lstStyle/>
            <a:p>
              <a:pPr defTabSz="609630"/>
              <a:endParaRPr sz="1200" kern="0">
                <a:solidFill>
                  <a:sysClr val="windowText" lastClr="000000"/>
                </a:solidFill>
              </a:endParaRPr>
            </a:p>
          </p:txBody>
        </p:sp>
        <p:pic>
          <p:nvPicPr>
            <p:cNvPr id="15" name="object 15"/>
            <p:cNvPicPr/>
            <p:nvPr/>
          </p:nvPicPr>
          <p:blipFill>
            <a:blip r:embed="rId6" cstate="print"/>
            <a:stretch>
              <a:fillRect/>
            </a:stretch>
          </p:blipFill>
          <p:spPr>
            <a:xfrm>
              <a:off x="822718" y="7456792"/>
              <a:ext cx="1779708" cy="1276458"/>
            </a:xfrm>
            <a:prstGeom prst="rect">
              <a:avLst/>
            </a:prstGeom>
          </p:spPr>
        </p:pic>
        <p:pic>
          <p:nvPicPr>
            <p:cNvPr id="16" name="object 16"/>
            <p:cNvPicPr/>
            <p:nvPr/>
          </p:nvPicPr>
          <p:blipFill>
            <a:blip r:embed="rId7" cstate="print"/>
            <a:stretch>
              <a:fillRect/>
            </a:stretch>
          </p:blipFill>
          <p:spPr>
            <a:xfrm>
              <a:off x="1880351" y="8060453"/>
              <a:ext cx="249174" cy="65201"/>
            </a:xfrm>
            <a:prstGeom prst="rect">
              <a:avLst/>
            </a:prstGeom>
          </p:spPr>
        </p:pic>
        <p:pic>
          <p:nvPicPr>
            <p:cNvPr id="17" name="object 17"/>
            <p:cNvPicPr/>
            <p:nvPr/>
          </p:nvPicPr>
          <p:blipFill>
            <a:blip r:embed="rId8" cstate="print"/>
            <a:stretch>
              <a:fillRect/>
            </a:stretch>
          </p:blipFill>
          <p:spPr>
            <a:xfrm>
              <a:off x="1914358" y="8275779"/>
              <a:ext cx="140332" cy="94904"/>
            </a:xfrm>
            <a:prstGeom prst="rect">
              <a:avLst/>
            </a:prstGeom>
          </p:spPr>
        </p:pic>
        <p:pic>
          <p:nvPicPr>
            <p:cNvPr id="18" name="object 18"/>
            <p:cNvPicPr/>
            <p:nvPr/>
          </p:nvPicPr>
          <p:blipFill>
            <a:blip r:embed="rId9" cstate="print"/>
            <a:stretch>
              <a:fillRect/>
            </a:stretch>
          </p:blipFill>
          <p:spPr>
            <a:xfrm>
              <a:off x="1879637" y="8499802"/>
              <a:ext cx="109287" cy="80852"/>
            </a:xfrm>
            <a:prstGeom prst="rect">
              <a:avLst/>
            </a:prstGeom>
          </p:spPr>
        </p:pic>
        <p:pic>
          <p:nvPicPr>
            <p:cNvPr id="19" name="object 19"/>
            <p:cNvPicPr/>
            <p:nvPr/>
          </p:nvPicPr>
          <p:blipFill>
            <a:blip r:embed="rId10" cstate="print"/>
            <a:stretch>
              <a:fillRect/>
            </a:stretch>
          </p:blipFill>
          <p:spPr>
            <a:xfrm>
              <a:off x="1126141" y="7855424"/>
              <a:ext cx="625818" cy="371203"/>
            </a:xfrm>
            <a:prstGeom prst="rect">
              <a:avLst/>
            </a:prstGeom>
          </p:spPr>
        </p:pic>
      </p:grpSp>
      <p:sp>
        <p:nvSpPr>
          <p:cNvPr id="20" name="object 20" descr="$PPTXTitle"/>
          <p:cNvSpPr txBox="1">
            <a:spLocks noGrp="1"/>
          </p:cNvSpPr>
          <p:nvPr>
            <p:ph type="title"/>
          </p:nvPr>
        </p:nvSpPr>
        <p:spPr>
          <a:xfrm>
            <a:off x="-127971" y="232908"/>
            <a:ext cx="12447941" cy="1360005"/>
          </a:xfrm>
          <a:prstGeom prst="rect">
            <a:avLst/>
          </a:prstGeom>
        </p:spPr>
        <p:txBody>
          <a:bodyPr vert="horz" wrap="square" lIns="0" tIns="544148" rIns="0" bIns="0" rtlCol="0">
            <a:spAutoFit/>
          </a:bodyPr>
          <a:lstStyle/>
          <a:p>
            <a:pPr marL="206597">
              <a:spcBef>
                <a:spcPts val="67"/>
              </a:spcBef>
            </a:pPr>
            <a:r>
              <a:t>INTERNAL CONTROLS AND ACCOUNTABILITY</a:t>
            </a:r>
          </a:p>
        </p:txBody>
      </p:sp>
      <p:sp>
        <p:nvSpPr>
          <p:cNvPr id="21" name="object 21"/>
          <p:cNvSpPr txBox="1"/>
          <p:nvPr/>
        </p:nvSpPr>
        <p:spPr>
          <a:xfrm>
            <a:off x="2277508" y="3596389"/>
            <a:ext cx="3740150" cy="819648"/>
          </a:xfrm>
          <a:prstGeom prst="rect">
            <a:avLst/>
          </a:prstGeom>
          <a:solidFill>
            <a:srgbClr val="FFFFFF"/>
          </a:solidFill>
        </p:spPr>
        <p:txBody>
          <a:bodyPr vert="horz" wrap="square" lIns="0" tIns="95250" rIns="0" bIns="0" rtlCol="0">
            <a:spAutoFit/>
          </a:bodyPr>
          <a:lstStyle/>
          <a:p>
            <a:pPr marL="1186239" marR="350961" indent="-830622" defTabSz="609630">
              <a:lnSpc>
                <a:spcPct val="115199"/>
              </a:lnSpc>
              <a:spcBef>
                <a:spcPts val="750"/>
              </a:spcBef>
            </a:pPr>
            <a:r>
              <a:rPr sz="2133" b="1" kern="0" spc="67">
                <a:solidFill>
                  <a:srgbClr val="2A3C73"/>
                </a:solidFill>
                <a:latin typeface="Trebuchet MS"/>
                <a:cs typeface="Trebuchet MS"/>
              </a:rPr>
              <a:t>Prepare</a:t>
            </a:r>
            <a:r>
              <a:rPr sz="2133" b="1" kern="0" spc="-270">
                <a:solidFill>
                  <a:srgbClr val="2A3C73"/>
                </a:solidFill>
                <a:latin typeface="Trebuchet MS"/>
                <a:cs typeface="Trebuchet MS"/>
              </a:rPr>
              <a:t> </a:t>
            </a:r>
            <a:r>
              <a:rPr sz="2133" b="1" kern="0">
                <a:solidFill>
                  <a:srgbClr val="2A3C73"/>
                </a:solidFill>
                <a:latin typeface="Trebuchet MS"/>
                <a:cs typeface="Trebuchet MS"/>
              </a:rPr>
              <a:t>for</a:t>
            </a:r>
            <a:r>
              <a:rPr sz="2133" b="1" kern="0" spc="-267">
                <a:solidFill>
                  <a:srgbClr val="2A3C73"/>
                </a:solidFill>
                <a:latin typeface="Trebuchet MS"/>
                <a:cs typeface="Trebuchet MS"/>
              </a:rPr>
              <a:t> </a:t>
            </a:r>
            <a:r>
              <a:rPr sz="2133" b="1" kern="0" spc="63">
                <a:solidFill>
                  <a:srgbClr val="2A3C73"/>
                </a:solidFill>
                <a:latin typeface="Trebuchet MS"/>
                <a:cs typeface="Trebuchet MS"/>
              </a:rPr>
              <a:t>Leadership </a:t>
            </a:r>
            <a:r>
              <a:rPr sz="2133" b="1" kern="0" spc="50">
                <a:solidFill>
                  <a:srgbClr val="2A3C73"/>
                </a:solidFill>
                <a:latin typeface="Trebuchet MS"/>
                <a:cs typeface="Trebuchet MS"/>
              </a:rPr>
              <a:t>Transition</a:t>
            </a:r>
            <a:endParaRPr sz="2133" kern="0">
              <a:solidFill>
                <a:sysClr val="windowText" lastClr="000000"/>
              </a:solidFill>
              <a:latin typeface="Trebuchet MS"/>
              <a:cs typeface="Trebuchet MS"/>
            </a:endParaRPr>
          </a:p>
        </p:txBody>
      </p:sp>
      <p:sp>
        <p:nvSpPr>
          <p:cNvPr id="22" name="object 22"/>
          <p:cNvSpPr txBox="1"/>
          <p:nvPr/>
        </p:nvSpPr>
        <p:spPr>
          <a:xfrm>
            <a:off x="475320" y="4993591"/>
            <a:ext cx="11222567" cy="1662208"/>
          </a:xfrm>
          <a:prstGeom prst="rect">
            <a:avLst/>
          </a:prstGeom>
        </p:spPr>
        <p:txBody>
          <a:bodyPr vert="horz" wrap="square" lIns="0" tIns="218017" rIns="0" bIns="0" rtlCol="0">
            <a:spAutoFit/>
          </a:bodyPr>
          <a:lstStyle/>
          <a:p>
            <a:pPr marL="1707389" defTabSz="609630">
              <a:spcBef>
                <a:spcPts val="1717"/>
              </a:spcBef>
            </a:pPr>
            <a:r>
              <a:rPr sz="2400" b="1" kern="0">
                <a:solidFill>
                  <a:srgbClr val="2A3C73"/>
                </a:solidFill>
                <a:latin typeface="Trebuchet MS"/>
                <a:cs typeface="Trebuchet MS"/>
              </a:rPr>
              <a:t>Before</a:t>
            </a:r>
            <a:r>
              <a:rPr sz="2400" b="1" kern="0" spc="-277">
                <a:solidFill>
                  <a:srgbClr val="2A3C73"/>
                </a:solidFill>
                <a:latin typeface="Trebuchet MS"/>
                <a:cs typeface="Trebuchet MS"/>
              </a:rPr>
              <a:t> </a:t>
            </a:r>
            <a:r>
              <a:rPr sz="2400" b="1" kern="0" spc="107">
                <a:solidFill>
                  <a:srgbClr val="2A3C73"/>
                </a:solidFill>
                <a:latin typeface="Trebuchet MS"/>
                <a:cs typeface="Trebuchet MS"/>
              </a:rPr>
              <a:t>your</a:t>
            </a:r>
            <a:r>
              <a:rPr sz="2400" b="1" kern="0" spc="-273">
                <a:solidFill>
                  <a:srgbClr val="2A3C73"/>
                </a:solidFill>
                <a:latin typeface="Trebuchet MS"/>
                <a:cs typeface="Trebuchet MS"/>
              </a:rPr>
              <a:t> </a:t>
            </a:r>
            <a:r>
              <a:rPr sz="2400" b="1" kern="0" spc="53">
                <a:solidFill>
                  <a:srgbClr val="2A3C73"/>
                </a:solidFill>
                <a:latin typeface="Trebuchet MS"/>
                <a:cs typeface="Trebuchet MS"/>
              </a:rPr>
              <a:t>next</a:t>
            </a:r>
            <a:r>
              <a:rPr sz="2400" b="1" kern="0" spc="-273">
                <a:solidFill>
                  <a:srgbClr val="2A3C73"/>
                </a:solidFill>
                <a:latin typeface="Trebuchet MS"/>
                <a:cs typeface="Trebuchet MS"/>
              </a:rPr>
              <a:t> </a:t>
            </a:r>
            <a:r>
              <a:rPr sz="2400" b="1" kern="0" spc="147">
                <a:solidFill>
                  <a:srgbClr val="2A3C73"/>
                </a:solidFill>
                <a:latin typeface="Trebuchet MS"/>
                <a:cs typeface="Trebuchet MS"/>
              </a:rPr>
              <a:t>board</a:t>
            </a:r>
            <a:r>
              <a:rPr sz="2400" b="1" kern="0" spc="-273">
                <a:solidFill>
                  <a:srgbClr val="2A3C73"/>
                </a:solidFill>
                <a:latin typeface="Trebuchet MS"/>
                <a:cs typeface="Trebuchet MS"/>
              </a:rPr>
              <a:t> </a:t>
            </a:r>
            <a:r>
              <a:rPr sz="2400" b="1" kern="0" spc="80">
                <a:solidFill>
                  <a:srgbClr val="2A3C73"/>
                </a:solidFill>
                <a:latin typeface="Trebuchet MS"/>
                <a:cs typeface="Trebuchet MS"/>
              </a:rPr>
              <a:t>meeting,</a:t>
            </a:r>
            <a:r>
              <a:rPr sz="2400" b="1" kern="0" spc="-273">
                <a:solidFill>
                  <a:srgbClr val="2A3C73"/>
                </a:solidFill>
                <a:latin typeface="Trebuchet MS"/>
                <a:cs typeface="Trebuchet MS"/>
              </a:rPr>
              <a:t> </a:t>
            </a:r>
            <a:r>
              <a:rPr sz="2400" b="1" kern="0" spc="93">
                <a:solidFill>
                  <a:srgbClr val="2A3C73"/>
                </a:solidFill>
                <a:latin typeface="Trebuchet MS"/>
                <a:cs typeface="Trebuchet MS"/>
              </a:rPr>
              <a:t>ask:</a:t>
            </a:r>
            <a:endParaRPr sz="2400" kern="0">
              <a:solidFill>
                <a:sysClr val="windowText" lastClr="000000"/>
              </a:solidFill>
              <a:latin typeface="Trebuchet MS"/>
              <a:cs typeface="Trebuchet MS"/>
            </a:endParaRPr>
          </a:p>
          <a:p>
            <a:pPr marL="414887" marR="78321" defTabSz="609630">
              <a:lnSpc>
                <a:spcPct val="115500"/>
              </a:lnSpc>
              <a:spcBef>
                <a:spcPts val="2473"/>
              </a:spcBef>
            </a:pPr>
            <a:r>
              <a:rPr sz="2200" b="1" kern="0" spc="-27">
                <a:solidFill>
                  <a:srgbClr val="2A3C73"/>
                </a:solidFill>
                <a:latin typeface="Trebuchet MS"/>
                <a:cs typeface="Trebuchet MS"/>
              </a:rPr>
              <a:t>If</a:t>
            </a:r>
            <a:r>
              <a:rPr sz="2200" b="1" kern="0" spc="-277">
                <a:solidFill>
                  <a:srgbClr val="2A3C73"/>
                </a:solidFill>
                <a:latin typeface="Trebuchet MS"/>
                <a:cs typeface="Trebuchet MS"/>
              </a:rPr>
              <a:t> </a:t>
            </a:r>
            <a:r>
              <a:rPr sz="2200" b="1" kern="0" spc="317">
                <a:solidFill>
                  <a:srgbClr val="2A3C73"/>
                </a:solidFill>
                <a:latin typeface="Trebuchet MS"/>
                <a:cs typeface="Trebuchet MS"/>
              </a:rPr>
              <a:t>a</a:t>
            </a:r>
            <a:r>
              <a:rPr sz="2200" b="1" kern="0" spc="-277">
                <a:solidFill>
                  <a:srgbClr val="2A3C73"/>
                </a:solidFill>
                <a:latin typeface="Trebuchet MS"/>
                <a:cs typeface="Trebuchet MS"/>
              </a:rPr>
              <a:t> </a:t>
            </a:r>
            <a:r>
              <a:rPr sz="2200" b="1" kern="0" spc="107">
                <a:solidFill>
                  <a:srgbClr val="2A3C73"/>
                </a:solidFill>
                <a:latin typeface="Trebuchet MS"/>
                <a:cs typeface="Trebuchet MS"/>
              </a:rPr>
              <a:t>new</a:t>
            </a:r>
            <a:r>
              <a:rPr sz="2200" b="1" kern="0" spc="-273">
                <a:solidFill>
                  <a:srgbClr val="2A3C73"/>
                </a:solidFill>
                <a:latin typeface="Trebuchet MS"/>
                <a:cs typeface="Trebuchet MS"/>
              </a:rPr>
              <a:t> </a:t>
            </a:r>
            <a:r>
              <a:rPr sz="2200" b="1" kern="0">
                <a:solidFill>
                  <a:srgbClr val="2A3C73"/>
                </a:solidFill>
                <a:latin typeface="Trebuchet MS"/>
                <a:cs typeface="Trebuchet MS"/>
              </a:rPr>
              <a:t>officer</a:t>
            </a:r>
            <a:r>
              <a:rPr sz="2200" b="1" kern="0" spc="-277">
                <a:solidFill>
                  <a:srgbClr val="2A3C73"/>
                </a:solidFill>
                <a:latin typeface="Trebuchet MS"/>
                <a:cs typeface="Trebuchet MS"/>
              </a:rPr>
              <a:t> </a:t>
            </a:r>
            <a:r>
              <a:rPr sz="2200" b="1" kern="0" spc="110">
                <a:solidFill>
                  <a:srgbClr val="2A3C73"/>
                </a:solidFill>
                <a:latin typeface="Trebuchet MS"/>
                <a:cs typeface="Trebuchet MS"/>
              </a:rPr>
              <a:t>stepped</a:t>
            </a:r>
            <a:r>
              <a:rPr sz="2200" b="1" kern="0" spc="-273">
                <a:solidFill>
                  <a:srgbClr val="2A3C73"/>
                </a:solidFill>
                <a:latin typeface="Trebuchet MS"/>
                <a:cs typeface="Trebuchet MS"/>
              </a:rPr>
              <a:t> </a:t>
            </a:r>
            <a:r>
              <a:rPr sz="2200" b="1" kern="0" spc="43">
                <a:solidFill>
                  <a:srgbClr val="2A3C73"/>
                </a:solidFill>
                <a:latin typeface="Trebuchet MS"/>
                <a:cs typeface="Trebuchet MS"/>
              </a:rPr>
              <a:t>into</a:t>
            </a:r>
            <a:r>
              <a:rPr sz="2200" b="1" kern="0" spc="-277">
                <a:solidFill>
                  <a:srgbClr val="2A3C73"/>
                </a:solidFill>
                <a:latin typeface="Trebuchet MS"/>
                <a:cs typeface="Trebuchet MS"/>
              </a:rPr>
              <a:t> </a:t>
            </a:r>
            <a:r>
              <a:rPr sz="2200" b="1" kern="0" spc="70">
                <a:solidFill>
                  <a:srgbClr val="2A3C73"/>
                </a:solidFill>
                <a:latin typeface="Trebuchet MS"/>
                <a:cs typeface="Trebuchet MS"/>
              </a:rPr>
              <a:t>our</a:t>
            </a:r>
            <a:r>
              <a:rPr sz="2200" b="1" kern="0" spc="-273">
                <a:solidFill>
                  <a:srgbClr val="2A3C73"/>
                </a:solidFill>
                <a:latin typeface="Trebuchet MS"/>
                <a:cs typeface="Trebuchet MS"/>
              </a:rPr>
              <a:t> </a:t>
            </a:r>
            <a:r>
              <a:rPr sz="2200" b="1" kern="0" spc="83">
                <a:solidFill>
                  <a:srgbClr val="2A3C73"/>
                </a:solidFill>
                <a:latin typeface="Trebuchet MS"/>
                <a:cs typeface="Trebuchet MS"/>
              </a:rPr>
              <a:t>organization</a:t>
            </a:r>
            <a:r>
              <a:rPr sz="2200" b="1" kern="0" spc="-277">
                <a:solidFill>
                  <a:srgbClr val="2A3C73"/>
                </a:solidFill>
                <a:latin typeface="Trebuchet MS"/>
                <a:cs typeface="Trebuchet MS"/>
              </a:rPr>
              <a:t> </a:t>
            </a:r>
            <a:r>
              <a:rPr sz="2200" b="1" kern="0" spc="53">
                <a:solidFill>
                  <a:srgbClr val="2A3C73"/>
                </a:solidFill>
                <a:latin typeface="Trebuchet MS"/>
                <a:cs typeface="Trebuchet MS"/>
              </a:rPr>
              <a:t>tomorrow,</a:t>
            </a:r>
            <a:r>
              <a:rPr sz="2200" b="1" kern="0" spc="-273">
                <a:solidFill>
                  <a:srgbClr val="2A3C73"/>
                </a:solidFill>
                <a:latin typeface="Trebuchet MS"/>
                <a:cs typeface="Trebuchet MS"/>
              </a:rPr>
              <a:t> </a:t>
            </a:r>
            <a:r>
              <a:rPr sz="2200" b="1" kern="0" spc="100">
                <a:solidFill>
                  <a:srgbClr val="2A3C73"/>
                </a:solidFill>
                <a:latin typeface="Trebuchet MS"/>
                <a:cs typeface="Trebuchet MS"/>
              </a:rPr>
              <a:t>would</a:t>
            </a:r>
            <a:r>
              <a:rPr sz="2200" b="1" kern="0" spc="-277">
                <a:solidFill>
                  <a:srgbClr val="2A3C73"/>
                </a:solidFill>
                <a:latin typeface="Trebuchet MS"/>
                <a:cs typeface="Trebuchet MS"/>
              </a:rPr>
              <a:t> </a:t>
            </a:r>
            <a:r>
              <a:rPr sz="2200" b="1" kern="0" spc="70">
                <a:solidFill>
                  <a:srgbClr val="2A3C73"/>
                </a:solidFill>
                <a:latin typeface="Trebuchet MS"/>
                <a:cs typeface="Trebuchet MS"/>
              </a:rPr>
              <a:t>our</a:t>
            </a:r>
            <a:r>
              <a:rPr sz="2200" b="1" kern="0" spc="-273">
                <a:solidFill>
                  <a:srgbClr val="2A3C73"/>
                </a:solidFill>
                <a:latin typeface="Trebuchet MS"/>
                <a:cs typeface="Trebuchet MS"/>
              </a:rPr>
              <a:t> </a:t>
            </a:r>
            <a:r>
              <a:rPr sz="2200" b="1" kern="0" spc="173">
                <a:solidFill>
                  <a:srgbClr val="2A3C73"/>
                </a:solidFill>
                <a:latin typeface="Trebuchet MS"/>
                <a:cs typeface="Trebuchet MS"/>
              </a:rPr>
              <a:t>systems </a:t>
            </a:r>
            <a:r>
              <a:rPr sz="2200" b="1" kern="0" spc="76">
                <a:solidFill>
                  <a:srgbClr val="2A3C73"/>
                </a:solidFill>
                <a:latin typeface="Trebuchet MS"/>
                <a:cs typeface="Trebuchet MS"/>
              </a:rPr>
              <a:t>provide</a:t>
            </a:r>
            <a:r>
              <a:rPr sz="2200" b="1" kern="0" spc="-280">
                <a:solidFill>
                  <a:srgbClr val="2A3C73"/>
                </a:solidFill>
                <a:latin typeface="Trebuchet MS"/>
                <a:cs typeface="Trebuchet MS"/>
              </a:rPr>
              <a:t> </a:t>
            </a:r>
            <a:r>
              <a:rPr sz="2200" b="1" kern="0" spc="136">
                <a:solidFill>
                  <a:srgbClr val="2A3C73"/>
                </a:solidFill>
                <a:latin typeface="Trebuchet MS"/>
                <a:cs typeface="Trebuchet MS"/>
              </a:rPr>
              <a:t>them</a:t>
            </a:r>
            <a:r>
              <a:rPr sz="2200" b="1" kern="0" spc="-280">
                <a:solidFill>
                  <a:srgbClr val="2A3C73"/>
                </a:solidFill>
                <a:latin typeface="Trebuchet MS"/>
                <a:cs typeface="Trebuchet MS"/>
              </a:rPr>
              <a:t> </a:t>
            </a:r>
            <a:r>
              <a:rPr sz="2200" b="1" kern="0" spc="47">
                <a:solidFill>
                  <a:srgbClr val="2A3C73"/>
                </a:solidFill>
                <a:latin typeface="Trebuchet MS"/>
                <a:cs typeface="Trebuchet MS"/>
              </a:rPr>
              <a:t>with</a:t>
            </a:r>
            <a:r>
              <a:rPr sz="2200" b="1" kern="0" spc="-280">
                <a:solidFill>
                  <a:srgbClr val="2A3C73"/>
                </a:solidFill>
                <a:latin typeface="Trebuchet MS"/>
                <a:cs typeface="Trebuchet MS"/>
              </a:rPr>
              <a:t> </a:t>
            </a:r>
            <a:r>
              <a:rPr sz="2200" b="1" kern="0" spc="83">
                <a:solidFill>
                  <a:srgbClr val="2A3C73"/>
                </a:solidFill>
                <a:latin typeface="Trebuchet MS"/>
                <a:cs typeface="Trebuchet MS"/>
              </a:rPr>
              <a:t>everything</a:t>
            </a:r>
            <a:r>
              <a:rPr sz="2200" b="1" kern="0" spc="-280">
                <a:solidFill>
                  <a:srgbClr val="2A3C73"/>
                </a:solidFill>
                <a:latin typeface="Trebuchet MS"/>
                <a:cs typeface="Trebuchet MS"/>
              </a:rPr>
              <a:t> </a:t>
            </a:r>
            <a:r>
              <a:rPr sz="2200" b="1" kern="0" spc="80">
                <a:solidFill>
                  <a:srgbClr val="2A3C73"/>
                </a:solidFill>
                <a:latin typeface="Trebuchet MS"/>
                <a:cs typeface="Trebuchet MS"/>
              </a:rPr>
              <a:t>they</a:t>
            </a:r>
            <a:r>
              <a:rPr sz="2200" b="1" kern="0" spc="-277">
                <a:solidFill>
                  <a:srgbClr val="2A3C73"/>
                </a:solidFill>
                <a:latin typeface="Trebuchet MS"/>
                <a:cs typeface="Trebuchet MS"/>
              </a:rPr>
              <a:t> </a:t>
            </a:r>
            <a:r>
              <a:rPr sz="2200" b="1" kern="0" spc="97">
                <a:solidFill>
                  <a:srgbClr val="2A3C73"/>
                </a:solidFill>
                <a:latin typeface="Trebuchet MS"/>
                <a:cs typeface="Trebuchet MS"/>
              </a:rPr>
              <a:t>need</a:t>
            </a:r>
            <a:r>
              <a:rPr sz="2200" b="1" kern="0" spc="-280">
                <a:solidFill>
                  <a:srgbClr val="2A3C73"/>
                </a:solidFill>
                <a:latin typeface="Trebuchet MS"/>
                <a:cs typeface="Trebuchet MS"/>
              </a:rPr>
              <a:t> </a:t>
            </a:r>
            <a:r>
              <a:rPr sz="2200" b="1" kern="0" spc="53">
                <a:solidFill>
                  <a:srgbClr val="2A3C73"/>
                </a:solidFill>
                <a:latin typeface="Trebuchet MS"/>
                <a:cs typeface="Trebuchet MS"/>
              </a:rPr>
              <a:t>to</a:t>
            </a:r>
            <a:r>
              <a:rPr sz="2200" b="1" kern="0" spc="-280">
                <a:solidFill>
                  <a:srgbClr val="2A3C73"/>
                </a:solidFill>
                <a:latin typeface="Trebuchet MS"/>
                <a:cs typeface="Trebuchet MS"/>
              </a:rPr>
              <a:t> </a:t>
            </a:r>
            <a:r>
              <a:rPr sz="2200" b="1" kern="0" spc="113">
                <a:solidFill>
                  <a:srgbClr val="2A3C73"/>
                </a:solidFill>
                <a:latin typeface="Trebuchet MS"/>
                <a:cs typeface="Trebuchet MS"/>
              </a:rPr>
              <a:t>lead</a:t>
            </a:r>
            <a:r>
              <a:rPr sz="2200" b="1" kern="0" spc="-280">
                <a:solidFill>
                  <a:srgbClr val="2A3C73"/>
                </a:solidFill>
                <a:latin typeface="Trebuchet MS"/>
                <a:cs typeface="Trebuchet MS"/>
              </a:rPr>
              <a:t> </a:t>
            </a:r>
            <a:r>
              <a:rPr sz="2200" b="1" kern="0" spc="107">
                <a:solidFill>
                  <a:srgbClr val="2A3C73"/>
                </a:solidFill>
                <a:latin typeface="Trebuchet MS"/>
                <a:cs typeface="Trebuchet MS"/>
              </a:rPr>
              <a:t>successfully</a:t>
            </a:r>
            <a:r>
              <a:rPr sz="2200" b="1" kern="0" spc="-280">
                <a:solidFill>
                  <a:srgbClr val="2A3C73"/>
                </a:solidFill>
                <a:latin typeface="Trebuchet MS"/>
                <a:cs typeface="Trebuchet MS"/>
              </a:rPr>
              <a:t> </a:t>
            </a:r>
            <a:r>
              <a:rPr sz="2200" b="1" kern="0" spc="200">
                <a:solidFill>
                  <a:srgbClr val="2A3C73"/>
                </a:solidFill>
                <a:latin typeface="Trebuchet MS"/>
                <a:cs typeface="Trebuchet MS"/>
              </a:rPr>
              <a:t>and</a:t>
            </a:r>
            <a:r>
              <a:rPr sz="2200" b="1" kern="0" spc="-277">
                <a:solidFill>
                  <a:srgbClr val="2A3C73"/>
                </a:solidFill>
                <a:latin typeface="Trebuchet MS"/>
                <a:cs typeface="Trebuchet MS"/>
              </a:rPr>
              <a:t> </a:t>
            </a:r>
            <a:r>
              <a:rPr sz="2200" b="1" kern="0" spc="90">
                <a:solidFill>
                  <a:srgbClr val="2A3C73"/>
                </a:solidFill>
                <a:latin typeface="Trebuchet MS"/>
                <a:cs typeface="Trebuchet MS"/>
              </a:rPr>
              <a:t>responsibly?</a:t>
            </a:r>
            <a:endParaRPr sz="2200" kern="0">
              <a:solidFill>
                <a:sysClr val="windowText" lastClr="000000"/>
              </a:solidFill>
              <a:latin typeface="Trebuchet MS"/>
              <a:cs typeface="Trebuchet M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775231" y="885253"/>
            <a:ext cx="5568419" cy="1065314"/>
          </a:xfrm>
          <a:prstGeom prst="rect">
            <a:avLst/>
          </a:prstGeom>
        </p:spPr>
        <p:txBody>
          <a:bodyPr vert="horz" wrap="square" lIns="0" tIns="8467" rIns="0" bIns="0" rtlCol="0">
            <a:spAutoFit/>
          </a:bodyPr>
          <a:lstStyle/>
          <a:p>
            <a:pPr marL="8467">
              <a:spcBef>
                <a:spcPts val="67"/>
              </a:spcBef>
            </a:pPr>
            <a:r>
              <a:rPr sz="6867"/>
              <a:t>LEADING WITH</a:t>
            </a:r>
          </a:p>
        </p:txBody>
      </p:sp>
      <p:sp>
        <p:nvSpPr>
          <p:cNvPr id="3" name="object 3"/>
          <p:cNvSpPr txBox="1"/>
          <p:nvPr/>
        </p:nvSpPr>
        <p:spPr>
          <a:xfrm>
            <a:off x="775231" y="1717103"/>
            <a:ext cx="5054069" cy="1065314"/>
          </a:xfrm>
          <a:prstGeom prst="rect">
            <a:avLst/>
          </a:prstGeom>
        </p:spPr>
        <p:txBody>
          <a:bodyPr vert="horz" wrap="square" lIns="0" tIns="8467" rIns="0" bIns="0" rtlCol="0">
            <a:spAutoFit/>
          </a:bodyPr>
          <a:lstStyle/>
          <a:p>
            <a:pPr marL="8467" defTabSz="609630">
              <a:spcBef>
                <a:spcPts val="67"/>
              </a:spcBef>
            </a:pPr>
            <a:r>
              <a:rPr sz="6867" kern="0">
                <a:solidFill>
                  <a:srgbClr val="FFFFFF"/>
                </a:solidFill>
                <a:latin typeface="Arial Narrow"/>
                <a:cs typeface="Arial Narrow"/>
              </a:rPr>
              <a:t>CONFIDENCE</a:t>
            </a:r>
            <a:endParaRPr sz="6867" kern="0">
              <a:solidFill>
                <a:sysClr val="windowText" lastClr="000000"/>
              </a:solidFill>
              <a:latin typeface="Arial Narrow"/>
              <a:cs typeface="Arial Narrow"/>
            </a:endParaRPr>
          </a:p>
        </p:txBody>
      </p:sp>
      <p:sp>
        <p:nvSpPr>
          <p:cNvPr id="4" name="object 4"/>
          <p:cNvSpPr/>
          <p:nvPr/>
        </p:nvSpPr>
        <p:spPr>
          <a:xfrm>
            <a:off x="5547614" y="4202362"/>
            <a:ext cx="1109980" cy="303106"/>
          </a:xfrm>
          <a:custGeom>
            <a:avLst/>
            <a:gdLst/>
            <a:ahLst/>
            <a:cxnLst/>
            <a:rect l="l" t="t" r="r" b="b"/>
            <a:pathLst>
              <a:path w="1664970" h="454659">
                <a:moveTo>
                  <a:pt x="1664855" y="179070"/>
                </a:moveTo>
                <a:lnTo>
                  <a:pt x="1648244" y="135890"/>
                </a:lnTo>
                <a:lnTo>
                  <a:pt x="1629778" y="109220"/>
                </a:lnTo>
                <a:lnTo>
                  <a:pt x="1627022" y="105410"/>
                </a:lnTo>
                <a:lnTo>
                  <a:pt x="1624215" y="102870"/>
                </a:lnTo>
                <a:lnTo>
                  <a:pt x="1619910" y="102870"/>
                </a:lnTo>
                <a:lnTo>
                  <a:pt x="1614868" y="96520"/>
                </a:lnTo>
                <a:lnTo>
                  <a:pt x="1608480" y="93980"/>
                </a:lnTo>
                <a:lnTo>
                  <a:pt x="1601216" y="92710"/>
                </a:lnTo>
                <a:lnTo>
                  <a:pt x="1593570" y="92710"/>
                </a:lnTo>
                <a:lnTo>
                  <a:pt x="1570786" y="93980"/>
                </a:lnTo>
                <a:lnTo>
                  <a:pt x="1548015" y="93980"/>
                </a:lnTo>
                <a:lnTo>
                  <a:pt x="1502448" y="96520"/>
                </a:lnTo>
                <a:lnTo>
                  <a:pt x="1500327" y="95250"/>
                </a:lnTo>
                <a:lnTo>
                  <a:pt x="1496085" y="92710"/>
                </a:lnTo>
                <a:lnTo>
                  <a:pt x="1482852" y="95250"/>
                </a:lnTo>
                <a:lnTo>
                  <a:pt x="1480769" y="93980"/>
                </a:lnTo>
                <a:lnTo>
                  <a:pt x="1476603" y="91440"/>
                </a:lnTo>
                <a:lnTo>
                  <a:pt x="1463319" y="93980"/>
                </a:lnTo>
                <a:lnTo>
                  <a:pt x="1460652" y="91440"/>
                </a:lnTo>
                <a:lnTo>
                  <a:pt x="1459318" y="90170"/>
                </a:lnTo>
                <a:lnTo>
                  <a:pt x="1454327" y="91440"/>
                </a:lnTo>
                <a:lnTo>
                  <a:pt x="1449768" y="91440"/>
                </a:lnTo>
                <a:lnTo>
                  <a:pt x="1403845" y="82550"/>
                </a:lnTo>
                <a:lnTo>
                  <a:pt x="1358696" y="72390"/>
                </a:lnTo>
                <a:lnTo>
                  <a:pt x="1314437" y="58420"/>
                </a:lnTo>
                <a:lnTo>
                  <a:pt x="1271143" y="40640"/>
                </a:lnTo>
                <a:lnTo>
                  <a:pt x="1262405" y="38100"/>
                </a:lnTo>
                <a:lnTo>
                  <a:pt x="1258036" y="35560"/>
                </a:lnTo>
                <a:lnTo>
                  <a:pt x="1252855" y="34290"/>
                </a:lnTo>
                <a:lnTo>
                  <a:pt x="1246987" y="31750"/>
                </a:lnTo>
                <a:lnTo>
                  <a:pt x="1239748" y="39370"/>
                </a:lnTo>
                <a:lnTo>
                  <a:pt x="1240624" y="46990"/>
                </a:lnTo>
                <a:lnTo>
                  <a:pt x="1243368" y="49530"/>
                </a:lnTo>
                <a:lnTo>
                  <a:pt x="1250810" y="60960"/>
                </a:lnTo>
                <a:lnTo>
                  <a:pt x="1256182" y="72390"/>
                </a:lnTo>
                <a:lnTo>
                  <a:pt x="1261262" y="85090"/>
                </a:lnTo>
                <a:lnTo>
                  <a:pt x="1267841" y="96520"/>
                </a:lnTo>
                <a:lnTo>
                  <a:pt x="1327785" y="130810"/>
                </a:lnTo>
                <a:lnTo>
                  <a:pt x="1370393" y="147320"/>
                </a:lnTo>
                <a:lnTo>
                  <a:pt x="1414106" y="161290"/>
                </a:lnTo>
                <a:lnTo>
                  <a:pt x="1458760" y="172720"/>
                </a:lnTo>
                <a:lnTo>
                  <a:pt x="1464132" y="173990"/>
                </a:lnTo>
                <a:lnTo>
                  <a:pt x="1469809" y="173990"/>
                </a:lnTo>
                <a:lnTo>
                  <a:pt x="1480477" y="179070"/>
                </a:lnTo>
                <a:lnTo>
                  <a:pt x="1478851" y="184150"/>
                </a:lnTo>
                <a:lnTo>
                  <a:pt x="1475981" y="187960"/>
                </a:lnTo>
                <a:lnTo>
                  <a:pt x="1469745" y="186690"/>
                </a:lnTo>
                <a:lnTo>
                  <a:pt x="1465313" y="189230"/>
                </a:lnTo>
                <a:lnTo>
                  <a:pt x="1462443" y="195580"/>
                </a:lnTo>
                <a:lnTo>
                  <a:pt x="1456639" y="195580"/>
                </a:lnTo>
                <a:lnTo>
                  <a:pt x="1451025" y="196850"/>
                </a:lnTo>
                <a:lnTo>
                  <a:pt x="1448092" y="203200"/>
                </a:lnTo>
                <a:lnTo>
                  <a:pt x="1446657" y="201930"/>
                </a:lnTo>
                <a:lnTo>
                  <a:pt x="1445717" y="201930"/>
                </a:lnTo>
                <a:lnTo>
                  <a:pt x="1445272" y="204470"/>
                </a:lnTo>
                <a:lnTo>
                  <a:pt x="1439722" y="204470"/>
                </a:lnTo>
                <a:lnTo>
                  <a:pt x="1434604" y="205740"/>
                </a:lnTo>
                <a:lnTo>
                  <a:pt x="1431607" y="210820"/>
                </a:lnTo>
                <a:lnTo>
                  <a:pt x="1427861" y="212090"/>
                </a:lnTo>
                <a:lnTo>
                  <a:pt x="1423936" y="212090"/>
                </a:lnTo>
                <a:lnTo>
                  <a:pt x="1391691" y="227330"/>
                </a:lnTo>
                <a:lnTo>
                  <a:pt x="1362989" y="240030"/>
                </a:lnTo>
                <a:lnTo>
                  <a:pt x="1334262" y="254000"/>
                </a:lnTo>
                <a:lnTo>
                  <a:pt x="1252639" y="289560"/>
                </a:lnTo>
                <a:lnTo>
                  <a:pt x="1199680" y="311150"/>
                </a:lnTo>
                <a:lnTo>
                  <a:pt x="1184973" y="316230"/>
                </a:lnTo>
                <a:lnTo>
                  <a:pt x="1177658" y="317500"/>
                </a:lnTo>
                <a:lnTo>
                  <a:pt x="1170406" y="320040"/>
                </a:lnTo>
                <a:lnTo>
                  <a:pt x="1123340" y="334010"/>
                </a:lnTo>
                <a:lnTo>
                  <a:pt x="1075905" y="346710"/>
                </a:lnTo>
                <a:lnTo>
                  <a:pt x="1028065" y="356870"/>
                </a:lnTo>
                <a:lnTo>
                  <a:pt x="979830" y="364490"/>
                </a:lnTo>
                <a:lnTo>
                  <a:pt x="931176" y="369570"/>
                </a:lnTo>
                <a:lnTo>
                  <a:pt x="882116" y="373380"/>
                </a:lnTo>
                <a:lnTo>
                  <a:pt x="855713" y="374650"/>
                </a:lnTo>
                <a:lnTo>
                  <a:pt x="829310" y="374650"/>
                </a:lnTo>
                <a:lnTo>
                  <a:pt x="776516" y="375920"/>
                </a:lnTo>
                <a:lnTo>
                  <a:pt x="769835" y="372110"/>
                </a:lnTo>
                <a:lnTo>
                  <a:pt x="762965" y="374650"/>
                </a:lnTo>
                <a:lnTo>
                  <a:pt x="756043" y="375920"/>
                </a:lnTo>
                <a:lnTo>
                  <a:pt x="753935" y="374650"/>
                </a:lnTo>
                <a:lnTo>
                  <a:pt x="749731" y="372110"/>
                </a:lnTo>
                <a:lnTo>
                  <a:pt x="736561" y="374650"/>
                </a:lnTo>
                <a:lnTo>
                  <a:pt x="732739" y="372110"/>
                </a:lnTo>
                <a:lnTo>
                  <a:pt x="730821" y="370840"/>
                </a:lnTo>
                <a:lnTo>
                  <a:pt x="724585" y="372110"/>
                </a:lnTo>
                <a:lnTo>
                  <a:pt x="718400" y="372110"/>
                </a:lnTo>
                <a:lnTo>
                  <a:pt x="714844" y="369570"/>
                </a:lnTo>
                <a:lnTo>
                  <a:pt x="710920" y="369570"/>
                </a:lnTo>
                <a:lnTo>
                  <a:pt x="706856" y="370840"/>
                </a:lnTo>
                <a:lnTo>
                  <a:pt x="705485" y="369570"/>
                </a:lnTo>
                <a:lnTo>
                  <a:pt x="704113" y="369570"/>
                </a:lnTo>
                <a:lnTo>
                  <a:pt x="702678" y="370840"/>
                </a:lnTo>
                <a:lnTo>
                  <a:pt x="700684" y="369570"/>
                </a:lnTo>
                <a:lnTo>
                  <a:pt x="698677" y="368300"/>
                </a:lnTo>
                <a:lnTo>
                  <a:pt x="693750" y="369570"/>
                </a:lnTo>
                <a:lnTo>
                  <a:pt x="689254" y="368300"/>
                </a:lnTo>
                <a:lnTo>
                  <a:pt x="672515" y="365760"/>
                </a:lnTo>
                <a:lnTo>
                  <a:pt x="655701" y="364490"/>
                </a:lnTo>
                <a:lnTo>
                  <a:pt x="638975" y="361950"/>
                </a:lnTo>
                <a:lnTo>
                  <a:pt x="622477" y="358140"/>
                </a:lnTo>
                <a:lnTo>
                  <a:pt x="620534" y="359410"/>
                </a:lnTo>
                <a:lnTo>
                  <a:pt x="614108" y="360680"/>
                </a:lnTo>
                <a:lnTo>
                  <a:pt x="621969" y="364490"/>
                </a:lnTo>
                <a:lnTo>
                  <a:pt x="627214" y="365760"/>
                </a:lnTo>
                <a:lnTo>
                  <a:pt x="627532" y="368300"/>
                </a:lnTo>
                <a:lnTo>
                  <a:pt x="624852" y="370840"/>
                </a:lnTo>
                <a:lnTo>
                  <a:pt x="622287" y="370840"/>
                </a:lnTo>
                <a:lnTo>
                  <a:pt x="620420" y="372110"/>
                </a:lnTo>
                <a:lnTo>
                  <a:pt x="568540" y="359410"/>
                </a:lnTo>
                <a:lnTo>
                  <a:pt x="517525" y="345440"/>
                </a:lnTo>
                <a:lnTo>
                  <a:pt x="467258" y="327660"/>
                </a:lnTo>
                <a:lnTo>
                  <a:pt x="417626" y="308610"/>
                </a:lnTo>
                <a:lnTo>
                  <a:pt x="405841" y="302260"/>
                </a:lnTo>
                <a:lnTo>
                  <a:pt x="320992" y="257810"/>
                </a:lnTo>
                <a:lnTo>
                  <a:pt x="294678" y="245110"/>
                </a:lnTo>
                <a:lnTo>
                  <a:pt x="293992" y="242570"/>
                </a:lnTo>
                <a:lnTo>
                  <a:pt x="292989" y="242570"/>
                </a:lnTo>
                <a:lnTo>
                  <a:pt x="290868" y="241300"/>
                </a:lnTo>
                <a:lnTo>
                  <a:pt x="288874" y="241300"/>
                </a:lnTo>
                <a:lnTo>
                  <a:pt x="287743" y="238760"/>
                </a:lnTo>
                <a:lnTo>
                  <a:pt x="285813" y="237490"/>
                </a:lnTo>
                <a:lnTo>
                  <a:pt x="283197" y="237490"/>
                </a:lnTo>
                <a:lnTo>
                  <a:pt x="282130" y="234950"/>
                </a:lnTo>
                <a:lnTo>
                  <a:pt x="280200" y="233680"/>
                </a:lnTo>
                <a:lnTo>
                  <a:pt x="277507" y="233680"/>
                </a:lnTo>
                <a:lnTo>
                  <a:pt x="276517" y="231140"/>
                </a:lnTo>
                <a:lnTo>
                  <a:pt x="274574" y="229870"/>
                </a:lnTo>
                <a:lnTo>
                  <a:pt x="271830" y="229870"/>
                </a:lnTo>
                <a:lnTo>
                  <a:pt x="270840" y="227330"/>
                </a:lnTo>
                <a:lnTo>
                  <a:pt x="268960" y="226060"/>
                </a:lnTo>
                <a:lnTo>
                  <a:pt x="266217" y="227330"/>
                </a:lnTo>
                <a:lnTo>
                  <a:pt x="265277" y="224790"/>
                </a:lnTo>
                <a:lnTo>
                  <a:pt x="263410" y="223520"/>
                </a:lnTo>
                <a:lnTo>
                  <a:pt x="260667" y="223520"/>
                </a:lnTo>
                <a:lnTo>
                  <a:pt x="259727" y="220980"/>
                </a:lnTo>
                <a:lnTo>
                  <a:pt x="257848" y="219710"/>
                </a:lnTo>
                <a:lnTo>
                  <a:pt x="255168" y="219710"/>
                </a:lnTo>
                <a:lnTo>
                  <a:pt x="254406" y="219176"/>
                </a:lnTo>
                <a:lnTo>
                  <a:pt x="253796" y="217335"/>
                </a:lnTo>
                <a:lnTo>
                  <a:pt x="251980" y="216154"/>
                </a:lnTo>
                <a:lnTo>
                  <a:pt x="250177" y="216242"/>
                </a:lnTo>
                <a:lnTo>
                  <a:pt x="249682" y="215900"/>
                </a:lnTo>
                <a:lnTo>
                  <a:pt x="249491" y="215900"/>
                </a:lnTo>
                <a:lnTo>
                  <a:pt x="248615" y="213360"/>
                </a:lnTo>
                <a:lnTo>
                  <a:pt x="246862" y="212090"/>
                </a:lnTo>
                <a:lnTo>
                  <a:pt x="243928" y="212090"/>
                </a:lnTo>
                <a:lnTo>
                  <a:pt x="243065" y="209550"/>
                </a:lnTo>
                <a:lnTo>
                  <a:pt x="241312" y="208280"/>
                </a:lnTo>
                <a:lnTo>
                  <a:pt x="238379" y="208280"/>
                </a:lnTo>
                <a:lnTo>
                  <a:pt x="237566" y="205740"/>
                </a:lnTo>
                <a:lnTo>
                  <a:pt x="235762" y="204470"/>
                </a:lnTo>
                <a:lnTo>
                  <a:pt x="233006" y="204470"/>
                </a:lnTo>
                <a:lnTo>
                  <a:pt x="232079" y="201930"/>
                </a:lnTo>
                <a:lnTo>
                  <a:pt x="230822" y="201053"/>
                </a:lnTo>
                <a:lnTo>
                  <a:pt x="230822" y="219710"/>
                </a:lnTo>
                <a:lnTo>
                  <a:pt x="230454" y="219710"/>
                </a:lnTo>
                <a:lnTo>
                  <a:pt x="230022" y="218440"/>
                </a:lnTo>
                <a:lnTo>
                  <a:pt x="230454" y="218440"/>
                </a:lnTo>
                <a:lnTo>
                  <a:pt x="230822" y="219710"/>
                </a:lnTo>
                <a:lnTo>
                  <a:pt x="230822" y="201053"/>
                </a:lnTo>
                <a:lnTo>
                  <a:pt x="230263" y="200660"/>
                </a:lnTo>
                <a:lnTo>
                  <a:pt x="227647" y="200660"/>
                </a:lnTo>
                <a:lnTo>
                  <a:pt x="227647" y="217170"/>
                </a:lnTo>
                <a:lnTo>
                  <a:pt x="227393" y="217170"/>
                </a:lnTo>
                <a:lnTo>
                  <a:pt x="226517" y="215900"/>
                </a:lnTo>
                <a:lnTo>
                  <a:pt x="227647" y="217170"/>
                </a:lnTo>
                <a:lnTo>
                  <a:pt x="227647" y="200660"/>
                </a:lnTo>
                <a:lnTo>
                  <a:pt x="227520" y="200660"/>
                </a:lnTo>
                <a:lnTo>
                  <a:pt x="226580" y="198120"/>
                </a:lnTo>
                <a:lnTo>
                  <a:pt x="224777" y="196850"/>
                </a:lnTo>
                <a:lnTo>
                  <a:pt x="222021" y="196850"/>
                </a:lnTo>
                <a:lnTo>
                  <a:pt x="174155" y="157480"/>
                </a:lnTo>
                <a:lnTo>
                  <a:pt x="166878" y="153670"/>
                </a:lnTo>
                <a:lnTo>
                  <a:pt x="160439" y="148590"/>
                </a:lnTo>
                <a:lnTo>
                  <a:pt x="148501" y="138430"/>
                </a:lnTo>
                <a:lnTo>
                  <a:pt x="148818" y="137160"/>
                </a:lnTo>
                <a:lnTo>
                  <a:pt x="149377" y="135890"/>
                </a:lnTo>
                <a:lnTo>
                  <a:pt x="151130" y="133350"/>
                </a:lnTo>
                <a:lnTo>
                  <a:pt x="152501" y="132080"/>
                </a:lnTo>
                <a:lnTo>
                  <a:pt x="154368" y="132080"/>
                </a:lnTo>
                <a:lnTo>
                  <a:pt x="148882" y="125730"/>
                </a:lnTo>
                <a:lnTo>
                  <a:pt x="143827" y="119380"/>
                </a:lnTo>
                <a:lnTo>
                  <a:pt x="135902" y="116840"/>
                </a:lnTo>
                <a:lnTo>
                  <a:pt x="133400" y="115570"/>
                </a:lnTo>
                <a:lnTo>
                  <a:pt x="131089" y="114300"/>
                </a:lnTo>
                <a:lnTo>
                  <a:pt x="129286" y="113030"/>
                </a:lnTo>
                <a:lnTo>
                  <a:pt x="133654" y="115570"/>
                </a:lnTo>
                <a:lnTo>
                  <a:pt x="135902" y="116840"/>
                </a:lnTo>
                <a:lnTo>
                  <a:pt x="134518" y="114300"/>
                </a:lnTo>
                <a:lnTo>
                  <a:pt x="132969" y="111760"/>
                </a:lnTo>
                <a:lnTo>
                  <a:pt x="130035" y="113030"/>
                </a:lnTo>
                <a:lnTo>
                  <a:pt x="129844" y="111760"/>
                </a:lnTo>
                <a:lnTo>
                  <a:pt x="129286" y="107950"/>
                </a:lnTo>
                <a:lnTo>
                  <a:pt x="126720" y="105410"/>
                </a:lnTo>
                <a:lnTo>
                  <a:pt x="124790" y="104762"/>
                </a:lnTo>
                <a:lnTo>
                  <a:pt x="124790" y="111760"/>
                </a:lnTo>
                <a:lnTo>
                  <a:pt x="124345" y="113030"/>
                </a:lnTo>
                <a:lnTo>
                  <a:pt x="123913" y="113030"/>
                </a:lnTo>
                <a:lnTo>
                  <a:pt x="123723" y="111760"/>
                </a:lnTo>
                <a:lnTo>
                  <a:pt x="124790" y="111760"/>
                </a:lnTo>
                <a:lnTo>
                  <a:pt x="124790" y="104762"/>
                </a:lnTo>
                <a:lnTo>
                  <a:pt x="122974" y="104140"/>
                </a:lnTo>
                <a:lnTo>
                  <a:pt x="122542" y="101600"/>
                </a:lnTo>
                <a:lnTo>
                  <a:pt x="121170" y="100330"/>
                </a:lnTo>
                <a:lnTo>
                  <a:pt x="118364" y="100330"/>
                </a:lnTo>
                <a:lnTo>
                  <a:pt x="117233" y="97790"/>
                </a:lnTo>
                <a:lnTo>
                  <a:pt x="116484" y="96520"/>
                </a:lnTo>
                <a:lnTo>
                  <a:pt x="115735" y="95250"/>
                </a:lnTo>
                <a:lnTo>
                  <a:pt x="113423" y="95250"/>
                </a:lnTo>
                <a:lnTo>
                  <a:pt x="113423" y="97790"/>
                </a:lnTo>
                <a:lnTo>
                  <a:pt x="112864" y="96520"/>
                </a:lnTo>
                <a:lnTo>
                  <a:pt x="112991" y="96520"/>
                </a:lnTo>
                <a:lnTo>
                  <a:pt x="113423" y="97790"/>
                </a:lnTo>
                <a:lnTo>
                  <a:pt x="113423" y="95250"/>
                </a:lnTo>
                <a:lnTo>
                  <a:pt x="112801" y="95250"/>
                </a:lnTo>
                <a:lnTo>
                  <a:pt x="112433" y="93980"/>
                </a:lnTo>
                <a:lnTo>
                  <a:pt x="111747" y="92710"/>
                </a:lnTo>
                <a:lnTo>
                  <a:pt x="110363" y="92710"/>
                </a:lnTo>
                <a:lnTo>
                  <a:pt x="106057" y="85090"/>
                </a:lnTo>
                <a:lnTo>
                  <a:pt x="100571" y="80010"/>
                </a:lnTo>
                <a:lnTo>
                  <a:pt x="93700" y="76200"/>
                </a:lnTo>
                <a:lnTo>
                  <a:pt x="90398" y="71120"/>
                </a:lnTo>
                <a:lnTo>
                  <a:pt x="87210" y="66040"/>
                </a:lnTo>
                <a:lnTo>
                  <a:pt x="81788" y="63500"/>
                </a:lnTo>
                <a:lnTo>
                  <a:pt x="80784" y="59690"/>
                </a:lnTo>
                <a:lnTo>
                  <a:pt x="77724" y="58420"/>
                </a:lnTo>
                <a:lnTo>
                  <a:pt x="74917" y="55880"/>
                </a:lnTo>
                <a:lnTo>
                  <a:pt x="73990" y="54610"/>
                </a:lnTo>
                <a:lnTo>
                  <a:pt x="73063" y="53340"/>
                </a:lnTo>
                <a:lnTo>
                  <a:pt x="64706" y="41910"/>
                </a:lnTo>
                <a:lnTo>
                  <a:pt x="39255" y="6350"/>
                </a:lnTo>
                <a:lnTo>
                  <a:pt x="35725" y="0"/>
                </a:lnTo>
                <a:lnTo>
                  <a:pt x="31597" y="4826"/>
                </a:lnTo>
                <a:lnTo>
                  <a:pt x="31597" y="54610"/>
                </a:lnTo>
                <a:lnTo>
                  <a:pt x="31419" y="53340"/>
                </a:lnTo>
                <a:lnTo>
                  <a:pt x="31597" y="54610"/>
                </a:lnTo>
                <a:lnTo>
                  <a:pt x="31597" y="4826"/>
                </a:lnTo>
                <a:lnTo>
                  <a:pt x="30289" y="6350"/>
                </a:lnTo>
                <a:lnTo>
                  <a:pt x="21183" y="5080"/>
                </a:lnTo>
                <a:lnTo>
                  <a:pt x="19812" y="12700"/>
                </a:lnTo>
                <a:lnTo>
                  <a:pt x="18935" y="13970"/>
                </a:lnTo>
                <a:lnTo>
                  <a:pt x="18808" y="15240"/>
                </a:lnTo>
                <a:lnTo>
                  <a:pt x="19367" y="16510"/>
                </a:lnTo>
                <a:lnTo>
                  <a:pt x="16002" y="20320"/>
                </a:lnTo>
                <a:lnTo>
                  <a:pt x="8255" y="17780"/>
                </a:lnTo>
                <a:lnTo>
                  <a:pt x="6946" y="25400"/>
                </a:lnTo>
                <a:lnTo>
                  <a:pt x="1155" y="33020"/>
                </a:lnTo>
                <a:lnTo>
                  <a:pt x="21717" y="82550"/>
                </a:lnTo>
                <a:lnTo>
                  <a:pt x="56146" y="125730"/>
                </a:lnTo>
                <a:lnTo>
                  <a:pt x="109969" y="181610"/>
                </a:lnTo>
                <a:lnTo>
                  <a:pt x="146469" y="213360"/>
                </a:lnTo>
                <a:lnTo>
                  <a:pt x="184416" y="243840"/>
                </a:lnTo>
                <a:lnTo>
                  <a:pt x="223774" y="273050"/>
                </a:lnTo>
                <a:lnTo>
                  <a:pt x="264528" y="299720"/>
                </a:lnTo>
                <a:lnTo>
                  <a:pt x="306641" y="323850"/>
                </a:lnTo>
                <a:lnTo>
                  <a:pt x="350113" y="346710"/>
                </a:lnTo>
                <a:lnTo>
                  <a:pt x="394919" y="368300"/>
                </a:lnTo>
                <a:lnTo>
                  <a:pt x="443865" y="388620"/>
                </a:lnTo>
                <a:lnTo>
                  <a:pt x="493052" y="406400"/>
                </a:lnTo>
                <a:lnTo>
                  <a:pt x="542467" y="420370"/>
                </a:lnTo>
                <a:lnTo>
                  <a:pt x="592112" y="433070"/>
                </a:lnTo>
                <a:lnTo>
                  <a:pt x="641997" y="441960"/>
                </a:lnTo>
                <a:lnTo>
                  <a:pt x="692099" y="449580"/>
                </a:lnTo>
                <a:lnTo>
                  <a:pt x="742416" y="453390"/>
                </a:lnTo>
                <a:lnTo>
                  <a:pt x="792949" y="454660"/>
                </a:lnTo>
                <a:lnTo>
                  <a:pt x="843699" y="454660"/>
                </a:lnTo>
                <a:lnTo>
                  <a:pt x="894664" y="452120"/>
                </a:lnTo>
                <a:lnTo>
                  <a:pt x="945832" y="447040"/>
                </a:lnTo>
                <a:lnTo>
                  <a:pt x="997191" y="439420"/>
                </a:lnTo>
                <a:lnTo>
                  <a:pt x="1048766" y="429260"/>
                </a:lnTo>
                <a:lnTo>
                  <a:pt x="1100201" y="417830"/>
                </a:lnTo>
                <a:lnTo>
                  <a:pt x="1150810" y="402590"/>
                </a:lnTo>
                <a:lnTo>
                  <a:pt x="1200683" y="386080"/>
                </a:lnTo>
                <a:lnTo>
                  <a:pt x="1249921" y="367030"/>
                </a:lnTo>
                <a:lnTo>
                  <a:pt x="1298651" y="346710"/>
                </a:lnTo>
                <a:lnTo>
                  <a:pt x="1389138" y="306070"/>
                </a:lnTo>
                <a:lnTo>
                  <a:pt x="1430896" y="285750"/>
                </a:lnTo>
                <a:lnTo>
                  <a:pt x="1472450" y="264160"/>
                </a:lnTo>
                <a:lnTo>
                  <a:pt x="1514055" y="243840"/>
                </a:lnTo>
                <a:lnTo>
                  <a:pt x="1515618" y="241300"/>
                </a:lnTo>
                <a:lnTo>
                  <a:pt x="1517116" y="240030"/>
                </a:lnTo>
                <a:lnTo>
                  <a:pt x="1518678" y="237490"/>
                </a:lnTo>
                <a:lnTo>
                  <a:pt x="1521421" y="237490"/>
                </a:lnTo>
                <a:lnTo>
                  <a:pt x="1524482" y="236220"/>
                </a:lnTo>
                <a:lnTo>
                  <a:pt x="1526730" y="237490"/>
                </a:lnTo>
                <a:lnTo>
                  <a:pt x="1528533" y="238760"/>
                </a:lnTo>
                <a:lnTo>
                  <a:pt x="1527352" y="241300"/>
                </a:lnTo>
                <a:lnTo>
                  <a:pt x="1525358" y="242570"/>
                </a:lnTo>
                <a:lnTo>
                  <a:pt x="1516507" y="257810"/>
                </a:lnTo>
                <a:lnTo>
                  <a:pt x="1506385" y="273050"/>
                </a:lnTo>
                <a:lnTo>
                  <a:pt x="1495272" y="287020"/>
                </a:lnTo>
                <a:lnTo>
                  <a:pt x="1483474" y="300990"/>
                </a:lnTo>
                <a:lnTo>
                  <a:pt x="1475511" y="309880"/>
                </a:lnTo>
                <a:lnTo>
                  <a:pt x="1468272" y="320040"/>
                </a:lnTo>
                <a:lnTo>
                  <a:pt x="1462024" y="330200"/>
                </a:lnTo>
                <a:lnTo>
                  <a:pt x="1457007" y="341630"/>
                </a:lnTo>
                <a:lnTo>
                  <a:pt x="1443431" y="361950"/>
                </a:lnTo>
                <a:lnTo>
                  <a:pt x="1438402" y="382270"/>
                </a:lnTo>
                <a:lnTo>
                  <a:pt x="1441805" y="401320"/>
                </a:lnTo>
                <a:lnTo>
                  <a:pt x="1453578" y="420370"/>
                </a:lnTo>
                <a:lnTo>
                  <a:pt x="1498752" y="397510"/>
                </a:lnTo>
                <a:lnTo>
                  <a:pt x="1536306" y="364490"/>
                </a:lnTo>
                <a:lnTo>
                  <a:pt x="1568323" y="327660"/>
                </a:lnTo>
                <a:lnTo>
                  <a:pt x="1596885" y="285750"/>
                </a:lnTo>
                <a:lnTo>
                  <a:pt x="1607362" y="270510"/>
                </a:lnTo>
                <a:lnTo>
                  <a:pt x="1618208" y="255270"/>
                </a:lnTo>
                <a:lnTo>
                  <a:pt x="1632013" y="236220"/>
                </a:lnTo>
                <a:lnTo>
                  <a:pt x="1640319" y="224790"/>
                </a:lnTo>
                <a:lnTo>
                  <a:pt x="1654911" y="203200"/>
                </a:lnTo>
                <a:lnTo>
                  <a:pt x="1659204" y="196850"/>
                </a:lnTo>
                <a:lnTo>
                  <a:pt x="1662036" y="187960"/>
                </a:lnTo>
                <a:lnTo>
                  <a:pt x="1664855" y="179070"/>
                </a:lnTo>
                <a:close/>
              </a:path>
            </a:pathLst>
          </a:custGeom>
          <a:solidFill>
            <a:srgbClr val="FFFFFF"/>
          </a:solidFill>
        </p:spPr>
        <p:txBody>
          <a:bodyPr wrap="square" lIns="0" tIns="0" rIns="0" bIns="0" rtlCol="0"/>
          <a:lstStyle/>
          <a:p>
            <a:pPr defTabSz="609630"/>
            <a:endParaRPr sz="1200" kern="0">
              <a:solidFill>
                <a:sysClr val="windowText" lastClr="000000"/>
              </a:solidFill>
            </a:endParaRPr>
          </a:p>
        </p:txBody>
      </p:sp>
      <p:pic>
        <p:nvPicPr>
          <p:cNvPr id="5" name="object 5"/>
          <p:cNvPicPr/>
          <p:nvPr/>
        </p:nvPicPr>
        <p:blipFill>
          <a:blip r:embed="rId2" cstate="print"/>
          <a:stretch>
            <a:fillRect/>
          </a:stretch>
        </p:blipFill>
        <p:spPr>
          <a:xfrm>
            <a:off x="4910679" y="0"/>
            <a:ext cx="2978749" cy="1337733"/>
          </a:xfrm>
          <a:prstGeom prst="rect">
            <a:avLst/>
          </a:prstGeom>
        </p:spPr>
      </p:pic>
      <p:pic>
        <p:nvPicPr>
          <p:cNvPr id="6" name="object 6"/>
          <p:cNvPicPr/>
          <p:nvPr/>
        </p:nvPicPr>
        <p:blipFill>
          <a:blip r:embed="rId3" cstate="print"/>
          <a:stretch>
            <a:fillRect/>
          </a:stretch>
        </p:blipFill>
        <p:spPr>
          <a:xfrm>
            <a:off x="8674246" y="0"/>
            <a:ext cx="1827953" cy="747132"/>
          </a:xfrm>
          <a:prstGeom prst="rect">
            <a:avLst/>
          </a:prstGeom>
        </p:spPr>
      </p:pic>
      <p:grpSp>
        <p:nvGrpSpPr>
          <p:cNvPr id="7" name="object 7"/>
          <p:cNvGrpSpPr/>
          <p:nvPr/>
        </p:nvGrpSpPr>
        <p:grpSpPr>
          <a:xfrm>
            <a:off x="10186905" y="5008814"/>
            <a:ext cx="1627717" cy="1651423"/>
            <a:chOff x="15280357" y="7513220"/>
            <a:chExt cx="2441575" cy="2477135"/>
          </a:xfrm>
        </p:grpSpPr>
        <p:pic>
          <p:nvPicPr>
            <p:cNvPr id="8" name="object 8"/>
            <p:cNvPicPr/>
            <p:nvPr/>
          </p:nvPicPr>
          <p:blipFill>
            <a:blip r:embed="rId4" cstate="print"/>
            <a:stretch>
              <a:fillRect/>
            </a:stretch>
          </p:blipFill>
          <p:spPr>
            <a:xfrm>
              <a:off x="15311237" y="7566213"/>
              <a:ext cx="2374719" cy="2374492"/>
            </a:xfrm>
            <a:prstGeom prst="rect">
              <a:avLst/>
            </a:prstGeom>
          </p:spPr>
        </p:pic>
        <p:pic>
          <p:nvPicPr>
            <p:cNvPr id="9" name="object 9"/>
            <p:cNvPicPr/>
            <p:nvPr/>
          </p:nvPicPr>
          <p:blipFill>
            <a:blip r:embed="rId5" cstate="print"/>
            <a:stretch>
              <a:fillRect/>
            </a:stretch>
          </p:blipFill>
          <p:spPr>
            <a:xfrm>
              <a:off x="15280357" y="7513220"/>
              <a:ext cx="2441333" cy="2477133"/>
            </a:xfrm>
            <a:prstGeom prst="rect">
              <a:avLst/>
            </a:prstGeom>
          </p:spPr>
        </p:pic>
      </p:grpSp>
      <p:sp>
        <p:nvSpPr>
          <p:cNvPr id="10" name="object 10"/>
          <p:cNvSpPr/>
          <p:nvPr/>
        </p:nvSpPr>
        <p:spPr>
          <a:xfrm>
            <a:off x="9107156" y="5440800"/>
            <a:ext cx="882650" cy="882650"/>
          </a:xfrm>
          <a:custGeom>
            <a:avLst/>
            <a:gdLst/>
            <a:ahLst/>
            <a:cxnLst/>
            <a:rect l="l" t="t" r="r" b="b"/>
            <a:pathLst>
              <a:path w="1323975" h="1323975">
                <a:moveTo>
                  <a:pt x="746781" y="1323489"/>
                </a:moveTo>
                <a:lnTo>
                  <a:pt x="581858" y="1323489"/>
                </a:lnTo>
                <a:lnTo>
                  <a:pt x="566844" y="1321450"/>
                </a:lnTo>
                <a:lnTo>
                  <a:pt x="518761" y="1312497"/>
                </a:lnTo>
                <a:lnTo>
                  <a:pt x="471478" y="1300034"/>
                </a:lnTo>
                <a:lnTo>
                  <a:pt x="425239" y="1284128"/>
                </a:lnTo>
                <a:lnTo>
                  <a:pt x="380286" y="1264858"/>
                </a:lnTo>
                <a:lnTo>
                  <a:pt x="336873" y="1242334"/>
                </a:lnTo>
                <a:lnTo>
                  <a:pt x="295243" y="1216682"/>
                </a:lnTo>
                <a:lnTo>
                  <a:pt x="255613" y="1188037"/>
                </a:lnTo>
                <a:lnTo>
                  <a:pt x="218189" y="1156549"/>
                </a:lnTo>
                <a:lnTo>
                  <a:pt x="183184" y="1122392"/>
                </a:lnTo>
                <a:lnTo>
                  <a:pt x="150793" y="1085760"/>
                </a:lnTo>
                <a:lnTo>
                  <a:pt x="121184" y="1046845"/>
                </a:lnTo>
                <a:lnTo>
                  <a:pt x="94513" y="1005849"/>
                </a:lnTo>
                <a:lnTo>
                  <a:pt x="70930" y="963001"/>
                </a:lnTo>
                <a:lnTo>
                  <a:pt x="50568" y="918544"/>
                </a:lnTo>
                <a:lnTo>
                  <a:pt x="33530" y="872709"/>
                </a:lnTo>
                <a:lnTo>
                  <a:pt x="19908" y="825736"/>
                </a:lnTo>
                <a:lnTo>
                  <a:pt x="9779" y="777888"/>
                </a:lnTo>
                <a:lnTo>
                  <a:pt x="3198" y="729434"/>
                </a:lnTo>
                <a:lnTo>
                  <a:pt x="199" y="680628"/>
                </a:lnTo>
                <a:lnTo>
                  <a:pt x="0" y="664320"/>
                </a:lnTo>
                <a:lnTo>
                  <a:pt x="199" y="648012"/>
                </a:lnTo>
                <a:lnTo>
                  <a:pt x="3198" y="599205"/>
                </a:lnTo>
                <a:lnTo>
                  <a:pt x="9779" y="550751"/>
                </a:lnTo>
                <a:lnTo>
                  <a:pt x="19908" y="502903"/>
                </a:lnTo>
                <a:lnTo>
                  <a:pt x="33530" y="455930"/>
                </a:lnTo>
                <a:lnTo>
                  <a:pt x="50568" y="410095"/>
                </a:lnTo>
                <a:lnTo>
                  <a:pt x="70930" y="365638"/>
                </a:lnTo>
                <a:lnTo>
                  <a:pt x="94513" y="322791"/>
                </a:lnTo>
                <a:lnTo>
                  <a:pt x="121184" y="281794"/>
                </a:lnTo>
                <a:lnTo>
                  <a:pt x="150793" y="242879"/>
                </a:lnTo>
                <a:lnTo>
                  <a:pt x="183184" y="206247"/>
                </a:lnTo>
                <a:lnTo>
                  <a:pt x="218189" y="172091"/>
                </a:lnTo>
                <a:lnTo>
                  <a:pt x="255613" y="140602"/>
                </a:lnTo>
                <a:lnTo>
                  <a:pt x="295243" y="111958"/>
                </a:lnTo>
                <a:lnTo>
                  <a:pt x="336873" y="86306"/>
                </a:lnTo>
                <a:lnTo>
                  <a:pt x="380286" y="63781"/>
                </a:lnTo>
                <a:lnTo>
                  <a:pt x="425239" y="44512"/>
                </a:lnTo>
                <a:lnTo>
                  <a:pt x="471478" y="28605"/>
                </a:lnTo>
                <a:lnTo>
                  <a:pt x="518761" y="16142"/>
                </a:lnTo>
                <a:lnTo>
                  <a:pt x="566844" y="7189"/>
                </a:lnTo>
                <a:lnTo>
                  <a:pt x="615454" y="1799"/>
                </a:lnTo>
                <a:lnTo>
                  <a:pt x="664320" y="0"/>
                </a:lnTo>
                <a:lnTo>
                  <a:pt x="680628" y="199"/>
                </a:lnTo>
                <a:lnTo>
                  <a:pt x="729434" y="3198"/>
                </a:lnTo>
                <a:lnTo>
                  <a:pt x="777888" y="9779"/>
                </a:lnTo>
                <a:lnTo>
                  <a:pt x="825736" y="19908"/>
                </a:lnTo>
                <a:lnTo>
                  <a:pt x="872709" y="33530"/>
                </a:lnTo>
                <a:lnTo>
                  <a:pt x="918544" y="50568"/>
                </a:lnTo>
                <a:lnTo>
                  <a:pt x="963001" y="70930"/>
                </a:lnTo>
                <a:lnTo>
                  <a:pt x="1005849" y="94513"/>
                </a:lnTo>
                <a:lnTo>
                  <a:pt x="1046845" y="121184"/>
                </a:lnTo>
                <a:lnTo>
                  <a:pt x="1085760" y="150793"/>
                </a:lnTo>
                <a:lnTo>
                  <a:pt x="1122392" y="183184"/>
                </a:lnTo>
                <a:lnTo>
                  <a:pt x="1156549" y="218189"/>
                </a:lnTo>
                <a:lnTo>
                  <a:pt x="1183083" y="249423"/>
                </a:lnTo>
                <a:lnTo>
                  <a:pt x="706052" y="249423"/>
                </a:lnTo>
                <a:lnTo>
                  <a:pt x="573576" y="381899"/>
                </a:lnTo>
                <a:lnTo>
                  <a:pt x="762504" y="570665"/>
                </a:lnTo>
                <a:lnTo>
                  <a:pt x="207691" y="570665"/>
                </a:lnTo>
                <a:lnTo>
                  <a:pt x="207691" y="757975"/>
                </a:lnTo>
                <a:lnTo>
                  <a:pt x="762342" y="757975"/>
                </a:lnTo>
                <a:lnTo>
                  <a:pt x="573576" y="946741"/>
                </a:lnTo>
                <a:lnTo>
                  <a:pt x="706052" y="1079217"/>
                </a:lnTo>
                <a:lnTo>
                  <a:pt x="1183083" y="1079217"/>
                </a:lnTo>
                <a:lnTo>
                  <a:pt x="1177846" y="1085760"/>
                </a:lnTo>
                <a:lnTo>
                  <a:pt x="1145455" y="1122392"/>
                </a:lnTo>
                <a:lnTo>
                  <a:pt x="1110450" y="1156549"/>
                </a:lnTo>
                <a:lnTo>
                  <a:pt x="1073027" y="1188037"/>
                </a:lnTo>
                <a:lnTo>
                  <a:pt x="1033396" y="1216682"/>
                </a:lnTo>
                <a:lnTo>
                  <a:pt x="991766" y="1242334"/>
                </a:lnTo>
                <a:lnTo>
                  <a:pt x="948353" y="1264858"/>
                </a:lnTo>
                <a:lnTo>
                  <a:pt x="903401" y="1284128"/>
                </a:lnTo>
                <a:lnTo>
                  <a:pt x="857162" y="1300034"/>
                </a:lnTo>
                <a:lnTo>
                  <a:pt x="809878" y="1312497"/>
                </a:lnTo>
                <a:lnTo>
                  <a:pt x="761796" y="1321450"/>
                </a:lnTo>
                <a:lnTo>
                  <a:pt x="746781" y="1323489"/>
                </a:lnTo>
                <a:close/>
              </a:path>
              <a:path w="1323975" h="1323975">
                <a:moveTo>
                  <a:pt x="1183083" y="1079217"/>
                </a:moveTo>
                <a:lnTo>
                  <a:pt x="706052" y="1079217"/>
                </a:lnTo>
                <a:lnTo>
                  <a:pt x="1120949" y="664320"/>
                </a:lnTo>
                <a:lnTo>
                  <a:pt x="706052" y="249423"/>
                </a:lnTo>
                <a:lnTo>
                  <a:pt x="1183083" y="249423"/>
                </a:lnTo>
                <a:lnTo>
                  <a:pt x="1188037" y="255613"/>
                </a:lnTo>
                <a:lnTo>
                  <a:pt x="1216682" y="295243"/>
                </a:lnTo>
                <a:lnTo>
                  <a:pt x="1242334" y="336873"/>
                </a:lnTo>
                <a:lnTo>
                  <a:pt x="1264858" y="380286"/>
                </a:lnTo>
                <a:lnTo>
                  <a:pt x="1284128" y="425239"/>
                </a:lnTo>
                <a:lnTo>
                  <a:pt x="1300034" y="471478"/>
                </a:lnTo>
                <a:lnTo>
                  <a:pt x="1312497" y="518761"/>
                </a:lnTo>
                <a:lnTo>
                  <a:pt x="1321450" y="566844"/>
                </a:lnTo>
                <a:lnTo>
                  <a:pt x="1323489" y="581859"/>
                </a:lnTo>
                <a:lnTo>
                  <a:pt x="1323489" y="746780"/>
                </a:lnTo>
                <a:lnTo>
                  <a:pt x="1315875" y="793922"/>
                </a:lnTo>
                <a:lnTo>
                  <a:pt x="1304577" y="841498"/>
                </a:lnTo>
                <a:lnTo>
                  <a:pt x="1289807" y="888122"/>
                </a:lnTo>
                <a:lnTo>
                  <a:pt x="1271646" y="933534"/>
                </a:lnTo>
                <a:lnTo>
                  <a:pt x="1250198" y="977478"/>
                </a:lnTo>
                <a:lnTo>
                  <a:pt x="1225576" y="1019725"/>
                </a:lnTo>
                <a:lnTo>
                  <a:pt x="1197907" y="1060055"/>
                </a:lnTo>
                <a:lnTo>
                  <a:pt x="1188037" y="1073027"/>
                </a:lnTo>
                <a:lnTo>
                  <a:pt x="1183083" y="1079217"/>
                </a:lnTo>
                <a:close/>
              </a:path>
            </a:pathLst>
          </a:custGeom>
          <a:solidFill>
            <a:srgbClr val="0CBFDE"/>
          </a:solidFill>
        </p:spPr>
        <p:txBody>
          <a:bodyPr wrap="square" lIns="0" tIns="0" rIns="0" bIns="0" rtlCol="0"/>
          <a:lstStyle/>
          <a:p>
            <a:pPr defTabSz="609630"/>
            <a:endParaRPr sz="1200" kern="0">
              <a:solidFill>
                <a:sysClr val="windowText" lastClr="000000"/>
              </a:solidFill>
            </a:endParaRPr>
          </a:p>
        </p:txBody>
      </p:sp>
      <p:sp>
        <p:nvSpPr>
          <p:cNvPr id="11" name="object 11"/>
          <p:cNvSpPr txBox="1"/>
          <p:nvPr/>
        </p:nvSpPr>
        <p:spPr>
          <a:xfrm>
            <a:off x="783698" y="2784813"/>
            <a:ext cx="4334510" cy="2425899"/>
          </a:xfrm>
          <a:prstGeom prst="rect">
            <a:avLst/>
          </a:prstGeom>
          <a:solidFill>
            <a:srgbClr val="FFFFFF"/>
          </a:solidFill>
        </p:spPr>
        <p:txBody>
          <a:bodyPr vert="horz" wrap="square" lIns="0" tIns="331893" rIns="0" bIns="0" rtlCol="0">
            <a:spAutoFit/>
          </a:bodyPr>
          <a:lstStyle/>
          <a:p>
            <a:pPr marL="55036" marR="268830" algn="ctr" defTabSz="609630">
              <a:lnSpc>
                <a:spcPct val="116900"/>
              </a:lnSpc>
              <a:spcBef>
                <a:spcPts val="2613"/>
              </a:spcBef>
            </a:pPr>
            <a:r>
              <a:rPr sz="2967" kern="0" spc="-93">
                <a:solidFill>
                  <a:srgbClr val="2A3C73"/>
                </a:solidFill>
                <a:latin typeface="Trebuchet MS"/>
                <a:cs typeface="Trebuchet MS"/>
              </a:rPr>
              <a:t>Write</a:t>
            </a:r>
            <a:r>
              <a:rPr sz="2967" kern="0" spc="-123">
                <a:solidFill>
                  <a:srgbClr val="2A3C73"/>
                </a:solidFill>
                <a:latin typeface="Trebuchet MS"/>
                <a:cs typeface="Trebuchet MS"/>
              </a:rPr>
              <a:t> </a:t>
            </a:r>
            <a:r>
              <a:rPr sz="2967" kern="0">
                <a:solidFill>
                  <a:srgbClr val="2A3C73"/>
                </a:solidFill>
                <a:latin typeface="Trebuchet MS"/>
                <a:cs typeface="Trebuchet MS"/>
              </a:rPr>
              <a:t>down</a:t>
            </a:r>
            <a:r>
              <a:rPr sz="2967" kern="0" spc="-120">
                <a:solidFill>
                  <a:srgbClr val="2A3C73"/>
                </a:solidFill>
                <a:latin typeface="Trebuchet MS"/>
                <a:cs typeface="Trebuchet MS"/>
              </a:rPr>
              <a:t> </a:t>
            </a:r>
            <a:r>
              <a:rPr sz="2967" kern="0" spc="-17">
                <a:solidFill>
                  <a:srgbClr val="2A3C73"/>
                </a:solidFill>
                <a:latin typeface="Trebuchet MS"/>
                <a:cs typeface="Trebuchet MS"/>
              </a:rPr>
              <a:t>one </a:t>
            </a:r>
            <a:r>
              <a:rPr sz="2967" kern="0" spc="-90">
                <a:solidFill>
                  <a:srgbClr val="2A3C73"/>
                </a:solidFill>
                <a:latin typeface="Trebuchet MS"/>
                <a:cs typeface="Trebuchet MS"/>
              </a:rPr>
              <a:t>commitment</a:t>
            </a:r>
            <a:r>
              <a:rPr sz="2967" kern="0" spc="-133">
                <a:solidFill>
                  <a:srgbClr val="2A3C73"/>
                </a:solidFill>
                <a:latin typeface="Trebuchet MS"/>
                <a:cs typeface="Trebuchet MS"/>
              </a:rPr>
              <a:t> </a:t>
            </a:r>
            <a:r>
              <a:rPr sz="2967" kern="0" spc="-50">
                <a:solidFill>
                  <a:srgbClr val="2A3C73"/>
                </a:solidFill>
                <a:latin typeface="Trebuchet MS"/>
                <a:cs typeface="Trebuchet MS"/>
              </a:rPr>
              <a:t>you'll</a:t>
            </a:r>
            <a:r>
              <a:rPr sz="2967" kern="0" spc="-130">
                <a:solidFill>
                  <a:srgbClr val="2A3C73"/>
                </a:solidFill>
                <a:latin typeface="Trebuchet MS"/>
                <a:cs typeface="Trebuchet MS"/>
              </a:rPr>
              <a:t> </a:t>
            </a:r>
            <a:r>
              <a:rPr sz="2967" kern="0" spc="-13">
                <a:solidFill>
                  <a:srgbClr val="2A3C73"/>
                </a:solidFill>
                <a:latin typeface="Trebuchet MS"/>
                <a:cs typeface="Trebuchet MS"/>
              </a:rPr>
              <a:t>make </a:t>
            </a:r>
            <a:r>
              <a:rPr sz="2967" kern="0" spc="-157">
                <a:solidFill>
                  <a:srgbClr val="2A3C73"/>
                </a:solidFill>
                <a:latin typeface="Trebuchet MS"/>
                <a:cs typeface="Trebuchet MS"/>
              </a:rPr>
              <a:t>to</a:t>
            </a:r>
            <a:r>
              <a:rPr sz="2967" kern="0" spc="-167">
                <a:solidFill>
                  <a:srgbClr val="2A3C73"/>
                </a:solidFill>
                <a:latin typeface="Trebuchet MS"/>
                <a:cs typeface="Trebuchet MS"/>
              </a:rPr>
              <a:t> </a:t>
            </a:r>
            <a:r>
              <a:rPr sz="2967" kern="0" spc="-27">
                <a:solidFill>
                  <a:srgbClr val="2A3C73"/>
                </a:solidFill>
                <a:latin typeface="Trebuchet MS"/>
                <a:cs typeface="Trebuchet MS"/>
              </a:rPr>
              <a:t>your</a:t>
            </a:r>
            <a:r>
              <a:rPr sz="2967" kern="0" spc="-167">
                <a:solidFill>
                  <a:srgbClr val="2A3C73"/>
                </a:solidFill>
                <a:latin typeface="Trebuchet MS"/>
                <a:cs typeface="Trebuchet MS"/>
              </a:rPr>
              <a:t> </a:t>
            </a:r>
            <a:r>
              <a:rPr sz="2967" kern="0" spc="213">
                <a:solidFill>
                  <a:srgbClr val="2A3C73"/>
                </a:solidFill>
                <a:latin typeface="Trebuchet MS"/>
                <a:cs typeface="Trebuchet MS"/>
              </a:rPr>
              <a:t>PTO</a:t>
            </a:r>
            <a:r>
              <a:rPr sz="2967" kern="0" spc="-167">
                <a:solidFill>
                  <a:srgbClr val="2A3C73"/>
                </a:solidFill>
                <a:latin typeface="Trebuchet MS"/>
                <a:cs typeface="Trebuchet MS"/>
              </a:rPr>
              <a:t> </a:t>
            </a:r>
            <a:r>
              <a:rPr sz="2967" kern="0" spc="-60">
                <a:solidFill>
                  <a:srgbClr val="2A3C73"/>
                </a:solidFill>
                <a:latin typeface="Trebuchet MS"/>
                <a:cs typeface="Trebuchet MS"/>
              </a:rPr>
              <a:t>or</a:t>
            </a:r>
            <a:r>
              <a:rPr sz="2967" kern="0" spc="-167">
                <a:solidFill>
                  <a:srgbClr val="2A3C73"/>
                </a:solidFill>
                <a:latin typeface="Trebuchet MS"/>
                <a:cs typeface="Trebuchet MS"/>
              </a:rPr>
              <a:t> </a:t>
            </a:r>
            <a:r>
              <a:rPr sz="2967" kern="0" spc="-7">
                <a:solidFill>
                  <a:srgbClr val="2A3C73"/>
                </a:solidFill>
                <a:latin typeface="Trebuchet MS"/>
                <a:cs typeface="Trebuchet MS"/>
              </a:rPr>
              <a:t>Booster </a:t>
            </a:r>
            <a:r>
              <a:rPr sz="2967" kern="0" spc="43">
                <a:solidFill>
                  <a:srgbClr val="2A3C73"/>
                </a:solidFill>
                <a:latin typeface="Trebuchet MS"/>
                <a:cs typeface="Trebuchet MS"/>
              </a:rPr>
              <a:t>Club</a:t>
            </a:r>
            <a:r>
              <a:rPr sz="2967" kern="0" spc="-163">
                <a:solidFill>
                  <a:srgbClr val="2A3C73"/>
                </a:solidFill>
                <a:latin typeface="Trebuchet MS"/>
                <a:cs typeface="Trebuchet MS"/>
              </a:rPr>
              <a:t> </a:t>
            </a:r>
            <a:r>
              <a:rPr sz="2967" kern="0" spc="-63">
                <a:solidFill>
                  <a:srgbClr val="2A3C73"/>
                </a:solidFill>
                <a:latin typeface="Trebuchet MS"/>
                <a:cs typeface="Trebuchet MS"/>
              </a:rPr>
              <a:t>this</a:t>
            </a:r>
            <a:r>
              <a:rPr sz="2967" kern="0" spc="-163">
                <a:solidFill>
                  <a:srgbClr val="2A3C73"/>
                </a:solidFill>
                <a:latin typeface="Trebuchet MS"/>
                <a:cs typeface="Trebuchet MS"/>
              </a:rPr>
              <a:t> </a:t>
            </a:r>
            <a:r>
              <a:rPr sz="2967" kern="0" spc="-7">
                <a:solidFill>
                  <a:srgbClr val="2A3C73"/>
                </a:solidFill>
                <a:latin typeface="Trebuchet MS"/>
                <a:cs typeface="Trebuchet MS"/>
              </a:rPr>
              <a:t>year.</a:t>
            </a:r>
            <a:endParaRPr sz="2967" kern="0">
              <a:solidFill>
                <a:sysClr val="windowText" lastClr="000000"/>
              </a:solidFill>
              <a:latin typeface="Trebuchet MS"/>
              <a:cs typeface="Trebuchet MS"/>
            </a:endParaRPr>
          </a:p>
        </p:txBody>
      </p:sp>
      <p:sp>
        <p:nvSpPr>
          <p:cNvPr id="12" name="object 12"/>
          <p:cNvSpPr txBox="1"/>
          <p:nvPr/>
        </p:nvSpPr>
        <p:spPr>
          <a:xfrm>
            <a:off x="6660671" y="2258097"/>
            <a:ext cx="4923367" cy="2101964"/>
          </a:xfrm>
          <a:prstGeom prst="rect">
            <a:avLst/>
          </a:prstGeom>
        </p:spPr>
        <p:txBody>
          <a:bodyPr vert="horz" wrap="square" lIns="0" tIns="8043" rIns="0" bIns="0" rtlCol="0">
            <a:spAutoFit/>
          </a:bodyPr>
          <a:lstStyle/>
          <a:p>
            <a:pPr marL="8467" marR="3387" defTabSz="609630">
              <a:lnSpc>
                <a:spcPct val="116199"/>
              </a:lnSpc>
              <a:spcBef>
                <a:spcPts val="63"/>
              </a:spcBef>
            </a:pPr>
            <a:r>
              <a:rPr sz="3767" kern="0" spc="83">
                <a:solidFill>
                  <a:srgbClr val="FFFFFF"/>
                </a:solidFill>
                <a:latin typeface="Trebuchet MS"/>
                <a:cs typeface="Trebuchet MS"/>
              </a:rPr>
              <a:t>Lead</a:t>
            </a:r>
            <a:r>
              <a:rPr sz="3767" kern="0" spc="-207">
                <a:solidFill>
                  <a:srgbClr val="FFFFFF"/>
                </a:solidFill>
                <a:latin typeface="Trebuchet MS"/>
                <a:cs typeface="Trebuchet MS"/>
              </a:rPr>
              <a:t> </a:t>
            </a:r>
            <a:r>
              <a:rPr sz="3767" kern="0" spc="-193">
                <a:solidFill>
                  <a:srgbClr val="FFFFFF"/>
                </a:solidFill>
                <a:latin typeface="Trebuchet MS"/>
                <a:cs typeface="Trebuchet MS"/>
              </a:rPr>
              <a:t>with</a:t>
            </a:r>
            <a:r>
              <a:rPr sz="3767" kern="0" spc="-207">
                <a:solidFill>
                  <a:srgbClr val="FFFFFF"/>
                </a:solidFill>
                <a:latin typeface="Trebuchet MS"/>
                <a:cs typeface="Trebuchet MS"/>
              </a:rPr>
              <a:t> </a:t>
            </a:r>
            <a:r>
              <a:rPr sz="3767" kern="0" spc="-7">
                <a:solidFill>
                  <a:srgbClr val="FFFFFF"/>
                </a:solidFill>
                <a:latin typeface="Trebuchet MS"/>
                <a:cs typeface="Trebuchet MS"/>
              </a:rPr>
              <a:t>Purpose. </a:t>
            </a:r>
            <a:r>
              <a:rPr sz="3767" kern="0" spc="97">
                <a:solidFill>
                  <a:srgbClr val="FFFFFF"/>
                </a:solidFill>
                <a:latin typeface="Trebuchet MS"/>
                <a:cs typeface="Trebuchet MS"/>
              </a:rPr>
              <a:t>Serve</a:t>
            </a:r>
            <a:r>
              <a:rPr sz="3767" kern="0" spc="-203">
                <a:solidFill>
                  <a:srgbClr val="FFFFFF"/>
                </a:solidFill>
                <a:latin typeface="Trebuchet MS"/>
                <a:cs typeface="Trebuchet MS"/>
              </a:rPr>
              <a:t> </a:t>
            </a:r>
            <a:r>
              <a:rPr sz="3767" kern="0" spc="-193">
                <a:solidFill>
                  <a:srgbClr val="FFFFFF"/>
                </a:solidFill>
                <a:latin typeface="Trebuchet MS"/>
                <a:cs typeface="Trebuchet MS"/>
              </a:rPr>
              <a:t>with</a:t>
            </a:r>
            <a:r>
              <a:rPr sz="3767" kern="0" spc="-203">
                <a:solidFill>
                  <a:srgbClr val="FFFFFF"/>
                </a:solidFill>
                <a:latin typeface="Trebuchet MS"/>
                <a:cs typeface="Trebuchet MS"/>
              </a:rPr>
              <a:t> </a:t>
            </a:r>
            <a:r>
              <a:rPr sz="3767" kern="0" spc="-7">
                <a:solidFill>
                  <a:srgbClr val="FFFFFF"/>
                </a:solidFill>
                <a:latin typeface="Trebuchet MS"/>
                <a:cs typeface="Trebuchet MS"/>
              </a:rPr>
              <a:t>Confidence.</a:t>
            </a:r>
            <a:endParaRPr sz="3767" kern="0">
              <a:solidFill>
                <a:sysClr val="windowText" lastClr="000000"/>
              </a:solidFill>
              <a:latin typeface="Trebuchet MS"/>
              <a:cs typeface="Trebuchet MS"/>
            </a:endParaRPr>
          </a:p>
          <a:p>
            <a:pPr marL="278991" defTabSz="609630">
              <a:spcBef>
                <a:spcPts val="2810"/>
              </a:spcBef>
            </a:pPr>
            <a:r>
              <a:rPr sz="2533" kern="0">
                <a:solidFill>
                  <a:srgbClr val="FFFFFF"/>
                </a:solidFill>
                <a:latin typeface="Trebuchet MS"/>
                <a:cs typeface="Trebuchet MS"/>
              </a:rPr>
              <a:t>Thank</a:t>
            </a:r>
            <a:r>
              <a:rPr sz="2533" kern="0" spc="-110">
                <a:solidFill>
                  <a:srgbClr val="FFFFFF"/>
                </a:solidFill>
                <a:latin typeface="Trebuchet MS"/>
                <a:cs typeface="Trebuchet MS"/>
              </a:rPr>
              <a:t> </a:t>
            </a:r>
            <a:r>
              <a:rPr sz="2533" kern="0">
                <a:solidFill>
                  <a:srgbClr val="FFFFFF"/>
                </a:solidFill>
                <a:latin typeface="Trebuchet MS"/>
                <a:cs typeface="Trebuchet MS"/>
              </a:rPr>
              <a:t>you</a:t>
            </a:r>
            <a:r>
              <a:rPr sz="2533" kern="0" spc="-107">
                <a:solidFill>
                  <a:srgbClr val="FFFFFF"/>
                </a:solidFill>
                <a:latin typeface="Trebuchet MS"/>
                <a:cs typeface="Trebuchet MS"/>
              </a:rPr>
              <a:t> </a:t>
            </a:r>
            <a:r>
              <a:rPr sz="2533" kern="0" spc="-123">
                <a:solidFill>
                  <a:srgbClr val="FFFFFF"/>
                </a:solidFill>
                <a:latin typeface="Trebuchet MS"/>
                <a:cs typeface="Trebuchet MS"/>
              </a:rPr>
              <a:t>for</a:t>
            </a:r>
            <a:r>
              <a:rPr sz="2533" kern="0" spc="-107">
                <a:solidFill>
                  <a:srgbClr val="FFFFFF"/>
                </a:solidFill>
                <a:latin typeface="Trebuchet MS"/>
                <a:cs typeface="Trebuchet MS"/>
              </a:rPr>
              <a:t> </a:t>
            </a:r>
            <a:r>
              <a:rPr sz="2533" kern="0" spc="43">
                <a:solidFill>
                  <a:srgbClr val="FFFFFF"/>
                </a:solidFill>
                <a:latin typeface="Trebuchet MS"/>
                <a:cs typeface="Trebuchet MS"/>
              </a:rPr>
              <a:t>choosing</a:t>
            </a:r>
            <a:r>
              <a:rPr sz="2533" kern="0" spc="-107">
                <a:solidFill>
                  <a:srgbClr val="FFFFFF"/>
                </a:solidFill>
                <a:latin typeface="Trebuchet MS"/>
                <a:cs typeface="Trebuchet MS"/>
              </a:rPr>
              <a:t> </a:t>
            </a:r>
            <a:r>
              <a:rPr sz="2533" kern="0" spc="-136">
                <a:solidFill>
                  <a:srgbClr val="FFFFFF"/>
                </a:solidFill>
                <a:latin typeface="Trebuchet MS"/>
                <a:cs typeface="Trebuchet MS"/>
              </a:rPr>
              <a:t>to</a:t>
            </a:r>
            <a:r>
              <a:rPr sz="2533" kern="0" spc="-110">
                <a:solidFill>
                  <a:srgbClr val="FFFFFF"/>
                </a:solidFill>
                <a:latin typeface="Trebuchet MS"/>
                <a:cs typeface="Trebuchet MS"/>
              </a:rPr>
              <a:t> </a:t>
            </a:r>
            <a:r>
              <a:rPr sz="2533" kern="0" spc="-7">
                <a:solidFill>
                  <a:srgbClr val="FFFFFF"/>
                </a:solidFill>
                <a:latin typeface="Trebuchet MS"/>
                <a:cs typeface="Trebuchet MS"/>
              </a:rPr>
              <a:t>serve.</a:t>
            </a:r>
            <a:endParaRPr sz="2533" kern="0">
              <a:solidFill>
                <a:sysClr val="windowText" lastClr="000000"/>
              </a:solidFill>
              <a:latin typeface="Trebuchet MS"/>
              <a:cs typeface="Trebuchet MS"/>
            </a:endParaRPr>
          </a:p>
        </p:txBody>
      </p:sp>
      <p:sp>
        <p:nvSpPr>
          <p:cNvPr id="13" name="object 13"/>
          <p:cNvSpPr txBox="1"/>
          <p:nvPr/>
        </p:nvSpPr>
        <p:spPr>
          <a:xfrm>
            <a:off x="6038783" y="5805868"/>
            <a:ext cx="2758440" cy="301365"/>
          </a:xfrm>
          <a:prstGeom prst="rect">
            <a:avLst/>
          </a:prstGeom>
        </p:spPr>
        <p:txBody>
          <a:bodyPr vert="horz" wrap="square" lIns="0" tIns="8890" rIns="0" bIns="0" rtlCol="0">
            <a:spAutoFit/>
          </a:bodyPr>
          <a:lstStyle/>
          <a:p>
            <a:pPr marL="8467" defTabSz="609630">
              <a:spcBef>
                <a:spcPts val="70"/>
              </a:spcBef>
            </a:pPr>
            <a:r>
              <a:rPr sz="1900" kern="0" spc="-7">
                <a:solidFill>
                  <a:srgbClr val="FFFFFF"/>
                </a:solidFill>
                <a:latin typeface="Trebuchet MS"/>
                <a:cs typeface="Trebuchet MS"/>
              </a:rPr>
              <a:t>Next</a:t>
            </a:r>
            <a:r>
              <a:rPr sz="1900" kern="0" spc="-120">
                <a:solidFill>
                  <a:srgbClr val="FFFFFF"/>
                </a:solidFill>
                <a:latin typeface="Trebuchet MS"/>
                <a:cs typeface="Trebuchet MS"/>
              </a:rPr>
              <a:t> </a:t>
            </a:r>
            <a:r>
              <a:rPr sz="1900" kern="0" spc="63">
                <a:solidFill>
                  <a:srgbClr val="FFFFFF"/>
                </a:solidFill>
                <a:latin typeface="Trebuchet MS"/>
                <a:cs typeface="Trebuchet MS"/>
              </a:rPr>
              <a:t>Up</a:t>
            </a:r>
            <a:r>
              <a:rPr sz="1900" kern="0" spc="-117">
                <a:solidFill>
                  <a:srgbClr val="FFFFFF"/>
                </a:solidFill>
                <a:latin typeface="Trebuchet MS"/>
                <a:cs typeface="Trebuchet MS"/>
              </a:rPr>
              <a:t> </a:t>
            </a:r>
            <a:r>
              <a:rPr sz="1900" kern="0">
                <a:solidFill>
                  <a:srgbClr val="FFFFFF"/>
                </a:solidFill>
                <a:latin typeface="Trebuchet MS"/>
                <a:cs typeface="Trebuchet MS"/>
              </a:rPr>
              <a:t>Jaime</a:t>
            </a:r>
            <a:r>
              <a:rPr sz="1900" kern="0" spc="-120">
                <a:solidFill>
                  <a:srgbClr val="FFFFFF"/>
                </a:solidFill>
                <a:latin typeface="Trebuchet MS"/>
                <a:cs typeface="Trebuchet MS"/>
              </a:rPr>
              <a:t> </a:t>
            </a:r>
            <a:r>
              <a:rPr sz="1900" kern="0" spc="-7">
                <a:solidFill>
                  <a:srgbClr val="FFFFFF"/>
                </a:solidFill>
                <a:latin typeface="Trebuchet MS"/>
                <a:cs typeface="Trebuchet MS"/>
              </a:rPr>
              <a:t>Humphrey</a:t>
            </a:r>
            <a:endParaRPr sz="1900" kern="0">
              <a:solidFill>
                <a:sysClr val="windowText" lastClr="000000"/>
              </a:solidFill>
              <a:latin typeface="Trebuchet MS"/>
              <a:cs typeface="Trebuchet M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6858000"/>
          </a:xfrm>
          <a:prstGeom prst="rect">
            <a:avLst/>
          </a:prstGeom>
        </p:spPr>
      </p:pic>
      <p:sp>
        <p:nvSpPr>
          <p:cNvPr id="4" name="Shape 0"/>
          <p:cNvSpPr/>
          <p:nvPr/>
        </p:nvSpPr>
        <p:spPr>
          <a:xfrm>
            <a:off x="8290471" y="-2194471"/>
            <a:ext cx="5608291" cy="5608291"/>
          </a:xfrm>
          <a:prstGeom prst="ellipse">
            <a:avLst/>
          </a:prstGeom>
          <a:noFill/>
          <a:ln w="6350">
            <a:solidFill>
              <a:srgbClr val="9D86C9">
                <a:alpha val="30000"/>
              </a:srgbClr>
            </a:solidFill>
            <a:prstDash val="solid"/>
          </a:ln>
        </p:spPr>
        <p:txBody>
          <a:bodyPr/>
          <a:lstStyle/>
          <a:p>
            <a:pPr defTabSz="1219170"/>
            <a:endParaRPr lang="en-US" sz="2400">
              <a:solidFill>
                <a:prstClr val="black"/>
              </a:solidFill>
              <a:latin typeface="Calibri" panose="020F0502020204030204"/>
            </a:endParaRPr>
          </a:p>
        </p:txBody>
      </p:sp>
      <p:sp>
        <p:nvSpPr>
          <p:cNvPr id="5" name="Shape 1"/>
          <p:cNvSpPr/>
          <p:nvPr/>
        </p:nvSpPr>
        <p:spPr>
          <a:xfrm>
            <a:off x="-731490" y="4907310"/>
            <a:ext cx="2925961" cy="2925961"/>
          </a:xfrm>
          <a:prstGeom prst="ellipse">
            <a:avLst/>
          </a:prstGeom>
          <a:noFill/>
          <a:ln w="6350">
            <a:solidFill>
              <a:srgbClr val="9D86C9">
                <a:alpha val="30000"/>
              </a:srgbClr>
            </a:solidFill>
            <a:prstDash val="solid"/>
          </a:ln>
        </p:spPr>
        <p:txBody>
          <a:bodyPr/>
          <a:lstStyle/>
          <a:p>
            <a:pPr defTabSz="1219170"/>
            <a:endParaRPr lang="en-US" sz="2400">
              <a:solidFill>
                <a:prstClr val="black"/>
              </a:solidFill>
              <a:latin typeface="Calibri" panose="020F0502020204030204"/>
            </a:endParaRPr>
          </a:p>
        </p:txBody>
      </p:sp>
      <p:sp>
        <p:nvSpPr>
          <p:cNvPr id="6" name="Shape 2"/>
          <p:cNvSpPr/>
          <p:nvPr/>
        </p:nvSpPr>
        <p:spPr>
          <a:xfrm>
            <a:off x="685800" y="331440"/>
            <a:ext cx="651421" cy="651421"/>
          </a:xfrm>
          <a:prstGeom prst="ellipse">
            <a:avLst/>
          </a:prstGeom>
          <a:solidFill>
            <a:srgbClr val="FFFFFF"/>
          </a:solidFill>
          <a:ln w="25400">
            <a:solidFill>
              <a:srgbClr val="9D86C9"/>
            </a:solidFill>
            <a:prstDash val="solid"/>
          </a:ln>
          <a:effectLst>
            <a:glow rad="176784">
              <a:srgbClr val="2E2168">
                <a:alpha val="60000"/>
              </a:srgbClr>
            </a:glow>
          </a:effectLst>
        </p:spPr>
        <p:txBody>
          <a:bodyPr/>
          <a:lstStyle/>
          <a:p>
            <a:pPr defTabSz="1219170"/>
            <a:endParaRPr lang="en-US" sz="2400">
              <a:solidFill>
                <a:prstClr val="black"/>
              </a:solidFill>
              <a:latin typeface="Calibri" panose="020F0502020204030204"/>
            </a:endParaRPr>
          </a:p>
        </p:txBody>
      </p:sp>
      <p:sp>
        <p:nvSpPr>
          <p:cNvPr id="7" name="Text 3"/>
          <p:cNvSpPr/>
          <p:nvPr/>
        </p:nvSpPr>
        <p:spPr>
          <a:xfrm>
            <a:off x="723900" y="520303"/>
            <a:ext cx="661541" cy="273695"/>
          </a:xfrm>
          <a:prstGeom prst="rect">
            <a:avLst/>
          </a:prstGeom>
          <a:noFill/>
          <a:ln/>
        </p:spPr>
        <p:txBody>
          <a:bodyPr wrap="none" lIns="0" tIns="0" rIns="0" bIns="0" rtlCol="0" anchor="t"/>
          <a:lstStyle/>
          <a:p>
            <a:pPr defTabSz="1219170"/>
            <a:r>
              <a:rPr lang="en-US" sz="2000" b="1">
                <a:solidFill>
                  <a:srgbClr val="241A4E"/>
                </a:solidFill>
                <a:latin typeface="Fraunces" pitchFamily="34" charset="0"/>
              </a:rPr>
              <a:t>JMH</a:t>
            </a:r>
            <a:endParaRPr lang="en-US" sz="2000">
              <a:solidFill>
                <a:prstClr val="black"/>
              </a:solidFill>
              <a:latin typeface="Calibri" panose="020F0502020204030204"/>
            </a:endParaRPr>
          </a:p>
        </p:txBody>
      </p:sp>
      <p:sp>
        <p:nvSpPr>
          <p:cNvPr id="8" name="Text 4"/>
          <p:cNvSpPr/>
          <p:nvPr/>
        </p:nvSpPr>
        <p:spPr>
          <a:xfrm>
            <a:off x="1015456" y="1414611"/>
            <a:ext cx="4538513" cy="180975"/>
          </a:xfrm>
          <a:prstGeom prst="rect">
            <a:avLst/>
          </a:prstGeom>
          <a:noFill/>
          <a:ln/>
        </p:spPr>
        <p:txBody>
          <a:bodyPr wrap="none" lIns="0" tIns="0" rIns="0" bIns="0" rtlCol="0" anchor="ctr"/>
          <a:lstStyle/>
          <a:p>
            <a:pPr defTabSz="1219170"/>
            <a:r>
              <a:rPr lang="en-US" sz="1067" b="1" kern="0" spc="283">
                <a:solidFill>
                  <a:srgbClr val="CBBDE6"/>
                </a:solidFill>
                <a:latin typeface="Inter" pitchFamily="34" charset="0"/>
              </a:rPr>
              <a:t>FORT BEND ISD · PTO &amp; BOOSTER CLUB MEETING</a:t>
            </a:r>
            <a:endParaRPr lang="en-US" sz="1067">
              <a:solidFill>
                <a:prstClr val="black"/>
              </a:solidFill>
              <a:latin typeface="Calibri" panose="020F0502020204030204"/>
            </a:endParaRPr>
          </a:p>
        </p:txBody>
      </p:sp>
      <p:sp>
        <p:nvSpPr>
          <p:cNvPr id="9" name="Shape 5"/>
          <p:cNvSpPr/>
          <p:nvPr/>
        </p:nvSpPr>
        <p:spPr>
          <a:xfrm>
            <a:off x="685801" y="1495573"/>
            <a:ext cx="243780" cy="19051"/>
          </a:xfrm>
          <a:prstGeom prst="rect">
            <a:avLst/>
          </a:prstGeom>
          <a:solidFill>
            <a:srgbClr val="9D86C9"/>
          </a:solidFill>
          <a:ln/>
        </p:spPr>
        <p:txBody>
          <a:bodyPr/>
          <a:lstStyle/>
          <a:p>
            <a:pPr defTabSz="1219170"/>
            <a:endParaRPr lang="en-US" sz="2400">
              <a:solidFill>
                <a:prstClr val="black"/>
              </a:solidFill>
              <a:latin typeface="Calibri" panose="020F0502020204030204"/>
            </a:endParaRPr>
          </a:p>
        </p:txBody>
      </p:sp>
      <p:sp>
        <p:nvSpPr>
          <p:cNvPr id="10" name="Text 6"/>
          <p:cNvSpPr/>
          <p:nvPr/>
        </p:nvSpPr>
        <p:spPr>
          <a:xfrm>
            <a:off x="685800" y="1747987"/>
            <a:ext cx="5768579" cy="2112317"/>
          </a:xfrm>
          <a:prstGeom prst="rect">
            <a:avLst/>
          </a:prstGeom>
          <a:noFill/>
          <a:ln/>
        </p:spPr>
        <p:txBody>
          <a:bodyPr wrap="square" lIns="0" tIns="0" rIns="0" bIns="0" rtlCol="0" anchor="t"/>
          <a:lstStyle/>
          <a:p>
            <a:pPr defTabSz="1219170">
              <a:lnSpc>
                <a:spcPct val="105000"/>
              </a:lnSpc>
            </a:pPr>
            <a:r>
              <a:rPr lang="en-US" sz="5067" b="1" kern="0" spc="73">
                <a:solidFill>
                  <a:srgbClr val="FFFFFF"/>
                </a:solidFill>
                <a:latin typeface="Fraunces" pitchFamily="34" charset="0"/>
              </a:rPr>
              <a:t>Staying Compliant:</a:t>
            </a:r>
            <a:br>
              <a:rPr sz="2400">
                <a:solidFill>
                  <a:prstClr val="black"/>
                </a:solidFill>
                <a:latin typeface="Calibri" panose="020F0502020204030204"/>
              </a:rPr>
            </a:br>
            <a:r>
              <a:rPr lang="en-US" sz="5067" b="1" kern="0" spc="73">
                <a:solidFill>
                  <a:srgbClr val="FFFFFF"/>
                </a:solidFill>
                <a:latin typeface="Fraunces" pitchFamily="34" charset="0"/>
              </a:rPr>
              <a:t>The CPA Perspective</a:t>
            </a:r>
            <a:endParaRPr lang="en-US" sz="5067">
              <a:solidFill>
                <a:prstClr val="black"/>
              </a:solidFill>
              <a:latin typeface="Calibri" panose="020F0502020204030204"/>
            </a:endParaRPr>
          </a:p>
        </p:txBody>
      </p:sp>
      <p:sp>
        <p:nvSpPr>
          <p:cNvPr id="11" name="Text 7"/>
          <p:cNvSpPr/>
          <p:nvPr/>
        </p:nvSpPr>
        <p:spPr>
          <a:xfrm>
            <a:off x="685800" y="4012704"/>
            <a:ext cx="5768579" cy="959941"/>
          </a:xfrm>
          <a:prstGeom prst="rect">
            <a:avLst/>
          </a:prstGeom>
          <a:noFill/>
          <a:ln/>
        </p:spPr>
        <p:txBody>
          <a:bodyPr wrap="square" lIns="0" tIns="0" rIns="0" bIns="0" rtlCol="0" anchor="t"/>
          <a:lstStyle/>
          <a:p>
            <a:pPr defTabSz="1219170">
              <a:lnSpc>
                <a:spcPct val="140000"/>
              </a:lnSpc>
            </a:pPr>
            <a:r>
              <a:rPr lang="en-US" sz="1733" b="1">
                <a:solidFill>
                  <a:srgbClr val="CBBDE6"/>
                </a:solidFill>
                <a:latin typeface="Inter" pitchFamily="34" charset="0"/>
              </a:rPr>
              <a:t>IRS requirements, Form 990 reporting, Texas tax compliance, and financial best practices for parent &amp; booster organizations.</a:t>
            </a:r>
            <a:endParaRPr lang="en-US" sz="1733">
              <a:solidFill>
                <a:prstClr val="black"/>
              </a:solidFill>
              <a:latin typeface="Calibri" panose="020F0502020204030204"/>
            </a:endParaRPr>
          </a:p>
        </p:txBody>
      </p:sp>
      <p:sp>
        <p:nvSpPr>
          <p:cNvPr id="12" name="Shape 8"/>
          <p:cNvSpPr/>
          <p:nvPr/>
        </p:nvSpPr>
        <p:spPr>
          <a:xfrm>
            <a:off x="685800" y="5185916"/>
            <a:ext cx="1094333" cy="288131"/>
          </a:xfrm>
          <a:prstGeom prst="roundRect">
            <a:avLst>
              <a:gd name="adj" fmla="val 50000"/>
            </a:avLst>
          </a:prstGeom>
          <a:solidFill>
            <a:srgbClr val="9D86C9">
              <a:alpha val="18000"/>
            </a:srgbClr>
          </a:solidFill>
          <a:ln w="6350">
            <a:solidFill>
              <a:srgbClr val="9D86C9">
                <a:alpha val="45000"/>
              </a:srgbClr>
            </a:solidFill>
            <a:prstDash val="solid"/>
          </a:ln>
        </p:spPr>
        <p:txBody>
          <a:bodyPr/>
          <a:lstStyle/>
          <a:p>
            <a:pPr defTabSz="1219170"/>
            <a:endParaRPr lang="en-US" sz="2400">
              <a:solidFill>
                <a:prstClr val="black"/>
              </a:solidFill>
              <a:latin typeface="Calibri" panose="020F0502020204030204"/>
            </a:endParaRPr>
          </a:p>
        </p:txBody>
      </p:sp>
      <p:sp>
        <p:nvSpPr>
          <p:cNvPr id="13" name="Text 9"/>
          <p:cNvSpPr/>
          <p:nvPr/>
        </p:nvSpPr>
        <p:spPr>
          <a:xfrm>
            <a:off x="685800" y="5185916"/>
            <a:ext cx="1094333" cy="288131"/>
          </a:xfrm>
          <a:prstGeom prst="rect">
            <a:avLst/>
          </a:prstGeom>
          <a:noFill/>
          <a:ln/>
        </p:spPr>
        <p:txBody>
          <a:bodyPr wrap="none" lIns="134277" tIns="65135" rIns="134277" bIns="65135" rtlCol="0" anchor="t"/>
          <a:lstStyle/>
          <a:p>
            <a:pPr defTabSz="1219170"/>
            <a:r>
              <a:rPr lang="en-US" sz="1067" b="1">
                <a:solidFill>
                  <a:srgbClr val="EFEAFF"/>
                </a:solidFill>
                <a:latin typeface="Inter" pitchFamily="34" charset="0"/>
              </a:rPr>
              <a:t>IRS 501(c)(3)</a:t>
            </a:r>
            <a:endParaRPr lang="en-US" sz="1067">
              <a:solidFill>
                <a:prstClr val="black"/>
              </a:solidFill>
              <a:latin typeface="Calibri" panose="020F0502020204030204"/>
            </a:endParaRPr>
          </a:p>
        </p:txBody>
      </p:sp>
      <p:sp>
        <p:nvSpPr>
          <p:cNvPr id="14" name="Shape 10"/>
          <p:cNvSpPr/>
          <p:nvPr/>
        </p:nvSpPr>
        <p:spPr>
          <a:xfrm>
            <a:off x="1856334" y="5185916"/>
            <a:ext cx="1328143" cy="288131"/>
          </a:xfrm>
          <a:prstGeom prst="roundRect">
            <a:avLst>
              <a:gd name="adj" fmla="val 50000"/>
            </a:avLst>
          </a:prstGeom>
          <a:solidFill>
            <a:srgbClr val="9D86C9">
              <a:alpha val="18000"/>
            </a:srgbClr>
          </a:solidFill>
          <a:ln w="6350">
            <a:solidFill>
              <a:srgbClr val="9D86C9">
                <a:alpha val="45000"/>
              </a:srgbClr>
            </a:solidFill>
            <a:prstDash val="solid"/>
          </a:ln>
        </p:spPr>
        <p:txBody>
          <a:bodyPr/>
          <a:lstStyle/>
          <a:p>
            <a:pPr defTabSz="1219170"/>
            <a:endParaRPr lang="en-US" sz="2400">
              <a:solidFill>
                <a:prstClr val="black"/>
              </a:solidFill>
              <a:latin typeface="Calibri" panose="020F0502020204030204"/>
            </a:endParaRPr>
          </a:p>
        </p:txBody>
      </p:sp>
      <p:sp>
        <p:nvSpPr>
          <p:cNvPr id="15" name="Text 11"/>
          <p:cNvSpPr/>
          <p:nvPr/>
        </p:nvSpPr>
        <p:spPr>
          <a:xfrm>
            <a:off x="1856334" y="5185916"/>
            <a:ext cx="1328143" cy="288131"/>
          </a:xfrm>
          <a:prstGeom prst="rect">
            <a:avLst/>
          </a:prstGeom>
          <a:noFill/>
          <a:ln/>
        </p:spPr>
        <p:txBody>
          <a:bodyPr wrap="none" lIns="134277" tIns="65135" rIns="134277" bIns="65135" rtlCol="0" anchor="t"/>
          <a:lstStyle/>
          <a:p>
            <a:pPr defTabSz="1219170"/>
            <a:r>
              <a:rPr lang="en-US" sz="1067" b="1">
                <a:solidFill>
                  <a:srgbClr val="EFEAFF"/>
                </a:solidFill>
                <a:latin typeface="Inter" pitchFamily="34" charset="0"/>
              </a:rPr>
              <a:t>Form 990 Series</a:t>
            </a:r>
            <a:endParaRPr lang="en-US" sz="1067">
              <a:solidFill>
                <a:prstClr val="black"/>
              </a:solidFill>
              <a:latin typeface="Calibri" panose="020F0502020204030204"/>
            </a:endParaRPr>
          </a:p>
        </p:txBody>
      </p:sp>
      <p:sp>
        <p:nvSpPr>
          <p:cNvPr id="16" name="Shape 12"/>
          <p:cNvSpPr/>
          <p:nvPr/>
        </p:nvSpPr>
        <p:spPr>
          <a:xfrm>
            <a:off x="3260676" y="5185916"/>
            <a:ext cx="2085083" cy="288131"/>
          </a:xfrm>
          <a:prstGeom prst="roundRect">
            <a:avLst>
              <a:gd name="adj" fmla="val 50000"/>
            </a:avLst>
          </a:prstGeom>
          <a:solidFill>
            <a:srgbClr val="9D86C9">
              <a:alpha val="18000"/>
            </a:srgbClr>
          </a:solidFill>
          <a:ln w="6350">
            <a:solidFill>
              <a:srgbClr val="9D86C9">
                <a:alpha val="45000"/>
              </a:srgbClr>
            </a:solidFill>
            <a:prstDash val="solid"/>
          </a:ln>
        </p:spPr>
        <p:txBody>
          <a:bodyPr/>
          <a:lstStyle/>
          <a:p>
            <a:pPr defTabSz="1219170"/>
            <a:endParaRPr lang="en-US" sz="2400">
              <a:solidFill>
                <a:prstClr val="black"/>
              </a:solidFill>
              <a:latin typeface="Calibri" panose="020F0502020204030204"/>
            </a:endParaRPr>
          </a:p>
        </p:txBody>
      </p:sp>
      <p:sp>
        <p:nvSpPr>
          <p:cNvPr id="17" name="Text 13"/>
          <p:cNvSpPr/>
          <p:nvPr/>
        </p:nvSpPr>
        <p:spPr>
          <a:xfrm>
            <a:off x="3260676" y="5185916"/>
            <a:ext cx="2085083" cy="288131"/>
          </a:xfrm>
          <a:prstGeom prst="rect">
            <a:avLst/>
          </a:prstGeom>
          <a:noFill/>
          <a:ln/>
        </p:spPr>
        <p:txBody>
          <a:bodyPr wrap="none" lIns="134277" tIns="65135" rIns="134277" bIns="65135" rtlCol="0" anchor="t"/>
          <a:lstStyle/>
          <a:p>
            <a:pPr defTabSz="1219170"/>
            <a:r>
              <a:rPr lang="en-US" sz="1067" b="1">
                <a:solidFill>
                  <a:srgbClr val="EFEAFF"/>
                </a:solidFill>
                <a:latin typeface="Inter" pitchFamily="34" charset="0"/>
              </a:rPr>
              <a:t>Texas Sales &amp; Franchise Tax</a:t>
            </a:r>
            <a:endParaRPr lang="en-US" sz="1067">
              <a:solidFill>
                <a:prstClr val="black"/>
              </a:solidFill>
              <a:latin typeface="Calibri" panose="020F0502020204030204"/>
            </a:endParaRPr>
          </a:p>
        </p:txBody>
      </p:sp>
      <p:sp>
        <p:nvSpPr>
          <p:cNvPr id="18" name="Shape 14"/>
          <p:cNvSpPr/>
          <p:nvPr/>
        </p:nvSpPr>
        <p:spPr>
          <a:xfrm>
            <a:off x="685800" y="5550247"/>
            <a:ext cx="1190029" cy="288131"/>
          </a:xfrm>
          <a:prstGeom prst="roundRect">
            <a:avLst>
              <a:gd name="adj" fmla="val 50000"/>
            </a:avLst>
          </a:prstGeom>
          <a:solidFill>
            <a:srgbClr val="9D86C9">
              <a:alpha val="18000"/>
            </a:srgbClr>
          </a:solidFill>
          <a:ln w="6350">
            <a:solidFill>
              <a:srgbClr val="9D86C9">
                <a:alpha val="45000"/>
              </a:srgbClr>
            </a:solidFill>
            <a:prstDash val="solid"/>
          </a:ln>
        </p:spPr>
        <p:txBody>
          <a:bodyPr/>
          <a:lstStyle/>
          <a:p>
            <a:pPr defTabSz="1219170"/>
            <a:endParaRPr lang="en-US" sz="2400">
              <a:solidFill>
                <a:prstClr val="black"/>
              </a:solidFill>
              <a:latin typeface="Calibri" panose="020F0502020204030204"/>
            </a:endParaRPr>
          </a:p>
        </p:txBody>
      </p:sp>
      <p:sp>
        <p:nvSpPr>
          <p:cNvPr id="19" name="Text 15"/>
          <p:cNvSpPr/>
          <p:nvPr/>
        </p:nvSpPr>
        <p:spPr>
          <a:xfrm>
            <a:off x="685800" y="5550247"/>
            <a:ext cx="1190029" cy="288131"/>
          </a:xfrm>
          <a:prstGeom prst="rect">
            <a:avLst/>
          </a:prstGeom>
          <a:noFill/>
          <a:ln/>
        </p:spPr>
        <p:txBody>
          <a:bodyPr wrap="none" lIns="134277" tIns="65135" rIns="134277" bIns="65135" rtlCol="0" anchor="t"/>
          <a:lstStyle/>
          <a:p>
            <a:pPr defTabSz="1219170"/>
            <a:r>
              <a:rPr lang="en-US" sz="1067" b="1">
                <a:solidFill>
                  <a:srgbClr val="EFEAFF"/>
                </a:solidFill>
                <a:latin typeface="Inter" pitchFamily="34" charset="0"/>
              </a:rPr>
              <a:t>Best Practices</a:t>
            </a:r>
            <a:endParaRPr lang="en-US" sz="1067">
              <a:solidFill>
                <a:prstClr val="black"/>
              </a:solidFill>
              <a:latin typeface="Calibri" panose="020F0502020204030204"/>
            </a:endParaRPr>
          </a:p>
        </p:txBody>
      </p:sp>
      <p:sp>
        <p:nvSpPr>
          <p:cNvPr id="20" name="Shape 16"/>
          <p:cNvSpPr/>
          <p:nvPr/>
        </p:nvSpPr>
        <p:spPr>
          <a:xfrm>
            <a:off x="685800" y="6078290"/>
            <a:ext cx="10820400" cy="448271"/>
          </a:xfrm>
          <a:prstGeom prst="rect">
            <a:avLst/>
          </a:prstGeom>
          <a:noFill/>
          <a:ln/>
        </p:spPr>
        <p:txBody>
          <a:bodyPr/>
          <a:lstStyle/>
          <a:p>
            <a:pPr defTabSz="1219170"/>
            <a:endParaRPr lang="en-US" sz="2400">
              <a:solidFill>
                <a:prstClr val="black"/>
              </a:solidFill>
              <a:latin typeface="Calibri" panose="020F0502020204030204"/>
            </a:endParaRPr>
          </a:p>
        </p:txBody>
      </p:sp>
      <p:sp>
        <p:nvSpPr>
          <p:cNvPr id="21" name="Shape 17"/>
          <p:cNvSpPr/>
          <p:nvPr/>
        </p:nvSpPr>
        <p:spPr>
          <a:xfrm>
            <a:off x="685800" y="6078290"/>
            <a:ext cx="10820400" cy="9525"/>
          </a:xfrm>
          <a:prstGeom prst="rect">
            <a:avLst/>
          </a:prstGeom>
          <a:solidFill>
            <a:srgbClr val="CBBDE6">
              <a:alpha val="28000"/>
            </a:srgbClr>
          </a:solidFill>
          <a:ln/>
        </p:spPr>
        <p:txBody>
          <a:bodyPr/>
          <a:lstStyle/>
          <a:p>
            <a:pPr defTabSz="1219170"/>
            <a:endParaRPr lang="en-US" sz="2400">
              <a:solidFill>
                <a:prstClr val="black"/>
              </a:solidFill>
              <a:latin typeface="Calibri" panose="020F0502020204030204"/>
            </a:endParaRPr>
          </a:p>
        </p:txBody>
      </p:sp>
      <p:sp>
        <p:nvSpPr>
          <p:cNvPr id="22" name="Text 18"/>
          <p:cNvSpPr/>
          <p:nvPr/>
        </p:nvSpPr>
        <p:spPr>
          <a:xfrm>
            <a:off x="1100138" y="6271915"/>
            <a:ext cx="1636365" cy="161925"/>
          </a:xfrm>
          <a:prstGeom prst="rect">
            <a:avLst/>
          </a:prstGeom>
          <a:noFill/>
          <a:ln/>
        </p:spPr>
        <p:txBody>
          <a:bodyPr wrap="none" lIns="0" tIns="0" rIns="0" bIns="0" rtlCol="0" anchor="ctr"/>
          <a:lstStyle/>
          <a:p>
            <a:pPr defTabSz="1219170"/>
            <a:r>
              <a:rPr lang="en-US" sz="1067" b="1">
                <a:solidFill>
                  <a:srgbClr val="FFFFFF"/>
                </a:solidFill>
                <a:latin typeface="Inter" pitchFamily="34" charset="0"/>
              </a:rPr>
              <a:t>Jaime M. Humphrey, CPA</a:t>
            </a:r>
            <a:endParaRPr lang="en-US" sz="1067">
              <a:solidFill>
                <a:prstClr val="black"/>
              </a:solidFill>
              <a:latin typeface="Calibri" panose="020F0502020204030204"/>
            </a:endParaRPr>
          </a:p>
        </p:txBody>
      </p:sp>
      <p:sp>
        <p:nvSpPr>
          <p:cNvPr id="23" name="Shape 19"/>
          <p:cNvSpPr/>
          <p:nvPr/>
        </p:nvSpPr>
        <p:spPr>
          <a:xfrm>
            <a:off x="685800" y="6179195"/>
            <a:ext cx="347365" cy="347365"/>
          </a:xfrm>
          <a:prstGeom prst="roundRect">
            <a:avLst>
              <a:gd name="adj" fmla="val 50000"/>
            </a:avLst>
          </a:prstGeom>
          <a:solidFill>
            <a:srgbClr val="FFFFFF"/>
          </a:solidFill>
          <a:ln w="25400">
            <a:solidFill>
              <a:srgbClr val="9D86C9"/>
            </a:solidFill>
            <a:prstDash val="solid"/>
          </a:ln>
          <a:effectLst>
            <a:glow rad="176784">
              <a:srgbClr val="2E2168">
                <a:alpha val="60000"/>
              </a:srgbClr>
            </a:glow>
          </a:effectLst>
        </p:spPr>
        <p:txBody>
          <a:bodyPr/>
          <a:lstStyle/>
          <a:p>
            <a:pPr defTabSz="1219170"/>
            <a:endParaRPr lang="en-US" sz="2400">
              <a:solidFill>
                <a:prstClr val="black"/>
              </a:solidFill>
              <a:latin typeface="Calibri" panose="020F0502020204030204"/>
            </a:endParaRPr>
          </a:p>
        </p:txBody>
      </p:sp>
      <p:sp>
        <p:nvSpPr>
          <p:cNvPr id="24" name="Text 20"/>
          <p:cNvSpPr/>
          <p:nvPr/>
        </p:nvSpPr>
        <p:spPr>
          <a:xfrm>
            <a:off x="685800" y="6179195"/>
            <a:ext cx="347365" cy="347365"/>
          </a:xfrm>
          <a:prstGeom prst="rect">
            <a:avLst/>
          </a:prstGeom>
          <a:noFill/>
          <a:ln/>
        </p:spPr>
        <p:txBody>
          <a:bodyPr wrap="none" lIns="39285" tIns="39285" rIns="39285" bIns="39285" rtlCol="0" anchor="ctr"/>
          <a:lstStyle/>
          <a:p>
            <a:pPr algn="ctr" defTabSz="1219170"/>
            <a:endParaRPr lang="en-US" sz="1067">
              <a:solidFill>
                <a:prstClr val="black"/>
              </a:solidFill>
              <a:latin typeface="Calibri" panose="020F0502020204030204"/>
            </a:endParaRPr>
          </a:p>
        </p:txBody>
      </p:sp>
      <p:sp>
        <p:nvSpPr>
          <p:cNvPr id="25" name="Text 21"/>
          <p:cNvSpPr/>
          <p:nvPr/>
        </p:nvSpPr>
        <p:spPr>
          <a:xfrm>
            <a:off x="723901" y="6279803"/>
            <a:ext cx="356444" cy="146000"/>
          </a:xfrm>
          <a:prstGeom prst="rect">
            <a:avLst/>
          </a:prstGeom>
          <a:noFill/>
          <a:ln/>
        </p:spPr>
        <p:txBody>
          <a:bodyPr wrap="none" lIns="0" tIns="0" rIns="0" bIns="0" rtlCol="0" anchor="t"/>
          <a:lstStyle/>
          <a:p>
            <a:pPr defTabSz="1219170"/>
            <a:r>
              <a:rPr lang="en-US" sz="1067" b="1">
                <a:solidFill>
                  <a:srgbClr val="241A4E"/>
                </a:solidFill>
                <a:latin typeface="Fraunces" pitchFamily="34" charset="0"/>
              </a:rPr>
              <a:t>JMH</a:t>
            </a:r>
            <a:endParaRPr lang="en-US" sz="1067">
              <a:solidFill>
                <a:prstClr val="black"/>
              </a:solidFill>
              <a:latin typeface="Calibri" panose="020F0502020204030204"/>
            </a:endParaRPr>
          </a:p>
        </p:txBody>
      </p:sp>
      <p:sp>
        <p:nvSpPr>
          <p:cNvPr id="26" name="Text 22"/>
          <p:cNvSpPr/>
          <p:nvPr/>
        </p:nvSpPr>
        <p:spPr>
          <a:xfrm>
            <a:off x="8210997" y="6271915"/>
            <a:ext cx="3295204" cy="161925"/>
          </a:xfrm>
          <a:prstGeom prst="rect">
            <a:avLst/>
          </a:prstGeom>
          <a:noFill/>
          <a:ln/>
        </p:spPr>
        <p:txBody>
          <a:bodyPr wrap="none" lIns="0" tIns="0" rIns="0" bIns="0" rtlCol="0" anchor="t"/>
          <a:lstStyle/>
          <a:p>
            <a:pPr algn="r" defTabSz="1219170"/>
            <a:r>
              <a:rPr lang="en-US" sz="1067">
                <a:solidFill>
                  <a:srgbClr val="CBBDE6"/>
                </a:solidFill>
                <a:latin typeface="Inter" pitchFamily="34" charset="0"/>
              </a:rPr>
              <a:t>Presented for FBISD Parent &amp; Booster Organizations</a:t>
            </a:r>
            <a:endParaRPr lang="en-US" sz="1067">
              <a:solidFill>
                <a:prstClr val="black"/>
              </a:solidFill>
              <a:latin typeface="Calibri" panose="020F0502020204030204"/>
            </a:endParaRPr>
          </a:p>
        </p:txBody>
      </p:sp>
    </p:spTree>
  </p:cSld>
  <p:clrMapOvr>
    <a:masterClrMapping/>
  </p:clrMapOvr>
  <p:transition spd="med">
    <p:newsfla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4F1FA"/>
          </a:solidFill>
          <a:ln/>
        </p:spPr>
        <p:txBody>
          <a:bodyPr/>
          <a:lstStyle/>
          <a:p>
            <a:pPr defTabSz="1219170"/>
            <a:endParaRPr lang="en-US" sz="2400">
              <a:solidFill>
                <a:prstClr val="black"/>
              </a:solidFill>
              <a:latin typeface="Calibri" panose="020F0502020204030204"/>
            </a:endParaRPr>
          </a:p>
        </p:txBody>
      </p:sp>
      <p:sp>
        <p:nvSpPr>
          <p:cNvPr id="4" name="Text 1"/>
          <p:cNvSpPr/>
          <p:nvPr/>
        </p:nvSpPr>
        <p:spPr>
          <a:xfrm>
            <a:off x="1015456" y="331441"/>
            <a:ext cx="1870025" cy="180975"/>
          </a:xfrm>
          <a:prstGeom prst="rect">
            <a:avLst/>
          </a:prstGeom>
          <a:noFill/>
          <a:ln/>
        </p:spPr>
        <p:txBody>
          <a:bodyPr wrap="none" lIns="0" tIns="0" rIns="0" bIns="0" rtlCol="0" anchor="ctr"/>
          <a:lstStyle/>
          <a:p>
            <a:pPr defTabSz="1219170"/>
            <a:r>
              <a:rPr lang="en-US" sz="1067" b="1" kern="0" spc="283">
                <a:solidFill>
                  <a:srgbClr val="4A2F8F"/>
                </a:solidFill>
                <a:latin typeface="Inter" pitchFamily="34" charset="0"/>
              </a:rPr>
              <a:t>WHAT WE'LL COVER</a:t>
            </a:r>
            <a:endParaRPr lang="en-US" sz="1067">
              <a:solidFill>
                <a:prstClr val="black"/>
              </a:solidFill>
              <a:latin typeface="Calibri" panose="020F0502020204030204"/>
            </a:endParaRPr>
          </a:p>
        </p:txBody>
      </p:sp>
      <p:sp>
        <p:nvSpPr>
          <p:cNvPr id="5" name="Shape 2"/>
          <p:cNvSpPr/>
          <p:nvPr/>
        </p:nvSpPr>
        <p:spPr>
          <a:xfrm>
            <a:off x="685801" y="412403"/>
            <a:ext cx="243780" cy="19051"/>
          </a:xfrm>
          <a:prstGeom prst="rect">
            <a:avLst/>
          </a:prstGeom>
          <a:solidFill>
            <a:srgbClr val="9D86C9"/>
          </a:solidFill>
          <a:ln/>
        </p:spPr>
        <p:txBody>
          <a:bodyPr/>
          <a:lstStyle/>
          <a:p>
            <a:pPr defTabSz="1219170"/>
            <a:endParaRPr lang="en-US" sz="2400">
              <a:solidFill>
                <a:prstClr val="black"/>
              </a:solidFill>
              <a:latin typeface="Calibri" panose="020F0502020204030204"/>
            </a:endParaRPr>
          </a:p>
        </p:txBody>
      </p:sp>
      <p:sp>
        <p:nvSpPr>
          <p:cNvPr id="6" name="Text 3"/>
          <p:cNvSpPr/>
          <p:nvPr/>
        </p:nvSpPr>
        <p:spPr>
          <a:xfrm>
            <a:off x="685800" y="588615"/>
            <a:ext cx="10820400" cy="476845"/>
          </a:xfrm>
          <a:prstGeom prst="rect">
            <a:avLst/>
          </a:prstGeom>
          <a:noFill/>
          <a:ln/>
        </p:spPr>
        <p:txBody>
          <a:bodyPr wrap="none" lIns="0" tIns="0" rIns="0" bIns="0" rtlCol="0" anchor="t"/>
          <a:lstStyle/>
          <a:p>
            <a:pPr defTabSz="1219170">
              <a:lnSpc>
                <a:spcPct val="105000"/>
              </a:lnSpc>
            </a:pPr>
            <a:r>
              <a:rPr lang="en-US" sz="3333" b="1">
                <a:solidFill>
                  <a:srgbClr val="241A4E"/>
                </a:solidFill>
                <a:latin typeface="Fraunces" pitchFamily="34" charset="0"/>
              </a:rPr>
              <a:t>Agenda — 15 minutes</a:t>
            </a:r>
            <a:endParaRPr lang="en-US" sz="3333">
              <a:solidFill>
                <a:prstClr val="black"/>
              </a:solidFill>
              <a:latin typeface="Calibri" panose="020F0502020204030204"/>
            </a:endParaRPr>
          </a:p>
        </p:txBody>
      </p:sp>
      <p:sp>
        <p:nvSpPr>
          <p:cNvPr id="7" name="Shape 4"/>
          <p:cNvSpPr/>
          <p:nvPr/>
        </p:nvSpPr>
        <p:spPr>
          <a:xfrm>
            <a:off x="685801" y="2288084"/>
            <a:ext cx="3478708"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8" name="Text 5"/>
          <p:cNvSpPr/>
          <p:nvPr/>
        </p:nvSpPr>
        <p:spPr>
          <a:xfrm>
            <a:off x="893415" y="2495699"/>
            <a:ext cx="3063479"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01</a:t>
            </a:r>
            <a:endParaRPr lang="en-US" sz="1067">
              <a:solidFill>
                <a:prstClr val="black"/>
              </a:solidFill>
              <a:latin typeface="Calibri" panose="020F0502020204030204"/>
            </a:endParaRPr>
          </a:p>
        </p:txBody>
      </p:sp>
      <p:sp>
        <p:nvSpPr>
          <p:cNvPr id="9" name="Text 6"/>
          <p:cNvSpPr/>
          <p:nvPr/>
        </p:nvSpPr>
        <p:spPr>
          <a:xfrm>
            <a:off x="893415" y="2718495"/>
            <a:ext cx="3063479"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Why It Matters</a:t>
            </a:r>
            <a:endParaRPr lang="en-US" sz="1333">
              <a:solidFill>
                <a:prstClr val="black"/>
              </a:solidFill>
              <a:latin typeface="Calibri" panose="020F0502020204030204"/>
            </a:endParaRPr>
          </a:p>
        </p:txBody>
      </p:sp>
      <p:sp>
        <p:nvSpPr>
          <p:cNvPr id="10" name="Text 7"/>
          <p:cNvSpPr/>
          <p:nvPr/>
        </p:nvSpPr>
        <p:spPr>
          <a:xfrm>
            <a:off x="893415" y="2988915"/>
            <a:ext cx="3063479"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The stakes of getting compliance right for your organization and your board.</a:t>
            </a:r>
            <a:endParaRPr lang="en-US" sz="1067">
              <a:solidFill>
                <a:prstClr val="black"/>
              </a:solidFill>
              <a:latin typeface="Calibri" panose="020F0502020204030204"/>
            </a:endParaRPr>
          </a:p>
        </p:txBody>
      </p:sp>
      <p:sp>
        <p:nvSpPr>
          <p:cNvPr id="11" name="Shape 8"/>
          <p:cNvSpPr/>
          <p:nvPr/>
        </p:nvSpPr>
        <p:spPr>
          <a:xfrm>
            <a:off x="4356498" y="2288084"/>
            <a:ext cx="3478857"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12" name="Text 9"/>
          <p:cNvSpPr/>
          <p:nvPr/>
        </p:nvSpPr>
        <p:spPr>
          <a:xfrm>
            <a:off x="4564112" y="2495699"/>
            <a:ext cx="3063627"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02</a:t>
            </a:r>
            <a:endParaRPr lang="en-US" sz="1067">
              <a:solidFill>
                <a:prstClr val="black"/>
              </a:solidFill>
              <a:latin typeface="Calibri" panose="020F0502020204030204"/>
            </a:endParaRPr>
          </a:p>
        </p:txBody>
      </p:sp>
      <p:sp>
        <p:nvSpPr>
          <p:cNvPr id="13" name="Text 10"/>
          <p:cNvSpPr/>
          <p:nvPr/>
        </p:nvSpPr>
        <p:spPr>
          <a:xfrm>
            <a:off x="4564112" y="2718495"/>
            <a:ext cx="3063627"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Two Separate Hurdles</a:t>
            </a:r>
            <a:endParaRPr lang="en-US" sz="1333">
              <a:solidFill>
                <a:prstClr val="black"/>
              </a:solidFill>
              <a:latin typeface="Calibri" panose="020F0502020204030204"/>
            </a:endParaRPr>
          </a:p>
        </p:txBody>
      </p:sp>
      <p:sp>
        <p:nvSpPr>
          <p:cNvPr id="14" name="Text 11"/>
          <p:cNvSpPr/>
          <p:nvPr/>
        </p:nvSpPr>
        <p:spPr>
          <a:xfrm>
            <a:off x="4564112" y="2988915"/>
            <a:ext cx="3063627"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Federal 501(c)(3) recognition vs. Texas state exemption — not the same thing.</a:t>
            </a:r>
            <a:endParaRPr lang="en-US" sz="1067">
              <a:solidFill>
                <a:prstClr val="black"/>
              </a:solidFill>
              <a:latin typeface="Calibri" panose="020F0502020204030204"/>
            </a:endParaRPr>
          </a:p>
        </p:txBody>
      </p:sp>
      <p:sp>
        <p:nvSpPr>
          <p:cNvPr id="15" name="Shape 12"/>
          <p:cNvSpPr/>
          <p:nvPr/>
        </p:nvSpPr>
        <p:spPr>
          <a:xfrm>
            <a:off x="8027343" y="2288084"/>
            <a:ext cx="3478708"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16" name="Text 13"/>
          <p:cNvSpPr/>
          <p:nvPr/>
        </p:nvSpPr>
        <p:spPr>
          <a:xfrm>
            <a:off x="8234958" y="2495699"/>
            <a:ext cx="3063479"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03</a:t>
            </a:r>
            <a:endParaRPr lang="en-US" sz="1067">
              <a:solidFill>
                <a:prstClr val="black"/>
              </a:solidFill>
              <a:latin typeface="Calibri" panose="020F0502020204030204"/>
            </a:endParaRPr>
          </a:p>
        </p:txBody>
      </p:sp>
      <p:sp>
        <p:nvSpPr>
          <p:cNvPr id="17" name="Text 14"/>
          <p:cNvSpPr/>
          <p:nvPr/>
        </p:nvSpPr>
        <p:spPr>
          <a:xfrm>
            <a:off x="8234958" y="2718495"/>
            <a:ext cx="3063479"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Form 990 Reporting</a:t>
            </a:r>
            <a:endParaRPr lang="en-US" sz="1333">
              <a:solidFill>
                <a:prstClr val="black"/>
              </a:solidFill>
              <a:latin typeface="Calibri" panose="020F0502020204030204"/>
            </a:endParaRPr>
          </a:p>
        </p:txBody>
      </p:sp>
      <p:sp>
        <p:nvSpPr>
          <p:cNvPr id="18" name="Text 15"/>
          <p:cNvSpPr/>
          <p:nvPr/>
        </p:nvSpPr>
        <p:spPr>
          <a:xfrm>
            <a:off x="8234958" y="2988915"/>
            <a:ext cx="3063479" cy="187672"/>
          </a:xfrm>
          <a:prstGeom prst="rect">
            <a:avLst/>
          </a:prstGeom>
          <a:noFill/>
          <a:ln/>
        </p:spPr>
        <p:txBody>
          <a:bodyPr wrap="none" lIns="0" tIns="0" rIns="0" bIns="0" rtlCol="0" anchor="t"/>
          <a:lstStyle/>
          <a:p>
            <a:pPr defTabSz="1219170">
              <a:lnSpc>
                <a:spcPct val="140000"/>
              </a:lnSpc>
            </a:pPr>
            <a:r>
              <a:rPr lang="en-US" sz="1067">
                <a:solidFill>
                  <a:srgbClr val="5B5480"/>
                </a:solidFill>
                <a:latin typeface="Inter" pitchFamily="34" charset="0"/>
              </a:rPr>
              <a:t>Which annual return you file and when it is due.</a:t>
            </a:r>
            <a:endParaRPr lang="en-US" sz="1067">
              <a:solidFill>
                <a:prstClr val="black"/>
              </a:solidFill>
              <a:latin typeface="Calibri" panose="020F0502020204030204"/>
            </a:endParaRPr>
          </a:p>
        </p:txBody>
      </p:sp>
      <p:sp>
        <p:nvSpPr>
          <p:cNvPr id="19" name="Shape 16"/>
          <p:cNvSpPr/>
          <p:nvPr/>
        </p:nvSpPr>
        <p:spPr>
          <a:xfrm>
            <a:off x="685801" y="3763863"/>
            <a:ext cx="3478708"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20" name="Text 17"/>
          <p:cNvSpPr/>
          <p:nvPr/>
        </p:nvSpPr>
        <p:spPr>
          <a:xfrm>
            <a:off x="893415" y="3971479"/>
            <a:ext cx="3063479"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04</a:t>
            </a:r>
            <a:endParaRPr lang="en-US" sz="1067">
              <a:solidFill>
                <a:prstClr val="black"/>
              </a:solidFill>
              <a:latin typeface="Calibri" panose="020F0502020204030204"/>
            </a:endParaRPr>
          </a:p>
        </p:txBody>
      </p:sp>
      <p:sp>
        <p:nvSpPr>
          <p:cNvPr id="21" name="Text 18"/>
          <p:cNvSpPr/>
          <p:nvPr/>
        </p:nvSpPr>
        <p:spPr>
          <a:xfrm>
            <a:off x="893415" y="4194275"/>
            <a:ext cx="3063479"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The 3-Year Trap</a:t>
            </a:r>
            <a:endParaRPr lang="en-US" sz="1333">
              <a:solidFill>
                <a:prstClr val="black"/>
              </a:solidFill>
              <a:latin typeface="Calibri" panose="020F0502020204030204"/>
            </a:endParaRPr>
          </a:p>
        </p:txBody>
      </p:sp>
      <p:sp>
        <p:nvSpPr>
          <p:cNvPr id="22" name="Text 19"/>
          <p:cNvSpPr/>
          <p:nvPr/>
        </p:nvSpPr>
        <p:spPr>
          <a:xfrm>
            <a:off x="893415" y="4464695"/>
            <a:ext cx="3063479"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Automatic revocation — how good clubs lose their status.</a:t>
            </a:r>
            <a:endParaRPr lang="en-US" sz="1067">
              <a:solidFill>
                <a:prstClr val="black"/>
              </a:solidFill>
              <a:latin typeface="Calibri" panose="020F0502020204030204"/>
            </a:endParaRPr>
          </a:p>
        </p:txBody>
      </p:sp>
      <p:sp>
        <p:nvSpPr>
          <p:cNvPr id="23" name="Shape 20"/>
          <p:cNvSpPr/>
          <p:nvPr/>
        </p:nvSpPr>
        <p:spPr>
          <a:xfrm>
            <a:off x="4356498" y="3763863"/>
            <a:ext cx="3478857"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24" name="Text 21"/>
          <p:cNvSpPr/>
          <p:nvPr/>
        </p:nvSpPr>
        <p:spPr>
          <a:xfrm>
            <a:off x="4564112" y="3971479"/>
            <a:ext cx="3063627"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05</a:t>
            </a:r>
            <a:endParaRPr lang="en-US" sz="1067">
              <a:solidFill>
                <a:prstClr val="black"/>
              </a:solidFill>
              <a:latin typeface="Calibri" panose="020F0502020204030204"/>
            </a:endParaRPr>
          </a:p>
        </p:txBody>
      </p:sp>
      <p:sp>
        <p:nvSpPr>
          <p:cNvPr id="25" name="Text 22"/>
          <p:cNvSpPr/>
          <p:nvPr/>
        </p:nvSpPr>
        <p:spPr>
          <a:xfrm>
            <a:off x="4564112" y="4194275"/>
            <a:ext cx="3063627"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Texas Sales Tax</a:t>
            </a:r>
            <a:endParaRPr lang="en-US" sz="1333">
              <a:solidFill>
                <a:prstClr val="black"/>
              </a:solidFill>
              <a:latin typeface="Calibri" panose="020F0502020204030204"/>
            </a:endParaRPr>
          </a:p>
        </p:txBody>
      </p:sp>
      <p:sp>
        <p:nvSpPr>
          <p:cNvPr id="26" name="Text 23"/>
          <p:cNvSpPr/>
          <p:nvPr/>
        </p:nvSpPr>
        <p:spPr>
          <a:xfrm>
            <a:off x="4564112" y="4464695"/>
            <a:ext cx="3063627"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Permits, tax-free sale days, and what fundraisers are taxable.</a:t>
            </a:r>
            <a:endParaRPr lang="en-US" sz="1067">
              <a:solidFill>
                <a:prstClr val="black"/>
              </a:solidFill>
              <a:latin typeface="Calibri" panose="020F0502020204030204"/>
            </a:endParaRPr>
          </a:p>
        </p:txBody>
      </p:sp>
      <p:sp>
        <p:nvSpPr>
          <p:cNvPr id="27" name="Shape 24"/>
          <p:cNvSpPr/>
          <p:nvPr/>
        </p:nvSpPr>
        <p:spPr>
          <a:xfrm>
            <a:off x="8027343" y="3763863"/>
            <a:ext cx="3478708"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28" name="Text 25"/>
          <p:cNvSpPr/>
          <p:nvPr/>
        </p:nvSpPr>
        <p:spPr>
          <a:xfrm>
            <a:off x="8234958" y="3971479"/>
            <a:ext cx="3063479"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06</a:t>
            </a:r>
            <a:endParaRPr lang="en-US" sz="1067">
              <a:solidFill>
                <a:prstClr val="black"/>
              </a:solidFill>
              <a:latin typeface="Calibri" panose="020F0502020204030204"/>
            </a:endParaRPr>
          </a:p>
        </p:txBody>
      </p:sp>
      <p:sp>
        <p:nvSpPr>
          <p:cNvPr id="29" name="Text 26"/>
          <p:cNvSpPr/>
          <p:nvPr/>
        </p:nvSpPr>
        <p:spPr>
          <a:xfrm>
            <a:off x="8234958" y="4194275"/>
            <a:ext cx="3063479"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Financial Controls</a:t>
            </a:r>
            <a:endParaRPr lang="en-US" sz="1333">
              <a:solidFill>
                <a:prstClr val="black"/>
              </a:solidFill>
              <a:latin typeface="Calibri" panose="020F0502020204030204"/>
            </a:endParaRPr>
          </a:p>
        </p:txBody>
      </p:sp>
      <p:sp>
        <p:nvSpPr>
          <p:cNvPr id="30" name="Text 27"/>
          <p:cNvSpPr/>
          <p:nvPr/>
        </p:nvSpPr>
        <p:spPr>
          <a:xfrm>
            <a:off x="8234958" y="4464695"/>
            <a:ext cx="3063479"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The treasurer’s playbook to protect volunteers and funds.</a:t>
            </a:r>
            <a:endParaRPr lang="en-US" sz="1067">
              <a:solidFill>
                <a:prstClr val="black"/>
              </a:solidFill>
              <a:latin typeface="Calibri" panose="020F0502020204030204"/>
            </a:endParaRPr>
          </a:p>
        </p:txBody>
      </p:sp>
      <p:sp>
        <p:nvSpPr>
          <p:cNvPr id="31" name="Shape 28"/>
          <p:cNvSpPr/>
          <p:nvPr/>
        </p:nvSpPr>
        <p:spPr>
          <a:xfrm>
            <a:off x="685800" y="6078290"/>
            <a:ext cx="10820400" cy="448271"/>
          </a:xfrm>
          <a:prstGeom prst="rect">
            <a:avLst/>
          </a:prstGeom>
          <a:noFill/>
          <a:ln/>
        </p:spPr>
        <p:txBody>
          <a:bodyPr/>
          <a:lstStyle/>
          <a:p>
            <a:pPr defTabSz="1219170"/>
            <a:endParaRPr lang="en-US" sz="2400">
              <a:solidFill>
                <a:prstClr val="black"/>
              </a:solidFill>
              <a:latin typeface="Calibri" panose="020F0502020204030204"/>
            </a:endParaRPr>
          </a:p>
        </p:txBody>
      </p:sp>
      <p:sp>
        <p:nvSpPr>
          <p:cNvPr id="32" name="Shape 29"/>
          <p:cNvSpPr/>
          <p:nvPr/>
        </p:nvSpPr>
        <p:spPr>
          <a:xfrm>
            <a:off x="685800" y="6078290"/>
            <a:ext cx="10820400" cy="9525"/>
          </a:xfrm>
          <a:prstGeom prst="rect">
            <a:avLst/>
          </a:prstGeom>
          <a:solidFill>
            <a:srgbClr val="CBBDE6"/>
          </a:solidFill>
          <a:ln/>
        </p:spPr>
        <p:txBody>
          <a:bodyPr/>
          <a:lstStyle/>
          <a:p>
            <a:pPr defTabSz="1219170"/>
            <a:endParaRPr lang="en-US" sz="2400">
              <a:solidFill>
                <a:prstClr val="black"/>
              </a:solidFill>
              <a:latin typeface="Calibri" panose="020F0502020204030204"/>
            </a:endParaRPr>
          </a:p>
        </p:txBody>
      </p:sp>
      <p:sp>
        <p:nvSpPr>
          <p:cNvPr id="33" name="Text 30"/>
          <p:cNvSpPr/>
          <p:nvPr/>
        </p:nvSpPr>
        <p:spPr>
          <a:xfrm>
            <a:off x="1100138" y="6271915"/>
            <a:ext cx="1636365" cy="161925"/>
          </a:xfrm>
          <a:prstGeom prst="rect">
            <a:avLst/>
          </a:prstGeom>
          <a:noFill/>
          <a:ln/>
        </p:spPr>
        <p:txBody>
          <a:bodyPr wrap="none" lIns="0" tIns="0" rIns="0" bIns="0" rtlCol="0" anchor="ctr"/>
          <a:lstStyle/>
          <a:p>
            <a:pPr defTabSz="1219170"/>
            <a:r>
              <a:rPr lang="en-US" sz="1067" b="1">
                <a:solidFill>
                  <a:srgbClr val="2E2168"/>
                </a:solidFill>
                <a:latin typeface="Inter" pitchFamily="34" charset="0"/>
              </a:rPr>
              <a:t>Jaime M. Humphrey, CPA</a:t>
            </a:r>
            <a:endParaRPr lang="en-US" sz="1067">
              <a:solidFill>
                <a:prstClr val="black"/>
              </a:solidFill>
              <a:latin typeface="Calibri" panose="020F0502020204030204"/>
            </a:endParaRPr>
          </a:p>
        </p:txBody>
      </p:sp>
      <p:sp>
        <p:nvSpPr>
          <p:cNvPr id="34" name="Shape 31"/>
          <p:cNvSpPr/>
          <p:nvPr/>
        </p:nvSpPr>
        <p:spPr>
          <a:xfrm>
            <a:off x="685800" y="6179195"/>
            <a:ext cx="347365" cy="347365"/>
          </a:xfrm>
          <a:prstGeom prst="roundRect">
            <a:avLst>
              <a:gd name="adj" fmla="val 50000"/>
            </a:avLst>
          </a:prstGeom>
          <a:solidFill>
            <a:srgbClr val="FFFFFF"/>
          </a:solidFill>
          <a:ln w="25400">
            <a:solidFill>
              <a:srgbClr val="9D86C9"/>
            </a:solidFill>
            <a:prstDash val="solid"/>
          </a:ln>
          <a:effectLst>
            <a:glow rad="176784">
              <a:srgbClr val="2E2168">
                <a:alpha val="60000"/>
              </a:srgbClr>
            </a:glow>
          </a:effectLst>
        </p:spPr>
        <p:txBody>
          <a:bodyPr/>
          <a:lstStyle/>
          <a:p>
            <a:pPr defTabSz="1219170"/>
            <a:endParaRPr lang="en-US" sz="2400">
              <a:solidFill>
                <a:prstClr val="black"/>
              </a:solidFill>
              <a:latin typeface="Calibri" panose="020F0502020204030204"/>
            </a:endParaRPr>
          </a:p>
        </p:txBody>
      </p:sp>
      <p:sp>
        <p:nvSpPr>
          <p:cNvPr id="35" name="Text 32"/>
          <p:cNvSpPr/>
          <p:nvPr/>
        </p:nvSpPr>
        <p:spPr>
          <a:xfrm>
            <a:off x="685800" y="6179195"/>
            <a:ext cx="347365" cy="347365"/>
          </a:xfrm>
          <a:prstGeom prst="rect">
            <a:avLst/>
          </a:prstGeom>
          <a:noFill/>
          <a:ln/>
        </p:spPr>
        <p:txBody>
          <a:bodyPr wrap="none" lIns="39285" tIns="39285" rIns="39285" bIns="39285" rtlCol="0" anchor="ctr"/>
          <a:lstStyle/>
          <a:p>
            <a:pPr algn="ctr" defTabSz="1219170"/>
            <a:endParaRPr lang="en-US" sz="1067">
              <a:solidFill>
                <a:prstClr val="black"/>
              </a:solidFill>
              <a:latin typeface="Calibri" panose="020F0502020204030204"/>
            </a:endParaRPr>
          </a:p>
        </p:txBody>
      </p:sp>
      <p:sp>
        <p:nvSpPr>
          <p:cNvPr id="36" name="Text 33"/>
          <p:cNvSpPr/>
          <p:nvPr/>
        </p:nvSpPr>
        <p:spPr>
          <a:xfrm>
            <a:off x="723901" y="6279803"/>
            <a:ext cx="356444" cy="146000"/>
          </a:xfrm>
          <a:prstGeom prst="rect">
            <a:avLst/>
          </a:prstGeom>
          <a:noFill/>
          <a:ln/>
        </p:spPr>
        <p:txBody>
          <a:bodyPr wrap="none" lIns="0" tIns="0" rIns="0" bIns="0" rtlCol="0" anchor="t"/>
          <a:lstStyle/>
          <a:p>
            <a:pPr defTabSz="1219170"/>
            <a:r>
              <a:rPr lang="en-US" sz="1067" b="1">
                <a:solidFill>
                  <a:srgbClr val="241A4E"/>
                </a:solidFill>
                <a:latin typeface="Fraunces" pitchFamily="34" charset="0"/>
              </a:rPr>
              <a:t>JMH</a:t>
            </a:r>
            <a:endParaRPr lang="en-US" sz="1067">
              <a:solidFill>
                <a:prstClr val="black"/>
              </a:solidFill>
              <a:latin typeface="Calibri" panose="020F0502020204030204"/>
            </a:endParaRPr>
          </a:p>
        </p:txBody>
      </p:sp>
      <p:sp>
        <p:nvSpPr>
          <p:cNvPr id="37" name="Text 34"/>
          <p:cNvSpPr/>
          <p:nvPr/>
        </p:nvSpPr>
        <p:spPr>
          <a:xfrm>
            <a:off x="11016557" y="6271915"/>
            <a:ext cx="489644" cy="161925"/>
          </a:xfrm>
          <a:prstGeom prst="rect">
            <a:avLst/>
          </a:prstGeom>
          <a:noFill/>
          <a:ln/>
        </p:spPr>
        <p:txBody>
          <a:bodyPr wrap="none" lIns="0" tIns="0" rIns="0" bIns="0" rtlCol="0" anchor="t"/>
          <a:lstStyle/>
          <a:p>
            <a:pPr algn="r" defTabSz="1219170"/>
            <a:r>
              <a:rPr lang="en-US" sz="1067">
                <a:solidFill>
                  <a:srgbClr val="514A73"/>
                </a:solidFill>
                <a:latin typeface="Inter" pitchFamily="34" charset="0"/>
              </a:rPr>
              <a:t>Agenda</a:t>
            </a:r>
            <a:endParaRPr lang="en-US" sz="1067">
              <a:solidFill>
                <a:prstClr val="black"/>
              </a:solidFill>
              <a:latin typeface="Calibri" panose="020F0502020204030204"/>
            </a:endParaRPr>
          </a:p>
        </p:txBody>
      </p:sp>
    </p:spTree>
  </p:cSld>
  <p:clrMapOvr>
    <a:masterClrMapping/>
  </p:clrMapOvr>
  <p:transition spd="med">
    <p:cover dir="l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4F1FA"/>
          </a:solidFill>
          <a:ln/>
        </p:spPr>
        <p:txBody>
          <a:bodyPr/>
          <a:lstStyle/>
          <a:p>
            <a:pPr defTabSz="1219170"/>
            <a:endParaRPr lang="en-US" sz="2400">
              <a:solidFill>
                <a:prstClr val="black"/>
              </a:solidFill>
              <a:latin typeface="Calibri" panose="020F0502020204030204"/>
            </a:endParaRPr>
          </a:p>
        </p:txBody>
      </p:sp>
      <p:sp>
        <p:nvSpPr>
          <p:cNvPr id="4" name="Text 1"/>
          <p:cNvSpPr/>
          <p:nvPr/>
        </p:nvSpPr>
        <p:spPr>
          <a:xfrm>
            <a:off x="1015456" y="331441"/>
            <a:ext cx="1147465" cy="180975"/>
          </a:xfrm>
          <a:prstGeom prst="rect">
            <a:avLst/>
          </a:prstGeom>
          <a:noFill/>
          <a:ln/>
        </p:spPr>
        <p:txBody>
          <a:bodyPr wrap="none" lIns="0" tIns="0" rIns="0" bIns="0" rtlCol="0" anchor="ctr"/>
          <a:lstStyle/>
          <a:p>
            <a:pPr defTabSz="1219170"/>
            <a:r>
              <a:rPr lang="en-US" sz="1067" b="1" kern="0" spc="283">
                <a:solidFill>
                  <a:srgbClr val="4A2F8F"/>
                </a:solidFill>
                <a:latin typeface="Inter" pitchFamily="34" charset="0"/>
              </a:rPr>
              <a:t>THE STAKES</a:t>
            </a:r>
            <a:endParaRPr lang="en-US" sz="1067">
              <a:solidFill>
                <a:prstClr val="black"/>
              </a:solidFill>
              <a:latin typeface="Calibri" panose="020F0502020204030204"/>
            </a:endParaRPr>
          </a:p>
        </p:txBody>
      </p:sp>
      <p:sp>
        <p:nvSpPr>
          <p:cNvPr id="5" name="Shape 2"/>
          <p:cNvSpPr/>
          <p:nvPr/>
        </p:nvSpPr>
        <p:spPr>
          <a:xfrm>
            <a:off x="685801" y="412403"/>
            <a:ext cx="243780" cy="19051"/>
          </a:xfrm>
          <a:prstGeom prst="rect">
            <a:avLst/>
          </a:prstGeom>
          <a:solidFill>
            <a:srgbClr val="9D86C9"/>
          </a:solidFill>
          <a:ln/>
        </p:spPr>
        <p:txBody>
          <a:bodyPr/>
          <a:lstStyle/>
          <a:p>
            <a:pPr defTabSz="1219170"/>
            <a:endParaRPr lang="en-US" sz="2400">
              <a:solidFill>
                <a:prstClr val="black"/>
              </a:solidFill>
              <a:latin typeface="Calibri" panose="020F0502020204030204"/>
            </a:endParaRPr>
          </a:p>
        </p:txBody>
      </p:sp>
      <p:sp>
        <p:nvSpPr>
          <p:cNvPr id="6" name="Text 3"/>
          <p:cNvSpPr/>
          <p:nvPr/>
        </p:nvSpPr>
        <p:spPr>
          <a:xfrm>
            <a:off x="685800" y="588615"/>
            <a:ext cx="10820400" cy="476845"/>
          </a:xfrm>
          <a:prstGeom prst="rect">
            <a:avLst/>
          </a:prstGeom>
          <a:noFill/>
          <a:ln/>
        </p:spPr>
        <p:txBody>
          <a:bodyPr wrap="none" lIns="0" tIns="0" rIns="0" bIns="0" rtlCol="0" anchor="t"/>
          <a:lstStyle/>
          <a:p>
            <a:pPr defTabSz="1219170">
              <a:lnSpc>
                <a:spcPct val="105000"/>
              </a:lnSpc>
            </a:pPr>
            <a:r>
              <a:rPr lang="en-US" sz="3333" b="1">
                <a:solidFill>
                  <a:srgbClr val="241A4E"/>
                </a:solidFill>
                <a:latin typeface="Fraunces" pitchFamily="34" charset="0"/>
              </a:rPr>
              <a:t>You are running a real tax-exempt entity</a:t>
            </a:r>
            <a:endParaRPr lang="en-US" sz="3333">
              <a:solidFill>
                <a:prstClr val="black"/>
              </a:solidFill>
              <a:latin typeface="Calibri" panose="020F0502020204030204"/>
            </a:endParaRPr>
          </a:p>
        </p:txBody>
      </p:sp>
      <p:sp>
        <p:nvSpPr>
          <p:cNvPr id="7" name="Shape 4"/>
          <p:cNvSpPr/>
          <p:nvPr/>
        </p:nvSpPr>
        <p:spPr>
          <a:xfrm>
            <a:off x="685800" y="2245370"/>
            <a:ext cx="5314205" cy="2392561"/>
          </a:xfrm>
          <a:prstGeom prst="roundRect">
            <a:avLst>
              <a:gd name="adj" fmla="val 5733"/>
            </a:avLst>
          </a:prstGeom>
          <a:solidFill>
            <a:srgbClr val="FFFFFF"/>
          </a:solidFill>
          <a:ln w="6350">
            <a:solidFill>
              <a:srgbClr val="CBBDE6"/>
            </a:solidFill>
            <a:prstDash val="solid"/>
          </a:ln>
        </p:spPr>
        <p:txBody>
          <a:bodyPr/>
          <a:lstStyle/>
          <a:p>
            <a:pPr defTabSz="1219170"/>
            <a:endParaRPr lang="en-US" sz="2400">
              <a:solidFill>
                <a:prstClr val="black"/>
              </a:solidFill>
              <a:latin typeface="Calibri" panose="020F0502020204030204"/>
            </a:endParaRPr>
          </a:p>
        </p:txBody>
      </p:sp>
      <p:sp>
        <p:nvSpPr>
          <p:cNvPr id="8" name="Text 5"/>
          <p:cNvSpPr/>
          <p:nvPr/>
        </p:nvSpPr>
        <p:spPr>
          <a:xfrm>
            <a:off x="908597" y="2468166"/>
            <a:ext cx="4868615" cy="161925"/>
          </a:xfrm>
          <a:prstGeom prst="rect">
            <a:avLst/>
          </a:prstGeom>
          <a:noFill/>
          <a:ln/>
        </p:spPr>
        <p:txBody>
          <a:bodyPr wrap="none" lIns="0" tIns="0" rIns="0" bIns="0" rtlCol="0" anchor="t"/>
          <a:lstStyle/>
          <a:p>
            <a:pPr defTabSz="1219170"/>
            <a:r>
              <a:rPr lang="en-US" sz="1067" b="1" kern="0" spc="205">
                <a:solidFill>
                  <a:srgbClr val="4A2F8F"/>
                </a:solidFill>
                <a:latin typeface="Inter" pitchFamily="34" charset="0"/>
              </a:rPr>
              <a:t>WHY THIS IS ON YOU</a:t>
            </a:r>
            <a:endParaRPr lang="en-US" sz="1067">
              <a:solidFill>
                <a:prstClr val="black"/>
              </a:solidFill>
              <a:latin typeface="Calibri" panose="020F0502020204030204"/>
            </a:endParaRPr>
          </a:p>
        </p:txBody>
      </p:sp>
      <p:sp>
        <p:nvSpPr>
          <p:cNvPr id="9" name="Text 6"/>
          <p:cNvSpPr/>
          <p:nvPr/>
        </p:nvSpPr>
        <p:spPr>
          <a:xfrm>
            <a:off x="908597" y="2736652"/>
            <a:ext cx="4868615" cy="503635"/>
          </a:xfrm>
          <a:prstGeom prst="rect">
            <a:avLst/>
          </a:prstGeom>
          <a:noFill/>
          <a:ln/>
        </p:spPr>
        <p:txBody>
          <a:bodyPr wrap="square" lIns="286625" tIns="0" rIns="0" bIns="0" rtlCol="0" anchor="t"/>
          <a:lstStyle/>
          <a:p>
            <a:pPr defTabSz="1219170">
              <a:lnSpc>
                <a:spcPct val="145000"/>
              </a:lnSpc>
            </a:pPr>
            <a:r>
              <a:rPr lang="en-US" sz="1333">
                <a:solidFill>
                  <a:srgbClr val="3A3358"/>
                </a:solidFill>
                <a:latin typeface="Inter" pitchFamily="34" charset="0"/>
              </a:rPr>
              <a:t>Your club is a </a:t>
            </a:r>
            <a:r>
              <a:rPr lang="en-US" sz="1333" b="1">
                <a:solidFill>
                  <a:srgbClr val="2E2168"/>
                </a:solidFill>
                <a:latin typeface="Inter" pitchFamily="34" charset="0"/>
              </a:rPr>
              <a:t>separate legal &amp; tax entity</a:t>
            </a:r>
            <a:r>
              <a:rPr lang="en-US" sz="1333">
                <a:solidFill>
                  <a:srgbClr val="3A3358"/>
                </a:solidFill>
                <a:latin typeface="Inter" pitchFamily="34" charset="0"/>
              </a:rPr>
              <a:t> — not covered by the school district.</a:t>
            </a:r>
            <a:endParaRPr lang="en-US" sz="1333">
              <a:solidFill>
                <a:prstClr val="black"/>
              </a:solidFill>
              <a:latin typeface="Calibri" panose="020F0502020204030204"/>
            </a:endParaRPr>
          </a:p>
        </p:txBody>
      </p:sp>
      <p:sp>
        <p:nvSpPr>
          <p:cNvPr id="10" name="Shape 7"/>
          <p:cNvSpPr/>
          <p:nvPr/>
        </p:nvSpPr>
        <p:spPr>
          <a:xfrm>
            <a:off x="908597" y="2832199"/>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11" name="Text 8"/>
          <p:cNvSpPr/>
          <p:nvPr/>
        </p:nvSpPr>
        <p:spPr>
          <a:xfrm>
            <a:off x="908597" y="3324076"/>
            <a:ext cx="4868615" cy="503635"/>
          </a:xfrm>
          <a:prstGeom prst="rect">
            <a:avLst/>
          </a:prstGeom>
          <a:noFill/>
          <a:ln/>
        </p:spPr>
        <p:txBody>
          <a:bodyPr wrap="square" lIns="286625" tIns="0" rIns="0" bIns="0" rtlCol="0" anchor="t"/>
          <a:lstStyle/>
          <a:p>
            <a:pPr defTabSz="1219170">
              <a:lnSpc>
                <a:spcPct val="145000"/>
              </a:lnSpc>
            </a:pPr>
            <a:r>
              <a:rPr lang="en-US" sz="1333">
                <a:solidFill>
                  <a:srgbClr val="3A3358"/>
                </a:solidFill>
                <a:latin typeface="Inter" pitchFamily="34" charset="0"/>
              </a:rPr>
              <a:t>Boards </a:t>
            </a:r>
            <a:r>
              <a:rPr lang="en-US" sz="1333" b="1">
                <a:solidFill>
                  <a:srgbClr val="2E2168"/>
                </a:solidFill>
                <a:latin typeface="Inter" pitchFamily="34" charset="0"/>
              </a:rPr>
              <a:t>turn over yearly</a:t>
            </a:r>
            <a:r>
              <a:rPr lang="en-US" sz="1333">
                <a:solidFill>
                  <a:srgbClr val="3A3358"/>
                </a:solidFill>
                <a:latin typeface="Inter" pitchFamily="34" charset="0"/>
              </a:rPr>
              <a:t>; today’s lapse becomes next year’s crisis.</a:t>
            </a:r>
            <a:endParaRPr lang="en-US" sz="1333">
              <a:solidFill>
                <a:prstClr val="black"/>
              </a:solidFill>
              <a:latin typeface="Calibri" panose="020F0502020204030204"/>
            </a:endParaRPr>
          </a:p>
        </p:txBody>
      </p:sp>
      <p:sp>
        <p:nvSpPr>
          <p:cNvPr id="12" name="Shape 9"/>
          <p:cNvSpPr/>
          <p:nvPr/>
        </p:nvSpPr>
        <p:spPr>
          <a:xfrm>
            <a:off x="908597" y="3419625"/>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13" name="Text 10"/>
          <p:cNvSpPr/>
          <p:nvPr/>
        </p:nvSpPr>
        <p:spPr>
          <a:xfrm>
            <a:off x="908597" y="3911501"/>
            <a:ext cx="4868615" cy="503635"/>
          </a:xfrm>
          <a:prstGeom prst="rect">
            <a:avLst/>
          </a:prstGeom>
          <a:noFill/>
          <a:ln/>
        </p:spPr>
        <p:txBody>
          <a:bodyPr wrap="square" lIns="286625" tIns="0" rIns="0" bIns="0" rtlCol="0" anchor="t"/>
          <a:lstStyle/>
          <a:p>
            <a:pPr defTabSz="1219170">
              <a:lnSpc>
                <a:spcPct val="145000"/>
              </a:lnSpc>
            </a:pPr>
            <a:r>
              <a:rPr lang="en-US" sz="1333">
                <a:solidFill>
                  <a:srgbClr val="3A3358"/>
                </a:solidFill>
                <a:latin typeface="Inter" pitchFamily="34" charset="0"/>
              </a:rPr>
              <a:t>Volunteers, not accountants, are signing the checks and the filings.</a:t>
            </a:r>
            <a:endParaRPr lang="en-US" sz="1333">
              <a:solidFill>
                <a:prstClr val="black"/>
              </a:solidFill>
              <a:latin typeface="Calibri" panose="020F0502020204030204"/>
            </a:endParaRPr>
          </a:p>
        </p:txBody>
      </p:sp>
      <p:sp>
        <p:nvSpPr>
          <p:cNvPr id="14" name="Shape 11"/>
          <p:cNvSpPr/>
          <p:nvPr/>
        </p:nvSpPr>
        <p:spPr>
          <a:xfrm>
            <a:off x="908597" y="4007049"/>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15" name="Shape 12"/>
          <p:cNvSpPr/>
          <p:nvPr/>
        </p:nvSpPr>
        <p:spPr>
          <a:xfrm>
            <a:off x="6191995" y="2245370"/>
            <a:ext cx="5314205" cy="2392561"/>
          </a:xfrm>
          <a:prstGeom prst="roundRect">
            <a:avLst>
              <a:gd name="adj" fmla="val 5733"/>
            </a:avLst>
          </a:prstGeom>
          <a:gradFill>
            <a:gsLst>
              <a:gs pos="0">
                <a:srgbClr val="2E2168"/>
              </a:gs>
              <a:gs pos="100000">
                <a:srgbClr val="1D1440"/>
              </a:gs>
            </a:gsLst>
            <a:lin ang="4200000" scaled="1"/>
          </a:gradFill>
          <a:ln/>
        </p:spPr>
        <p:txBody>
          <a:bodyPr/>
          <a:lstStyle/>
          <a:p>
            <a:pPr defTabSz="1219170"/>
            <a:endParaRPr lang="en-US" sz="2400">
              <a:solidFill>
                <a:prstClr val="black"/>
              </a:solidFill>
              <a:latin typeface="Calibri" panose="020F0502020204030204"/>
            </a:endParaRPr>
          </a:p>
        </p:txBody>
      </p:sp>
      <p:sp>
        <p:nvSpPr>
          <p:cNvPr id="16" name="Text 13"/>
          <p:cNvSpPr/>
          <p:nvPr/>
        </p:nvSpPr>
        <p:spPr>
          <a:xfrm>
            <a:off x="6414790" y="2468166"/>
            <a:ext cx="4868615" cy="161925"/>
          </a:xfrm>
          <a:prstGeom prst="rect">
            <a:avLst/>
          </a:prstGeom>
          <a:noFill/>
          <a:ln/>
        </p:spPr>
        <p:txBody>
          <a:bodyPr wrap="none" lIns="0" tIns="0" rIns="0" bIns="0" rtlCol="0" anchor="t"/>
          <a:lstStyle/>
          <a:p>
            <a:pPr defTabSz="1219170"/>
            <a:r>
              <a:rPr lang="en-US" sz="1067" b="1" kern="0" spc="205">
                <a:solidFill>
                  <a:srgbClr val="CBBDE6"/>
                </a:solidFill>
                <a:latin typeface="Inter" pitchFamily="34" charset="0"/>
              </a:rPr>
              <a:t>WHAT’S AT RISK</a:t>
            </a:r>
            <a:endParaRPr lang="en-US" sz="1067">
              <a:solidFill>
                <a:prstClr val="black"/>
              </a:solidFill>
              <a:latin typeface="Calibri" panose="020F0502020204030204"/>
            </a:endParaRPr>
          </a:p>
        </p:txBody>
      </p:sp>
      <p:sp>
        <p:nvSpPr>
          <p:cNvPr id="17" name="Text 14"/>
          <p:cNvSpPr/>
          <p:nvPr/>
        </p:nvSpPr>
        <p:spPr>
          <a:xfrm>
            <a:off x="6414790" y="2736652"/>
            <a:ext cx="4868615" cy="503635"/>
          </a:xfrm>
          <a:prstGeom prst="rect">
            <a:avLst/>
          </a:prstGeom>
          <a:noFill/>
          <a:ln/>
        </p:spPr>
        <p:txBody>
          <a:bodyPr wrap="square" lIns="286625" tIns="0" rIns="0" bIns="0" rtlCol="0" anchor="t"/>
          <a:lstStyle/>
          <a:p>
            <a:pPr defTabSz="1219170">
              <a:lnSpc>
                <a:spcPct val="145000"/>
              </a:lnSpc>
            </a:pPr>
            <a:r>
              <a:rPr lang="en-US" sz="1333" b="1">
                <a:solidFill>
                  <a:srgbClr val="FFFFFF"/>
                </a:solidFill>
                <a:latin typeface="Inter" pitchFamily="34" charset="0"/>
              </a:rPr>
              <a:t>Loss of tax-exempt status</a:t>
            </a:r>
            <a:r>
              <a:rPr lang="en-US" sz="1333">
                <a:solidFill>
                  <a:srgbClr val="FFFFFF"/>
                </a:solidFill>
                <a:latin typeface="Inter" pitchFamily="34" charset="0"/>
              </a:rPr>
              <a:t> — and the tax bill that follows.</a:t>
            </a:r>
            <a:endParaRPr lang="en-US" sz="1333">
              <a:solidFill>
                <a:prstClr val="black"/>
              </a:solidFill>
              <a:latin typeface="Calibri" panose="020F0502020204030204"/>
            </a:endParaRPr>
          </a:p>
        </p:txBody>
      </p:sp>
      <p:sp>
        <p:nvSpPr>
          <p:cNvPr id="18" name="Shape 15"/>
          <p:cNvSpPr/>
          <p:nvPr/>
        </p:nvSpPr>
        <p:spPr>
          <a:xfrm>
            <a:off x="6414790" y="2832199"/>
            <a:ext cx="95399" cy="95399"/>
          </a:xfrm>
          <a:prstGeom prst="ellipse">
            <a:avLst/>
          </a:prstGeom>
          <a:solidFill>
            <a:srgbClr val="CBBDE6"/>
          </a:solidFill>
          <a:ln/>
          <a:effectLst>
            <a:outerShdw blurRad="101600" dist="50800" dir="16200000" algn="bl" rotWithShape="0">
              <a:srgbClr val="9D86C9">
                <a:alpha val="28000"/>
              </a:srgbClr>
            </a:outerShdw>
          </a:effectLst>
        </p:spPr>
        <p:txBody>
          <a:bodyPr/>
          <a:lstStyle/>
          <a:p>
            <a:pPr defTabSz="1219170"/>
            <a:endParaRPr lang="en-US" sz="2400">
              <a:solidFill>
                <a:prstClr val="black"/>
              </a:solidFill>
              <a:latin typeface="Calibri" panose="020F0502020204030204"/>
            </a:endParaRPr>
          </a:p>
        </p:txBody>
      </p:sp>
      <p:sp>
        <p:nvSpPr>
          <p:cNvPr id="19" name="Text 16"/>
          <p:cNvSpPr/>
          <p:nvPr/>
        </p:nvSpPr>
        <p:spPr>
          <a:xfrm>
            <a:off x="6414790" y="3324077"/>
            <a:ext cx="4868615" cy="251817"/>
          </a:xfrm>
          <a:prstGeom prst="rect">
            <a:avLst/>
          </a:prstGeom>
          <a:noFill/>
          <a:ln/>
        </p:spPr>
        <p:txBody>
          <a:bodyPr wrap="none" lIns="286625" tIns="0" rIns="0" bIns="0" rtlCol="0" anchor="t"/>
          <a:lstStyle/>
          <a:p>
            <a:pPr defTabSz="1219170">
              <a:lnSpc>
                <a:spcPct val="145000"/>
              </a:lnSpc>
            </a:pPr>
            <a:r>
              <a:rPr lang="en-US" sz="1333" b="1">
                <a:solidFill>
                  <a:srgbClr val="FFFFFF"/>
                </a:solidFill>
                <a:latin typeface="Inter" pitchFamily="34" charset="0"/>
              </a:rPr>
              <a:t>Personal exposure</a:t>
            </a:r>
            <a:r>
              <a:rPr lang="en-US" sz="1333">
                <a:solidFill>
                  <a:srgbClr val="FFFFFF"/>
                </a:solidFill>
                <a:latin typeface="Inter" pitchFamily="34" charset="0"/>
              </a:rPr>
              <a:t> for officers if funds are mishandled.</a:t>
            </a:r>
            <a:endParaRPr lang="en-US" sz="1333">
              <a:solidFill>
                <a:prstClr val="black"/>
              </a:solidFill>
              <a:latin typeface="Calibri" panose="020F0502020204030204"/>
            </a:endParaRPr>
          </a:p>
        </p:txBody>
      </p:sp>
      <p:sp>
        <p:nvSpPr>
          <p:cNvPr id="20" name="Shape 17"/>
          <p:cNvSpPr/>
          <p:nvPr/>
        </p:nvSpPr>
        <p:spPr>
          <a:xfrm>
            <a:off x="6414790" y="3419625"/>
            <a:ext cx="95399" cy="95399"/>
          </a:xfrm>
          <a:prstGeom prst="ellipse">
            <a:avLst/>
          </a:prstGeom>
          <a:solidFill>
            <a:srgbClr val="CBBDE6"/>
          </a:solidFill>
          <a:ln/>
          <a:effectLst>
            <a:outerShdw blurRad="101600" dist="50800" dir="16200000" algn="bl" rotWithShape="0">
              <a:srgbClr val="9D86C9">
                <a:alpha val="28000"/>
              </a:srgbClr>
            </a:outerShdw>
          </a:effectLst>
        </p:spPr>
        <p:txBody>
          <a:bodyPr/>
          <a:lstStyle/>
          <a:p>
            <a:pPr defTabSz="1219170"/>
            <a:endParaRPr lang="en-US" sz="2400">
              <a:solidFill>
                <a:prstClr val="black"/>
              </a:solidFill>
              <a:latin typeface="Calibri" panose="020F0502020204030204"/>
            </a:endParaRPr>
          </a:p>
        </p:txBody>
      </p:sp>
      <p:sp>
        <p:nvSpPr>
          <p:cNvPr id="21" name="Text 18"/>
          <p:cNvSpPr/>
          <p:nvPr/>
        </p:nvSpPr>
        <p:spPr>
          <a:xfrm>
            <a:off x="6414790" y="3659684"/>
            <a:ext cx="4868615" cy="503635"/>
          </a:xfrm>
          <a:prstGeom prst="rect">
            <a:avLst/>
          </a:prstGeom>
          <a:noFill/>
          <a:ln/>
        </p:spPr>
        <p:txBody>
          <a:bodyPr wrap="square" lIns="286625" tIns="0" rIns="0" bIns="0" rtlCol="0" anchor="t"/>
          <a:lstStyle/>
          <a:p>
            <a:pPr defTabSz="1219170">
              <a:lnSpc>
                <a:spcPct val="145000"/>
              </a:lnSpc>
            </a:pPr>
            <a:r>
              <a:rPr lang="en-US" sz="1333" b="1">
                <a:solidFill>
                  <a:srgbClr val="FFFFFF"/>
                </a:solidFill>
                <a:latin typeface="Inter" pitchFamily="34" charset="0"/>
              </a:rPr>
              <a:t>Donor trust</a:t>
            </a:r>
            <a:r>
              <a:rPr lang="en-US" sz="1333">
                <a:solidFill>
                  <a:srgbClr val="FFFFFF"/>
                </a:solidFill>
                <a:latin typeface="Inter" pitchFamily="34" charset="0"/>
              </a:rPr>
              <a:t> — families give to organizations they can rely on.</a:t>
            </a:r>
            <a:endParaRPr lang="en-US" sz="1333">
              <a:solidFill>
                <a:prstClr val="black"/>
              </a:solidFill>
              <a:latin typeface="Calibri" panose="020F0502020204030204"/>
            </a:endParaRPr>
          </a:p>
        </p:txBody>
      </p:sp>
      <p:sp>
        <p:nvSpPr>
          <p:cNvPr id="22" name="Shape 19"/>
          <p:cNvSpPr/>
          <p:nvPr/>
        </p:nvSpPr>
        <p:spPr>
          <a:xfrm>
            <a:off x="6414790" y="3755231"/>
            <a:ext cx="95399" cy="95399"/>
          </a:xfrm>
          <a:prstGeom prst="ellipse">
            <a:avLst/>
          </a:prstGeom>
          <a:solidFill>
            <a:srgbClr val="CBBDE6"/>
          </a:solidFill>
          <a:ln/>
          <a:effectLst>
            <a:outerShdw blurRad="101600" dist="50800" dir="16200000" algn="bl" rotWithShape="0">
              <a:srgbClr val="9D86C9">
                <a:alpha val="28000"/>
              </a:srgbClr>
            </a:outerShdw>
          </a:effectLst>
        </p:spPr>
        <p:txBody>
          <a:bodyPr/>
          <a:lstStyle/>
          <a:p>
            <a:pPr defTabSz="1219170"/>
            <a:endParaRPr lang="en-US" sz="2400">
              <a:solidFill>
                <a:prstClr val="black"/>
              </a:solidFill>
              <a:latin typeface="Calibri" panose="020F0502020204030204"/>
            </a:endParaRPr>
          </a:p>
        </p:txBody>
      </p:sp>
      <p:sp>
        <p:nvSpPr>
          <p:cNvPr id="23" name="Text 20"/>
          <p:cNvSpPr/>
          <p:nvPr/>
        </p:nvSpPr>
        <p:spPr>
          <a:xfrm>
            <a:off x="685800" y="4829920"/>
            <a:ext cx="10820400" cy="260449"/>
          </a:xfrm>
          <a:prstGeom prst="rect">
            <a:avLst/>
          </a:prstGeom>
          <a:noFill/>
          <a:ln/>
        </p:spPr>
        <p:txBody>
          <a:bodyPr wrap="none" lIns="0" tIns="0" rIns="0" bIns="0" rtlCol="0" anchor="t"/>
          <a:lstStyle/>
          <a:p>
            <a:pPr algn="ctr" defTabSz="1219170">
              <a:lnSpc>
                <a:spcPct val="150000"/>
              </a:lnSpc>
            </a:pPr>
            <a:r>
              <a:rPr lang="en-US" sz="1333">
                <a:solidFill>
                  <a:srgbClr val="413A63"/>
                </a:solidFill>
                <a:latin typeface="Inter" pitchFamily="34" charset="0"/>
              </a:rPr>
              <a:t>The good news: compliance is a </a:t>
            </a:r>
            <a:r>
              <a:rPr lang="en-US" sz="1333" b="1">
                <a:solidFill>
                  <a:srgbClr val="413A63"/>
                </a:solidFill>
                <a:latin typeface="Inter" pitchFamily="34" charset="0"/>
              </a:rPr>
              <a:t>short, repeatable checklist</a:t>
            </a:r>
            <a:r>
              <a:rPr lang="en-US" sz="1333">
                <a:solidFill>
                  <a:srgbClr val="413A63"/>
                </a:solidFill>
                <a:latin typeface="Inter" pitchFamily="34" charset="0"/>
              </a:rPr>
              <a:t> — not a full-time job.</a:t>
            </a:r>
            <a:endParaRPr lang="en-US" sz="1333">
              <a:solidFill>
                <a:prstClr val="black"/>
              </a:solidFill>
              <a:latin typeface="Calibri" panose="020F0502020204030204"/>
            </a:endParaRPr>
          </a:p>
        </p:txBody>
      </p:sp>
      <p:sp>
        <p:nvSpPr>
          <p:cNvPr id="24" name="Shape 21"/>
          <p:cNvSpPr/>
          <p:nvPr/>
        </p:nvSpPr>
        <p:spPr>
          <a:xfrm>
            <a:off x="685800" y="6078290"/>
            <a:ext cx="10820400" cy="448271"/>
          </a:xfrm>
          <a:prstGeom prst="rect">
            <a:avLst/>
          </a:prstGeom>
          <a:noFill/>
          <a:ln/>
        </p:spPr>
        <p:txBody>
          <a:bodyPr/>
          <a:lstStyle/>
          <a:p>
            <a:pPr defTabSz="1219170"/>
            <a:endParaRPr lang="en-US" sz="2400">
              <a:solidFill>
                <a:prstClr val="black"/>
              </a:solidFill>
              <a:latin typeface="Calibri" panose="020F0502020204030204"/>
            </a:endParaRPr>
          </a:p>
        </p:txBody>
      </p:sp>
      <p:sp>
        <p:nvSpPr>
          <p:cNvPr id="25" name="Shape 22"/>
          <p:cNvSpPr/>
          <p:nvPr/>
        </p:nvSpPr>
        <p:spPr>
          <a:xfrm>
            <a:off x="685800" y="6078290"/>
            <a:ext cx="10820400" cy="9525"/>
          </a:xfrm>
          <a:prstGeom prst="rect">
            <a:avLst/>
          </a:prstGeom>
          <a:solidFill>
            <a:srgbClr val="CBBDE6"/>
          </a:solidFill>
          <a:ln/>
        </p:spPr>
        <p:txBody>
          <a:bodyPr/>
          <a:lstStyle/>
          <a:p>
            <a:pPr defTabSz="1219170"/>
            <a:endParaRPr lang="en-US" sz="2400">
              <a:solidFill>
                <a:prstClr val="black"/>
              </a:solidFill>
              <a:latin typeface="Calibri" panose="020F0502020204030204"/>
            </a:endParaRPr>
          </a:p>
        </p:txBody>
      </p:sp>
      <p:sp>
        <p:nvSpPr>
          <p:cNvPr id="26" name="Text 23"/>
          <p:cNvSpPr/>
          <p:nvPr/>
        </p:nvSpPr>
        <p:spPr>
          <a:xfrm>
            <a:off x="1100138" y="6271915"/>
            <a:ext cx="1636365" cy="161925"/>
          </a:xfrm>
          <a:prstGeom prst="rect">
            <a:avLst/>
          </a:prstGeom>
          <a:noFill/>
          <a:ln/>
        </p:spPr>
        <p:txBody>
          <a:bodyPr wrap="none" lIns="0" tIns="0" rIns="0" bIns="0" rtlCol="0" anchor="ctr"/>
          <a:lstStyle/>
          <a:p>
            <a:pPr defTabSz="1219170"/>
            <a:r>
              <a:rPr lang="en-US" sz="1067" b="1">
                <a:solidFill>
                  <a:srgbClr val="2E2168"/>
                </a:solidFill>
                <a:latin typeface="Inter" pitchFamily="34" charset="0"/>
              </a:rPr>
              <a:t>Jaime M. Humphrey, CPA</a:t>
            </a:r>
            <a:endParaRPr lang="en-US" sz="1067">
              <a:solidFill>
                <a:prstClr val="black"/>
              </a:solidFill>
              <a:latin typeface="Calibri" panose="020F0502020204030204"/>
            </a:endParaRPr>
          </a:p>
        </p:txBody>
      </p:sp>
      <p:sp>
        <p:nvSpPr>
          <p:cNvPr id="27" name="Shape 24"/>
          <p:cNvSpPr/>
          <p:nvPr/>
        </p:nvSpPr>
        <p:spPr>
          <a:xfrm>
            <a:off x="685800" y="6179195"/>
            <a:ext cx="347365" cy="347365"/>
          </a:xfrm>
          <a:prstGeom prst="roundRect">
            <a:avLst>
              <a:gd name="adj" fmla="val 50000"/>
            </a:avLst>
          </a:prstGeom>
          <a:solidFill>
            <a:srgbClr val="FFFFFF"/>
          </a:solidFill>
          <a:ln w="25400">
            <a:solidFill>
              <a:srgbClr val="9D86C9"/>
            </a:solidFill>
            <a:prstDash val="solid"/>
          </a:ln>
          <a:effectLst>
            <a:glow rad="176784">
              <a:srgbClr val="2E2168">
                <a:alpha val="60000"/>
              </a:srgbClr>
            </a:glow>
          </a:effectLst>
        </p:spPr>
        <p:txBody>
          <a:bodyPr/>
          <a:lstStyle/>
          <a:p>
            <a:pPr defTabSz="1219170"/>
            <a:endParaRPr lang="en-US" sz="2400">
              <a:solidFill>
                <a:prstClr val="black"/>
              </a:solidFill>
              <a:latin typeface="Calibri" panose="020F0502020204030204"/>
            </a:endParaRPr>
          </a:p>
        </p:txBody>
      </p:sp>
      <p:sp>
        <p:nvSpPr>
          <p:cNvPr id="28" name="Text 25"/>
          <p:cNvSpPr/>
          <p:nvPr/>
        </p:nvSpPr>
        <p:spPr>
          <a:xfrm>
            <a:off x="685800" y="6179195"/>
            <a:ext cx="347365" cy="347365"/>
          </a:xfrm>
          <a:prstGeom prst="rect">
            <a:avLst/>
          </a:prstGeom>
          <a:noFill/>
          <a:ln/>
        </p:spPr>
        <p:txBody>
          <a:bodyPr wrap="none" lIns="39285" tIns="39285" rIns="39285" bIns="39285" rtlCol="0" anchor="ctr"/>
          <a:lstStyle/>
          <a:p>
            <a:pPr algn="ctr" defTabSz="1219170"/>
            <a:endParaRPr lang="en-US" sz="1067">
              <a:solidFill>
                <a:prstClr val="black"/>
              </a:solidFill>
              <a:latin typeface="Calibri" panose="020F0502020204030204"/>
            </a:endParaRPr>
          </a:p>
        </p:txBody>
      </p:sp>
      <p:sp>
        <p:nvSpPr>
          <p:cNvPr id="29" name="Text 26"/>
          <p:cNvSpPr/>
          <p:nvPr/>
        </p:nvSpPr>
        <p:spPr>
          <a:xfrm>
            <a:off x="723901" y="6279803"/>
            <a:ext cx="356444" cy="146000"/>
          </a:xfrm>
          <a:prstGeom prst="rect">
            <a:avLst/>
          </a:prstGeom>
          <a:noFill/>
          <a:ln/>
        </p:spPr>
        <p:txBody>
          <a:bodyPr wrap="none" lIns="0" tIns="0" rIns="0" bIns="0" rtlCol="0" anchor="t"/>
          <a:lstStyle/>
          <a:p>
            <a:pPr defTabSz="1219170"/>
            <a:r>
              <a:rPr lang="en-US" sz="1067" b="1">
                <a:solidFill>
                  <a:srgbClr val="241A4E"/>
                </a:solidFill>
                <a:latin typeface="Fraunces" pitchFamily="34" charset="0"/>
              </a:rPr>
              <a:t>JMH</a:t>
            </a:r>
            <a:endParaRPr lang="en-US" sz="1067">
              <a:solidFill>
                <a:prstClr val="black"/>
              </a:solidFill>
              <a:latin typeface="Calibri" panose="020F0502020204030204"/>
            </a:endParaRPr>
          </a:p>
        </p:txBody>
      </p:sp>
      <p:sp>
        <p:nvSpPr>
          <p:cNvPr id="30" name="Text 27"/>
          <p:cNvSpPr/>
          <p:nvPr/>
        </p:nvSpPr>
        <p:spPr>
          <a:xfrm>
            <a:off x="10590907" y="6271915"/>
            <a:ext cx="915293" cy="161925"/>
          </a:xfrm>
          <a:prstGeom prst="rect">
            <a:avLst/>
          </a:prstGeom>
          <a:noFill/>
          <a:ln/>
        </p:spPr>
        <p:txBody>
          <a:bodyPr wrap="none" lIns="0" tIns="0" rIns="0" bIns="0" rtlCol="0" anchor="t"/>
          <a:lstStyle/>
          <a:p>
            <a:pPr algn="r" defTabSz="1219170"/>
            <a:r>
              <a:rPr lang="en-US" sz="1067">
                <a:solidFill>
                  <a:srgbClr val="514A73"/>
                </a:solidFill>
                <a:latin typeface="Inter" pitchFamily="34" charset="0"/>
              </a:rPr>
              <a:t>Why it matters</a:t>
            </a:r>
            <a:endParaRPr lang="en-US" sz="1067">
              <a:solidFill>
                <a:prstClr val="black"/>
              </a:solidFill>
              <a:latin typeface="Calibri" panose="020F0502020204030204"/>
            </a:endParaRPr>
          </a:p>
        </p:txBody>
      </p:sp>
    </p:spTree>
  </p:cSld>
  <p:clrMapOvr>
    <a:masterClrMapping/>
  </p:clrMapOvr>
  <p:transition spd="med">
    <p:pull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4F1FA"/>
          </a:solidFill>
          <a:ln/>
        </p:spPr>
        <p:txBody>
          <a:bodyPr/>
          <a:lstStyle/>
          <a:p>
            <a:pPr defTabSz="1219170"/>
            <a:endParaRPr lang="en-US" sz="2400">
              <a:solidFill>
                <a:prstClr val="black"/>
              </a:solidFill>
              <a:latin typeface="Calibri" panose="020F0502020204030204"/>
            </a:endParaRPr>
          </a:p>
        </p:txBody>
      </p:sp>
      <p:sp>
        <p:nvSpPr>
          <p:cNvPr id="4" name="Text 1"/>
          <p:cNvSpPr/>
          <p:nvPr/>
        </p:nvSpPr>
        <p:spPr>
          <a:xfrm>
            <a:off x="1015455" y="331441"/>
            <a:ext cx="1873747" cy="180975"/>
          </a:xfrm>
          <a:prstGeom prst="rect">
            <a:avLst/>
          </a:prstGeom>
          <a:noFill/>
          <a:ln/>
        </p:spPr>
        <p:txBody>
          <a:bodyPr wrap="none" lIns="0" tIns="0" rIns="0" bIns="0" rtlCol="0" anchor="ctr"/>
          <a:lstStyle/>
          <a:p>
            <a:pPr defTabSz="1219170"/>
            <a:r>
              <a:rPr lang="en-US" sz="1067" b="1" kern="0" spc="283">
                <a:solidFill>
                  <a:srgbClr val="4A2F8F"/>
                </a:solidFill>
                <a:latin typeface="Inter" pitchFamily="34" charset="0"/>
              </a:rPr>
              <a:t>THE CORE CONCEPT</a:t>
            </a:r>
            <a:endParaRPr lang="en-US" sz="1067">
              <a:solidFill>
                <a:prstClr val="black"/>
              </a:solidFill>
              <a:latin typeface="Calibri" panose="020F0502020204030204"/>
            </a:endParaRPr>
          </a:p>
        </p:txBody>
      </p:sp>
      <p:sp>
        <p:nvSpPr>
          <p:cNvPr id="5" name="Shape 2"/>
          <p:cNvSpPr/>
          <p:nvPr/>
        </p:nvSpPr>
        <p:spPr>
          <a:xfrm>
            <a:off x="685801" y="412403"/>
            <a:ext cx="243780" cy="19051"/>
          </a:xfrm>
          <a:prstGeom prst="rect">
            <a:avLst/>
          </a:prstGeom>
          <a:solidFill>
            <a:srgbClr val="9D86C9"/>
          </a:solidFill>
          <a:ln/>
        </p:spPr>
        <p:txBody>
          <a:bodyPr/>
          <a:lstStyle/>
          <a:p>
            <a:pPr defTabSz="1219170"/>
            <a:endParaRPr lang="en-US" sz="2400">
              <a:solidFill>
                <a:prstClr val="black"/>
              </a:solidFill>
              <a:latin typeface="Calibri" panose="020F0502020204030204"/>
            </a:endParaRPr>
          </a:p>
        </p:txBody>
      </p:sp>
      <p:sp>
        <p:nvSpPr>
          <p:cNvPr id="6" name="Text 3"/>
          <p:cNvSpPr/>
          <p:nvPr/>
        </p:nvSpPr>
        <p:spPr>
          <a:xfrm>
            <a:off x="685800" y="588615"/>
            <a:ext cx="10820400" cy="476845"/>
          </a:xfrm>
          <a:prstGeom prst="rect">
            <a:avLst/>
          </a:prstGeom>
          <a:noFill/>
          <a:ln/>
        </p:spPr>
        <p:txBody>
          <a:bodyPr wrap="none" lIns="0" tIns="0" rIns="0" bIns="0" rtlCol="0" anchor="t"/>
          <a:lstStyle/>
          <a:p>
            <a:pPr defTabSz="1219170">
              <a:lnSpc>
                <a:spcPct val="105000"/>
              </a:lnSpc>
            </a:pPr>
            <a:r>
              <a:rPr lang="en-US" sz="3333" b="1">
                <a:solidFill>
                  <a:srgbClr val="241A4E"/>
                </a:solidFill>
                <a:latin typeface="Fraunces" pitchFamily="34" charset="0"/>
              </a:rPr>
              <a:t>Two separate approvals — federal </a:t>
            </a:r>
            <a:r>
              <a:rPr lang="en-US" sz="3333" b="1" i="1">
                <a:solidFill>
                  <a:srgbClr val="241A4E"/>
                </a:solidFill>
                <a:latin typeface="Fraunces" pitchFamily="34" charset="0"/>
              </a:rPr>
              <a:t>and</a:t>
            </a:r>
            <a:r>
              <a:rPr lang="en-US" sz="3333" b="1">
                <a:solidFill>
                  <a:srgbClr val="241A4E"/>
                </a:solidFill>
                <a:latin typeface="Fraunces" pitchFamily="34" charset="0"/>
              </a:rPr>
              <a:t> state</a:t>
            </a:r>
            <a:endParaRPr lang="en-US" sz="3333">
              <a:solidFill>
                <a:prstClr val="black"/>
              </a:solidFill>
              <a:latin typeface="Calibri" panose="020F0502020204030204"/>
            </a:endParaRPr>
          </a:p>
        </p:txBody>
      </p:sp>
      <p:sp>
        <p:nvSpPr>
          <p:cNvPr id="7" name="Shape 4"/>
          <p:cNvSpPr/>
          <p:nvPr/>
        </p:nvSpPr>
        <p:spPr>
          <a:xfrm>
            <a:off x="685800" y="2160836"/>
            <a:ext cx="5314205" cy="2561629"/>
          </a:xfrm>
          <a:prstGeom prst="roundRect">
            <a:avLst>
              <a:gd name="adj" fmla="val 5354"/>
            </a:avLst>
          </a:prstGeom>
          <a:solidFill>
            <a:srgbClr val="FFFFFF"/>
          </a:solidFill>
          <a:ln w="6350">
            <a:solidFill>
              <a:srgbClr val="CBBDE6"/>
            </a:solidFill>
            <a:prstDash val="solid"/>
          </a:ln>
        </p:spPr>
        <p:txBody>
          <a:bodyPr/>
          <a:lstStyle/>
          <a:p>
            <a:pPr defTabSz="1219170"/>
            <a:endParaRPr lang="en-US" sz="2400">
              <a:solidFill>
                <a:prstClr val="black"/>
              </a:solidFill>
              <a:latin typeface="Calibri" panose="020F0502020204030204"/>
            </a:endParaRPr>
          </a:p>
        </p:txBody>
      </p:sp>
      <p:sp>
        <p:nvSpPr>
          <p:cNvPr id="8" name="Text 5"/>
          <p:cNvSpPr/>
          <p:nvPr/>
        </p:nvSpPr>
        <p:spPr>
          <a:xfrm>
            <a:off x="908597" y="2383631"/>
            <a:ext cx="4868615" cy="161925"/>
          </a:xfrm>
          <a:prstGeom prst="rect">
            <a:avLst/>
          </a:prstGeom>
          <a:noFill/>
          <a:ln/>
        </p:spPr>
        <p:txBody>
          <a:bodyPr wrap="none" lIns="0" tIns="0" rIns="0" bIns="0" rtlCol="0" anchor="t"/>
          <a:lstStyle/>
          <a:p>
            <a:pPr defTabSz="1219170"/>
            <a:r>
              <a:rPr lang="en-US" sz="1067" b="1" kern="0" spc="205">
                <a:solidFill>
                  <a:srgbClr val="4A2F8F"/>
                </a:solidFill>
                <a:latin typeface="Inter" pitchFamily="34" charset="0"/>
              </a:rPr>
              <a:t>1 · FEDERAL — IRS</a:t>
            </a:r>
            <a:endParaRPr lang="en-US" sz="1067">
              <a:solidFill>
                <a:prstClr val="black"/>
              </a:solidFill>
              <a:latin typeface="Calibri" panose="020F0502020204030204"/>
            </a:endParaRPr>
          </a:p>
        </p:txBody>
      </p:sp>
      <p:sp>
        <p:nvSpPr>
          <p:cNvPr id="9" name="Text 6"/>
          <p:cNvSpPr/>
          <p:nvPr/>
        </p:nvSpPr>
        <p:spPr>
          <a:xfrm>
            <a:off x="908597" y="2652118"/>
            <a:ext cx="4868615" cy="314325"/>
          </a:xfrm>
          <a:prstGeom prst="rect">
            <a:avLst/>
          </a:prstGeom>
          <a:noFill/>
          <a:ln/>
        </p:spPr>
        <p:txBody>
          <a:bodyPr wrap="none" lIns="0" tIns="0" rIns="0" bIns="0" rtlCol="0" anchor="t"/>
          <a:lstStyle/>
          <a:p>
            <a:pPr defTabSz="1219170"/>
            <a:r>
              <a:rPr lang="en-US" sz="1867" b="1">
                <a:solidFill>
                  <a:srgbClr val="241A4E"/>
                </a:solidFill>
                <a:latin typeface="Fraunces" pitchFamily="34" charset="0"/>
              </a:rPr>
              <a:t>501(c)(3) recognition</a:t>
            </a:r>
            <a:endParaRPr lang="en-US" sz="1867">
              <a:solidFill>
                <a:prstClr val="black"/>
              </a:solidFill>
              <a:latin typeface="Calibri" panose="020F0502020204030204"/>
            </a:endParaRPr>
          </a:p>
        </p:txBody>
      </p:sp>
      <p:sp>
        <p:nvSpPr>
          <p:cNvPr id="10" name="Text 7"/>
          <p:cNvSpPr/>
          <p:nvPr/>
        </p:nvSpPr>
        <p:spPr>
          <a:xfrm>
            <a:off x="908597" y="3073004"/>
            <a:ext cx="4868615" cy="251817"/>
          </a:xfrm>
          <a:prstGeom prst="rect">
            <a:avLst/>
          </a:prstGeom>
          <a:noFill/>
          <a:ln/>
        </p:spPr>
        <p:txBody>
          <a:bodyPr wrap="none" lIns="286625" tIns="0" rIns="0" bIns="0" rtlCol="0" anchor="t"/>
          <a:lstStyle/>
          <a:p>
            <a:pPr defTabSz="1219170">
              <a:lnSpc>
                <a:spcPct val="145000"/>
              </a:lnSpc>
            </a:pPr>
            <a:r>
              <a:rPr lang="en-US" sz="1333">
                <a:solidFill>
                  <a:srgbClr val="3A3358"/>
                </a:solidFill>
                <a:latin typeface="Inter" pitchFamily="34" charset="0"/>
              </a:rPr>
              <a:t>Apply on </a:t>
            </a:r>
            <a:r>
              <a:rPr lang="en-US" sz="1333" b="1">
                <a:solidFill>
                  <a:srgbClr val="2E2168"/>
                </a:solidFill>
                <a:latin typeface="Inter" pitchFamily="34" charset="0"/>
              </a:rPr>
              <a:t>Form 1023</a:t>
            </a:r>
            <a:r>
              <a:rPr lang="en-US" sz="1333">
                <a:solidFill>
                  <a:srgbClr val="3A3358"/>
                </a:solidFill>
                <a:latin typeface="Inter" pitchFamily="34" charset="0"/>
              </a:rPr>
              <a:t> or </a:t>
            </a:r>
            <a:r>
              <a:rPr lang="en-US" sz="1333" b="1">
                <a:solidFill>
                  <a:srgbClr val="2E2168"/>
                </a:solidFill>
                <a:latin typeface="Inter" pitchFamily="34" charset="0"/>
              </a:rPr>
              <a:t>1023-EZ</a:t>
            </a:r>
            <a:r>
              <a:rPr lang="en-US" sz="1333">
                <a:solidFill>
                  <a:srgbClr val="3A3358"/>
                </a:solidFill>
                <a:latin typeface="Inter" pitchFamily="34" charset="0"/>
              </a:rPr>
              <a:t> (Pay.gov + fee).</a:t>
            </a:r>
            <a:endParaRPr lang="en-US" sz="1333">
              <a:solidFill>
                <a:prstClr val="black"/>
              </a:solidFill>
              <a:latin typeface="Calibri" panose="020F0502020204030204"/>
            </a:endParaRPr>
          </a:p>
        </p:txBody>
      </p:sp>
      <p:sp>
        <p:nvSpPr>
          <p:cNvPr id="11" name="Shape 8"/>
          <p:cNvSpPr/>
          <p:nvPr/>
        </p:nvSpPr>
        <p:spPr>
          <a:xfrm>
            <a:off x="908597" y="3168551"/>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12" name="Text 9"/>
          <p:cNvSpPr/>
          <p:nvPr/>
        </p:nvSpPr>
        <p:spPr>
          <a:xfrm>
            <a:off x="908597" y="3408611"/>
            <a:ext cx="4868615" cy="503635"/>
          </a:xfrm>
          <a:prstGeom prst="rect">
            <a:avLst/>
          </a:prstGeom>
          <a:noFill/>
          <a:ln/>
        </p:spPr>
        <p:txBody>
          <a:bodyPr wrap="square" lIns="286625" tIns="0" rIns="0" bIns="0" rtlCol="0" anchor="t"/>
          <a:lstStyle/>
          <a:p>
            <a:pPr defTabSz="1219170">
              <a:lnSpc>
                <a:spcPct val="145000"/>
              </a:lnSpc>
            </a:pPr>
            <a:r>
              <a:rPr lang="en-US" sz="1333">
                <a:solidFill>
                  <a:srgbClr val="3A3358"/>
                </a:solidFill>
                <a:latin typeface="Inter" pitchFamily="34" charset="0"/>
              </a:rPr>
              <a:t>An </a:t>
            </a:r>
            <a:r>
              <a:rPr lang="en-US" sz="1333" b="1">
                <a:solidFill>
                  <a:srgbClr val="2E2168"/>
                </a:solidFill>
                <a:latin typeface="Inter" pitchFamily="34" charset="0"/>
              </a:rPr>
              <a:t>EIN alone is NOT exemption</a:t>
            </a:r>
            <a:r>
              <a:rPr lang="en-US" sz="1333">
                <a:solidFill>
                  <a:srgbClr val="3A3358"/>
                </a:solidFill>
                <a:latin typeface="Inter" pitchFamily="34" charset="0"/>
              </a:rPr>
              <a:t> — it’s just an ID number.</a:t>
            </a:r>
            <a:endParaRPr lang="en-US" sz="1333">
              <a:solidFill>
                <a:prstClr val="black"/>
              </a:solidFill>
              <a:latin typeface="Calibri" panose="020F0502020204030204"/>
            </a:endParaRPr>
          </a:p>
        </p:txBody>
      </p:sp>
      <p:sp>
        <p:nvSpPr>
          <p:cNvPr id="13" name="Shape 10"/>
          <p:cNvSpPr/>
          <p:nvPr/>
        </p:nvSpPr>
        <p:spPr>
          <a:xfrm>
            <a:off x="908597" y="3504159"/>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14" name="Text 11"/>
          <p:cNvSpPr/>
          <p:nvPr/>
        </p:nvSpPr>
        <p:spPr>
          <a:xfrm>
            <a:off x="908597" y="3996035"/>
            <a:ext cx="4868615" cy="503635"/>
          </a:xfrm>
          <a:prstGeom prst="rect">
            <a:avLst/>
          </a:prstGeom>
          <a:noFill/>
          <a:ln/>
        </p:spPr>
        <p:txBody>
          <a:bodyPr wrap="square" lIns="286625" tIns="0" rIns="0" bIns="0" rtlCol="0" anchor="t"/>
          <a:lstStyle/>
          <a:p>
            <a:pPr defTabSz="1219170">
              <a:lnSpc>
                <a:spcPct val="145000"/>
              </a:lnSpc>
            </a:pPr>
            <a:r>
              <a:rPr lang="en-US" sz="1333">
                <a:solidFill>
                  <a:srgbClr val="3A3358"/>
                </a:solidFill>
                <a:latin typeface="Inter" pitchFamily="34" charset="0"/>
              </a:rPr>
              <a:t>Apply within </a:t>
            </a:r>
            <a:r>
              <a:rPr lang="en-US" sz="1333" b="1">
                <a:solidFill>
                  <a:srgbClr val="2E2168"/>
                </a:solidFill>
                <a:latin typeface="Inter" pitchFamily="34" charset="0"/>
              </a:rPr>
              <a:t>27 months</a:t>
            </a:r>
            <a:r>
              <a:rPr lang="en-US" sz="1333">
                <a:solidFill>
                  <a:srgbClr val="3A3358"/>
                </a:solidFill>
                <a:latin typeface="Inter" pitchFamily="34" charset="0"/>
              </a:rPr>
              <a:t> of forming for retroactive status.</a:t>
            </a:r>
            <a:endParaRPr lang="en-US" sz="1333">
              <a:solidFill>
                <a:prstClr val="black"/>
              </a:solidFill>
              <a:latin typeface="Calibri" panose="020F0502020204030204"/>
            </a:endParaRPr>
          </a:p>
        </p:txBody>
      </p:sp>
      <p:sp>
        <p:nvSpPr>
          <p:cNvPr id="15" name="Shape 12"/>
          <p:cNvSpPr/>
          <p:nvPr/>
        </p:nvSpPr>
        <p:spPr>
          <a:xfrm>
            <a:off x="908597" y="4091583"/>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16" name="Shape 13"/>
          <p:cNvSpPr/>
          <p:nvPr/>
        </p:nvSpPr>
        <p:spPr>
          <a:xfrm>
            <a:off x="6191995" y="2160836"/>
            <a:ext cx="5314205" cy="2561629"/>
          </a:xfrm>
          <a:prstGeom prst="roundRect">
            <a:avLst>
              <a:gd name="adj" fmla="val 5354"/>
            </a:avLst>
          </a:prstGeom>
          <a:solidFill>
            <a:srgbClr val="FFFFFF"/>
          </a:solidFill>
          <a:ln w="6350">
            <a:solidFill>
              <a:srgbClr val="CBBDE6"/>
            </a:solidFill>
            <a:prstDash val="solid"/>
          </a:ln>
        </p:spPr>
        <p:txBody>
          <a:bodyPr/>
          <a:lstStyle/>
          <a:p>
            <a:pPr defTabSz="1219170"/>
            <a:endParaRPr lang="en-US" sz="2400">
              <a:solidFill>
                <a:prstClr val="black"/>
              </a:solidFill>
              <a:latin typeface="Calibri" panose="020F0502020204030204"/>
            </a:endParaRPr>
          </a:p>
        </p:txBody>
      </p:sp>
      <p:sp>
        <p:nvSpPr>
          <p:cNvPr id="17" name="Text 14"/>
          <p:cNvSpPr/>
          <p:nvPr/>
        </p:nvSpPr>
        <p:spPr>
          <a:xfrm>
            <a:off x="6414790" y="2383631"/>
            <a:ext cx="4868615" cy="161925"/>
          </a:xfrm>
          <a:prstGeom prst="rect">
            <a:avLst/>
          </a:prstGeom>
          <a:noFill/>
          <a:ln/>
        </p:spPr>
        <p:txBody>
          <a:bodyPr wrap="none" lIns="0" tIns="0" rIns="0" bIns="0" rtlCol="0" anchor="t"/>
          <a:lstStyle/>
          <a:p>
            <a:pPr defTabSz="1219170"/>
            <a:r>
              <a:rPr lang="en-US" sz="1067" b="1" kern="0" spc="205">
                <a:solidFill>
                  <a:srgbClr val="4A2F8F"/>
                </a:solidFill>
                <a:latin typeface="Inter" pitchFamily="34" charset="0"/>
              </a:rPr>
              <a:t>2 · STATE — TX COMPTROLLER</a:t>
            </a:r>
            <a:endParaRPr lang="en-US" sz="1067">
              <a:solidFill>
                <a:prstClr val="black"/>
              </a:solidFill>
              <a:latin typeface="Calibri" panose="020F0502020204030204"/>
            </a:endParaRPr>
          </a:p>
        </p:txBody>
      </p:sp>
      <p:sp>
        <p:nvSpPr>
          <p:cNvPr id="18" name="Text 15"/>
          <p:cNvSpPr/>
          <p:nvPr/>
        </p:nvSpPr>
        <p:spPr>
          <a:xfrm>
            <a:off x="6414790" y="2652118"/>
            <a:ext cx="4868615" cy="314325"/>
          </a:xfrm>
          <a:prstGeom prst="rect">
            <a:avLst/>
          </a:prstGeom>
          <a:noFill/>
          <a:ln/>
        </p:spPr>
        <p:txBody>
          <a:bodyPr wrap="none" lIns="0" tIns="0" rIns="0" bIns="0" rtlCol="0" anchor="t"/>
          <a:lstStyle/>
          <a:p>
            <a:pPr defTabSz="1219170"/>
            <a:r>
              <a:rPr lang="en-US" sz="1867" b="1">
                <a:solidFill>
                  <a:srgbClr val="241A4E"/>
                </a:solidFill>
                <a:latin typeface="Fraunces" pitchFamily="34" charset="0"/>
              </a:rPr>
              <a:t>Sales &amp; franchise tax exemption</a:t>
            </a:r>
            <a:endParaRPr lang="en-US" sz="1867">
              <a:solidFill>
                <a:prstClr val="black"/>
              </a:solidFill>
              <a:latin typeface="Calibri" panose="020F0502020204030204"/>
            </a:endParaRPr>
          </a:p>
        </p:txBody>
      </p:sp>
      <p:sp>
        <p:nvSpPr>
          <p:cNvPr id="19" name="Text 16"/>
          <p:cNvSpPr/>
          <p:nvPr/>
        </p:nvSpPr>
        <p:spPr>
          <a:xfrm>
            <a:off x="6414790" y="3073004"/>
            <a:ext cx="4868615" cy="251817"/>
          </a:xfrm>
          <a:prstGeom prst="rect">
            <a:avLst/>
          </a:prstGeom>
          <a:noFill/>
          <a:ln/>
        </p:spPr>
        <p:txBody>
          <a:bodyPr wrap="none" lIns="286625" tIns="0" rIns="0" bIns="0" rtlCol="0" anchor="t"/>
          <a:lstStyle/>
          <a:p>
            <a:pPr defTabSz="1219170">
              <a:lnSpc>
                <a:spcPct val="145000"/>
              </a:lnSpc>
            </a:pPr>
            <a:r>
              <a:rPr lang="en-US" sz="1333">
                <a:solidFill>
                  <a:srgbClr val="3A3358"/>
                </a:solidFill>
                <a:latin typeface="Inter" pitchFamily="34" charset="0"/>
              </a:rPr>
              <a:t>Booster clubs file </a:t>
            </a:r>
            <a:r>
              <a:rPr lang="en-US" sz="1333" b="1">
                <a:solidFill>
                  <a:srgbClr val="2E2168"/>
                </a:solidFill>
                <a:latin typeface="Inter" pitchFamily="34" charset="0"/>
              </a:rPr>
              <a:t>Form AP-204</a:t>
            </a:r>
            <a:r>
              <a:rPr lang="en-US" sz="1333">
                <a:solidFill>
                  <a:srgbClr val="3A3358"/>
                </a:solidFill>
                <a:latin typeface="Inter" pitchFamily="34" charset="0"/>
              </a:rPr>
              <a:t> + IRS letter.</a:t>
            </a:r>
            <a:endParaRPr lang="en-US" sz="1333">
              <a:solidFill>
                <a:prstClr val="black"/>
              </a:solidFill>
              <a:latin typeface="Calibri" panose="020F0502020204030204"/>
            </a:endParaRPr>
          </a:p>
        </p:txBody>
      </p:sp>
      <p:sp>
        <p:nvSpPr>
          <p:cNvPr id="20" name="Shape 17"/>
          <p:cNvSpPr/>
          <p:nvPr/>
        </p:nvSpPr>
        <p:spPr>
          <a:xfrm>
            <a:off x="6414790" y="3168551"/>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21" name="Text 18"/>
          <p:cNvSpPr/>
          <p:nvPr/>
        </p:nvSpPr>
        <p:spPr>
          <a:xfrm>
            <a:off x="6414790" y="3408612"/>
            <a:ext cx="4868615" cy="251817"/>
          </a:xfrm>
          <a:prstGeom prst="rect">
            <a:avLst/>
          </a:prstGeom>
          <a:noFill/>
          <a:ln/>
        </p:spPr>
        <p:txBody>
          <a:bodyPr wrap="none" lIns="286625" tIns="0" rIns="0" bIns="0" rtlCol="0" anchor="t"/>
          <a:lstStyle/>
          <a:p>
            <a:pPr defTabSz="1219170">
              <a:lnSpc>
                <a:spcPct val="145000"/>
              </a:lnSpc>
            </a:pPr>
            <a:r>
              <a:rPr lang="en-US" sz="1333">
                <a:solidFill>
                  <a:srgbClr val="3A3358"/>
                </a:solidFill>
                <a:latin typeface="Inter" pitchFamily="34" charset="0"/>
              </a:rPr>
              <a:t>PTOs/PTAs file </a:t>
            </a:r>
            <a:r>
              <a:rPr lang="en-US" sz="1333" b="1">
                <a:solidFill>
                  <a:srgbClr val="2E2168"/>
                </a:solidFill>
                <a:latin typeface="Inter" pitchFamily="34" charset="0"/>
              </a:rPr>
              <a:t>Form AP-207</a:t>
            </a:r>
            <a:r>
              <a:rPr lang="en-US" sz="1333">
                <a:solidFill>
                  <a:srgbClr val="3A3358"/>
                </a:solidFill>
                <a:latin typeface="Inter" pitchFamily="34" charset="0"/>
              </a:rPr>
              <a:t> (educational).</a:t>
            </a:r>
            <a:endParaRPr lang="en-US" sz="1333">
              <a:solidFill>
                <a:prstClr val="black"/>
              </a:solidFill>
              <a:latin typeface="Calibri" panose="020F0502020204030204"/>
            </a:endParaRPr>
          </a:p>
        </p:txBody>
      </p:sp>
      <p:sp>
        <p:nvSpPr>
          <p:cNvPr id="22" name="Shape 19"/>
          <p:cNvSpPr/>
          <p:nvPr/>
        </p:nvSpPr>
        <p:spPr>
          <a:xfrm>
            <a:off x="6414790" y="3504159"/>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23" name="Text 20"/>
          <p:cNvSpPr/>
          <p:nvPr/>
        </p:nvSpPr>
        <p:spPr>
          <a:xfrm>
            <a:off x="6414790" y="3744218"/>
            <a:ext cx="4868615" cy="251817"/>
          </a:xfrm>
          <a:prstGeom prst="rect">
            <a:avLst/>
          </a:prstGeom>
          <a:noFill/>
          <a:ln/>
        </p:spPr>
        <p:txBody>
          <a:bodyPr wrap="none" lIns="286625" tIns="0" rIns="0" bIns="0" rtlCol="0" anchor="t"/>
          <a:lstStyle/>
          <a:p>
            <a:pPr defTabSz="1219170">
              <a:lnSpc>
                <a:spcPct val="145000"/>
              </a:lnSpc>
            </a:pPr>
            <a:r>
              <a:rPr lang="en-US" sz="1333">
                <a:solidFill>
                  <a:srgbClr val="3A3358"/>
                </a:solidFill>
                <a:latin typeface="Inter" pitchFamily="34" charset="0"/>
              </a:rPr>
              <a:t>Federal 501(c)(3) does </a:t>
            </a:r>
            <a:r>
              <a:rPr lang="en-US" sz="1333" b="1">
                <a:solidFill>
                  <a:srgbClr val="2E2168"/>
                </a:solidFill>
                <a:latin typeface="Inter" pitchFamily="34" charset="0"/>
              </a:rPr>
              <a:t>not</a:t>
            </a:r>
            <a:r>
              <a:rPr lang="en-US" sz="1333">
                <a:solidFill>
                  <a:srgbClr val="3A3358"/>
                </a:solidFill>
                <a:latin typeface="Inter" pitchFamily="34" charset="0"/>
              </a:rPr>
              <a:t> auto-exempt you in Texas.</a:t>
            </a:r>
            <a:endParaRPr lang="en-US" sz="1333">
              <a:solidFill>
                <a:prstClr val="black"/>
              </a:solidFill>
              <a:latin typeface="Calibri" panose="020F0502020204030204"/>
            </a:endParaRPr>
          </a:p>
        </p:txBody>
      </p:sp>
      <p:sp>
        <p:nvSpPr>
          <p:cNvPr id="24" name="Shape 21"/>
          <p:cNvSpPr/>
          <p:nvPr/>
        </p:nvSpPr>
        <p:spPr>
          <a:xfrm>
            <a:off x="6414790" y="3839766"/>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25" name="Text 22"/>
          <p:cNvSpPr/>
          <p:nvPr/>
        </p:nvSpPr>
        <p:spPr>
          <a:xfrm>
            <a:off x="685800" y="4914454"/>
            <a:ext cx="10820400" cy="260449"/>
          </a:xfrm>
          <a:prstGeom prst="rect">
            <a:avLst/>
          </a:prstGeom>
          <a:noFill/>
          <a:ln/>
        </p:spPr>
        <p:txBody>
          <a:bodyPr wrap="none" lIns="0" tIns="0" rIns="0" bIns="0" rtlCol="0" anchor="t"/>
          <a:lstStyle/>
          <a:p>
            <a:pPr algn="ctr" defTabSz="1219170">
              <a:lnSpc>
                <a:spcPct val="150000"/>
              </a:lnSpc>
            </a:pPr>
            <a:r>
              <a:rPr lang="en-US" sz="1333" b="1">
                <a:solidFill>
                  <a:srgbClr val="413A63"/>
                </a:solidFill>
                <a:latin typeface="Inter" pitchFamily="34" charset="0"/>
              </a:rPr>
              <a:t>Neither PTOs nor booster clubs are covered by the school’s exempt status</a:t>
            </a:r>
            <a:r>
              <a:rPr lang="en-US" sz="1333">
                <a:solidFill>
                  <a:srgbClr val="413A63"/>
                </a:solidFill>
                <a:latin typeface="Inter" pitchFamily="34" charset="0"/>
              </a:rPr>
              <a:t> — every group must apply on its own.</a:t>
            </a:r>
            <a:endParaRPr lang="en-US" sz="1333">
              <a:solidFill>
                <a:prstClr val="black"/>
              </a:solidFill>
              <a:latin typeface="Calibri" panose="020F0502020204030204"/>
            </a:endParaRPr>
          </a:p>
        </p:txBody>
      </p:sp>
      <p:sp>
        <p:nvSpPr>
          <p:cNvPr id="26" name="Shape 23"/>
          <p:cNvSpPr/>
          <p:nvPr/>
        </p:nvSpPr>
        <p:spPr>
          <a:xfrm>
            <a:off x="685800" y="6078290"/>
            <a:ext cx="10820400" cy="448271"/>
          </a:xfrm>
          <a:prstGeom prst="rect">
            <a:avLst/>
          </a:prstGeom>
          <a:noFill/>
          <a:ln/>
        </p:spPr>
        <p:txBody>
          <a:bodyPr/>
          <a:lstStyle/>
          <a:p>
            <a:pPr defTabSz="1219170"/>
            <a:endParaRPr lang="en-US" sz="2400">
              <a:solidFill>
                <a:prstClr val="black"/>
              </a:solidFill>
              <a:latin typeface="Calibri" panose="020F0502020204030204"/>
            </a:endParaRPr>
          </a:p>
        </p:txBody>
      </p:sp>
      <p:sp>
        <p:nvSpPr>
          <p:cNvPr id="27" name="Shape 24"/>
          <p:cNvSpPr/>
          <p:nvPr/>
        </p:nvSpPr>
        <p:spPr>
          <a:xfrm>
            <a:off x="685800" y="6078290"/>
            <a:ext cx="10820400" cy="9525"/>
          </a:xfrm>
          <a:prstGeom prst="rect">
            <a:avLst/>
          </a:prstGeom>
          <a:solidFill>
            <a:srgbClr val="CBBDE6"/>
          </a:solidFill>
          <a:ln/>
        </p:spPr>
        <p:txBody>
          <a:bodyPr/>
          <a:lstStyle/>
          <a:p>
            <a:pPr defTabSz="1219170"/>
            <a:endParaRPr lang="en-US" sz="2400">
              <a:solidFill>
                <a:prstClr val="black"/>
              </a:solidFill>
              <a:latin typeface="Calibri" panose="020F0502020204030204"/>
            </a:endParaRPr>
          </a:p>
        </p:txBody>
      </p:sp>
      <p:sp>
        <p:nvSpPr>
          <p:cNvPr id="28" name="Text 25"/>
          <p:cNvSpPr/>
          <p:nvPr/>
        </p:nvSpPr>
        <p:spPr>
          <a:xfrm>
            <a:off x="1100138" y="6271915"/>
            <a:ext cx="1636365" cy="161925"/>
          </a:xfrm>
          <a:prstGeom prst="rect">
            <a:avLst/>
          </a:prstGeom>
          <a:noFill/>
          <a:ln/>
        </p:spPr>
        <p:txBody>
          <a:bodyPr wrap="none" lIns="0" tIns="0" rIns="0" bIns="0" rtlCol="0" anchor="ctr"/>
          <a:lstStyle/>
          <a:p>
            <a:pPr defTabSz="1219170"/>
            <a:r>
              <a:rPr lang="en-US" sz="1067" b="1">
                <a:solidFill>
                  <a:srgbClr val="2E2168"/>
                </a:solidFill>
                <a:latin typeface="Inter" pitchFamily="34" charset="0"/>
              </a:rPr>
              <a:t>Jaime M. Humphrey, CPA</a:t>
            </a:r>
            <a:endParaRPr lang="en-US" sz="1067">
              <a:solidFill>
                <a:prstClr val="black"/>
              </a:solidFill>
              <a:latin typeface="Calibri" panose="020F0502020204030204"/>
            </a:endParaRPr>
          </a:p>
        </p:txBody>
      </p:sp>
      <p:sp>
        <p:nvSpPr>
          <p:cNvPr id="29" name="Shape 26"/>
          <p:cNvSpPr/>
          <p:nvPr/>
        </p:nvSpPr>
        <p:spPr>
          <a:xfrm>
            <a:off x="685800" y="6179195"/>
            <a:ext cx="347365" cy="347365"/>
          </a:xfrm>
          <a:prstGeom prst="roundRect">
            <a:avLst>
              <a:gd name="adj" fmla="val 50000"/>
            </a:avLst>
          </a:prstGeom>
          <a:solidFill>
            <a:srgbClr val="FFFFFF"/>
          </a:solidFill>
          <a:ln w="25400">
            <a:solidFill>
              <a:srgbClr val="9D86C9"/>
            </a:solidFill>
            <a:prstDash val="solid"/>
          </a:ln>
          <a:effectLst>
            <a:glow rad="176784">
              <a:srgbClr val="2E2168">
                <a:alpha val="60000"/>
              </a:srgbClr>
            </a:glow>
          </a:effectLst>
        </p:spPr>
        <p:txBody>
          <a:bodyPr/>
          <a:lstStyle/>
          <a:p>
            <a:pPr defTabSz="1219170"/>
            <a:endParaRPr lang="en-US" sz="2400">
              <a:solidFill>
                <a:prstClr val="black"/>
              </a:solidFill>
              <a:latin typeface="Calibri" panose="020F0502020204030204"/>
            </a:endParaRPr>
          </a:p>
        </p:txBody>
      </p:sp>
      <p:sp>
        <p:nvSpPr>
          <p:cNvPr id="30" name="Text 27"/>
          <p:cNvSpPr/>
          <p:nvPr/>
        </p:nvSpPr>
        <p:spPr>
          <a:xfrm>
            <a:off x="685800" y="6179195"/>
            <a:ext cx="347365" cy="347365"/>
          </a:xfrm>
          <a:prstGeom prst="rect">
            <a:avLst/>
          </a:prstGeom>
          <a:noFill/>
          <a:ln/>
        </p:spPr>
        <p:txBody>
          <a:bodyPr wrap="none" lIns="39285" tIns="39285" rIns="39285" bIns="39285" rtlCol="0" anchor="ctr"/>
          <a:lstStyle/>
          <a:p>
            <a:pPr algn="ctr" defTabSz="1219170"/>
            <a:endParaRPr lang="en-US" sz="1067">
              <a:solidFill>
                <a:prstClr val="black"/>
              </a:solidFill>
              <a:latin typeface="Calibri" panose="020F0502020204030204"/>
            </a:endParaRPr>
          </a:p>
        </p:txBody>
      </p:sp>
      <p:sp>
        <p:nvSpPr>
          <p:cNvPr id="31" name="Text 28"/>
          <p:cNvSpPr/>
          <p:nvPr/>
        </p:nvSpPr>
        <p:spPr>
          <a:xfrm>
            <a:off x="723901" y="6279803"/>
            <a:ext cx="356444" cy="146000"/>
          </a:xfrm>
          <a:prstGeom prst="rect">
            <a:avLst/>
          </a:prstGeom>
          <a:noFill/>
          <a:ln/>
        </p:spPr>
        <p:txBody>
          <a:bodyPr wrap="none" lIns="0" tIns="0" rIns="0" bIns="0" rtlCol="0" anchor="t"/>
          <a:lstStyle/>
          <a:p>
            <a:pPr defTabSz="1219170"/>
            <a:r>
              <a:rPr lang="en-US" sz="1067" b="1">
                <a:solidFill>
                  <a:srgbClr val="241A4E"/>
                </a:solidFill>
                <a:latin typeface="Fraunces" pitchFamily="34" charset="0"/>
              </a:rPr>
              <a:t>JMH</a:t>
            </a:r>
            <a:endParaRPr lang="en-US" sz="1067">
              <a:solidFill>
                <a:prstClr val="black"/>
              </a:solidFill>
              <a:latin typeface="Calibri" panose="020F0502020204030204"/>
            </a:endParaRPr>
          </a:p>
        </p:txBody>
      </p:sp>
      <p:sp>
        <p:nvSpPr>
          <p:cNvPr id="32" name="Text 29"/>
          <p:cNvSpPr/>
          <p:nvPr/>
        </p:nvSpPr>
        <p:spPr>
          <a:xfrm>
            <a:off x="10448776" y="6271915"/>
            <a:ext cx="1057424" cy="161925"/>
          </a:xfrm>
          <a:prstGeom prst="rect">
            <a:avLst/>
          </a:prstGeom>
          <a:noFill/>
          <a:ln/>
        </p:spPr>
        <p:txBody>
          <a:bodyPr wrap="none" lIns="0" tIns="0" rIns="0" bIns="0" rtlCol="0" anchor="t"/>
          <a:lstStyle/>
          <a:p>
            <a:pPr algn="r" defTabSz="1219170"/>
            <a:r>
              <a:rPr lang="en-US" sz="1067">
                <a:solidFill>
                  <a:srgbClr val="514A73"/>
                </a:solidFill>
                <a:latin typeface="Inter" pitchFamily="34" charset="0"/>
              </a:rPr>
              <a:t>Federal vs. State</a:t>
            </a:r>
            <a:endParaRPr lang="en-US" sz="1067">
              <a:solidFill>
                <a:prstClr val="black"/>
              </a:solidFill>
              <a:latin typeface="Calibri" panose="020F0502020204030204"/>
            </a:endParaRPr>
          </a:p>
        </p:txBody>
      </p:sp>
    </p:spTree>
  </p:cSld>
  <p:clrMapOvr>
    <a:masterClrMapping/>
  </p:clrMapOvr>
  <mc:AlternateContent xmlns:mc="http://schemas.openxmlformats.org/markup-compatibility/2006" xmlns:p14="http://schemas.microsoft.com/office/powerpoint/2010/main">
    <mc:Choice Requires="p14">
      <p:transition spd="med">
        <p14:honeycomb/>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4F1FA"/>
          </a:solidFill>
          <a:ln/>
        </p:spPr>
        <p:txBody>
          <a:bodyPr/>
          <a:lstStyle/>
          <a:p>
            <a:pPr defTabSz="1219170"/>
            <a:endParaRPr lang="en-US" sz="2400">
              <a:solidFill>
                <a:prstClr val="black"/>
              </a:solidFill>
              <a:latin typeface="Calibri" panose="020F0502020204030204"/>
            </a:endParaRPr>
          </a:p>
        </p:txBody>
      </p:sp>
      <p:sp>
        <p:nvSpPr>
          <p:cNvPr id="4" name="Text 1"/>
          <p:cNvSpPr/>
          <p:nvPr/>
        </p:nvSpPr>
        <p:spPr>
          <a:xfrm>
            <a:off x="1015455" y="331441"/>
            <a:ext cx="2424708" cy="180975"/>
          </a:xfrm>
          <a:prstGeom prst="rect">
            <a:avLst/>
          </a:prstGeom>
          <a:noFill/>
          <a:ln/>
        </p:spPr>
        <p:txBody>
          <a:bodyPr wrap="none" lIns="0" tIns="0" rIns="0" bIns="0" rtlCol="0" anchor="ctr"/>
          <a:lstStyle/>
          <a:p>
            <a:pPr defTabSz="1219170"/>
            <a:r>
              <a:rPr lang="en-US" sz="1067" b="1" kern="0" spc="283">
                <a:solidFill>
                  <a:srgbClr val="4A2F8F"/>
                </a:solidFill>
                <a:latin typeface="Inter" pitchFamily="34" charset="0"/>
              </a:rPr>
              <a:t>FEDERAL — STEP BY STEP</a:t>
            </a:r>
            <a:endParaRPr lang="en-US" sz="1067">
              <a:solidFill>
                <a:prstClr val="black"/>
              </a:solidFill>
              <a:latin typeface="Calibri" panose="020F0502020204030204"/>
            </a:endParaRPr>
          </a:p>
        </p:txBody>
      </p:sp>
      <p:sp>
        <p:nvSpPr>
          <p:cNvPr id="5" name="Shape 2"/>
          <p:cNvSpPr/>
          <p:nvPr/>
        </p:nvSpPr>
        <p:spPr>
          <a:xfrm>
            <a:off x="685801" y="412403"/>
            <a:ext cx="243780" cy="19051"/>
          </a:xfrm>
          <a:prstGeom prst="rect">
            <a:avLst/>
          </a:prstGeom>
          <a:solidFill>
            <a:srgbClr val="9D86C9"/>
          </a:solidFill>
          <a:ln/>
        </p:spPr>
        <p:txBody>
          <a:bodyPr/>
          <a:lstStyle/>
          <a:p>
            <a:pPr defTabSz="1219170"/>
            <a:endParaRPr lang="en-US" sz="2400">
              <a:solidFill>
                <a:prstClr val="black"/>
              </a:solidFill>
              <a:latin typeface="Calibri" panose="020F0502020204030204"/>
            </a:endParaRPr>
          </a:p>
        </p:txBody>
      </p:sp>
      <p:sp>
        <p:nvSpPr>
          <p:cNvPr id="6" name="Text 3"/>
          <p:cNvSpPr/>
          <p:nvPr/>
        </p:nvSpPr>
        <p:spPr>
          <a:xfrm>
            <a:off x="685800" y="588615"/>
            <a:ext cx="10820400" cy="476845"/>
          </a:xfrm>
          <a:prstGeom prst="rect">
            <a:avLst/>
          </a:prstGeom>
          <a:noFill/>
          <a:ln/>
        </p:spPr>
        <p:txBody>
          <a:bodyPr wrap="none" lIns="0" tIns="0" rIns="0" bIns="0" rtlCol="0" anchor="t"/>
          <a:lstStyle/>
          <a:p>
            <a:pPr defTabSz="1219170">
              <a:lnSpc>
                <a:spcPct val="105000"/>
              </a:lnSpc>
            </a:pPr>
            <a:r>
              <a:rPr lang="en-US" sz="3333" b="1">
                <a:solidFill>
                  <a:srgbClr val="241A4E"/>
                </a:solidFill>
                <a:latin typeface="Fraunces" pitchFamily="34" charset="0"/>
              </a:rPr>
              <a:t>Becoming a 501(c)(3) with the IRS</a:t>
            </a:r>
            <a:endParaRPr lang="en-US" sz="3333">
              <a:solidFill>
                <a:prstClr val="black"/>
              </a:solidFill>
              <a:latin typeface="Calibri" panose="020F0502020204030204"/>
            </a:endParaRPr>
          </a:p>
        </p:txBody>
      </p:sp>
      <p:sp>
        <p:nvSpPr>
          <p:cNvPr id="7" name="Shape 4"/>
          <p:cNvSpPr/>
          <p:nvPr/>
        </p:nvSpPr>
        <p:spPr>
          <a:xfrm>
            <a:off x="685801" y="2312492"/>
            <a:ext cx="3478708"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8" name="Text 5"/>
          <p:cNvSpPr/>
          <p:nvPr/>
        </p:nvSpPr>
        <p:spPr>
          <a:xfrm>
            <a:off x="893415" y="2520107"/>
            <a:ext cx="3063479"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STEP 1</a:t>
            </a:r>
            <a:endParaRPr lang="en-US" sz="1067">
              <a:solidFill>
                <a:prstClr val="black"/>
              </a:solidFill>
              <a:latin typeface="Calibri" panose="020F0502020204030204"/>
            </a:endParaRPr>
          </a:p>
        </p:txBody>
      </p:sp>
      <p:sp>
        <p:nvSpPr>
          <p:cNvPr id="9" name="Text 6"/>
          <p:cNvSpPr/>
          <p:nvPr/>
        </p:nvSpPr>
        <p:spPr>
          <a:xfrm>
            <a:off x="893415" y="2742903"/>
            <a:ext cx="3063479"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Get your EIN</a:t>
            </a:r>
            <a:endParaRPr lang="en-US" sz="1333">
              <a:solidFill>
                <a:prstClr val="black"/>
              </a:solidFill>
              <a:latin typeface="Calibri" panose="020F0502020204030204"/>
            </a:endParaRPr>
          </a:p>
        </p:txBody>
      </p:sp>
      <p:sp>
        <p:nvSpPr>
          <p:cNvPr id="10" name="Text 7"/>
          <p:cNvSpPr/>
          <p:nvPr/>
        </p:nvSpPr>
        <p:spPr>
          <a:xfrm>
            <a:off x="893415" y="3013323"/>
            <a:ext cx="3063479"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File Form SS-4 — required even with no employees. It’s your ID, not your exemption.</a:t>
            </a:r>
            <a:endParaRPr lang="en-US" sz="1067">
              <a:solidFill>
                <a:prstClr val="black"/>
              </a:solidFill>
              <a:latin typeface="Calibri" panose="020F0502020204030204"/>
            </a:endParaRPr>
          </a:p>
        </p:txBody>
      </p:sp>
      <p:sp>
        <p:nvSpPr>
          <p:cNvPr id="11" name="Shape 8"/>
          <p:cNvSpPr/>
          <p:nvPr/>
        </p:nvSpPr>
        <p:spPr>
          <a:xfrm>
            <a:off x="4356498" y="2312492"/>
            <a:ext cx="3478857"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12" name="Text 9"/>
          <p:cNvSpPr/>
          <p:nvPr/>
        </p:nvSpPr>
        <p:spPr>
          <a:xfrm>
            <a:off x="4564112" y="2520107"/>
            <a:ext cx="3063627"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STEP 2</a:t>
            </a:r>
            <a:endParaRPr lang="en-US" sz="1067">
              <a:solidFill>
                <a:prstClr val="black"/>
              </a:solidFill>
              <a:latin typeface="Calibri" panose="020F0502020204030204"/>
            </a:endParaRPr>
          </a:p>
        </p:txBody>
      </p:sp>
      <p:sp>
        <p:nvSpPr>
          <p:cNvPr id="13" name="Text 10"/>
          <p:cNvSpPr/>
          <p:nvPr/>
        </p:nvSpPr>
        <p:spPr>
          <a:xfrm>
            <a:off x="4564112" y="2742903"/>
            <a:ext cx="3063627"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Apply for exemption</a:t>
            </a:r>
            <a:endParaRPr lang="en-US" sz="1333">
              <a:solidFill>
                <a:prstClr val="black"/>
              </a:solidFill>
              <a:latin typeface="Calibri" panose="020F0502020204030204"/>
            </a:endParaRPr>
          </a:p>
        </p:txBody>
      </p:sp>
      <p:sp>
        <p:nvSpPr>
          <p:cNvPr id="14" name="Text 11"/>
          <p:cNvSpPr/>
          <p:nvPr/>
        </p:nvSpPr>
        <p:spPr>
          <a:xfrm>
            <a:off x="4564112" y="3013323"/>
            <a:ext cx="3063627"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Form </a:t>
            </a:r>
            <a:r>
              <a:rPr lang="en-US" sz="1067" b="1">
                <a:solidFill>
                  <a:srgbClr val="5B5480"/>
                </a:solidFill>
                <a:latin typeface="Inter" pitchFamily="34" charset="0"/>
              </a:rPr>
              <a:t>1023-EZ</a:t>
            </a:r>
            <a:r>
              <a:rPr lang="en-US" sz="1067">
                <a:solidFill>
                  <a:srgbClr val="5B5480"/>
                </a:solidFill>
                <a:latin typeface="Inter" pitchFamily="34" charset="0"/>
              </a:rPr>
              <a:t> (streamlined, most small clubs) or full </a:t>
            </a:r>
            <a:r>
              <a:rPr lang="en-US" sz="1067" b="1">
                <a:solidFill>
                  <a:srgbClr val="5B5480"/>
                </a:solidFill>
                <a:latin typeface="Inter" pitchFamily="34" charset="0"/>
              </a:rPr>
              <a:t>1023</a:t>
            </a:r>
            <a:r>
              <a:rPr lang="en-US" sz="1067">
                <a:solidFill>
                  <a:srgbClr val="5B5480"/>
                </a:solidFill>
                <a:latin typeface="Inter" pitchFamily="34" charset="0"/>
              </a:rPr>
              <a:t>, filed on Pay.gov with a user fee.</a:t>
            </a:r>
            <a:endParaRPr lang="en-US" sz="1067">
              <a:solidFill>
                <a:prstClr val="black"/>
              </a:solidFill>
              <a:latin typeface="Calibri" panose="020F0502020204030204"/>
            </a:endParaRPr>
          </a:p>
        </p:txBody>
      </p:sp>
      <p:sp>
        <p:nvSpPr>
          <p:cNvPr id="15" name="Shape 12"/>
          <p:cNvSpPr/>
          <p:nvPr/>
        </p:nvSpPr>
        <p:spPr>
          <a:xfrm>
            <a:off x="8027343" y="2312492"/>
            <a:ext cx="3478708"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16" name="Text 13"/>
          <p:cNvSpPr/>
          <p:nvPr/>
        </p:nvSpPr>
        <p:spPr>
          <a:xfrm>
            <a:off x="8234958" y="2520107"/>
            <a:ext cx="3063479"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STEP 3</a:t>
            </a:r>
            <a:endParaRPr lang="en-US" sz="1067">
              <a:solidFill>
                <a:prstClr val="black"/>
              </a:solidFill>
              <a:latin typeface="Calibri" panose="020F0502020204030204"/>
            </a:endParaRPr>
          </a:p>
        </p:txBody>
      </p:sp>
      <p:sp>
        <p:nvSpPr>
          <p:cNvPr id="17" name="Text 14"/>
          <p:cNvSpPr/>
          <p:nvPr/>
        </p:nvSpPr>
        <p:spPr>
          <a:xfrm>
            <a:off x="8234958" y="2742903"/>
            <a:ext cx="3063479"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Keep the letter</a:t>
            </a:r>
            <a:endParaRPr lang="en-US" sz="1333">
              <a:solidFill>
                <a:prstClr val="black"/>
              </a:solidFill>
              <a:latin typeface="Calibri" panose="020F0502020204030204"/>
            </a:endParaRPr>
          </a:p>
        </p:txBody>
      </p:sp>
      <p:sp>
        <p:nvSpPr>
          <p:cNvPr id="18" name="Text 15"/>
          <p:cNvSpPr/>
          <p:nvPr/>
        </p:nvSpPr>
        <p:spPr>
          <a:xfrm>
            <a:off x="8234958" y="3013323"/>
            <a:ext cx="3063479"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Store the IRS </a:t>
            </a:r>
            <a:r>
              <a:rPr lang="en-US" sz="1067" b="1">
                <a:solidFill>
                  <a:srgbClr val="5B5480"/>
                </a:solidFill>
                <a:latin typeface="Inter" pitchFamily="34" charset="0"/>
              </a:rPr>
              <a:t>determination letter</a:t>
            </a:r>
            <a:r>
              <a:rPr lang="en-US" sz="1067">
                <a:solidFill>
                  <a:srgbClr val="5B5480"/>
                </a:solidFill>
                <a:latin typeface="Inter" pitchFamily="34" charset="0"/>
              </a:rPr>
              <a:t> permanently — you’ll need it for the state and the next board.</a:t>
            </a:r>
            <a:endParaRPr lang="en-US" sz="1067">
              <a:solidFill>
                <a:prstClr val="black"/>
              </a:solidFill>
              <a:latin typeface="Calibri" panose="020F0502020204030204"/>
            </a:endParaRPr>
          </a:p>
        </p:txBody>
      </p:sp>
      <p:sp>
        <p:nvSpPr>
          <p:cNvPr id="19" name="Shape 16"/>
          <p:cNvSpPr/>
          <p:nvPr/>
        </p:nvSpPr>
        <p:spPr>
          <a:xfrm>
            <a:off x="685800" y="3788271"/>
            <a:ext cx="10820400" cy="1234976"/>
          </a:xfrm>
          <a:prstGeom prst="roundRect">
            <a:avLst>
              <a:gd name="adj" fmla="val 11106"/>
            </a:avLst>
          </a:prstGeom>
          <a:gradFill>
            <a:gsLst>
              <a:gs pos="0">
                <a:srgbClr val="2E2168"/>
              </a:gs>
              <a:gs pos="100000">
                <a:srgbClr val="1D1440"/>
              </a:gs>
            </a:gsLst>
            <a:lin ang="4200000" scaled="1"/>
          </a:gradFill>
          <a:ln/>
        </p:spPr>
        <p:txBody>
          <a:bodyPr/>
          <a:lstStyle/>
          <a:p>
            <a:pPr defTabSz="1219170"/>
            <a:endParaRPr lang="en-US" sz="2400">
              <a:solidFill>
                <a:prstClr val="black"/>
              </a:solidFill>
              <a:latin typeface="Calibri" panose="020F0502020204030204"/>
            </a:endParaRPr>
          </a:p>
        </p:txBody>
      </p:sp>
      <p:sp>
        <p:nvSpPr>
          <p:cNvPr id="20" name="Text 17"/>
          <p:cNvSpPr/>
          <p:nvPr/>
        </p:nvSpPr>
        <p:spPr>
          <a:xfrm>
            <a:off x="908596" y="4011067"/>
            <a:ext cx="10374808" cy="161925"/>
          </a:xfrm>
          <a:prstGeom prst="rect">
            <a:avLst/>
          </a:prstGeom>
          <a:noFill/>
          <a:ln/>
        </p:spPr>
        <p:txBody>
          <a:bodyPr wrap="none" lIns="0" tIns="0" rIns="0" bIns="0" rtlCol="0" anchor="t"/>
          <a:lstStyle/>
          <a:p>
            <a:pPr defTabSz="1219170"/>
            <a:r>
              <a:rPr lang="en-US" sz="1067" b="1" kern="0" spc="205">
                <a:solidFill>
                  <a:srgbClr val="CBBDE6"/>
                </a:solidFill>
                <a:latin typeface="Inter" pitchFamily="34" charset="0"/>
              </a:rPr>
              <a:t>WATCH THE CLOCK</a:t>
            </a:r>
            <a:endParaRPr lang="en-US" sz="1067">
              <a:solidFill>
                <a:prstClr val="black"/>
              </a:solidFill>
              <a:latin typeface="Calibri" panose="020F0502020204030204"/>
            </a:endParaRPr>
          </a:p>
        </p:txBody>
      </p:sp>
      <p:sp>
        <p:nvSpPr>
          <p:cNvPr id="21" name="Text 18"/>
          <p:cNvSpPr/>
          <p:nvPr/>
        </p:nvSpPr>
        <p:spPr>
          <a:xfrm>
            <a:off x="908596" y="4279553"/>
            <a:ext cx="10374808" cy="520899"/>
          </a:xfrm>
          <a:prstGeom prst="rect">
            <a:avLst/>
          </a:prstGeom>
          <a:noFill/>
          <a:ln/>
        </p:spPr>
        <p:txBody>
          <a:bodyPr wrap="square" lIns="0" tIns="0" rIns="0" bIns="0" rtlCol="0" anchor="t"/>
          <a:lstStyle/>
          <a:p>
            <a:pPr defTabSz="1219170">
              <a:lnSpc>
                <a:spcPct val="150000"/>
              </a:lnSpc>
            </a:pPr>
            <a:r>
              <a:rPr lang="en-US" sz="1333">
                <a:solidFill>
                  <a:srgbClr val="FFFFFF"/>
                </a:solidFill>
                <a:latin typeface="Inter" pitchFamily="34" charset="0"/>
              </a:rPr>
              <a:t>Apply within </a:t>
            </a:r>
            <a:r>
              <a:rPr lang="en-US" sz="1333" b="1">
                <a:solidFill>
                  <a:srgbClr val="FFFFFF"/>
                </a:solidFill>
                <a:latin typeface="Inter" pitchFamily="34" charset="0"/>
              </a:rPr>
              <a:t>27 months</a:t>
            </a:r>
            <a:r>
              <a:rPr lang="en-US" sz="1333">
                <a:solidFill>
                  <a:srgbClr val="FFFFFF"/>
                </a:solidFill>
                <a:latin typeface="Inter" pitchFamily="34" charset="0"/>
              </a:rPr>
              <a:t> of forming to have exemption apply </a:t>
            </a:r>
            <a:r>
              <a:rPr lang="en-US" sz="1333" b="1">
                <a:solidFill>
                  <a:srgbClr val="FFFFFF"/>
                </a:solidFill>
                <a:latin typeface="Inter" pitchFamily="34" charset="0"/>
              </a:rPr>
              <a:t>retroactive to your formation date</a:t>
            </a:r>
            <a:r>
              <a:rPr lang="en-US" sz="1333">
                <a:solidFill>
                  <a:srgbClr val="FFFFFF"/>
                </a:solidFill>
                <a:latin typeface="Inter" pitchFamily="34" charset="0"/>
              </a:rPr>
              <a:t>. Wait too long and you may owe tax for the gap.</a:t>
            </a:r>
            <a:endParaRPr lang="en-US" sz="1333">
              <a:solidFill>
                <a:prstClr val="black"/>
              </a:solidFill>
              <a:latin typeface="Calibri" panose="020F0502020204030204"/>
            </a:endParaRPr>
          </a:p>
        </p:txBody>
      </p:sp>
      <p:sp>
        <p:nvSpPr>
          <p:cNvPr id="22" name="Shape 19"/>
          <p:cNvSpPr/>
          <p:nvPr/>
        </p:nvSpPr>
        <p:spPr>
          <a:xfrm>
            <a:off x="685800" y="6078290"/>
            <a:ext cx="10820400" cy="448271"/>
          </a:xfrm>
          <a:prstGeom prst="rect">
            <a:avLst/>
          </a:prstGeom>
          <a:noFill/>
          <a:ln/>
        </p:spPr>
        <p:txBody>
          <a:bodyPr/>
          <a:lstStyle/>
          <a:p>
            <a:pPr defTabSz="1219170"/>
            <a:endParaRPr lang="en-US" sz="2400">
              <a:solidFill>
                <a:prstClr val="black"/>
              </a:solidFill>
              <a:latin typeface="Calibri" panose="020F0502020204030204"/>
            </a:endParaRPr>
          </a:p>
        </p:txBody>
      </p:sp>
      <p:sp>
        <p:nvSpPr>
          <p:cNvPr id="23" name="Shape 20"/>
          <p:cNvSpPr/>
          <p:nvPr/>
        </p:nvSpPr>
        <p:spPr>
          <a:xfrm>
            <a:off x="685800" y="6078290"/>
            <a:ext cx="10820400" cy="9525"/>
          </a:xfrm>
          <a:prstGeom prst="rect">
            <a:avLst/>
          </a:prstGeom>
          <a:solidFill>
            <a:srgbClr val="CBBDE6"/>
          </a:solidFill>
          <a:ln/>
        </p:spPr>
        <p:txBody>
          <a:bodyPr/>
          <a:lstStyle/>
          <a:p>
            <a:pPr defTabSz="1219170"/>
            <a:endParaRPr lang="en-US" sz="2400">
              <a:solidFill>
                <a:prstClr val="black"/>
              </a:solidFill>
              <a:latin typeface="Calibri" panose="020F0502020204030204"/>
            </a:endParaRPr>
          </a:p>
        </p:txBody>
      </p:sp>
      <p:sp>
        <p:nvSpPr>
          <p:cNvPr id="24" name="Text 21"/>
          <p:cNvSpPr/>
          <p:nvPr/>
        </p:nvSpPr>
        <p:spPr>
          <a:xfrm>
            <a:off x="1100138" y="6271915"/>
            <a:ext cx="1636365" cy="161925"/>
          </a:xfrm>
          <a:prstGeom prst="rect">
            <a:avLst/>
          </a:prstGeom>
          <a:noFill/>
          <a:ln/>
        </p:spPr>
        <p:txBody>
          <a:bodyPr wrap="none" lIns="0" tIns="0" rIns="0" bIns="0" rtlCol="0" anchor="ctr"/>
          <a:lstStyle/>
          <a:p>
            <a:pPr defTabSz="1219170"/>
            <a:r>
              <a:rPr lang="en-US" sz="1067" b="1">
                <a:solidFill>
                  <a:srgbClr val="2E2168"/>
                </a:solidFill>
                <a:latin typeface="Inter" pitchFamily="34" charset="0"/>
              </a:rPr>
              <a:t>Jaime M. Humphrey, CPA</a:t>
            </a:r>
            <a:endParaRPr lang="en-US" sz="1067">
              <a:solidFill>
                <a:prstClr val="black"/>
              </a:solidFill>
              <a:latin typeface="Calibri" panose="020F0502020204030204"/>
            </a:endParaRPr>
          </a:p>
        </p:txBody>
      </p:sp>
      <p:sp>
        <p:nvSpPr>
          <p:cNvPr id="25" name="Shape 22"/>
          <p:cNvSpPr/>
          <p:nvPr/>
        </p:nvSpPr>
        <p:spPr>
          <a:xfrm>
            <a:off x="685800" y="6179195"/>
            <a:ext cx="347365" cy="347365"/>
          </a:xfrm>
          <a:prstGeom prst="roundRect">
            <a:avLst>
              <a:gd name="adj" fmla="val 50000"/>
            </a:avLst>
          </a:prstGeom>
          <a:solidFill>
            <a:srgbClr val="FFFFFF"/>
          </a:solidFill>
          <a:ln w="25400">
            <a:solidFill>
              <a:srgbClr val="9D86C9"/>
            </a:solidFill>
            <a:prstDash val="solid"/>
          </a:ln>
          <a:effectLst>
            <a:glow rad="176784">
              <a:srgbClr val="2E2168">
                <a:alpha val="60000"/>
              </a:srgbClr>
            </a:glow>
          </a:effectLst>
        </p:spPr>
        <p:txBody>
          <a:bodyPr/>
          <a:lstStyle/>
          <a:p>
            <a:pPr defTabSz="1219170"/>
            <a:endParaRPr lang="en-US" sz="2400">
              <a:solidFill>
                <a:prstClr val="black"/>
              </a:solidFill>
              <a:latin typeface="Calibri" panose="020F0502020204030204"/>
            </a:endParaRPr>
          </a:p>
        </p:txBody>
      </p:sp>
      <p:sp>
        <p:nvSpPr>
          <p:cNvPr id="26" name="Text 23"/>
          <p:cNvSpPr/>
          <p:nvPr/>
        </p:nvSpPr>
        <p:spPr>
          <a:xfrm>
            <a:off x="685800" y="6179195"/>
            <a:ext cx="347365" cy="347365"/>
          </a:xfrm>
          <a:prstGeom prst="rect">
            <a:avLst/>
          </a:prstGeom>
          <a:noFill/>
          <a:ln/>
        </p:spPr>
        <p:txBody>
          <a:bodyPr wrap="none" lIns="39285" tIns="39285" rIns="39285" bIns="39285" rtlCol="0" anchor="ctr"/>
          <a:lstStyle/>
          <a:p>
            <a:pPr algn="ctr" defTabSz="1219170"/>
            <a:endParaRPr lang="en-US" sz="1067">
              <a:solidFill>
                <a:prstClr val="black"/>
              </a:solidFill>
              <a:latin typeface="Calibri" panose="020F0502020204030204"/>
            </a:endParaRPr>
          </a:p>
        </p:txBody>
      </p:sp>
      <p:sp>
        <p:nvSpPr>
          <p:cNvPr id="27" name="Text 24"/>
          <p:cNvSpPr/>
          <p:nvPr/>
        </p:nvSpPr>
        <p:spPr>
          <a:xfrm>
            <a:off x="723901" y="6279803"/>
            <a:ext cx="356444" cy="146000"/>
          </a:xfrm>
          <a:prstGeom prst="rect">
            <a:avLst/>
          </a:prstGeom>
          <a:noFill/>
          <a:ln/>
        </p:spPr>
        <p:txBody>
          <a:bodyPr wrap="none" lIns="0" tIns="0" rIns="0" bIns="0" rtlCol="0" anchor="t"/>
          <a:lstStyle/>
          <a:p>
            <a:pPr defTabSz="1219170"/>
            <a:r>
              <a:rPr lang="en-US" sz="1067" b="1">
                <a:solidFill>
                  <a:srgbClr val="241A4E"/>
                </a:solidFill>
                <a:latin typeface="Fraunces" pitchFamily="34" charset="0"/>
              </a:rPr>
              <a:t>JMH</a:t>
            </a:r>
            <a:endParaRPr lang="en-US" sz="1067">
              <a:solidFill>
                <a:prstClr val="black"/>
              </a:solidFill>
              <a:latin typeface="Calibri" panose="020F0502020204030204"/>
            </a:endParaRPr>
          </a:p>
        </p:txBody>
      </p:sp>
      <p:sp>
        <p:nvSpPr>
          <p:cNvPr id="28" name="Text 25"/>
          <p:cNvSpPr/>
          <p:nvPr/>
        </p:nvSpPr>
        <p:spPr>
          <a:xfrm>
            <a:off x="10338792" y="6271915"/>
            <a:ext cx="1167408" cy="161925"/>
          </a:xfrm>
          <a:prstGeom prst="rect">
            <a:avLst/>
          </a:prstGeom>
          <a:noFill/>
          <a:ln/>
        </p:spPr>
        <p:txBody>
          <a:bodyPr wrap="none" lIns="0" tIns="0" rIns="0" bIns="0" rtlCol="0" anchor="t"/>
          <a:lstStyle/>
          <a:p>
            <a:pPr algn="r" defTabSz="1219170"/>
            <a:r>
              <a:rPr lang="en-US" sz="1067">
                <a:solidFill>
                  <a:srgbClr val="514A73"/>
                </a:solidFill>
                <a:latin typeface="Inter" pitchFamily="34" charset="0"/>
              </a:rPr>
              <a:t>Federal exemption</a:t>
            </a:r>
            <a:endParaRPr lang="en-US" sz="1067">
              <a:solidFill>
                <a:prstClr val="black"/>
              </a:solidFill>
              <a:latin typeface="Calibri" panose="020F0502020204030204"/>
            </a:endParaRPr>
          </a:p>
        </p:txBody>
      </p:sp>
    </p:spTree>
  </p:cSld>
  <p:clrMapOvr>
    <a:masterClrMapping/>
  </p:clrMapOvr>
  <p:transition spd="med">
    <p:dissolv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4F1FA"/>
          </a:solidFill>
          <a:ln/>
        </p:spPr>
        <p:txBody>
          <a:bodyPr/>
          <a:lstStyle/>
          <a:p>
            <a:pPr defTabSz="1219170"/>
            <a:endParaRPr lang="en-US" sz="2400">
              <a:solidFill>
                <a:prstClr val="black"/>
              </a:solidFill>
              <a:latin typeface="Calibri" panose="020F0502020204030204"/>
            </a:endParaRPr>
          </a:p>
        </p:txBody>
      </p:sp>
      <p:sp>
        <p:nvSpPr>
          <p:cNvPr id="4" name="Text 1"/>
          <p:cNvSpPr/>
          <p:nvPr/>
        </p:nvSpPr>
        <p:spPr>
          <a:xfrm>
            <a:off x="1015455" y="331441"/>
            <a:ext cx="2272903" cy="180975"/>
          </a:xfrm>
          <a:prstGeom prst="rect">
            <a:avLst/>
          </a:prstGeom>
          <a:noFill/>
          <a:ln/>
        </p:spPr>
        <p:txBody>
          <a:bodyPr wrap="none" lIns="0" tIns="0" rIns="0" bIns="0" rtlCol="0" anchor="ctr"/>
          <a:lstStyle/>
          <a:p>
            <a:pPr defTabSz="1219170"/>
            <a:r>
              <a:rPr lang="en-US" sz="1067" b="1" kern="0" spc="283">
                <a:solidFill>
                  <a:srgbClr val="4A2F8F"/>
                </a:solidFill>
                <a:latin typeface="Inter" pitchFamily="34" charset="0"/>
              </a:rPr>
              <a:t>TEXAS — COMPTROLLER</a:t>
            </a:r>
            <a:endParaRPr lang="en-US" sz="1067">
              <a:solidFill>
                <a:prstClr val="black"/>
              </a:solidFill>
              <a:latin typeface="Calibri" panose="020F0502020204030204"/>
            </a:endParaRPr>
          </a:p>
        </p:txBody>
      </p:sp>
      <p:sp>
        <p:nvSpPr>
          <p:cNvPr id="5" name="Shape 2"/>
          <p:cNvSpPr/>
          <p:nvPr/>
        </p:nvSpPr>
        <p:spPr>
          <a:xfrm>
            <a:off x="685801" y="412403"/>
            <a:ext cx="243780" cy="19051"/>
          </a:xfrm>
          <a:prstGeom prst="rect">
            <a:avLst/>
          </a:prstGeom>
          <a:solidFill>
            <a:srgbClr val="9D86C9"/>
          </a:solidFill>
          <a:ln/>
        </p:spPr>
        <p:txBody>
          <a:bodyPr/>
          <a:lstStyle/>
          <a:p>
            <a:pPr defTabSz="1219170"/>
            <a:endParaRPr lang="en-US" sz="2400">
              <a:solidFill>
                <a:prstClr val="black"/>
              </a:solidFill>
              <a:latin typeface="Calibri" panose="020F0502020204030204"/>
            </a:endParaRPr>
          </a:p>
        </p:txBody>
      </p:sp>
      <p:sp>
        <p:nvSpPr>
          <p:cNvPr id="6" name="Text 3"/>
          <p:cNvSpPr/>
          <p:nvPr/>
        </p:nvSpPr>
        <p:spPr>
          <a:xfrm>
            <a:off x="685800" y="588615"/>
            <a:ext cx="10820400" cy="476845"/>
          </a:xfrm>
          <a:prstGeom prst="rect">
            <a:avLst/>
          </a:prstGeom>
          <a:noFill/>
          <a:ln/>
        </p:spPr>
        <p:txBody>
          <a:bodyPr wrap="none" lIns="0" tIns="0" rIns="0" bIns="0" rtlCol="0" anchor="t"/>
          <a:lstStyle/>
          <a:p>
            <a:pPr defTabSz="1219170">
              <a:lnSpc>
                <a:spcPct val="105000"/>
              </a:lnSpc>
            </a:pPr>
            <a:r>
              <a:rPr lang="en-US" sz="3333" b="1">
                <a:solidFill>
                  <a:srgbClr val="241A4E"/>
                </a:solidFill>
                <a:latin typeface="Fraunces" pitchFamily="34" charset="0"/>
              </a:rPr>
              <a:t>State sales &amp; franchise tax exemption</a:t>
            </a:r>
            <a:endParaRPr lang="en-US" sz="3333">
              <a:solidFill>
                <a:prstClr val="black"/>
              </a:solidFill>
              <a:latin typeface="Calibri" panose="020F0502020204030204"/>
            </a:endParaRPr>
          </a:p>
        </p:txBody>
      </p:sp>
      <p:sp>
        <p:nvSpPr>
          <p:cNvPr id="7" name="Shape 4"/>
          <p:cNvSpPr/>
          <p:nvPr/>
        </p:nvSpPr>
        <p:spPr>
          <a:xfrm>
            <a:off x="685800" y="2471590"/>
            <a:ext cx="5314205" cy="2392561"/>
          </a:xfrm>
          <a:prstGeom prst="roundRect">
            <a:avLst>
              <a:gd name="adj" fmla="val 5733"/>
            </a:avLst>
          </a:prstGeom>
          <a:solidFill>
            <a:srgbClr val="FFFFFF"/>
          </a:solidFill>
          <a:ln w="6350">
            <a:solidFill>
              <a:srgbClr val="CBBDE6"/>
            </a:solidFill>
            <a:prstDash val="solid"/>
          </a:ln>
        </p:spPr>
        <p:txBody>
          <a:bodyPr/>
          <a:lstStyle/>
          <a:p>
            <a:pPr defTabSz="1219170"/>
            <a:endParaRPr lang="en-US" sz="2400">
              <a:solidFill>
                <a:prstClr val="black"/>
              </a:solidFill>
              <a:latin typeface="Calibri" panose="020F0502020204030204"/>
            </a:endParaRPr>
          </a:p>
        </p:txBody>
      </p:sp>
      <p:sp>
        <p:nvSpPr>
          <p:cNvPr id="8" name="Text 5"/>
          <p:cNvSpPr/>
          <p:nvPr/>
        </p:nvSpPr>
        <p:spPr>
          <a:xfrm>
            <a:off x="908597" y="2694384"/>
            <a:ext cx="4868615" cy="161925"/>
          </a:xfrm>
          <a:prstGeom prst="rect">
            <a:avLst/>
          </a:prstGeom>
          <a:noFill/>
          <a:ln/>
        </p:spPr>
        <p:txBody>
          <a:bodyPr wrap="none" lIns="0" tIns="0" rIns="0" bIns="0" rtlCol="0" anchor="t"/>
          <a:lstStyle/>
          <a:p>
            <a:pPr defTabSz="1219170"/>
            <a:r>
              <a:rPr lang="en-US" sz="1067" b="1" kern="0" spc="205">
                <a:solidFill>
                  <a:srgbClr val="4A2F8F"/>
                </a:solidFill>
                <a:latin typeface="Inter" pitchFamily="34" charset="0"/>
              </a:rPr>
              <a:t>HOW TO APPLY</a:t>
            </a:r>
            <a:endParaRPr lang="en-US" sz="1067">
              <a:solidFill>
                <a:prstClr val="black"/>
              </a:solidFill>
              <a:latin typeface="Calibri" panose="020F0502020204030204"/>
            </a:endParaRPr>
          </a:p>
        </p:txBody>
      </p:sp>
      <p:sp>
        <p:nvSpPr>
          <p:cNvPr id="9" name="Text 6"/>
          <p:cNvSpPr/>
          <p:nvPr/>
        </p:nvSpPr>
        <p:spPr>
          <a:xfrm>
            <a:off x="908597" y="2962871"/>
            <a:ext cx="4868615" cy="503635"/>
          </a:xfrm>
          <a:prstGeom prst="rect">
            <a:avLst/>
          </a:prstGeom>
          <a:noFill/>
          <a:ln/>
        </p:spPr>
        <p:txBody>
          <a:bodyPr wrap="square" lIns="286625" tIns="0" rIns="0" bIns="0" rtlCol="0" anchor="t"/>
          <a:lstStyle/>
          <a:p>
            <a:pPr defTabSz="1219170">
              <a:lnSpc>
                <a:spcPct val="145000"/>
              </a:lnSpc>
            </a:pPr>
            <a:r>
              <a:rPr lang="en-US" sz="1333">
                <a:solidFill>
                  <a:srgbClr val="3A3358"/>
                </a:solidFill>
                <a:latin typeface="Inter" pitchFamily="34" charset="0"/>
              </a:rPr>
              <a:t>Booster clubs → </a:t>
            </a:r>
            <a:r>
              <a:rPr lang="en-US" sz="1333" b="1">
                <a:solidFill>
                  <a:srgbClr val="2E2168"/>
                </a:solidFill>
                <a:latin typeface="Inter" pitchFamily="34" charset="0"/>
              </a:rPr>
              <a:t>Form AP-204</a:t>
            </a:r>
            <a:r>
              <a:rPr lang="en-US" sz="1333">
                <a:solidFill>
                  <a:srgbClr val="3A3358"/>
                </a:solidFill>
                <a:latin typeface="Inter" pitchFamily="34" charset="0"/>
              </a:rPr>
              <a:t> + IRS determination letter.</a:t>
            </a:r>
            <a:endParaRPr lang="en-US" sz="1333">
              <a:solidFill>
                <a:prstClr val="black"/>
              </a:solidFill>
              <a:latin typeface="Calibri" panose="020F0502020204030204"/>
            </a:endParaRPr>
          </a:p>
        </p:txBody>
      </p:sp>
      <p:sp>
        <p:nvSpPr>
          <p:cNvPr id="10" name="Shape 7"/>
          <p:cNvSpPr/>
          <p:nvPr/>
        </p:nvSpPr>
        <p:spPr>
          <a:xfrm>
            <a:off x="908597" y="3058418"/>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11" name="Text 8"/>
          <p:cNvSpPr/>
          <p:nvPr/>
        </p:nvSpPr>
        <p:spPr>
          <a:xfrm>
            <a:off x="908597" y="3550295"/>
            <a:ext cx="4868615" cy="503635"/>
          </a:xfrm>
          <a:prstGeom prst="rect">
            <a:avLst/>
          </a:prstGeom>
          <a:noFill/>
          <a:ln/>
        </p:spPr>
        <p:txBody>
          <a:bodyPr wrap="square" lIns="286625" tIns="0" rIns="0" bIns="0" rtlCol="0" anchor="t"/>
          <a:lstStyle/>
          <a:p>
            <a:pPr defTabSz="1219170">
              <a:lnSpc>
                <a:spcPct val="145000"/>
              </a:lnSpc>
            </a:pPr>
            <a:r>
              <a:rPr lang="en-US" sz="1333">
                <a:solidFill>
                  <a:srgbClr val="3A3358"/>
                </a:solidFill>
                <a:latin typeface="Inter" pitchFamily="34" charset="0"/>
              </a:rPr>
              <a:t>PTOs / PTAs → </a:t>
            </a:r>
            <a:r>
              <a:rPr lang="en-US" sz="1333" b="1">
                <a:solidFill>
                  <a:srgbClr val="2E2168"/>
                </a:solidFill>
                <a:latin typeface="Inter" pitchFamily="34" charset="0"/>
              </a:rPr>
              <a:t>Form AP-207</a:t>
            </a:r>
            <a:r>
              <a:rPr lang="en-US" sz="1333">
                <a:solidFill>
                  <a:srgbClr val="3A3358"/>
                </a:solidFill>
                <a:latin typeface="Inter" pitchFamily="34" charset="0"/>
              </a:rPr>
              <a:t> (educational organization).</a:t>
            </a:r>
            <a:endParaRPr lang="en-US" sz="1333">
              <a:solidFill>
                <a:prstClr val="black"/>
              </a:solidFill>
              <a:latin typeface="Calibri" panose="020F0502020204030204"/>
            </a:endParaRPr>
          </a:p>
        </p:txBody>
      </p:sp>
      <p:sp>
        <p:nvSpPr>
          <p:cNvPr id="12" name="Shape 9"/>
          <p:cNvSpPr/>
          <p:nvPr/>
        </p:nvSpPr>
        <p:spPr>
          <a:xfrm>
            <a:off x="908597" y="3645843"/>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13" name="Text 10"/>
          <p:cNvSpPr/>
          <p:nvPr/>
        </p:nvSpPr>
        <p:spPr>
          <a:xfrm>
            <a:off x="908597" y="4137720"/>
            <a:ext cx="4868615" cy="503635"/>
          </a:xfrm>
          <a:prstGeom prst="rect">
            <a:avLst/>
          </a:prstGeom>
          <a:noFill/>
          <a:ln/>
        </p:spPr>
        <p:txBody>
          <a:bodyPr wrap="square" lIns="286625" tIns="0" rIns="0" bIns="0" rtlCol="0" anchor="t"/>
          <a:lstStyle/>
          <a:p>
            <a:pPr defTabSz="1219170">
              <a:lnSpc>
                <a:spcPct val="145000"/>
              </a:lnSpc>
            </a:pPr>
            <a:r>
              <a:rPr lang="en-US" sz="1333">
                <a:solidFill>
                  <a:srgbClr val="3A3358"/>
                </a:solidFill>
                <a:latin typeface="Inter" pitchFamily="34" charset="0"/>
              </a:rPr>
              <a:t>Form the entity via </a:t>
            </a:r>
            <a:r>
              <a:rPr lang="en-US" sz="1333" b="1">
                <a:solidFill>
                  <a:srgbClr val="2E2168"/>
                </a:solidFill>
                <a:latin typeface="Inter" pitchFamily="34" charset="0"/>
              </a:rPr>
              <a:t>Certificate of Formation</a:t>
            </a:r>
            <a:r>
              <a:rPr lang="en-US" sz="1333">
                <a:solidFill>
                  <a:srgbClr val="3A3358"/>
                </a:solidFill>
                <a:latin typeface="Inter" pitchFamily="34" charset="0"/>
              </a:rPr>
              <a:t> with the TX Secretary of State.</a:t>
            </a:r>
            <a:endParaRPr lang="en-US" sz="1333">
              <a:solidFill>
                <a:prstClr val="black"/>
              </a:solidFill>
              <a:latin typeface="Calibri" panose="020F0502020204030204"/>
            </a:endParaRPr>
          </a:p>
        </p:txBody>
      </p:sp>
      <p:sp>
        <p:nvSpPr>
          <p:cNvPr id="14" name="Shape 11"/>
          <p:cNvSpPr/>
          <p:nvPr/>
        </p:nvSpPr>
        <p:spPr>
          <a:xfrm>
            <a:off x="908597" y="4233267"/>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15" name="Shape 12"/>
          <p:cNvSpPr/>
          <p:nvPr/>
        </p:nvSpPr>
        <p:spPr>
          <a:xfrm>
            <a:off x="6191995" y="2471590"/>
            <a:ext cx="5314205" cy="2392561"/>
          </a:xfrm>
          <a:prstGeom prst="roundRect">
            <a:avLst>
              <a:gd name="adj" fmla="val 5733"/>
            </a:avLst>
          </a:prstGeom>
          <a:solidFill>
            <a:srgbClr val="FFFFFF"/>
          </a:solidFill>
          <a:ln w="6350">
            <a:solidFill>
              <a:srgbClr val="CBBDE6"/>
            </a:solidFill>
            <a:prstDash val="solid"/>
          </a:ln>
        </p:spPr>
        <p:txBody>
          <a:bodyPr/>
          <a:lstStyle/>
          <a:p>
            <a:pPr defTabSz="1219170"/>
            <a:endParaRPr lang="en-US" sz="2400">
              <a:solidFill>
                <a:prstClr val="black"/>
              </a:solidFill>
              <a:latin typeface="Calibri" panose="020F0502020204030204"/>
            </a:endParaRPr>
          </a:p>
        </p:txBody>
      </p:sp>
      <p:sp>
        <p:nvSpPr>
          <p:cNvPr id="16" name="Text 13"/>
          <p:cNvSpPr/>
          <p:nvPr/>
        </p:nvSpPr>
        <p:spPr>
          <a:xfrm>
            <a:off x="6414790" y="2694384"/>
            <a:ext cx="4868615" cy="161925"/>
          </a:xfrm>
          <a:prstGeom prst="rect">
            <a:avLst/>
          </a:prstGeom>
          <a:noFill/>
          <a:ln/>
        </p:spPr>
        <p:txBody>
          <a:bodyPr wrap="none" lIns="0" tIns="0" rIns="0" bIns="0" rtlCol="0" anchor="t"/>
          <a:lstStyle/>
          <a:p>
            <a:pPr defTabSz="1219170"/>
            <a:r>
              <a:rPr lang="en-US" sz="1067" b="1" kern="0" spc="205">
                <a:solidFill>
                  <a:srgbClr val="4A2F8F"/>
                </a:solidFill>
                <a:latin typeface="Inter" pitchFamily="34" charset="0"/>
              </a:rPr>
              <a:t>TWO THINGS TO REMEMBER</a:t>
            </a:r>
            <a:endParaRPr lang="en-US" sz="1067">
              <a:solidFill>
                <a:prstClr val="black"/>
              </a:solidFill>
              <a:latin typeface="Calibri" panose="020F0502020204030204"/>
            </a:endParaRPr>
          </a:p>
        </p:txBody>
      </p:sp>
      <p:sp>
        <p:nvSpPr>
          <p:cNvPr id="17" name="Text 14"/>
          <p:cNvSpPr/>
          <p:nvPr/>
        </p:nvSpPr>
        <p:spPr>
          <a:xfrm>
            <a:off x="6414790" y="2962871"/>
            <a:ext cx="4868615" cy="503635"/>
          </a:xfrm>
          <a:prstGeom prst="rect">
            <a:avLst/>
          </a:prstGeom>
          <a:noFill/>
          <a:ln/>
        </p:spPr>
        <p:txBody>
          <a:bodyPr wrap="square" lIns="286625" tIns="0" rIns="0" bIns="0" rtlCol="0" anchor="t"/>
          <a:lstStyle/>
          <a:p>
            <a:pPr defTabSz="1219170">
              <a:lnSpc>
                <a:spcPct val="145000"/>
              </a:lnSpc>
            </a:pPr>
            <a:r>
              <a:rPr lang="en-US" sz="1333" b="1">
                <a:solidFill>
                  <a:srgbClr val="2E2168"/>
                </a:solidFill>
                <a:latin typeface="Inter" pitchFamily="34" charset="0"/>
              </a:rPr>
              <a:t>Franchise tax applies until you’re approved</a:t>
            </a:r>
            <a:r>
              <a:rPr lang="en-US" sz="1333">
                <a:solidFill>
                  <a:srgbClr val="3A3358"/>
                </a:solidFill>
                <a:latin typeface="Inter" pitchFamily="34" charset="0"/>
              </a:rPr>
              <a:t> — file until the exemption is granted.</a:t>
            </a:r>
            <a:endParaRPr lang="en-US" sz="1333">
              <a:solidFill>
                <a:prstClr val="black"/>
              </a:solidFill>
              <a:latin typeface="Calibri" panose="020F0502020204030204"/>
            </a:endParaRPr>
          </a:p>
        </p:txBody>
      </p:sp>
      <p:sp>
        <p:nvSpPr>
          <p:cNvPr id="18" name="Shape 15"/>
          <p:cNvSpPr/>
          <p:nvPr/>
        </p:nvSpPr>
        <p:spPr>
          <a:xfrm>
            <a:off x="6414790" y="3058418"/>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19" name="Text 16"/>
          <p:cNvSpPr/>
          <p:nvPr/>
        </p:nvSpPr>
        <p:spPr>
          <a:xfrm>
            <a:off x="6414790" y="3550295"/>
            <a:ext cx="4868615" cy="503635"/>
          </a:xfrm>
          <a:prstGeom prst="rect">
            <a:avLst/>
          </a:prstGeom>
          <a:noFill/>
          <a:ln/>
        </p:spPr>
        <p:txBody>
          <a:bodyPr wrap="square" lIns="286625" tIns="0" rIns="0" bIns="0" rtlCol="0" anchor="t"/>
          <a:lstStyle/>
          <a:p>
            <a:pPr defTabSz="1219170">
              <a:lnSpc>
                <a:spcPct val="145000"/>
              </a:lnSpc>
            </a:pPr>
            <a:r>
              <a:rPr lang="en-US" sz="1333">
                <a:solidFill>
                  <a:srgbClr val="3A3358"/>
                </a:solidFill>
                <a:latin typeface="Inter" pitchFamily="34" charset="0"/>
              </a:rPr>
              <a:t>Lose your </a:t>
            </a:r>
            <a:r>
              <a:rPr lang="en-US" sz="1333" b="1">
                <a:solidFill>
                  <a:srgbClr val="2E2168"/>
                </a:solidFill>
                <a:latin typeface="Inter" pitchFamily="34" charset="0"/>
              </a:rPr>
              <a:t>federal</a:t>
            </a:r>
            <a:r>
              <a:rPr lang="en-US" sz="1333">
                <a:solidFill>
                  <a:srgbClr val="3A3358"/>
                </a:solidFill>
                <a:latin typeface="Inter" pitchFamily="34" charset="0"/>
              </a:rPr>
              <a:t> status and your </a:t>
            </a:r>
            <a:r>
              <a:rPr lang="en-US" sz="1333" b="1">
                <a:solidFill>
                  <a:srgbClr val="2E2168"/>
                </a:solidFill>
                <a:latin typeface="Inter" pitchFamily="34" charset="0"/>
              </a:rPr>
              <a:t>Texas</a:t>
            </a:r>
            <a:r>
              <a:rPr lang="en-US" sz="1333">
                <a:solidFill>
                  <a:srgbClr val="3A3358"/>
                </a:solidFill>
                <a:latin typeface="Inter" pitchFamily="34" charset="0"/>
              </a:rPr>
              <a:t> exemption ends automatically.</a:t>
            </a:r>
            <a:endParaRPr lang="en-US" sz="1333">
              <a:solidFill>
                <a:prstClr val="black"/>
              </a:solidFill>
              <a:latin typeface="Calibri" panose="020F0502020204030204"/>
            </a:endParaRPr>
          </a:p>
        </p:txBody>
      </p:sp>
      <p:sp>
        <p:nvSpPr>
          <p:cNvPr id="20" name="Shape 17"/>
          <p:cNvSpPr/>
          <p:nvPr/>
        </p:nvSpPr>
        <p:spPr>
          <a:xfrm>
            <a:off x="6414790" y="3645843"/>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21" name="Text 18"/>
          <p:cNvSpPr/>
          <p:nvPr/>
        </p:nvSpPr>
        <p:spPr>
          <a:xfrm>
            <a:off x="6414790" y="4137720"/>
            <a:ext cx="4868615" cy="503635"/>
          </a:xfrm>
          <a:prstGeom prst="rect">
            <a:avLst/>
          </a:prstGeom>
          <a:noFill/>
          <a:ln/>
        </p:spPr>
        <p:txBody>
          <a:bodyPr wrap="square" lIns="286625" tIns="0" rIns="0" bIns="0" rtlCol="0" anchor="t"/>
          <a:lstStyle/>
          <a:p>
            <a:pPr defTabSz="1219170">
              <a:lnSpc>
                <a:spcPct val="145000"/>
              </a:lnSpc>
            </a:pPr>
            <a:r>
              <a:rPr lang="en-US" sz="1333">
                <a:solidFill>
                  <a:srgbClr val="3A3358"/>
                </a:solidFill>
                <a:latin typeface="Inter" pitchFamily="34" charset="0"/>
              </a:rPr>
              <a:t>Notify the Comptroller of any change in purpose or activities.</a:t>
            </a:r>
            <a:endParaRPr lang="en-US" sz="1333">
              <a:solidFill>
                <a:prstClr val="black"/>
              </a:solidFill>
              <a:latin typeface="Calibri" panose="020F0502020204030204"/>
            </a:endParaRPr>
          </a:p>
        </p:txBody>
      </p:sp>
      <p:sp>
        <p:nvSpPr>
          <p:cNvPr id="22" name="Shape 19"/>
          <p:cNvSpPr/>
          <p:nvPr/>
        </p:nvSpPr>
        <p:spPr>
          <a:xfrm>
            <a:off x="6414790" y="4233267"/>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23" name="Shape 20"/>
          <p:cNvSpPr/>
          <p:nvPr/>
        </p:nvSpPr>
        <p:spPr>
          <a:xfrm>
            <a:off x="685800" y="6078290"/>
            <a:ext cx="10820400" cy="448271"/>
          </a:xfrm>
          <a:prstGeom prst="rect">
            <a:avLst/>
          </a:prstGeom>
          <a:noFill/>
          <a:ln/>
        </p:spPr>
        <p:txBody>
          <a:bodyPr/>
          <a:lstStyle/>
          <a:p>
            <a:pPr defTabSz="1219170"/>
            <a:endParaRPr lang="en-US" sz="2400">
              <a:solidFill>
                <a:prstClr val="black"/>
              </a:solidFill>
              <a:latin typeface="Calibri" panose="020F0502020204030204"/>
            </a:endParaRPr>
          </a:p>
        </p:txBody>
      </p:sp>
      <p:sp>
        <p:nvSpPr>
          <p:cNvPr id="24" name="Shape 21"/>
          <p:cNvSpPr/>
          <p:nvPr/>
        </p:nvSpPr>
        <p:spPr>
          <a:xfrm>
            <a:off x="685800" y="6078290"/>
            <a:ext cx="10820400" cy="9525"/>
          </a:xfrm>
          <a:prstGeom prst="rect">
            <a:avLst/>
          </a:prstGeom>
          <a:solidFill>
            <a:srgbClr val="CBBDE6"/>
          </a:solidFill>
          <a:ln/>
        </p:spPr>
        <p:txBody>
          <a:bodyPr/>
          <a:lstStyle/>
          <a:p>
            <a:pPr defTabSz="1219170"/>
            <a:endParaRPr lang="en-US" sz="2400">
              <a:solidFill>
                <a:prstClr val="black"/>
              </a:solidFill>
              <a:latin typeface="Calibri" panose="020F0502020204030204"/>
            </a:endParaRPr>
          </a:p>
        </p:txBody>
      </p:sp>
      <p:sp>
        <p:nvSpPr>
          <p:cNvPr id="25" name="Text 22"/>
          <p:cNvSpPr/>
          <p:nvPr/>
        </p:nvSpPr>
        <p:spPr>
          <a:xfrm>
            <a:off x="1100138" y="6271915"/>
            <a:ext cx="1636365" cy="161925"/>
          </a:xfrm>
          <a:prstGeom prst="rect">
            <a:avLst/>
          </a:prstGeom>
          <a:noFill/>
          <a:ln/>
        </p:spPr>
        <p:txBody>
          <a:bodyPr wrap="none" lIns="0" tIns="0" rIns="0" bIns="0" rtlCol="0" anchor="ctr"/>
          <a:lstStyle/>
          <a:p>
            <a:pPr defTabSz="1219170"/>
            <a:r>
              <a:rPr lang="en-US" sz="1067" b="1">
                <a:solidFill>
                  <a:srgbClr val="2E2168"/>
                </a:solidFill>
                <a:latin typeface="Inter" pitchFamily="34" charset="0"/>
              </a:rPr>
              <a:t>Jaime M. Humphrey, CPA</a:t>
            </a:r>
            <a:endParaRPr lang="en-US" sz="1067">
              <a:solidFill>
                <a:prstClr val="black"/>
              </a:solidFill>
              <a:latin typeface="Calibri" panose="020F0502020204030204"/>
            </a:endParaRPr>
          </a:p>
        </p:txBody>
      </p:sp>
      <p:sp>
        <p:nvSpPr>
          <p:cNvPr id="26" name="Shape 23"/>
          <p:cNvSpPr/>
          <p:nvPr/>
        </p:nvSpPr>
        <p:spPr>
          <a:xfrm>
            <a:off x="685800" y="6179195"/>
            <a:ext cx="347365" cy="347365"/>
          </a:xfrm>
          <a:prstGeom prst="roundRect">
            <a:avLst>
              <a:gd name="adj" fmla="val 50000"/>
            </a:avLst>
          </a:prstGeom>
          <a:solidFill>
            <a:srgbClr val="FFFFFF"/>
          </a:solidFill>
          <a:ln w="25400">
            <a:solidFill>
              <a:srgbClr val="9D86C9"/>
            </a:solidFill>
            <a:prstDash val="solid"/>
          </a:ln>
          <a:effectLst>
            <a:glow rad="176784">
              <a:srgbClr val="2E2168">
                <a:alpha val="60000"/>
              </a:srgbClr>
            </a:glow>
          </a:effectLst>
        </p:spPr>
        <p:txBody>
          <a:bodyPr/>
          <a:lstStyle/>
          <a:p>
            <a:pPr defTabSz="1219170"/>
            <a:endParaRPr lang="en-US" sz="2400">
              <a:solidFill>
                <a:prstClr val="black"/>
              </a:solidFill>
              <a:latin typeface="Calibri" panose="020F0502020204030204"/>
            </a:endParaRPr>
          </a:p>
        </p:txBody>
      </p:sp>
      <p:sp>
        <p:nvSpPr>
          <p:cNvPr id="27" name="Text 24"/>
          <p:cNvSpPr/>
          <p:nvPr/>
        </p:nvSpPr>
        <p:spPr>
          <a:xfrm>
            <a:off x="685800" y="6179195"/>
            <a:ext cx="347365" cy="347365"/>
          </a:xfrm>
          <a:prstGeom prst="rect">
            <a:avLst/>
          </a:prstGeom>
          <a:noFill/>
          <a:ln/>
        </p:spPr>
        <p:txBody>
          <a:bodyPr wrap="none" lIns="39285" tIns="39285" rIns="39285" bIns="39285" rtlCol="0" anchor="ctr"/>
          <a:lstStyle/>
          <a:p>
            <a:pPr algn="ctr" defTabSz="1219170"/>
            <a:endParaRPr lang="en-US" sz="1067">
              <a:solidFill>
                <a:prstClr val="black"/>
              </a:solidFill>
              <a:latin typeface="Calibri" panose="020F0502020204030204"/>
            </a:endParaRPr>
          </a:p>
        </p:txBody>
      </p:sp>
      <p:sp>
        <p:nvSpPr>
          <p:cNvPr id="28" name="Text 25"/>
          <p:cNvSpPr/>
          <p:nvPr/>
        </p:nvSpPr>
        <p:spPr>
          <a:xfrm>
            <a:off x="723901" y="6279803"/>
            <a:ext cx="356444" cy="146000"/>
          </a:xfrm>
          <a:prstGeom prst="rect">
            <a:avLst/>
          </a:prstGeom>
          <a:noFill/>
          <a:ln/>
        </p:spPr>
        <p:txBody>
          <a:bodyPr wrap="none" lIns="0" tIns="0" rIns="0" bIns="0" rtlCol="0" anchor="t"/>
          <a:lstStyle/>
          <a:p>
            <a:pPr defTabSz="1219170"/>
            <a:r>
              <a:rPr lang="en-US" sz="1067" b="1">
                <a:solidFill>
                  <a:srgbClr val="241A4E"/>
                </a:solidFill>
                <a:latin typeface="Fraunces" pitchFamily="34" charset="0"/>
              </a:rPr>
              <a:t>JMH</a:t>
            </a:r>
            <a:endParaRPr lang="en-US" sz="1067">
              <a:solidFill>
                <a:prstClr val="black"/>
              </a:solidFill>
              <a:latin typeface="Calibri" panose="020F0502020204030204"/>
            </a:endParaRPr>
          </a:p>
        </p:txBody>
      </p:sp>
      <p:sp>
        <p:nvSpPr>
          <p:cNvPr id="29" name="Text 26"/>
          <p:cNvSpPr/>
          <p:nvPr/>
        </p:nvSpPr>
        <p:spPr>
          <a:xfrm>
            <a:off x="10438805" y="6271915"/>
            <a:ext cx="1067395" cy="161925"/>
          </a:xfrm>
          <a:prstGeom prst="rect">
            <a:avLst/>
          </a:prstGeom>
          <a:noFill/>
          <a:ln/>
        </p:spPr>
        <p:txBody>
          <a:bodyPr wrap="none" lIns="0" tIns="0" rIns="0" bIns="0" rtlCol="0" anchor="t"/>
          <a:lstStyle/>
          <a:p>
            <a:pPr algn="r" defTabSz="1219170"/>
            <a:r>
              <a:rPr lang="en-US" sz="1067">
                <a:solidFill>
                  <a:srgbClr val="514A73"/>
                </a:solidFill>
                <a:latin typeface="Inter" pitchFamily="34" charset="0"/>
              </a:rPr>
              <a:t>Texas exemption</a:t>
            </a:r>
            <a:endParaRPr lang="en-US" sz="1067">
              <a:solidFill>
                <a:prstClr val="black"/>
              </a:solidFill>
              <a:latin typeface="Calibri" panose="020F0502020204030204"/>
            </a:endParaRPr>
          </a:p>
        </p:txBody>
      </p:sp>
    </p:spTree>
  </p:cSld>
  <p:clrMapOvr>
    <a:masterClrMapping/>
  </p:clrMapOvr>
  <p:transition spd="med">
    <p:split orient="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4F1FA"/>
          </a:solidFill>
          <a:ln/>
        </p:spPr>
        <p:txBody>
          <a:bodyPr/>
          <a:lstStyle/>
          <a:p>
            <a:pPr defTabSz="1219170"/>
            <a:endParaRPr lang="en-US" sz="2400">
              <a:solidFill>
                <a:prstClr val="black"/>
              </a:solidFill>
              <a:latin typeface="Calibri" panose="020F0502020204030204"/>
            </a:endParaRPr>
          </a:p>
        </p:txBody>
      </p:sp>
      <p:sp>
        <p:nvSpPr>
          <p:cNvPr id="4" name="Text 1"/>
          <p:cNvSpPr/>
          <p:nvPr/>
        </p:nvSpPr>
        <p:spPr>
          <a:xfrm>
            <a:off x="1015455" y="331441"/>
            <a:ext cx="2775347" cy="180975"/>
          </a:xfrm>
          <a:prstGeom prst="rect">
            <a:avLst/>
          </a:prstGeom>
          <a:noFill/>
          <a:ln/>
        </p:spPr>
        <p:txBody>
          <a:bodyPr wrap="none" lIns="0" tIns="0" rIns="0" bIns="0" rtlCol="0" anchor="ctr"/>
          <a:lstStyle/>
          <a:p>
            <a:pPr defTabSz="1219170"/>
            <a:r>
              <a:rPr lang="en-US" sz="1067" b="1" kern="0" spc="283">
                <a:solidFill>
                  <a:srgbClr val="4A2F8F"/>
                </a:solidFill>
                <a:latin typeface="Inter" pitchFamily="34" charset="0"/>
              </a:rPr>
              <a:t>FEDERAL ANNUAL REPORTING</a:t>
            </a:r>
            <a:endParaRPr lang="en-US" sz="1067">
              <a:solidFill>
                <a:prstClr val="black"/>
              </a:solidFill>
              <a:latin typeface="Calibri" panose="020F0502020204030204"/>
            </a:endParaRPr>
          </a:p>
        </p:txBody>
      </p:sp>
      <p:sp>
        <p:nvSpPr>
          <p:cNvPr id="5" name="Shape 2"/>
          <p:cNvSpPr/>
          <p:nvPr/>
        </p:nvSpPr>
        <p:spPr>
          <a:xfrm>
            <a:off x="685801" y="412403"/>
            <a:ext cx="243780" cy="19051"/>
          </a:xfrm>
          <a:prstGeom prst="rect">
            <a:avLst/>
          </a:prstGeom>
          <a:solidFill>
            <a:srgbClr val="9D86C9"/>
          </a:solidFill>
          <a:ln/>
        </p:spPr>
        <p:txBody>
          <a:bodyPr/>
          <a:lstStyle/>
          <a:p>
            <a:pPr defTabSz="1219170"/>
            <a:endParaRPr lang="en-US" sz="2400">
              <a:solidFill>
                <a:prstClr val="black"/>
              </a:solidFill>
              <a:latin typeface="Calibri" panose="020F0502020204030204"/>
            </a:endParaRPr>
          </a:p>
        </p:txBody>
      </p:sp>
      <p:sp>
        <p:nvSpPr>
          <p:cNvPr id="6" name="Text 3"/>
          <p:cNvSpPr/>
          <p:nvPr/>
        </p:nvSpPr>
        <p:spPr>
          <a:xfrm>
            <a:off x="685800" y="588615"/>
            <a:ext cx="10820400" cy="476845"/>
          </a:xfrm>
          <a:prstGeom prst="rect">
            <a:avLst/>
          </a:prstGeom>
          <a:noFill/>
          <a:ln/>
        </p:spPr>
        <p:txBody>
          <a:bodyPr wrap="none" lIns="0" tIns="0" rIns="0" bIns="0" rtlCol="0" anchor="t"/>
          <a:lstStyle/>
          <a:p>
            <a:pPr defTabSz="1219170">
              <a:lnSpc>
                <a:spcPct val="105000"/>
              </a:lnSpc>
            </a:pPr>
            <a:r>
              <a:rPr lang="en-US" sz="3333" b="1">
                <a:solidFill>
                  <a:srgbClr val="241A4E"/>
                </a:solidFill>
                <a:latin typeface="Fraunces" pitchFamily="34" charset="0"/>
              </a:rPr>
              <a:t>Which Form 990 do you file?</a:t>
            </a:r>
            <a:endParaRPr lang="en-US" sz="3333">
              <a:solidFill>
                <a:prstClr val="black"/>
              </a:solidFill>
              <a:latin typeface="Calibri" panose="020F0502020204030204"/>
            </a:endParaRPr>
          </a:p>
        </p:txBody>
      </p:sp>
      <p:sp>
        <p:nvSpPr>
          <p:cNvPr id="7" name="Shape 4"/>
          <p:cNvSpPr/>
          <p:nvPr/>
        </p:nvSpPr>
        <p:spPr>
          <a:xfrm>
            <a:off x="685801" y="2099073"/>
            <a:ext cx="3478708" cy="1710481"/>
          </a:xfrm>
          <a:prstGeom prst="roundRect">
            <a:avLst>
              <a:gd name="adj" fmla="val 8019"/>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8" name="Text 5"/>
          <p:cNvSpPr/>
          <p:nvPr/>
        </p:nvSpPr>
        <p:spPr>
          <a:xfrm>
            <a:off x="893415" y="2306687"/>
            <a:ext cx="3063479"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SMALLEST</a:t>
            </a:r>
            <a:endParaRPr lang="en-US" sz="1067">
              <a:solidFill>
                <a:prstClr val="black"/>
              </a:solidFill>
              <a:latin typeface="Calibri" panose="020F0502020204030204"/>
            </a:endParaRPr>
          </a:p>
        </p:txBody>
      </p:sp>
      <p:sp>
        <p:nvSpPr>
          <p:cNvPr id="9" name="Text 6"/>
          <p:cNvSpPr/>
          <p:nvPr/>
        </p:nvSpPr>
        <p:spPr>
          <a:xfrm>
            <a:off x="893415" y="2529483"/>
            <a:ext cx="3063479" cy="365820"/>
          </a:xfrm>
          <a:prstGeom prst="rect">
            <a:avLst/>
          </a:prstGeom>
          <a:noFill/>
          <a:ln/>
        </p:spPr>
        <p:txBody>
          <a:bodyPr wrap="none" lIns="0" tIns="0" rIns="0" bIns="0" rtlCol="0" anchor="t"/>
          <a:lstStyle/>
          <a:p>
            <a:pPr defTabSz="1219170"/>
            <a:r>
              <a:rPr lang="en-US" sz="2800" b="1">
                <a:solidFill>
                  <a:srgbClr val="2E2168"/>
                </a:solidFill>
                <a:latin typeface="Fraunces" pitchFamily="34" charset="0"/>
              </a:rPr>
              <a:t>990-N</a:t>
            </a:r>
            <a:endParaRPr lang="en-US" sz="2800">
              <a:solidFill>
                <a:prstClr val="black"/>
              </a:solidFill>
              <a:latin typeface="Calibri" panose="020F0502020204030204"/>
            </a:endParaRPr>
          </a:p>
        </p:txBody>
      </p:sp>
      <p:sp>
        <p:nvSpPr>
          <p:cNvPr id="10" name="Text 7"/>
          <p:cNvSpPr/>
          <p:nvPr/>
        </p:nvSpPr>
        <p:spPr>
          <a:xfrm>
            <a:off x="893415" y="2956174"/>
            <a:ext cx="3063479"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e-Postcard</a:t>
            </a:r>
            <a:endParaRPr lang="en-US" sz="1333">
              <a:solidFill>
                <a:prstClr val="black"/>
              </a:solidFill>
              <a:latin typeface="Calibri" panose="020F0502020204030204"/>
            </a:endParaRPr>
          </a:p>
        </p:txBody>
      </p:sp>
      <p:sp>
        <p:nvSpPr>
          <p:cNvPr id="11" name="Text 8"/>
          <p:cNvSpPr/>
          <p:nvPr/>
        </p:nvSpPr>
        <p:spPr>
          <a:xfrm>
            <a:off x="893415" y="3226593"/>
            <a:ext cx="3063479"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Gross receipts </a:t>
            </a:r>
            <a:r>
              <a:rPr lang="en-US" sz="1067" b="1">
                <a:solidFill>
                  <a:srgbClr val="5B5480"/>
                </a:solidFill>
                <a:latin typeface="Inter" pitchFamily="34" charset="0"/>
              </a:rPr>
              <a:t>≤ $50,000</a:t>
            </a:r>
            <a:r>
              <a:rPr lang="en-US" sz="1067">
                <a:solidFill>
                  <a:srgbClr val="5B5480"/>
                </a:solidFill>
                <a:latin typeface="Inter" pitchFamily="34" charset="0"/>
              </a:rPr>
              <a:t>. Online only, free, 8 basic items.</a:t>
            </a:r>
            <a:endParaRPr lang="en-US" sz="1067">
              <a:solidFill>
                <a:prstClr val="black"/>
              </a:solidFill>
              <a:latin typeface="Calibri" panose="020F0502020204030204"/>
            </a:endParaRPr>
          </a:p>
        </p:txBody>
      </p:sp>
      <p:sp>
        <p:nvSpPr>
          <p:cNvPr id="12" name="Shape 9"/>
          <p:cNvSpPr/>
          <p:nvPr/>
        </p:nvSpPr>
        <p:spPr>
          <a:xfrm>
            <a:off x="4356498" y="2099073"/>
            <a:ext cx="3478857" cy="1710481"/>
          </a:xfrm>
          <a:prstGeom prst="roundRect">
            <a:avLst>
              <a:gd name="adj" fmla="val 8019"/>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13" name="Text 10"/>
          <p:cNvSpPr/>
          <p:nvPr/>
        </p:nvSpPr>
        <p:spPr>
          <a:xfrm>
            <a:off x="4564112" y="2306687"/>
            <a:ext cx="3063627"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MID-SIZE</a:t>
            </a:r>
            <a:endParaRPr lang="en-US" sz="1067">
              <a:solidFill>
                <a:prstClr val="black"/>
              </a:solidFill>
              <a:latin typeface="Calibri" panose="020F0502020204030204"/>
            </a:endParaRPr>
          </a:p>
        </p:txBody>
      </p:sp>
      <p:sp>
        <p:nvSpPr>
          <p:cNvPr id="14" name="Text 11"/>
          <p:cNvSpPr/>
          <p:nvPr/>
        </p:nvSpPr>
        <p:spPr>
          <a:xfrm>
            <a:off x="4564112" y="2529483"/>
            <a:ext cx="3063627" cy="365820"/>
          </a:xfrm>
          <a:prstGeom prst="rect">
            <a:avLst/>
          </a:prstGeom>
          <a:noFill/>
          <a:ln/>
        </p:spPr>
        <p:txBody>
          <a:bodyPr wrap="none" lIns="0" tIns="0" rIns="0" bIns="0" rtlCol="0" anchor="t"/>
          <a:lstStyle/>
          <a:p>
            <a:pPr defTabSz="1219170"/>
            <a:r>
              <a:rPr lang="en-US" sz="2800" b="1">
                <a:solidFill>
                  <a:srgbClr val="2E2168"/>
                </a:solidFill>
                <a:latin typeface="Fraunces" pitchFamily="34" charset="0"/>
              </a:rPr>
              <a:t>990-EZ</a:t>
            </a:r>
            <a:endParaRPr lang="en-US" sz="2800">
              <a:solidFill>
                <a:prstClr val="black"/>
              </a:solidFill>
              <a:latin typeface="Calibri" panose="020F0502020204030204"/>
            </a:endParaRPr>
          </a:p>
        </p:txBody>
      </p:sp>
      <p:sp>
        <p:nvSpPr>
          <p:cNvPr id="15" name="Text 12"/>
          <p:cNvSpPr/>
          <p:nvPr/>
        </p:nvSpPr>
        <p:spPr>
          <a:xfrm>
            <a:off x="4564112" y="2956174"/>
            <a:ext cx="3063627"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Short form</a:t>
            </a:r>
            <a:endParaRPr lang="en-US" sz="1333">
              <a:solidFill>
                <a:prstClr val="black"/>
              </a:solidFill>
              <a:latin typeface="Calibri" panose="020F0502020204030204"/>
            </a:endParaRPr>
          </a:p>
        </p:txBody>
      </p:sp>
      <p:sp>
        <p:nvSpPr>
          <p:cNvPr id="16" name="Text 13"/>
          <p:cNvSpPr/>
          <p:nvPr/>
        </p:nvSpPr>
        <p:spPr>
          <a:xfrm>
            <a:off x="4564112" y="3226593"/>
            <a:ext cx="3063627" cy="187672"/>
          </a:xfrm>
          <a:prstGeom prst="rect">
            <a:avLst/>
          </a:prstGeom>
          <a:noFill/>
          <a:ln/>
        </p:spPr>
        <p:txBody>
          <a:bodyPr wrap="none" lIns="0" tIns="0" rIns="0" bIns="0" rtlCol="0" anchor="t"/>
          <a:lstStyle/>
          <a:p>
            <a:pPr defTabSz="1219170">
              <a:lnSpc>
                <a:spcPct val="140000"/>
              </a:lnSpc>
            </a:pPr>
            <a:r>
              <a:rPr lang="en-US" sz="1067">
                <a:solidFill>
                  <a:srgbClr val="5B5480"/>
                </a:solidFill>
                <a:latin typeface="Inter" pitchFamily="34" charset="0"/>
              </a:rPr>
              <a:t>Receipts </a:t>
            </a:r>
            <a:r>
              <a:rPr lang="en-US" sz="1067" b="1">
                <a:solidFill>
                  <a:srgbClr val="5B5480"/>
                </a:solidFill>
                <a:latin typeface="Inter" pitchFamily="34" charset="0"/>
              </a:rPr>
              <a:t>&lt; $200,000</a:t>
            </a:r>
            <a:r>
              <a:rPr lang="en-US" sz="1067">
                <a:solidFill>
                  <a:srgbClr val="5B5480"/>
                </a:solidFill>
                <a:latin typeface="Inter" pitchFamily="34" charset="0"/>
              </a:rPr>
              <a:t> </a:t>
            </a:r>
            <a:r>
              <a:rPr lang="en-US" sz="1067" i="1">
                <a:solidFill>
                  <a:srgbClr val="5B5480"/>
                </a:solidFill>
                <a:latin typeface="Inter" pitchFamily="34" charset="0"/>
              </a:rPr>
              <a:t>and</a:t>
            </a:r>
            <a:r>
              <a:rPr lang="en-US" sz="1067">
                <a:solidFill>
                  <a:srgbClr val="5B5480"/>
                </a:solidFill>
                <a:latin typeface="Inter" pitchFamily="34" charset="0"/>
              </a:rPr>
              <a:t> assets </a:t>
            </a:r>
            <a:r>
              <a:rPr lang="en-US" sz="1067" b="1">
                <a:solidFill>
                  <a:srgbClr val="5B5480"/>
                </a:solidFill>
                <a:latin typeface="Inter" pitchFamily="34" charset="0"/>
              </a:rPr>
              <a:t>&lt; $500,000</a:t>
            </a:r>
            <a:r>
              <a:rPr lang="en-US" sz="1067">
                <a:solidFill>
                  <a:srgbClr val="5B5480"/>
                </a:solidFill>
                <a:latin typeface="Inter" pitchFamily="34" charset="0"/>
              </a:rPr>
              <a:t>.</a:t>
            </a:r>
            <a:endParaRPr lang="en-US" sz="1067">
              <a:solidFill>
                <a:prstClr val="black"/>
              </a:solidFill>
              <a:latin typeface="Calibri" panose="020F0502020204030204"/>
            </a:endParaRPr>
          </a:p>
        </p:txBody>
      </p:sp>
      <p:sp>
        <p:nvSpPr>
          <p:cNvPr id="17" name="Shape 14"/>
          <p:cNvSpPr/>
          <p:nvPr/>
        </p:nvSpPr>
        <p:spPr>
          <a:xfrm>
            <a:off x="8027343" y="2099073"/>
            <a:ext cx="3478708" cy="1710481"/>
          </a:xfrm>
          <a:prstGeom prst="roundRect">
            <a:avLst>
              <a:gd name="adj" fmla="val 8019"/>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18" name="Text 15"/>
          <p:cNvSpPr/>
          <p:nvPr/>
        </p:nvSpPr>
        <p:spPr>
          <a:xfrm>
            <a:off x="8234958" y="2306687"/>
            <a:ext cx="3063479"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LARGEST</a:t>
            </a:r>
            <a:endParaRPr lang="en-US" sz="1067">
              <a:solidFill>
                <a:prstClr val="black"/>
              </a:solidFill>
              <a:latin typeface="Calibri" panose="020F0502020204030204"/>
            </a:endParaRPr>
          </a:p>
        </p:txBody>
      </p:sp>
      <p:sp>
        <p:nvSpPr>
          <p:cNvPr id="19" name="Text 16"/>
          <p:cNvSpPr/>
          <p:nvPr/>
        </p:nvSpPr>
        <p:spPr>
          <a:xfrm>
            <a:off x="8234958" y="2529483"/>
            <a:ext cx="3063479" cy="365820"/>
          </a:xfrm>
          <a:prstGeom prst="rect">
            <a:avLst/>
          </a:prstGeom>
          <a:noFill/>
          <a:ln/>
        </p:spPr>
        <p:txBody>
          <a:bodyPr wrap="none" lIns="0" tIns="0" rIns="0" bIns="0" rtlCol="0" anchor="t"/>
          <a:lstStyle/>
          <a:p>
            <a:pPr defTabSz="1219170"/>
            <a:r>
              <a:rPr lang="en-US" sz="2800" b="1">
                <a:solidFill>
                  <a:srgbClr val="2E2168"/>
                </a:solidFill>
                <a:latin typeface="Fraunces" pitchFamily="34" charset="0"/>
              </a:rPr>
              <a:t>990</a:t>
            </a:r>
            <a:endParaRPr lang="en-US" sz="2800">
              <a:solidFill>
                <a:prstClr val="black"/>
              </a:solidFill>
              <a:latin typeface="Calibri" panose="020F0502020204030204"/>
            </a:endParaRPr>
          </a:p>
        </p:txBody>
      </p:sp>
      <p:sp>
        <p:nvSpPr>
          <p:cNvPr id="20" name="Text 17"/>
          <p:cNvSpPr/>
          <p:nvPr/>
        </p:nvSpPr>
        <p:spPr>
          <a:xfrm>
            <a:off x="8234958" y="2956174"/>
            <a:ext cx="3063479"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Full return</a:t>
            </a:r>
            <a:endParaRPr lang="en-US" sz="1333">
              <a:solidFill>
                <a:prstClr val="black"/>
              </a:solidFill>
              <a:latin typeface="Calibri" panose="020F0502020204030204"/>
            </a:endParaRPr>
          </a:p>
        </p:txBody>
      </p:sp>
      <p:sp>
        <p:nvSpPr>
          <p:cNvPr id="21" name="Text 18"/>
          <p:cNvSpPr/>
          <p:nvPr/>
        </p:nvSpPr>
        <p:spPr>
          <a:xfrm>
            <a:off x="8234958" y="3226593"/>
            <a:ext cx="3063479" cy="187672"/>
          </a:xfrm>
          <a:prstGeom prst="rect">
            <a:avLst/>
          </a:prstGeom>
          <a:noFill/>
          <a:ln/>
        </p:spPr>
        <p:txBody>
          <a:bodyPr wrap="none" lIns="0" tIns="0" rIns="0" bIns="0" rtlCol="0" anchor="t"/>
          <a:lstStyle/>
          <a:p>
            <a:pPr defTabSz="1219170">
              <a:lnSpc>
                <a:spcPct val="140000"/>
              </a:lnSpc>
            </a:pPr>
            <a:r>
              <a:rPr lang="en-US" sz="1067">
                <a:solidFill>
                  <a:srgbClr val="5B5480"/>
                </a:solidFill>
                <a:latin typeface="Inter" pitchFamily="34" charset="0"/>
              </a:rPr>
              <a:t>Receipts </a:t>
            </a:r>
            <a:r>
              <a:rPr lang="en-US" sz="1067" b="1">
                <a:solidFill>
                  <a:srgbClr val="5B5480"/>
                </a:solidFill>
                <a:latin typeface="Inter" pitchFamily="34" charset="0"/>
              </a:rPr>
              <a:t>≥ $200,000</a:t>
            </a:r>
            <a:r>
              <a:rPr lang="en-US" sz="1067">
                <a:solidFill>
                  <a:srgbClr val="5B5480"/>
                </a:solidFill>
                <a:latin typeface="Inter" pitchFamily="34" charset="0"/>
              </a:rPr>
              <a:t> </a:t>
            </a:r>
            <a:r>
              <a:rPr lang="en-US" sz="1067" i="1">
                <a:solidFill>
                  <a:srgbClr val="5B5480"/>
                </a:solidFill>
                <a:latin typeface="Inter" pitchFamily="34" charset="0"/>
              </a:rPr>
              <a:t>or</a:t>
            </a:r>
            <a:r>
              <a:rPr lang="en-US" sz="1067">
                <a:solidFill>
                  <a:srgbClr val="5B5480"/>
                </a:solidFill>
                <a:latin typeface="Inter" pitchFamily="34" charset="0"/>
              </a:rPr>
              <a:t> assets </a:t>
            </a:r>
            <a:r>
              <a:rPr lang="en-US" sz="1067" b="1">
                <a:solidFill>
                  <a:srgbClr val="5B5480"/>
                </a:solidFill>
                <a:latin typeface="Inter" pitchFamily="34" charset="0"/>
              </a:rPr>
              <a:t>≥ $500,000</a:t>
            </a:r>
            <a:r>
              <a:rPr lang="en-US" sz="1067">
                <a:solidFill>
                  <a:srgbClr val="5B5480"/>
                </a:solidFill>
                <a:latin typeface="Inter" pitchFamily="34" charset="0"/>
              </a:rPr>
              <a:t>.</a:t>
            </a:r>
            <a:endParaRPr lang="en-US" sz="1067">
              <a:solidFill>
                <a:prstClr val="black"/>
              </a:solidFill>
              <a:latin typeface="Calibri" panose="020F0502020204030204"/>
            </a:endParaRPr>
          </a:p>
        </p:txBody>
      </p:sp>
      <p:sp>
        <p:nvSpPr>
          <p:cNvPr id="22" name="Shape 19"/>
          <p:cNvSpPr/>
          <p:nvPr/>
        </p:nvSpPr>
        <p:spPr>
          <a:xfrm>
            <a:off x="685800" y="4001541"/>
            <a:ext cx="10820400" cy="1234976"/>
          </a:xfrm>
          <a:prstGeom prst="roundRect">
            <a:avLst>
              <a:gd name="adj" fmla="val 11106"/>
            </a:avLst>
          </a:prstGeom>
          <a:gradFill>
            <a:gsLst>
              <a:gs pos="0">
                <a:srgbClr val="2E2168"/>
              </a:gs>
              <a:gs pos="100000">
                <a:srgbClr val="1D1440"/>
              </a:gs>
            </a:gsLst>
            <a:lin ang="4200000" scaled="1"/>
          </a:gradFill>
          <a:ln/>
        </p:spPr>
        <p:txBody>
          <a:bodyPr/>
          <a:lstStyle/>
          <a:p>
            <a:pPr defTabSz="1219170"/>
            <a:endParaRPr lang="en-US" sz="2400">
              <a:solidFill>
                <a:prstClr val="black"/>
              </a:solidFill>
              <a:latin typeface="Calibri" panose="020F0502020204030204"/>
            </a:endParaRPr>
          </a:p>
        </p:txBody>
      </p:sp>
      <p:sp>
        <p:nvSpPr>
          <p:cNvPr id="23" name="Text 20"/>
          <p:cNvSpPr/>
          <p:nvPr/>
        </p:nvSpPr>
        <p:spPr>
          <a:xfrm>
            <a:off x="908596" y="4224338"/>
            <a:ext cx="10374808" cy="161925"/>
          </a:xfrm>
          <a:prstGeom prst="rect">
            <a:avLst/>
          </a:prstGeom>
          <a:noFill/>
          <a:ln/>
        </p:spPr>
        <p:txBody>
          <a:bodyPr wrap="none" lIns="0" tIns="0" rIns="0" bIns="0" rtlCol="0" anchor="t"/>
          <a:lstStyle/>
          <a:p>
            <a:pPr defTabSz="1219170"/>
            <a:r>
              <a:rPr lang="en-US" sz="1067" b="1" kern="0" spc="205">
                <a:solidFill>
                  <a:srgbClr val="CBBDE6"/>
                </a:solidFill>
                <a:latin typeface="Inter" pitchFamily="34" charset="0"/>
              </a:rPr>
              <a:t>DEADLINE</a:t>
            </a:r>
            <a:endParaRPr lang="en-US" sz="1067">
              <a:solidFill>
                <a:prstClr val="black"/>
              </a:solidFill>
              <a:latin typeface="Calibri" panose="020F0502020204030204"/>
            </a:endParaRPr>
          </a:p>
        </p:txBody>
      </p:sp>
      <p:sp>
        <p:nvSpPr>
          <p:cNvPr id="24" name="Text 21"/>
          <p:cNvSpPr/>
          <p:nvPr/>
        </p:nvSpPr>
        <p:spPr>
          <a:xfrm>
            <a:off x="908596" y="4492824"/>
            <a:ext cx="10374808" cy="520899"/>
          </a:xfrm>
          <a:prstGeom prst="rect">
            <a:avLst/>
          </a:prstGeom>
          <a:noFill/>
          <a:ln/>
        </p:spPr>
        <p:txBody>
          <a:bodyPr wrap="square" lIns="0" tIns="0" rIns="0" bIns="0" rtlCol="0" anchor="t"/>
          <a:lstStyle/>
          <a:p>
            <a:pPr defTabSz="1219170">
              <a:lnSpc>
                <a:spcPct val="150000"/>
              </a:lnSpc>
            </a:pPr>
            <a:r>
              <a:rPr lang="en-US" sz="1333">
                <a:solidFill>
                  <a:srgbClr val="FFFFFF"/>
                </a:solidFill>
                <a:latin typeface="Inter" pitchFamily="34" charset="0"/>
              </a:rPr>
              <a:t>Due the </a:t>
            </a:r>
            <a:r>
              <a:rPr lang="en-US" sz="1333" b="1">
                <a:solidFill>
                  <a:srgbClr val="FFFFFF"/>
                </a:solidFill>
                <a:latin typeface="Inter" pitchFamily="34" charset="0"/>
              </a:rPr>
              <a:t>15th day of the 5th month</a:t>
            </a:r>
            <a:r>
              <a:rPr lang="en-US" sz="1333">
                <a:solidFill>
                  <a:srgbClr val="FFFFFF"/>
                </a:solidFill>
                <a:latin typeface="Inter" pitchFamily="34" charset="0"/>
              </a:rPr>
              <a:t> after your fiscal year-end. Calendar-year clubs (Dec 31) → </a:t>
            </a:r>
            <a:r>
              <a:rPr lang="en-US" sz="1333" b="1">
                <a:solidFill>
                  <a:srgbClr val="FFFFFF"/>
                </a:solidFill>
                <a:latin typeface="Inter" pitchFamily="34" charset="0"/>
              </a:rPr>
              <a:t>May 15</a:t>
            </a:r>
            <a:r>
              <a:rPr lang="en-US" sz="1333">
                <a:solidFill>
                  <a:srgbClr val="FFFFFF"/>
                </a:solidFill>
                <a:latin typeface="Inter" pitchFamily="34" charset="0"/>
              </a:rPr>
              <a:t>. Most PTOs &amp; booster clubs file the 990-N or 990-EZ.</a:t>
            </a:r>
            <a:endParaRPr lang="en-US" sz="1333">
              <a:solidFill>
                <a:prstClr val="black"/>
              </a:solidFill>
              <a:latin typeface="Calibri" panose="020F0502020204030204"/>
            </a:endParaRPr>
          </a:p>
        </p:txBody>
      </p:sp>
      <p:sp>
        <p:nvSpPr>
          <p:cNvPr id="25" name="Shape 22"/>
          <p:cNvSpPr/>
          <p:nvPr/>
        </p:nvSpPr>
        <p:spPr>
          <a:xfrm>
            <a:off x="685800" y="6078290"/>
            <a:ext cx="10820400" cy="448271"/>
          </a:xfrm>
          <a:prstGeom prst="rect">
            <a:avLst/>
          </a:prstGeom>
          <a:noFill/>
          <a:ln/>
        </p:spPr>
        <p:txBody>
          <a:bodyPr/>
          <a:lstStyle/>
          <a:p>
            <a:pPr defTabSz="1219170"/>
            <a:endParaRPr lang="en-US" sz="2400">
              <a:solidFill>
                <a:prstClr val="black"/>
              </a:solidFill>
              <a:latin typeface="Calibri" panose="020F0502020204030204"/>
            </a:endParaRPr>
          </a:p>
        </p:txBody>
      </p:sp>
      <p:sp>
        <p:nvSpPr>
          <p:cNvPr id="26" name="Shape 23"/>
          <p:cNvSpPr/>
          <p:nvPr/>
        </p:nvSpPr>
        <p:spPr>
          <a:xfrm>
            <a:off x="685800" y="6078290"/>
            <a:ext cx="10820400" cy="9525"/>
          </a:xfrm>
          <a:prstGeom prst="rect">
            <a:avLst/>
          </a:prstGeom>
          <a:solidFill>
            <a:srgbClr val="CBBDE6"/>
          </a:solidFill>
          <a:ln/>
        </p:spPr>
        <p:txBody>
          <a:bodyPr/>
          <a:lstStyle/>
          <a:p>
            <a:pPr defTabSz="1219170"/>
            <a:endParaRPr lang="en-US" sz="2400">
              <a:solidFill>
                <a:prstClr val="black"/>
              </a:solidFill>
              <a:latin typeface="Calibri" panose="020F0502020204030204"/>
            </a:endParaRPr>
          </a:p>
        </p:txBody>
      </p:sp>
      <p:sp>
        <p:nvSpPr>
          <p:cNvPr id="27" name="Text 24"/>
          <p:cNvSpPr/>
          <p:nvPr/>
        </p:nvSpPr>
        <p:spPr>
          <a:xfrm>
            <a:off x="1100138" y="6271915"/>
            <a:ext cx="1636365" cy="161925"/>
          </a:xfrm>
          <a:prstGeom prst="rect">
            <a:avLst/>
          </a:prstGeom>
          <a:noFill/>
          <a:ln/>
        </p:spPr>
        <p:txBody>
          <a:bodyPr wrap="none" lIns="0" tIns="0" rIns="0" bIns="0" rtlCol="0" anchor="ctr"/>
          <a:lstStyle/>
          <a:p>
            <a:pPr defTabSz="1219170"/>
            <a:r>
              <a:rPr lang="en-US" sz="1067" b="1">
                <a:solidFill>
                  <a:srgbClr val="2E2168"/>
                </a:solidFill>
                <a:latin typeface="Inter" pitchFamily="34" charset="0"/>
              </a:rPr>
              <a:t>Jaime M. Humphrey, CPA</a:t>
            </a:r>
            <a:endParaRPr lang="en-US" sz="1067">
              <a:solidFill>
                <a:prstClr val="black"/>
              </a:solidFill>
              <a:latin typeface="Calibri" panose="020F0502020204030204"/>
            </a:endParaRPr>
          </a:p>
        </p:txBody>
      </p:sp>
      <p:sp>
        <p:nvSpPr>
          <p:cNvPr id="28" name="Shape 25"/>
          <p:cNvSpPr/>
          <p:nvPr/>
        </p:nvSpPr>
        <p:spPr>
          <a:xfrm>
            <a:off x="685800" y="6179195"/>
            <a:ext cx="347365" cy="347365"/>
          </a:xfrm>
          <a:prstGeom prst="roundRect">
            <a:avLst>
              <a:gd name="adj" fmla="val 50000"/>
            </a:avLst>
          </a:prstGeom>
          <a:solidFill>
            <a:srgbClr val="FFFFFF"/>
          </a:solidFill>
          <a:ln w="25400">
            <a:solidFill>
              <a:srgbClr val="9D86C9"/>
            </a:solidFill>
            <a:prstDash val="solid"/>
          </a:ln>
          <a:effectLst>
            <a:glow rad="176784">
              <a:srgbClr val="2E2168">
                <a:alpha val="60000"/>
              </a:srgbClr>
            </a:glow>
          </a:effectLst>
        </p:spPr>
        <p:txBody>
          <a:bodyPr/>
          <a:lstStyle/>
          <a:p>
            <a:pPr defTabSz="1219170"/>
            <a:endParaRPr lang="en-US" sz="2400">
              <a:solidFill>
                <a:prstClr val="black"/>
              </a:solidFill>
              <a:latin typeface="Calibri" panose="020F0502020204030204"/>
            </a:endParaRPr>
          </a:p>
        </p:txBody>
      </p:sp>
      <p:sp>
        <p:nvSpPr>
          <p:cNvPr id="29" name="Text 26"/>
          <p:cNvSpPr/>
          <p:nvPr/>
        </p:nvSpPr>
        <p:spPr>
          <a:xfrm>
            <a:off x="685800" y="6179195"/>
            <a:ext cx="347365" cy="347365"/>
          </a:xfrm>
          <a:prstGeom prst="rect">
            <a:avLst/>
          </a:prstGeom>
          <a:noFill/>
          <a:ln/>
        </p:spPr>
        <p:txBody>
          <a:bodyPr wrap="none" lIns="39285" tIns="39285" rIns="39285" bIns="39285" rtlCol="0" anchor="ctr"/>
          <a:lstStyle/>
          <a:p>
            <a:pPr algn="ctr" defTabSz="1219170"/>
            <a:endParaRPr lang="en-US" sz="1067">
              <a:solidFill>
                <a:prstClr val="black"/>
              </a:solidFill>
              <a:latin typeface="Calibri" panose="020F0502020204030204"/>
            </a:endParaRPr>
          </a:p>
        </p:txBody>
      </p:sp>
      <p:sp>
        <p:nvSpPr>
          <p:cNvPr id="30" name="Text 27"/>
          <p:cNvSpPr/>
          <p:nvPr/>
        </p:nvSpPr>
        <p:spPr>
          <a:xfrm>
            <a:off x="723901" y="6279803"/>
            <a:ext cx="356444" cy="146000"/>
          </a:xfrm>
          <a:prstGeom prst="rect">
            <a:avLst/>
          </a:prstGeom>
          <a:noFill/>
          <a:ln/>
        </p:spPr>
        <p:txBody>
          <a:bodyPr wrap="none" lIns="0" tIns="0" rIns="0" bIns="0" rtlCol="0" anchor="t"/>
          <a:lstStyle/>
          <a:p>
            <a:pPr defTabSz="1219170"/>
            <a:r>
              <a:rPr lang="en-US" sz="1067" b="1">
                <a:solidFill>
                  <a:srgbClr val="241A4E"/>
                </a:solidFill>
                <a:latin typeface="Fraunces" pitchFamily="34" charset="0"/>
              </a:rPr>
              <a:t>JMH</a:t>
            </a:r>
            <a:endParaRPr lang="en-US" sz="1067">
              <a:solidFill>
                <a:prstClr val="black"/>
              </a:solidFill>
              <a:latin typeface="Calibri" panose="020F0502020204030204"/>
            </a:endParaRPr>
          </a:p>
        </p:txBody>
      </p:sp>
      <p:sp>
        <p:nvSpPr>
          <p:cNvPr id="31" name="Text 28"/>
          <p:cNvSpPr/>
          <p:nvPr/>
        </p:nvSpPr>
        <p:spPr>
          <a:xfrm>
            <a:off x="10276136" y="6271915"/>
            <a:ext cx="1230064" cy="161925"/>
          </a:xfrm>
          <a:prstGeom prst="rect">
            <a:avLst/>
          </a:prstGeom>
          <a:noFill/>
          <a:ln/>
        </p:spPr>
        <p:txBody>
          <a:bodyPr wrap="none" lIns="0" tIns="0" rIns="0" bIns="0" rtlCol="0" anchor="t"/>
          <a:lstStyle/>
          <a:p>
            <a:pPr algn="r" defTabSz="1219170"/>
            <a:r>
              <a:rPr lang="en-US" sz="1067">
                <a:solidFill>
                  <a:srgbClr val="514A73"/>
                </a:solidFill>
                <a:latin typeface="Inter" pitchFamily="34" charset="0"/>
              </a:rPr>
              <a:t>Form 990 reporting</a:t>
            </a:r>
            <a:endParaRPr lang="en-US" sz="1067">
              <a:solidFill>
                <a:prstClr val="black"/>
              </a:solidFill>
              <a:latin typeface="Calibri" panose="020F0502020204030204"/>
            </a:endParaRPr>
          </a:p>
        </p:txBody>
      </p:sp>
    </p:spTree>
  </p:cSld>
  <p:clrMapOvr>
    <a:masterClrMapping/>
  </p:clrMapOvr>
  <p:transition spd="med">
    <p:blinds dir="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4F1FA"/>
          </a:solidFill>
          <a:ln/>
        </p:spPr>
        <p:txBody>
          <a:bodyPr/>
          <a:lstStyle/>
          <a:p>
            <a:pPr defTabSz="1219170"/>
            <a:endParaRPr lang="en-US" sz="2400">
              <a:solidFill>
                <a:prstClr val="black"/>
              </a:solidFill>
              <a:latin typeface="Calibri" panose="020F0502020204030204"/>
            </a:endParaRPr>
          </a:p>
        </p:txBody>
      </p:sp>
      <p:sp>
        <p:nvSpPr>
          <p:cNvPr id="4" name="Text 1"/>
          <p:cNvSpPr/>
          <p:nvPr/>
        </p:nvSpPr>
        <p:spPr>
          <a:xfrm>
            <a:off x="1015455" y="331441"/>
            <a:ext cx="3953768" cy="180975"/>
          </a:xfrm>
          <a:prstGeom prst="rect">
            <a:avLst/>
          </a:prstGeom>
          <a:noFill/>
          <a:ln/>
        </p:spPr>
        <p:txBody>
          <a:bodyPr wrap="none" lIns="0" tIns="0" rIns="0" bIns="0" rtlCol="0" anchor="ctr"/>
          <a:lstStyle/>
          <a:p>
            <a:pPr defTabSz="1219170"/>
            <a:r>
              <a:rPr lang="en-US" sz="1067" b="1" kern="0" spc="283">
                <a:solidFill>
                  <a:srgbClr val="4A2F8F"/>
                </a:solidFill>
                <a:latin typeface="Inter" pitchFamily="34" charset="0"/>
              </a:rPr>
              <a:t>THE BIGGEST RISK — AND IT’S AVOIDABLE</a:t>
            </a:r>
            <a:endParaRPr lang="en-US" sz="1067">
              <a:solidFill>
                <a:prstClr val="black"/>
              </a:solidFill>
              <a:latin typeface="Calibri" panose="020F0502020204030204"/>
            </a:endParaRPr>
          </a:p>
        </p:txBody>
      </p:sp>
      <p:sp>
        <p:nvSpPr>
          <p:cNvPr id="5" name="Shape 2"/>
          <p:cNvSpPr/>
          <p:nvPr/>
        </p:nvSpPr>
        <p:spPr>
          <a:xfrm>
            <a:off x="685801" y="412403"/>
            <a:ext cx="243780" cy="19051"/>
          </a:xfrm>
          <a:prstGeom prst="rect">
            <a:avLst/>
          </a:prstGeom>
          <a:solidFill>
            <a:srgbClr val="9D86C9"/>
          </a:solidFill>
          <a:ln/>
        </p:spPr>
        <p:txBody>
          <a:bodyPr/>
          <a:lstStyle/>
          <a:p>
            <a:pPr defTabSz="1219170"/>
            <a:endParaRPr lang="en-US" sz="2400">
              <a:solidFill>
                <a:prstClr val="black"/>
              </a:solidFill>
              <a:latin typeface="Calibri" panose="020F0502020204030204"/>
            </a:endParaRPr>
          </a:p>
        </p:txBody>
      </p:sp>
      <p:sp>
        <p:nvSpPr>
          <p:cNvPr id="6" name="Text 3"/>
          <p:cNvSpPr/>
          <p:nvPr/>
        </p:nvSpPr>
        <p:spPr>
          <a:xfrm>
            <a:off x="685800" y="588615"/>
            <a:ext cx="10820400" cy="476845"/>
          </a:xfrm>
          <a:prstGeom prst="rect">
            <a:avLst/>
          </a:prstGeom>
          <a:noFill/>
          <a:ln/>
        </p:spPr>
        <p:txBody>
          <a:bodyPr wrap="none" lIns="0" tIns="0" rIns="0" bIns="0" rtlCol="0" anchor="t"/>
          <a:lstStyle/>
          <a:p>
            <a:pPr defTabSz="1219170">
              <a:lnSpc>
                <a:spcPct val="105000"/>
              </a:lnSpc>
            </a:pPr>
            <a:r>
              <a:rPr lang="en-US" sz="3333" b="1">
                <a:solidFill>
                  <a:srgbClr val="241A4E"/>
                </a:solidFill>
                <a:latin typeface="Fraunces" pitchFamily="34" charset="0"/>
              </a:rPr>
              <a:t>Miss 3 years → automatic revocation</a:t>
            </a:r>
            <a:endParaRPr lang="en-US" sz="3333">
              <a:solidFill>
                <a:prstClr val="black"/>
              </a:solidFill>
              <a:latin typeface="Calibri" panose="020F0502020204030204"/>
            </a:endParaRPr>
          </a:p>
        </p:txBody>
      </p:sp>
      <p:sp>
        <p:nvSpPr>
          <p:cNvPr id="7" name="Shape 4"/>
          <p:cNvSpPr/>
          <p:nvPr/>
        </p:nvSpPr>
        <p:spPr>
          <a:xfrm>
            <a:off x="685800" y="2245370"/>
            <a:ext cx="5314205" cy="2392561"/>
          </a:xfrm>
          <a:prstGeom prst="roundRect">
            <a:avLst>
              <a:gd name="adj" fmla="val 5733"/>
            </a:avLst>
          </a:prstGeom>
          <a:gradFill>
            <a:gsLst>
              <a:gs pos="0">
                <a:srgbClr val="2E2168"/>
              </a:gs>
              <a:gs pos="100000">
                <a:srgbClr val="1D1440"/>
              </a:gs>
            </a:gsLst>
            <a:lin ang="4200000" scaled="1"/>
          </a:gradFill>
          <a:ln/>
        </p:spPr>
        <p:txBody>
          <a:bodyPr/>
          <a:lstStyle/>
          <a:p>
            <a:pPr defTabSz="1219170"/>
            <a:endParaRPr lang="en-US" sz="2400">
              <a:solidFill>
                <a:prstClr val="black"/>
              </a:solidFill>
              <a:latin typeface="Calibri" panose="020F0502020204030204"/>
            </a:endParaRPr>
          </a:p>
        </p:txBody>
      </p:sp>
      <p:sp>
        <p:nvSpPr>
          <p:cNvPr id="8" name="Text 5"/>
          <p:cNvSpPr/>
          <p:nvPr/>
        </p:nvSpPr>
        <p:spPr>
          <a:xfrm>
            <a:off x="908597" y="2468166"/>
            <a:ext cx="4868615" cy="161925"/>
          </a:xfrm>
          <a:prstGeom prst="rect">
            <a:avLst/>
          </a:prstGeom>
          <a:noFill/>
          <a:ln/>
        </p:spPr>
        <p:txBody>
          <a:bodyPr wrap="none" lIns="0" tIns="0" rIns="0" bIns="0" rtlCol="0" anchor="t"/>
          <a:lstStyle/>
          <a:p>
            <a:pPr defTabSz="1219170"/>
            <a:r>
              <a:rPr lang="en-US" sz="1067" b="1" kern="0" spc="205">
                <a:solidFill>
                  <a:srgbClr val="CBBDE6"/>
                </a:solidFill>
                <a:latin typeface="Inter" pitchFamily="34" charset="0"/>
              </a:rPr>
              <a:t>WHAT HAPPENS</a:t>
            </a:r>
            <a:endParaRPr lang="en-US" sz="1067">
              <a:solidFill>
                <a:prstClr val="black"/>
              </a:solidFill>
              <a:latin typeface="Calibri" panose="020F0502020204030204"/>
            </a:endParaRPr>
          </a:p>
        </p:txBody>
      </p:sp>
      <p:sp>
        <p:nvSpPr>
          <p:cNvPr id="9" name="Text 6"/>
          <p:cNvSpPr/>
          <p:nvPr/>
        </p:nvSpPr>
        <p:spPr>
          <a:xfrm>
            <a:off x="908597" y="2736652"/>
            <a:ext cx="4868615" cy="503635"/>
          </a:xfrm>
          <a:prstGeom prst="rect">
            <a:avLst/>
          </a:prstGeom>
          <a:noFill/>
          <a:ln/>
        </p:spPr>
        <p:txBody>
          <a:bodyPr wrap="square" lIns="286625" tIns="0" rIns="0" bIns="0" rtlCol="0" anchor="t"/>
          <a:lstStyle/>
          <a:p>
            <a:pPr defTabSz="1219170">
              <a:lnSpc>
                <a:spcPct val="145000"/>
              </a:lnSpc>
            </a:pPr>
            <a:r>
              <a:rPr lang="en-US" sz="1333">
                <a:solidFill>
                  <a:srgbClr val="FFFFFF"/>
                </a:solidFill>
                <a:latin typeface="Inter" pitchFamily="34" charset="0"/>
              </a:rPr>
              <a:t>Fail to file for </a:t>
            </a:r>
            <a:r>
              <a:rPr lang="en-US" sz="1333" b="1">
                <a:solidFill>
                  <a:srgbClr val="FFFFFF"/>
                </a:solidFill>
                <a:latin typeface="Inter" pitchFamily="34" charset="0"/>
              </a:rPr>
              <a:t>3 consecutive years</a:t>
            </a:r>
            <a:r>
              <a:rPr lang="en-US" sz="1333">
                <a:solidFill>
                  <a:srgbClr val="FFFFFF"/>
                </a:solidFill>
                <a:latin typeface="Inter" pitchFamily="34" charset="0"/>
              </a:rPr>
              <a:t> = status </a:t>
            </a:r>
            <a:r>
              <a:rPr lang="en-US" sz="1333" b="1">
                <a:solidFill>
                  <a:srgbClr val="FFFFFF"/>
                </a:solidFill>
                <a:latin typeface="Inter" pitchFamily="34" charset="0"/>
              </a:rPr>
              <a:t>revoked automatically</a:t>
            </a:r>
            <a:r>
              <a:rPr lang="en-US" sz="1333">
                <a:solidFill>
                  <a:srgbClr val="FFFFFF"/>
                </a:solidFill>
                <a:latin typeface="Inter" pitchFamily="34" charset="0"/>
              </a:rPr>
              <a:t>.</a:t>
            </a:r>
            <a:endParaRPr lang="en-US" sz="1333">
              <a:solidFill>
                <a:prstClr val="black"/>
              </a:solidFill>
              <a:latin typeface="Calibri" panose="020F0502020204030204"/>
            </a:endParaRPr>
          </a:p>
        </p:txBody>
      </p:sp>
      <p:sp>
        <p:nvSpPr>
          <p:cNvPr id="10" name="Shape 7"/>
          <p:cNvSpPr/>
          <p:nvPr/>
        </p:nvSpPr>
        <p:spPr>
          <a:xfrm>
            <a:off x="908597" y="2832199"/>
            <a:ext cx="95399" cy="95399"/>
          </a:xfrm>
          <a:prstGeom prst="ellipse">
            <a:avLst/>
          </a:prstGeom>
          <a:solidFill>
            <a:srgbClr val="CBBDE6"/>
          </a:solidFill>
          <a:ln/>
          <a:effectLst>
            <a:outerShdw blurRad="101600" dist="50800" dir="16200000" algn="bl" rotWithShape="0">
              <a:srgbClr val="9D86C9">
                <a:alpha val="28000"/>
              </a:srgbClr>
            </a:outerShdw>
          </a:effectLst>
        </p:spPr>
        <p:txBody>
          <a:bodyPr/>
          <a:lstStyle/>
          <a:p>
            <a:pPr defTabSz="1219170"/>
            <a:endParaRPr lang="en-US" sz="2400">
              <a:solidFill>
                <a:prstClr val="black"/>
              </a:solidFill>
              <a:latin typeface="Calibri" panose="020F0502020204030204"/>
            </a:endParaRPr>
          </a:p>
        </p:txBody>
      </p:sp>
      <p:sp>
        <p:nvSpPr>
          <p:cNvPr id="11" name="Text 8"/>
          <p:cNvSpPr/>
          <p:nvPr/>
        </p:nvSpPr>
        <p:spPr>
          <a:xfrm>
            <a:off x="908597" y="3324076"/>
            <a:ext cx="4868615" cy="503635"/>
          </a:xfrm>
          <a:prstGeom prst="rect">
            <a:avLst/>
          </a:prstGeom>
          <a:noFill/>
          <a:ln/>
        </p:spPr>
        <p:txBody>
          <a:bodyPr wrap="square" lIns="286625" tIns="0" rIns="0" bIns="0" rtlCol="0" anchor="t"/>
          <a:lstStyle/>
          <a:p>
            <a:pPr defTabSz="1219170">
              <a:lnSpc>
                <a:spcPct val="145000"/>
              </a:lnSpc>
            </a:pPr>
            <a:r>
              <a:rPr lang="en-US" sz="1333">
                <a:solidFill>
                  <a:srgbClr val="FFFFFF"/>
                </a:solidFill>
                <a:latin typeface="Inter" pitchFamily="34" charset="0"/>
              </a:rPr>
              <a:t>No warning required; effective on the </a:t>
            </a:r>
            <a:r>
              <a:rPr lang="en-US" sz="1333" b="1">
                <a:solidFill>
                  <a:srgbClr val="FFFFFF"/>
                </a:solidFill>
                <a:latin typeface="Inter" pitchFamily="34" charset="0"/>
              </a:rPr>
              <a:t>3rd year’s due date</a:t>
            </a:r>
            <a:r>
              <a:rPr lang="en-US" sz="1333">
                <a:solidFill>
                  <a:srgbClr val="FFFFFF"/>
                </a:solidFill>
                <a:latin typeface="Inter" pitchFamily="34" charset="0"/>
              </a:rPr>
              <a:t>.</a:t>
            </a:r>
            <a:endParaRPr lang="en-US" sz="1333">
              <a:solidFill>
                <a:prstClr val="black"/>
              </a:solidFill>
              <a:latin typeface="Calibri" panose="020F0502020204030204"/>
            </a:endParaRPr>
          </a:p>
        </p:txBody>
      </p:sp>
      <p:sp>
        <p:nvSpPr>
          <p:cNvPr id="12" name="Shape 9"/>
          <p:cNvSpPr/>
          <p:nvPr/>
        </p:nvSpPr>
        <p:spPr>
          <a:xfrm>
            <a:off x="908597" y="3419625"/>
            <a:ext cx="95399" cy="95399"/>
          </a:xfrm>
          <a:prstGeom prst="ellipse">
            <a:avLst/>
          </a:prstGeom>
          <a:solidFill>
            <a:srgbClr val="CBBDE6"/>
          </a:solidFill>
          <a:ln/>
          <a:effectLst>
            <a:outerShdw blurRad="101600" dist="50800" dir="16200000" algn="bl" rotWithShape="0">
              <a:srgbClr val="9D86C9">
                <a:alpha val="28000"/>
              </a:srgbClr>
            </a:outerShdw>
          </a:effectLst>
        </p:spPr>
        <p:txBody>
          <a:bodyPr/>
          <a:lstStyle/>
          <a:p>
            <a:pPr defTabSz="1219170"/>
            <a:endParaRPr lang="en-US" sz="2400">
              <a:solidFill>
                <a:prstClr val="black"/>
              </a:solidFill>
              <a:latin typeface="Calibri" panose="020F0502020204030204"/>
            </a:endParaRPr>
          </a:p>
        </p:txBody>
      </p:sp>
      <p:sp>
        <p:nvSpPr>
          <p:cNvPr id="13" name="Text 10"/>
          <p:cNvSpPr/>
          <p:nvPr/>
        </p:nvSpPr>
        <p:spPr>
          <a:xfrm>
            <a:off x="908597" y="3911501"/>
            <a:ext cx="4868615" cy="503635"/>
          </a:xfrm>
          <a:prstGeom prst="rect">
            <a:avLst/>
          </a:prstGeom>
          <a:noFill/>
          <a:ln/>
        </p:spPr>
        <p:txBody>
          <a:bodyPr wrap="square" lIns="286625" tIns="0" rIns="0" bIns="0" rtlCol="0" anchor="t"/>
          <a:lstStyle/>
          <a:p>
            <a:pPr defTabSz="1219170">
              <a:lnSpc>
                <a:spcPct val="145000"/>
              </a:lnSpc>
            </a:pPr>
            <a:r>
              <a:rPr lang="en-US" sz="1333">
                <a:solidFill>
                  <a:srgbClr val="FFFFFF"/>
                </a:solidFill>
                <a:latin typeface="Inter" pitchFamily="34" charset="0"/>
              </a:rPr>
              <a:t>Donations stop being deductible; you may owe tax; Texas exemption falls too.</a:t>
            </a:r>
            <a:endParaRPr lang="en-US" sz="1333">
              <a:solidFill>
                <a:prstClr val="black"/>
              </a:solidFill>
              <a:latin typeface="Calibri" panose="020F0502020204030204"/>
            </a:endParaRPr>
          </a:p>
        </p:txBody>
      </p:sp>
      <p:sp>
        <p:nvSpPr>
          <p:cNvPr id="14" name="Shape 11"/>
          <p:cNvSpPr/>
          <p:nvPr/>
        </p:nvSpPr>
        <p:spPr>
          <a:xfrm>
            <a:off x="908597" y="4007049"/>
            <a:ext cx="95399" cy="95399"/>
          </a:xfrm>
          <a:prstGeom prst="ellipse">
            <a:avLst/>
          </a:prstGeom>
          <a:solidFill>
            <a:srgbClr val="CBBDE6"/>
          </a:solidFill>
          <a:ln/>
          <a:effectLst>
            <a:outerShdw blurRad="101600" dist="50800" dir="16200000" algn="bl" rotWithShape="0">
              <a:srgbClr val="9D86C9">
                <a:alpha val="28000"/>
              </a:srgbClr>
            </a:outerShdw>
          </a:effectLst>
        </p:spPr>
        <p:txBody>
          <a:bodyPr/>
          <a:lstStyle/>
          <a:p>
            <a:pPr defTabSz="1219170"/>
            <a:endParaRPr lang="en-US" sz="2400">
              <a:solidFill>
                <a:prstClr val="black"/>
              </a:solidFill>
              <a:latin typeface="Calibri" panose="020F0502020204030204"/>
            </a:endParaRPr>
          </a:p>
        </p:txBody>
      </p:sp>
      <p:sp>
        <p:nvSpPr>
          <p:cNvPr id="15" name="Shape 12"/>
          <p:cNvSpPr/>
          <p:nvPr/>
        </p:nvSpPr>
        <p:spPr>
          <a:xfrm>
            <a:off x="6191995" y="2245370"/>
            <a:ext cx="5314205" cy="2392561"/>
          </a:xfrm>
          <a:prstGeom prst="roundRect">
            <a:avLst>
              <a:gd name="adj" fmla="val 5733"/>
            </a:avLst>
          </a:prstGeom>
          <a:solidFill>
            <a:srgbClr val="FFFFFF"/>
          </a:solidFill>
          <a:ln w="6350">
            <a:solidFill>
              <a:srgbClr val="CBBDE6"/>
            </a:solidFill>
            <a:prstDash val="solid"/>
          </a:ln>
        </p:spPr>
        <p:txBody>
          <a:bodyPr/>
          <a:lstStyle/>
          <a:p>
            <a:pPr defTabSz="1219170"/>
            <a:endParaRPr lang="en-US" sz="2400">
              <a:solidFill>
                <a:prstClr val="black"/>
              </a:solidFill>
              <a:latin typeface="Calibri" panose="020F0502020204030204"/>
            </a:endParaRPr>
          </a:p>
        </p:txBody>
      </p:sp>
      <p:sp>
        <p:nvSpPr>
          <p:cNvPr id="16" name="Text 13"/>
          <p:cNvSpPr/>
          <p:nvPr/>
        </p:nvSpPr>
        <p:spPr>
          <a:xfrm>
            <a:off x="6414790" y="2468166"/>
            <a:ext cx="4868615" cy="161925"/>
          </a:xfrm>
          <a:prstGeom prst="rect">
            <a:avLst/>
          </a:prstGeom>
          <a:noFill/>
          <a:ln/>
        </p:spPr>
        <p:txBody>
          <a:bodyPr wrap="none" lIns="0" tIns="0" rIns="0" bIns="0" rtlCol="0" anchor="t"/>
          <a:lstStyle/>
          <a:p>
            <a:pPr defTabSz="1219170"/>
            <a:r>
              <a:rPr lang="en-US" sz="1067" b="1" kern="0" spc="205">
                <a:solidFill>
                  <a:srgbClr val="4A2F8F"/>
                </a:solidFill>
                <a:latin typeface="Inter" pitchFamily="34" charset="0"/>
              </a:rPr>
              <a:t>HOW CLUBS AVOID IT</a:t>
            </a:r>
            <a:endParaRPr lang="en-US" sz="1067">
              <a:solidFill>
                <a:prstClr val="black"/>
              </a:solidFill>
              <a:latin typeface="Calibri" panose="020F0502020204030204"/>
            </a:endParaRPr>
          </a:p>
        </p:txBody>
      </p:sp>
      <p:sp>
        <p:nvSpPr>
          <p:cNvPr id="17" name="Text 14"/>
          <p:cNvSpPr/>
          <p:nvPr/>
        </p:nvSpPr>
        <p:spPr>
          <a:xfrm>
            <a:off x="6414790" y="2736653"/>
            <a:ext cx="4868615" cy="251817"/>
          </a:xfrm>
          <a:prstGeom prst="rect">
            <a:avLst/>
          </a:prstGeom>
          <a:noFill/>
          <a:ln/>
        </p:spPr>
        <p:txBody>
          <a:bodyPr wrap="none" lIns="286625" tIns="0" rIns="0" bIns="0" rtlCol="0" anchor="t"/>
          <a:lstStyle/>
          <a:p>
            <a:pPr defTabSz="1219170">
              <a:lnSpc>
                <a:spcPct val="145000"/>
              </a:lnSpc>
            </a:pPr>
            <a:r>
              <a:rPr lang="en-US" sz="1333">
                <a:solidFill>
                  <a:srgbClr val="3A3358"/>
                </a:solidFill>
                <a:latin typeface="Inter" pitchFamily="34" charset="0"/>
              </a:rPr>
              <a:t>Put the </a:t>
            </a:r>
            <a:r>
              <a:rPr lang="en-US" sz="1333" b="1">
                <a:solidFill>
                  <a:srgbClr val="2E2168"/>
                </a:solidFill>
                <a:latin typeface="Inter" pitchFamily="34" charset="0"/>
              </a:rPr>
              <a:t>990 deadline on a shared calendar</a:t>
            </a:r>
            <a:r>
              <a:rPr lang="en-US" sz="1333">
                <a:solidFill>
                  <a:srgbClr val="3A3358"/>
                </a:solidFill>
                <a:latin typeface="Inter" pitchFamily="34" charset="0"/>
              </a:rPr>
              <a:t> every year.</a:t>
            </a:r>
            <a:endParaRPr lang="en-US" sz="1333">
              <a:solidFill>
                <a:prstClr val="black"/>
              </a:solidFill>
              <a:latin typeface="Calibri" panose="020F0502020204030204"/>
            </a:endParaRPr>
          </a:p>
        </p:txBody>
      </p:sp>
      <p:sp>
        <p:nvSpPr>
          <p:cNvPr id="18" name="Shape 15"/>
          <p:cNvSpPr/>
          <p:nvPr/>
        </p:nvSpPr>
        <p:spPr>
          <a:xfrm>
            <a:off x="6414790" y="2832199"/>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19" name="Text 16"/>
          <p:cNvSpPr/>
          <p:nvPr/>
        </p:nvSpPr>
        <p:spPr>
          <a:xfrm>
            <a:off x="6414790" y="3072259"/>
            <a:ext cx="4868615" cy="503635"/>
          </a:xfrm>
          <a:prstGeom prst="rect">
            <a:avLst/>
          </a:prstGeom>
          <a:noFill/>
          <a:ln/>
        </p:spPr>
        <p:txBody>
          <a:bodyPr wrap="square" lIns="286625" tIns="0" rIns="0" bIns="0" rtlCol="0" anchor="t"/>
          <a:lstStyle/>
          <a:p>
            <a:pPr defTabSz="1219170">
              <a:lnSpc>
                <a:spcPct val="145000"/>
              </a:lnSpc>
            </a:pPr>
            <a:r>
              <a:rPr lang="en-US" sz="1333" b="1">
                <a:solidFill>
                  <a:srgbClr val="2E2168"/>
                </a:solidFill>
                <a:latin typeface="Inter" pitchFamily="34" charset="0"/>
              </a:rPr>
              <a:t>Hand off the IRS login &amp; records</a:t>
            </a:r>
            <a:r>
              <a:rPr lang="en-US" sz="1333">
                <a:solidFill>
                  <a:srgbClr val="3A3358"/>
                </a:solidFill>
                <a:latin typeface="Inter" pitchFamily="34" charset="0"/>
              </a:rPr>
              <a:t> at every officer change.</a:t>
            </a:r>
            <a:endParaRPr lang="en-US" sz="1333">
              <a:solidFill>
                <a:prstClr val="black"/>
              </a:solidFill>
              <a:latin typeface="Calibri" panose="020F0502020204030204"/>
            </a:endParaRPr>
          </a:p>
        </p:txBody>
      </p:sp>
      <p:sp>
        <p:nvSpPr>
          <p:cNvPr id="20" name="Shape 17"/>
          <p:cNvSpPr/>
          <p:nvPr/>
        </p:nvSpPr>
        <p:spPr>
          <a:xfrm>
            <a:off x="6414790" y="3167807"/>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21" name="Text 18"/>
          <p:cNvSpPr/>
          <p:nvPr/>
        </p:nvSpPr>
        <p:spPr>
          <a:xfrm>
            <a:off x="6414790" y="3659684"/>
            <a:ext cx="4868615" cy="503635"/>
          </a:xfrm>
          <a:prstGeom prst="rect">
            <a:avLst/>
          </a:prstGeom>
          <a:noFill/>
          <a:ln/>
        </p:spPr>
        <p:txBody>
          <a:bodyPr wrap="square" lIns="286625" tIns="0" rIns="0" bIns="0" rtlCol="0" anchor="t"/>
          <a:lstStyle/>
          <a:p>
            <a:pPr defTabSz="1219170">
              <a:lnSpc>
                <a:spcPct val="145000"/>
              </a:lnSpc>
            </a:pPr>
            <a:r>
              <a:rPr lang="en-US" sz="1333">
                <a:solidFill>
                  <a:srgbClr val="3A3358"/>
                </a:solidFill>
                <a:latin typeface="Inter" pitchFamily="34" charset="0"/>
              </a:rPr>
              <a:t>File even a </a:t>
            </a:r>
            <a:r>
              <a:rPr lang="en-US" sz="1333" b="1">
                <a:solidFill>
                  <a:srgbClr val="2E2168"/>
                </a:solidFill>
                <a:latin typeface="Inter" pitchFamily="34" charset="0"/>
              </a:rPr>
              <a:t>$0 e-Postcard</a:t>
            </a:r>
            <a:r>
              <a:rPr lang="en-US" sz="1333">
                <a:solidFill>
                  <a:srgbClr val="3A3358"/>
                </a:solidFill>
                <a:latin typeface="Inter" pitchFamily="34" charset="0"/>
              </a:rPr>
              <a:t> in quiet years — it still counts.</a:t>
            </a:r>
            <a:endParaRPr lang="en-US" sz="1333">
              <a:solidFill>
                <a:prstClr val="black"/>
              </a:solidFill>
              <a:latin typeface="Calibri" panose="020F0502020204030204"/>
            </a:endParaRPr>
          </a:p>
        </p:txBody>
      </p:sp>
      <p:sp>
        <p:nvSpPr>
          <p:cNvPr id="22" name="Shape 19"/>
          <p:cNvSpPr/>
          <p:nvPr/>
        </p:nvSpPr>
        <p:spPr>
          <a:xfrm>
            <a:off x="6414790" y="3755231"/>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23" name="Text 20"/>
          <p:cNvSpPr/>
          <p:nvPr/>
        </p:nvSpPr>
        <p:spPr>
          <a:xfrm>
            <a:off x="685800" y="4829920"/>
            <a:ext cx="10820400" cy="260449"/>
          </a:xfrm>
          <a:prstGeom prst="rect">
            <a:avLst/>
          </a:prstGeom>
          <a:noFill/>
          <a:ln/>
        </p:spPr>
        <p:txBody>
          <a:bodyPr wrap="none" lIns="0" tIns="0" rIns="0" bIns="0" rtlCol="0" anchor="t"/>
          <a:lstStyle/>
          <a:p>
            <a:pPr algn="ctr" defTabSz="1219170">
              <a:lnSpc>
                <a:spcPct val="150000"/>
              </a:lnSpc>
            </a:pPr>
            <a:r>
              <a:rPr lang="en-US" sz="1333">
                <a:solidFill>
                  <a:srgbClr val="413A63"/>
                </a:solidFill>
                <a:latin typeface="Inter" pitchFamily="34" charset="0"/>
              </a:rPr>
              <a:t>Reinstatement means </a:t>
            </a:r>
            <a:r>
              <a:rPr lang="en-US" sz="1333" b="1">
                <a:solidFill>
                  <a:srgbClr val="413A63"/>
                </a:solidFill>
                <a:latin typeface="Inter" pitchFamily="34" charset="0"/>
              </a:rPr>
              <a:t>re-applying and paying the fee again</a:t>
            </a:r>
            <a:r>
              <a:rPr lang="en-US" sz="1333">
                <a:solidFill>
                  <a:srgbClr val="413A63"/>
                </a:solidFill>
                <a:latin typeface="Inter" pitchFamily="34" charset="0"/>
              </a:rPr>
              <a:t> — far harder than a 10-minute filing.</a:t>
            </a:r>
            <a:endParaRPr lang="en-US" sz="1333">
              <a:solidFill>
                <a:prstClr val="black"/>
              </a:solidFill>
              <a:latin typeface="Calibri" panose="020F0502020204030204"/>
            </a:endParaRPr>
          </a:p>
        </p:txBody>
      </p:sp>
      <p:sp>
        <p:nvSpPr>
          <p:cNvPr id="24" name="Shape 21"/>
          <p:cNvSpPr/>
          <p:nvPr/>
        </p:nvSpPr>
        <p:spPr>
          <a:xfrm>
            <a:off x="685800" y="6078290"/>
            <a:ext cx="10820400" cy="448271"/>
          </a:xfrm>
          <a:prstGeom prst="rect">
            <a:avLst/>
          </a:prstGeom>
          <a:noFill/>
          <a:ln/>
        </p:spPr>
        <p:txBody>
          <a:bodyPr/>
          <a:lstStyle/>
          <a:p>
            <a:pPr defTabSz="1219170"/>
            <a:endParaRPr lang="en-US" sz="2400">
              <a:solidFill>
                <a:prstClr val="black"/>
              </a:solidFill>
              <a:latin typeface="Calibri" panose="020F0502020204030204"/>
            </a:endParaRPr>
          </a:p>
        </p:txBody>
      </p:sp>
      <p:sp>
        <p:nvSpPr>
          <p:cNvPr id="25" name="Shape 22"/>
          <p:cNvSpPr/>
          <p:nvPr/>
        </p:nvSpPr>
        <p:spPr>
          <a:xfrm>
            <a:off x="685800" y="6078290"/>
            <a:ext cx="10820400" cy="9525"/>
          </a:xfrm>
          <a:prstGeom prst="rect">
            <a:avLst/>
          </a:prstGeom>
          <a:solidFill>
            <a:srgbClr val="CBBDE6"/>
          </a:solidFill>
          <a:ln/>
        </p:spPr>
        <p:txBody>
          <a:bodyPr/>
          <a:lstStyle/>
          <a:p>
            <a:pPr defTabSz="1219170"/>
            <a:endParaRPr lang="en-US" sz="2400">
              <a:solidFill>
                <a:prstClr val="black"/>
              </a:solidFill>
              <a:latin typeface="Calibri" panose="020F0502020204030204"/>
            </a:endParaRPr>
          </a:p>
        </p:txBody>
      </p:sp>
      <p:sp>
        <p:nvSpPr>
          <p:cNvPr id="26" name="Text 23"/>
          <p:cNvSpPr/>
          <p:nvPr/>
        </p:nvSpPr>
        <p:spPr>
          <a:xfrm>
            <a:off x="1100138" y="6271915"/>
            <a:ext cx="1636365" cy="161925"/>
          </a:xfrm>
          <a:prstGeom prst="rect">
            <a:avLst/>
          </a:prstGeom>
          <a:noFill/>
          <a:ln/>
        </p:spPr>
        <p:txBody>
          <a:bodyPr wrap="none" lIns="0" tIns="0" rIns="0" bIns="0" rtlCol="0" anchor="ctr"/>
          <a:lstStyle/>
          <a:p>
            <a:pPr defTabSz="1219170"/>
            <a:r>
              <a:rPr lang="en-US" sz="1067" b="1">
                <a:solidFill>
                  <a:srgbClr val="2E2168"/>
                </a:solidFill>
                <a:latin typeface="Inter" pitchFamily="34" charset="0"/>
              </a:rPr>
              <a:t>Jaime M. Humphrey, CPA</a:t>
            </a:r>
            <a:endParaRPr lang="en-US" sz="1067">
              <a:solidFill>
                <a:prstClr val="black"/>
              </a:solidFill>
              <a:latin typeface="Calibri" panose="020F0502020204030204"/>
            </a:endParaRPr>
          </a:p>
        </p:txBody>
      </p:sp>
      <p:sp>
        <p:nvSpPr>
          <p:cNvPr id="27" name="Shape 24"/>
          <p:cNvSpPr/>
          <p:nvPr/>
        </p:nvSpPr>
        <p:spPr>
          <a:xfrm>
            <a:off x="685800" y="6179195"/>
            <a:ext cx="347365" cy="347365"/>
          </a:xfrm>
          <a:prstGeom prst="roundRect">
            <a:avLst>
              <a:gd name="adj" fmla="val 50000"/>
            </a:avLst>
          </a:prstGeom>
          <a:solidFill>
            <a:srgbClr val="FFFFFF"/>
          </a:solidFill>
          <a:ln w="25400">
            <a:solidFill>
              <a:srgbClr val="9D86C9"/>
            </a:solidFill>
            <a:prstDash val="solid"/>
          </a:ln>
          <a:effectLst>
            <a:glow rad="176784">
              <a:srgbClr val="2E2168">
                <a:alpha val="60000"/>
              </a:srgbClr>
            </a:glow>
          </a:effectLst>
        </p:spPr>
        <p:txBody>
          <a:bodyPr/>
          <a:lstStyle/>
          <a:p>
            <a:pPr defTabSz="1219170"/>
            <a:endParaRPr lang="en-US" sz="2400">
              <a:solidFill>
                <a:prstClr val="black"/>
              </a:solidFill>
              <a:latin typeface="Calibri" panose="020F0502020204030204"/>
            </a:endParaRPr>
          </a:p>
        </p:txBody>
      </p:sp>
      <p:sp>
        <p:nvSpPr>
          <p:cNvPr id="28" name="Text 25"/>
          <p:cNvSpPr/>
          <p:nvPr/>
        </p:nvSpPr>
        <p:spPr>
          <a:xfrm>
            <a:off x="685800" y="6179195"/>
            <a:ext cx="347365" cy="347365"/>
          </a:xfrm>
          <a:prstGeom prst="rect">
            <a:avLst/>
          </a:prstGeom>
          <a:noFill/>
          <a:ln/>
        </p:spPr>
        <p:txBody>
          <a:bodyPr wrap="none" lIns="39285" tIns="39285" rIns="39285" bIns="39285" rtlCol="0" anchor="ctr"/>
          <a:lstStyle/>
          <a:p>
            <a:pPr algn="ctr" defTabSz="1219170"/>
            <a:endParaRPr lang="en-US" sz="1067">
              <a:solidFill>
                <a:prstClr val="black"/>
              </a:solidFill>
              <a:latin typeface="Calibri" panose="020F0502020204030204"/>
            </a:endParaRPr>
          </a:p>
        </p:txBody>
      </p:sp>
      <p:sp>
        <p:nvSpPr>
          <p:cNvPr id="29" name="Text 26"/>
          <p:cNvSpPr/>
          <p:nvPr/>
        </p:nvSpPr>
        <p:spPr>
          <a:xfrm>
            <a:off x="723901" y="6279803"/>
            <a:ext cx="356444" cy="146000"/>
          </a:xfrm>
          <a:prstGeom prst="rect">
            <a:avLst/>
          </a:prstGeom>
          <a:noFill/>
          <a:ln/>
        </p:spPr>
        <p:txBody>
          <a:bodyPr wrap="none" lIns="0" tIns="0" rIns="0" bIns="0" rtlCol="0" anchor="t"/>
          <a:lstStyle/>
          <a:p>
            <a:pPr defTabSz="1219170"/>
            <a:r>
              <a:rPr lang="en-US" sz="1067" b="1">
                <a:solidFill>
                  <a:srgbClr val="241A4E"/>
                </a:solidFill>
                <a:latin typeface="Fraunces" pitchFamily="34" charset="0"/>
              </a:rPr>
              <a:t>JMH</a:t>
            </a:r>
            <a:endParaRPr lang="en-US" sz="1067">
              <a:solidFill>
                <a:prstClr val="black"/>
              </a:solidFill>
              <a:latin typeface="Calibri" panose="020F0502020204030204"/>
            </a:endParaRPr>
          </a:p>
        </p:txBody>
      </p:sp>
      <p:sp>
        <p:nvSpPr>
          <p:cNvPr id="30" name="Text 27"/>
          <p:cNvSpPr/>
          <p:nvPr/>
        </p:nvSpPr>
        <p:spPr>
          <a:xfrm>
            <a:off x="10161837" y="6271915"/>
            <a:ext cx="1344364" cy="161925"/>
          </a:xfrm>
          <a:prstGeom prst="rect">
            <a:avLst/>
          </a:prstGeom>
          <a:noFill/>
          <a:ln/>
        </p:spPr>
        <p:txBody>
          <a:bodyPr wrap="none" lIns="0" tIns="0" rIns="0" bIns="0" rtlCol="0" anchor="t"/>
          <a:lstStyle/>
          <a:p>
            <a:pPr algn="r" defTabSz="1219170"/>
            <a:r>
              <a:rPr lang="en-US" sz="1067">
                <a:solidFill>
                  <a:srgbClr val="514A73"/>
                </a:solidFill>
                <a:latin typeface="Inter" pitchFamily="34" charset="0"/>
              </a:rPr>
              <a:t>Automatic revocation</a:t>
            </a:r>
            <a:endParaRPr lang="en-US" sz="1067">
              <a:solidFill>
                <a:prstClr val="black"/>
              </a:solidFill>
              <a:latin typeface="Calibri" panose="020F0502020204030204"/>
            </a:endParaRPr>
          </a:p>
        </p:txBody>
      </p:sp>
    </p:spTree>
  </p:cSld>
  <p:clrMapOvr>
    <a:masterClrMapping/>
  </p:clrMapOvr>
  <mc:AlternateContent xmlns:mc="http://schemas.openxmlformats.org/markup-compatibility/2006" xmlns:p14="http://schemas.microsoft.com/office/powerpoint/2010/main">
    <mc:Choice Requires="p14">
      <p:transition spd="med">
        <p14:warp/>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4F1FA"/>
          </a:solidFill>
          <a:ln/>
        </p:spPr>
        <p:txBody>
          <a:bodyPr/>
          <a:lstStyle/>
          <a:p>
            <a:pPr defTabSz="1219170"/>
            <a:endParaRPr lang="en-US" sz="2400">
              <a:solidFill>
                <a:prstClr val="black"/>
              </a:solidFill>
              <a:latin typeface="Calibri" panose="020F0502020204030204"/>
            </a:endParaRPr>
          </a:p>
        </p:txBody>
      </p:sp>
      <p:sp>
        <p:nvSpPr>
          <p:cNvPr id="4" name="Text 1"/>
          <p:cNvSpPr/>
          <p:nvPr/>
        </p:nvSpPr>
        <p:spPr>
          <a:xfrm>
            <a:off x="1015455" y="331441"/>
            <a:ext cx="2212628" cy="180975"/>
          </a:xfrm>
          <a:prstGeom prst="rect">
            <a:avLst/>
          </a:prstGeom>
          <a:noFill/>
          <a:ln/>
        </p:spPr>
        <p:txBody>
          <a:bodyPr wrap="none" lIns="0" tIns="0" rIns="0" bIns="0" rtlCol="0" anchor="ctr"/>
          <a:lstStyle/>
          <a:p>
            <a:pPr defTabSz="1219170"/>
            <a:r>
              <a:rPr lang="en-US" sz="1067" b="1" kern="0" spc="283">
                <a:solidFill>
                  <a:srgbClr val="4A2F8F"/>
                </a:solidFill>
                <a:latin typeface="Inter" pitchFamily="34" charset="0"/>
              </a:rPr>
              <a:t>FUNDRAISING IN TEXAS</a:t>
            </a:r>
            <a:endParaRPr lang="en-US" sz="1067">
              <a:solidFill>
                <a:prstClr val="black"/>
              </a:solidFill>
              <a:latin typeface="Calibri" panose="020F0502020204030204"/>
            </a:endParaRPr>
          </a:p>
        </p:txBody>
      </p:sp>
      <p:sp>
        <p:nvSpPr>
          <p:cNvPr id="5" name="Shape 2"/>
          <p:cNvSpPr/>
          <p:nvPr/>
        </p:nvSpPr>
        <p:spPr>
          <a:xfrm>
            <a:off x="685801" y="412403"/>
            <a:ext cx="243780" cy="19051"/>
          </a:xfrm>
          <a:prstGeom prst="rect">
            <a:avLst/>
          </a:prstGeom>
          <a:solidFill>
            <a:srgbClr val="9D86C9"/>
          </a:solidFill>
          <a:ln/>
        </p:spPr>
        <p:txBody>
          <a:bodyPr/>
          <a:lstStyle/>
          <a:p>
            <a:pPr defTabSz="1219170"/>
            <a:endParaRPr lang="en-US" sz="2400">
              <a:solidFill>
                <a:prstClr val="black"/>
              </a:solidFill>
              <a:latin typeface="Calibri" panose="020F0502020204030204"/>
            </a:endParaRPr>
          </a:p>
        </p:txBody>
      </p:sp>
      <p:sp>
        <p:nvSpPr>
          <p:cNvPr id="6" name="Text 3"/>
          <p:cNvSpPr/>
          <p:nvPr/>
        </p:nvSpPr>
        <p:spPr>
          <a:xfrm>
            <a:off x="685800" y="588615"/>
            <a:ext cx="10820400" cy="476845"/>
          </a:xfrm>
          <a:prstGeom prst="rect">
            <a:avLst/>
          </a:prstGeom>
          <a:noFill/>
          <a:ln/>
        </p:spPr>
        <p:txBody>
          <a:bodyPr wrap="none" lIns="0" tIns="0" rIns="0" bIns="0" rtlCol="0" anchor="t"/>
          <a:lstStyle/>
          <a:p>
            <a:pPr defTabSz="1219170">
              <a:lnSpc>
                <a:spcPct val="105000"/>
              </a:lnSpc>
            </a:pPr>
            <a:r>
              <a:rPr lang="en-US" sz="3333" b="1">
                <a:solidFill>
                  <a:srgbClr val="241A4E"/>
                </a:solidFill>
                <a:latin typeface="Fraunces" pitchFamily="34" charset="0"/>
              </a:rPr>
              <a:t>Sales tax, permits &amp; two tax-free days</a:t>
            </a:r>
            <a:endParaRPr lang="en-US" sz="3333">
              <a:solidFill>
                <a:prstClr val="black"/>
              </a:solidFill>
              <a:latin typeface="Calibri" panose="020F0502020204030204"/>
            </a:endParaRPr>
          </a:p>
        </p:txBody>
      </p:sp>
      <p:sp>
        <p:nvSpPr>
          <p:cNvPr id="7" name="Shape 4"/>
          <p:cNvSpPr/>
          <p:nvPr/>
        </p:nvSpPr>
        <p:spPr>
          <a:xfrm>
            <a:off x="685801" y="2279153"/>
            <a:ext cx="3478708"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8" name="Text 5"/>
          <p:cNvSpPr/>
          <p:nvPr/>
        </p:nvSpPr>
        <p:spPr>
          <a:xfrm>
            <a:off x="893415" y="2486770"/>
            <a:ext cx="3063479"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THE RULE</a:t>
            </a:r>
            <a:endParaRPr lang="en-US" sz="1067">
              <a:solidFill>
                <a:prstClr val="black"/>
              </a:solidFill>
              <a:latin typeface="Calibri" panose="020F0502020204030204"/>
            </a:endParaRPr>
          </a:p>
        </p:txBody>
      </p:sp>
      <p:sp>
        <p:nvSpPr>
          <p:cNvPr id="9" name="Text 6"/>
          <p:cNvSpPr/>
          <p:nvPr/>
        </p:nvSpPr>
        <p:spPr>
          <a:xfrm>
            <a:off x="893415" y="2709566"/>
            <a:ext cx="3063479"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Collect &amp; remit</a:t>
            </a:r>
            <a:endParaRPr lang="en-US" sz="1333">
              <a:solidFill>
                <a:prstClr val="black"/>
              </a:solidFill>
              <a:latin typeface="Calibri" panose="020F0502020204030204"/>
            </a:endParaRPr>
          </a:p>
        </p:txBody>
      </p:sp>
      <p:sp>
        <p:nvSpPr>
          <p:cNvPr id="10" name="Text 7"/>
          <p:cNvSpPr/>
          <p:nvPr/>
        </p:nvSpPr>
        <p:spPr>
          <a:xfrm>
            <a:off x="893415" y="2979985"/>
            <a:ext cx="3063479"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Taxable sales generally need a </a:t>
            </a:r>
            <a:r>
              <a:rPr lang="en-US" sz="1067" b="1">
                <a:solidFill>
                  <a:srgbClr val="5B5480"/>
                </a:solidFill>
                <a:latin typeface="Inter" pitchFamily="34" charset="0"/>
              </a:rPr>
              <a:t>sales tax permit</a:t>
            </a:r>
            <a:r>
              <a:rPr lang="en-US" sz="1067">
                <a:solidFill>
                  <a:srgbClr val="5B5480"/>
                </a:solidFill>
                <a:latin typeface="Inter" pitchFamily="34" charset="0"/>
              </a:rPr>
              <a:t>; collect and remit tax.</a:t>
            </a:r>
            <a:endParaRPr lang="en-US" sz="1067">
              <a:solidFill>
                <a:prstClr val="black"/>
              </a:solidFill>
              <a:latin typeface="Calibri" panose="020F0502020204030204"/>
            </a:endParaRPr>
          </a:p>
        </p:txBody>
      </p:sp>
      <p:sp>
        <p:nvSpPr>
          <p:cNvPr id="11" name="Shape 8"/>
          <p:cNvSpPr/>
          <p:nvPr/>
        </p:nvSpPr>
        <p:spPr>
          <a:xfrm>
            <a:off x="4356498" y="2279153"/>
            <a:ext cx="3478857"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12" name="Text 9"/>
          <p:cNvSpPr/>
          <p:nvPr/>
        </p:nvSpPr>
        <p:spPr>
          <a:xfrm>
            <a:off x="4564112" y="2486770"/>
            <a:ext cx="3063627"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THE PERK</a:t>
            </a:r>
            <a:endParaRPr lang="en-US" sz="1067">
              <a:solidFill>
                <a:prstClr val="black"/>
              </a:solidFill>
              <a:latin typeface="Calibri" panose="020F0502020204030204"/>
            </a:endParaRPr>
          </a:p>
        </p:txBody>
      </p:sp>
      <p:sp>
        <p:nvSpPr>
          <p:cNvPr id="13" name="Text 10"/>
          <p:cNvSpPr/>
          <p:nvPr/>
        </p:nvSpPr>
        <p:spPr>
          <a:xfrm>
            <a:off x="4564112" y="2709566"/>
            <a:ext cx="3063627"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2 tax-free days</a:t>
            </a:r>
            <a:endParaRPr lang="en-US" sz="1333">
              <a:solidFill>
                <a:prstClr val="black"/>
              </a:solidFill>
              <a:latin typeface="Calibri" panose="020F0502020204030204"/>
            </a:endParaRPr>
          </a:p>
        </p:txBody>
      </p:sp>
      <p:sp>
        <p:nvSpPr>
          <p:cNvPr id="14" name="Text 11"/>
          <p:cNvSpPr/>
          <p:nvPr/>
        </p:nvSpPr>
        <p:spPr>
          <a:xfrm>
            <a:off x="4564112" y="2979985"/>
            <a:ext cx="3063627" cy="375344"/>
          </a:xfrm>
          <a:prstGeom prst="rect">
            <a:avLst/>
          </a:prstGeom>
          <a:noFill/>
          <a:ln/>
        </p:spPr>
        <p:txBody>
          <a:bodyPr wrap="square" lIns="0" tIns="0" rIns="0" bIns="0" rtlCol="0" anchor="t"/>
          <a:lstStyle/>
          <a:p>
            <a:pPr defTabSz="1219170">
              <a:lnSpc>
                <a:spcPct val="140000"/>
              </a:lnSpc>
            </a:pPr>
            <a:r>
              <a:rPr lang="en-US" sz="1067" b="1">
                <a:solidFill>
                  <a:srgbClr val="5B5480"/>
                </a:solidFill>
                <a:latin typeface="Inter" pitchFamily="34" charset="0"/>
              </a:rPr>
              <a:t>Two one-day tax-free sales/auctions</a:t>
            </a:r>
            <a:r>
              <a:rPr lang="en-US" sz="1067">
                <a:solidFill>
                  <a:srgbClr val="5B5480"/>
                </a:solidFill>
                <a:latin typeface="Inter" pitchFamily="34" charset="0"/>
              </a:rPr>
              <a:t> per calendar year — can be back-to-back (48 hrs).</a:t>
            </a:r>
            <a:endParaRPr lang="en-US" sz="1067">
              <a:solidFill>
                <a:prstClr val="black"/>
              </a:solidFill>
              <a:latin typeface="Calibri" panose="020F0502020204030204"/>
            </a:endParaRPr>
          </a:p>
        </p:txBody>
      </p:sp>
      <p:sp>
        <p:nvSpPr>
          <p:cNvPr id="15" name="Shape 12"/>
          <p:cNvSpPr/>
          <p:nvPr/>
        </p:nvSpPr>
        <p:spPr>
          <a:xfrm>
            <a:off x="8027343" y="2279153"/>
            <a:ext cx="3478708"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16" name="Text 13"/>
          <p:cNvSpPr/>
          <p:nvPr/>
        </p:nvSpPr>
        <p:spPr>
          <a:xfrm>
            <a:off x="8234958" y="2486770"/>
            <a:ext cx="3063479"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THE LIMITS</a:t>
            </a:r>
            <a:endParaRPr lang="en-US" sz="1067">
              <a:solidFill>
                <a:prstClr val="black"/>
              </a:solidFill>
              <a:latin typeface="Calibri" panose="020F0502020204030204"/>
            </a:endParaRPr>
          </a:p>
        </p:txBody>
      </p:sp>
      <p:sp>
        <p:nvSpPr>
          <p:cNvPr id="17" name="Text 14"/>
          <p:cNvSpPr/>
          <p:nvPr/>
        </p:nvSpPr>
        <p:spPr>
          <a:xfrm>
            <a:off x="8234958" y="2709566"/>
            <a:ext cx="3063479"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Know the edges</a:t>
            </a:r>
            <a:endParaRPr lang="en-US" sz="1333">
              <a:solidFill>
                <a:prstClr val="black"/>
              </a:solidFill>
              <a:latin typeface="Calibri" panose="020F0502020204030204"/>
            </a:endParaRPr>
          </a:p>
        </p:txBody>
      </p:sp>
      <p:sp>
        <p:nvSpPr>
          <p:cNvPr id="18" name="Text 15"/>
          <p:cNvSpPr/>
          <p:nvPr/>
        </p:nvSpPr>
        <p:spPr>
          <a:xfrm>
            <a:off x="8234958" y="2979985"/>
            <a:ext cx="3063479"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Not for a </a:t>
            </a:r>
            <a:r>
              <a:rPr lang="en-US" sz="1067" b="1">
                <a:solidFill>
                  <a:srgbClr val="5B5480"/>
                </a:solidFill>
                <a:latin typeface="Inter" pitchFamily="34" charset="0"/>
              </a:rPr>
              <a:t>for-profit fundraiser</a:t>
            </a:r>
            <a:r>
              <a:rPr lang="en-US" sz="1067">
                <a:solidFill>
                  <a:srgbClr val="5B5480"/>
                </a:solidFill>
                <a:latin typeface="Inter" pitchFamily="34" charset="0"/>
              </a:rPr>
              <a:t> (they’re the seller) or items over </a:t>
            </a:r>
            <a:r>
              <a:rPr lang="en-US" sz="1067" b="1">
                <a:solidFill>
                  <a:srgbClr val="5B5480"/>
                </a:solidFill>
                <a:latin typeface="Inter" pitchFamily="34" charset="0"/>
              </a:rPr>
              <a:t>$5,000</a:t>
            </a:r>
            <a:r>
              <a:rPr lang="en-US" sz="1067">
                <a:solidFill>
                  <a:srgbClr val="5B5480"/>
                </a:solidFill>
                <a:latin typeface="Inter" pitchFamily="34" charset="0"/>
              </a:rPr>
              <a:t>.</a:t>
            </a:r>
            <a:endParaRPr lang="en-US" sz="1067">
              <a:solidFill>
                <a:prstClr val="black"/>
              </a:solidFill>
              <a:latin typeface="Calibri" panose="020F0502020204030204"/>
            </a:endParaRPr>
          </a:p>
        </p:txBody>
      </p:sp>
      <p:sp>
        <p:nvSpPr>
          <p:cNvPr id="19" name="Shape 16"/>
          <p:cNvSpPr/>
          <p:nvPr/>
        </p:nvSpPr>
        <p:spPr>
          <a:xfrm>
            <a:off x="685800" y="3754934"/>
            <a:ext cx="10820400" cy="1301501"/>
          </a:xfrm>
          <a:prstGeom prst="roundRect">
            <a:avLst>
              <a:gd name="adj" fmla="val 10539"/>
            </a:avLst>
          </a:prstGeom>
          <a:solidFill>
            <a:srgbClr val="FFFFFF"/>
          </a:solidFill>
          <a:ln w="6350">
            <a:solidFill>
              <a:srgbClr val="CBBDE6"/>
            </a:solidFill>
            <a:prstDash val="solid"/>
          </a:ln>
        </p:spPr>
        <p:txBody>
          <a:bodyPr/>
          <a:lstStyle/>
          <a:p>
            <a:pPr defTabSz="1219170"/>
            <a:endParaRPr lang="en-US" sz="2400">
              <a:solidFill>
                <a:prstClr val="black"/>
              </a:solidFill>
              <a:latin typeface="Calibri" panose="020F0502020204030204"/>
            </a:endParaRPr>
          </a:p>
        </p:txBody>
      </p:sp>
      <p:sp>
        <p:nvSpPr>
          <p:cNvPr id="20" name="Text 17"/>
          <p:cNvSpPr/>
          <p:nvPr/>
        </p:nvSpPr>
        <p:spPr>
          <a:xfrm>
            <a:off x="908596" y="3977730"/>
            <a:ext cx="10374808" cy="161925"/>
          </a:xfrm>
          <a:prstGeom prst="rect">
            <a:avLst/>
          </a:prstGeom>
          <a:noFill/>
          <a:ln/>
        </p:spPr>
        <p:txBody>
          <a:bodyPr wrap="none" lIns="0" tIns="0" rIns="0" bIns="0" rtlCol="0" anchor="t"/>
          <a:lstStyle/>
          <a:p>
            <a:pPr defTabSz="1219170"/>
            <a:r>
              <a:rPr lang="en-US" sz="1067" b="1" kern="0" spc="205">
                <a:solidFill>
                  <a:srgbClr val="4A2F8F"/>
                </a:solidFill>
                <a:latin typeface="Inter" pitchFamily="34" charset="0"/>
              </a:rPr>
              <a:t>OFTEN ALREADY NONTAXABLE</a:t>
            </a:r>
            <a:endParaRPr lang="en-US" sz="1067">
              <a:solidFill>
                <a:prstClr val="black"/>
              </a:solidFill>
              <a:latin typeface="Calibri" panose="020F0502020204030204"/>
            </a:endParaRPr>
          </a:p>
        </p:txBody>
      </p:sp>
      <p:sp>
        <p:nvSpPr>
          <p:cNvPr id="21" name="Text 18"/>
          <p:cNvSpPr/>
          <p:nvPr/>
        </p:nvSpPr>
        <p:spPr>
          <a:xfrm>
            <a:off x="908596" y="4246216"/>
            <a:ext cx="10374808" cy="251817"/>
          </a:xfrm>
          <a:prstGeom prst="rect">
            <a:avLst/>
          </a:prstGeom>
          <a:noFill/>
          <a:ln/>
        </p:spPr>
        <p:txBody>
          <a:bodyPr wrap="none" lIns="286625" tIns="0" rIns="0" bIns="0" rtlCol="0" anchor="t"/>
          <a:lstStyle/>
          <a:p>
            <a:pPr defTabSz="1219170">
              <a:lnSpc>
                <a:spcPct val="145000"/>
              </a:lnSpc>
            </a:pPr>
            <a:r>
              <a:rPr lang="en-US" sz="1333">
                <a:solidFill>
                  <a:srgbClr val="3A3358"/>
                </a:solidFill>
                <a:latin typeface="Inter" pitchFamily="34" charset="0"/>
              </a:rPr>
              <a:t>Bake-sale baked goods; concession food at school-sanctioned events; food &amp; candy sold during the school day.</a:t>
            </a:r>
            <a:endParaRPr lang="en-US" sz="1333">
              <a:solidFill>
                <a:prstClr val="black"/>
              </a:solidFill>
              <a:latin typeface="Calibri" panose="020F0502020204030204"/>
            </a:endParaRPr>
          </a:p>
        </p:txBody>
      </p:sp>
      <p:sp>
        <p:nvSpPr>
          <p:cNvPr id="22" name="Shape 19"/>
          <p:cNvSpPr/>
          <p:nvPr/>
        </p:nvSpPr>
        <p:spPr>
          <a:xfrm>
            <a:off x="908597" y="4341763"/>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23" name="Text 20"/>
          <p:cNvSpPr/>
          <p:nvPr/>
        </p:nvSpPr>
        <p:spPr>
          <a:xfrm>
            <a:off x="908596" y="4581824"/>
            <a:ext cx="10374808" cy="251817"/>
          </a:xfrm>
          <a:prstGeom prst="rect">
            <a:avLst/>
          </a:prstGeom>
          <a:noFill/>
          <a:ln/>
        </p:spPr>
        <p:txBody>
          <a:bodyPr wrap="none" lIns="286625" tIns="0" rIns="0" bIns="0" rtlCol="0" anchor="t"/>
          <a:lstStyle/>
          <a:p>
            <a:pPr defTabSz="1219170">
              <a:lnSpc>
                <a:spcPct val="145000"/>
              </a:lnSpc>
            </a:pPr>
            <a:r>
              <a:rPr lang="en-US" sz="1333">
                <a:solidFill>
                  <a:srgbClr val="3A3358"/>
                </a:solidFill>
                <a:latin typeface="Inter" pitchFamily="34" charset="0"/>
              </a:rPr>
              <a:t>Membership dues; PTA/PTO reading materials — yearbooks, directories, newsletters.</a:t>
            </a:r>
            <a:endParaRPr lang="en-US" sz="1333">
              <a:solidFill>
                <a:prstClr val="black"/>
              </a:solidFill>
              <a:latin typeface="Calibri" panose="020F0502020204030204"/>
            </a:endParaRPr>
          </a:p>
        </p:txBody>
      </p:sp>
      <p:sp>
        <p:nvSpPr>
          <p:cNvPr id="24" name="Shape 21"/>
          <p:cNvSpPr/>
          <p:nvPr/>
        </p:nvSpPr>
        <p:spPr>
          <a:xfrm>
            <a:off x="908597" y="4677371"/>
            <a:ext cx="95399" cy="95399"/>
          </a:xfrm>
          <a:prstGeom prst="ellipse">
            <a:avLst/>
          </a:prstGeom>
          <a:solidFill>
            <a:srgbClr val="9D86C9"/>
          </a:solidFill>
          <a:ln/>
          <a:effectLst>
            <a:outerShdw blurRad="101600" dist="50800" dir="16200000" algn="bl" rotWithShape="0">
              <a:srgbClr val="9D86C9">
                <a:alpha val="22000"/>
              </a:srgbClr>
            </a:outerShdw>
          </a:effectLst>
        </p:spPr>
        <p:txBody>
          <a:bodyPr/>
          <a:lstStyle/>
          <a:p>
            <a:pPr defTabSz="1219170"/>
            <a:endParaRPr lang="en-US" sz="2400">
              <a:solidFill>
                <a:prstClr val="black"/>
              </a:solidFill>
              <a:latin typeface="Calibri" panose="020F0502020204030204"/>
            </a:endParaRPr>
          </a:p>
        </p:txBody>
      </p:sp>
      <p:sp>
        <p:nvSpPr>
          <p:cNvPr id="25" name="Shape 22"/>
          <p:cNvSpPr/>
          <p:nvPr/>
        </p:nvSpPr>
        <p:spPr>
          <a:xfrm>
            <a:off x="685800" y="6078290"/>
            <a:ext cx="10820400" cy="448271"/>
          </a:xfrm>
          <a:prstGeom prst="rect">
            <a:avLst/>
          </a:prstGeom>
          <a:noFill/>
          <a:ln/>
        </p:spPr>
        <p:txBody>
          <a:bodyPr/>
          <a:lstStyle/>
          <a:p>
            <a:pPr defTabSz="1219170"/>
            <a:endParaRPr lang="en-US" sz="2400">
              <a:solidFill>
                <a:prstClr val="black"/>
              </a:solidFill>
              <a:latin typeface="Calibri" panose="020F0502020204030204"/>
            </a:endParaRPr>
          </a:p>
        </p:txBody>
      </p:sp>
      <p:sp>
        <p:nvSpPr>
          <p:cNvPr id="26" name="Shape 23"/>
          <p:cNvSpPr/>
          <p:nvPr/>
        </p:nvSpPr>
        <p:spPr>
          <a:xfrm>
            <a:off x="685800" y="6078290"/>
            <a:ext cx="10820400" cy="9525"/>
          </a:xfrm>
          <a:prstGeom prst="rect">
            <a:avLst/>
          </a:prstGeom>
          <a:solidFill>
            <a:srgbClr val="CBBDE6"/>
          </a:solidFill>
          <a:ln/>
        </p:spPr>
        <p:txBody>
          <a:bodyPr/>
          <a:lstStyle/>
          <a:p>
            <a:pPr defTabSz="1219170"/>
            <a:endParaRPr lang="en-US" sz="2400">
              <a:solidFill>
                <a:prstClr val="black"/>
              </a:solidFill>
              <a:latin typeface="Calibri" panose="020F0502020204030204"/>
            </a:endParaRPr>
          </a:p>
        </p:txBody>
      </p:sp>
      <p:sp>
        <p:nvSpPr>
          <p:cNvPr id="27" name="Text 24"/>
          <p:cNvSpPr/>
          <p:nvPr/>
        </p:nvSpPr>
        <p:spPr>
          <a:xfrm>
            <a:off x="1100138" y="6271915"/>
            <a:ext cx="1636365" cy="161925"/>
          </a:xfrm>
          <a:prstGeom prst="rect">
            <a:avLst/>
          </a:prstGeom>
          <a:noFill/>
          <a:ln/>
        </p:spPr>
        <p:txBody>
          <a:bodyPr wrap="none" lIns="0" tIns="0" rIns="0" bIns="0" rtlCol="0" anchor="ctr"/>
          <a:lstStyle/>
          <a:p>
            <a:pPr defTabSz="1219170"/>
            <a:r>
              <a:rPr lang="en-US" sz="1067" b="1">
                <a:solidFill>
                  <a:srgbClr val="2E2168"/>
                </a:solidFill>
                <a:latin typeface="Inter" pitchFamily="34" charset="0"/>
              </a:rPr>
              <a:t>Jaime M. Humphrey, CPA</a:t>
            </a:r>
            <a:endParaRPr lang="en-US" sz="1067">
              <a:solidFill>
                <a:prstClr val="black"/>
              </a:solidFill>
              <a:latin typeface="Calibri" panose="020F0502020204030204"/>
            </a:endParaRPr>
          </a:p>
        </p:txBody>
      </p:sp>
      <p:sp>
        <p:nvSpPr>
          <p:cNvPr id="28" name="Shape 25"/>
          <p:cNvSpPr/>
          <p:nvPr/>
        </p:nvSpPr>
        <p:spPr>
          <a:xfrm>
            <a:off x="685800" y="6179195"/>
            <a:ext cx="347365" cy="347365"/>
          </a:xfrm>
          <a:prstGeom prst="roundRect">
            <a:avLst>
              <a:gd name="adj" fmla="val 50000"/>
            </a:avLst>
          </a:prstGeom>
          <a:solidFill>
            <a:srgbClr val="FFFFFF"/>
          </a:solidFill>
          <a:ln w="25400">
            <a:solidFill>
              <a:srgbClr val="9D86C9"/>
            </a:solidFill>
            <a:prstDash val="solid"/>
          </a:ln>
          <a:effectLst>
            <a:glow rad="176784">
              <a:srgbClr val="2E2168">
                <a:alpha val="60000"/>
              </a:srgbClr>
            </a:glow>
          </a:effectLst>
        </p:spPr>
        <p:txBody>
          <a:bodyPr/>
          <a:lstStyle/>
          <a:p>
            <a:pPr defTabSz="1219170"/>
            <a:endParaRPr lang="en-US" sz="2400">
              <a:solidFill>
                <a:prstClr val="black"/>
              </a:solidFill>
              <a:latin typeface="Calibri" panose="020F0502020204030204"/>
            </a:endParaRPr>
          </a:p>
        </p:txBody>
      </p:sp>
      <p:sp>
        <p:nvSpPr>
          <p:cNvPr id="29" name="Text 26"/>
          <p:cNvSpPr/>
          <p:nvPr/>
        </p:nvSpPr>
        <p:spPr>
          <a:xfrm>
            <a:off x="685800" y="6179195"/>
            <a:ext cx="347365" cy="347365"/>
          </a:xfrm>
          <a:prstGeom prst="rect">
            <a:avLst/>
          </a:prstGeom>
          <a:noFill/>
          <a:ln/>
        </p:spPr>
        <p:txBody>
          <a:bodyPr wrap="none" lIns="39285" tIns="39285" rIns="39285" bIns="39285" rtlCol="0" anchor="ctr"/>
          <a:lstStyle/>
          <a:p>
            <a:pPr algn="ctr" defTabSz="1219170"/>
            <a:endParaRPr lang="en-US" sz="1067">
              <a:solidFill>
                <a:prstClr val="black"/>
              </a:solidFill>
              <a:latin typeface="Calibri" panose="020F0502020204030204"/>
            </a:endParaRPr>
          </a:p>
        </p:txBody>
      </p:sp>
      <p:sp>
        <p:nvSpPr>
          <p:cNvPr id="30" name="Text 27"/>
          <p:cNvSpPr/>
          <p:nvPr/>
        </p:nvSpPr>
        <p:spPr>
          <a:xfrm>
            <a:off x="723901" y="6279803"/>
            <a:ext cx="356444" cy="146000"/>
          </a:xfrm>
          <a:prstGeom prst="rect">
            <a:avLst/>
          </a:prstGeom>
          <a:noFill/>
          <a:ln/>
        </p:spPr>
        <p:txBody>
          <a:bodyPr wrap="none" lIns="0" tIns="0" rIns="0" bIns="0" rtlCol="0" anchor="t"/>
          <a:lstStyle/>
          <a:p>
            <a:pPr defTabSz="1219170"/>
            <a:r>
              <a:rPr lang="en-US" sz="1067" b="1">
                <a:solidFill>
                  <a:srgbClr val="241A4E"/>
                </a:solidFill>
                <a:latin typeface="Fraunces" pitchFamily="34" charset="0"/>
              </a:rPr>
              <a:t>JMH</a:t>
            </a:r>
            <a:endParaRPr lang="en-US" sz="1067">
              <a:solidFill>
                <a:prstClr val="black"/>
              </a:solidFill>
              <a:latin typeface="Calibri" panose="020F0502020204030204"/>
            </a:endParaRPr>
          </a:p>
        </p:txBody>
      </p:sp>
      <p:sp>
        <p:nvSpPr>
          <p:cNvPr id="31" name="Text 28"/>
          <p:cNvSpPr/>
          <p:nvPr/>
        </p:nvSpPr>
        <p:spPr>
          <a:xfrm>
            <a:off x="10539712" y="6271915"/>
            <a:ext cx="966489" cy="161925"/>
          </a:xfrm>
          <a:prstGeom prst="rect">
            <a:avLst/>
          </a:prstGeom>
          <a:noFill/>
          <a:ln/>
        </p:spPr>
        <p:txBody>
          <a:bodyPr wrap="none" lIns="0" tIns="0" rIns="0" bIns="0" rtlCol="0" anchor="t"/>
          <a:lstStyle/>
          <a:p>
            <a:pPr algn="r" defTabSz="1219170"/>
            <a:r>
              <a:rPr lang="en-US" sz="1067">
                <a:solidFill>
                  <a:srgbClr val="514A73"/>
                </a:solidFill>
                <a:latin typeface="Inter" pitchFamily="34" charset="0"/>
              </a:rPr>
              <a:t>Texas sales tax</a:t>
            </a:r>
            <a:endParaRPr lang="en-US" sz="1067">
              <a:solidFill>
                <a:prstClr val="black"/>
              </a:solidFill>
              <a:latin typeface="Calibri" panose="020F0502020204030204"/>
            </a:endParaRPr>
          </a:p>
        </p:txBody>
      </p:sp>
    </p:spTree>
  </p:cSld>
  <p:clrMapOvr>
    <a:masterClrMapping/>
  </p:clrMapOvr>
  <p:transition spd="med">
    <p:circl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4F1FA"/>
          </a:solidFill>
          <a:ln/>
        </p:spPr>
        <p:txBody>
          <a:bodyPr/>
          <a:lstStyle/>
          <a:p>
            <a:pPr defTabSz="1219170"/>
            <a:endParaRPr lang="en-US" sz="2400">
              <a:solidFill>
                <a:prstClr val="black"/>
              </a:solidFill>
              <a:latin typeface="Calibri" panose="020F0502020204030204"/>
            </a:endParaRPr>
          </a:p>
        </p:txBody>
      </p:sp>
      <p:sp>
        <p:nvSpPr>
          <p:cNvPr id="4" name="Text 1"/>
          <p:cNvSpPr/>
          <p:nvPr/>
        </p:nvSpPr>
        <p:spPr>
          <a:xfrm>
            <a:off x="1015455" y="331441"/>
            <a:ext cx="2391221" cy="180975"/>
          </a:xfrm>
          <a:prstGeom prst="rect">
            <a:avLst/>
          </a:prstGeom>
          <a:noFill/>
          <a:ln/>
        </p:spPr>
        <p:txBody>
          <a:bodyPr wrap="none" lIns="0" tIns="0" rIns="0" bIns="0" rtlCol="0" anchor="ctr"/>
          <a:lstStyle/>
          <a:p>
            <a:pPr defTabSz="1219170"/>
            <a:r>
              <a:rPr lang="en-US" sz="1067" b="1" kern="0" spc="283">
                <a:solidFill>
                  <a:srgbClr val="4A2F8F"/>
                </a:solidFill>
                <a:latin typeface="Inter" pitchFamily="34" charset="0"/>
              </a:rPr>
              <a:t>TECHNICAL WATCH-OUTS</a:t>
            </a:r>
            <a:endParaRPr lang="en-US" sz="1067">
              <a:solidFill>
                <a:prstClr val="black"/>
              </a:solidFill>
              <a:latin typeface="Calibri" panose="020F0502020204030204"/>
            </a:endParaRPr>
          </a:p>
        </p:txBody>
      </p:sp>
      <p:sp>
        <p:nvSpPr>
          <p:cNvPr id="5" name="Shape 2"/>
          <p:cNvSpPr/>
          <p:nvPr/>
        </p:nvSpPr>
        <p:spPr>
          <a:xfrm>
            <a:off x="685801" y="412403"/>
            <a:ext cx="243780" cy="19051"/>
          </a:xfrm>
          <a:prstGeom prst="rect">
            <a:avLst/>
          </a:prstGeom>
          <a:solidFill>
            <a:srgbClr val="9D86C9"/>
          </a:solidFill>
          <a:ln/>
        </p:spPr>
        <p:txBody>
          <a:bodyPr/>
          <a:lstStyle/>
          <a:p>
            <a:pPr defTabSz="1219170"/>
            <a:endParaRPr lang="en-US" sz="2400">
              <a:solidFill>
                <a:prstClr val="black"/>
              </a:solidFill>
              <a:latin typeface="Calibri" panose="020F0502020204030204"/>
            </a:endParaRPr>
          </a:p>
        </p:txBody>
      </p:sp>
      <p:sp>
        <p:nvSpPr>
          <p:cNvPr id="6" name="Text 3"/>
          <p:cNvSpPr/>
          <p:nvPr/>
        </p:nvSpPr>
        <p:spPr>
          <a:xfrm>
            <a:off x="685800" y="588615"/>
            <a:ext cx="10820400" cy="476845"/>
          </a:xfrm>
          <a:prstGeom prst="rect">
            <a:avLst/>
          </a:prstGeom>
          <a:noFill/>
          <a:ln/>
        </p:spPr>
        <p:txBody>
          <a:bodyPr wrap="none" lIns="0" tIns="0" rIns="0" bIns="0" rtlCol="0" anchor="t"/>
          <a:lstStyle/>
          <a:p>
            <a:pPr defTabSz="1219170">
              <a:lnSpc>
                <a:spcPct val="105000"/>
              </a:lnSpc>
            </a:pPr>
            <a:r>
              <a:rPr lang="en-US" sz="3333" b="1">
                <a:solidFill>
                  <a:srgbClr val="241A4E"/>
                </a:solidFill>
                <a:latin typeface="Fraunces" pitchFamily="34" charset="0"/>
              </a:rPr>
              <a:t>UBIT, public disclosure &amp; private benefit</a:t>
            </a:r>
            <a:endParaRPr lang="en-US" sz="3333">
              <a:solidFill>
                <a:prstClr val="black"/>
              </a:solidFill>
              <a:latin typeface="Calibri" panose="020F0502020204030204"/>
            </a:endParaRPr>
          </a:p>
        </p:txBody>
      </p:sp>
      <p:sp>
        <p:nvSpPr>
          <p:cNvPr id="7" name="Shape 4"/>
          <p:cNvSpPr/>
          <p:nvPr/>
        </p:nvSpPr>
        <p:spPr>
          <a:xfrm>
            <a:off x="685801" y="2799755"/>
            <a:ext cx="3478708"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8" name="Text 5"/>
          <p:cNvSpPr/>
          <p:nvPr/>
        </p:nvSpPr>
        <p:spPr>
          <a:xfrm>
            <a:off x="893415" y="3007370"/>
            <a:ext cx="3063479"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UBIT</a:t>
            </a:r>
            <a:endParaRPr lang="en-US" sz="1067">
              <a:solidFill>
                <a:prstClr val="black"/>
              </a:solidFill>
              <a:latin typeface="Calibri" panose="020F0502020204030204"/>
            </a:endParaRPr>
          </a:p>
        </p:txBody>
      </p:sp>
      <p:sp>
        <p:nvSpPr>
          <p:cNvPr id="9" name="Text 6"/>
          <p:cNvSpPr/>
          <p:nvPr/>
        </p:nvSpPr>
        <p:spPr>
          <a:xfrm>
            <a:off x="893415" y="3230166"/>
            <a:ext cx="3063479"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Unrelated income</a:t>
            </a:r>
            <a:endParaRPr lang="en-US" sz="1333">
              <a:solidFill>
                <a:prstClr val="black"/>
              </a:solidFill>
              <a:latin typeface="Calibri" panose="020F0502020204030204"/>
            </a:endParaRPr>
          </a:p>
        </p:txBody>
      </p:sp>
      <p:sp>
        <p:nvSpPr>
          <p:cNvPr id="10" name="Text 7"/>
          <p:cNvSpPr/>
          <p:nvPr/>
        </p:nvSpPr>
        <p:spPr>
          <a:xfrm>
            <a:off x="893415" y="3500587"/>
            <a:ext cx="3063479" cy="375344"/>
          </a:xfrm>
          <a:prstGeom prst="rect">
            <a:avLst/>
          </a:prstGeom>
          <a:noFill/>
          <a:ln/>
        </p:spPr>
        <p:txBody>
          <a:bodyPr wrap="square" lIns="0" tIns="0" rIns="0" bIns="0" rtlCol="0" anchor="t"/>
          <a:lstStyle/>
          <a:p>
            <a:pPr defTabSz="1219170">
              <a:lnSpc>
                <a:spcPct val="140000"/>
              </a:lnSpc>
            </a:pPr>
            <a:r>
              <a:rPr lang="en-US" sz="1067" b="1">
                <a:solidFill>
                  <a:srgbClr val="5B5480"/>
                </a:solidFill>
                <a:latin typeface="Inter" pitchFamily="34" charset="0"/>
              </a:rPr>
              <a:t>$1,000+</a:t>
            </a:r>
            <a:r>
              <a:rPr lang="en-US" sz="1067">
                <a:solidFill>
                  <a:srgbClr val="5B5480"/>
                </a:solidFill>
                <a:latin typeface="Inter" pitchFamily="34" charset="0"/>
              </a:rPr>
              <a:t> from an unrelated trade/business → file </a:t>
            </a:r>
            <a:r>
              <a:rPr lang="en-US" sz="1067" b="1">
                <a:solidFill>
                  <a:srgbClr val="5B5480"/>
                </a:solidFill>
                <a:latin typeface="Inter" pitchFamily="34" charset="0"/>
              </a:rPr>
              <a:t>Form 990-T</a:t>
            </a:r>
            <a:r>
              <a:rPr lang="en-US" sz="1067">
                <a:solidFill>
                  <a:srgbClr val="5B5480"/>
                </a:solidFill>
                <a:latin typeface="Inter" pitchFamily="34" charset="0"/>
              </a:rPr>
              <a:t>, tax may be due.</a:t>
            </a:r>
            <a:endParaRPr lang="en-US" sz="1067">
              <a:solidFill>
                <a:prstClr val="black"/>
              </a:solidFill>
              <a:latin typeface="Calibri" panose="020F0502020204030204"/>
            </a:endParaRPr>
          </a:p>
        </p:txBody>
      </p:sp>
      <p:sp>
        <p:nvSpPr>
          <p:cNvPr id="11" name="Shape 8"/>
          <p:cNvSpPr/>
          <p:nvPr/>
        </p:nvSpPr>
        <p:spPr>
          <a:xfrm>
            <a:off x="4356498" y="2799755"/>
            <a:ext cx="3478857"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12" name="Text 9"/>
          <p:cNvSpPr/>
          <p:nvPr/>
        </p:nvSpPr>
        <p:spPr>
          <a:xfrm>
            <a:off x="4564112" y="3007370"/>
            <a:ext cx="3063627"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PUBLIC</a:t>
            </a:r>
            <a:endParaRPr lang="en-US" sz="1067">
              <a:solidFill>
                <a:prstClr val="black"/>
              </a:solidFill>
              <a:latin typeface="Calibri" panose="020F0502020204030204"/>
            </a:endParaRPr>
          </a:p>
        </p:txBody>
      </p:sp>
      <p:sp>
        <p:nvSpPr>
          <p:cNvPr id="13" name="Text 10"/>
          <p:cNvSpPr/>
          <p:nvPr/>
        </p:nvSpPr>
        <p:spPr>
          <a:xfrm>
            <a:off x="4564112" y="3230166"/>
            <a:ext cx="3063627"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990 is open</a:t>
            </a:r>
            <a:endParaRPr lang="en-US" sz="1333">
              <a:solidFill>
                <a:prstClr val="black"/>
              </a:solidFill>
              <a:latin typeface="Calibri" panose="020F0502020204030204"/>
            </a:endParaRPr>
          </a:p>
        </p:txBody>
      </p:sp>
      <p:sp>
        <p:nvSpPr>
          <p:cNvPr id="14" name="Text 11"/>
          <p:cNvSpPr/>
          <p:nvPr/>
        </p:nvSpPr>
        <p:spPr>
          <a:xfrm>
            <a:off x="4564112" y="3500587"/>
            <a:ext cx="3063627"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Your 990 is </a:t>
            </a:r>
            <a:r>
              <a:rPr lang="en-US" sz="1067" b="1">
                <a:solidFill>
                  <a:srgbClr val="5B5480"/>
                </a:solidFill>
                <a:latin typeface="Inter" pitchFamily="34" charset="0"/>
              </a:rPr>
              <a:t>public</a:t>
            </a:r>
            <a:r>
              <a:rPr lang="en-US" sz="1067">
                <a:solidFill>
                  <a:srgbClr val="5B5480"/>
                </a:solidFill>
                <a:latin typeface="Inter" pitchFamily="34" charset="0"/>
              </a:rPr>
              <a:t> — never list SSNs; assume donors may read it.</a:t>
            </a:r>
            <a:endParaRPr lang="en-US" sz="1067">
              <a:solidFill>
                <a:prstClr val="black"/>
              </a:solidFill>
              <a:latin typeface="Calibri" panose="020F0502020204030204"/>
            </a:endParaRPr>
          </a:p>
        </p:txBody>
      </p:sp>
      <p:sp>
        <p:nvSpPr>
          <p:cNvPr id="15" name="Shape 12"/>
          <p:cNvSpPr/>
          <p:nvPr/>
        </p:nvSpPr>
        <p:spPr>
          <a:xfrm>
            <a:off x="8027343" y="2799755"/>
            <a:ext cx="3478708"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16" name="Text 13"/>
          <p:cNvSpPr/>
          <p:nvPr/>
        </p:nvSpPr>
        <p:spPr>
          <a:xfrm>
            <a:off x="8234958" y="3007370"/>
            <a:ext cx="3063479"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INUREMENT</a:t>
            </a:r>
            <a:endParaRPr lang="en-US" sz="1067">
              <a:solidFill>
                <a:prstClr val="black"/>
              </a:solidFill>
              <a:latin typeface="Calibri" panose="020F0502020204030204"/>
            </a:endParaRPr>
          </a:p>
        </p:txBody>
      </p:sp>
      <p:sp>
        <p:nvSpPr>
          <p:cNvPr id="17" name="Text 14"/>
          <p:cNvSpPr/>
          <p:nvPr/>
        </p:nvSpPr>
        <p:spPr>
          <a:xfrm>
            <a:off x="8234958" y="3230166"/>
            <a:ext cx="3063479"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Individual credit</a:t>
            </a:r>
            <a:endParaRPr lang="en-US" sz="1333">
              <a:solidFill>
                <a:prstClr val="black"/>
              </a:solidFill>
              <a:latin typeface="Calibri" panose="020F0502020204030204"/>
            </a:endParaRPr>
          </a:p>
        </p:txBody>
      </p:sp>
      <p:sp>
        <p:nvSpPr>
          <p:cNvPr id="18" name="Text 15"/>
          <p:cNvSpPr/>
          <p:nvPr/>
        </p:nvSpPr>
        <p:spPr>
          <a:xfrm>
            <a:off x="8234958" y="3500587"/>
            <a:ext cx="3063479"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Crediting funds to a </a:t>
            </a:r>
            <a:r>
              <a:rPr lang="en-US" sz="1067" b="1">
                <a:solidFill>
                  <a:srgbClr val="5B5480"/>
                </a:solidFill>
                <a:latin typeface="Inter" pitchFamily="34" charset="0"/>
              </a:rPr>
              <a:t>specific child’s account</a:t>
            </a:r>
            <a:r>
              <a:rPr lang="en-US" sz="1067">
                <a:solidFill>
                  <a:srgbClr val="5B5480"/>
                </a:solidFill>
                <a:latin typeface="Inter" pitchFamily="34" charset="0"/>
              </a:rPr>
              <a:t> can be private benefit — a real exemption risk.</a:t>
            </a:r>
            <a:endParaRPr lang="en-US" sz="1067">
              <a:solidFill>
                <a:prstClr val="black"/>
              </a:solidFill>
              <a:latin typeface="Calibri" panose="020F0502020204030204"/>
            </a:endParaRPr>
          </a:p>
        </p:txBody>
      </p:sp>
      <p:sp>
        <p:nvSpPr>
          <p:cNvPr id="19" name="Text 16"/>
          <p:cNvSpPr/>
          <p:nvPr/>
        </p:nvSpPr>
        <p:spPr>
          <a:xfrm>
            <a:off x="685800" y="4275536"/>
            <a:ext cx="10820400" cy="260449"/>
          </a:xfrm>
          <a:prstGeom prst="rect">
            <a:avLst/>
          </a:prstGeom>
          <a:noFill/>
          <a:ln/>
        </p:spPr>
        <p:txBody>
          <a:bodyPr wrap="none" lIns="0" tIns="0" rIns="0" bIns="0" rtlCol="0" anchor="t"/>
          <a:lstStyle/>
          <a:p>
            <a:pPr algn="ctr" defTabSz="1219170">
              <a:lnSpc>
                <a:spcPct val="150000"/>
              </a:lnSpc>
            </a:pPr>
            <a:r>
              <a:rPr lang="en-US" sz="1333">
                <a:solidFill>
                  <a:srgbClr val="413A63"/>
                </a:solidFill>
                <a:latin typeface="Inter" pitchFamily="34" charset="0"/>
              </a:rPr>
              <a:t>Keep fundraising proceeds pooled for the </a:t>
            </a:r>
            <a:r>
              <a:rPr lang="en-US" sz="1333" b="1">
                <a:solidFill>
                  <a:srgbClr val="413A63"/>
                </a:solidFill>
                <a:latin typeface="Inter" pitchFamily="34" charset="0"/>
              </a:rPr>
              <a:t>group’s exempt purpose</a:t>
            </a:r>
            <a:r>
              <a:rPr lang="en-US" sz="1333">
                <a:solidFill>
                  <a:srgbClr val="413A63"/>
                </a:solidFill>
                <a:latin typeface="Inter" pitchFamily="34" charset="0"/>
              </a:rPr>
              <a:t> — not individual accounts.</a:t>
            </a:r>
            <a:endParaRPr lang="en-US" sz="1333">
              <a:solidFill>
                <a:prstClr val="black"/>
              </a:solidFill>
              <a:latin typeface="Calibri" panose="020F0502020204030204"/>
            </a:endParaRPr>
          </a:p>
        </p:txBody>
      </p:sp>
      <p:sp>
        <p:nvSpPr>
          <p:cNvPr id="20" name="Shape 17"/>
          <p:cNvSpPr/>
          <p:nvPr/>
        </p:nvSpPr>
        <p:spPr>
          <a:xfrm>
            <a:off x="685800" y="6078290"/>
            <a:ext cx="10820400" cy="448271"/>
          </a:xfrm>
          <a:prstGeom prst="rect">
            <a:avLst/>
          </a:prstGeom>
          <a:noFill/>
          <a:ln/>
        </p:spPr>
        <p:txBody>
          <a:bodyPr/>
          <a:lstStyle/>
          <a:p>
            <a:pPr defTabSz="1219170"/>
            <a:endParaRPr lang="en-US" sz="2400">
              <a:solidFill>
                <a:prstClr val="black"/>
              </a:solidFill>
              <a:latin typeface="Calibri" panose="020F0502020204030204"/>
            </a:endParaRPr>
          </a:p>
        </p:txBody>
      </p:sp>
      <p:sp>
        <p:nvSpPr>
          <p:cNvPr id="21" name="Shape 18"/>
          <p:cNvSpPr/>
          <p:nvPr/>
        </p:nvSpPr>
        <p:spPr>
          <a:xfrm>
            <a:off x="685800" y="6078290"/>
            <a:ext cx="10820400" cy="9525"/>
          </a:xfrm>
          <a:prstGeom prst="rect">
            <a:avLst/>
          </a:prstGeom>
          <a:solidFill>
            <a:srgbClr val="CBBDE6"/>
          </a:solidFill>
          <a:ln/>
        </p:spPr>
        <p:txBody>
          <a:bodyPr/>
          <a:lstStyle/>
          <a:p>
            <a:pPr defTabSz="1219170"/>
            <a:endParaRPr lang="en-US" sz="2400">
              <a:solidFill>
                <a:prstClr val="black"/>
              </a:solidFill>
              <a:latin typeface="Calibri" panose="020F0502020204030204"/>
            </a:endParaRPr>
          </a:p>
        </p:txBody>
      </p:sp>
      <p:sp>
        <p:nvSpPr>
          <p:cNvPr id="22" name="Text 19"/>
          <p:cNvSpPr/>
          <p:nvPr/>
        </p:nvSpPr>
        <p:spPr>
          <a:xfrm>
            <a:off x="1100138" y="6271915"/>
            <a:ext cx="1636365" cy="161925"/>
          </a:xfrm>
          <a:prstGeom prst="rect">
            <a:avLst/>
          </a:prstGeom>
          <a:noFill/>
          <a:ln/>
        </p:spPr>
        <p:txBody>
          <a:bodyPr wrap="none" lIns="0" tIns="0" rIns="0" bIns="0" rtlCol="0" anchor="ctr"/>
          <a:lstStyle/>
          <a:p>
            <a:pPr defTabSz="1219170"/>
            <a:r>
              <a:rPr lang="en-US" sz="1067" b="1">
                <a:solidFill>
                  <a:srgbClr val="2E2168"/>
                </a:solidFill>
                <a:latin typeface="Inter" pitchFamily="34" charset="0"/>
              </a:rPr>
              <a:t>Jaime M. Humphrey, CPA</a:t>
            </a:r>
            <a:endParaRPr lang="en-US" sz="1067">
              <a:solidFill>
                <a:prstClr val="black"/>
              </a:solidFill>
              <a:latin typeface="Calibri" panose="020F0502020204030204"/>
            </a:endParaRPr>
          </a:p>
        </p:txBody>
      </p:sp>
      <p:sp>
        <p:nvSpPr>
          <p:cNvPr id="23" name="Shape 20"/>
          <p:cNvSpPr/>
          <p:nvPr/>
        </p:nvSpPr>
        <p:spPr>
          <a:xfrm>
            <a:off x="685800" y="6179195"/>
            <a:ext cx="347365" cy="347365"/>
          </a:xfrm>
          <a:prstGeom prst="roundRect">
            <a:avLst>
              <a:gd name="adj" fmla="val 50000"/>
            </a:avLst>
          </a:prstGeom>
          <a:solidFill>
            <a:srgbClr val="FFFFFF"/>
          </a:solidFill>
          <a:ln w="25400">
            <a:solidFill>
              <a:srgbClr val="9D86C9"/>
            </a:solidFill>
            <a:prstDash val="solid"/>
          </a:ln>
          <a:effectLst>
            <a:glow rad="176784">
              <a:srgbClr val="2E2168">
                <a:alpha val="60000"/>
              </a:srgbClr>
            </a:glow>
          </a:effectLst>
        </p:spPr>
        <p:txBody>
          <a:bodyPr/>
          <a:lstStyle/>
          <a:p>
            <a:pPr defTabSz="1219170"/>
            <a:endParaRPr lang="en-US" sz="2400">
              <a:solidFill>
                <a:prstClr val="black"/>
              </a:solidFill>
              <a:latin typeface="Calibri" panose="020F0502020204030204"/>
            </a:endParaRPr>
          </a:p>
        </p:txBody>
      </p:sp>
      <p:sp>
        <p:nvSpPr>
          <p:cNvPr id="24" name="Text 21"/>
          <p:cNvSpPr/>
          <p:nvPr/>
        </p:nvSpPr>
        <p:spPr>
          <a:xfrm>
            <a:off x="685800" y="6179195"/>
            <a:ext cx="347365" cy="347365"/>
          </a:xfrm>
          <a:prstGeom prst="rect">
            <a:avLst/>
          </a:prstGeom>
          <a:noFill/>
          <a:ln/>
        </p:spPr>
        <p:txBody>
          <a:bodyPr wrap="none" lIns="39285" tIns="39285" rIns="39285" bIns="39285" rtlCol="0" anchor="ctr"/>
          <a:lstStyle/>
          <a:p>
            <a:pPr algn="ctr" defTabSz="1219170"/>
            <a:endParaRPr lang="en-US" sz="1067">
              <a:solidFill>
                <a:prstClr val="black"/>
              </a:solidFill>
              <a:latin typeface="Calibri" panose="020F0502020204030204"/>
            </a:endParaRPr>
          </a:p>
        </p:txBody>
      </p:sp>
      <p:sp>
        <p:nvSpPr>
          <p:cNvPr id="25" name="Text 22"/>
          <p:cNvSpPr/>
          <p:nvPr/>
        </p:nvSpPr>
        <p:spPr>
          <a:xfrm>
            <a:off x="723901" y="6279803"/>
            <a:ext cx="356444" cy="146000"/>
          </a:xfrm>
          <a:prstGeom prst="rect">
            <a:avLst/>
          </a:prstGeom>
          <a:noFill/>
          <a:ln/>
        </p:spPr>
        <p:txBody>
          <a:bodyPr wrap="none" lIns="0" tIns="0" rIns="0" bIns="0" rtlCol="0" anchor="t"/>
          <a:lstStyle/>
          <a:p>
            <a:pPr defTabSz="1219170"/>
            <a:r>
              <a:rPr lang="en-US" sz="1067" b="1">
                <a:solidFill>
                  <a:srgbClr val="241A4E"/>
                </a:solidFill>
                <a:latin typeface="Fraunces" pitchFamily="34" charset="0"/>
              </a:rPr>
              <a:t>JMH</a:t>
            </a:r>
            <a:endParaRPr lang="en-US" sz="1067">
              <a:solidFill>
                <a:prstClr val="black"/>
              </a:solidFill>
              <a:latin typeface="Calibri" panose="020F0502020204030204"/>
            </a:endParaRPr>
          </a:p>
        </p:txBody>
      </p:sp>
      <p:sp>
        <p:nvSpPr>
          <p:cNvPr id="26" name="Text 23"/>
          <p:cNvSpPr/>
          <p:nvPr/>
        </p:nvSpPr>
        <p:spPr>
          <a:xfrm>
            <a:off x="10772328" y="6271915"/>
            <a:ext cx="733872" cy="161925"/>
          </a:xfrm>
          <a:prstGeom prst="rect">
            <a:avLst/>
          </a:prstGeom>
          <a:noFill/>
          <a:ln/>
        </p:spPr>
        <p:txBody>
          <a:bodyPr wrap="none" lIns="0" tIns="0" rIns="0" bIns="0" rtlCol="0" anchor="t"/>
          <a:lstStyle/>
          <a:p>
            <a:pPr algn="r" defTabSz="1219170"/>
            <a:r>
              <a:rPr lang="en-US" sz="1067">
                <a:solidFill>
                  <a:srgbClr val="514A73"/>
                </a:solidFill>
                <a:latin typeface="Inter" pitchFamily="34" charset="0"/>
              </a:rPr>
              <a:t>Watch-outs</a:t>
            </a:r>
            <a:endParaRPr lang="en-US" sz="1067">
              <a:solidFill>
                <a:prstClr val="black"/>
              </a:solidFill>
              <a:latin typeface="Calibri" panose="020F0502020204030204"/>
            </a:endParaRPr>
          </a:p>
        </p:txBody>
      </p:sp>
    </p:spTree>
  </p:cSld>
  <p:clrMapOvr>
    <a:masterClrMapping/>
  </p:clrMapOvr>
  <p:transition spd="med">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4F1FA"/>
          </a:solidFill>
          <a:ln/>
        </p:spPr>
        <p:txBody>
          <a:bodyPr/>
          <a:lstStyle/>
          <a:p>
            <a:pPr defTabSz="1219170"/>
            <a:endParaRPr lang="en-US" sz="2400">
              <a:solidFill>
                <a:prstClr val="black"/>
              </a:solidFill>
              <a:latin typeface="Calibri" panose="020F0502020204030204"/>
            </a:endParaRPr>
          </a:p>
        </p:txBody>
      </p:sp>
      <p:sp>
        <p:nvSpPr>
          <p:cNvPr id="4" name="Text 1"/>
          <p:cNvSpPr/>
          <p:nvPr/>
        </p:nvSpPr>
        <p:spPr>
          <a:xfrm>
            <a:off x="1015455" y="331441"/>
            <a:ext cx="2761655" cy="180975"/>
          </a:xfrm>
          <a:prstGeom prst="rect">
            <a:avLst/>
          </a:prstGeom>
          <a:noFill/>
          <a:ln/>
        </p:spPr>
        <p:txBody>
          <a:bodyPr wrap="none" lIns="0" tIns="0" rIns="0" bIns="0" rtlCol="0" anchor="ctr"/>
          <a:lstStyle/>
          <a:p>
            <a:pPr defTabSz="1219170"/>
            <a:r>
              <a:rPr lang="en-US" sz="1067" b="1" kern="0" spc="283">
                <a:solidFill>
                  <a:srgbClr val="4A2F8F"/>
                </a:solidFill>
                <a:latin typeface="Inter" pitchFamily="34" charset="0"/>
              </a:rPr>
              <a:t>THE TREASURER’S PLAYBOOK</a:t>
            </a:r>
            <a:endParaRPr lang="en-US" sz="1067">
              <a:solidFill>
                <a:prstClr val="black"/>
              </a:solidFill>
              <a:latin typeface="Calibri" panose="020F0502020204030204"/>
            </a:endParaRPr>
          </a:p>
        </p:txBody>
      </p:sp>
      <p:sp>
        <p:nvSpPr>
          <p:cNvPr id="5" name="Shape 2"/>
          <p:cNvSpPr/>
          <p:nvPr/>
        </p:nvSpPr>
        <p:spPr>
          <a:xfrm>
            <a:off x="685801" y="412403"/>
            <a:ext cx="243780" cy="19051"/>
          </a:xfrm>
          <a:prstGeom prst="rect">
            <a:avLst/>
          </a:prstGeom>
          <a:solidFill>
            <a:srgbClr val="9D86C9"/>
          </a:solidFill>
          <a:ln/>
        </p:spPr>
        <p:txBody>
          <a:bodyPr/>
          <a:lstStyle/>
          <a:p>
            <a:pPr defTabSz="1219170"/>
            <a:endParaRPr lang="en-US" sz="2400">
              <a:solidFill>
                <a:prstClr val="black"/>
              </a:solidFill>
              <a:latin typeface="Calibri" panose="020F0502020204030204"/>
            </a:endParaRPr>
          </a:p>
        </p:txBody>
      </p:sp>
      <p:sp>
        <p:nvSpPr>
          <p:cNvPr id="6" name="Text 3"/>
          <p:cNvSpPr/>
          <p:nvPr/>
        </p:nvSpPr>
        <p:spPr>
          <a:xfrm>
            <a:off x="685800" y="588615"/>
            <a:ext cx="10820400" cy="476845"/>
          </a:xfrm>
          <a:prstGeom prst="rect">
            <a:avLst/>
          </a:prstGeom>
          <a:noFill/>
          <a:ln/>
        </p:spPr>
        <p:txBody>
          <a:bodyPr wrap="none" lIns="0" tIns="0" rIns="0" bIns="0" rtlCol="0" anchor="t"/>
          <a:lstStyle/>
          <a:p>
            <a:pPr defTabSz="1219170">
              <a:lnSpc>
                <a:spcPct val="105000"/>
              </a:lnSpc>
            </a:pPr>
            <a:r>
              <a:rPr lang="en-US" sz="3333" b="1">
                <a:solidFill>
                  <a:srgbClr val="241A4E"/>
                </a:solidFill>
                <a:latin typeface="Fraunces" pitchFamily="34" charset="0"/>
              </a:rPr>
              <a:t>Financial controls that protect volunteers</a:t>
            </a:r>
            <a:endParaRPr lang="en-US" sz="3333">
              <a:solidFill>
                <a:prstClr val="black"/>
              </a:solidFill>
              <a:latin typeface="Calibri" panose="020F0502020204030204"/>
            </a:endParaRPr>
          </a:p>
        </p:txBody>
      </p:sp>
      <p:sp>
        <p:nvSpPr>
          <p:cNvPr id="7" name="Shape 4"/>
          <p:cNvSpPr/>
          <p:nvPr/>
        </p:nvSpPr>
        <p:spPr>
          <a:xfrm>
            <a:off x="685801" y="2288084"/>
            <a:ext cx="3478708"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8" name="Text 5"/>
          <p:cNvSpPr/>
          <p:nvPr/>
        </p:nvSpPr>
        <p:spPr>
          <a:xfrm>
            <a:off x="893415" y="2495699"/>
            <a:ext cx="3063479"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01</a:t>
            </a:r>
            <a:endParaRPr lang="en-US" sz="1067">
              <a:solidFill>
                <a:prstClr val="black"/>
              </a:solidFill>
              <a:latin typeface="Calibri" panose="020F0502020204030204"/>
            </a:endParaRPr>
          </a:p>
        </p:txBody>
      </p:sp>
      <p:sp>
        <p:nvSpPr>
          <p:cNvPr id="9" name="Text 6"/>
          <p:cNvSpPr/>
          <p:nvPr/>
        </p:nvSpPr>
        <p:spPr>
          <a:xfrm>
            <a:off x="893415" y="2718495"/>
            <a:ext cx="3063479"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Separate funds</a:t>
            </a:r>
            <a:endParaRPr lang="en-US" sz="1333">
              <a:solidFill>
                <a:prstClr val="black"/>
              </a:solidFill>
              <a:latin typeface="Calibri" panose="020F0502020204030204"/>
            </a:endParaRPr>
          </a:p>
        </p:txBody>
      </p:sp>
      <p:sp>
        <p:nvSpPr>
          <p:cNvPr id="10" name="Text 7"/>
          <p:cNvSpPr/>
          <p:nvPr/>
        </p:nvSpPr>
        <p:spPr>
          <a:xfrm>
            <a:off x="893415" y="2988915"/>
            <a:ext cx="3063479"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Own bank account &amp; EIN. Never commingle with personal or school money.</a:t>
            </a:r>
            <a:endParaRPr lang="en-US" sz="1067">
              <a:solidFill>
                <a:prstClr val="black"/>
              </a:solidFill>
              <a:latin typeface="Calibri" panose="020F0502020204030204"/>
            </a:endParaRPr>
          </a:p>
        </p:txBody>
      </p:sp>
      <p:sp>
        <p:nvSpPr>
          <p:cNvPr id="11" name="Shape 8"/>
          <p:cNvSpPr/>
          <p:nvPr/>
        </p:nvSpPr>
        <p:spPr>
          <a:xfrm>
            <a:off x="4356498" y="2288084"/>
            <a:ext cx="3478857"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12" name="Text 9"/>
          <p:cNvSpPr/>
          <p:nvPr/>
        </p:nvSpPr>
        <p:spPr>
          <a:xfrm>
            <a:off x="4564112" y="2495699"/>
            <a:ext cx="3063627"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02</a:t>
            </a:r>
            <a:endParaRPr lang="en-US" sz="1067">
              <a:solidFill>
                <a:prstClr val="black"/>
              </a:solidFill>
              <a:latin typeface="Calibri" panose="020F0502020204030204"/>
            </a:endParaRPr>
          </a:p>
        </p:txBody>
      </p:sp>
      <p:sp>
        <p:nvSpPr>
          <p:cNvPr id="13" name="Text 10"/>
          <p:cNvSpPr/>
          <p:nvPr/>
        </p:nvSpPr>
        <p:spPr>
          <a:xfrm>
            <a:off x="4564112" y="2718495"/>
            <a:ext cx="3063627"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Dual controls</a:t>
            </a:r>
            <a:endParaRPr lang="en-US" sz="1333">
              <a:solidFill>
                <a:prstClr val="black"/>
              </a:solidFill>
              <a:latin typeface="Calibri" panose="020F0502020204030204"/>
            </a:endParaRPr>
          </a:p>
        </p:txBody>
      </p:sp>
      <p:sp>
        <p:nvSpPr>
          <p:cNvPr id="14" name="Text 11"/>
          <p:cNvSpPr/>
          <p:nvPr/>
        </p:nvSpPr>
        <p:spPr>
          <a:xfrm>
            <a:off x="4564112" y="2988915"/>
            <a:ext cx="3063627"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Two signatures on large checks; split who </a:t>
            </a:r>
            <a:r>
              <a:rPr lang="en-US" sz="1067" i="1">
                <a:solidFill>
                  <a:srgbClr val="5B5480"/>
                </a:solidFill>
                <a:latin typeface="Inter" pitchFamily="34" charset="0"/>
              </a:rPr>
              <a:t>receives</a:t>
            </a:r>
            <a:r>
              <a:rPr lang="en-US" sz="1067">
                <a:solidFill>
                  <a:srgbClr val="5B5480"/>
                </a:solidFill>
                <a:latin typeface="Inter" pitchFamily="34" charset="0"/>
              </a:rPr>
              <a:t>, </a:t>
            </a:r>
            <a:r>
              <a:rPr lang="en-US" sz="1067" i="1">
                <a:solidFill>
                  <a:srgbClr val="5B5480"/>
                </a:solidFill>
                <a:latin typeface="Inter" pitchFamily="34" charset="0"/>
              </a:rPr>
              <a:t>records</a:t>
            </a:r>
            <a:r>
              <a:rPr lang="en-US" sz="1067">
                <a:solidFill>
                  <a:srgbClr val="5B5480"/>
                </a:solidFill>
                <a:latin typeface="Inter" pitchFamily="34" charset="0"/>
              </a:rPr>
              <a:t>, and </a:t>
            </a:r>
            <a:r>
              <a:rPr lang="en-US" sz="1067" i="1">
                <a:solidFill>
                  <a:srgbClr val="5B5480"/>
                </a:solidFill>
                <a:latin typeface="Inter" pitchFamily="34" charset="0"/>
              </a:rPr>
              <a:t>reconciles</a:t>
            </a:r>
            <a:r>
              <a:rPr lang="en-US" sz="1067">
                <a:solidFill>
                  <a:srgbClr val="5B5480"/>
                </a:solidFill>
                <a:latin typeface="Inter" pitchFamily="34" charset="0"/>
              </a:rPr>
              <a:t>.</a:t>
            </a:r>
            <a:endParaRPr lang="en-US" sz="1067">
              <a:solidFill>
                <a:prstClr val="black"/>
              </a:solidFill>
              <a:latin typeface="Calibri" panose="020F0502020204030204"/>
            </a:endParaRPr>
          </a:p>
        </p:txBody>
      </p:sp>
      <p:sp>
        <p:nvSpPr>
          <p:cNvPr id="15" name="Shape 12"/>
          <p:cNvSpPr/>
          <p:nvPr/>
        </p:nvSpPr>
        <p:spPr>
          <a:xfrm>
            <a:off x="8027343" y="2288084"/>
            <a:ext cx="3478708"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16" name="Text 13"/>
          <p:cNvSpPr/>
          <p:nvPr/>
        </p:nvSpPr>
        <p:spPr>
          <a:xfrm>
            <a:off x="8234958" y="2495699"/>
            <a:ext cx="3063479"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03</a:t>
            </a:r>
            <a:endParaRPr lang="en-US" sz="1067">
              <a:solidFill>
                <a:prstClr val="black"/>
              </a:solidFill>
              <a:latin typeface="Calibri" panose="020F0502020204030204"/>
            </a:endParaRPr>
          </a:p>
        </p:txBody>
      </p:sp>
      <p:sp>
        <p:nvSpPr>
          <p:cNvPr id="17" name="Text 14"/>
          <p:cNvSpPr/>
          <p:nvPr/>
        </p:nvSpPr>
        <p:spPr>
          <a:xfrm>
            <a:off x="8234958" y="2718495"/>
            <a:ext cx="3063479"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Cash handling</a:t>
            </a:r>
            <a:endParaRPr lang="en-US" sz="1333">
              <a:solidFill>
                <a:prstClr val="black"/>
              </a:solidFill>
              <a:latin typeface="Calibri" panose="020F0502020204030204"/>
            </a:endParaRPr>
          </a:p>
        </p:txBody>
      </p:sp>
      <p:sp>
        <p:nvSpPr>
          <p:cNvPr id="18" name="Text 15"/>
          <p:cNvSpPr/>
          <p:nvPr/>
        </p:nvSpPr>
        <p:spPr>
          <a:xfrm>
            <a:off x="8234958" y="2988915"/>
            <a:ext cx="3063479"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Count with two people, pre-numbered receipts, deposit promptly.</a:t>
            </a:r>
            <a:endParaRPr lang="en-US" sz="1067">
              <a:solidFill>
                <a:prstClr val="black"/>
              </a:solidFill>
              <a:latin typeface="Calibri" panose="020F0502020204030204"/>
            </a:endParaRPr>
          </a:p>
        </p:txBody>
      </p:sp>
      <p:sp>
        <p:nvSpPr>
          <p:cNvPr id="19" name="Shape 16"/>
          <p:cNvSpPr/>
          <p:nvPr/>
        </p:nvSpPr>
        <p:spPr>
          <a:xfrm>
            <a:off x="685801" y="3763863"/>
            <a:ext cx="3478708"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20" name="Text 17"/>
          <p:cNvSpPr/>
          <p:nvPr/>
        </p:nvSpPr>
        <p:spPr>
          <a:xfrm>
            <a:off x="893415" y="3971479"/>
            <a:ext cx="3063479"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04</a:t>
            </a:r>
            <a:endParaRPr lang="en-US" sz="1067">
              <a:solidFill>
                <a:prstClr val="black"/>
              </a:solidFill>
              <a:latin typeface="Calibri" panose="020F0502020204030204"/>
            </a:endParaRPr>
          </a:p>
        </p:txBody>
      </p:sp>
      <p:sp>
        <p:nvSpPr>
          <p:cNvPr id="21" name="Text 18"/>
          <p:cNvSpPr/>
          <p:nvPr/>
        </p:nvSpPr>
        <p:spPr>
          <a:xfrm>
            <a:off x="893415" y="4194275"/>
            <a:ext cx="3063479"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Monthly reporting</a:t>
            </a:r>
            <a:endParaRPr lang="en-US" sz="1333">
              <a:solidFill>
                <a:prstClr val="black"/>
              </a:solidFill>
              <a:latin typeface="Calibri" panose="020F0502020204030204"/>
            </a:endParaRPr>
          </a:p>
        </p:txBody>
      </p:sp>
      <p:sp>
        <p:nvSpPr>
          <p:cNvPr id="22" name="Text 19"/>
          <p:cNvSpPr/>
          <p:nvPr/>
        </p:nvSpPr>
        <p:spPr>
          <a:xfrm>
            <a:off x="893415" y="4464695"/>
            <a:ext cx="3063479"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Treasurer’s report + bank reconciliation reviewed by the board each month.</a:t>
            </a:r>
            <a:endParaRPr lang="en-US" sz="1067">
              <a:solidFill>
                <a:prstClr val="black"/>
              </a:solidFill>
              <a:latin typeface="Calibri" panose="020F0502020204030204"/>
            </a:endParaRPr>
          </a:p>
        </p:txBody>
      </p:sp>
      <p:sp>
        <p:nvSpPr>
          <p:cNvPr id="23" name="Shape 20"/>
          <p:cNvSpPr/>
          <p:nvPr/>
        </p:nvSpPr>
        <p:spPr>
          <a:xfrm>
            <a:off x="4356498" y="3763863"/>
            <a:ext cx="3478857"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24" name="Text 21"/>
          <p:cNvSpPr/>
          <p:nvPr/>
        </p:nvSpPr>
        <p:spPr>
          <a:xfrm>
            <a:off x="4564112" y="3971479"/>
            <a:ext cx="3063627"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05</a:t>
            </a:r>
            <a:endParaRPr lang="en-US" sz="1067">
              <a:solidFill>
                <a:prstClr val="black"/>
              </a:solidFill>
              <a:latin typeface="Calibri" panose="020F0502020204030204"/>
            </a:endParaRPr>
          </a:p>
        </p:txBody>
      </p:sp>
      <p:sp>
        <p:nvSpPr>
          <p:cNvPr id="25" name="Text 22"/>
          <p:cNvSpPr/>
          <p:nvPr/>
        </p:nvSpPr>
        <p:spPr>
          <a:xfrm>
            <a:off x="4564112" y="4194275"/>
            <a:ext cx="3063627"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Annual review</a:t>
            </a:r>
            <a:endParaRPr lang="en-US" sz="1333">
              <a:solidFill>
                <a:prstClr val="black"/>
              </a:solidFill>
              <a:latin typeface="Calibri" panose="020F0502020204030204"/>
            </a:endParaRPr>
          </a:p>
        </p:txBody>
      </p:sp>
      <p:sp>
        <p:nvSpPr>
          <p:cNvPr id="26" name="Text 23"/>
          <p:cNvSpPr/>
          <p:nvPr/>
        </p:nvSpPr>
        <p:spPr>
          <a:xfrm>
            <a:off x="4564112" y="4464695"/>
            <a:ext cx="3063627"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Audit/review committee at every officer transition.</a:t>
            </a:r>
            <a:endParaRPr lang="en-US" sz="1067">
              <a:solidFill>
                <a:prstClr val="black"/>
              </a:solidFill>
              <a:latin typeface="Calibri" panose="020F0502020204030204"/>
            </a:endParaRPr>
          </a:p>
        </p:txBody>
      </p:sp>
      <p:sp>
        <p:nvSpPr>
          <p:cNvPr id="27" name="Shape 24"/>
          <p:cNvSpPr/>
          <p:nvPr/>
        </p:nvSpPr>
        <p:spPr>
          <a:xfrm>
            <a:off x="8027343" y="3763863"/>
            <a:ext cx="3478708" cy="1283792"/>
          </a:xfrm>
          <a:prstGeom prst="roundRect">
            <a:avLst>
              <a:gd name="adj" fmla="val 10684"/>
            </a:avLst>
          </a:prstGeom>
          <a:solidFill>
            <a:srgbClr val="FFFFFF"/>
          </a:solidFill>
          <a:ln w="6350">
            <a:solidFill>
              <a:srgbClr val="CBBDE6"/>
            </a:solidFill>
            <a:prstDash val="solid"/>
          </a:ln>
          <a:effectLst>
            <a:glow rad="220980">
              <a:srgbClr val="2E2168">
                <a:alpha val="50000"/>
              </a:srgbClr>
            </a:glow>
          </a:effectLst>
        </p:spPr>
        <p:txBody>
          <a:bodyPr/>
          <a:lstStyle/>
          <a:p>
            <a:pPr defTabSz="1219170"/>
            <a:endParaRPr lang="en-US" sz="2400">
              <a:solidFill>
                <a:prstClr val="black"/>
              </a:solidFill>
              <a:latin typeface="Calibri" panose="020F0502020204030204"/>
            </a:endParaRPr>
          </a:p>
        </p:txBody>
      </p:sp>
      <p:sp>
        <p:nvSpPr>
          <p:cNvPr id="28" name="Text 25"/>
          <p:cNvSpPr/>
          <p:nvPr/>
        </p:nvSpPr>
        <p:spPr>
          <a:xfrm>
            <a:off x="8234958" y="3971479"/>
            <a:ext cx="3063479" cy="161925"/>
          </a:xfrm>
          <a:prstGeom prst="rect">
            <a:avLst/>
          </a:prstGeom>
          <a:noFill/>
          <a:ln/>
        </p:spPr>
        <p:txBody>
          <a:bodyPr wrap="none" lIns="0" tIns="0" rIns="0" bIns="0" rtlCol="0" anchor="t"/>
          <a:lstStyle/>
          <a:p>
            <a:pPr defTabSz="1219170"/>
            <a:r>
              <a:rPr lang="en-US" sz="1067" b="1" kern="0" spc="147">
                <a:solidFill>
                  <a:srgbClr val="4A2F8F"/>
                </a:solidFill>
                <a:latin typeface="Inter" pitchFamily="34" charset="0"/>
              </a:rPr>
              <a:t>06</a:t>
            </a:r>
            <a:endParaRPr lang="en-US" sz="1067">
              <a:solidFill>
                <a:prstClr val="black"/>
              </a:solidFill>
              <a:latin typeface="Calibri" panose="020F0502020204030204"/>
            </a:endParaRPr>
          </a:p>
        </p:txBody>
      </p:sp>
      <p:sp>
        <p:nvSpPr>
          <p:cNvPr id="29" name="Text 26"/>
          <p:cNvSpPr/>
          <p:nvPr/>
        </p:nvSpPr>
        <p:spPr>
          <a:xfrm>
            <a:off x="8234958" y="4194275"/>
            <a:ext cx="3063479" cy="209551"/>
          </a:xfrm>
          <a:prstGeom prst="rect">
            <a:avLst/>
          </a:prstGeom>
          <a:noFill/>
          <a:ln/>
        </p:spPr>
        <p:txBody>
          <a:bodyPr wrap="none" lIns="0" tIns="0" rIns="0" bIns="0" rtlCol="0" anchor="t"/>
          <a:lstStyle/>
          <a:p>
            <a:pPr defTabSz="1219170"/>
            <a:r>
              <a:rPr lang="en-US" sz="1333" b="1">
                <a:solidFill>
                  <a:srgbClr val="241A4E"/>
                </a:solidFill>
                <a:latin typeface="Inter" pitchFamily="34" charset="0"/>
              </a:rPr>
              <a:t>Records &amp; insurance</a:t>
            </a:r>
            <a:endParaRPr lang="en-US" sz="1333">
              <a:solidFill>
                <a:prstClr val="black"/>
              </a:solidFill>
              <a:latin typeface="Calibri" panose="020F0502020204030204"/>
            </a:endParaRPr>
          </a:p>
        </p:txBody>
      </p:sp>
      <p:sp>
        <p:nvSpPr>
          <p:cNvPr id="30" name="Text 27"/>
          <p:cNvSpPr/>
          <p:nvPr/>
        </p:nvSpPr>
        <p:spPr>
          <a:xfrm>
            <a:off x="8234958" y="4464695"/>
            <a:ext cx="3063479" cy="375344"/>
          </a:xfrm>
          <a:prstGeom prst="rect">
            <a:avLst/>
          </a:prstGeom>
          <a:noFill/>
          <a:ln/>
        </p:spPr>
        <p:txBody>
          <a:bodyPr wrap="square" lIns="0" tIns="0" rIns="0" bIns="0" rtlCol="0" anchor="t"/>
          <a:lstStyle/>
          <a:p>
            <a:pPr defTabSz="1219170">
              <a:lnSpc>
                <a:spcPct val="140000"/>
              </a:lnSpc>
            </a:pPr>
            <a:r>
              <a:rPr lang="en-US" sz="1067">
                <a:solidFill>
                  <a:srgbClr val="5B5480"/>
                </a:solidFill>
                <a:latin typeface="Inter" pitchFamily="34" charset="0"/>
              </a:rPr>
              <a:t>Keep records 7 yrs (990s permanently); carry liability, bond &amp; D&amp;O.</a:t>
            </a:r>
            <a:endParaRPr lang="en-US" sz="1067">
              <a:solidFill>
                <a:prstClr val="black"/>
              </a:solidFill>
              <a:latin typeface="Calibri" panose="020F0502020204030204"/>
            </a:endParaRPr>
          </a:p>
        </p:txBody>
      </p:sp>
      <p:sp>
        <p:nvSpPr>
          <p:cNvPr id="31" name="Shape 28"/>
          <p:cNvSpPr/>
          <p:nvPr/>
        </p:nvSpPr>
        <p:spPr>
          <a:xfrm>
            <a:off x="685800" y="6078290"/>
            <a:ext cx="10820400" cy="448271"/>
          </a:xfrm>
          <a:prstGeom prst="rect">
            <a:avLst/>
          </a:prstGeom>
          <a:noFill/>
          <a:ln/>
        </p:spPr>
        <p:txBody>
          <a:bodyPr/>
          <a:lstStyle/>
          <a:p>
            <a:pPr defTabSz="1219170"/>
            <a:endParaRPr lang="en-US" sz="2400">
              <a:solidFill>
                <a:prstClr val="black"/>
              </a:solidFill>
              <a:latin typeface="Calibri" panose="020F0502020204030204"/>
            </a:endParaRPr>
          </a:p>
        </p:txBody>
      </p:sp>
      <p:sp>
        <p:nvSpPr>
          <p:cNvPr id="32" name="Shape 29"/>
          <p:cNvSpPr/>
          <p:nvPr/>
        </p:nvSpPr>
        <p:spPr>
          <a:xfrm>
            <a:off x="685800" y="6078290"/>
            <a:ext cx="10820400" cy="9525"/>
          </a:xfrm>
          <a:prstGeom prst="rect">
            <a:avLst/>
          </a:prstGeom>
          <a:solidFill>
            <a:srgbClr val="CBBDE6"/>
          </a:solidFill>
          <a:ln/>
        </p:spPr>
        <p:txBody>
          <a:bodyPr/>
          <a:lstStyle/>
          <a:p>
            <a:pPr defTabSz="1219170"/>
            <a:endParaRPr lang="en-US" sz="2400">
              <a:solidFill>
                <a:prstClr val="black"/>
              </a:solidFill>
              <a:latin typeface="Calibri" panose="020F0502020204030204"/>
            </a:endParaRPr>
          </a:p>
        </p:txBody>
      </p:sp>
      <p:sp>
        <p:nvSpPr>
          <p:cNvPr id="33" name="Text 30"/>
          <p:cNvSpPr/>
          <p:nvPr/>
        </p:nvSpPr>
        <p:spPr>
          <a:xfrm>
            <a:off x="1100138" y="6271915"/>
            <a:ext cx="1636365" cy="161925"/>
          </a:xfrm>
          <a:prstGeom prst="rect">
            <a:avLst/>
          </a:prstGeom>
          <a:noFill/>
          <a:ln/>
        </p:spPr>
        <p:txBody>
          <a:bodyPr wrap="none" lIns="0" tIns="0" rIns="0" bIns="0" rtlCol="0" anchor="ctr"/>
          <a:lstStyle/>
          <a:p>
            <a:pPr defTabSz="1219170"/>
            <a:r>
              <a:rPr lang="en-US" sz="1067" b="1">
                <a:solidFill>
                  <a:srgbClr val="2E2168"/>
                </a:solidFill>
                <a:latin typeface="Inter" pitchFamily="34" charset="0"/>
              </a:rPr>
              <a:t>Jaime M. Humphrey, CPA</a:t>
            </a:r>
            <a:endParaRPr lang="en-US" sz="1067">
              <a:solidFill>
                <a:prstClr val="black"/>
              </a:solidFill>
              <a:latin typeface="Calibri" panose="020F0502020204030204"/>
            </a:endParaRPr>
          </a:p>
        </p:txBody>
      </p:sp>
      <p:sp>
        <p:nvSpPr>
          <p:cNvPr id="34" name="Shape 31"/>
          <p:cNvSpPr/>
          <p:nvPr/>
        </p:nvSpPr>
        <p:spPr>
          <a:xfrm>
            <a:off x="685800" y="6179195"/>
            <a:ext cx="347365" cy="347365"/>
          </a:xfrm>
          <a:prstGeom prst="roundRect">
            <a:avLst>
              <a:gd name="adj" fmla="val 50000"/>
            </a:avLst>
          </a:prstGeom>
          <a:solidFill>
            <a:srgbClr val="FFFFFF"/>
          </a:solidFill>
          <a:ln w="25400">
            <a:solidFill>
              <a:srgbClr val="9D86C9"/>
            </a:solidFill>
            <a:prstDash val="solid"/>
          </a:ln>
          <a:effectLst>
            <a:glow rad="176784">
              <a:srgbClr val="2E2168">
                <a:alpha val="60000"/>
              </a:srgbClr>
            </a:glow>
          </a:effectLst>
        </p:spPr>
        <p:txBody>
          <a:bodyPr/>
          <a:lstStyle/>
          <a:p>
            <a:pPr defTabSz="1219170"/>
            <a:endParaRPr lang="en-US" sz="2400">
              <a:solidFill>
                <a:prstClr val="black"/>
              </a:solidFill>
              <a:latin typeface="Calibri" panose="020F0502020204030204"/>
            </a:endParaRPr>
          </a:p>
        </p:txBody>
      </p:sp>
      <p:sp>
        <p:nvSpPr>
          <p:cNvPr id="35" name="Text 32"/>
          <p:cNvSpPr/>
          <p:nvPr/>
        </p:nvSpPr>
        <p:spPr>
          <a:xfrm>
            <a:off x="685800" y="6179195"/>
            <a:ext cx="347365" cy="347365"/>
          </a:xfrm>
          <a:prstGeom prst="rect">
            <a:avLst/>
          </a:prstGeom>
          <a:noFill/>
          <a:ln/>
        </p:spPr>
        <p:txBody>
          <a:bodyPr wrap="none" lIns="39285" tIns="39285" rIns="39285" bIns="39285" rtlCol="0" anchor="ctr"/>
          <a:lstStyle/>
          <a:p>
            <a:pPr algn="ctr" defTabSz="1219170"/>
            <a:endParaRPr lang="en-US" sz="1067">
              <a:solidFill>
                <a:prstClr val="black"/>
              </a:solidFill>
              <a:latin typeface="Calibri" panose="020F0502020204030204"/>
            </a:endParaRPr>
          </a:p>
        </p:txBody>
      </p:sp>
      <p:sp>
        <p:nvSpPr>
          <p:cNvPr id="36" name="Text 33"/>
          <p:cNvSpPr/>
          <p:nvPr/>
        </p:nvSpPr>
        <p:spPr>
          <a:xfrm>
            <a:off x="723901" y="6279803"/>
            <a:ext cx="356444" cy="146000"/>
          </a:xfrm>
          <a:prstGeom prst="rect">
            <a:avLst/>
          </a:prstGeom>
          <a:noFill/>
          <a:ln/>
        </p:spPr>
        <p:txBody>
          <a:bodyPr wrap="none" lIns="0" tIns="0" rIns="0" bIns="0" rtlCol="0" anchor="t"/>
          <a:lstStyle/>
          <a:p>
            <a:pPr defTabSz="1219170"/>
            <a:r>
              <a:rPr lang="en-US" sz="1067" b="1">
                <a:solidFill>
                  <a:srgbClr val="241A4E"/>
                </a:solidFill>
                <a:latin typeface="Fraunces" pitchFamily="34" charset="0"/>
              </a:rPr>
              <a:t>JMH</a:t>
            </a:r>
            <a:endParaRPr lang="en-US" sz="1067">
              <a:solidFill>
                <a:prstClr val="black"/>
              </a:solidFill>
              <a:latin typeface="Calibri" panose="020F0502020204030204"/>
            </a:endParaRPr>
          </a:p>
        </p:txBody>
      </p:sp>
      <p:sp>
        <p:nvSpPr>
          <p:cNvPr id="37" name="Text 34"/>
          <p:cNvSpPr/>
          <p:nvPr/>
        </p:nvSpPr>
        <p:spPr>
          <a:xfrm>
            <a:off x="10601474" y="6271915"/>
            <a:ext cx="904727" cy="161925"/>
          </a:xfrm>
          <a:prstGeom prst="rect">
            <a:avLst/>
          </a:prstGeom>
          <a:noFill/>
          <a:ln/>
        </p:spPr>
        <p:txBody>
          <a:bodyPr wrap="none" lIns="0" tIns="0" rIns="0" bIns="0" rtlCol="0" anchor="t"/>
          <a:lstStyle/>
          <a:p>
            <a:pPr algn="r" defTabSz="1219170"/>
            <a:r>
              <a:rPr lang="en-US" sz="1067">
                <a:solidFill>
                  <a:srgbClr val="514A73"/>
                </a:solidFill>
                <a:latin typeface="Inter" pitchFamily="34" charset="0"/>
              </a:rPr>
              <a:t>Best practices</a:t>
            </a:r>
            <a:endParaRPr lang="en-US" sz="1067">
              <a:solidFill>
                <a:prstClr val="black"/>
              </a:solidFill>
              <a:latin typeface="Calibri" panose="020F0502020204030204"/>
            </a:endParaRPr>
          </a:p>
        </p:txBody>
      </p:sp>
    </p:spTree>
  </p:cSld>
  <p:clrMapOvr>
    <a:masterClrMapping/>
  </p:clrMapOvr>
  <p:transition spd="med">
    <p:dissolv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6858000"/>
          </a:xfrm>
          <a:prstGeom prst="rect">
            <a:avLst/>
          </a:prstGeom>
        </p:spPr>
      </p:pic>
      <p:sp>
        <p:nvSpPr>
          <p:cNvPr id="4" name="Shape 0"/>
          <p:cNvSpPr/>
          <p:nvPr/>
        </p:nvSpPr>
        <p:spPr>
          <a:xfrm>
            <a:off x="8534400" y="3931891"/>
            <a:ext cx="4876800" cy="4876800"/>
          </a:xfrm>
          <a:prstGeom prst="ellipse">
            <a:avLst/>
          </a:prstGeom>
          <a:noFill/>
          <a:ln w="6350">
            <a:solidFill>
              <a:srgbClr val="9D86C9">
                <a:alpha val="30000"/>
              </a:srgbClr>
            </a:solidFill>
            <a:prstDash val="solid"/>
          </a:ln>
        </p:spPr>
        <p:txBody>
          <a:bodyPr/>
          <a:lstStyle/>
          <a:p>
            <a:pPr defTabSz="1219170"/>
            <a:endParaRPr lang="en-US" sz="2400">
              <a:solidFill>
                <a:prstClr val="black"/>
              </a:solidFill>
              <a:latin typeface="Calibri" panose="020F0502020204030204"/>
            </a:endParaRPr>
          </a:p>
        </p:txBody>
      </p:sp>
      <p:sp>
        <p:nvSpPr>
          <p:cNvPr id="5" name="Shape 1"/>
          <p:cNvSpPr/>
          <p:nvPr/>
        </p:nvSpPr>
        <p:spPr>
          <a:xfrm>
            <a:off x="685800" y="331440"/>
            <a:ext cx="651421" cy="651421"/>
          </a:xfrm>
          <a:prstGeom prst="ellipse">
            <a:avLst/>
          </a:prstGeom>
          <a:solidFill>
            <a:srgbClr val="FFFFFF"/>
          </a:solidFill>
          <a:ln w="25400">
            <a:solidFill>
              <a:srgbClr val="9D86C9"/>
            </a:solidFill>
            <a:prstDash val="solid"/>
          </a:ln>
          <a:effectLst>
            <a:glow rad="176784">
              <a:srgbClr val="2E2168">
                <a:alpha val="60000"/>
              </a:srgbClr>
            </a:glow>
          </a:effectLst>
        </p:spPr>
        <p:txBody>
          <a:bodyPr/>
          <a:lstStyle/>
          <a:p>
            <a:pPr defTabSz="1219170"/>
            <a:endParaRPr lang="en-US" sz="2400">
              <a:solidFill>
                <a:prstClr val="black"/>
              </a:solidFill>
              <a:latin typeface="Calibri" panose="020F0502020204030204"/>
            </a:endParaRPr>
          </a:p>
        </p:txBody>
      </p:sp>
      <p:sp>
        <p:nvSpPr>
          <p:cNvPr id="6" name="Text 2"/>
          <p:cNvSpPr/>
          <p:nvPr/>
        </p:nvSpPr>
        <p:spPr>
          <a:xfrm>
            <a:off x="723900" y="520303"/>
            <a:ext cx="661541" cy="273695"/>
          </a:xfrm>
          <a:prstGeom prst="rect">
            <a:avLst/>
          </a:prstGeom>
          <a:noFill/>
          <a:ln/>
        </p:spPr>
        <p:txBody>
          <a:bodyPr wrap="none" lIns="0" tIns="0" rIns="0" bIns="0" rtlCol="0" anchor="t"/>
          <a:lstStyle/>
          <a:p>
            <a:pPr defTabSz="1219170"/>
            <a:r>
              <a:rPr lang="en-US" sz="2000" b="1">
                <a:solidFill>
                  <a:srgbClr val="241A4E"/>
                </a:solidFill>
                <a:latin typeface="Fraunces" pitchFamily="34" charset="0"/>
              </a:rPr>
              <a:t>JMH</a:t>
            </a:r>
            <a:endParaRPr lang="en-US" sz="2000">
              <a:solidFill>
                <a:prstClr val="black"/>
              </a:solidFill>
              <a:latin typeface="Calibri" panose="020F0502020204030204"/>
            </a:endParaRPr>
          </a:p>
        </p:txBody>
      </p:sp>
      <p:sp>
        <p:nvSpPr>
          <p:cNvPr id="7" name="Text 3"/>
          <p:cNvSpPr/>
          <p:nvPr/>
        </p:nvSpPr>
        <p:spPr>
          <a:xfrm>
            <a:off x="1015456" y="1661965"/>
            <a:ext cx="1207889" cy="180975"/>
          </a:xfrm>
          <a:prstGeom prst="rect">
            <a:avLst/>
          </a:prstGeom>
          <a:noFill/>
          <a:ln/>
        </p:spPr>
        <p:txBody>
          <a:bodyPr wrap="none" lIns="0" tIns="0" rIns="0" bIns="0" rtlCol="0" anchor="ctr"/>
          <a:lstStyle/>
          <a:p>
            <a:pPr defTabSz="1219170"/>
            <a:r>
              <a:rPr lang="en-US" sz="1067" b="1" kern="0" spc="283">
                <a:solidFill>
                  <a:srgbClr val="CBBDE6"/>
                </a:solidFill>
                <a:latin typeface="Inter" pitchFamily="34" charset="0"/>
              </a:rPr>
              <a:t>IN SUMMARY</a:t>
            </a:r>
            <a:endParaRPr lang="en-US" sz="1067">
              <a:solidFill>
                <a:prstClr val="black"/>
              </a:solidFill>
              <a:latin typeface="Calibri" panose="020F0502020204030204"/>
            </a:endParaRPr>
          </a:p>
        </p:txBody>
      </p:sp>
      <p:sp>
        <p:nvSpPr>
          <p:cNvPr id="8" name="Shape 4"/>
          <p:cNvSpPr/>
          <p:nvPr/>
        </p:nvSpPr>
        <p:spPr>
          <a:xfrm>
            <a:off x="685801" y="1742927"/>
            <a:ext cx="243780" cy="19051"/>
          </a:xfrm>
          <a:prstGeom prst="rect">
            <a:avLst/>
          </a:prstGeom>
          <a:solidFill>
            <a:srgbClr val="9D86C9"/>
          </a:solidFill>
          <a:ln/>
        </p:spPr>
        <p:txBody>
          <a:bodyPr/>
          <a:lstStyle/>
          <a:p>
            <a:pPr defTabSz="1219170"/>
            <a:endParaRPr lang="en-US" sz="2400">
              <a:solidFill>
                <a:prstClr val="black"/>
              </a:solidFill>
              <a:latin typeface="Calibri" panose="020F0502020204030204"/>
            </a:endParaRPr>
          </a:p>
        </p:txBody>
      </p:sp>
      <p:sp>
        <p:nvSpPr>
          <p:cNvPr id="9" name="Text 5"/>
          <p:cNvSpPr/>
          <p:nvPr/>
        </p:nvSpPr>
        <p:spPr>
          <a:xfrm>
            <a:off x="685800" y="2034928"/>
            <a:ext cx="10820400" cy="704105"/>
          </a:xfrm>
          <a:prstGeom prst="rect">
            <a:avLst/>
          </a:prstGeom>
          <a:noFill/>
          <a:ln/>
        </p:spPr>
        <p:txBody>
          <a:bodyPr wrap="none" lIns="0" tIns="0" rIns="0" bIns="0" rtlCol="0" anchor="t"/>
          <a:lstStyle/>
          <a:p>
            <a:pPr defTabSz="1219170">
              <a:lnSpc>
                <a:spcPct val="105000"/>
              </a:lnSpc>
            </a:pPr>
            <a:r>
              <a:rPr lang="en-US" sz="5067" b="1" kern="0" spc="73">
                <a:solidFill>
                  <a:srgbClr val="FFFFFF"/>
                </a:solidFill>
                <a:latin typeface="Fraunces" pitchFamily="34" charset="0"/>
              </a:rPr>
              <a:t>Three things to remember</a:t>
            </a:r>
            <a:endParaRPr lang="en-US" sz="5067">
              <a:solidFill>
                <a:prstClr val="black"/>
              </a:solidFill>
              <a:latin typeface="Calibri" panose="020F0502020204030204"/>
            </a:endParaRPr>
          </a:p>
        </p:txBody>
      </p:sp>
      <p:sp>
        <p:nvSpPr>
          <p:cNvPr id="10" name="Shape 6"/>
          <p:cNvSpPr/>
          <p:nvPr/>
        </p:nvSpPr>
        <p:spPr>
          <a:xfrm>
            <a:off x="685801" y="2991892"/>
            <a:ext cx="3478708" cy="1487685"/>
          </a:xfrm>
          <a:prstGeom prst="roundRect">
            <a:avLst>
              <a:gd name="adj" fmla="val 9220"/>
            </a:avLst>
          </a:prstGeom>
          <a:solidFill>
            <a:srgbClr val="9D86C9">
              <a:alpha val="16000"/>
            </a:srgbClr>
          </a:solidFill>
          <a:ln w="6350">
            <a:solidFill>
              <a:srgbClr val="9D86C9">
                <a:alpha val="50000"/>
              </a:srgbClr>
            </a:solidFill>
            <a:prstDash val="solid"/>
          </a:ln>
        </p:spPr>
        <p:txBody>
          <a:bodyPr/>
          <a:lstStyle/>
          <a:p>
            <a:pPr defTabSz="1219170"/>
            <a:endParaRPr lang="en-US" sz="2400">
              <a:solidFill>
                <a:prstClr val="black"/>
              </a:solidFill>
              <a:latin typeface="Calibri" panose="020F0502020204030204"/>
            </a:endParaRPr>
          </a:p>
        </p:txBody>
      </p:sp>
      <p:sp>
        <p:nvSpPr>
          <p:cNvPr id="11" name="Text 7"/>
          <p:cNvSpPr/>
          <p:nvPr/>
        </p:nvSpPr>
        <p:spPr>
          <a:xfrm>
            <a:off x="893415" y="3199507"/>
            <a:ext cx="3063479" cy="365820"/>
          </a:xfrm>
          <a:prstGeom prst="rect">
            <a:avLst/>
          </a:prstGeom>
          <a:noFill/>
          <a:ln/>
        </p:spPr>
        <p:txBody>
          <a:bodyPr wrap="none" lIns="0" tIns="0" rIns="0" bIns="0" rtlCol="0" anchor="t"/>
          <a:lstStyle/>
          <a:p>
            <a:pPr defTabSz="1219170"/>
            <a:r>
              <a:rPr lang="en-US" sz="2800" b="1">
                <a:solidFill>
                  <a:srgbClr val="FFFFFF"/>
                </a:solidFill>
                <a:latin typeface="Fraunces" pitchFamily="34" charset="0"/>
              </a:rPr>
              <a:t>1</a:t>
            </a:r>
            <a:endParaRPr lang="en-US" sz="2800">
              <a:solidFill>
                <a:prstClr val="black"/>
              </a:solidFill>
              <a:latin typeface="Calibri" panose="020F0502020204030204"/>
            </a:endParaRPr>
          </a:p>
        </p:txBody>
      </p:sp>
      <p:sp>
        <p:nvSpPr>
          <p:cNvPr id="12" name="Text 8"/>
          <p:cNvSpPr/>
          <p:nvPr/>
        </p:nvSpPr>
        <p:spPr>
          <a:xfrm>
            <a:off x="893415" y="3626198"/>
            <a:ext cx="3063479" cy="209551"/>
          </a:xfrm>
          <a:prstGeom prst="rect">
            <a:avLst/>
          </a:prstGeom>
          <a:noFill/>
          <a:ln/>
        </p:spPr>
        <p:txBody>
          <a:bodyPr wrap="none" lIns="0" tIns="0" rIns="0" bIns="0" rtlCol="0" anchor="t"/>
          <a:lstStyle/>
          <a:p>
            <a:pPr defTabSz="1219170"/>
            <a:r>
              <a:rPr lang="en-US" sz="1333" b="1">
                <a:solidFill>
                  <a:srgbClr val="FFFFFF"/>
                </a:solidFill>
                <a:latin typeface="Inter" pitchFamily="34" charset="0"/>
              </a:rPr>
              <a:t>Two approvals</a:t>
            </a:r>
            <a:endParaRPr lang="en-US" sz="1333">
              <a:solidFill>
                <a:prstClr val="black"/>
              </a:solidFill>
              <a:latin typeface="Calibri" panose="020F0502020204030204"/>
            </a:endParaRPr>
          </a:p>
        </p:txBody>
      </p:sp>
      <p:sp>
        <p:nvSpPr>
          <p:cNvPr id="13" name="Text 9"/>
          <p:cNvSpPr/>
          <p:nvPr/>
        </p:nvSpPr>
        <p:spPr>
          <a:xfrm>
            <a:off x="893415" y="3896617"/>
            <a:ext cx="3063479" cy="375344"/>
          </a:xfrm>
          <a:prstGeom prst="rect">
            <a:avLst/>
          </a:prstGeom>
          <a:noFill/>
          <a:ln/>
        </p:spPr>
        <p:txBody>
          <a:bodyPr wrap="square" lIns="0" tIns="0" rIns="0" bIns="0" rtlCol="0" anchor="t"/>
          <a:lstStyle/>
          <a:p>
            <a:pPr defTabSz="1219170">
              <a:lnSpc>
                <a:spcPct val="140000"/>
              </a:lnSpc>
            </a:pPr>
            <a:r>
              <a:rPr lang="en-US" sz="1067">
                <a:solidFill>
                  <a:srgbClr val="EFEAFF"/>
                </a:solidFill>
                <a:latin typeface="Inter" pitchFamily="34" charset="0"/>
              </a:rPr>
              <a:t>Federal 501(c)(3) </a:t>
            </a:r>
            <a:r>
              <a:rPr lang="en-US" sz="1067" i="1">
                <a:solidFill>
                  <a:srgbClr val="EFEAFF"/>
                </a:solidFill>
                <a:latin typeface="Inter" pitchFamily="34" charset="0"/>
              </a:rPr>
              <a:t>and</a:t>
            </a:r>
            <a:r>
              <a:rPr lang="en-US" sz="1067">
                <a:solidFill>
                  <a:srgbClr val="EFEAFF"/>
                </a:solidFill>
                <a:latin typeface="Inter" pitchFamily="34" charset="0"/>
              </a:rPr>
              <a:t> Texas exemption. An EIN is not exemption.</a:t>
            </a:r>
            <a:endParaRPr lang="en-US" sz="1067">
              <a:solidFill>
                <a:prstClr val="black"/>
              </a:solidFill>
              <a:latin typeface="Calibri" panose="020F0502020204030204"/>
            </a:endParaRPr>
          </a:p>
        </p:txBody>
      </p:sp>
      <p:sp>
        <p:nvSpPr>
          <p:cNvPr id="14" name="Shape 10"/>
          <p:cNvSpPr/>
          <p:nvPr/>
        </p:nvSpPr>
        <p:spPr>
          <a:xfrm>
            <a:off x="4356498" y="2991892"/>
            <a:ext cx="3478857" cy="1487685"/>
          </a:xfrm>
          <a:prstGeom prst="roundRect">
            <a:avLst>
              <a:gd name="adj" fmla="val 9220"/>
            </a:avLst>
          </a:prstGeom>
          <a:solidFill>
            <a:srgbClr val="9D86C9">
              <a:alpha val="16000"/>
            </a:srgbClr>
          </a:solidFill>
          <a:ln w="6350">
            <a:solidFill>
              <a:srgbClr val="9D86C9">
                <a:alpha val="50000"/>
              </a:srgbClr>
            </a:solidFill>
            <a:prstDash val="solid"/>
          </a:ln>
        </p:spPr>
        <p:txBody>
          <a:bodyPr/>
          <a:lstStyle/>
          <a:p>
            <a:pPr defTabSz="1219170"/>
            <a:endParaRPr lang="en-US" sz="2400">
              <a:solidFill>
                <a:prstClr val="black"/>
              </a:solidFill>
              <a:latin typeface="Calibri" panose="020F0502020204030204"/>
            </a:endParaRPr>
          </a:p>
        </p:txBody>
      </p:sp>
      <p:sp>
        <p:nvSpPr>
          <p:cNvPr id="15" name="Text 11"/>
          <p:cNvSpPr/>
          <p:nvPr/>
        </p:nvSpPr>
        <p:spPr>
          <a:xfrm>
            <a:off x="4564112" y="3199507"/>
            <a:ext cx="3063627" cy="365820"/>
          </a:xfrm>
          <a:prstGeom prst="rect">
            <a:avLst/>
          </a:prstGeom>
          <a:noFill/>
          <a:ln/>
        </p:spPr>
        <p:txBody>
          <a:bodyPr wrap="none" lIns="0" tIns="0" rIns="0" bIns="0" rtlCol="0" anchor="t"/>
          <a:lstStyle/>
          <a:p>
            <a:pPr defTabSz="1219170"/>
            <a:r>
              <a:rPr lang="en-US" sz="2800" b="1">
                <a:solidFill>
                  <a:srgbClr val="FFFFFF"/>
                </a:solidFill>
                <a:latin typeface="Fraunces" pitchFamily="34" charset="0"/>
              </a:rPr>
              <a:t>2</a:t>
            </a:r>
            <a:endParaRPr lang="en-US" sz="2800">
              <a:solidFill>
                <a:prstClr val="black"/>
              </a:solidFill>
              <a:latin typeface="Calibri" panose="020F0502020204030204"/>
            </a:endParaRPr>
          </a:p>
        </p:txBody>
      </p:sp>
      <p:sp>
        <p:nvSpPr>
          <p:cNvPr id="16" name="Text 12"/>
          <p:cNvSpPr/>
          <p:nvPr/>
        </p:nvSpPr>
        <p:spPr>
          <a:xfrm>
            <a:off x="4564112" y="3626198"/>
            <a:ext cx="3063627" cy="209551"/>
          </a:xfrm>
          <a:prstGeom prst="rect">
            <a:avLst/>
          </a:prstGeom>
          <a:noFill/>
          <a:ln/>
        </p:spPr>
        <p:txBody>
          <a:bodyPr wrap="none" lIns="0" tIns="0" rIns="0" bIns="0" rtlCol="0" anchor="t"/>
          <a:lstStyle/>
          <a:p>
            <a:pPr defTabSz="1219170"/>
            <a:r>
              <a:rPr lang="en-US" sz="1333" b="1">
                <a:solidFill>
                  <a:srgbClr val="FFFFFF"/>
                </a:solidFill>
                <a:latin typeface="Inter" pitchFamily="34" charset="0"/>
              </a:rPr>
              <a:t>File every year</a:t>
            </a:r>
            <a:endParaRPr lang="en-US" sz="1333">
              <a:solidFill>
                <a:prstClr val="black"/>
              </a:solidFill>
              <a:latin typeface="Calibri" panose="020F0502020204030204"/>
            </a:endParaRPr>
          </a:p>
        </p:txBody>
      </p:sp>
      <p:sp>
        <p:nvSpPr>
          <p:cNvPr id="17" name="Text 13"/>
          <p:cNvSpPr/>
          <p:nvPr/>
        </p:nvSpPr>
        <p:spPr>
          <a:xfrm>
            <a:off x="4564112" y="3896617"/>
            <a:ext cx="3063627" cy="375344"/>
          </a:xfrm>
          <a:prstGeom prst="rect">
            <a:avLst/>
          </a:prstGeom>
          <a:noFill/>
          <a:ln/>
        </p:spPr>
        <p:txBody>
          <a:bodyPr wrap="square" lIns="0" tIns="0" rIns="0" bIns="0" rtlCol="0" anchor="t"/>
          <a:lstStyle/>
          <a:p>
            <a:pPr defTabSz="1219170">
              <a:lnSpc>
                <a:spcPct val="140000"/>
              </a:lnSpc>
            </a:pPr>
            <a:r>
              <a:rPr lang="en-US" sz="1067">
                <a:solidFill>
                  <a:srgbClr val="EFEAFF"/>
                </a:solidFill>
                <a:latin typeface="Inter" pitchFamily="34" charset="0"/>
              </a:rPr>
              <a:t>Your 990 is due annually — three misses = automatic revocation.</a:t>
            </a:r>
            <a:endParaRPr lang="en-US" sz="1067">
              <a:solidFill>
                <a:prstClr val="black"/>
              </a:solidFill>
              <a:latin typeface="Calibri" panose="020F0502020204030204"/>
            </a:endParaRPr>
          </a:p>
        </p:txBody>
      </p:sp>
      <p:sp>
        <p:nvSpPr>
          <p:cNvPr id="18" name="Shape 14"/>
          <p:cNvSpPr/>
          <p:nvPr/>
        </p:nvSpPr>
        <p:spPr>
          <a:xfrm>
            <a:off x="8027343" y="2991892"/>
            <a:ext cx="3478708" cy="1487685"/>
          </a:xfrm>
          <a:prstGeom prst="roundRect">
            <a:avLst>
              <a:gd name="adj" fmla="val 9220"/>
            </a:avLst>
          </a:prstGeom>
          <a:solidFill>
            <a:srgbClr val="9D86C9">
              <a:alpha val="16000"/>
            </a:srgbClr>
          </a:solidFill>
          <a:ln w="6350">
            <a:solidFill>
              <a:srgbClr val="9D86C9">
                <a:alpha val="50000"/>
              </a:srgbClr>
            </a:solidFill>
            <a:prstDash val="solid"/>
          </a:ln>
        </p:spPr>
        <p:txBody>
          <a:bodyPr/>
          <a:lstStyle/>
          <a:p>
            <a:pPr defTabSz="1219170"/>
            <a:endParaRPr lang="en-US" sz="2400">
              <a:solidFill>
                <a:prstClr val="black"/>
              </a:solidFill>
              <a:latin typeface="Calibri" panose="020F0502020204030204"/>
            </a:endParaRPr>
          </a:p>
        </p:txBody>
      </p:sp>
      <p:sp>
        <p:nvSpPr>
          <p:cNvPr id="19" name="Text 15"/>
          <p:cNvSpPr/>
          <p:nvPr/>
        </p:nvSpPr>
        <p:spPr>
          <a:xfrm>
            <a:off x="8234958" y="3199507"/>
            <a:ext cx="3063479" cy="365820"/>
          </a:xfrm>
          <a:prstGeom prst="rect">
            <a:avLst/>
          </a:prstGeom>
          <a:noFill/>
          <a:ln/>
        </p:spPr>
        <p:txBody>
          <a:bodyPr wrap="none" lIns="0" tIns="0" rIns="0" bIns="0" rtlCol="0" anchor="t"/>
          <a:lstStyle/>
          <a:p>
            <a:pPr defTabSz="1219170"/>
            <a:r>
              <a:rPr lang="en-US" sz="2800" b="1">
                <a:solidFill>
                  <a:srgbClr val="FFFFFF"/>
                </a:solidFill>
                <a:latin typeface="Fraunces" pitchFamily="34" charset="0"/>
              </a:rPr>
              <a:t>3</a:t>
            </a:r>
            <a:endParaRPr lang="en-US" sz="2800">
              <a:solidFill>
                <a:prstClr val="black"/>
              </a:solidFill>
              <a:latin typeface="Calibri" panose="020F0502020204030204"/>
            </a:endParaRPr>
          </a:p>
        </p:txBody>
      </p:sp>
      <p:sp>
        <p:nvSpPr>
          <p:cNvPr id="20" name="Text 16"/>
          <p:cNvSpPr/>
          <p:nvPr/>
        </p:nvSpPr>
        <p:spPr>
          <a:xfrm>
            <a:off x="8234958" y="3626198"/>
            <a:ext cx="3063479" cy="209551"/>
          </a:xfrm>
          <a:prstGeom prst="rect">
            <a:avLst/>
          </a:prstGeom>
          <a:noFill/>
          <a:ln/>
        </p:spPr>
        <p:txBody>
          <a:bodyPr wrap="none" lIns="0" tIns="0" rIns="0" bIns="0" rtlCol="0" anchor="t"/>
          <a:lstStyle/>
          <a:p>
            <a:pPr defTabSz="1219170"/>
            <a:r>
              <a:rPr lang="en-US" sz="1333" b="1">
                <a:solidFill>
                  <a:srgbClr val="FFFFFF"/>
                </a:solidFill>
                <a:latin typeface="Inter" pitchFamily="34" charset="0"/>
              </a:rPr>
              <a:t>Control the cash</a:t>
            </a:r>
            <a:endParaRPr lang="en-US" sz="1333">
              <a:solidFill>
                <a:prstClr val="black"/>
              </a:solidFill>
              <a:latin typeface="Calibri" panose="020F0502020204030204"/>
            </a:endParaRPr>
          </a:p>
        </p:txBody>
      </p:sp>
      <p:sp>
        <p:nvSpPr>
          <p:cNvPr id="21" name="Text 17"/>
          <p:cNvSpPr/>
          <p:nvPr/>
        </p:nvSpPr>
        <p:spPr>
          <a:xfrm>
            <a:off x="8234958" y="3896617"/>
            <a:ext cx="3063479" cy="375344"/>
          </a:xfrm>
          <a:prstGeom prst="rect">
            <a:avLst/>
          </a:prstGeom>
          <a:noFill/>
          <a:ln/>
        </p:spPr>
        <p:txBody>
          <a:bodyPr wrap="square" lIns="0" tIns="0" rIns="0" bIns="0" rtlCol="0" anchor="t"/>
          <a:lstStyle/>
          <a:p>
            <a:pPr defTabSz="1219170">
              <a:lnSpc>
                <a:spcPct val="140000"/>
              </a:lnSpc>
            </a:pPr>
            <a:r>
              <a:rPr lang="en-US" sz="1067">
                <a:solidFill>
                  <a:srgbClr val="EFEAFF"/>
                </a:solidFill>
                <a:latin typeface="Inter" pitchFamily="34" charset="0"/>
              </a:rPr>
              <a:t>Separate accounts, dual signatures, monthly reconciliations.</a:t>
            </a:r>
            <a:endParaRPr lang="en-US" sz="1067">
              <a:solidFill>
                <a:prstClr val="black"/>
              </a:solidFill>
              <a:latin typeface="Calibri" panose="020F0502020204030204"/>
            </a:endParaRPr>
          </a:p>
        </p:txBody>
      </p:sp>
      <p:sp>
        <p:nvSpPr>
          <p:cNvPr id="22" name="Text 18"/>
          <p:cNvSpPr/>
          <p:nvPr/>
        </p:nvSpPr>
        <p:spPr>
          <a:xfrm>
            <a:off x="685800" y="4717257"/>
            <a:ext cx="10820400" cy="319980"/>
          </a:xfrm>
          <a:prstGeom prst="rect">
            <a:avLst/>
          </a:prstGeom>
          <a:noFill/>
          <a:ln/>
        </p:spPr>
        <p:txBody>
          <a:bodyPr wrap="none" lIns="0" tIns="0" rIns="0" bIns="0" rtlCol="0" anchor="t"/>
          <a:lstStyle/>
          <a:p>
            <a:pPr defTabSz="1219170">
              <a:lnSpc>
                <a:spcPct val="140000"/>
              </a:lnSpc>
            </a:pPr>
            <a:r>
              <a:rPr lang="en-US" sz="1733" b="1">
                <a:solidFill>
                  <a:srgbClr val="CBBDE6"/>
                </a:solidFill>
                <a:latin typeface="Inter" pitchFamily="34" charset="0"/>
              </a:rPr>
              <a:t>Thank you — questions welcome.</a:t>
            </a:r>
            <a:endParaRPr lang="en-US" sz="1733">
              <a:solidFill>
                <a:prstClr val="black"/>
              </a:solidFill>
              <a:latin typeface="Calibri" panose="020F0502020204030204"/>
            </a:endParaRPr>
          </a:p>
        </p:txBody>
      </p:sp>
      <p:sp>
        <p:nvSpPr>
          <p:cNvPr id="23" name="Text 19"/>
          <p:cNvSpPr/>
          <p:nvPr/>
        </p:nvSpPr>
        <p:spPr>
          <a:xfrm>
            <a:off x="685801" y="5381626"/>
            <a:ext cx="2137023" cy="209551"/>
          </a:xfrm>
          <a:prstGeom prst="rect">
            <a:avLst/>
          </a:prstGeom>
          <a:noFill/>
          <a:ln/>
        </p:spPr>
        <p:txBody>
          <a:bodyPr wrap="none" lIns="0" tIns="0" rIns="0" bIns="0" rtlCol="0" anchor="t"/>
          <a:lstStyle/>
          <a:p>
            <a:pPr defTabSz="1219170"/>
            <a:r>
              <a:rPr lang="en-US" sz="1333" b="1">
                <a:solidFill>
                  <a:srgbClr val="FFFFFF"/>
                </a:solidFill>
                <a:latin typeface="Inter" pitchFamily="34" charset="0"/>
              </a:rPr>
              <a:t>Jaime M. Humphrey, CPA</a:t>
            </a:r>
            <a:endParaRPr lang="en-US" sz="1333">
              <a:solidFill>
                <a:prstClr val="black"/>
              </a:solidFill>
              <a:latin typeface="Calibri" panose="020F0502020204030204"/>
            </a:endParaRPr>
          </a:p>
        </p:txBody>
      </p:sp>
      <p:sp>
        <p:nvSpPr>
          <p:cNvPr id="24" name="Text 20"/>
          <p:cNvSpPr/>
          <p:nvPr/>
        </p:nvSpPr>
        <p:spPr>
          <a:xfrm>
            <a:off x="3036094" y="5381626"/>
            <a:ext cx="2360415" cy="209551"/>
          </a:xfrm>
          <a:prstGeom prst="rect">
            <a:avLst/>
          </a:prstGeom>
          <a:noFill/>
          <a:ln/>
        </p:spPr>
        <p:txBody>
          <a:bodyPr wrap="none" lIns="0" tIns="0" rIns="0" bIns="0" rtlCol="0" anchor="t"/>
          <a:lstStyle/>
          <a:p>
            <a:pPr defTabSz="1219170"/>
            <a:r>
              <a:rPr lang="en-US" sz="1333">
                <a:solidFill>
                  <a:srgbClr val="9D86C9"/>
                </a:solidFill>
                <a:latin typeface="Inter" pitchFamily="34" charset="0"/>
              </a:rPr>
              <a:t>•</a:t>
            </a:r>
            <a:r>
              <a:rPr lang="en-US" sz="1333">
                <a:solidFill>
                  <a:srgbClr val="CBBDE6"/>
                </a:solidFill>
                <a:latin typeface="Inter" pitchFamily="34" charset="0"/>
              </a:rPr>
              <a:t>info@jhumphreycpa.com</a:t>
            </a:r>
            <a:endParaRPr lang="en-US" sz="1333">
              <a:solidFill>
                <a:prstClr val="black"/>
              </a:solidFill>
              <a:latin typeface="Calibri" panose="020F0502020204030204"/>
            </a:endParaRPr>
          </a:p>
        </p:txBody>
      </p:sp>
      <p:sp>
        <p:nvSpPr>
          <p:cNvPr id="25" name="Text 21"/>
          <p:cNvSpPr/>
          <p:nvPr/>
        </p:nvSpPr>
        <p:spPr>
          <a:xfrm>
            <a:off x="5609779" y="5381626"/>
            <a:ext cx="1601837" cy="209551"/>
          </a:xfrm>
          <a:prstGeom prst="rect">
            <a:avLst/>
          </a:prstGeom>
          <a:noFill/>
          <a:ln/>
        </p:spPr>
        <p:txBody>
          <a:bodyPr wrap="none" lIns="0" tIns="0" rIns="0" bIns="0" rtlCol="0" anchor="t"/>
          <a:lstStyle/>
          <a:p>
            <a:pPr defTabSz="1219170"/>
            <a:r>
              <a:rPr lang="en-US" sz="1333">
                <a:solidFill>
                  <a:srgbClr val="9D86C9"/>
                </a:solidFill>
                <a:latin typeface="Inter" pitchFamily="34" charset="0"/>
              </a:rPr>
              <a:t>•</a:t>
            </a:r>
            <a:r>
              <a:rPr lang="en-US" sz="1333">
                <a:solidFill>
                  <a:srgbClr val="CBBDE6"/>
                </a:solidFill>
                <a:latin typeface="Inter" pitchFamily="34" charset="0"/>
              </a:rPr>
              <a:t>(713) 840-9050</a:t>
            </a:r>
            <a:endParaRPr lang="en-US" sz="1333">
              <a:solidFill>
                <a:prstClr val="black"/>
              </a:solidFill>
              <a:latin typeface="Calibri" panose="020F0502020204030204"/>
            </a:endParaRPr>
          </a:p>
        </p:txBody>
      </p:sp>
      <p:sp>
        <p:nvSpPr>
          <p:cNvPr id="26" name="Shape 22"/>
          <p:cNvSpPr/>
          <p:nvPr/>
        </p:nvSpPr>
        <p:spPr>
          <a:xfrm>
            <a:off x="685800" y="6078290"/>
            <a:ext cx="10820400" cy="448271"/>
          </a:xfrm>
          <a:prstGeom prst="rect">
            <a:avLst/>
          </a:prstGeom>
          <a:noFill/>
          <a:ln/>
        </p:spPr>
        <p:txBody>
          <a:bodyPr/>
          <a:lstStyle/>
          <a:p>
            <a:pPr defTabSz="1219170"/>
            <a:endParaRPr lang="en-US" sz="2400">
              <a:solidFill>
                <a:prstClr val="black"/>
              </a:solidFill>
              <a:latin typeface="Calibri" panose="020F0502020204030204"/>
            </a:endParaRPr>
          </a:p>
        </p:txBody>
      </p:sp>
      <p:sp>
        <p:nvSpPr>
          <p:cNvPr id="27" name="Shape 23"/>
          <p:cNvSpPr/>
          <p:nvPr/>
        </p:nvSpPr>
        <p:spPr>
          <a:xfrm>
            <a:off x="685800" y="6078290"/>
            <a:ext cx="10820400" cy="9525"/>
          </a:xfrm>
          <a:prstGeom prst="rect">
            <a:avLst/>
          </a:prstGeom>
          <a:solidFill>
            <a:srgbClr val="CBBDE6">
              <a:alpha val="28000"/>
            </a:srgbClr>
          </a:solidFill>
          <a:ln/>
        </p:spPr>
        <p:txBody>
          <a:bodyPr/>
          <a:lstStyle/>
          <a:p>
            <a:pPr defTabSz="1219170"/>
            <a:endParaRPr lang="en-US" sz="2400">
              <a:solidFill>
                <a:prstClr val="black"/>
              </a:solidFill>
              <a:latin typeface="Calibri" panose="020F0502020204030204"/>
            </a:endParaRPr>
          </a:p>
        </p:txBody>
      </p:sp>
      <p:sp>
        <p:nvSpPr>
          <p:cNvPr id="28" name="Text 24"/>
          <p:cNvSpPr/>
          <p:nvPr/>
        </p:nvSpPr>
        <p:spPr>
          <a:xfrm>
            <a:off x="1100138" y="6271915"/>
            <a:ext cx="1636365" cy="161925"/>
          </a:xfrm>
          <a:prstGeom prst="rect">
            <a:avLst/>
          </a:prstGeom>
          <a:noFill/>
          <a:ln/>
        </p:spPr>
        <p:txBody>
          <a:bodyPr wrap="none" lIns="0" tIns="0" rIns="0" bIns="0" rtlCol="0" anchor="ctr"/>
          <a:lstStyle/>
          <a:p>
            <a:pPr defTabSz="1219170"/>
            <a:r>
              <a:rPr lang="en-US" sz="1067" b="1">
                <a:solidFill>
                  <a:srgbClr val="FFFFFF"/>
                </a:solidFill>
                <a:latin typeface="Inter" pitchFamily="34" charset="0"/>
              </a:rPr>
              <a:t>Jaime M. Humphrey, CPA</a:t>
            </a:r>
            <a:endParaRPr lang="en-US" sz="1067">
              <a:solidFill>
                <a:prstClr val="black"/>
              </a:solidFill>
              <a:latin typeface="Calibri" panose="020F0502020204030204"/>
            </a:endParaRPr>
          </a:p>
        </p:txBody>
      </p:sp>
      <p:sp>
        <p:nvSpPr>
          <p:cNvPr id="29" name="Shape 25"/>
          <p:cNvSpPr/>
          <p:nvPr/>
        </p:nvSpPr>
        <p:spPr>
          <a:xfrm>
            <a:off x="685800" y="6179195"/>
            <a:ext cx="347365" cy="347365"/>
          </a:xfrm>
          <a:prstGeom prst="roundRect">
            <a:avLst>
              <a:gd name="adj" fmla="val 50000"/>
            </a:avLst>
          </a:prstGeom>
          <a:solidFill>
            <a:srgbClr val="FFFFFF"/>
          </a:solidFill>
          <a:ln w="25400">
            <a:solidFill>
              <a:srgbClr val="9D86C9"/>
            </a:solidFill>
            <a:prstDash val="solid"/>
          </a:ln>
          <a:effectLst>
            <a:glow rad="176784">
              <a:srgbClr val="2E2168">
                <a:alpha val="60000"/>
              </a:srgbClr>
            </a:glow>
          </a:effectLst>
        </p:spPr>
        <p:txBody>
          <a:bodyPr/>
          <a:lstStyle/>
          <a:p>
            <a:pPr defTabSz="1219170"/>
            <a:endParaRPr lang="en-US" sz="2400">
              <a:solidFill>
                <a:prstClr val="black"/>
              </a:solidFill>
              <a:latin typeface="Calibri" panose="020F0502020204030204"/>
            </a:endParaRPr>
          </a:p>
        </p:txBody>
      </p:sp>
      <p:sp>
        <p:nvSpPr>
          <p:cNvPr id="30" name="Text 26"/>
          <p:cNvSpPr/>
          <p:nvPr/>
        </p:nvSpPr>
        <p:spPr>
          <a:xfrm>
            <a:off x="685800" y="6179195"/>
            <a:ext cx="347365" cy="347365"/>
          </a:xfrm>
          <a:prstGeom prst="rect">
            <a:avLst/>
          </a:prstGeom>
          <a:noFill/>
          <a:ln/>
        </p:spPr>
        <p:txBody>
          <a:bodyPr wrap="none" lIns="39285" tIns="39285" rIns="39285" bIns="39285" rtlCol="0" anchor="ctr"/>
          <a:lstStyle/>
          <a:p>
            <a:pPr algn="ctr" defTabSz="1219170"/>
            <a:endParaRPr lang="en-US" sz="1067">
              <a:solidFill>
                <a:prstClr val="black"/>
              </a:solidFill>
              <a:latin typeface="Calibri" panose="020F0502020204030204"/>
            </a:endParaRPr>
          </a:p>
        </p:txBody>
      </p:sp>
      <p:sp>
        <p:nvSpPr>
          <p:cNvPr id="31" name="Text 27"/>
          <p:cNvSpPr/>
          <p:nvPr/>
        </p:nvSpPr>
        <p:spPr>
          <a:xfrm>
            <a:off x="723901" y="6279803"/>
            <a:ext cx="356444" cy="146000"/>
          </a:xfrm>
          <a:prstGeom prst="rect">
            <a:avLst/>
          </a:prstGeom>
          <a:noFill/>
          <a:ln/>
        </p:spPr>
        <p:txBody>
          <a:bodyPr wrap="none" lIns="0" tIns="0" rIns="0" bIns="0" rtlCol="0" anchor="t"/>
          <a:lstStyle/>
          <a:p>
            <a:pPr defTabSz="1219170"/>
            <a:r>
              <a:rPr lang="en-US" sz="1067" b="1">
                <a:solidFill>
                  <a:srgbClr val="241A4E"/>
                </a:solidFill>
                <a:latin typeface="Fraunces" pitchFamily="34" charset="0"/>
              </a:rPr>
              <a:t>JMH</a:t>
            </a:r>
            <a:endParaRPr lang="en-US" sz="1067">
              <a:solidFill>
                <a:prstClr val="black"/>
              </a:solidFill>
              <a:latin typeface="Calibri" panose="020F0502020204030204"/>
            </a:endParaRPr>
          </a:p>
        </p:txBody>
      </p:sp>
      <p:sp>
        <p:nvSpPr>
          <p:cNvPr id="32" name="Text 28"/>
          <p:cNvSpPr/>
          <p:nvPr/>
        </p:nvSpPr>
        <p:spPr>
          <a:xfrm>
            <a:off x="8813304" y="6271915"/>
            <a:ext cx="2692896" cy="161925"/>
          </a:xfrm>
          <a:prstGeom prst="rect">
            <a:avLst/>
          </a:prstGeom>
          <a:noFill/>
          <a:ln/>
        </p:spPr>
        <p:txBody>
          <a:bodyPr wrap="none" lIns="0" tIns="0" rIns="0" bIns="0" rtlCol="0" anchor="t"/>
          <a:lstStyle/>
          <a:p>
            <a:pPr algn="r" defTabSz="1219170"/>
            <a:r>
              <a:rPr lang="en-US" sz="1067">
                <a:solidFill>
                  <a:srgbClr val="CBBDE6"/>
                </a:solidFill>
                <a:latin typeface="Inter" pitchFamily="34" charset="0"/>
              </a:rPr>
              <a:t>info@jhumphreycpa.com · (713) 840-9050</a:t>
            </a:r>
            <a:endParaRPr lang="en-US" sz="1067">
              <a:solidFill>
                <a:prstClr val="black"/>
              </a:solidFill>
              <a:latin typeface="Calibri" panose="020F0502020204030204"/>
            </a:endParaRPr>
          </a:p>
        </p:txBody>
      </p:sp>
    </p:spTree>
  </p:cSld>
  <p:clrMapOvr>
    <a:masterClrMapping/>
  </p:clrMapOvr>
  <p:transition spd="med">
    <p:comb dir="ver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D5963-F0B8-942F-A712-022C6F2B21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B3522B-D8A1-1F83-A189-E4647EEE0122}"/>
              </a:ext>
            </a:extLst>
          </p:cNvPr>
          <p:cNvSpPr>
            <a:spLocks noGrp="1"/>
          </p:cNvSpPr>
          <p:nvPr>
            <p:ph type="ctrTitle"/>
          </p:nvPr>
        </p:nvSpPr>
        <p:spPr>
          <a:xfrm>
            <a:off x="797670" y="271970"/>
            <a:ext cx="5953539" cy="2387600"/>
          </a:xfrm>
        </p:spPr>
        <p:txBody>
          <a:bodyPr/>
          <a:lstStyle/>
          <a:p>
            <a:r>
              <a:rPr lang="en-US">
                <a:latin typeface="Aptos Display" panose="020B0004020202020204" pitchFamily="34" charset="0"/>
              </a:rPr>
              <a:t>Important Sales Tax Info</a:t>
            </a:r>
          </a:p>
        </p:txBody>
      </p:sp>
      <p:sp>
        <p:nvSpPr>
          <p:cNvPr id="4" name="TextBox 3">
            <a:extLst>
              <a:ext uri="{FF2B5EF4-FFF2-40B4-BE49-F238E27FC236}">
                <a16:creationId xmlns:a16="http://schemas.microsoft.com/office/drawing/2014/main" id="{B0A103B3-9ECE-927B-D9F4-5E0F914EC06A}"/>
              </a:ext>
            </a:extLst>
          </p:cNvPr>
          <p:cNvSpPr txBox="1"/>
          <p:nvPr/>
        </p:nvSpPr>
        <p:spPr>
          <a:xfrm>
            <a:off x="421530" y="2798047"/>
            <a:ext cx="10972800" cy="2800767"/>
          </a:xfrm>
          <a:prstGeom prst="rect">
            <a:avLst/>
          </a:prstGeom>
          <a:noFill/>
        </p:spPr>
        <p:txBody>
          <a:bodyPr wrap="square">
            <a:spAutoFit/>
          </a:bodyPr>
          <a:lstStyle/>
          <a:p>
            <a:r>
              <a:rPr lang="en-US" sz="3600"/>
              <a:t>Presented by: Krupa Shrinivas</a:t>
            </a:r>
            <a:br>
              <a:rPr lang="en-US" sz="6600"/>
            </a:br>
            <a:r>
              <a:rPr lang="en-US" sz="2800" b="0" i="1"/>
              <a:t>Enforcement Officer</a:t>
            </a:r>
            <a:br>
              <a:rPr lang="en-US" sz="2800" b="0"/>
            </a:br>
            <a:r>
              <a:rPr lang="en-US" sz="2800" b="0" i="1"/>
              <a:t>State Comptroller’s Office</a:t>
            </a:r>
            <a:br>
              <a:rPr lang="en-US" sz="2800" b="0"/>
            </a:br>
            <a:r>
              <a:rPr lang="en-US" sz="2800" b="0"/>
              <a:t>Laxmikrupa.Shrinivas@cpa.texas.gov</a:t>
            </a:r>
            <a:br>
              <a:rPr lang="en-US" sz="2800" b="0"/>
            </a:br>
            <a:r>
              <a:rPr lang="en-US" sz="2800">
                <a:latin typeface="Arial" panose="020B0604020202020204" pitchFamily="34" charset="0"/>
                <a:ea typeface="Calibri" panose="020F0502020204030204" pitchFamily="34" charset="0"/>
              </a:rPr>
              <a:t>(713)426-8200 Ext: 42627</a:t>
            </a:r>
            <a:br>
              <a:rPr lang="en-US" sz="2800" b="0">
                <a:latin typeface="Open Sans" panose="020B0606030504020204" pitchFamily="34" charset="0"/>
              </a:rPr>
            </a:br>
            <a:endParaRPr lang="en-US" sz="2800"/>
          </a:p>
        </p:txBody>
      </p:sp>
    </p:spTree>
    <p:extLst>
      <p:ext uri="{BB962C8B-B14F-4D97-AF65-F5344CB8AC3E}">
        <p14:creationId xmlns:p14="http://schemas.microsoft.com/office/powerpoint/2010/main" val="3316092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4AD88-6A86-B48D-1545-21B27D21DF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D39112-C690-5E9E-3F61-EC8639095C15}"/>
              </a:ext>
            </a:extLst>
          </p:cNvPr>
          <p:cNvSpPr>
            <a:spLocks noGrp="1"/>
          </p:cNvSpPr>
          <p:nvPr>
            <p:ph type="ctrTitle"/>
          </p:nvPr>
        </p:nvSpPr>
        <p:spPr>
          <a:xfrm>
            <a:off x="221598" y="1917890"/>
            <a:ext cx="9754506" cy="2387600"/>
          </a:xfrm>
        </p:spPr>
        <p:txBody>
          <a:bodyPr>
            <a:noAutofit/>
          </a:bodyPr>
          <a:lstStyle/>
          <a:p>
            <a:r>
              <a:rPr lang="en-US" sz="8000"/>
              <a:t>PTO/BOOSTER CLUB LEADERSHIP EXCHANGE</a:t>
            </a:r>
          </a:p>
        </p:txBody>
      </p:sp>
    </p:spTree>
    <p:extLst>
      <p:ext uri="{BB962C8B-B14F-4D97-AF65-F5344CB8AC3E}">
        <p14:creationId xmlns:p14="http://schemas.microsoft.com/office/powerpoint/2010/main" val="10366333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790ABF1-FE21-3CBE-A24F-A7516BBE526E}"/>
              </a:ext>
            </a:extLst>
          </p:cNvPr>
          <p:cNvSpPr>
            <a:spLocks noGrp="1"/>
          </p:cNvSpPr>
          <p:nvPr>
            <p:ph type="title"/>
          </p:nvPr>
        </p:nvSpPr>
        <p:spPr>
          <a:xfrm>
            <a:off x="838200" y="365125"/>
            <a:ext cx="10515600" cy="1349375"/>
          </a:xfrm>
        </p:spPr>
        <p:txBody>
          <a:bodyPr anchor="ctr">
            <a:normAutofit/>
          </a:bodyPr>
          <a:lstStyle/>
          <a:p>
            <a:r>
              <a:rPr lang="en-US"/>
              <a:t>Board Leadership</a:t>
            </a:r>
          </a:p>
        </p:txBody>
      </p:sp>
      <p:pic>
        <p:nvPicPr>
          <p:cNvPr id="9" name="Picture 8" descr="Red toy person in front of two lines of white figures">
            <a:extLst>
              <a:ext uri="{FF2B5EF4-FFF2-40B4-BE49-F238E27FC236}">
                <a16:creationId xmlns:a16="http://schemas.microsoft.com/office/drawing/2014/main" id="{92985CC3-935C-809D-A251-4C8CC5E35DCB}"/>
              </a:ext>
            </a:extLst>
          </p:cNvPr>
          <p:cNvPicPr>
            <a:picLocks noChangeAspect="1"/>
          </p:cNvPicPr>
          <p:nvPr/>
        </p:nvPicPr>
        <p:blipFill>
          <a:blip r:embed="rId2"/>
          <a:srcRect t="36828" b="4385"/>
          <a:stretch>
            <a:fillRect/>
          </a:stretch>
        </p:blipFill>
        <p:spPr>
          <a:xfrm>
            <a:off x="838200" y="1825625"/>
            <a:ext cx="10515600" cy="4064536"/>
          </a:xfrm>
          <a:prstGeom prst="rect">
            <a:avLst/>
          </a:prstGeom>
          <a:noFill/>
        </p:spPr>
      </p:pic>
      <p:sp>
        <p:nvSpPr>
          <p:cNvPr id="13" name="Footer Placeholder 3">
            <a:extLst>
              <a:ext uri="{FF2B5EF4-FFF2-40B4-BE49-F238E27FC236}">
                <a16:creationId xmlns:a16="http://schemas.microsoft.com/office/drawing/2014/main" id="{181A05BC-97AA-1E91-66DD-9B719BB115F6}"/>
              </a:ext>
            </a:extLst>
          </p:cNvPr>
          <p:cNvSpPr>
            <a:spLocks noGrp="1"/>
          </p:cNvSpPr>
          <p:nvPr>
            <p:ph type="ftr" sz="quarter" idx="11"/>
          </p:nvPr>
        </p:nvSpPr>
        <p:spPr>
          <a:xfrm>
            <a:off x="4536372" y="6305484"/>
            <a:ext cx="3664527" cy="365125"/>
          </a:xfrm>
        </p:spPr>
        <p:txBody>
          <a:bodyPr/>
          <a:lstStyle/>
          <a:p>
            <a:endParaRPr lang="en-US"/>
          </a:p>
        </p:txBody>
      </p:sp>
      <p:sp>
        <p:nvSpPr>
          <p:cNvPr id="15" name="Slide Number Placeholder 4">
            <a:extLst>
              <a:ext uri="{FF2B5EF4-FFF2-40B4-BE49-F238E27FC236}">
                <a16:creationId xmlns:a16="http://schemas.microsoft.com/office/drawing/2014/main" id="{87AA188C-ADDA-5FEE-D287-00628FC0A560}"/>
              </a:ext>
            </a:extLst>
          </p:cNvPr>
          <p:cNvSpPr>
            <a:spLocks noGrp="1"/>
          </p:cNvSpPr>
          <p:nvPr>
            <p:ph type="sldNum" sz="quarter" idx="12"/>
          </p:nvPr>
        </p:nvSpPr>
        <p:spPr>
          <a:xfrm>
            <a:off x="9072748" y="6305484"/>
            <a:ext cx="1388318" cy="365125"/>
          </a:xfrm>
        </p:spPr>
        <p:txBody>
          <a:bodyPr/>
          <a:lstStyle/>
          <a:p>
            <a:pPr>
              <a:spcAft>
                <a:spcPts val="600"/>
              </a:spcAft>
            </a:pPr>
            <a:fld id="{8F377299-36CD-E049-B4A4-56FC7F2EF3FB}" type="slidenum">
              <a:rPr lang="en-US" smtClean="0"/>
              <a:pPr>
                <a:spcAft>
                  <a:spcPts val="600"/>
                </a:spcAft>
              </a:pPr>
              <a:t>36</a:t>
            </a:fld>
            <a:endParaRPr lang="en-US"/>
          </a:p>
        </p:txBody>
      </p:sp>
    </p:spTree>
    <p:extLst>
      <p:ext uri="{BB962C8B-B14F-4D97-AF65-F5344CB8AC3E}">
        <p14:creationId xmlns:p14="http://schemas.microsoft.com/office/powerpoint/2010/main" val="29349605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1C15A5-0D2B-99C6-D42C-E726EB13D903}"/>
              </a:ext>
            </a:extLst>
          </p:cNvPr>
          <p:cNvSpPr>
            <a:spLocks noGrp="1"/>
          </p:cNvSpPr>
          <p:nvPr>
            <p:ph idx="1"/>
          </p:nvPr>
        </p:nvSpPr>
        <p:spPr>
          <a:xfrm>
            <a:off x="838200" y="1997343"/>
            <a:ext cx="10515600" cy="4064536"/>
          </a:xfrm>
        </p:spPr>
        <p:txBody>
          <a:bodyPr vert="horz" lIns="91440" tIns="45720" rIns="91440" bIns="45720" rtlCol="0" anchor="t">
            <a:normAutofit/>
          </a:bodyPr>
          <a:lstStyle/>
          <a:p>
            <a:r>
              <a:rPr lang="en-US" dirty="0">
                <a:latin typeface="Calibri"/>
                <a:ea typeface="Calibri"/>
                <a:cs typeface="Calibri"/>
              </a:rPr>
              <a:t>What's one thing your board does really well?</a:t>
            </a:r>
            <a:endParaRPr lang="en-US" dirty="0">
              <a:latin typeface="Calibri"/>
              <a:ea typeface="Calibri" panose="020F0502020204030204" pitchFamily="34" charset="0"/>
              <a:cs typeface="Calibri"/>
            </a:endParaRPr>
          </a:p>
          <a:p>
            <a:r>
              <a:rPr lang="en-US">
                <a:ea typeface="Calibri"/>
              </a:rPr>
              <a:t>How do you recruit new board members?</a:t>
            </a:r>
            <a:endParaRPr lang="en-US"/>
          </a:p>
          <a:p>
            <a:r>
              <a:rPr lang="en-US">
                <a:ea typeface="Calibri"/>
              </a:rPr>
              <a:t>How do you prevent the same people from serving year after year?</a:t>
            </a:r>
            <a:endParaRPr lang="en-US"/>
          </a:p>
          <a:p>
            <a:r>
              <a:rPr lang="en-US">
                <a:ea typeface="Calibri"/>
              </a:rPr>
              <a:t>How do you keep volunteers engaged after their first event?</a:t>
            </a:r>
            <a:endParaRPr lang="en-US"/>
          </a:p>
          <a:p>
            <a:endParaRPr lang="en-US" dirty="0">
              <a:ea typeface="Calibri"/>
            </a:endParaRPr>
          </a:p>
        </p:txBody>
      </p:sp>
      <p:sp>
        <p:nvSpPr>
          <p:cNvPr id="4" name="Footer Placeholder 3">
            <a:extLst>
              <a:ext uri="{FF2B5EF4-FFF2-40B4-BE49-F238E27FC236}">
                <a16:creationId xmlns:a16="http://schemas.microsoft.com/office/drawing/2014/main" id="{22D09306-016F-C57F-8CEF-77926DB20C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F0889E-41EF-CBFF-642E-E5D0FD75099A}"/>
              </a:ext>
            </a:extLst>
          </p:cNvPr>
          <p:cNvSpPr>
            <a:spLocks noGrp="1"/>
          </p:cNvSpPr>
          <p:nvPr>
            <p:ph type="sldNum" sz="quarter" idx="12"/>
          </p:nvPr>
        </p:nvSpPr>
        <p:spPr/>
        <p:txBody>
          <a:bodyPr/>
          <a:lstStyle/>
          <a:p>
            <a:fld id="{8F377299-36CD-E049-B4A4-56FC7F2EF3FB}" type="slidenum">
              <a:rPr lang="en-US" smtClean="0"/>
              <a:pPr/>
              <a:t>37</a:t>
            </a:fld>
            <a:endParaRPr lang="en-US"/>
          </a:p>
        </p:txBody>
      </p:sp>
      <p:sp>
        <p:nvSpPr>
          <p:cNvPr id="6" name="TextBox 5">
            <a:extLst>
              <a:ext uri="{FF2B5EF4-FFF2-40B4-BE49-F238E27FC236}">
                <a16:creationId xmlns:a16="http://schemas.microsoft.com/office/drawing/2014/main" id="{209E2EFD-36A9-950B-2008-BB723B9F0C7A}"/>
              </a:ext>
            </a:extLst>
          </p:cNvPr>
          <p:cNvSpPr txBox="1"/>
          <p:nvPr/>
        </p:nvSpPr>
        <p:spPr>
          <a:xfrm>
            <a:off x="3316310" y="788831"/>
            <a:ext cx="6096000"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i="0" u="none" strike="noStrike" baseline="0">
                <a:solidFill>
                  <a:srgbClr val="0E2841"/>
                </a:solidFill>
                <a:latin typeface="Calibri"/>
              </a:rPr>
              <a:t>Board Leadership</a:t>
            </a:r>
            <a:r>
              <a:rPr sz="4400" b="0" i="0">
                <a:solidFill>
                  <a:srgbClr val="000000"/>
                </a:solidFill>
                <a:latin typeface="Calibri"/>
                <a:ea typeface="Calibri"/>
                <a:cs typeface="Calibri"/>
              </a:rPr>
              <a:t>​</a:t>
            </a:r>
            <a:endParaRPr lang="en-US"/>
          </a:p>
          <a:p>
            <a:pPr algn="ctr"/>
            <a:endParaRPr lang="en-US"/>
          </a:p>
        </p:txBody>
      </p:sp>
    </p:spTree>
    <p:extLst>
      <p:ext uri="{BB962C8B-B14F-4D97-AF65-F5344CB8AC3E}">
        <p14:creationId xmlns:p14="http://schemas.microsoft.com/office/powerpoint/2010/main" val="29020109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7C75A-53D5-551F-9CEF-3841EA567E14}"/>
              </a:ext>
            </a:extLst>
          </p:cNvPr>
          <p:cNvSpPr>
            <a:spLocks noGrp="1"/>
          </p:cNvSpPr>
          <p:nvPr>
            <p:ph type="title"/>
          </p:nvPr>
        </p:nvSpPr>
        <p:spPr/>
        <p:txBody>
          <a:bodyPr>
            <a:normAutofit/>
          </a:bodyPr>
          <a:lstStyle/>
          <a:p>
            <a:r>
              <a:rPr lang="en-US" sz="6000"/>
              <a:t>Fundraisers</a:t>
            </a:r>
          </a:p>
        </p:txBody>
      </p:sp>
      <p:pic>
        <p:nvPicPr>
          <p:cNvPr id="7" name="Content Placeholder 6">
            <a:extLst>
              <a:ext uri="{FF2B5EF4-FFF2-40B4-BE49-F238E27FC236}">
                <a16:creationId xmlns:a16="http://schemas.microsoft.com/office/drawing/2014/main" id="{91270DF4-0432-8CFC-9A53-BEDCC83693DF}"/>
              </a:ext>
            </a:extLst>
          </p:cNvPr>
          <p:cNvPicPr>
            <a:picLocks noGrp="1" noChangeAspect="1"/>
          </p:cNvPicPr>
          <p:nvPr>
            <p:ph idx="1"/>
          </p:nvPr>
        </p:nvPicPr>
        <p:blipFill>
          <a:blip r:embed="rId2"/>
          <a:stretch>
            <a:fillRect/>
          </a:stretch>
        </p:blipFill>
        <p:spPr>
          <a:xfrm>
            <a:off x="197756" y="2715983"/>
            <a:ext cx="3067957" cy="3067957"/>
          </a:xfrm>
          <a:prstGeom prst="rect">
            <a:avLst/>
          </a:prstGeom>
        </p:spPr>
      </p:pic>
      <p:sp>
        <p:nvSpPr>
          <p:cNvPr id="4" name="Footer Placeholder 3">
            <a:extLst>
              <a:ext uri="{FF2B5EF4-FFF2-40B4-BE49-F238E27FC236}">
                <a16:creationId xmlns:a16="http://schemas.microsoft.com/office/drawing/2014/main" id="{ADDFD571-8225-2F90-CEDB-B42FD626553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90C7A5-03E1-68B4-6968-29F2D88E9216}"/>
              </a:ext>
            </a:extLst>
          </p:cNvPr>
          <p:cNvSpPr>
            <a:spLocks noGrp="1"/>
          </p:cNvSpPr>
          <p:nvPr>
            <p:ph type="sldNum" sz="quarter" idx="12"/>
          </p:nvPr>
        </p:nvSpPr>
        <p:spPr/>
        <p:txBody>
          <a:bodyPr/>
          <a:lstStyle/>
          <a:p>
            <a:fld id="{8F377299-36CD-E049-B4A4-56FC7F2EF3FB}" type="slidenum">
              <a:rPr lang="en-US" smtClean="0"/>
              <a:pPr/>
              <a:t>38</a:t>
            </a:fld>
            <a:endParaRPr lang="en-US"/>
          </a:p>
        </p:txBody>
      </p:sp>
      <p:pic>
        <p:nvPicPr>
          <p:cNvPr id="9" name="Picture 8">
            <a:extLst>
              <a:ext uri="{FF2B5EF4-FFF2-40B4-BE49-F238E27FC236}">
                <a16:creationId xmlns:a16="http://schemas.microsoft.com/office/drawing/2014/main" id="{55A2F01E-E558-FB79-A406-0CB6ECACF453}"/>
              </a:ext>
            </a:extLst>
          </p:cNvPr>
          <p:cNvPicPr>
            <a:picLocks noChangeAspect="1"/>
          </p:cNvPicPr>
          <p:nvPr/>
        </p:nvPicPr>
        <p:blipFill>
          <a:blip r:embed="rId3"/>
          <a:stretch>
            <a:fillRect/>
          </a:stretch>
        </p:blipFill>
        <p:spPr>
          <a:xfrm>
            <a:off x="3785960" y="2917886"/>
            <a:ext cx="4242707" cy="2828471"/>
          </a:xfrm>
          <a:prstGeom prst="rect">
            <a:avLst/>
          </a:prstGeom>
        </p:spPr>
      </p:pic>
      <p:pic>
        <p:nvPicPr>
          <p:cNvPr id="11" name="Picture 10">
            <a:extLst>
              <a:ext uri="{FF2B5EF4-FFF2-40B4-BE49-F238E27FC236}">
                <a16:creationId xmlns:a16="http://schemas.microsoft.com/office/drawing/2014/main" id="{0D36969C-D0E1-E62B-D823-7D2C091BDC25}"/>
              </a:ext>
            </a:extLst>
          </p:cNvPr>
          <p:cNvPicPr>
            <a:picLocks noChangeAspect="1"/>
          </p:cNvPicPr>
          <p:nvPr/>
        </p:nvPicPr>
        <p:blipFill>
          <a:blip r:embed="rId4"/>
          <a:stretch>
            <a:fillRect/>
          </a:stretch>
        </p:blipFill>
        <p:spPr>
          <a:xfrm>
            <a:off x="5065813" y="596477"/>
            <a:ext cx="3135086" cy="2090057"/>
          </a:xfrm>
          <a:prstGeom prst="rect">
            <a:avLst/>
          </a:prstGeom>
        </p:spPr>
      </p:pic>
      <p:pic>
        <p:nvPicPr>
          <p:cNvPr id="15" name="Picture 14">
            <a:extLst>
              <a:ext uri="{FF2B5EF4-FFF2-40B4-BE49-F238E27FC236}">
                <a16:creationId xmlns:a16="http://schemas.microsoft.com/office/drawing/2014/main" id="{579B8F2E-500D-4728-2C4F-3C28B7E50527}"/>
              </a:ext>
            </a:extLst>
          </p:cNvPr>
          <p:cNvPicPr>
            <a:picLocks noChangeAspect="1"/>
          </p:cNvPicPr>
          <p:nvPr/>
        </p:nvPicPr>
        <p:blipFill>
          <a:blip r:embed="rId5"/>
          <a:stretch>
            <a:fillRect/>
          </a:stretch>
        </p:blipFill>
        <p:spPr>
          <a:xfrm>
            <a:off x="8548915" y="2424791"/>
            <a:ext cx="3445329" cy="3445329"/>
          </a:xfrm>
          <a:prstGeom prst="rect">
            <a:avLst/>
          </a:prstGeom>
        </p:spPr>
      </p:pic>
    </p:spTree>
    <p:extLst>
      <p:ext uri="{BB962C8B-B14F-4D97-AF65-F5344CB8AC3E}">
        <p14:creationId xmlns:p14="http://schemas.microsoft.com/office/powerpoint/2010/main" val="21824704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6E75F-8079-B31A-6A70-6116A00884C5}"/>
              </a:ext>
            </a:extLst>
          </p:cNvPr>
          <p:cNvSpPr>
            <a:spLocks noGrp="1"/>
          </p:cNvSpPr>
          <p:nvPr>
            <p:ph type="title"/>
          </p:nvPr>
        </p:nvSpPr>
        <p:spPr>
          <a:xfrm>
            <a:off x="3510567" y="687097"/>
            <a:ext cx="4430333" cy="1349375"/>
          </a:xfrm>
        </p:spPr>
        <p:txBody>
          <a:bodyPr/>
          <a:lstStyle/>
          <a:p>
            <a:r>
              <a:rPr lang="en-US" sz="6000">
                <a:ea typeface="Calibri"/>
              </a:rPr>
              <a:t>Fundraisers</a:t>
            </a:r>
            <a:endParaRPr lang="en-US" sz="6000" b="0">
              <a:solidFill>
                <a:srgbClr val="000000"/>
              </a:solidFill>
              <a:ea typeface="Calibri"/>
            </a:endParaRPr>
          </a:p>
          <a:p>
            <a:endParaRPr lang="en-US" dirty="0">
              <a:ea typeface="Calibri"/>
            </a:endParaRPr>
          </a:p>
        </p:txBody>
      </p:sp>
      <p:sp>
        <p:nvSpPr>
          <p:cNvPr id="3" name="Content Placeholder 2">
            <a:extLst>
              <a:ext uri="{FF2B5EF4-FFF2-40B4-BE49-F238E27FC236}">
                <a16:creationId xmlns:a16="http://schemas.microsoft.com/office/drawing/2014/main" id="{B4451F5F-052A-07E9-490C-EB7B57532B84}"/>
              </a:ext>
            </a:extLst>
          </p:cNvPr>
          <p:cNvSpPr>
            <a:spLocks noGrp="1"/>
          </p:cNvSpPr>
          <p:nvPr>
            <p:ph idx="1"/>
          </p:nvPr>
        </p:nvSpPr>
        <p:spPr/>
        <p:txBody>
          <a:bodyPr vert="horz" lIns="91440" tIns="45720" rIns="91440" bIns="45720" rtlCol="0" anchor="t">
            <a:normAutofit/>
          </a:bodyPr>
          <a:lstStyle/>
          <a:p>
            <a:r>
              <a:rPr lang="en-US">
                <a:ea typeface="Calibri"/>
              </a:rPr>
              <a:t>What has been your most successful fundraiser?</a:t>
            </a:r>
            <a:endParaRPr lang="en-US">
              <a:ea typeface="Calibri" panose="020F0502020204030204" pitchFamily="34" charset="0"/>
            </a:endParaRPr>
          </a:p>
          <a:p>
            <a:r>
              <a:rPr lang="en-US">
                <a:ea typeface="Calibri"/>
              </a:rPr>
              <a:t>What fundraiser didn't go as planned, and what did you learn?</a:t>
            </a:r>
            <a:endParaRPr lang="en-US"/>
          </a:p>
          <a:p>
            <a:r>
              <a:rPr lang="en-US">
                <a:ea typeface="Calibri"/>
              </a:rPr>
              <a:t>Has anyone tried a new fundraiser that exceeded expectations?</a:t>
            </a:r>
            <a:endParaRPr lang="en-US"/>
          </a:p>
          <a:p>
            <a:r>
              <a:rPr lang="en-US">
                <a:ea typeface="Calibri"/>
              </a:rPr>
              <a:t>How do you decide whether a fundraiser is worth doing?</a:t>
            </a:r>
            <a:endParaRPr lang="en-US"/>
          </a:p>
          <a:p>
            <a:endParaRPr lang="en-US" dirty="0">
              <a:ea typeface="Calibri"/>
            </a:endParaRPr>
          </a:p>
        </p:txBody>
      </p:sp>
      <p:sp>
        <p:nvSpPr>
          <p:cNvPr id="4" name="Footer Placeholder 3">
            <a:extLst>
              <a:ext uri="{FF2B5EF4-FFF2-40B4-BE49-F238E27FC236}">
                <a16:creationId xmlns:a16="http://schemas.microsoft.com/office/drawing/2014/main" id="{A72D1E12-1D04-0B32-C1AB-B59FD3895F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8FDD0C-2D79-ECBA-30FA-0F702962180A}"/>
              </a:ext>
            </a:extLst>
          </p:cNvPr>
          <p:cNvSpPr>
            <a:spLocks noGrp="1"/>
          </p:cNvSpPr>
          <p:nvPr>
            <p:ph type="sldNum" sz="quarter" idx="12"/>
          </p:nvPr>
        </p:nvSpPr>
        <p:spPr/>
        <p:txBody>
          <a:bodyPr/>
          <a:lstStyle/>
          <a:p>
            <a:fld id="{8F377299-36CD-E049-B4A4-56FC7F2EF3FB}" type="slidenum">
              <a:rPr lang="en-US" smtClean="0"/>
              <a:pPr/>
              <a:t>39</a:t>
            </a:fld>
            <a:endParaRPr lang="en-US"/>
          </a:p>
        </p:txBody>
      </p:sp>
    </p:spTree>
    <p:extLst>
      <p:ext uri="{BB962C8B-B14F-4D97-AF65-F5344CB8AC3E}">
        <p14:creationId xmlns:p14="http://schemas.microsoft.com/office/powerpoint/2010/main" val="6027442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834F4-5A12-DF10-C63E-0D5BC8AFE8C6}"/>
              </a:ext>
            </a:extLst>
          </p:cNvPr>
          <p:cNvSpPr>
            <a:spLocks noGrp="1"/>
          </p:cNvSpPr>
          <p:nvPr>
            <p:ph type="title"/>
          </p:nvPr>
        </p:nvSpPr>
        <p:spPr>
          <a:xfrm>
            <a:off x="838200" y="365125"/>
            <a:ext cx="10515600" cy="1349375"/>
          </a:xfrm>
        </p:spPr>
        <p:txBody>
          <a:bodyPr anchor="ctr">
            <a:normAutofit/>
          </a:bodyPr>
          <a:lstStyle/>
          <a:p>
            <a:r>
              <a:rPr lang="en-US"/>
              <a:t>Financial Best Practices</a:t>
            </a:r>
            <a:br>
              <a:rPr lang="en-US"/>
            </a:br>
            <a:endParaRPr lang="en-US"/>
          </a:p>
        </p:txBody>
      </p:sp>
      <p:pic>
        <p:nvPicPr>
          <p:cNvPr id="7" name="Picture 6">
            <a:extLst>
              <a:ext uri="{FF2B5EF4-FFF2-40B4-BE49-F238E27FC236}">
                <a16:creationId xmlns:a16="http://schemas.microsoft.com/office/drawing/2014/main" id="{05BA1E03-26FC-617E-8112-89EE0A354A6C}"/>
              </a:ext>
            </a:extLst>
          </p:cNvPr>
          <p:cNvPicPr>
            <a:picLocks noChangeAspect="1"/>
          </p:cNvPicPr>
          <p:nvPr/>
        </p:nvPicPr>
        <p:blipFill>
          <a:blip r:embed="rId2"/>
          <a:srcRect t="31941"/>
          <a:stretch>
            <a:fillRect/>
          </a:stretch>
        </p:blipFill>
        <p:spPr>
          <a:xfrm>
            <a:off x="838200" y="1828799"/>
            <a:ext cx="10515600" cy="4025735"/>
          </a:xfrm>
          <a:prstGeom prst="rect">
            <a:avLst/>
          </a:prstGeom>
          <a:noFill/>
        </p:spPr>
      </p:pic>
      <p:sp>
        <p:nvSpPr>
          <p:cNvPr id="11" name="Footer Placeholder 3">
            <a:extLst>
              <a:ext uri="{FF2B5EF4-FFF2-40B4-BE49-F238E27FC236}">
                <a16:creationId xmlns:a16="http://schemas.microsoft.com/office/drawing/2014/main" id="{A495DE01-8237-8CE3-2579-0737AC317E6B}"/>
              </a:ext>
            </a:extLst>
          </p:cNvPr>
          <p:cNvSpPr>
            <a:spLocks noGrp="1"/>
          </p:cNvSpPr>
          <p:nvPr>
            <p:ph type="ftr" sz="quarter" idx="11"/>
          </p:nvPr>
        </p:nvSpPr>
        <p:spPr>
          <a:xfrm>
            <a:off x="4533900" y="6298437"/>
            <a:ext cx="4325092" cy="365125"/>
          </a:xfrm>
        </p:spPr>
        <p:txBody>
          <a:bodyPr/>
          <a:lstStyle/>
          <a:p>
            <a:endParaRPr lang="en-US"/>
          </a:p>
        </p:txBody>
      </p:sp>
      <p:sp>
        <p:nvSpPr>
          <p:cNvPr id="5" name="Slide Number Placeholder 4">
            <a:extLst>
              <a:ext uri="{FF2B5EF4-FFF2-40B4-BE49-F238E27FC236}">
                <a16:creationId xmlns:a16="http://schemas.microsoft.com/office/drawing/2014/main" id="{5AEFCD8D-BE6A-3B1B-E143-FF58AFEF883E}"/>
              </a:ext>
            </a:extLst>
          </p:cNvPr>
          <p:cNvSpPr>
            <a:spLocks noGrp="1"/>
          </p:cNvSpPr>
          <p:nvPr>
            <p:ph type="sldNum" sz="quarter" idx="12"/>
          </p:nvPr>
        </p:nvSpPr>
        <p:spPr>
          <a:xfrm>
            <a:off x="8858992" y="6299875"/>
            <a:ext cx="1580408" cy="365125"/>
          </a:xfrm>
        </p:spPr>
        <p:txBody>
          <a:bodyPr>
            <a:normAutofit/>
          </a:bodyPr>
          <a:lstStyle/>
          <a:p>
            <a:pPr>
              <a:spcAft>
                <a:spcPts val="600"/>
              </a:spcAft>
            </a:pPr>
            <a:fld id="{8F377299-36CD-E049-B4A4-56FC7F2EF3FB}" type="slidenum">
              <a:rPr lang="en-US" smtClean="0"/>
              <a:pPr>
                <a:spcAft>
                  <a:spcPts val="600"/>
                </a:spcAft>
              </a:pPr>
              <a:t>40</a:t>
            </a:fld>
            <a:endParaRPr lang="en-US"/>
          </a:p>
        </p:txBody>
      </p:sp>
    </p:spTree>
    <p:extLst>
      <p:ext uri="{BB962C8B-B14F-4D97-AF65-F5344CB8AC3E}">
        <p14:creationId xmlns:p14="http://schemas.microsoft.com/office/powerpoint/2010/main" val="42866933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CC6D8-906C-2141-AD53-A5F72F89CAD1}"/>
              </a:ext>
            </a:extLst>
          </p:cNvPr>
          <p:cNvSpPr>
            <a:spLocks noGrp="1"/>
          </p:cNvSpPr>
          <p:nvPr>
            <p:ph type="title"/>
          </p:nvPr>
        </p:nvSpPr>
        <p:spPr>
          <a:xfrm>
            <a:off x="2834425" y="783688"/>
            <a:ext cx="6158248" cy="1349375"/>
          </a:xfrm>
        </p:spPr>
        <p:txBody>
          <a:bodyPr/>
          <a:lstStyle/>
          <a:p>
            <a:r>
              <a:rPr lang="en-US">
                <a:ea typeface="Calibri"/>
              </a:rPr>
              <a:t>Financial Best Practices</a:t>
            </a:r>
            <a:br>
              <a:rPr lang="en-US" dirty="0">
                <a:ea typeface="Calibri"/>
              </a:rPr>
            </a:br>
            <a:endParaRPr lang="en-US" b="0">
              <a:solidFill>
                <a:srgbClr val="000000"/>
              </a:solidFill>
              <a:ea typeface="Calibri"/>
            </a:endParaRPr>
          </a:p>
          <a:p>
            <a:endParaRPr lang="en-US" dirty="0">
              <a:ea typeface="Calibri"/>
            </a:endParaRPr>
          </a:p>
        </p:txBody>
      </p:sp>
      <p:sp>
        <p:nvSpPr>
          <p:cNvPr id="3" name="Content Placeholder 2">
            <a:extLst>
              <a:ext uri="{FF2B5EF4-FFF2-40B4-BE49-F238E27FC236}">
                <a16:creationId xmlns:a16="http://schemas.microsoft.com/office/drawing/2014/main" id="{FF81085A-901F-E9F6-DECC-9F4656084980}"/>
              </a:ext>
            </a:extLst>
          </p:cNvPr>
          <p:cNvSpPr>
            <a:spLocks noGrp="1"/>
          </p:cNvSpPr>
          <p:nvPr>
            <p:ph idx="1"/>
          </p:nvPr>
        </p:nvSpPr>
        <p:spPr/>
        <p:txBody>
          <a:bodyPr vert="horz" lIns="91440" tIns="45720" rIns="91440" bIns="45720" rtlCol="0" anchor="t">
            <a:normAutofit/>
          </a:bodyPr>
          <a:lstStyle/>
          <a:p>
            <a:r>
              <a:rPr lang="en-US">
                <a:ea typeface="Calibri"/>
              </a:rPr>
              <a:t>What's one financial process your organization couldn't live without?</a:t>
            </a:r>
            <a:endParaRPr lang="en-US">
              <a:ea typeface="Calibri" panose="020F0502020204030204" pitchFamily="34" charset="0"/>
            </a:endParaRPr>
          </a:p>
          <a:p>
            <a:r>
              <a:rPr lang="en-US">
                <a:ea typeface="Calibri"/>
              </a:rPr>
              <a:t>How do you keep your board informed about finances?</a:t>
            </a:r>
            <a:endParaRPr lang="en-US"/>
          </a:p>
          <a:p>
            <a:r>
              <a:rPr lang="en-US">
                <a:ea typeface="Calibri"/>
              </a:rPr>
              <a:t>What internal control has made the biggest difference for your organization?</a:t>
            </a:r>
            <a:endParaRPr lang="en-US"/>
          </a:p>
          <a:p>
            <a:endParaRPr lang="en-US" dirty="0">
              <a:ea typeface="Calibri"/>
            </a:endParaRPr>
          </a:p>
        </p:txBody>
      </p:sp>
      <p:sp>
        <p:nvSpPr>
          <p:cNvPr id="4" name="Footer Placeholder 3">
            <a:extLst>
              <a:ext uri="{FF2B5EF4-FFF2-40B4-BE49-F238E27FC236}">
                <a16:creationId xmlns:a16="http://schemas.microsoft.com/office/drawing/2014/main" id="{14BEC293-9253-BFAF-FC67-20A1568D4F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C62551-D799-43AA-A986-02104E4914A4}"/>
              </a:ext>
            </a:extLst>
          </p:cNvPr>
          <p:cNvSpPr>
            <a:spLocks noGrp="1"/>
          </p:cNvSpPr>
          <p:nvPr>
            <p:ph type="sldNum" sz="quarter" idx="12"/>
          </p:nvPr>
        </p:nvSpPr>
        <p:spPr/>
        <p:txBody>
          <a:bodyPr/>
          <a:lstStyle/>
          <a:p>
            <a:fld id="{8F377299-36CD-E049-B4A4-56FC7F2EF3FB}" type="slidenum">
              <a:rPr lang="en-US" smtClean="0"/>
              <a:pPr/>
              <a:t>41</a:t>
            </a:fld>
            <a:endParaRPr lang="en-US"/>
          </a:p>
        </p:txBody>
      </p:sp>
    </p:spTree>
    <p:extLst>
      <p:ext uri="{BB962C8B-B14F-4D97-AF65-F5344CB8AC3E}">
        <p14:creationId xmlns:p14="http://schemas.microsoft.com/office/powerpoint/2010/main" val="41836574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7C381-FEAE-FA81-066D-354610F89380}"/>
              </a:ext>
            </a:extLst>
          </p:cNvPr>
          <p:cNvSpPr>
            <a:spLocks noGrp="1"/>
          </p:cNvSpPr>
          <p:nvPr>
            <p:ph type="title"/>
          </p:nvPr>
        </p:nvSpPr>
        <p:spPr>
          <a:xfrm>
            <a:off x="838200" y="365125"/>
            <a:ext cx="10515600" cy="1349375"/>
          </a:xfrm>
        </p:spPr>
        <p:txBody>
          <a:bodyPr anchor="ctr">
            <a:normAutofit/>
          </a:bodyPr>
          <a:lstStyle/>
          <a:p>
            <a:r>
              <a:rPr lang="en-US"/>
              <a:t>Volunteer Recruitment</a:t>
            </a:r>
            <a:br>
              <a:rPr lang="en-US"/>
            </a:br>
            <a:endParaRPr lang="en-US"/>
          </a:p>
        </p:txBody>
      </p:sp>
      <p:pic>
        <p:nvPicPr>
          <p:cNvPr id="7" name="Picture 6" descr="One in a crowd">
            <a:extLst>
              <a:ext uri="{FF2B5EF4-FFF2-40B4-BE49-F238E27FC236}">
                <a16:creationId xmlns:a16="http://schemas.microsoft.com/office/drawing/2014/main" id="{E9C97C47-225F-62B9-030C-3D47623F5272}"/>
              </a:ext>
            </a:extLst>
          </p:cNvPr>
          <p:cNvPicPr>
            <a:picLocks noChangeAspect="1"/>
          </p:cNvPicPr>
          <p:nvPr/>
        </p:nvPicPr>
        <p:blipFill>
          <a:blip r:embed="rId2"/>
          <a:srcRect t="19711" b="29244"/>
          <a:stretch>
            <a:fillRect/>
          </a:stretch>
        </p:blipFill>
        <p:spPr>
          <a:xfrm>
            <a:off x="838200" y="1828799"/>
            <a:ext cx="10515600" cy="4025735"/>
          </a:xfrm>
          <a:prstGeom prst="rect">
            <a:avLst/>
          </a:prstGeom>
          <a:noFill/>
        </p:spPr>
      </p:pic>
      <p:sp>
        <p:nvSpPr>
          <p:cNvPr id="11" name="Footer Placeholder 3">
            <a:extLst>
              <a:ext uri="{FF2B5EF4-FFF2-40B4-BE49-F238E27FC236}">
                <a16:creationId xmlns:a16="http://schemas.microsoft.com/office/drawing/2014/main" id="{48D325E2-16C1-DE06-156F-C4C1E8EAD661}"/>
              </a:ext>
            </a:extLst>
          </p:cNvPr>
          <p:cNvSpPr>
            <a:spLocks noGrp="1"/>
          </p:cNvSpPr>
          <p:nvPr>
            <p:ph type="ftr" sz="quarter" idx="11"/>
          </p:nvPr>
        </p:nvSpPr>
        <p:spPr>
          <a:xfrm>
            <a:off x="4533900" y="6298437"/>
            <a:ext cx="4325092" cy="365125"/>
          </a:xfrm>
        </p:spPr>
        <p:txBody>
          <a:bodyPr/>
          <a:lstStyle/>
          <a:p>
            <a:endParaRPr lang="en-US"/>
          </a:p>
        </p:txBody>
      </p:sp>
      <p:sp>
        <p:nvSpPr>
          <p:cNvPr id="5" name="Slide Number Placeholder 4">
            <a:extLst>
              <a:ext uri="{FF2B5EF4-FFF2-40B4-BE49-F238E27FC236}">
                <a16:creationId xmlns:a16="http://schemas.microsoft.com/office/drawing/2014/main" id="{99347197-F7A1-B21A-782D-D8581F511A8A}"/>
              </a:ext>
            </a:extLst>
          </p:cNvPr>
          <p:cNvSpPr>
            <a:spLocks noGrp="1"/>
          </p:cNvSpPr>
          <p:nvPr>
            <p:ph type="sldNum" sz="quarter" idx="12"/>
          </p:nvPr>
        </p:nvSpPr>
        <p:spPr>
          <a:xfrm>
            <a:off x="8858992" y="6299875"/>
            <a:ext cx="1580408" cy="365125"/>
          </a:xfrm>
        </p:spPr>
        <p:txBody>
          <a:bodyPr>
            <a:normAutofit/>
          </a:bodyPr>
          <a:lstStyle/>
          <a:p>
            <a:pPr>
              <a:spcAft>
                <a:spcPts val="600"/>
              </a:spcAft>
            </a:pPr>
            <a:fld id="{8F377299-36CD-E049-B4A4-56FC7F2EF3FB}" type="slidenum">
              <a:rPr lang="en-US" smtClean="0"/>
              <a:pPr>
                <a:spcAft>
                  <a:spcPts val="600"/>
                </a:spcAft>
              </a:pPr>
              <a:t>42</a:t>
            </a:fld>
            <a:endParaRPr lang="en-US"/>
          </a:p>
        </p:txBody>
      </p:sp>
    </p:spTree>
    <p:extLst>
      <p:ext uri="{BB962C8B-B14F-4D97-AF65-F5344CB8AC3E}">
        <p14:creationId xmlns:p14="http://schemas.microsoft.com/office/powerpoint/2010/main" val="3999702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CF190-7BB8-53B7-1699-1CC3F91885D4}"/>
              </a:ext>
            </a:extLst>
          </p:cNvPr>
          <p:cNvSpPr>
            <a:spLocks noGrp="1"/>
          </p:cNvSpPr>
          <p:nvPr>
            <p:ph type="title"/>
          </p:nvPr>
        </p:nvSpPr>
        <p:spPr>
          <a:xfrm>
            <a:off x="3049073" y="762224"/>
            <a:ext cx="5847009" cy="1349375"/>
          </a:xfrm>
        </p:spPr>
        <p:txBody>
          <a:bodyPr/>
          <a:lstStyle/>
          <a:p>
            <a:r>
              <a:rPr lang="en-US">
                <a:ea typeface="Calibri"/>
              </a:rPr>
              <a:t>Volunteer Recruitment</a:t>
            </a:r>
            <a:br>
              <a:rPr lang="en-US" dirty="0">
                <a:ea typeface="Calibri"/>
              </a:rPr>
            </a:br>
            <a:endParaRPr lang="en-US" b="0">
              <a:solidFill>
                <a:srgbClr val="000000"/>
              </a:solidFill>
              <a:ea typeface="Calibri"/>
            </a:endParaRPr>
          </a:p>
          <a:p>
            <a:endParaRPr lang="en-US" dirty="0">
              <a:ea typeface="Calibri"/>
            </a:endParaRPr>
          </a:p>
        </p:txBody>
      </p:sp>
      <p:sp>
        <p:nvSpPr>
          <p:cNvPr id="3" name="Content Placeholder 2">
            <a:extLst>
              <a:ext uri="{FF2B5EF4-FFF2-40B4-BE49-F238E27FC236}">
                <a16:creationId xmlns:a16="http://schemas.microsoft.com/office/drawing/2014/main" id="{655BDCC9-9956-EF96-D0E8-B2EC777DC899}"/>
              </a:ext>
            </a:extLst>
          </p:cNvPr>
          <p:cNvSpPr>
            <a:spLocks noGrp="1"/>
          </p:cNvSpPr>
          <p:nvPr>
            <p:ph idx="1"/>
          </p:nvPr>
        </p:nvSpPr>
        <p:spPr/>
        <p:txBody>
          <a:bodyPr vert="horz" lIns="91440" tIns="45720" rIns="91440" bIns="45720" rtlCol="0" anchor="t">
            <a:normAutofit/>
          </a:bodyPr>
          <a:lstStyle/>
          <a:p>
            <a:r>
              <a:rPr lang="en-US">
                <a:ea typeface="Calibri"/>
              </a:rPr>
              <a:t>How do you recruit volunteers who have never been involved before?</a:t>
            </a:r>
            <a:endParaRPr lang="en-US">
              <a:ea typeface="Calibri" panose="020F0502020204030204" pitchFamily="34" charset="0"/>
            </a:endParaRPr>
          </a:p>
          <a:p>
            <a:r>
              <a:rPr lang="en-US">
                <a:ea typeface="Calibri"/>
              </a:rPr>
              <a:t>What's your favorite volunteer appreciation idea?</a:t>
            </a:r>
            <a:endParaRPr lang="en-US"/>
          </a:p>
          <a:p>
            <a:r>
              <a:rPr lang="en-US">
                <a:ea typeface="Calibri"/>
              </a:rPr>
              <a:t>How do you make volunteering manageable for busy parents?</a:t>
            </a:r>
            <a:endParaRPr lang="en-US"/>
          </a:p>
          <a:p>
            <a:endParaRPr lang="en-US" dirty="0">
              <a:ea typeface="Calibri"/>
            </a:endParaRPr>
          </a:p>
        </p:txBody>
      </p:sp>
      <p:sp>
        <p:nvSpPr>
          <p:cNvPr id="4" name="Footer Placeholder 3">
            <a:extLst>
              <a:ext uri="{FF2B5EF4-FFF2-40B4-BE49-F238E27FC236}">
                <a16:creationId xmlns:a16="http://schemas.microsoft.com/office/drawing/2014/main" id="{74155C64-3AC2-3A16-8DBB-EBB37DB5AC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BC09ED-13DA-7767-AA28-FE26879B499C}"/>
              </a:ext>
            </a:extLst>
          </p:cNvPr>
          <p:cNvSpPr>
            <a:spLocks noGrp="1"/>
          </p:cNvSpPr>
          <p:nvPr>
            <p:ph type="sldNum" sz="quarter" idx="12"/>
          </p:nvPr>
        </p:nvSpPr>
        <p:spPr/>
        <p:txBody>
          <a:bodyPr/>
          <a:lstStyle/>
          <a:p>
            <a:fld id="{8F377299-36CD-E049-B4A4-56FC7F2EF3FB}" type="slidenum">
              <a:rPr lang="en-US" smtClean="0"/>
              <a:pPr/>
              <a:t>43</a:t>
            </a:fld>
            <a:endParaRPr lang="en-US"/>
          </a:p>
        </p:txBody>
      </p:sp>
    </p:spTree>
    <p:extLst>
      <p:ext uri="{BB962C8B-B14F-4D97-AF65-F5344CB8AC3E}">
        <p14:creationId xmlns:p14="http://schemas.microsoft.com/office/powerpoint/2010/main" val="16400517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59E25-EBCB-A3E0-8305-670E48A84726}"/>
              </a:ext>
            </a:extLst>
          </p:cNvPr>
          <p:cNvSpPr>
            <a:spLocks noGrp="1"/>
          </p:cNvSpPr>
          <p:nvPr>
            <p:ph type="title"/>
          </p:nvPr>
        </p:nvSpPr>
        <p:spPr>
          <a:xfrm>
            <a:off x="838200" y="365125"/>
            <a:ext cx="10515600" cy="1349375"/>
          </a:xfrm>
        </p:spPr>
        <p:txBody>
          <a:bodyPr anchor="ctr">
            <a:normAutofit/>
          </a:bodyPr>
          <a:lstStyle/>
          <a:p>
            <a:r>
              <a:rPr lang="en-US"/>
              <a:t>Sharing Resources</a:t>
            </a:r>
            <a:br>
              <a:rPr lang="en-US"/>
            </a:br>
            <a:endParaRPr lang="en-US"/>
          </a:p>
        </p:txBody>
      </p:sp>
      <p:pic>
        <p:nvPicPr>
          <p:cNvPr id="7" name="Picture 6" descr="A 3D pattern of ring shapes connected by lines">
            <a:extLst>
              <a:ext uri="{FF2B5EF4-FFF2-40B4-BE49-F238E27FC236}">
                <a16:creationId xmlns:a16="http://schemas.microsoft.com/office/drawing/2014/main" id="{AE02E643-51BE-A830-B1A2-8C8AC8CF4C16}"/>
              </a:ext>
            </a:extLst>
          </p:cNvPr>
          <p:cNvPicPr>
            <a:picLocks noChangeAspect="1"/>
          </p:cNvPicPr>
          <p:nvPr/>
        </p:nvPicPr>
        <p:blipFill>
          <a:blip r:embed="rId2"/>
          <a:srcRect t="9066" b="22875"/>
          <a:stretch>
            <a:fillRect/>
          </a:stretch>
        </p:blipFill>
        <p:spPr>
          <a:xfrm>
            <a:off x="838200" y="1828799"/>
            <a:ext cx="10515600" cy="4025735"/>
          </a:xfrm>
          <a:prstGeom prst="rect">
            <a:avLst/>
          </a:prstGeom>
          <a:noFill/>
        </p:spPr>
      </p:pic>
      <p:sp>
        <p:nvSpPr>
          <p:cNvPr id="11" name="Footer Placeholder 3">
            <a:extLst>
              <a:ext uri="{FF2B5EF4-FFF2-40B4-BE49-F238E27FC236}">
                <a16:creationId xmlns:a16="http://schemas.microsoft.com/office/drawing/2014/main" id="{CF6082C6-F8B6-0912-E124-8C59916C0AC3}"/>
              </a:ext>
            </a:extLst>
          </p:cNvPr>
          <p:cNvSpPr>
            <a:spLocks noGrp="1"/>
          </p:cNvSpPr>
          <p:nvPr>
            <p:ph type="ftr" sz="quarter" idx="11"/>
          </p:nvPr>
        </p:nvSpPr>
        <p:spPr>
          <a:xfrm>
            <a:off x="4533900" y="6298437"/>
            <a:ext cx="4325092" cy="365125"/>
          </a:xfrm>
        </p:spPr>
        <p:txBody>
          <a:bodyPr/>
          <a:lstStyle/>
          <a:p>
            <a:endParaRPr lang="en-US"/>
          </a:p>
        </p:txBody>
      </p:sp>
      <p:sp>
        <p:nvSpPr>
          <p:cNvPr id="5" name="Slide Number Placeholder 4">
            <a:extLst>
              <a:ext uri="{FF2B5EF4-FFF2-40B4-BE49-F238E27FC236}">
                <a16:creationId xmlns:a16="http://schemas.microsoft.com/office/drawing/2014/main" id="{6F7C85BC-472C-BE5B-9B87-1B511367DE5D}"/>
              </a:ext>
            </a:extLst>
          </p:cNvPr>
          <p:cNvSpPr>
            <a:spLocks noGrp="1"/>
          </p:cNvSpPr>
          <p:nvPr>
            <p:ph type="sldNum" sz="quarter" idx="12"/>
          </p:nvPr>
        </p:nvSpPr>
        <p:spPr>
          <a:xfrm>
            <a:off x="8858992" y="6299875"/>
            <a:ext cx="1580408" cy="365125"/>
          </a:xfrm>
        </p:spPr>
        <p:txBody>
          <a:bodyPr>
            <a:normAutofit/>
          </a:bodyPr>
          <a:lstStyle/>
          <a:p>
            <a:pPr>
              <a:spcAft>
                <a:spcPts val="600"/>
              </a:spcAft>
            </a:pPr>
            <a:fld id="{8F377299-36CD-E049-B4A4-56FC7F2EF3FB}" type="slidenum">
              <a:rPr lang="en-US" smtClean="0"/>
              <a:pPr>
                <a:spcAft>
                  <a:spcPts val="600"/>
                </a:spcAft>
              </a:pPr>
              <a:t>44</a:t>
            </a:fld>
            <a:endParaRPr lang="en-US"/>
          </a:p>
        </p:txBody>
      </p:sp>
    </p:spTree>
    <p:extLst>
      <p:ext uri="{BB962C8B-B14F-4D97-AF65-F5344CB8AC3E}">
        <p14:creationId xmlns:p14="http://schemas.microsoft.com/office/powerpoint/2010/main" val="15709992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CF5C6-0A21-0097-C0B5-6CA691DCCF6E}"/>
              </a:ext>
            </a:extLst>
          </p:cNvPr>
          <p:cNvSpPr>
            <a:spLocks noGrp="1"/>
          </p:cNvSpPr>
          <p:nvPr>
            <p:ph type="title"/>
          </p:nvPr>
        </p:nvSpPr>
        <p:spPr>
          <a:xfrm>
            <a:off x="3360313" y="762224"/>
            <a:ext cx="4924023" cy="1349375"/>
          </a:xfrm>
        </p:spPr>
        <p:txBody>
          <a:bodyPr/>
          <a:lstStyle/>
          <a:p>
            <a:r>
              <a:rPr lang="en-US">
                <a:ea typeface="Calibri"/>
              </a:rPr>
              <a:t>Sharing Resources</a:t>
            </a:r>
            <a:br>
              <a:rPr lang="en-US" dirty="0">
                <a:ea typeface="Calibri"/>
              </a:rPr>
            </a:br>
            <a:endParaRPr lang="en-US" b="0">
              <a:solidFill>
                <a:srgbClr val="000000"/>
              </a:solidFill>
              <a:ea typeface="Calibri"/>
            </a:endParaRPr>
          </a:p>
          <a:p>
            <a:endParaRPr lang="en-US" dirty="0">
              <a:ea typeface="Calibri"/>
            </a:endParaRPr>
          </a:p>
        </p:txBody>
      </p:sp>
      <p:sp>
        <p:nvSpPr>
          <p:cNvPr id="3" name="Content Placeholder 2">
            <a:extLst>
              <a:ext uri="{FF2B5EF4-FFF2-40B4-BE49-F238E27FC236}">
                <a16:creationId xmlns:a16="http://schemas.microsoft.com/office/drawing/2014/main" id="{22622853-5838-7A1E-B026-7C745ADFB23A}"/>
              </a:ext>
            </a:extLst>
          </p:cNvPr>
          <p:cNvSpPr>
            <a:spLocks noGrp="1"/>
          </p:cNvSpPr>
          <p:nvPr>
            <p:ph idx="1"/>
          </p:nvPr>
        </p:nvSpPr>
        <p:spPr/>
        <p:txBody>
          <a:bodyPr vert="horz" lIns="91440" tIns="45720" rIns="91440" bIns="45720" rtlCol="0" anchor="t">
            <a:normAutofit/>
          </a:bodyPr>
          <a:lstStyle/>
          <a:p>
            <a:r>
              <a:rPr lang="en-US">
                <a:ea typeface="Calibri"/>
              </a:rPr>
              <a:t>What's an app, website, or tool your organization uses that you'd recommend?</a:t>
            </a:r>
            <a:endParaRPr lang="en-US">
              <a:ea typeface="Calibri" panose="020F0502020204030204" pitchFamily="34" charset="0"/>
            </a:endParaRPr>
          </a:p>
          <a:p>
            <a:r>
              <a:rPr lang="en-US">
                <a:ea typeface="Calibri"/>
              </a:rPr>
              <a:t>Does anyone have a great sponsorship packet they'd be willing to share?</a:t>
            </a:r>
            <a:endParaRPr lang="en-US"/>
          </a:p>
          <a:p>
            <a:r>
              <a:rPr lang="en-US">
                <a:ea typeface="Calibri"/>
              </a:rPr>
              <a:t>Has anyone created a volunteer handbook or board notebook?</a:t>
            </a:r>
            <a:endParaRPr lang="en-US"/>
          </a:p>
          <a:p>
            <a:endParaRPr lang="en-US" dirty="0">
              <a:ea typeface="Calibri"/>
            </a:endParaRPr>
          </a:p>
        </p:txBody>
      </p:sp>
      <p:sp>
        <p:nvSpPr>
          <p:cNvPr id="4" name="Footer Placeholder 3">
            <a:extLst>
              <a:ext uri="{FF2B5EF4-FFF2-40B4-BE49-F238E27FC236}">
                <a16:creationId xmlns:a16="http://schemas.microsoft.com/office/drawing/2014/main" id="{039EB32E-883A-C602-B5B5-48DA8E48B61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4D5CCA-E6EF-1085-EC09-87EB53B24C12}"/>
              </a:ext>
            </a:extLst>
          </p:cNvPr>
          <p:cNvSpPr>
            <a:spLocks noGrp="1"/>
          </p:cNvSpPr>
          <p:nvPr>
            <p:ph type="sldNum" sz="quarter" idx="12"/>
          </p:nvPr>
        </p:nvSpPr>
        <p:spPr/>
        <p:txBody>
          <a:bodyPr/>
          <a:lstStyle/>
          <a:p>
            <a:fld id="{8F377299-36CD-E049-B4A4-56FC7F2EF3FB}" type="slidenum">
              <a:rPr lang="en-US" smtClean="0"/>
              <a:pPr/>
              <a:t>45</a:t>
            </a:fld>
            <a:endParaRPr lang="en-US"/>
          </a:p>
        </p:txBody>
      </p:sp>
    </p:spTree>
    <p:extLst>
      <p:ext uri="{BB962C8B-B14F-4D97-AF65-F5344CB8AC3E}">
        <p14:creationId xmlns:p14="http://schemas.microsoft.com/office/powerpoint/2010/main" val="13320219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EABF7-2151-7445-1B87-8F7F9642277E}"/>
              </a:ext>
            </a:extLst>
          </p:cNvPr>
          <p:cNvSpPr>
            <a:spLocks noGrp="1"/>
          </p:cNvSpPr>
          <p:nvPr>
            <p:ph type="title"/>
          </p:nvPr>
        </p:nvSpPr>
        <p:spPr>
          <a:xfrm>
            <a:off x="838200" y="365125"/>
            <a:ext cx="10515600" cy="1349375"/>
          </a:xfrm>
        </p:spPr>
        <p:txBody>
          <a:bodyPr anchor="ctr">
            <a:normAutofit/>
          </a:bodyPr>
          <a:lstStyle/>
          <a:p>
            <a:r>
              <a:rPr lang="en-US"/>
              <a:t>Lessons Learned</a:t>
            </a:r>
            <a:br>
              <a:rPr lang="en-US"/>
            </a:br>
            <a:endParaRPr lang="en-US"/>
          </a:p>
        </p:txBody>
      </p:sp>
      <p:pic>
        <p:nvPicPr>
          <p:cNvPr id="7" name="Picture 6" descr="Colored pencils inside a pencil holder which is on top of a wood table">
            <a:extLst>
              <a:ext uri="{FF2B5EF4-FFF2-40B4-BE49-F238E27FC236}">
                <a16:creationId xmlns:a16="http://schemas.microsoft.com/office/drawing/2014/main" id="{DD05BEB1-000C-459B-C75D-CA952D2DC650}"/>
              </a:ext>
            </a:extLst>
          </p:cNvPr>
          <p:cNvPicPr>
            <a:picLocks noChangeAspect="1"/>
          </p:cNvPicPr>
          <p:nvPr/>
        </p:nvPicPr>
        <p:blipFill>
          <a:blip r:embed="rId2"/>
          <a:srcRect t="41305" b="788"/>
          <a:stretch>
            <a:fillRect/>
          </a:stretch>
        </p:blipFill>
        <p:spPr>
          <a:xfrm>
            <a:off x="838200" y="1825625"/>
            <a:ext cx="10515600" cy="4064536"/>
          </a:xfrm>
          <a:prstGeom prst="rect">
            <a:avLst/>
          </a:prstGeom>
          <a:noFill/>
        </p:spPr>
      </p:pic>
      <p:sp>
        <p:nvSpPr>
          <p:cNvPr id="11" name="Footer Placeholder 3">
            <a:extLst>
              <a:ext uri="{FF2B5EF4-FFF2-40B4-BE49-F238E27FC236}">
                <a16:creationId xmlns:a16="http://schemas.microsoft.com/office/drawing/2014/main" id="{3A03D457-A75D-3D7F-551F-98D6EC791393}"/>
              </a:ext>
            </a:extLst>
          </p:cNvPr>
          <p:cNvSpPr>
            <a:spLocks noGrp="1"/>
          </p:cNvSpPr>
          <p:nvPr>
            <p:ph type="ftr" sz="quarter" idx="11"/>
          </p:nvPr>
        </p:nvSpPr>
        <p:spPr>
          <a:xfrm>
            <a:off x="4536372" y="6305484"/>
            <a:ext cx="3664527" cy="365125"/>
          </a:xfrm>
        </p:spPr>
        <p:txBody>
          <a:bodyPr/>
          <a:lstStyle/>
          <a:p>
            <a:endParaRPr lang="en-US"/>
          </a:p>
        </p:txBody>
      </p:sp>
      <p:sp>
        <p:nvSpPr>
          <p:cNvPr id="5" name="Slide Number Placeholder 4">
            <a:extLst>
              <a:ext uri="{FF2B5EF4-FFF2-40B4-BE49-F238E27FC236}">
                <a16:creationId xmlns:a16="http://schemas.microsoft.com/office/drawing/2014/main" id="{DE234C9A-75C7-0A85-6FB9-BF3FBBA5C052}"/>
              </a:ext>
            </a:extLst>
          </p:cNvPr>
          <p:cNvSpPr>
            <a:spLocks noGrp="1"/>
          </p:cNvSpPr>
          <p:nvPr>
            <p:ph type="sldNum" sz="quarter" idx="12"/>
          </p:nvPr>
        </p:nvSpPr>
        <p:spPr>
          <a:xfrm>
            <a:off x="9072748" y="6305484"/>
            <a:ext cx="1388318" cy="365125"/>
          </a:xfrm>
        </p:spPr>
        <p:txBody>
          <a:bodyPr>
            <a:normAutofit/>
          </a:bodyPr>
          <a:lstStyle/>
          <a:p>
            <a:pPr>
              <a:spcAft>
                <a:spcPts val="600"/>
              </a:spcAft>
            </a:pPr>
            <a:fld id="{8F377299-36CD-E049-B4A4-56FC7F2EF3FB}" type="slidenum">
              <a:rPr lang="en-US" smtClean="0"/>
              <a:pPr>
                <a:spcAft>
                  <a:spcPts val="600"/>
                </a:spcAft>
              </a:pPr>
              <a:t>46</a:t>
            </a:fld>
            <a:endParaRPr lang="en-US"/>
          </a:p>
        </p:txBody>
      </p:sp>
    </p:spTree>
    <p:extLst>
      <p:ext uri="{BB962C8B-B14F-4D97-AF65-F5344CB8AC3E}">
        <p14:creationId xmlns:p14="http://schemas.microsoft.com/office/powerpoint/2010/main" val="6725221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769FC-B31D-08CC-EB1C-A218064AC8BB}"/>
              </a:ext>
            </a:extLst>
          </p:cNvPr>
          <p:cNvSpPr>
            <a:spLocks noGrp="1"/>
          </p:cNvSpPr>
          <p:nvPr>
            <p:ph type="title"/>
          </p:nvPr>
        </p:nvSpPr>
        <p:spPr>
          <a:xfrm>
            <a:off x="3800341" y="858815"/>
            <a:ext cx="4602051" cy="1349375"/>
          </a:xfrm>
        </p:spPr>
        <p:txBody>
          <a:bodyPr/>
          <a:lstStyle/>
          <a:p>
            <a:r>
              <a:rPr lang="en-US">
                <a:ea typeface="Calibri"/>
              </a:rPr>
              <a:t>Lessons Learned</a:t>
            </a:r>
            <a:br>
              <a:rPr lang="en-US" dirty="0">
                <a:ea typeface="Calibri"/>
              </a:rPr>
            </a:br>
            <a:endParaRPr lang="en-US" b="0">
              <a:solidFill>
                <a:srgbClr val="000000"/>
              </a:solidFill>
              <a:ea typeface="Calibri"/>
            </a:endParaRPr>
          </a:p>
          <a:p>
            <a:endParaRPr lang="en-US" dirty="0">
              <a:ea typeface="Calibri"/>
            </a:endParaRPr>
          </a:p>
        </p:txBody>
      </p:sp>
      <p:sp>
        <p:nvSpPr>
          <p:cNvPr id="3" name="Content Placeholder 2">
            <a:extLst>
              <a:ext uri="{FF2B5EF4-FFF2-40B4-BE49-F238E27FC236}">
                <a16:creationId xmlns:a16="http://schemas.microsoft.com/office/drawing/2014/main" id="{84764146-6900-0994-43CD-161BF9E14CA1}"/>
              </a:ext>
            </a:extLst>
          </p:cNvPr>
          <p:cNvSpPr>
            <a:spLocks noGrp="1"/>
          </p:cNvSpPr>
          <p:nvPr>
            <p:ph idx="1"/>
          </p:nvPr>
        </p:nvSpPr>
        <p:spPr/>
        <p:txBody>
          <a:bodyPr vert="horz" lIns="91440" tIns="45720" rIns="91440" bIns="45720" rtlCol="0" anchor="t">
            <a:normAutofit/>
          </a:bodyPr>
          <a:lstStyle/>
          <a:p>
            <a:r>
              <a:rPr lang="en-US">
                <a:ea typeface="Calibri"/>
              </a:rPr>
              <a:t>What's one mistake you made that helped you become a better leader?</a:t>
            </a:r>
            <a:endParaRPr lang="en-US">
              <a:ea typeface="Calibri" panose="020F0502020204030204" pitchFamily="34" charset="0"/>
            </a:endParaRPr>
          </a:p>
          <a:p>
            <a:r>
              <a:rPr lang="en-US">
                <a:ea typeface="Calibri"/>
              </a:rPr>
              <a:t>If you could go back to your first board meeting, what advice would you give yourself?</a:t>
            </a:r>
            <a:endParaRPr lang="en-US"/>
          </a:p>
          <a:p>
            <a:endParaRPr lang="en-US" dirty="0">
              <a:ea typeface="Calibri"/>
            </a:endParaRPr>
          </a:p>
        </p:txBody>
      </p:sp>
      <p:sp>
        <p:nvSpPr>
          <p:cNvPr id="4" name="Footer Placeholder 3">
            <a:extLst>
              <a:ext uri="{FF2B5EF4-FFF2-40B4-BE49-F238E27FC236}">
                <a16:creationId xmlns:a16="http://schemas.microsoft.com/office/drawing/2014/main" id="{34BE1987-3F7C-5843-7F69-8F4D5800F11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8009693-23E9-B4C0-4060-7C8E533A6DF7}"/>
              </a:ext>
            </a:extLst>
          </p:cNvPr>
          <p:cNvSpPr>
            <a:spLocks noGrp="1"/>
          </p:cNvSpPr>
          <p:nvPr>
            <p:ph type="sldNum" sz="quarter" idx="12"/>
          </p:nvPr>
        </p:nvSpPr>
        <p:spPr/>
        <p:txBody>
          <a:bodyPr/>
          <a:lstStyle/>
          <a:p>
            <a:fld id="{8F377299-36CD-E049-B4A4-56FC7F2EF3FB}" type="slidenum">
              <a:rPr lang="en-US" smtClean="0"/>
              <a:pPr/>
              <a:t>47</a:t>
            </a:fld>
            <a:endParaRPr lang="en-US"/>
          </a:p>
        </p:txBody>
      </p:sp>
    </p:spTree>
    <p:extLst>
      <p:ext uri="{BB962C8B-B14F-4D97-AF65-F5344CB8AC3E}">
        <p14:creationId xmlns:p14="http://schemas.microsoft.com/office/powerpoint/2010/main" val="35697685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4000-D324-6F51-7049-5E5D942BA5E6}"/>
              </a:ext>
            </a:extLst>
          </p:cNvPr>
          <p:cNvSpPr>
            <a:spLocks noGrp="1"/>
          </p:cNvSpPr>
          <p:nvPr>
            <p:ph type="title"/>
          </p:nvPr>
        </p:nvSpPr>
        <p:spPr>
          <a:xfrm>
            <a:off x="838200" y="365125"/>
            <a:ext cx="10515600" cy="1349375"/>
          </a:xfrm>
        </p:spPr>
        <p:txBody>
          <a:bodyPr anchor="ctr">
            <a:normAutofit/>
          </a:bodyPr>
          <a:lstStyle/>
          <a:p>
            <a:r>
              <a:rPr lang="en-US"/>
              <a:t>Lightning Round</a:t>
            </a:r>
            <a:br>
              <a:rPr lang="en-US"/>
            </a:br>
            <a:endParaRPr lang="en-US"/>
          </a:p>
        </p:txBody>
      </p:sp>
      <p:pic>
        <p:nvPicPr>
          <p:cNvPr id="7" name="Content Placeholder 6">
            <a:extLst>
              <a:ext uri="{FF2B5EF4-FFF2-40B4-BE49-F238E27FC236}">
                <a16:creationId xmlns:a16="http://schemas.microsoft.com/office/drawing/2014/main" id="{3901E088-07CC-7D7F-80DC-6EF8FFA757EE}"/>
              </a:ext>
            </a:extLst>
          </p:cNvPr>
          <p:cNvPicPr>
            <a:picLocks noGrp="1" noChangeAspect="1"/>
          </p:cNvPicPr>
          <p:nvPr>
            <p:ph idx="1"/>
          </p:nvPr>
        </p:nvPicPr>
        <p:blipFill>
          <a:blip r:embed="rId2"/>
          <a:srcRect t="23433"/>
          <a:stretch>
            <a:fillRect/>
          </a:stretch>
        </p:blipFill>
        <p:spPr>
          <a:xfrm>
            <a:off x="838200" y="1828799"/>
            <a:ext cx="10515600" cy="4025735"/>
          </a:xfrm>
          <a:prstGeom prst="rect">
            <a:avLst/>
          </a:prstGeom>
          <a:noFill/>
        </p:spPr>
      </p:pic>
      <p:sp>
        <p:nvSpPr>
          <p:cNvPr id="12" name="Footer Placeholder 3">
            <a:extLst>
              <a:ext uri="{FF2B5EF4-FFF2-40B4-BE49-F238E27FC236}">
                <a16:creationId xmlns:a16="http://schemas.microsoft.com/office/drawing/2014/main" id="{1122FF7A-9E48-2C16-4086-64769744F58A}"/>
              </a:ext>
            </a:extLst>
          </p:cNvPr>
          <p:cNvSpPr>
            <a:spLocks noGrp="1"/>
          </p:cNvSpPr>
          <p:nvPr>
            <p:ph type="ftr" sz="quarter" idx="11"/>
          </p:nvPr>
        </p:nvSpPr>
        <p:spPr>
          <a:xfrm>
            <a:off x="4533900" y="6298437"/>
            <a:ext cx="4325092" cy="365125"/>
          </a:xfrm>
        </p:spPr>
        <p:txBody>
          <a:bodyPr/>
          <a:lstStyle/>
          <a:p>
            <a:endParaRPr lang="en-US"/>
          </a:p>
        </p:txBody>
      </p:sp>
      <p:sp>
        <p:nvSpPr>
          <p:cNvPr id="5" name="Slide Number Placeholder 4">
            <a:extLst>
              <a:ext uri="{FF2B5EF4-FFF2-40B4-BE49-F238E27FC236}">
                <a16:creationId xmlns:a16="http://schemas.microsoft.com/office/drawing/2014/main" id="{EF6E04E5-E0C0-6A72-C889-F760B0CB029F}"/>
              </a:ext>
            </a:extLst>
          </p:cNvPr>
          <p:cNvSpPr>
            <a:spLocks noGrp="1"/>
          </p:cNvSpPr>
          <p:nvPr>
            <p:ph type="sldNum" sz="quarter" idx="12"/>
          </p:nvPr>
        </p:nvSpPr>
        <p:spPr>
          <a:xfrm>
            <a:off x="8858992" y="6299875"/>
            <a:ext cx="1580408" cy="365125"/>
          </a:xfrm>
        </p:spPr>
        <p:txBody>
          <a:bodyPr>
            <a:normAutofit/>
          </a:bodyPr>
          <a:lstStyle/>
          <a:p>
            <a:pPr>
              <a:spcAft>
                <a:spcPts val="600"/>
              </a:spcAft>
            </a:pPr>
            <a:fld id="{8F377299-36CD-E049-B4A4-56FC7F2EF3FB}" type="slidenum">
              <a:rPr lang="en-US" smtClean="0"/>
              <a:pPr>
                <a:spcAft>
                  <a:spcPts val="600"/>
                </a:spcAft>
              </a:pPr>
              <a:t>48</a:t>
            </a:fld>
            <a:endParaRPr lang="en-US"/>
          </a:p>
        </p:txBody>
      </p:sp>
    </p:spTree>
    <p:extLst>
      <p:ext uri="{BB962C8B-B14F-4D97-AF65-F5344CB8AC3E}">
        <p14:creationId xmlns:p14="http://schemas.microsoft.com/office/powerpoint/2010/main" val="19557407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F9CFB-3F39-6C13-7005-F38A7AAF8395}"/>
              </a:ext>
            </a:extLst>
          </p:cNvPr>
          <p:cNvSpPr>
            <a:spLocks noGrp="1"/>
          </p:cNvSpPr>
          <p:nvPr>
            <p:ph type="title"/>
          </p:nvPr>
        </p:nvSpPr>
        <p:spPr>
          <a:xfrm>
            <a:off x="3628623" y="783688"/>
            <a:ext cx="4355206" cy="1349375"/>
          </a:xfrm>
        </p:spPr>
        <p:txBody>
          <a:bodyPr/>
          <a:lstStyle/>
          <a:p>
            <a:r>
              <a:rPr lang="en-US">
                <a:ea typeface="Calibri"/>
              </a:rPr>
              <a:t>Lightning Round</a:t>
            </a:r>
            <a:br>
              <a:rPr lang="en-US" dirty="0">
                <a:ea typeface="Calibri"/>
              </a:rPr>
            </a:br>
            <a:endParaRPr lang="en-US" b="0">
              <a:solidFill>
                <a:srgbClr val="000000"/>
              </a:solidFill>
              <a:ea typeface="Calibri"/>
            </a:endParaRPr>
          </a:p>
          <a:p>
            <a:endParaRPr lang="en-US" dirty="0">
              <a:ea typeface="Calibri"/>
            </a:endParaRPr>
          </a:p>
        </p:txBody>
      </p:sp>
      <p:sp>
        <p:nvSpPr>
          <p:cNvPr id="3" name="Content Placeholder 2">
            <a:extLst>
              <a:ext uri="{FF2B5EF4-FFF2-40B4-BE49-F238E27FC236}">
                <a16:creationId xmlns:a16="http://schemas.microsoft.com/office/drawing/2014/main" id="{74C5FABD-4941-BB9E-98DE-DC85DCAAE699}"/>
              </a:ext>
            </a:extLst>
          </p:cNvPr>
          <p:cNvSpPr>
            <a:spLocks noGrp="1"/>
          </p:cNvSpPr>
          <p:nvPr>
            <p:ph idx="1"/>
          </p:nvPr>
        </p:nvSpPr>
        <p:spPr/>
        <p:txBody>
          <a:bodyPr vert="horz" lIns="91440" tIns="45720" rIns="91440" bIns="45720" rtlCol="0" anchor="t">
            <a:normAutofit/>
          </a:bodyPr>
          <a:lstStyle/>
          <a:p>
            <a:r>
              <a:rPr lang="en-US">
                <a:ea typeface="Calibri"/>
              </a:rPr>
              <a:t>Finish this sentence...</a:t>
            </a:r>
            <a:endParaRPr lang="en-US">
              <a:ea typeface="Calibri" panose="020F0502020204030204" pitchFamily="34" charset="0"/>
            </a:endParaRPr>
          </a:p>
          <a:p>
            <a:pPr lvl="1"/>
            <a:r>
              <a:rPr lang="en-US" sz="2800">
                <a:latin typeface="Calibri"/>
                <a:ea typeface="Calibri"/>
                <a:cs typeface="Calibri"/>
              </a:rPr>
              <a:t>"The key to a successful PTO is..."</a:t>
            </a:r>
          </a:p>
          <a:p>
            <a:pPr lvl="1"/>
            <a:r>
              <a:rPr lang="en-US" sz="2800">
                <a:latin typeface="Calibri"/>
                <a:ea typeface="Calibri"/>
                <a:cs typeface="Calibri"/>
              </a:rPr>
              <a:t>"The best fundraiser is..."</a:t>
            </a:r>
          </a:p>
          <a:p>
            <a:pPr lvl="1"/>
            <a:r>
              <a:rPr lang="en-US" sz="2800">
                <a:latin typeface="Calibri"/>
                <a:ea typeface="Calibri"/>
                <a:cs typeface="Calibri"/>
              </a:rPr>
              <a:t>"Every treasurer should..."</a:t>
            </a:r>
          </a:p>
          <a:p>
            <a:pPr lvl="1"/>
            <a:r>
              <a:rPr lang="en-US" sz="2800">
                <a:latin typeface="Calibri"/>
                <a:ea typeface="Calibri"/>
                <a:cs typeface="Calibri"/>
              </a:rPr>
              <a:t>"Every president should..."</a:t>
            </a:r>
          </a:p>
          <a:p>
            <a:pPr lvl="1"/>
            <a:r>
              <a:rPr lang="en-US" sz="2800">
                <a:latin typeface="Calibri"/>
                <a:ea typeface="Calibri"/>
                <a:cs typeface="Calibri"/>
              </a:rPr>
              <a:t>"One thing every board should stop doing is..."</a:t>
            </a:r>
          </a:p>
          <a:p>
            <a:pPr lvl="1"/>
            <a:r>
              <a:rPr lang="en-US" sz="2800">
                <a:latin typeface="Calibri"/>
                <a:ea typeface="Calibri"/>
                <a:cs typeface="Calibri"/>
              </a:rPr>
              <a:t>"One thing every board should start doing is..."</a:t>
            </a:r>
          </a:p>
          <a:p>
            <a:endParaRPr lang="en-US" dirty="0">
              <a:ea typeface="Calibri"/>
            </a:endParaRPr>
          </a:p>
        </p:txBody>
      </p:sp>
      <p:sp>
        <p:nvSpPr>
          <p:cNvPr id="4" name="Footer Placeholder 3">
            <a:extLst>
              <a:ext uri="{FF2B5EF4-FFF2-40B4-BE49-F238E27FC236}">
                <a16:creationId xmlns:a16="http://schemas.microsoft.com/office/drawing/2014/main" id="{FB2E0213-F221-5BD8-16C5-70386452D0C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2D87B4-0594-BAB6-4FCC-2F5A75392B7A}"/>
              </a:ext>
            </a:extLst>
          </p:cNvPr>
          <p:cNvSpPr>
            <a:spLocks noGrp="1"/>
          </p:cNvSpPr>
          <p:nvPr>
            <p:ph type="sldNum" sz="quarter" idx="12"/>
          </p:nvPr>
        </p:nvSpPr>
        <p:spPr/>
        <p:txBody>
          <a:bodyPr/>
          <a:lstStyle/>
          <a:p>
            <a:fld id="{8F377299-36CD-E049-B4A4-56FC7F2EF3FB}" type="slidenum">
              <a:rPr lang="en-US" smtClean="0"/>
              <a:pPr/>
              <a:t>49</a:t>
            </a:fld>
            <a:endParaRPr lang="en-US"/>
          </a:p>
        </p:txBody>
      </p:sp>
    </p:spTree>
    <p:extLst>
      <p:ext uri="{BB962C8B-B14F-4D97-AF65-F5344CB8AC3E}">
        <p14:creationId xmlns:p14="http://schemas.microsoft.com/office/powerpoint/2010/main" val="38200053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EF0FA-DCED-A7C3-DACA-E6281F2D0109}"/>
              </a:ext>
            </a:extLst>
          </p:cNvPr>
          <p:cNvSpPr>
            <a:spLocks noGrp="1"/>
          </p:cNvSpPr>
          <p:nvPr>
            <p:ph type="ctrTitle"/>
          </p:nvPr>
        </p:nvSpPr>
        <p:spPr>
          <a:xfrm>
            <a:off x="350410" y="2690757"/>
            <a:ext cx="5191650" cy="2387600"/>
          </a:xfrm>
        </p:spPr>
        <p:txBody>
          <a:bodyPr anchor="ctr">
            <a:normAutofit/>
          </a:bodyPr>
          <a:lstStyle/>
          <a:p>
            <a:r>
              <a:rPr lang="en-US" sz="3800"/>
              <a:t>What's one piece of advice you'd give every PTO or Booster Club leader in this room?</a:t>
            </a:r>
          </a:p>
        </p:txBody>
      </p:sp>
      <p:sp>
        <p:nvSpPr>
          <p:cNvPr id="5" name="Slide Number Placeholder 4" hidden="1">
            <a:extLst>
              <a:ext uri="{FF2B5EF4-FFF2-40B4-BE49-F238E27FC236}">
                <a16:creationId xmlns:a16="http://schemas.microsoft.com/office/drawing/2014/main" id="{223BDE36-77BB-2BD5-16DD-EE89667912A1}"/>
              </a:ext>
            </a:extLst>
          </p:cNvPr>
          <p:cNvSpPr>
            <a:spLocks noGrp="1"/>
          </p:cNvSpPr>
          <p:nvPr>
            <p:ph type="sldNum" sz="quarter" idx="4294967295"/>
          </p:nvPr>
        </p:nvSpPr>
        <p:spPr>
          <a:xfrm>
            <a:off x="8858992" y="6299875"/>
            <a:ext cx="1580408" cy="365125"/>
          </a:xfrm>
        </p:spPr>
        <p:txBody>
          <a:bodyPr/>
          <a:lstStyle/>
          <a:p>
            <a:pPr>
              <a:spcAft>
                <a:spcPts val="600"/>
              </a:spcAft>
            </a:pPr>
            <a:fld id="{8F377299-36CD-E049-B4A4-56FC7F2EF3FB}" type="slidenum">
              <a:rPr lang="en-US" smtClean="0"/>
              <a:pPr>
                <a:spcAft>
                  <a:spcPts val="600"/>
                </a:spcAft>
              </a:pPr>
              <a:t>50</a:t>
            </a:fld>
            <a:endParaRPr lang="en-US"/>
          </a:p>
        </p:txBody>
      </p:sp>
    </p:spTree>
    <p:extLst>
      <p:ext uri="{BB962C8B-B14F-4D97-AF65-F5344CB8AC3E}">
        <p14:creationId xmlns:p14="http://schemas.microsoft.com/office/powerpoint/2010/main" val="18244902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74016-C28F-308C-B44C-C7CE3FEBCA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5D3437-4D8C-E7B7-2BE7-75C24FB39984}"/>
              </a:ext>
            </a:extLst>
          </p:cNvPr>
          <p:cNvSpPr>
            <a:spLocks noGrp="1"/>
          </p:cNvSpPr>
          <p:nvPr>
            <p:ph type="ctrTitle"/>
          </p:nvPr>
        </p:nvSpPr>
        <p:spPr>
          <a:xfrm>
            <a:off x="797670" y="271970"/>
            <a:ext cx="6554106" cy="2387600"/>
          </a:xfrm>
        </p:spPr>
        <p:txBody>
          <a:bodyPr>
            <a:normAutofit fontScale="90000"/>
          </a:bodyPr>
          <a:lstStyle/>
          <a:p>
            <a:r>
              <a:rPr lang="en-US">
                <a:latin typeface="Aptos Display" panose="020B0004020202020204" pitchFamily="34" charset="0"/>
              </a:rPr>
              <a:t>Theft Prevention in School Organizations</a:t>
            </a:r>
          </a:p>
        </p:txBody>
      </p:sp>
      <p:sp>
        <p:nvSpPr>
          <p:cNvPr id="4" name="TextBox 3">
            <a:extLst>
              <a:ext uri="{FF2B5EF4-FFF2-40B4-BE49-F238E27FC236}">
                <a16:creationId xmlns:a16="http://schemas.microsoft.com/office/drawing/2014/main" id="{34BCD319-FCC4-D565-7116-F6728EF65C6A}"/>
              </a:ext>
            </a:extLst>
          </p:cNvPr>
          <p:cNvSpPr txBox="1"/>
          <p:nvPr/>
        </p:nvSpPr>
        <p:spPr>
          <a:xfrm>
            <a:off x="951882" y="2798047"/>
            <a:ext cx="6857094" cy="3662541"/>
          </a:xfrm>
          <a:prstGeom prst="rect">
            <a:avLst/>
          </a:prstGeom>
          <a:noFill/>
        </p:spPr>
        <p:txBody>
          <a:bodyPr wrap="square">
            <a:spAutoFit/>
          </a:bodyPr>
          <a:lstStyle/>
          <a:p>
            <a:r>
              <a:rPr lang="en-US" sz="3600"/>
              <a:t>Presented by: </a:t>
            </a:r>
            <a:r>
              <a:rPr lang="en-US" sz="3600">
                <a:latin typeface="Calibri"/>
                <a:ea typeface="Calibri" panose="020F0502020204030204" pitchFamily="34" charset="0"/>
                <a:cs typeface="Calibri"/>
              </a:rPr>
              <a:t>Michael Rios</a:t>
            </a:r>
            <a:br>
              <a:rPr lang="en-US" sz="3600" i="1">
                <a:ea typeface="Calibri" panose="020F0502020204030204" pitchFamily="34" charset="0"/>
              </a:rPr>
            </a:br>
            <a:r>
              <a:rPr lang="en-US" sz="2800" i="1">
                <a:ea typeface="Calibri" panose="020F0502020204030204" pitchFamily="34" charset="0"/>
              </a:rPr>
              <a:t>Investigator</a:t>
            </a:r>
            <a:br>
              <a:rPr lang="en-US" sz="2800" i="1">
                <a:ea typeface="Calibri" panose="020F0502020204030204" pitchFamily="34" charset="0"/>
              </a:rPr>
            </a:br>
            <a:r>
              <a:rPr lang="en-US" sz="2800" i="1">
                <a:latin typeface="Calibri"/>
                <a:ea typeface="Calibri" panose="020F0502020204030204" pitchFamily="34" charset="0"/>
                <a:cs typeface="Calibri"/>
              </a:rPr>
              <a:t>FBISD Police Department</a:t>
            </a:r>
            <a:br>
              <a:rPr lang="en-US" sz="2800" i="1">
                <a:latin typeface="Calibri"/>
                <a:ea typeface="Calibri" panose="020F0502020204030204" pitchFamily="34" charset="0"/>
                <a:cs typeface="Calibri"/>
              </a:rPr>
            </a:br>
            <a:r>
              <a:rPr lang="en-US" sz="2800" i="1">
                <a:latin typeface="Calibri"/>
                <a:ea typeface="Calibri" panose="020F0502020204030204" pitchFamily="34" charset="0"/>
                <a:cs typeface="Calibri"/>
              </a:rPr>
              <a:t>Uniform Services Division</a:t>
            </a:r>
            <a:br>
              <a:rPr lang="en-US" sz="2800">
                <a:ea typeface="Calibri" panose="020F0502020204030204" pitchFamily="34" charset="0"/>
              </a:rPr>
            </a:br>
            <a:r>
              <a:rPr lang="en-US" sz="2800">
                <a:latin typeface="Calibri"/>
                <a:ea typeface="Calibri" panose="020F0502020204030204" pitchFamily="34" charset="0"/>
                <a:cs typeface="Calibri"/>
              </a:rPr>
              <a:t>Michael.Rios@fortbendisd.gov</a:t>
            </a:r>
            <a:br>
              <a:rPr lang="en-US" sz="2800">
                <a:ea typeface="Calibri" panose="020F0502020204030204" pitchFamily="34" charset="0"/>
              </a:rPr>
            </a:br>
            <a:r>
              <a:rPr lang="en-US" sz="2800">
                <a:latin typeface="Calibri"/>
                <a:ea typeface="Calibri" panose="020F0502020204030204" pitchFamily="34" charset="0"/>
                <a:cs typeface="Calibri"/>
              </a:rPr>
              <a:t>(281) 634-5000</a:t>
            </a:r>
            <a:br>
              <a:rPr lang="en-US" sz="2800">
                <a:latin typeface="Open Sans" panose="020B0606030504020204" pitchFamily="34" charset="0"/>
              </a:rPr>
            </a:br>
            <a:br>
              <a:rPr lang="en-US" sz="2800" b="0">
                <a:latin typeface="Open Sans" panose="020B0606030504020204" pitchFamily="34" charset="0"/>
              </a:rPr>
            </a:br>
            <a:endParaRPr lang="en-US" sz="2800"/>
          </a:p>
        </p:txBody>
      </p:sp>
    </p:spTree>
    <p:extLst>
      <p:ext uri="{BB962C8B-B14F-4D97-AF65-F5344CB8AC3E}">
        <p14:creationId xmlns:p14="http://schemas.microsoft.com/office/powerpoint/2010/main" val="15381536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54554-EE20-3C05-667D-AE1C30390D9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1C94332-E14D-94A9-34C6-324419F98948}"/>
              </a:ext>
            </a:extLst>
          </p:cNvPr>
          <p:cNvSpPr>
            <a:spLocks noGrp="1"/>
          </p:cNvSpPr>
          <p:nvPr>
            <p:ph type="title"/>
          </p:nvPr>
        </p:nvSpPr>
        <p:spPr/>
        <p:txBody>
          <a:bodyPr/>
          <a:lstStyle/>
          <a:p>
            <a:r>
              <a:rPr lang="en-US">
                <a:latin typeface="Impact" panose="020B0806030902050204" pitchFamily="34" charset="0"/>
              </a:rPr>
              <a:t>What Types of Organizations?</a:t>
            </a:r>
            <a:endParaRPr lang="en-US"/>
          </a:p>
        </p:txBody>
      </p:sp>
      <p:sp>
        <p:nvSpPr>
          <p:cNvPr id="4" name="Content Placeholder 3">
            <a:extLst>
              <a:ext uri="{FF2B5EF4-FFF2-40B4-BE49-F238E27FC236}">
                <a16:creationId xmlns:a16="http://schemas.microsoft.com/office/drawing/2014/main" id="{7903879A-5A40-B977-06BD-A80C464EC716}"/>
              </a:ext>
            </a:extLst>
          </p:cNvPr>
          <p:cNvSpPr>
            <a:spLocks noGrp="1"/>
          </p:cNvSpPr>
          <p:nvPr>
            <p:ph idx="1"/>
          </p:nvPr>
        </p:nvSpPr>
        <p:spPr/>
        <p:txBody>
          <a:bodyPr/>
          <a:lstStyle/>
          <a:p>
            <a:pPr marL="609600" indent="-609600"/>
            <a:r>
              <a:rPr lang="en-US" altLang="en-US" sz="2000"/>
              <a:t>PARENT-TEACHER ORGANIZATIONS </a:t>
            </a:r>
          </a:p>
          <a:p>
            <a:pPr marL="1371600" lvl="2" indent="-457200">
              <a:buFont typeface="Symbol" panose="05050102010706020507" pitchFamily="18" charset="2"/>
              <a:buAutoNum type="arabicPeriod"/>
            </a:pPr>
            <a:r>
              <a:rPr lang="en-US" altLang="en-US"/>
              <a:t>PTO’s</a:t>
            </a:r>
          </a:p>
          <a:p>
            <a:pPr marL="1371600" lvl="2" indent="-457200">
              <a:buFont typeface="Symbol" panose="05050102010706020507" pitchFamily="18" charset="2"/>
              <a:buAutoNum type="arabicPeriod"/>
            </a:pPr>
            <a:r>
              <a:rPr lang="en-US" altLang="en-US"/>
              <a:t>PTA’s</a:t>
            </a:r>
          </a:p>
          <a:p>
            <a:pPr marL="1371600" lvl="2" indent="-457200">
              <a:buFont typeface="Symbol" panose="05050102010706020507" pitchFamily="18" charset="2"/>
              <a:buAutoNum type="arabicPeriod"/>
            </a:pPr>
            <a:r>
              <a:rPr lang="en-US" altLang="en-US"/>
              <a:t>PTE’s</a:t>
            </a:r>
          </a:p>
          <a:p>
            <a:pPr marL="609600" indent="-609600"/>
            <a:r>
              <a:rPr lang="en-US" altLang="en-US" sz="2000"/>
              <a:t> BOOSTER CLUBS</a:t>
            </a:r>
          </a:p>
          <a:p>
            <a:pPr marL="1371600" lvl="2" indent="-457200">
              <a:buFont typeface="Symbol" panose="05050102010706020507" pitchFamily="18" charset="2"/>
              <a:buAutoNum type="arabicPeriod"/>
            </a:pPr>
            <a:r>
              <a:rPr lang="en-US" altLang="en-US"/>
              <a:t>Band</a:t>
            </a:r>
          </a:p>
          <a:p>
            <a:pPr marL="1371600" lvl="2" indent="-457200">
              <a:buFont typeface="Symbol" panose="05050102010706020507" pitchFamily="18" charset="2"/>
              <a:buAutoNum type="arabicPeriod"/>
            </a:pPr>
            <a:r>
              <a:rPr lang="en-US" altLang="en-US"/>
              <a:t>Athletic</a:t>
            </a:r>
          </a:p>
          <a:p>
            <a:pPr marL="1371600" lvl="2" indent="-457200">
              <a:buFont typeface="Symbol" panose="05050102010706020507" pitchFamily="18" charset="2"/>
              <a:buAutoNum type="arabicPeriod"/>
            </a:pPr>
            <a:r>
              <a:rPr lang="en-US" altLang="en-US"/>
              <a:t>FFA</a:t>
            </a:r>
          </a:p>
          <a:p>
            <a:pPr marL="1371600" lvl="2" indent="-457200">
              <a:buFont typeface="Symbol" panose="05050102010706020507" pitchFamily="18" charset="2"/>
              <a:buAutoNum type="arabicPeriod"/>
            </a:pPr>
            <a:r>
              <a:rPr lang="en-US" altLang="en-US"/>
              <a:t>ROTC</a:t>
            </a:r>
          </a:p>
          <a:p>
            <a:pPr marL="1371600" lvl="2" indent="-457200">
              <a:buFont typeface="Symbol" panose="05050102010706020507" pitchFamily="18" charset="2"/>
              <a:buAutoNum type="arabicPeriod"/>
            </a:pPr>
            <a:r>
              <a:rPr lang="en-US" altLang="en-US"/>
              <a:t>Orchestra</a:t>
            </a:r>
          </a:p>
          <a:p>
            <a:pPr marL="1371600" lvl="2" indent="-457200">
              <a:buFont typeface="Symbol" panose="05050102010706020507" pitchFamily="18" charset="2"/>
              <a:buAutoNum type="arabicPeriod"/>
            </a:pPr>
            <a:r>
              <a:rPr lang="en-US" altLang="en-US"/>
              <a:t>Drama</a:t>
            </a:r>
            <a:endParaRPr lang="en-US"/>
          </a:p>
        </p:txBody>
      </p:sp>
      <p:sp>
        <p:nvSpPr>
          <p:cNvPr id="2" name="Footer Placeholder 1">
            <a:extLst>
              <a:ext uri="{FF2B5EF4-FFF2-40B4-BE49-F238E27FC236}">
                <a16:creationId xmlns:a16="http://schemas.microsoft.com/office/drawing/2014/main" id="{1FBAFC57-6F38-C6B4-15BE-FF8EDC301E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18C2A9-D085-46C5-D827-EA8127F24D99}"/>
              </a:ext>
            </a:extLst>
          </p:cNvPr>
          <p:cNvSpPr>
            <a:spLocks noGrp="1"/>
          </p:cNvSpPr>
          <p:nvPr>
            <p:ph type="sldNum" sz="quarter" idx="12"/>
          </p:nvPr>
        </p:nvSpPr>
        <p:spPr/>
        <p:txBody>
          <a:bodyPr/>
          <a:lstStyle/>
          <a:p>
            <a:fld id="{8F377299-36CD-E049-B4A4-56FC7F2EF3FB}" type="slidenum">
              <a:rPr lang="en-US" smtClean="0"/>
              <a:pPr/>
              <a:t>52</a:t>
            </a:fld>
            <a:endParaRPr lang="en-US"/>
          </a:p>
        </p:txBody>
      </p:sp>
      <p:pic>
        <p:nvPicPr>
          <p:cNvPr id="7" name="Picture 6">
            <a:extLst>
              <a:ext uri="{FF2B5EF4-FFF2-40B4-BE49-F238E27FC236}">
                <a16:creationId xmlns:a16="http://schemas.microsoft.com/office/drawing/2014/main" id="{C38D5D19-A3BE-7DC4-090B-AE55FEAEE12A}"/>
              </a:ext>
            </a:extLst>
          </p:cNvPr>
          <p:cNvPicPr>
            <a:picLocks noChangeAspect="1"/>
          </p:cNvPicPr>
          <p:nvPr/>
        </p:nvPicPr>
        <p:blipFill>
          <a:blip r:embed="rId2"/>
          <a:stretch>
            <a:fillRect/>
          </a:stretch>
        </p:blipFill>
        <p:spPr>
          <a:xfrm>
            <a:off x="5827589" y="1714500"/>
            <a:ext cx="4304149" cy="2097206"/>
          </a:xfrm>
          <a:prstGeom prst="rect">
            <a:avLst/>
          </a:prstGeom>
        </p:spPr>
      </p:pic>
      <p:pic>
        <p:nvPicPr>
          <p:cNvPr id="9" name="Picture 8">
            <a:extLst>
              <a:ext uri="{FF2B5EF4-FFF2-40B4-BE49-F238E27FC236}">
                <a16:creationId xmlns:a16="http://schemas.microsoft.com/office/drawing/2014/main" id="{DD418286-041B-95BD-8CD5-2863E891F504}"/>
              </a:ext>
            </a:extLst>
          </p:cNvPr>
          <p:cNvPicPr>
            <a:picLocks noChangeAspect="1"/>
          </p:cNvPicPr>
          <p:nvPr/>
        </p:nvPicPr>
        <p:blipFill>
          <a:blip r:embed="rId3"/>
          <a:stretch>
            <a:fillRect/>
          </a:stretch>
        </p:blipFill>
        <p:spPr>
          <a:xfrm>
            <a:off x="5406929" y="3976558"/>
            <a:ext cx="4724809" cy="1713124"/>
          </a:xfrm>
          <a:prstGeom prst="rect">
            <a:avLst/>
          </a:prstGeom>
        </p:spPr>
      </p:pic>
    </p:spTree>
    <p:extLst>
      <p:ext uri="{BB962C8B-B14F-4D97-AF65-F5344CB8AC3E}">
        <p14:creationId xmlns:p14="http://schemas.microsoft.com/office/powerpoint/2010/main" val="13795954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877A4-A149-46D8-C94E-D07FE953306A}"/>
              </a:ext>
            </a:extLst>
          </p:cNvPr>
          <p:cNvSpPr>
            <a:spLocks noGrp="1"/>
          </p:cNvSpPr>
          <p:nvPr>
            <p:ph type="title"/>
          </p:nvPr>
        </p:nvSpPr>
        <p:spPr/>
        <p:txBody>
          <a:bodyPr/>
          <a:lstStyle/>
          <a:p>
            <a:r>
              <a:rPr lang="en-US">
                <a:latin typeface="Impact" panose="020B0806030902050204" pitchFamily="34" charset="0"/>
              </a:rPr>
              <a:t>Types of Fundraisers</a:t>
            </a:r>
            <a:endParaRPr lang="en-US"/>
          </a:p>
        </p:txBody>
      </p:sp>
      <p:sp>
        <p:nvSpPr>
          <p:cNvPr id="3" name="Content Placeholder 2">
            <a:extLst>
              <a:ext uri="{FF2B5EF4-FFF2-40B4-BE49-F238E27FC236}">
                <a16:creationId xmlns:a16="http://schemas.microsoft.com/office/drawing/2014/main" id="{BADECAD4-57E2-6660-C157-A45BA5338F7C}"/>
              </a:ext>
            </a:extLst>
          </p:cNvPr>
          <p:cNvSpPr>
            <a:spLocks noGrp="1"/>
          </p:cNvSpPr>
          <p:nvPr>
            <p:ph idx="1"/>
          </p:nvPr>
        </p:nvSpPr>
        <p:spPr/>
        <p:txBody>
          <a:bodyPr/>
          <a:lstStyle/>
          <a:p>
            <a:r>
              <a:rPr lang="en-US" altLang="en-US"/>
              <a:t>Holiday Gift Sales</a:t>
            </a:r>
          </a:p>
          <a:p>
            <a:r>
              <a:rPr lang="en-US" altLang="en-US"/>
              <a:t>Dinners &amp; Banquets</a:t>
            </a:r>
          </a:p>
          <a:p>
            <a:r>
              <a:rPr lang="en-US" altLang="en-US"/>
              <a:t>Concessions</a:t>
            </a:r>
          </a:p>
          <a:p>
            <a:r>
              <a:rPr lang="en-US" altLang="en-US"/>
              <a:t>Cookie Dough</a:t>
            </a:r>
          </a:p>
          <a:p>
            <a:r>
              <a:rPr lang="en-US" altLang="en-US"/>
              <a:t>Athletic Apparel</a:t>
            </a:r>
          </a:p>
          <a:p>
            <a:r>
              <a:rPr lang="en-US" altLang="en-US"/>
              <a:t>College Theme Mats</a:t>
            </a:r>
          </a:p>
          <a:p>
            <a:r>
              <a:rPr lang="en-US" altLang="en-US"/>
              <a:t>Silent Auctions</a:t>
            </a:r>
          </a:p>
          <a:p>
            <a:endParaRPr lang="en-US"/>
          </a:p>
        </p:txBody>
      </p:sp>
      <p:sp>
        <p:nvSpPr>
          <p:cNvPr id="4" name="Footer Placeholder 3">
            <a:extLst>
              <a:ext uri="{FF2B5EF4-FFF2-40B4-BE49-F238E27FC236}">
                <a16:creationId xmlns:a16="http://schemas.microsoft.com/office/drawing/2014/main" id="{04C08D0B-1ECA-3BCE-9B2C-6C043B4E8D0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207DA6-85B4-A2EE-7AA6-AC749D1150EF}"/>
              </a:ext>
            </a:extLst>
          </p:cNvPr>
          <p:cNvSpPr>
            <a:spLocks noGrp="1"/>
          </p:cNvSpPr>
          <p:nvPr>
            <p:ph type="sldNum" sz="quarter" idx="12"/>
          </p:nvPr>
        </p:nvSpPr>
        <p:spPr/>
        <p:txBody>
          <a:bodyPr/>
          <a:lstStyle/>
          <a:p>
            <a:fld id="{8F377299-36CD-E049-B4A4-56FC7F2EF3FB}" type="slidenum">
              <a:rPr lang="en-US" smtClean="0"/>
              <a:pPr/>
              <a:t>53</a:t>
            </a:fld>
            <a:endParaRPr lang="en-US"/>
          </a:p>
        </p:txBody>
      </p:sp>
      <p:pic>
        <p:nvPicPr>
          <p:cNvPr id="7" name="Picture 6">
            <a:extLst>
              <a:ext uri="{FF2B5EF4-FFF2-40B4-BE49-F238E27FC236}">
                <a16:creationId xmlns:a16="http://schemas.microsoft.com/office/drawing/2014/main" id="{DFE5B1BF-E8A0-CAAB-E59B-C0A73F573D00}"/>
              </a:ext>
            </a:extLst>
          </p:cNvPr>
          <p:cNvPicPr>
            <a:picLocks noChangeAspect="1"/>
          </p:cNvPicPr>
          <p:nvPr/>
        </p:nvPicPr>
        <p:blipFill>
          <a:blip r:embed="rId2"/>
          <a:stretch>
            <a:fillRect/>
          </a:stretch>
        </p:blipFill>
        <p:spPr>
          <a:xfrm>
            <a:off x="4428599" y="1504090"/>
            <a:ext cx="3334801" cy="3048264"/>
          </a:xfrm>
          <a:prstGeom prst="rect">
            <a:avLst/>
          </a:prstGeom>
        </p:spPr>
      </p:pic>
      <p:pic>
        <p:nvPicPr>
          <p:cNvPr id="9" name="Picture 8">
            <a:extLst>
              <a:ext uri="{FF2B5EF4-FFF2-40B4-BE49-F238E27FC236}">
                <a16:creationId xmlns:a16="http://schemas.microsoft.com/office/drawing/2014/main" id="{00AD6F9C-437D-53AE-F743-D1BA40E38FBD}"/>
              </a:ext>
            </a:extLst>
          </p:cNvPr>
          <p:cNvPicPr>
            <a:picLocks noChangeAspect="1"/>
          </p:cNvPicPr>
          <p:nvPr/>
        </p:nvPicPr>
        <p:blipFill>
          <a:blip r:embed="rId3"/>
          <a:stretch>
            <a:fillRect/>
          </a:stretch>
        </p:blipFill>
        <p:spPr>
          <a:xfrm>
            <a:off x="8107528" y="1216873"/>
            <a:ext cx="3493311" cy="1243692"/>
          </a:xfrm>
          <a:prstGeom prst="rect">
            <a:avLst/>
          </a:prstGeom>
        </p:spPr>
      </p:pic>
      <p:pic>
        <p:nvPicPr>
          <p:cNvPr id="11" name="Picture 10">
            <a:extLst>
              <a:ext uri="{FF2B5EF4-FFF2-40B4-BE49-F238E27FC236}">
                <a16:creationId xmlns:a16="http://schemas.microsoft.com/office/drawing/2014/main" id="{46F66FBA-BEF1-05D2-CDA7-4E34A24BB78C}"/>
              </a:ext>
            </a:extLst>
          </p:cNvPr>
          <p:cNvPicPr>
            <a:picLocks noChangeAspect="1"/>
          </p:cNvPicPr>
          <p:nvPr/>
        </p:nvPicPr>
        <p:blipFill>
          <a:blip r:embed="rId4"/>
          <a:stretch>
            <a:fillRect/>
          </a:stretch>
        </p:blipFill>
        <p:spPr>
          <a:xfrm>
            <a:off x="8107528" y="2597974"/>
            <a:ext cx="3493311" cy="1243692"/>
          </a:xfrm>
          <a:prstGeom prst="rect">
            <a:avLst/>
          </a:prstGeom>
        </p:spPr>
      </p:pic>
      <p:pic>
        <p:nvPicPr>
          <p:cNvPr id="13" name="Picture 12">
            <a:extLst>
              <a:ext uri="{FF2B5EF4-FFF2-40B4-BE49-F238E27FC236}">
                <a16:creationId xmlns:a16="http://schemas.microsoft.com/office/drawing/2014/main" id="{1FC798C7-C28B-C32F-AF49-6319AFCF6D9F}"/>
              </a:ext>
            </a:extLst>
          </p:cNvPr>
          <p:cNvPicPr>
            <a:picLocks noChangeAspect="1"/>
          </p:cNvPicPr>
          <p:nvPr/>
        </p:nvPicPr>
        <p:blipFill>
          <a:blip r:embed="rId5"/>
          <a:stretch>
            <a:fillRect/>
          </a:stretch>
        </p:blipFill>
        <p:spPr>
          <a:xfrm>
            <a:off x="8107528" y="3989715"/>
            <a:ext cx="3493311" cy="1243692"/>
          </a:xfrm>
          <a:prstGeom prst="rect">
            <a:avLst/>
          </a:prstGeom>
        </p:spPr>
      </p:pic>
    </p:spTree>
    <p:extLst>
      <p:ext uri="{BB962C8B-B14F-4D97-AF65-F5344CB8AC3E}">
        <p14:creationId xmlns:p14="http://schemas.microsoft.com/office/powerpoint/2010/main" val="1265231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DAAC8-BF45-7513-5208-3C222754B04F}"/>
              </a:ext>
            </a:extLst>
          </p:cNvPr>
          <p:cNvSpPr>
            <a:spLocks noGrp="1"/>
          </p:cNvSpPr>
          <p:nvPr>
            <p:ph type="title"/>
          </p:nvPr>
        </p:nvSpPr>
        <p:spPr/>
        <p:txBody>
          <a:bodyPr/>
          <a:lstStyle/>
          <a:p>
            <a:r>
              <a:rPr lang="en-US">
                <a:latin typeface="Impact" panose="020B0806030902050204" pitchFamily="34" charset="0"/>
              </a:rPr>
              <a:t>116 Parent Organizations in FBISD</a:t>
            </a:r>
            <a:endParaRPr lang="en-US"/>
          </a:p>
        </p:txBody>
      </p:sp>
      <p:pic>
        <p:nvPicPr>
          <p:cNvPr id="7" name="Content Placeholder 6">
            <a:extLst>
              <a:ext uri="{FF2B5EF4-FFF2-40B4-BE49-F238E27FC236}">
                <a16:creationId xmlns:a16="http://schemas.microsoft.com/office/drawing/2014/main" id="{8CEEA40D-1C8C-6FF0-5944-E0AB7B69B47C}"/>
              </a:ext>
            </a:extLst>
          </p:cNvPr>
          <p:cNvPicPr>
            <a:picLocks noGrp="1" noChangeAspect="1"/>
          </p:cNvPicPr>
          <p:nvPr>
            <p:ph idx="1"/>
          </p:nvPr>
        </p:nvPicPr>
        <p:blipFill>
          <a:blip r:embed="rId2"/>
          <a:stretch>
            <a:fillRect/>
          </a:stretch>
        </p:blipFill>
        <p:spPr>
          <a:xfrm>
            <a:off x="838200" y="1714500"/>
            <a:ext cx="5432007" cy="3609145"/>
          </a:xfrm>
          <a:prstGeom prst="rect">
            <a:avLst/>
          </a:prstGeom>
        </p:spPr>
      </p:pic>
      <p:sp>
        <p:nvSpPr>
          <p:cNvPr id="4" name="Footer Placeholder 3">
            <a:extLst>
              <a:ext uri="{FF2B5EF4-FFF2-40B4-BE49-F238E27FC236}">
                <a16:creationId xmlns:a16="http://schemas.microsoft.com/office/drawing/2014/main" id="{595006F5-7F67-0CD7-44E6-78C874E899B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422166-EB56-B8CA-8E51-0A291682349A}"/>
              </a:ext>
            </a:extLst>
          </p:cNvPr>
          <p:cNvSpPr>
            <a:spLocks noGrp="1"/>
          </p:cNvSpPr>
          <p:nvPr>
            <p:ph type="sldNum" sz="quarter" idx="12"/>
          </p:nvPr>
        </p:nvSpPr>
        <p:spPr/>
        <p:txBody>
          <a:bodyPr/>
          <a:lstStyle/>
          <a:p>
            <a:fld id="{8F377299-36CD-E049-B4A4-56FC7F2EF3FB}" type="slidenum">
              <a:rPr lang="en-US" smtClean="0"/>
              <a:pPr/>
              <a:t>54</a:t>
            </a:fld>
            <a:endParaRPr lang="en-US"/>
          </a:p>
        </p:txBody>
      </p:sp>
      <p:sp>
        <p:nvSpPr>
          <p:cNvPr id="9" name="TextBox 8">
            <a:extLst>
              <a:ext uri="{FF2B5EF4-FFF2-40B4-BE49-F238E27FC236}">
                <a16:creationId xmlns:a16="http://schemas.microsoft.com/office/drawing/2014/main" id="{5F4BC3AA-BAFB-A92C-8101-0D1C3CF42319}"/>
              </a:ext>
            </a:extLst>
          </p:cNvPr>
          <p:cNvSpPr txBox="1"/>
          <p:nvPr/>
        </p:nvSpPr>
        <p:spPr>
          <a:xfrm>
            <a:off x="6403086" y="1714500"/>
            <a:ext cx="4798314" cy="3046988"/>
          </a:xfrm>
          <a:prstGeom prst="rect">
            <a:avLst/>
          </a:prstGeom>
          <a:noFill/>
        </p:spPr>
        <p:txBody>
          <a:bodyPr wrap="square">
            <a:spAutoFit/>
          </a:bodyPr>
          <a:lstStyle/>
          <a:p>
            <a:pPr marL="342900" indent="-342900" eaLnBrk="1" hangingPunct="1">
              <a:buFont typeface="Wingdings" panose="05000000000000000000" pitchFamily="2" charset="2"/>
              <a:buChar char="Ø"/>
            </a:pPr>
            <a:r>
              <a:rPr lang="en-US" altLang="en-US" sz="2400"/>
              <a:t>2024/2025 alone, these clubs generated </a:t>
            </a:r>
          </a:p>
          <a:p>
            <a:pPr lvl="1" eaLnBrk="1" hangingPunct="1"/>
            <a:r>
              <a:rPr lang="en-US" altLang="en-US" sz="2400"/>
              <a:t>$8,147,814.83 in revenues and </a:t>
            </a:r>
          </a:p>
          <a:p>
            <a:pPr lvl="1" eaLnBrk="1" hangingPunct="1"/>
            <a:r>
              <a:rPr lang="en-US" altLang="en-US" sz="2400"/>
              <a:t>$7,583,472.47 in expenditures</a:t>
            </a:r>
          </a:p>
          <a:p>
            <a:pPr marL="342900" indent="-342900" eaLnBrk="1" hangingPunct="1">
              <a:buFont typeface="Wingdings" panose="05000000000000000000" pitchFamily="2" charset="2"/>
              <a:buChar char="Ø"/>
            </a:pPr>
            <a:r>
              <a:rPr lang="en-US" altLang="en-US" sz="2400"/>
              <a:t>Some Elementary Schools raised in excess of $150,000 </a:t>
            </a:r>
          </a:p>
          <a:p>
            <a:pPr marL="342900" indent="-342900" eaLnBrk="1" hangingPunct="1">
              <a:buFont typeface="Wingdings" panose="05000000000000000000" pitchFamily="2" charset="2"/>
              <a:buChar char="Ø"/>
            </a:pPr>
            <a:r>
              <a:rPr lang="en-US" altLang="en-US" sz="2400"/>
              <a:t>Some High Schools raised in excess of $500,000</a:t>
            </a:r>
          </a:p>
        </p:txBody>
      </p:sp>
    </p:spTree>
    <p:extLst>
      <p:ext uri="{BB962C8B-B14F-4D97-AF65-F5344CB8AC3E}">
        <p14:creationId xmlns:p14="http://schemas.microsoft.com/office/powerpoint/2010/main" val="14454313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1A7BC-075A-F0FB-9968-B011BC4A96D6}"/>
              </a:ext>
            </a:extLst>
          </p:cNvPr>
          <p:cNvSpPr>
            <a:spLocks noGrp="1"/>
          </p:cNvSpPr>
          <p:nvPr>
            <p:ph type="title"/>
          </p:nvPr>
        </p:nvSpPr>
        <p:spPr/>
        <p:txBody>
          <a:bodyPr/>
          <a:lstStyle/>
          <a:p>
            <a:r>
              <a:rPr lang="en-US">
                <a:latin typeface="Impact" panose="020B0806030902050204" pitchFamily="34" charset="0"/>
              </a:rPr>
              <a:t>Why Do People Steal From Children?</a:t>
            </a:r>
            <a:endParaRPr lang="en-US"/>
          </a:p>
        </p:txBody>
      </p:sp>
      <p:pic>
        <p:nvPicPr>
          <p:cNvPr id="7" name="Content Placeholder 6">
            <a:extLst>
              <a:ext uri="{FF2B5EF4-FFF2-40B4-BE49-F238E27FC236}">
                <a16:creationId xmlns:a16="http://schemas.microsoft.com/office/drawing/2014/main" id="{882A6A85-7CFB-AC5A-7136-023DAFDB4C5E}"/>
              </a:ext>
            </a:extLst>
          </p:cNvPr>
          <p:cNvPicPr>
            <a:picLocks noGrp="1" noChangeAspect="1"/>
          </p:cNvPicPr>
          <p:nvPr>
            <p:ph idx="1"/>
          </p:nvPr>
        </p:nvPicPr>
        <p:blipFill>
          <a:blip r:embed="rId2"/>
          <a:stretch>
            <a:fillRect/>
          </a:stretch>
        </p:blipFill>
        <p:spPr>
          <a:xfrm>
            <a:off x="935416" y="1586061"/>
            <a:ext cx="7376799" cy="3889585"/>
          </a:xfrm>
          <a:prstGeom prst="rect">
            <a:avLst/>
          </a:prstGeom>
        </p:spPr>
      </p:pic>
      <p:sp>
        <p:nvSpPr>
          <p:cNvPr id="4" name="Footer Placeholder 3">
            <a:extLst>
              <a:ext uri="{FF2B5EF4-FFF2-40B4-BE49-F238E27FC236}">
                <a16:creationId xmlns:a16="http://schemas.microsoft.com/office/drawing/2014/main" id="{B6F7F5E1-F875-3D18-3930-2FB1C168AC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88499D-8AD3-4F8B-F5CC-74441FA42448}"/>
              </a:ext>
            </a:extLst>
          </p:cNvPr>
          <p:cNvSpPr>
            <a:spLocks noGrp="1"/>
          </p:cNvSpPr>
          <p:nvPr>
            <p:ph type="sldNum" sz="quarter" idx="12"/>
          </p:nvPr>
        </p:nvSpPr>
        <p:spPr/>
        <p:txBody>
          <a:bodyPr/>
          <a:lstStyle/>
          <a:p>
            <a:fld id="{8F377299-36CD-E049-B4A4-56FC7F2EF3FB}" type="slidenum">
              <a:rPr lang="en-US" smtClean="0"/>
              <a:pPr/>
              <a:t>55</a:t>
            </a:fld>
            <a:endParaRPr lang="en-US"/>
          </a:p>
        </p:txBody>
      </p:sp>
      <p:sp>
        <p:nvSpPr>
          <p:cNvPr id="9" name="TextBox 8">
            <a:extLst>
              <a:ext uri="{FF2B5EF4-FFF2-40B4-BE49-F238E27FC236}">
                <a16:creationId xmlns:a16="http://schemas.microsoft.com/office/drawing/2014/main" id="{E93C3AAB-439D-DC2F-F09C-190096F4E04E}"/>
              </a:ext>
            </a:extLst>
          </p:cNvPr>
          <p:cNvSpPr txBox="1"/>
          <p:nvPr/>
        </p:nvSpPr>
        <p:spPr>
          <a:xfrm>
            <a:off x="8487918" y="1581489"/>
            <a:ext cx="3106674" cy="2862322"/>
          </a:xfrm>
          <a:prstGeom prst="rect">
            <a:avLst/>
          </a:prstGeom>
          <a:noFill/>
        </p:spPr>
        <p:txBody>
          <a:bodyPr wrap="square">
            <a:spAutoFit/>
          </a:bodyPr>
          <a:lstStyle/>
          <a:p>
            <a:r>
              <a:rPr lang="en-US" sz="1800" b="1"/>
              <a:t>MOTIVE</a:t>
            </a:r>
            <a:r>
              <a:rPr lang="en-US" sz="1800"/>
              <a:t>: Large amount of money, “They won’t miss just a little.”  Financial Distress</a:t>
            </a:r>
          </a:p>
          <a:p>
            <a:endParaRPr lang="en-US" sz="1800"/>
          </a:p>
          <a:p>
            <a:r>
              <a:rPr lang="en-US" sz="1800" b="1"/>
              <a:t>OPPORTUNITY</a:t>
            </a:r>
            <a:r>
              <a:rPr lang="en-US" sz="1800"/>
              <a:t>:  Created by intimidation, extreme trust, no safeguards, inadequate safeguards, failure to implement safeguards, improper accounting</a:t>
            </a:r>
          </a:p>
        </p:txBody>
      </p:sp>
    </p:spTree>
    <p:extLst>
      <p:ext uri="{BB962C8B-B14F-4D97-AF65-F5344CB8AC3E}">
        <p14:creationId xmlns:p14="http://schemas.microsoft.com/office/powerpoint/2010/main" val="35847231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EC000-46E2-AD51-43FF-AC3D3B3CA84B}"/>
              </a:ext>
            </a:extLst>
          </p:cNvPr>
          <p:cNvSpPr>
            <a:spLocks noGrp="1"/>
          </p:cNvSpPr>
          <p:nvPr>
            <p:ph type="title"/>
          </p:nvPr>
        </p:nvSpPr>
        <p:spPr/>
        <p:txBody>
          <a:bodyPr/>
          <a:lstStyle/>
          <a:p>
            <a:r>
              <a:rPr lang="en-US">
                <a:latin typeface="Impact" panose="020B0806030902050204" pitchFamily="34" charset="0"/>
              </a:rPr>
              <a:t>News Media – Avoid it!</a:t>
            </a:r>
            <a:endParaRPr lang="en-US"/>
          </a:p>
        </p:txBody>
      </p:sp>
      <p:sp>
        <p:nvSpPr>
          <p:cNvPr id="4" name="Footer Placeholder 3">
            <a:extLst>
              <a:ext uri="{FF2B5EF4-FFF2-40B4-BE49-F238E27FC236}">
                <a16:creationId xmlns:a16="http://schemas.microsoft.com/office/drawing/2014/main" id="{4B1E606C-AB11-7654-EE29-70003F796A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D2227ED-0459-DF42-1FAA-A3BDD54829BE}"/>
              </a:ext>
            </a:extLst>
          </p:cNvPr>
          <p:cNvSpPr>
            <a:spLocks noGrp="1"/>
          </p:cNvSpPr>
          <p:nvPr>
            <p:ph type="sldNum" sz="quarter" idx="12"/>
          </p:nvPr>
        </p:nvSpPr>
        <p:spPr/>
        <p:txBody>
          <a:bodyPr/>
          <a:lstStyle/>
          <a:p>
            <a:fld id="{8F377299-36CD-E049-B4A4-56FC7F2EF3FB}" type="slidenum">
              <a:rPr lang="en-US" smtClean="0"/>
              <a:pPr/>
              <a:t>56</a:t>
            </a:fld>
            <a:endParaRPr lang="en-US"/>
          </a:p>
        </p:txBody>
      </p:sp>
      <p:pic>
        <p:nvPicPr>
          <p:cNvPr id="9" name="Picture 8">
            <a:hlinkClick r:id="rId2"/>
            <a:extLst>
              <a:ext uri="{FF2B5EF4-FFF2-40B4-BE49-F238E27FC236}">
                <a16:creationId xmlns:a16="http://schemas.microsoft.com/office/drawing/2014/main" id="{59C1A220-9467-34D6-F81E-64051E8E15DB}"/>
              </a:ext>
            </a:extLst>
          </p:cNvPr>
          <p:cNvPicPr>
            <a:picLocks noChangeAspect="1"/>
          </p:cNvPicPr>
          <p:nvPr/>
        </p:nvPicPr>
        <p:blipFill>
          <a:blip r:embed="rId3"/>
          <a:stretch>
            <a:fillRect/>
          </a:stretch>
        </p:blipFill>
        <p:spPr>
          <a:xfrm>
            <a:off x="971053" y="1638050"/>
            <a:ext cx="7125694" cy="3581900"/>
          </a:xfrm>
          <a:prstGeom prst="rect">
            <a:avLst/>
          </a:prstGeom>
        </p:spPr>
      </p:pic>
    </p:spTree>
    <p:extLst>
      <p:ext uri="{BB962C8B-B14F-4D97-AF65-F5344CB8AC3E}">
        <p14:creationId xmlns:p14="http://schemas.microsoft.com/office/powerpoint/2010/main" val="40260786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F5C39-6297-C6C9-4B1C-00135487DDD6}"/>
              </a:ext>
            </a:extLst>
          </p:cNvPr>
          <p:cNvSpPr>
            <a:spLocks noGrp="1"/>
          </p:cNvSpPr>
          <p:nvPr>
            <p:ph type="title"/>
          </p:nvPr>
        </p:nvSpPr>
        <p:spPr/>
        <p:txBody>
          <a:bodyPr/>
          <a:lstStyle/>
          <a:p>
            <a:r>
              <a:rPr lang="en-US" b="0">
                <a:solidFill>
                  <a:schemeClr val="tx1"/>
                </a:solidFill>
                <a:latin typeface="Impact" panose="020B0806030902050204" pitchFamily="34" charset="0"/>
              </a:rPr>
              <a:t>USING CASHLESS PAYMENT APPS</a:t>
            </a:r>
            <a:endParaRPr lang="en-US">
              <a:solidFill>
                <a:schemeClr val="tx1"/>
              </a:solidFill>
            </a:endParaRPr>
          </a:p>
        </p:txBody>
      </p:sp>
      <p:pic>
        <p:nvPicPr>
          <p:cNvPr id="7" name="Content Placeholder 6">
            <a:extLst>
              <a:ext uri="{FF2B5EF4-FFF2-40B4-BE49-F238E27FC236}">
                <a16:creationId xmlns:a16="http://schemas.microsoft.com/office/drawing/2014/main" id="{E8E8E5F3-7551-CC2C-2F78-FAEC19EF3BB5}"/>
              </a:ext>
            </a:extLst>
          </p:cNvPr>
          <p:cNvPicPr>
            <a:picLocks noGrp="1" noChangeAspect="1"/>
          </p:cNvPicPr>
          <p:nvPr>
            <p:ph idx="1"/>
          </p:nvPr>
        </p:nvPicPr>
        <p:blipFill>
          <a:blip r:embed="rId2"/>
          <a:stretch>
            <a:fillRect/>
          </a:stretch>
        </p:blipFill>
        <p:spPr>
          <a:xfrm>
            <a:off x="761893" y="1479490"/>
            <a:ext cx="2456901" cy="1377815"/>
          </a:xfrm>
          <a:prstGeom prst="rect">
            <a:avLst/>
          </a:prstGeom>
        </p:spPr>
      </p:pic>
      <p:sp>
        <p:nvSpPr>
          <p:cNvPr id="4" name="Footer Placeholder 3">
            <a:extLst>
              <a:ext uri="{FF2B5EF4-FFF2-40B4-BE49-F238E27FC236}">
                <a16:creationId xmlns:a16="http://schemas.microsoft.com/office/drawing/2014/main" id="{F750C7E2-E656-FB7D-F8E9-6499B6D50F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5B89D21-F8C2-5CA4-F5D1-23AFAB6D8519}"/>
              </a:ext>
            </a:extLst>
          </p:cNvPr>
          <p:cNvSpPr>
            <a:spLocks noGrp="1"/>
          </p:cNvSpPr>
          <p:nvPr>
            <p:ph type="sldNum" sz="quarter" idx="12"/>
          </p:nvPr>
        </p:nvSpPr>
        <p:spPr/>
        <p:txBody>
          <a:bodyPr/>
          <a:lstStyle/>
          <a:p>
            <a:fld id="{8F377299-36CD-E049-B4A4-56FC7F2EF3FB}" type="slidenum">
              <a:rPr lang="en-US" smtClean="0"/>
              <a:pPr/>
              <a:t>57</a:t>
            </a:fld>
            <a:endParaRPr lang="en-US"/>
          </a:p>
        </p:txBody>
      </p:sp>
      <p:pic>
        <p:nvPicPr>
          <p:cNvPr id="9" name="Picture 8">
            <a:extLst>
              <a:ext uri="{FF2B5EF4-FFF2-40B4-BE49-F238E27FC236}">
                <a16:creationId xmlns:a16="http://schemas.microsoft.com/office/drawing/2014/main" id="{DCE1CC73-90D7-6982-E746-4F9668104DA7}"/>
              </a:ext>
            </a:extLst>
          </p:cNvPr>
          <p:cNvPicPr>
            <a:picLocks noChangeAspect="1"/>
          </p:cNvPicPr>
          <p:nvPr/>
        </p:nvPicPr>
        <p:blipFill>
          <a:blip r:embed="rId3"/>
          <a:stretch>
            <a:fillRect/>
          </a:stretch>
        </p:blipFill>
        <p:spPr>
          <a:xfrm>
            <a:off x="3884433" y="1714500"/>
            <a:ext cx="2267909" cy="688908"/>
          </a:xfrm>
          <a:prstGeom prst="rect">
            <a:avLst/>
          </a:prstGeom>
        </p:spPr>
      </p:pic>
      <p:pic>
        <p:nvPicPr>
          <p:cNvPr id="11" name="Picture 10">
            <a:extLst>
              <a:ext uri="{FF2B5EF4-FFF2-40B4-BE49-F238E27FC236}">
                <a16:creationId xmlns:a16="http://schemas.microsoft.com/office/drawing/2014/main" id="{9A1645EB-7CF7-F5B5-27D0-AA70DD2B035D}"/>
              </a:ext>
            </a:extLst>
          </p:cNvPr>
          <p:cNvPicPr>
            <a:picLocks noChangeAspect="1"/>
          </p:cNvPicPr>
          <p:nvPr/>
        </p:nvPicPr>
        <p:blipFill>
          <a:blip r:embed="rId4"/>
          <a:stretch>
            <a:fillRect/>
          </a:stretch>
        </p:blipFill>
        <p:spPr>
          <a:xfrm>
            <a:off x="735763" y="2929084"/>
            <a:ext cx="3798137" cy="999831"/>
          </a:xfrm>
          <a:prstGeom prst="rect">
            <a:avLst/>
          </a:prstGeom>
        </p:spPr>
      </p:pic>
      <p:pic>
        <p:nvPicPr>
          <p:cNvPr id="13" name="Picture 12">
            <a:extLst>
              <a:ext uri="{FF2B5EF4-FFF2-40B4-BE49-F238E27FC236}">
                <a16:creationId xmlns:a16="http://schemas.microsoft.com/office/drawing/2014/main" id="{BD8854C9-328E-8940-321F-6A9E1EE1ECFE}"/>
              </a:ext>
            </a:extLst>
          </p:cNvPr>
          <p:cNvPicPr>
            <a:picLocks noChangeAspect="1"/>
          </p:cNvPicPr>
          <p:nvPr/>
        </p:nvPicPr>
        <p:blipFill>
          <a:blip r:embed="rId5"/>
          <a:stretch>
            <a:fillRect/>
          </a:stretch>
        </p:blipFill>
        <p:spPr>
          <a:xfrm>
            <a:off x="4544371" y="2752284"/>
            <a:ext cx="2152075" cy="1353429"/>
          </a:xfrm>
          <a:prstGeom prst="rect">
            <a:avLst/>
          </a:prstGeom>
        </p:spPr>
      </p:pic>
      <p:sp>
        <p:nvSpPr>
          <p:cNvPr id="15" name="TextBox 14">
            <a:extLst>
              <a:ext uri="{FF2B5EF4-FFF2-40B4-BE49-F238E27FC236}">
                <a16:creationId xmlns:a16="http://schemas.microsoft.com/office/drawing/2014/main" id="{42830972-4F88-120F-ECEE-3B269BACA227}"/>
              </a:ext>
            </a:extLst>
          </p:cNvPr>
          <p:cNvSpPr txBox="1"/>
          <p:nvPr/>
        </p:nvSpPr>
        <p:spPr>
          <a:xfrm>
            <a:off x="6892748" y="1539801"/>
            <a:ext cx="3282237" cy="3847207"/>
          </a:xfrm>
          <a:prstGeom prst="rect">
            <a:avLst/>
          </a:prstGeom>
          <a:noFill/>
        </p:spPr>
        <p:txBody>
          <a:bodyPr wrap="square">
            <a:spAutoFit/>
          </a:bodyPr>
          <a:lstStyle/>
          <a:p>
            <a:r>
              <a:rPr lang="en-US" sz="2800" b="1" u="sng"/>
              <a:t>COMMON RISKS</a:t>
            </a:r>
          </a:p>
          <a:p>
            <a:pPr marL="742950" lvl="1" indent="-285750">
              <a:buFont typeface="Wingdings" panose="05000000000000000000" pitchFamily="2" charset="2"/>
              <a:buChar char="v"/>
            </a:pPr>
            <a:r>
              <a:rPr lang="en-US"/>
              <a:t>Lack of documentation (no invoices, receipts)</a:t>
            </a:r>
          </a:p>
          <a:p>
            <a:pPr marL="742950" lvl="1" indent="-285750">
              <a:buFont typeface="Wingdings" panose="05000000000000000000" pitchFamily="2" charset="2"/>
              <a:buChar char="v"/>
            </a:pPr>
            <a:r>
              <a:rPr lang="en-US"/>
              <a:t>Personal accounts used for organization funds</a:t>
            </a:r>
          </a:p>
          <a:p>
            <a:pPr marL="742950" lvl="1" indent="-285750">
              <a:buFont typeface="Wingdings" panose="05000000000000000000" pitchFamily="2" charset="2"/>
              <a:buChar char="v"/>
            </a:pPr>
            <a:r>
              <a:rPr lang="en-US"/>
              <a:t>Transfers without dual authorization</a:t>
            </a:r>
          </a:p>
          <a:p>
            <a:pPr marL="742950" lvl="1" indent="-285750">
              <a:buFont typeface="Wingdings" panose="05000000000000000000" pitchFamily="2" charset="2"/>
              <a:buChar char="v"/>
            </a:pPr>
            <a:r>
              <a:rPr lang="en-US"/>
              <a:t>No oversight or reconciliation with bank statements</a:t>
            </a:r>
          </a:p>
          <a:p>
            <a:pPr marL="742950" lvl="1" indent="-285750">
              <a:buFont typeface="Wingdings" panose="05000000000000000000" pitchFamily="2" charset="2"/>
              <a:buChar char="v"/>
            </a:pPr>
            <a:r>
              <a:rPr lang="en-US"/>
              <a:t>No transaction history saved or backed up</a:t>
            </a:r>
          </a:p>
        </p:txBody>
      </p:sp>
    </p:spTree>
    <p:extLst>
      <p:ext uri="{BB962C8B-B14F-4D97-AF65-F5344CB8AC3E}">
        <p14:creationId xmlns:p14="http://schemas.microsoft.com/office/powerpoint/2010/main" val="22553241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CAD09-46BE-3FE4-FD56-5229AEEB1747}"/>
              </a:ext>
            </a:extLst>
          </p:cNvPr>
          <p:cNvSpPr>
            <a:spLocks noGrp="1"/>
          </p:cNvSpPr>
          <p:nvPr>
            <p:ph type="title"/>
          </p:nvPr>
        </p:nvSpPr>
        <p:spPr/>
        <p:txBody>
          <a:bodyPr>
            <a:normAutofit fontScale="90000"/>
          </a:bodyPr>
          <a:lstStyle/>
          <a:p>
            <a:r>
              <a:rPr lang="en-US" sz="6600" b="0">
                <a:latin typeface="Impact" panose="020B0806030902050204" pitchFamily="34" charset="0"/>
              </a:rPr>
              <a:t>EXAMPLES OF FRAUD W/ CASHLESS APP</a:t>
            </a:r>
            <a:endParaRPr lang="en-US"/>
          </a:p>
        </p:txBody>
      </p:sp>
      <p:sp>
        <p:nvSpPr>
          <p:cNvPr id="3" name="Content Placeholder 2">
            <a:extLst>
              <a:ext uri="{FF2B5EF4-FFF2-40B4-BE49-F238E27FC236}">
                <a16:creationId xmlns:a16="http://schemas.microsoft.com/office/drawing/2014/main" id="{BA413270-AE7C-BDA8-215E-308E587E34CD}"/>
              </a:ext>
            </a:extLst>
          </p:cNvPr>
          <p:cNvSpPr>
            <a:spLocks noGrp="1"/>
          </p:cNvSpPr>
          <p:nvPr>
            <p:ph idx="1"/>
          </p:nvPr>
        </p:nvSpPr>
        <p:spPr>
          <a:xfrm>
            <a:off x="838200" y="1828799"/>
            <a:ext cx="5708904" cy="4025735"/>
          </a:xfrm>
        </p:spPr>
        <p:txBody>
          <a:bodyPr>
            <a:normAutofit fontScale="92500" lnSpcReduction="20000"/>
          </a:bodyPr>
          <a:lstStyle/>
          <a:p>
            <a:r>
              <a:rPr lang="en-US"/>
              <a:t>Booster Club Treasurer transfers funds to their personal Cash App account and deletes the app.</a:t>
            </a:r>
          </a:p>
          <a:p>
            <a:r>
              <a:rPr lang="en-US"/>
              <a:t>Funds raised via Zelle sent to a parent’s personal account with no receipt or record.</a:t>
            </a:r>
          </a:p>
          <a:p>
            <a:r>
              <a:rPr lang="en-US"/>
              <a:t>A fake vendor invoice paid via Venmo, later discovered to be a relative of the Treasurer.</a:t>
            </a:r>
          </a:p>
          <a:p>
            <a:r>
              <a:rPr lang="en-US"/>
              <a:t>Reimbursement requests paid via Cash App without validating original expense.</a:t>
            </a:r>
          </a:p>
          <a:p>
            <a:endParaRPr lang="en-US"/>
          </a:p>
        </p:txBody>
      </p:sp>
      <p:sp>
        <p:nvSpPr>
          <p:cNvPr id="4" name="Footer Placeholder 3">
            <a:extLst>
              <a:ext uri="{FF2B5EF4-FFF2-40B4-BE49-F238E27FC236}">
                <a16:creationId xmlns:a16="http://schemas.microsoft.com/office/drawing/2014/main" id="{A77EFDE4-0989-7999-81A0-9A10B94FD6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B5E0182-6622-0192-CFCD-060E693DEB40}"/>
              </a:ext>
            </a:extLst>
          </p:cNvPr>
          <p:cNvSpPr>
            <a:spLocks noGrp="1"/>
          </p:cNvSpPr>
          <p:nvPr>
            <p:ph type="sldNum" sz="quarter" idx="12"/>
          </p:nvPr>
        </p:nvSpPr>
        <p:spPr/>
        <p:txBody>
          <a:bodyPr/>
          <a:lstStyle/>
          <a:p>
            <a:fld id="{8F377299-36CD-E049-B4A4-56FC7F2EF3FB}" type="slidenum">
              <a:rPr lang="en-US" smtClean="0"/>
              <a:pPr/>
              <a:t>58</a:t>
            </a:fld>
            <a:endParaRPr lang="en-US"/>
          </a:p>
        </p:txBody>
      </p:sp>
      <p:pic>
        <p:nvPicPr>
          <p:cNvPr id="7" name="Picture 6">
            <a:extLst>
              <a:ext uri="{FF2B5EF4-FFF2-40B4-BE49-F238E27FC236}">
                <a16:creationId xmlns:a16="http://schemas.microsoft.com/office/drawing/2014/main" id="{87A1A557-B70E-761C-4631-639181E05BFF}"/>
              </a:ext>
            </a:extLst>
          </p:cNvPr>
          <p:cNvPicPr>
            <a:picLocks noChangeAspect="1"/>
          </p:cNvPicPr>
          <p:nvPr/>
        </p:nvPicPr>
        <p:blipFill>
          <a:blip r:embed="rId2"/>
          <a:stretch>
            <a:fillRect/>
          </a:stretch>
        </p:blipFill>
        <p:spPr>
          <a:xfrm>
            <a:off x="6884421" y="1158122"/>
            <a:ext cx="4536670" cy="4541756"/>
          </a:xfrm>
          <a:prstGeom prst="rect">
            <a:avLst/>
          </a:prstGeom>
        </p:spPr>
      </p:pic>
    </p:spTree>
    <p:extLst>
      <p:ext uri="{BB962C8B-B14F-4D97-AF65-F5344CB8AC3E}">
        <p14:creationId xmlns:p14="http://schemas.microsoft.com/office/powerpoint/2010/main" val="6050648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28960-C15C-80B3-E433-4AC12784BB57}"/>
              </a:ext>
            </a:extLst>
          </p:cNvPr>
          <p:cNvSpPr>
            <a:spLocks noGrp="1"/>
          </p:cNvSpPr>
          <p:nvPr>
            <p:ph type="title"/>
          </p:nvPr>
        </p:nvSpPr>
        <p:spPr/>
        <p:txBody>
          <a:bodyPr/>
          <a:lstStyle/>
          <a:p>
            <a:r>
              <a:rPr lang="en-US" b="0">
                <a:latin typeface="Impact" panose="020B0806030902050204" pitchFamily="34" charset="0"/>
              </a:rPr>
              <a:t>HOW TO PREVENT FRAUD W/ CASHLESS APPS</a:t>
            </a:r>
            <a:endParaRPr lang="en-US"/>
          </a:p>
        </p:txBody>
      </p:sp>
      <p:sp>
        <p:nvSpPr>
          <p:cNvPr id="3" name="Content Placeholder 2">
            <a:extLst>
              <a:ext uri="{FF2B5EF4-FFF2-40B4-BE49-F238E27FC236}">
                <a16:creationId xmlns:a16="http://schemas.microsoft.com/office/drawing/2014/main" id="{C3DFA1CC-5C85-D7DD-A7A2-5001A6322DA3}"/>
              </a:ext>
            </a:extLst>
          </p:cNvPr>
          <p:cNvSpPr>
            <a:spLocks noGrp="1"/>
          </p:cNvSpPr>
          <p:nvPr>
            <p:ph idx="1"/>
          </p:nvPr>
        </p:nvSpPr>
        <p:spPr>
          <a:xfrm>
            <a:off x="838200" y="1828799"/>
            <a:ext cx="4584192" cy="4025735"/>
          </a:xfrm>
        </p:spPr>
        <p:txBody>
          <a:bodyPr>
            <a:normAutofit fontScale="70000" lnSpcReduction="20000"/>
          </a:bodyPr>
          <a:lstStyle/>
          <a:p>
            <a:r>
              <a:rPr lang="en-US" b="1"/>
              <a:t>Use Only Official Organizational Accounts</a:t>
            </a:r>
          </a:p>
          <a:p>
            <a:pPr lvl="1"/>
            <a:r>
              <a:rPr lang="en-US"/>
              <a:t>Never allow use of personal Cash App, Venmo, or Zelle accounts for school-related funds.</a:t>
            </a:r>
          </a:p>
          <a:p>
            <a:r>
              <a:rPr lang="en-US" b="1"/>
              <a:t>Enable Dual Authentication</a:t>
            </a:r>
          </a:p>
          <a:p>
            <a:pPr lvl="1"/>
            <a:r>
              <a:rPr lang="en-US"/>
              <a:t>Require two officers (e.g., President &amp; Treasurer) to approve electronic payments.</a:t>
            </a:r>
          </a:p>
          <a:p>
            <a:r>
              <a:rPr lang="en-US" b="1"/>
              <a:t>Keep All Receipts &amp; Documentation</a:t>
            </a:r>
          </a:p>
          <a:p>
            <a:pPr lvl="1"/>
            <a:r>
              <a:rPr lang="en-US"/>
              <a:t>Screenshots of transactions + backup documents (invoices, fundraiser logs).</a:t>
            </a:r>
          </a:p>
          <a:p>
            <a:r>
              <a:rPr lang="en-US" b="1"/>
              <a:t>Reconcile Regularly</a:t>
            </a:r>
          </a:p>
          <a:p>
            <a:pPr lvl="1"/>
            <a:r>
              <a:rPr lang="en-US"/>
              <a:t>Match app transactions to the Treasurer’s Report and monthly bank statements.</a:t>
            </a:r>
          </a:p>
          <a:p>
            <a:endParaRPr lang="en-US"/>
          </a:p>
        </p:txBody>
      </p:sp>
      <p:sp>
        <p:nvSpPr>
          <p:cNvPr id="4" name="Footer Placeholder 3">
            <a:extLst>
              <a:ext uri="{FF2B5EF4-FFF2-40B4-BE49-F238E27FC236}">
                <a16:creationId xmlns:a16="http://schemas.microsoft.com/office/drawing/2014/main" id="{3DB0792B-A6C1-04BB-10F5-1902B55E32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1A13F65-9D8F-8900-D0BE-47FDD48C6953}"/>
              </a:ext>
            </a:extLst>
          </p:cNvPr>
          <p:cNvSpPr>
            <a:spLocks noGrp="1"/>
          </p:cNvSpPr>
          <p:nvPr>
            <p:ph type="sldNum" sz="quarter" idx="12"/>
          </p:nvPr>
        </p:nvSpPr>
        <p:spPr/>
        <p:txBody>
          <a:bodyPr/>
          <a:lstStyle/>
          <a:p>
            <a:fld id="{8F377299-36CD-E049-B4A4-56FC7F2EF3FB}" type="slidenum">
              <a:rPr lang="en-US" smtClean="0"/>
              <a:pPr/>
              <a:t>59</a:t>
            </a:fld>
            <a:endParaRPr lang="en-US"/>
          </a:p>
        </p:txBody>
      </p:sp>
      <p:sp>
        <p:nvSpPr>
          <p:cNvPr id="9" name="TextBox 8">
            <a:extLst>
              <a:ext uri="{FF2B5EF4-FFF2-40B4-BE49-F238E27FC236}">
                <a16:creationId xmlns:a16="http://schemas.microsoft.com/office/drawing/2014/main" id="{DE3178A9-A24C-A5A7-F174-B802E885C9BE}"/>
              </a:ext>
            </a:extLst>
          </p:cNvPr>
          <p:cNvSpPr txBox="1"/>
          <p:nvPr/>
        </p:nvSpPr>
        <p:spPr>
          <a:xfrm>
            <a:off x="6229350" y="1607217"/>
            <a:ext cx="4325092" cy="4247317"/>
          </a:xfrm>
          <a:prstGeom prst="rect">
            <a:avLst/>
          </a:prstGeom>
          <a:noFill/>
        </p:spPr>
        <p:txBody>
          <a:bodyPr wrap="square">
            <a:spAutoFit/>
          </a:bodyPr>
          <a:lstStyle/>
          <a:p>
            <a:r>
              <a:rPr lang="en-US" b="1"/>
              <a:t>Restrict App Access</a:t>
            </a:r>
          </a:p>
          <a:p>
            <a:pPr lvl="1">
              <a:buFont typeface="Arial" panose="020B0604020202020204" pitchFamily="34" charset="0"/>
              <a:buChar char="•"/>
            </a:pPr>
            <a:r>
              <a:rPr lang="en-US"/>
              <a:t>Limit login access to Treasurer and one other designated officer.</a:t>
            </a:r>
          </a:p>
          <a:p>
            <a:r>
              <a:rPr lang="en-US" b="1"/>
              <a:t>Require Approval Process</a:t>
            </a:r>
          </a:p>
          <a:p>
            <a:pPr lvl="1">
              <a:buFont typeface="Arial" panose="020B0604020202020204" pitchFamily="34" charset="0"/>
              <a:buChar char="•"/>
            </a:pPr>
            <a:r>
              <a:rPr lang="en-US"/>
              <a:t>Pre-approve all reimbursements or outgoing payments in writing.</a:t>
            </a:r>
          </a:p>
          <a:p>
            <a:r>
              <a:rPr lang="en-US" b="1"/>
              <a:t>Set Digital Controls</a:t>
            </a:r>
          </a:p>
          <a:p>
            <a:pPr lvl="1">
              <a:buFont typeface="Arial" panose="020B0604020202020204" pitchFamily="34" charset="0"/>
              <a:buChar char="•"/>
            </a:pPr>
            <a:r>
              <a:rPr lang="en-US"/>
              <a:t>Turn on notifications for every transaction.</a:t>
            </a:r>
          </a:p>
          <a:p>
            <a:pPr lvl="1">
              <a:buFont typeface="Arial" panose="020B0604020202020204" pitchFamily="34" charset="0"/>
              <a:buChar char="•"/>
            </a:pPr>
            <a:r>
              <a:rPr lang="en-US"/>
              <a:t>Export monthly summaries from the app for the audit file.</a:t>
            </a:r>
          </a:p>
          <a:p>
            <a:r>
              <a:rPr lang="en-US" b="1"/>
              <a:t>Educate &amp; Monitor</a:t>
            </a:r>
          </a:p>
          <a:p>
            <a:pPr lvl="1">
              <a:buFont typeface="Arial" panose="020B0604020202020204" pitchFamily="34" charset="0"/>
              <a:buChar char="•"/>
            </a:pPr>
            <a:r>
              <a:rPr lang="en-US"/>
              <a:t>Train all officers on secure handling of digital payments.</a:t>
            </a:r>
          </a:p>
          <a:p>
            <a:pPr lvl="1">
              <a:buFont typeface="Arial" panose="020B0604020202020204" pitchFamily="34" charset="0"/>
              <a:buChar char="•"/>
            </a:pPr>
            <a:r>
              <a:rPr lang="en-US"/>
              <a:t>Review app use in every meeting.</a:t>
            </a:r>
          </a:p>
        </p:txBody>
      </p:sp>
    </p:spTree>
    <p:extLst>
      <p:ext uri="{BB962C8B-B14F-4D97-AF65-F5344CB8AC3E}">
        <p14:creationId xmlns:p14="http://schemas.microsoft.com/office/powerpoint/2010/main" val="22078935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D2349-CBA7-06B8-06C2-349D19253940}"/>
              </a:ext>
            </a:extLst>
          </p:cNvPr>
          <p:cNvSpPr>
            <a:spLocks noGrp="1"/>
          </p:cNvSpPr>
          <p:nvPr>
            <p:ph type="title"/>
          </p:nvPr>
        </p:nvSpPr>
        <p:spPr/>
        <p:txBody>
          <a:bodyPr>
            <a:normAutofit fontScale="90000"/>
          </a:bodyPr>
          <a:lstStyle/>
          <a:p>
            <a:r>
              <a:rPr lang="en-US" sz="6600" b="0">
                <a:latin typeface="Impact" panose="020B0806030902050204" pitchFamily="34" charset="0"/>
              </a:rPr>
              <a:t>RECOMMENDED APPS W/ BETTER CONTROLS</a:t>
            </a:r>
            <a:endParaRPr lang="en-US"/>
          </a:p>
        </p:txBody>
      </p:sp>
      <p:sp>
        <p:nvSpPr>
          <p:cNvPr id="3" name="Content Placeholder 2">
            <a:extLst>
              <a:ext uri="{FF2B5EF4-FFF2-40B4-BE49-F238E27FC236}">
                <a16:creationId xmlns:a16="http://schemas.microsoft.com/office/drawing/2014/main" id="{F47E56D1-5A4E-EB86-3823-2F373AD8F574}"/>
              </a:ext>
            </a:extLst>
          </p:cNvPr>
          <p:cNvSpPr>
            <a:spLocks noGrp="1"/>
          </p:cNvSpPr>
          <p:nvPr>
            <p:ph idx="1"/>
          </p:nvPr>
        </p:nvSpPr>
        <p:spPr>
          <a:xfrm>
            <a:off x="838200" y="2182703"/>
            <a:ext cx="4492752" cy="2258569"/>
          </a:xfrm>
        </p:spPr>
        <p:txBody>
          <a:bodyPr/>
          <a:lstStyle/>
          <a:p>
            <a:r>
              <a:rPr lang="en-US"/>
              <a:t>PayPal for Nonprofits</a:t>
            </a:r>
          </a:p>
          <a:p>
            <a:r>
              <a:rPr lang="en-US"/>
              <a:t>Square</a:t>
            </a:r>
          </a:p>
          <a:p>
            <a:r>
              <a:rPr lang="en-US"/>
              <a:t>Zelle for Business (if supported by your bank)</a:t>
            </a:r>
          </a:p>
          <a:p>
            <a:endParaRPr lang="en-US"/>
          </a:p>
        </p:txBody>
      </p:sp>
      <p:sp>
        <p:nvSpPr>
          <p:cNvPr id="4" name="Footer Placeholder 3">
            <a:extLst>
              <a:ext uri="{FF2B5EF4-FFF2-40B4-BE49-F238E27FC236}">
                <a16:creationId xmlns:a16="http://schemas.microsoft.com/office/drawing/2014/main" id="{054402B2-1707-5E80-14A4-FC1A35721C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390B42-C3E5-E384-B6D7-31D27367D8E4}"/>
              </a:ext>
            </a:extLst>
          </p:cNvPr>
          <p:cNvSpPr>
            <a:spLocks noGrp="1"/>
          </p:cNvSpPr>
          <p:nvPr>
            <p:ph type="sldNum" sz="quarter" idx="12"/>
          </p:nvPr>
        </p:nvSpPr>
        <p:spPr/>
        <p:txBody>
          <a:bodyPr/>
          <a:lstStyle/>
          <a:p>
            <a:fld id="{8F377299-36CD-E049-B4A4-56FC7F2EF3FB}" type="slidenum">
              <a:rPr lang="en-US" smtClean="0"/>
              <a:pPr/>
              <a:t>60</a:t>
            </a:fld>
            <a:endParaRPr lang="en-US"/>
          </a:p>
        </p:txBody>
      </p:sp>
      <p:pic>
        <p:nvPicPr>
          <p:cNvPr id="7" name="Picture 6">
            <a:extLst>
              <a:ext uri="{FF2B5EF4-FFF2-40B4-BE49-F238E27FC236}">
                <a16:creationId xmlns:a16="http://schemas.microsoft.com/office/drawing/2014/main" id="{21187ACA-5066-53F8-82E2-B8C4C3C69C2A}"/>
              </a:ext>
            </a:extLst>
          </p:cNvPr>
          <p:cNvPicPr>
            <a:picLocks noChangeAspect="1"/>
          </p:cNvPicPr>
          <p:nvPr/>
        </p:nvPicPr>
        <p:blipFill>
          <a:blip r:embed="rId2"/>
          <a:stretch>
            <a:fillRect/>
          </a:stretch>
        </p:blipFill>
        <p:spPr>
          <a:xfrm>
            <a:off x="5729932" y="1072701"/>
            <a:ext cx="3548180" cy="1213209"/>
          </a:xfrm>
          <a:prstGeom prst="rect">
            <a:avLst/>
          </a:prstGeom>
        </p:spPr>
      </p:pic>
      <p:pic>
        <p:nvPicPr>
          <p:cNvPr id="9" name="Picture 8">
            <a:extLst>
              <a:ext uri="{FF2B5EF4-FFF2-40B4-BE49-F238E27FC236}">
                <a16:creationId xmlns:a16="http://schemas.microsoft.com/office/drawing/2014/main" id="{8BB63904-769F-10A9-39C8-F3389F51BD96}"/>
              </a:ext>
            </a:extLst>
          </p:cNvPr>
          <p:cNvPicPr>
            <a:picLocks noChangeAspect="1"/>
          </p:cNvPicPr>
          <p:nvPr/>
        </p:nvPicPr>
        <p:blipFill>
          <a:blip r:embed="rId3"/>
          <a:stretch>
            <a:fillRect/>
          </a:stretch>
        </p:blipFill>
        <p:spPr>
          <a:xfrm>
            <a:off x="7170254" y="2317012"/>
            <a:ext cx="1688738" cy="1688738"/>
          </a:xfrm>
          <a:prstGeom prst="rect">
            <a:avLst/>
          </a:prstGeom>
        </p:spPr>
      </p:pic>
      <p:pic>
        <p:nvPicPr>
          <p:cNvPr id="11" name="Picture 10">
            <a:extLst>
              <a:ext uri="{FF2B5EF4-FFF2-40B4-BE49-F238E27FC236}">
                <a16:creationId xmlns:a16="http://schemas.microsoft.com/office/drawing/2014/main" id="{B39B5265-841E-AA9D-9B43-647EC68EFC46}"/>
              </a:ext>
            </a:extLst>
          </p:cNvPr>
          <p:cNvPicPr>
            <a:picLocks noChangeAspect="1"/>
          </p:cNvPicPr>
          <p:nvPr/>
        </p:nvPicPr>
        <p:blipFill>
          <a:blip r:embed="rId4"/>
          <a:stretch>
            <a:fillRect/>
          </a:stretch>
        </p:blipFill>
        <p:spPr>
          <a:xfrm>
            <a:off x="5882271" y="4269340"/>
            <a:ext cx="4255377" cy="1280271"/>
          </a:xfrm>
          <a:prstGeom prst="rect">
            <a:avLst/>
          </a:prstGeom>
        </p:spPr>
      </p:pic>
    </p:spTree>
    <p:extLst>
      <p:ext uri="{BB962C8B-B14F-4D97-AF65-F5344CB8AC3E}">
        <p14:creationId xmlns:p14="http://schemas.microsoft.com/office/powerpoint/2010/main" val="7841296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0E266-CEB6-A5DF-6260-A0EF756A6B06}"/>
              </a:ext>
            </a:extLst>
          </p:cNvPr>
          <p:cNvSpPr>
            <a:spLocks noGrp="1"/>
          </p:cNvSpPr>
          <p:nvPr>
            <p:ph type="title"/>
          </p:nvPr>
        </p:nvSpPr>
        <p:spPr/>
        <p:txBody>
          <a:bodyPr>
            <a:normAutofit/>
          </a:bodyPr>
          <a:lstStyle/>
          <a:p>
            <a:r>
              <a:rPr lang="en-US" sz="6600">
                <a:latin typeface="Impact" panose="020B0806030902050204" pitchFamily="34" charset="0"/>
              </a:rPr>
              <a:t>Handling Cash</a:t>
            </a:r>
            <a:endParaRPr lang="en-US" sz="6600"/>
          </a:p>
        </p:txBody>
      </p:sp>
      <p:sp>
        <p:nvSpPr>
          <p:cNvPr id="3" name="Content Placeholder 2">
            <a:extLst>
              <a:ext uri="{FF2B5EF4-FFF2-40B4-BE49-F238E27FC236}">
                <a16:creationId xmlns:a16="http://schemas.microsoft.com/office/drawing/2014/main" id="{FA27D719-F4A1-2A1E-73D4-C56667F0DFD5}"/>
              </a:ext>
            </a:extLst>
          </p:cNvPr>
          <p:cNvSpPr>
            <a:spLocks noGrp="1"/>
          </p:cNvSpPr>
          <p:nvPr>
            <p:ph idx="1"/>
          </p:nvPr>
        </p:nvSpPr>
        <p:spPr>
          <a:xfrm>
            <a:off x="5931408" y="1714500"/>
            <a:ext cx="4904232" cy="4025735"/>
          </a:xfrm>
        </p:spPr>
        <p:txBody>
          <a:bodyPr>
            <a:normAutofit fontScale="77500" lnSpcReduction="20000"/>
          </a:bodyPr>
          <a:lstStyle/>
          <a:p>
            <a:pPr>
              <a:lnSpc>
                <a:spcPct val="130000"/>
              </a:lnSpc>
            </a:pPr>
            <a:r>
              <a:rPr lang="en-US" altLang="en-US"/>
              <a:t>Always have two members count cash</a:t>
            </a:r>
          </a:p>
          <a:p>
            <a:pPr>
              <a:lnSpc>
                <a:spcPct val="130000"/>
              </a:lnSpc>
            </a:pPr>
            <a:r>
              <a:rPr lang="en-US" altLang="en-US"/>
              <a:t>Verify cash receipts to the deposit slips </a:t>
            </a:r>
            <a:r>
              <a:rPr lang="en-US" altLang="en-US" b="1" u="sng"/>
              <a:t>and</a:t>
            </a:r>
            <a:r>
              <a:rPr lang="en-US" altLang="en-US"/>
              <a:t> bank statement</a:t>
            </a:r>
          </a:p>
          <a:p>
            <a:pPr>
              <a:lnSpc>
                <a:spcPct val="130000"/>
              </a:lnSpc>
            </a:pPr>
            <a:r>
              <a:rPr lang="en-US" altLang="en-US"/>
              <a:t>Address fundraiser shortages immediately</a:t>
            </a:r>
          </a:p>
          <a:p>
            <a:pPr>
              <a:lnSpc>
                <a:spcPct val="130000"/>
              </a:lnSpc>
            </a:pPr>
            <a:r>
              <a:rPr lang="en-US" altLang="en-US"/>
              <a:t>Do NOT make checks payable to CASH! </a:t>
            </a:r>
          </a:p>
          <a:p>
            <a:pPr>
              <a:lnSpc>
                <a:spcPct val="130000"/>
              </a:lnSpc>
            </a:pPr>
            <a:r>
              <a:rPr lang="en-US" altLang="en-US"/>
              <a:t>Utilize Bank/Credit Cards Properly…Keep Receipts and Provide them for Accounting Purposes </a:t>
            </a:r>
          </a:p>
          <a:p>
            <a:endParaRPr lang="en-US"/>
          </a:p>
        </p:txBody>
      </p:sp>
      <p:sp>
        <p:nvSpPr>
          <p:cNvPr id="4" name="Footer Placeholder 3">
            <a:extLst>
              <a:ext uri="{FF2B5EF4-FFF2-40B4-BE49-F238E27FC236}">
                <a16:creationId xmlns:a16="http://schemas.microsoft.com/office/drawing/2014/main" id="{1E3A338B-ADCE-DC58-1693-2547F75C47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F82166-1A28-CA24-6624-300F38BB691A}"/>
              </a:ext>
            </a:extLst>
          </p:cNvPr>
          <p:cNvSpPr>
            <a:spLocks noGrp="1"/>
          </p:cNvSpPr>
          <p:nvPr>
            <p:ph type="sldNum" sz="quarter" idx="12"/>
          </p:nvPr>
        </p:nvSpPr>
        <p:spPr/>
        <p:txBody>
          <a:bodyPr/>
          <a:lstStyle/>
          <a:p>
            <a:fld id="{8F377299-36CD-E049-B4A4-56FC7F2EF3FB}" type="slidenum">
              <a:rPr lang="en-US" smtClean="0"/>
              <a:pPr/>
              <a:t>61</a:t>
            </a:fld>
            <a:endParaRPr lang="en-US"/>
          </a:p>
        </p:txBody>
      </p:sp>
      <p:pic>
        <p:nvPicPr>
          <p:cNvPr id="7" name="Picture 6">
            <a:extLst>
              <a:ext uri="{FF2B5EF4-FFF2-40B4-BE49-F238E27FC236}">
                <a16:creationId xmlns:a16="http://schemas.microsoft.com/office/drawing/2014/main" id="{84A9E1FB-4759-A528-FF87-11E30CC8C672}"/>
              </a:ext>
            </a:extLst>
          </p:cNvPr>
          <p:cNvPicPr>
            <a:picLocks noChangeAspect="1"/>
          </p:cNvPicPr>
          <p:nvPr/>
        </p:nvPicPr>
        <p:blipFill>
          <a:blip r:embed="rId2"/>
          <a:stretch>
            <a:fillRect/>
          </a:stretch>
        </p:blipFill>
        <p:spPr>
          <a:xfrm>
            <a:off x="627808" y="1828547"/>
            <a:ext cx="5303600" cy="3797639"/>
          </a:xfrm>
          <a:prstGeom prst="rect">
            <a:avLst/>
          </a:prstGeom>
        </p:spPr>
      </p:pic>
    </p:spTree>
    <p:extLst>
      <p:ext uri="{BB962C8B-B14F-4D97-AF65-F5344CB8AC3E}">
        <p14:creationId xmlns:p14="http://schemas.microsoft.com/office/powerpoint/2010/main" val="12463917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9F990-F4B7-A6B4-8335-C1668C621BD9}"/>
              </a:ext>
            </a:extLst>
          </p:cNvPr>
          <p:cNvSpPr>
            <a:spLocks noGrp="1"/>
          </p:cNvSpPr>
          <p:nvPr>
            <p:ph type="title"/>
          </p:nvPr>
        </p:nvSpPr>
        <p:spPr/>
        <p:txBody>
          <a:bodyPr>
            <a:normAutofit/>
          </a:bodyPr>
          <a:lstStyle/>
          <a:p>
            <a:r>
              <a:rPr lang="en-US" sz="6000">
                <a:latin typeface="Impact" panose="020B0806030902050204" pitchFamily="34" charset="0"/>
              </a:rPr>
              <a:t>How to Prevent Problems?</a:t>
            </a:r>
            <a:endParaRPr lang="en-US" sz="6000"/>
          </a:p>
        </p:txBody>
      </p:sp>
      <p:sp>
        <p:nvSpPr>
          <p:cNvPr id="3" name="Content Placeholder 2">
            <a:extLst>
              <a:ext uri="{FF2B5EF4-FFF2-40B4-BE49-F238E27FC236}">
                <a16:creationId xmlns:a16="http://schemas.microsoft.com/office/drawing/2014/main" id="{CF5129A4-7EB2-41F8-A871-1EB7EAAF4288}"/>
              </a:ext>
            </a:extLst>
          </p:cNvPr>
          <p:cNvSpPr>
            <a:spLocks noGrp="1"/>
          </p:cNvSpPr>
          <p:nvPr>
            <p:ph idx="1"/>
          </p:nvPr>
        </p:nvSpPr>
        <p:spPr>
          <a:xfrm>
            <a:off x="838200" y="1612031"/>
            <a:ext cx="5699760" cy="4572001"/>
          </a:xfrm>
        </p:spPr>
        <p:txBody>
          <a:bodyPr>
            <a:normAutofit fontScale="40000" lnSpcReduction="20000"/>
          </a:bodyPr>
          <a:lstStyle/>
          <a:p>
            <a:pPr>
              <a:lnSpc>
                <a:spcPct val="130000"/>
              </a:lnSpc>
            </a:pPr>
            <a:r>
              <a:rPr lang="en-US" altLang="en-US" sz="5000"/>
              <a:t>DO NOT PRE-SIGN CHECKS! PLEASE! </a:t>
            </a:r>
          </a:p>
          <a:p>
            <a:pPr>
              <a:lnSpc>
                <a:spcPct val="130000"/>
              </a:lnSpc>
            </a:pPr>
            <a:r>
              <a:rPr lang="en-US" altLang="en-US" sz="5000"/>
              <a:t>Develop and apply the appropriate By-Laws for each organization, submit updates to Internal Audit annually</a:t>
            </a:r>
          </a:p>
          <a:p>
            <a:pPr>
              <a:lnSpc>
                <a:spcPct val="130000"/>
              </a:lnSpc>
            </a:pPr>
            <a:r>
              <a:rPr lang="en-US" altLang="en-US" sz="5000"/>
              <a:t>Require a Treasurer’s Report immediately after the reading of the minutes from previous meeting</a:t>
            </a:r>
          </a:p>
          <a:p>
            <a:pPr>
              <a:lnSpc>
                <a:spcPct val="130000"/>
              </a:lnSpc>
            </a:pPr>
            <a:r>
              <a:rPr lang="en-US" altLang="en-US" sz="5000"/>
              <a:t>Complete a Financial Recap after a Fundraising event takes place.  Reconcile the cash and inventory.</a:t>
            </a:r>
          </a:p>
          <a:p>
            <a:pPr>
              <a:lnSpc>
                <a:spcPct val="130000"/>
              </a:lnSpc>
            </a:pPr>
            <a:r>
              <a:rPr lang="en-US" altLang="en-US" sz="5000"/>
              <a:t>Reconcile Online Purchases and Sales </a:t>
            </a:r>
          </a:p>
          <a:p>
            <a:endParaRPr lang="en-US"/>
          </a:p>
        </p:txBody>
      </p:sp>
      <p:sp>
        <p:nvSpPr>
          <p:cNvPr id="4" name="Footer Placeholder 3">
            <a:extLst>
              <a:ext uri="{FF2B5EF4-FFF2-40B4-BE49-F238E27FC236}">
                <a16:creationId xmlns:a16="http://schemas.microsoft.com/office/drawing/2014/main" id="{34C88532-11E9-0D9E-25FE-7805F2FAA1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A10954-6FA2-C371-B7A4-CD80233AB81D}"/>
              </a:ext>
            </a:extLst>
          </p:cNvPr>
          <p:cNvSpPr>
            <a:spLocks noGrp="1"/>
          </p:cNvSpPr>
          <p:nvPr>
            <p:ph type="sldNum" sz="quarter" idx="12"/>
          </p:nvPr>
        </p:nvSpPr>
        <p:spPr/>
        <p:txBody>
          <a:bodyPr/>
          <a:lstStyle/>
          <a:p>
            <a:fld id="{8F377299-36CD-E049-B4A4-56FC7F2EF3FB}" type="slidenum">
              <a:rPr lang="en-US" smtClean="0"/>
              <a:pPr/>
              <a:t>62</a:t>
            </a:fld>
            <a:endParaRPr lang="en-US"/>
          </a:p>
        </p:txBody>
      </p:sp>
      <p:pic>
        <p:nvPicPr>
          <p:cNvPr id="7" name="Picture 6">
            <a:extLst>
              <a:ext uri="{FF2B5EF4-FFF2-40B4-BE49-F238E27FC236}">
                <a16:creationId xmlns:a16="http://schemas.microsoft.com/office/drawing/2014/main" id="{B4F0BD5E-9D35-DC52-E815-8D06310BC97A}"/>
              </a:ext>
            </a:extLst>
          </p:cNvPr>
          <p:cNvPicPr>
            <a:picLocks noChangeAspect="1"/>
          </p:cNvPicPr>
          <p:nvPr/>
        </p:nvPicPr>
        <p:blipFill>
          <a:blip r:embed="rId2"/>
          <a:stretch>
            <a:fillRect/>
          </a:stretch>
        </p:blipFill>
        <p:spPr>
          <a:xfrm>
            <a:off x="7135519" y="1429151"/>
            <a:ext cx="2749306" cy="2100432"/>
          </a:xfrm>
          <a:prstGeom prst="rect">
            <a:avLst/>
          </a:prstGeom>
        </p:spPr>
      </p:pic>
      <p:pic>
        <p:nvPicPr>
          <p:cNvPr id="9" name="Picture 8">
            <a:extLst>
              <a:ext uri="{FF2B5EF4-FFF2-40B4-BE49-F238E27FC236}">
                <a16:creationId xmlns:a16="http://schemas.microsoft.com/office/drawing/2014/main" id="{BACB5710-9FD1-A369-0A75-F199C287CACE}"/>
              </a:ext>
            </a:extLst>
          </p:cNvPr>
          <p:cNvPicPr>
            <a:picLocks noChangeAspect="1"/>
          </p:cNvPicPr>
          <p:nvPr/>
        </p:nvPicPr>
        <p:blipFill>
          <a:blip r:embed="rId3"/>
          <a:stretch>
            <a:fillRect/>
          </a:stretch>
        </p:blipFill>
        <p:spPr>
          <a:xfrm>
            <a:off x="7135519" y="3681195"/>
            <a:ext cx="2844736" cy="2173339"/>
          </a:xfrm>
          <a:prstGeom prst="rect">
            <a:avLst/>
          </a:prstGeom>
        </p:spPr>
      </p:pic>
    </p:spTree>
    <p:extLst>
      <p:ext uri="{BB962C8B-B14F-4D97-AF65-F5344CB8AC3E}">
        <p14:creationId xmlns:p14="http://schemas.microsoft.com/office/powerpoint/2010/main" val="42774737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0696E-FC43-18F6-8D8C-5DA28C6E5E45}"/>
              </a:ext>
            </a:extLst>
          </p:cNvPr>
          <p:cNvSpPr>
            <a:spLocks noGrp="1"/>
          </p:cNvSpPr>
          <p:nvPr>
            <p:ph type="title"/>
          </p:nvPr>
        </p:nvSpPr>
        <p:spPr/>
        <p:txBody>
          <a:bodyPr>
            <a:normAutofit/>
          </a:bodyPr>
          <a:lstStyle/>
          <a:p>
            <a:r>
              <a:rPr lang="en-US" sz="6000">
                <a:latin typeface="Impact" panose="020B0806030902050204" pitchFamily="34" charset="0"/>
              </a:rPr>
              <a:t>How to Prevent Problems?</a:t>
            </a:r>
            <a:endParaRPr lang="en-US" sz="6000"/>
          </a:p>
        </p:txBody>
      </p:sp>
      <p:sp>
        <p:nvSpPr>
          <p:cNvPr id="3" name="Content Placeholder 2">
            <a:extLst>
              <a:ext uri="{FF2B5EF4-FFF2-40B4-BE49-F238E27FC236}">
                <a16:creationId xmlns:a16="http://schemas.microsoft.com/office/drawing/2014/main" id="{020D8000-45EB-6A23-E128-A564BA5F8CCB}"/>
              </a:ext>
            </a:extLst>
          </p:cNvPr>
          <p:cNvSpPr>
            <a:spLocks noGrp="1"/>
          </p:cNvSpPr>
          <p:nvPr>
            <p:ph idx="1"/>
          </p:nvPr>
        </p:nvSpPr>
        <p:spPr>
          <a:xfrm>
            <a:off x="838200" y="1828799"/>
            <a:ext cx="5257800" cy="4025735"/>
          </a:xfrm>
        </p:spPr>
        <p:txBody>
          <a:bodyPr>
            <a:normAutofit lnSpcReduction="10000"/>
          </a:bodyPr>
          <a:lstStyle/>
          <a:p>
            <a:r>
              <a:rPr lang="en-US" altLang="en-US"/>
              <a:t>Require proper backup:  receipts, service orders, invoices, receiving slips etc.</a:t>
            </a:r>
          </a:p>
          <a:p>
            <a:r>
              <a:rPr lang="en-US" altLang="en-US"/>
              <a:t>Reconcile the bank statement</a:t>
            </a:r>
          </a:p>
          <a:p>
            <a:r>
              <a:rPr lang="en-US" altLang="en-US"/>
              <a:t>Be transparent about accounting records</a:t>
            </a:r>
          </a:p>
          <a:p>
            <a:r>
              <a:rPr lang="en-US" altLang="en-US"/>
              <a:t>Multiple signers on checks</a:t>
            </a:r>
          </a:p>
          <a:p>
            <a:r>
              <a:rPr lang="en-US" altLang="en-US"/>
              <a:t>Do not deviate from procedures set out in the By-Laws</a:t>
            </a:r>
          </a:p>
          <a:p>
            <a:endParaRPr lang="en-US"/>
          </a:p>
        </p:txBody>
      </p:sp>
      <p:sp>
        <p:nvSpPr>
          <p:cNvPr id="4" name="Footer Placeholder 3">
            <a:extLst>
              <a:ext uri="{FF2B5EF4-FFF2-40B4-BE49-F238E27FC236}">
                <a16:creationId xmlns:a16="http://schemas.microsoft.com/office/drawing/2014/main" id="{64E8722D-EB33-0B34-495A-9701CD7E61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FA73E3-2FA9-9169-F409-CD500B81B5C4}"/>
              </a:ext>
            </a:extLst>
          </p:cNvPr>
          <p:cNvSpPr>
            <a:spLocks noGrp="1"/>
          </p:cNvSpPr>
          <p:nvPr>
            <p:ph type="sldNum" sz="quarter" idx="12"/>
          </p:nvPr>
        </p:nvSpPr>
        <p:spPr/>
        <p:txBody>
          <a:bodyPr/>
          <a:lstStyle/>
          <a:p>
            <a:fld id="{8F377299-36CD-E049-B4A4-56FC7F2EF3FB}" type="slidenum">
              <a:rPr lang="en-US" smtClean="0"/>
              <a:pPr/>
              <a:t>63</a:t>
            </a:fld>
            <a:endParaRPr lang="en-US"/>
          </a:p>
        </p:txBody>
      </p:sp>
      <p:pic>
        <p:nvPicPr>
          <p:cNvPr id="7" name="Picture 6">
            <a:extLst>
              <a:ext uri="{FF2B5EF4-FFF2-40B4-BE49-F238E27FC236}">
                <a16:creationId xmlns:a16="http://schemas.microsoft.com/office/drawing/2014/main" id="{A5C95274-9439-0BA2-CBD9-43B4AC421BDB}"/>
              </a:ext>
            </a:extLst>
          </p:cNvPr>
          <p:cNvPicPr>
            <a:picLocks noChangeAspect="1"/>
          </p:cNvPicPr>
          <p:nvPr/>
        </p:nvPicPr>
        <p:blipFill>
          <a:blip r:embed="rId2"/>
          <a:stretch>
            <a:fillRect/>
          </a:stretch>
        </p:blipFill>
        <p:spPr>
          <a:xfrm>
            <a:off x="6309124" y="2158403"/>
            <a:ext cx="5444200" cy="2828789"/>
          </a:xfrm>
          <a:prstGeom prst="rect">
            <a:avLst/>
          </a:prstGeom>
        </p:spPr>
      </p:pic>
    </p:spTree>
    <p:extLst>
      <p:ext uri="{BB962C8B-B14F-4D97-AF65-F5344CB8AC3E}">
        <p14:creationId xmlns:p14="http://schemas.microsoft.com/office/powerpoint/2010/main" val="7392421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7C192-BEBD-6D73-CBE0-F4BE47501F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D25F6B-393D-D74E-C4F8-75B67A1DE1FB}"/>
              </a:ext>
            </a:extLst>
          </p:cNvPr>
          <p:cNvSpPr>
            <a:spLocks noGrp="1"/>
          </p:cNvSpPr>
          <p:nvPr>
            <p:ph type="title"/>
          </p:nvPr>
        </p:nvSpPr>
        <p:spPr/>
        <p:txBody>
          <a:bodyPr>
            <a:normAutofit/>
          </a:bodyPr>
          <a:lstStyle/>
          <a:p>
            <a:r>
              <a:rPr lang="en-US" sz="6000">
                <a:latin typeface="Impact" panose="020B0806030902050204" pitchFamily="34" charset="0"/>
              </a:rPr>
              <a:t>New AI Risks for Parent Groups</a:t>
            </a:r>
          </a:p>
        </p:txBody>
      </p:sp>
      <p:sp>
        <p:nvSpPr>
          <p:cNvPr id="4" name="Footer Placeholder 3">
            <a:extLst>
              <a:ext uri="{FF2B5EF4-FFF2-40B4-BE49-F238E27FC236}">
                <a16:creationId xmlns:a16="http://schemas.microsoft.com/office/drawing/2014/main" id="{9FF7CF2E-387F-1F79-E056-B4261BEB164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175A5-F38A-82CD-0AFA-88AD696B2642}"/>
              </a:ext>
            </a:extLst>
          </p:cNvPr>
          <p:cNvSpPr>
            <a:spLocks noGrp="1"/>
          </p:cNvSpPr>
          <p:nvPr>
            <p:ph type="sldNum" sz="quarter" idx="12"/>
          </p:nvPr>
        </p:nvSpPr>
        <p:spPr/>
        <p:txBody>
          <a:bodyPr/>
          <a:lstStyle/>
          <a:p>
            <a:fld id="{8F377299-36CD-E049-B4A4-56FC7F2EF3FB}" type="slidenum">
              <a:rPr lang="en-US" smtClean="0"/>
              <a:pPr/>
              <a:t>64</a:t>
            </a:fld>
            <a:endParaRPr lang="en-US"/>
          </a:p>
        </p:txBody>
      </p:sp>
      <p:sp>
        <p:nvSpPr>
          <p:cNvPr id="6" name="Subtitle 2">
            <a:extLst>
              <a:ext uri="{FF2B5EF4-FFF2-40B4-BE49-F238E27FC236}">
                <a16:creationId xmlns:a16="http://schemas.microsoft.com/office/drawing/2014/main" id="{4851BAA2-C37E-6B5E-0F1B-72B441BB94E6}"/>
              </a:ext>
            </a:extLst>
          </p:cNvPr>
          <p:cNvSpPr txBox="1">
            <a:spLocks/>
          </p:cNvSpPr>
          <p:nvPr/>
        </p:nvSpPr>
        <p:spPr>
          <a:xfrm>
            <a:off x="4871552" y="1598370"/>
            <a:ext cx="7007153" cy="4136569"/>
          </a:xfrm>
          <a:prstGeom prst="rect">
            <a:avLst/>
          </a:prstGeom>
        </p:spPr>
        <p:txBody>
          <a:bodyPr vert="horz" wrap="square"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b="1">
                <a:latin typeface="Google Sans"/>
              </a:rPr>
              <a:t>Voice Cloning Scams:</a:t>
            </a:r>
            <a:r>
              <a:rPr lang="en-US"/>
              <a:t> Scammers use short audio clips of a school principal or PTO president to generate fake phone calls. They trick treasurers into wiring funds or releasing checkbooks during fake emergencies.</a:t>
            </a:r>
          </a:p>
          <a:p>
            <a:pPr marL="342900" indent="-342900"/>
            <a:r>
              <a:rPr lang="en-US" b="1">
                <a:latin typeface="Google Sans"/>
              </a:rPr>
              <a:t>Phishing and Fake Invoices:</a:t>
            </a:r>
            <a:r>
              <a:rPr lang="en-US"/>
              <a:t> Generative AI writes flawless, highly personalized emails. Fraudsters pose as regular vendors, regional suppliers, or board members to request sudden changes to direct-deposit details</a:t>
            </a:r>
          </a:p>
          <a:p>
            <a:pPr marL="342900" indent="-342900"/>
            <a:r>
              <a:rPr lang="en-US" b="1"/>
              <a:t>Synthetic Documentation:</a:t>
            </a:r>
            <a:r>
              <a:rPr lang="en-US"/>
              <a:t> Bad actors can fabricate digital receipts, tax documents, or audit logs to mask missing funds or sneak unauthorized expenses past volunteer boards.</a:t>
            </a:r>
          </a:p>
        </p:txBody>
      </p:sp>
      <p:pic>
        <p:nvPicPr>
          <p:cNvPr id="11" name="Picture 10">
            <a:extLst>
              <a:ext uri="{FF2B5EF4-FFF2-40B4-BE49-F238E27FC236}">
                <a16:creationId xmlns:a16="http://schemas.microsoft.com/office/drawing/2014/main" id="{3E5B60EC-EE32-5786-4876-EDFEA971770D}"/>
              </a:ext>
            </a:extLst>
          </p:cNvPr>
          <p:cNvPicPr>
            <a:picLocks noChangeAspect="1"/>
          </p:cNvPicPr>
          <p:nvPr/>
        </p:nvPicPr>
        <p:blipFill>
          <a:blip r:embed="rId2"/>
          <a:stretch>
            <a:fillRect/>
          </a:stretch>
        </p:blipFill>
        <p:spPr>
          <a:xfrm>
            <a:off x="500548" y="1584654"/>
            <a:ext cx="4033352" cy="3950030"/>
          </a:xfrm>
          <a:prstGeom prst="rect">
            <a:avLst/>
          </a:prstGeom>
        </p:spPr>
      </p:pic>
    </p:spTree>
    <p:extLst>
      <p:ext uri="{BB962C8B-B14F-4D97-AF65-F5344CB8AC3E}">
        <p14:creationId xmlns:p14="http://schemas.microsoft.com/office/powerpoint/2010/main" val="15896184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3D30A-8507-41C8-E23A-074A09A1A7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78A3A0-F123-801A-C342-50C5D852FB8F}"/>
              </a:ext>
            </a:extLst>
          </p:cNvPr>
          <p:cNvSpPr>
            <a:spLocks noGrp="1"/>
          </p:cNvSpPr>
          <p:nvPr>
            <p:ph type="title"/>
          </p:nvPr>
        </p:nvSpPr>
        <p:spPr/>
        <p:txBody>
          <a:bodyPr>
            <a:normAutofit/>
          </a:bodyPr>
          <a:lstStyle/>
          <a:p>
            <a:r>
              <a:rPr lang="en-US" sz="6000">
                <a:latin typeface="Impact" panose="020B0806030902050204" pitchFamily="34" charset="0"/>
              </a:rPr>
              <a:t>Protecting Your PTO from AI Fraud</a:t>
            </a:r>
          </a:p>
        </p:txBody>
      </p:sp>
      <p:sp>
        <p:nvSpPr>
          <p:cNvPr id="4" name="Footer Placeholder 3">
            <a:extLst>
              <a:ext uri="{FF2B5EF4-FFF2-40B4-BE49-F238E27FC236}">
                <a16:creationId xmlns:a16="http://schemas.microsoft.com/office/drawing/2014/main" id="{CA14913C-5315-CC5D-C44D-48BE3812C0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EA56A1-A2C8-5887-B6CF-B2C5EB9B5534}"/>
              </a:ext>
            </a:extLst>
          </p:cNvPr>
          <p:cNvSpPr>
            <a:spLocks noGrp="1"/>
          </p:cNvSpPr>
          <p:nvPr>
            <p:ph type="sldNum" sz="quarter" idx="12"/>
          </p:nvPr>
        </p:nvSpPr>
        <p:spPr/>
        <p:txBody>
          <a:bodyPr/>
          <a:lstStyle/>
          <a:p>
            <a:fld id="{8F377299-36CD-E049-B4A4-56FC7F2EF3FB}" type="slidenum">
              <a:rPr lang="en-US" smtClean="0"/>
              <a:pPr/>
              <a:t>65</a:t>
            </a:fld>
            <a:endParaRPr lang="en-US"/>
          </a:p>
        </p:txBody>
      </p:sp>
      <p:sp>
        <p:nvSpPr>
          <p:cNvPr id="9" name="Subtitle 2">
            <a:extLst>
              <a:ext uri="{FF2B5EF4-FFF2-40B4-BE49-F238E27FC236}">
                <a16:creationId xmlns:a16="http://schemas.microsoft.com/office/drawing/2014/main" id="{6A0ADBB4-4B3A-1D34-59E6-C4DAD96DDBED}"/>
              </a:ext>
            </a:extLst>
          </p:cNvPr>
          <p:cNvSpPr>
            <a:spLocks noGrp="1"/>
          </p:cNvSpPr>
          <p:nvPr>
            <p:ph idx="1"/>
          </p:nvPr>
        </p:nvSpPr>
        <p:spPr>
          <a:xfrm>
            <a:off x="114993" y="1695069"/>
            <a:ext cx="6979920" cy="4025900"/>
          </a:xfrm>
        </p:spPr>
        <p:txBody>
          <a:bodyPr>
            <a:normAutofit fontScale="77500" lnSpcReduction="20000"/>
          </a:bodyPr>
          <a:lstStyle/>
          <a:p>
            <a:pPr marL="342900" indent="-342900">
              <a:buFont typeface="Arial" panose="020B0604020202020204" pitchFamily="34" charset="0"/>
              <a:buChar char="•"/>
            </a:pPr>
            <a:r>
              <a:rPr lang="en-US" b="1" u="none" strike="noStrike">
                <a:effectLst/>
                <a:latin typeface="Google Sans"/>
              </a:rPr>
              <a:t>Establish Verbal Callbacks:</a:t>
            </a:r>
            <a:r>
              <a:rPr lang="en-US"/>
              <a:t> If a board member or vendor sends an urgent email asking to change payment methods, call them back using a known, trusted phone number—never the number in the new request.</a:t>
            </a:r>
          </a:p>
          <a:p>
            <a:pPr marL="342900" indent="-342900">
              <a:buFont typeface="Arial" panose="020B0604020202020204" pitchFamily="34" charset="0"/>
              <a:buChar char="•"/>
            </a:pPr>
            <a:r>
              <a:rPr lang="en-US" b="1" u="none" strike="noStrike">
                <a:effectLst/>
                <a:latin typeface="Google Sans"/>
              </a:rPr>
              <a:t>Block Out-of-Band Text Requests:</a:t>
            </a:r>
            <a:r>
              <a:rPr lang="en-US"/>
              <a:t> Explicitly ban the use of SMS, WhatsApp, or personal messaging apps for any financial approvals or payment requests.</a:t>
            </a:r>
          </a:p>
          <a:p>
            <a:pPr marL="342900" indent="-342900">
              <a:buFont typeface="Arial" panose="020B0604020202020204" pitchFamily="34" charset="0"/>
              <a:buChar char="•"/>
            </a:pPr>
            <a:r>
              <a:rPr lang="en-US" b="1"/>
              <a:t>Use View-Only Bank Access:</a:t>
            </a:r>
            <a:r>
              <a:rPr lang="en-US"/>
              <a:t> Give non-signing board members read-only access to bank portals so multiple eyes can spot unusual transactions in real time.</a:t>
            </a:r>
          </a:p>
          <a:p>
            <a:pPr marL="342900" indent="-342900">
              <a:buFont typeface="Arial" panose="020B0604020202020204" pitchFamily="34" charset="0"/>
              <a:buChar char="•"/>
            </a:pPr>
            <a:r>
              <a:rPr lang="en-US" b="1" u="none" strike="noStrike">
                <a:effectLst/>
                <a:latin typeface="Google Sans"/>
              </a:rPr>
              <a:t>Publish Monthly Ledgers:</a:t>
            </a:r>
            <a:r>
              <a:rPr lang="en-US"/>
              <a:t> Share a simplified cash-flow report at every public meeting to maintain absolute transparency and catch internal digital tampering early.</a:t>
            </a:r>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p:txBody>
      </p:sp>
      <p:pic>
        <p:nvPicPr>
          <p:cNvPr id="11" name="Picture 10">
            <a:extLst>
              <a:ext uri="{FF2B5EF4-FFF2-40B4-BE49-F238E27FC236}">
                <a16:creationId xmlns:a16="http://schemas.microsoft.com/office/drawing/2014/main" id="{18E25DCB-EA23-5002-723D-30089508EF6A}"/>
              </a:ext>
            </a:extLst>
          </p:cNvPr>
          <p:cNvPicPr>
            <a:picLocks noChangeAspect="1"/>
          </p:cNvPicPr>
          <p:nvPr/>
        </p:nvPicPr>
        <p:blipFill>
          <a:blip r:embed="rId2"/>
          <a:stretch>
            <a:fillRect/>
          </a:stretch>
        </p:blipFill>
        <p:spPr>
          <a:xfrm>
            <a:off x="7094913" y="1561605"/>
            <a:ext cx="4666822" cy="3734789"/>
          </a:xfrm>
          <a:prstGeom prst="rect">
            <a:avLst/>
          </a:prstGeom>
        </p:spPr>
      </p:pic>
    </p:spTree>
    <p:extLst>
      <p:ext uri="{BB962C8B-B14F-4D97-AF65-F5344CB8AC3E}">
        <p14:creationId xmlns:p14="http://schemas.microsoft.com/office/powerpoint/2010/main" val="15433023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EE095-B2B1-5A0A-F79D-62C65F821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241A72-9EF5-FD78-F9AB-AEC6B2ACE0FD}"/>
              </a:ext>
            </a:extLst>
          </p:cNvPr>
          <p:cNvSpPr>
            <a:spLocks noGrp="1"/>
          </p:cNvSpPr>
          <p:nvPr>
            <p:ph type="title"/>
          </p:nvPr>
        </p:nvSpPr>
        <p:spPr/>
        <p:txBody>
          <a:bodyPr>
            <a:normAutofit/>
          </a:bodyPr>
          <a:lstStyle/>
          <a:p>
            <a:r>
              <a:rPr lang="en-US" sz="6000">
                <a:latin typeface="Impact" panose="020B0806030902050204" pitchFamily="34" charset="0"/>
              </a:rPr>
              <a:t>Internal Controls</a:t>
            </a:r>
          </a:p>
        </p:txBody>
      </p:sp>
      <p:sp>
        <p:nvSpPr>
          <p:cNvPr id="4" name="Footer Placeholder 3">
            <a:extLst>
              <a:ext uri="{FF2B5EF4-FFF2-40B4-BE49-F238E27FC236}">
                <a16:creationId xmlns:a16="http://schemas.microsoft.com/office/drawing/2014/main" id="{4072E5FF-4AD2-785F-4F99-0C4B70C564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261F3CB-5054-07EB-334A-24CA4DE585F4}"/>
              </a:ext>
            </a:extLst>
          </p:cNvPr>
          <p:cNvSpPr>
            <a:spLocks noGrp="1"/>
          </p:cNvSpPr>
          <p:nvPr>
            <p:ph type="sldNum" sz="quarter" idx="12"/>
          </p:nvPr>
        </p:nvSpPr>
        <p:spPr/>
        <p:txBody>
          <a:bodyPr/>
          <a:lstStyle/>
          <a:p>
            <a:fld id="{8F377299-36CD-E049-B4A4-56FC7F2EF3FB}" type="slidenum">
              <a:rPr lang="en-US" smtClean="0"/>
              <a:pPr/>
              <a:t>66</a:t>
            </a:fld>
            <a:endParaRPr lang="en-US"/>
          </a:p>
        </p:txBody>
      </p:sp>
      <p:sp>
        <p:nvSpPr>
          <p:cNvPr id="9" name="Subtitle 2">
            <a:extLst>
              <a:ext uri="{FF2B5EF4-FFF2-40B4-BE49-F238E27FC236}">
                <a16:creationId xmlns:a16="http://schemas.microsoft.com/office/drawing/2014/main" id="{FBCAE9ED-9C83-F2D4-3BB5-D55583C360B6}"/>
              </a:ext>
            </a:extLst>
          </p:cNvPr>
          <p:cNvSpPr txBox="1">
            <a:spLocks/>
          </p:cNvSpPr>
          <p:nvPr/>
        </p:nvSpPr>
        <p:spPr>
          <a:xfrm>
            <a:off x="216408" y="1583694"/>
            <a:ext cx="9144000" cy="3978206"/>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Separation of Duties</a:t>
            </a:r>
          </a:p>
          <a:p>
            <a:pPr marL="800100" lvl="1" indent="-342900"/>
            <a:r>
              <a:rPr lang="en-US" b="1">
                <a:latin typeface="Google Sans"/>
              </a:rPr>
              <a:t>Split Financial Tasks:</a:t>
            </a:r>
            <a:r>
              <a:rPr lang="en-US"/>
              <a:t> The person who writes the checks or initiates digital transfers must never be the person who approves the expense or reconciles the bank statement.</a:t>
            </a:r>
          </a:p>
          <a:p>
            <a:pPr marL="800100" lvl="1" indent="-342900"/>
            <a:r>
              <a:rPr lang="en-US" b="1">
                <a:latin typeface="Google Sans"/>
              </a:rPr>
              <a:t>Rotate Financial Roles:</a:t>
            </a:r>
            <a:r>
              <a:rPr lang="en-US"/>
              <a:t> Require a different board member to lead the monthly bank reconciliation process each quarter to ensure fresh eyes review the ledger.</a:t>
            </a:r>
          </a:p>
          <a:p>
            <a:pPr marL="800100" lvl="1" indent="-342900"/>
            <a:r>
              <a:rPr lang="en-US" b="1">
                <a:latin typeface="Google Sans"/>
              </a:rPr>
              <a:t>Require Independent Audits:</a:t>
            </a:r>
            <a:r>
              <a:rPr lang="en-US"/>
              <a:t> Appoint a two-person audit committee of parents who are not on the executive board to review all financial records twice a year.</a:t>
            </a:r>
          </a:p>
          <a:p>
            <a:pPr marL="800100" lvl="1" indent="-342900"/>
            <a:r>
              <a:rPr lang="en-US" b="1">
                <a:latin typeface="Google Sans"/>
              </a:rPr>
              <a:t>Count Cash in Pairs:</a:t>
            </a:r>
            <a:r>
              <a:rPr lang="en-US"/>
              <a:t> Require at least two volunteers to count and sign off on cash receipts immediately at the conclusion of any school event or fundraiser.</a:t>
            </a:r>
          </a:p>
          <a:p>
            <a:pPr marL="1257300" lvl="2" indent="-342900"/>
            <a:r>
              <a:rPr lang="en-US" b="1"/>
              <a:t>Deposit Cash Immediately:</a:t>
            </a:r>
            <a:r>
              <a:rPr lang="en-US"/>
              <a:t> Mandate that all event cash be deposited into the bank account within 24 hours of collection, rather than sitting in a volunteer's home.</a:t>
            </a:r>
          </a:p>
          <a:p>
            <a:pPr marL="1257300" lvl="2" indent="-342900"/>
            <a:r>
              <a:rPr lang="en-US" b="1"/>
              <a:t>Match Invoices Directly:</a:t>
            </a:r>
            <a:r>
              <a:rPr lang="en-US"/>
              <a:t> Never sign a check or approve a payout without a matching, itemized receipt or vendor invoice physically attached to the request.</a:t>
            </a:r>
          </a:p>
          <a:p>
            <a:pPr marL="800100" lvl="1" indent="-342900"/>
            <a:endParaRPr lang="en-US" b="1"/>
          </a:p>
        </p:txBody>
      </p:sp>
    </p:spTree>
    <p:extLst>
      <p:ext uri="{BB962C8B-B14F-4D97-AF65-F5344CB8AC3E}">
        <p14:creationId xmlns:p14="http://schemas.microsoft.com/office/powerpoint/2010/main" val="18194726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5E091-C6B8-355C-EA4A-E71BD0C3B8E6}"/>
              </a:ext>
            </a:extLst>
          </p:cNvPr>
          <p:cNvSpPr>
            <a:spLocks noGrp="1"/>
          </p:cNvSpPr>
          <p:nvPr>
            <p:ph type="title"/>
          </p:nvPr>
        </p:nvSpPr>
        <p:spPr/>
        <p:txBody>
          <a:bodyPr>
            <a:normAutofit/>
          </a:bodyPr>
          <a:lstStyle/>
          <a:p>
            <a:r>
              <a:rPr lang="en-US" sz="6000">
                <a:latin typeface="Impact" panose="020B0806030902050204" pitchFamily="34" charset="0"/>
              </a:rPr>
              <a:t>Checking Accounts</a:t>
            </a:r>
            <a:endParaRPr lang="en-US" sz="6000"/>
          </a:p>
        </p:txBody>
      </p:sp>
      <p:sp>
        <p:nvSpPr>
          <p:cNvPr id="3" name="Content Placeholder 2">
            <a:extLst>
              <a:ext uri="{FF2B5EF4-FFF2-40B4-BE49-F238E27FC236}">
                <a16:creationId xmlns:a16="http://schemas.microsoft.com/office/drawing/2014/main" id="{0BE5B54F-3A5F-90F4-FD5E-1627BB768806}"/>
              </a:ext>
            </a:extLst>
          </p:cNvPr>
          <p:cNvSpPr>
            <a:spLocks noGrp="1"/>
          </p:cNvSpPr>
          <p:nvPr>
            <p:ph idx="1"/>
          </p:nvPr>
        </p:nvSpPr>
        <p:spPr>
          <a:xfrm>
            <a:off x="6306312" y="1714500"/>
            <a:ext cx="4401312" cy="4025735"/>
          </a:xfrm>
        </p:spPr>
        <p:txBody>
          <a:bodyPr>
            <a:normAutofit fontScale="85000" lnSpcReduction="20000"/>
          </a:bodyPr>
          <a:lstStyle/>
          <a:p>
            <a:r>
              <a:rPr lang="en-US" altLang="en-US"/>
              <a:t>Protect your checkbooks at all times</a:t>
            </a:r>
          </a:p>
          <a:p>
            <a:r>
              <a:rPr lang="en-US" altLang="en-US"/>
              <a:t>Reconcile bank account with receipts and invoices (match them up)</a:t>
            </a:r>
          </a:p>
          <a:p>
            <a:r>
              <a:rPr lang="en-US" altLang="en-US"/>
              <a:t>Be aware of checking account scams and Craig’s List scams</a:t>
            </a:r>
          </a:p>
          <a:p>
            <a:r>
              <a:rPr lang="en-US" altLang="en-US"/>
              <a:t>Report any suspected fraud or scam attempt to Ft. Bend ISD Police 281-634-5500</a:t>
            </a:r>
          </a:p>
          <a:p>
            <a:r>
              <a:rPr lang="en-US" altLang="en-US"/>
              <a:t>Consider “Positive Pay” or other similar service (Electronic Register Confirmation) </a:t>
            </a:r>
          </a:p>
          <a:p>
            <a:endParaRPr lang="en-US"/>
          </a:p>
        </p:txBody>
      </p:sp>
      <p:sp>
        <p:nvSpPr>
          <p:cNvPr id="4" name="Footer Placeholder 3">
            <a:extLst>
              <a:ext uri="{FF2B5EF4-FFF2-40B4-BE49-F238E27FC236}">
                <a16:creationId xmlns:a16="http://schemas.microsoft.com/office/drawing/2014/main" id="{B199EC82-92E6-0B86-B421-0C7195D544C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4A6306-C10E-95A7-F17F-C04FBC0E6E22}"/>
              </a:ext>
            </a:extLst>
          </p:cNvPr>
          <p:cNvSpPr>
            <a:spLocks noGrp="1"/>
          </p:cNvSpPr>
          <p:nvPr>
            <p:ph type="sldNum" sz="quarter" idx="12"/>
          </p:nvPr>
        </p:nvSpPr>
        <p:spPr/>
        <p:txBody>
          <a:bodyPr/>
          <a:lstStyle/>
          <a:p>
            <a:fld id="{8F377299-36CD-E049-B4A4-56FC7F2EF3FB}" type="slidenum">
              <a:rPr lang="en-US" smtClean="0"/>
              <a:pPr/>
              <a:t>67</a:t>
            </a:fld>
            <a:endParaRPr lang="en-US"/>
          </a:p>
        </p:txBody>
      </p:sp>
      <p:pic>
        <p:nvPicPr>
          <p:cNvPr id="7" name="Picture 6">
            <a:extLst>
              <a:ext uri="{FF2B5EF4-FFF2-40B4-BE49-F238E27FC236}">
                <a16:creationId xmlns:a16="http://schemas.microsoft.com/office/drawing/2014/main" id="{173A322C-DE65-EFCE-63CC-E59F2914BE0B}"/>
              </a:ext>
            </a:extLst>
          </p:cNvPr>
          <p:cNvPicPr>
            <a:picLocks noChangeAspect="1"/>
          </p:cNvPicPr>
          <p:nvPr/>
        </p:nvPicPr>
        <p:blipFill>
          <a:blip r:embed="rId2"/>
          <a:stretch>
            <a:fillRect/>
          </a:stretch>
        </p:blipFill>
        <p:spPr>
          <a:xfrm>
            <a:off x="949570" y="2272702"/>
            <a:ext cx="4936119" cy="2172637"/>
          </a:xfrm>
          <a:prstGeom prst="rect">
            <a:avLst/>
          </a:prstGeom>
        </p:spPr>
      </p:pic>
    </p:spTree>
    <p:extLst>
      <p:ext uri="{BB962C8B-B14F-4D97-AF65-F5344CB8AC3E}">
        <p14:creationId xmlns:p14="http://schemas.microsoft.com/office/powerpoint/2010/main" val="22946473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C6BAE-79E1-D101-37E5-BDF05388367E}"/>
              </a:ext>
            </a:extLst>
          </p:cNvPr>
          <p:cNvSpPr>
            <a:spLocks noGrp="1"/>
          </p:cNvSpPr>
          <p:nvPr>
            <p:ph type="title"/>
          </p:nvPr>
        </p:nvSpPr>
        <p:spPr/>
        <p:txBody>
          <a:bodyPr/>
          <a:lstStyle/>
          <a:p>
            <a:r>
              <a:rPr lang="en-US">
                <a:latin typeface="Impact" panose="020B0806030902050204" pitchFamily="34" charset="0"/>
              </a:rPr>
              <a:t>Misapplication of Fiduciary Property</a:t>
            </a:r>
            <a:endParaRPr lang="en-US"/>
          </a:p>
        </p:txBody>
      </p:sp>
      <p:pic>
        <p:nvPicPr>
          <p:cNvPr id="7" name="Content Placeholder 6">
            <a:extLst>
              <a:ext uri="{FF2B5EF4-FFF2-40B4-BE49-F238E27FC236}">
                <a16:creationId xmlns:a16="http://schemas.microsoft.com/office/drawing/2014/main" id="{327E13E0-2879-114A-EB78-071571527414}"/>
              </a:ext>
            </a:extLst>
          </p:cNvPr>
          <p:cNvPicPr>
            <a:picLocks noGrp="1" noChangeAspect="1"/>
          </p:cNvPicPr>
          <p:nvPr>
            <p:ph idx="1"/>
          </p:nvPr>
        </p:nvPicPr>
        <p:blipFill>
          <a:blip r:embed="rId2"/>
          <a:stretch>
            <a:fillRect/>
          </a:stretch>
        </p:blipFill>
        <p:spPr>
          <a:xfrm>
            <a:off x="764647" y="1636776"/>
            <a:ext cx="4828833" cy="4025900"/>
          </a:xfrm>
          <a:prstGeom prst="rect">
            <a:avLst/>
          </a:prstGeom>
        </p:spPr>
      </p:pic>
      <p:sp>
        <p:nvSpPr>
          <p:cNvPr id="4" name="Footer Placeholder 3">
            <a:extLst>
              <a:ext uri="{FF2B5EF4-FFF2-40B4-BE49-F238E27FC236}">
                <a16:creationId xmlns:a16="http://schemas.microsoft.com/office/drawing/2014/main" id="{8B00FFA1-B493-4A22-C52B-DC89EDAA6D7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28EA45-58C8-01A0-72D0-46CEF4023415}"/>
              </a:ext>
            </a:extLst>
          </p:cNvPr>
          <p:cNvSpPr>
            <a:spLocks noGrp="1"/>
          </p:cNvSpPr>
          <p:nvPr>
            <p:ph type="sldNum" sz="quarter" idx="12"/>
          </p:nvPr>
        </p:nvSpPr>
        <p:spPr/>
        <p:txBody>
          <a:bodyPr/>
          <a:lstStyle/>
          <a:p>
            <a:fld id="{8F377299-36CD-E049-B4A4-56FC7F2EF3FB}" type="slidenum">
              <a:rPr lang="en-US" smtClean="0"/>
              <a:pPr/>
              <a:t>68</a:t>
            </a:fld>
            <a:endParaRPr lang="en-US"/>
          </a:p>
        </p:txBody>
      </p:sp>
      <p:pic>
        <p:nvPicPr>
          <p:cNvPr id="9" name="Picture 8">
            <a:extLst>
              <a:ext uri="{FF2B5EF4-FFF2-40B4-BE49-F238E27FC236}">
                <a16:creationId xmlns:a16="http://schemas.microsoft.com/office/drawing/2014/main" id="{26D39E1B-EBD6-0C2B-02BF-8CA3E1D1E4FB}"/>
              </a:ext>
            </a:extLst>
          </p:cNvPr>
          <p:cNvPicPr>
            <a:picLocks noChangeAspect="1"/>
          </p:cNvPicPr>
          <p:nvPr/>
        </p:nvPicPr>
        <p:blipFill>
          <a:blip r:embed="rId3"/>
          <a:stretch>
            <a:fillRect/>
          </a:stretch>
        </p:blipFill>
        <p:spPr>
          <a:xfrm>
            <a:off x="6598522" y="1375721"/>
            <a:ext cx="4078577" cy="4548010"/>
          </a:xfrm>
          <a:prstGeom prst="rect">
            <a:avLst/>
          </a:prstGeom>
        </p:spPr>
      </p:pic>
    </p:spTree>
    <p:extLst>
      <p:ext uri="{BB962C8B-B14F-4D97-AF65-F5344CB8AC3E}">
        <p14:creationId xmlns:p14="http://schemas.microsoft.com/office/powerpoint/2010/main" val="27255821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440E3-ADAD-AEE0-DC95-6DA19E765A85}"/>
              </a:ext>
            </a:extLst>
          </p:cNvPr>
          <p:cNvSpPr>
            <a:spLocks noGrp="1"/>
          </p:cNvSpPr>
          <p:nvPr>
            <p:ph type="title"/>
          </p:nvPr>
        </p:nvSpPr>
        <p:spPr/>
        <p:txBody>
          <a:bodyPr/>
          <a:lstStyle/>
          <a:p>
            <a:r>
              <a:rPr lang="en-US">
                <a:latin typeface="Impact" panose="020B0806030902050204" pitchFamily="34" charset="0"/>
              </a:rPr>
              <a:t>Protect Yourself, Protect Your School</a:t>
            </a:r>
            <a:endParaRPr lang="en-US"/>
          </a:p>
        </p:txBody>
      </p:sp>
      <p:sp>
        <p:nvSpPr>
          <p:cNvPr id="3" name="Content Placeholder 2">
            <a:extLst>
              <a:ext uri="{FF2B5EF4-FFF2-40B4-BE49-F238E27FC236}">
                <a16:creationId xmlns:a16="http://schemas.microsoft.com/office/drawing/2014/main" id="{52B04166-E9D4-A251-5E63-B5F6E1B5D31C}"/>
              </a:ext>
            </a:extLst>
          </p:cNvPr>
          <p:cNvSpPr>
            <a:spLocks noGrp="1"/>
          </p:cNvSpPr>
          <p:nvPr>
            <p:ph idx="1"/>
          </p:nvPr>
        </p:nvSpPr>
        <p:spPr>
          <a:xfrm>
            <a:off x="6096000" y="1828799"/>
            <a:ext cx="5257800" cy="4025735"/>
          </a:xfrm>
        </p:spPr>
        <p:txBody>
          <a:bodyPr>
            <a:normAutofit fontScale="92500" lnSpcReduction="20000"/>
          </a:bodyPr>
          <a:lstStyle/>
          <a:p>
            <a:r>
              <a:rPr lang="en-US" altLang="en-US"/>
              <a:t>Demand integrity and proper accounting</a:t>
            </a:r>
          </a:p>
          <a:p>
            <a:r>
              <a:rPr lang="en-US" altLang="en-US"/>
              <a:t>Provide integrity and proper accounting</a:t>
            </a:r>
          </a:p>
          <a:p>
            <a:r>
              <a:rPr lang="en-US" altLang="en-US"/>
              <a:t>Participate in the process</a:t>
            </a:r>
          </a:p>
          <a:p>
            <a:r>
              <a:rPr lang="en-US" altLang="en-US"/>
              <a:t>Ask others to participate</a:t>
            </a:r>
          </a:p>
          <a:p>
            <a:r>
              <a:rPr lang="en-US" altLang="en-US"/>
              <a:t>Be transparent</a:t>
            </a:r>
          </a:p>
          <a:p>
            <a:r>
              <a:rPr lang="en-US" altLang="en-US"/>
              <a:t>When a problem is discovered, don’t wait, notify the Principal, Internal Audit and the Police if necessary  281-634-5500</a:t>
            </a:r>
          </a:p>
          <a:p>
            <a:endParaRPr lang="en-US"/>
          </a:p>
        </p:txBody>
      </p:sp>
      <p:sp>
        <p:nvSpPr>
          <p:cNvPr id="4" name="Footer Placeholder 3">
            <a:extLst>
              <a:ext uri="{FF2B5EF4-FFF2-40B4-BE49-F238E27FC236}">
                <a16:creationId xmlns:a16="http://schemas.microsoft.com/office/drawing/2014/main" id="{E5167CBF-8E34-0370-CAFD-8E3C44221D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0B240B-0151-8A57-2966-EA21A3C30140}"/>
              </a:ext>
            </a:extLst>
          </p:cNvPr>
          <p:cNvSpPr>
            <a:spLocks noGrp="1"/>
          </p:cNvSpPr>
          <p:nvPr>
            <p:ph type="sldNum" sz="quarter" idx="12"/>
          </p:nvPr>
        </p:nvSpPr>
        <p:spPr/>
        <p:txBody>
          <a:bodyPr/>
          <a:lstStyle/>
          <a:p>
            <a:fld id="{8F377299-36CD-E049-B4A4-56FC7F2EF3FB}" type="slidenum">
              <a:rPr lang="en-US" smtClean="0"/>
              <a:pPr/>
              <a:t>69</a:t>
            </a:fld>
            <a:endParaRPr lang="en-US"/>
          </a:p>
        </p:txBody>
      </p:sp>
      <p:pic>
        <p:nvPicPr>
          <p:cNvPr id="7" name="Picture 6">
            <a:extLst>
              <a:ext uri="{FF2B5EF4-FFF2-40B4-BE49-F238E27FC236}">
                <a16:creationId xmlns:a16="http://schemas.microsoft.com/office/drawing/2014/main" id="{44A7AE74-B429-4AD9-02BD-E4CA89D38A6F}"/>
              </a:ext>
            </a:extLst>
          </p:cNvPr>
          <p:cNvPicPr>
            <a:picLocks noChangeAspect="1"/>
          </p:cNvPicPr>
          <p:nvPr/>
        </p:nvPicPr>
        <p:blipFill>
          <a:blip r:embed="rId2"/>
          <a:stretch>
            <a:fillRect/>
          </a:stretch>
        </p:blipFill>
        <p:spPr>
          <a:xfrm>
            <a:off x="761783" y="2023728"/>
            <a:ext cx="4999153" cy="3322608"/>
          </a:xfrm>
          <a:prstGeom prst="rect">
            <a:avLst/>
          </a:prstGeom>
        </p:spPr>
      </p:pic>
    </p:spTree>
    <p:extLst>
      <p:ext uri="{BB962C8B-B14F-4D97-AF65-F5344CB8AC3E}">
        <p14:creationId xmlns:p14="http://schemas.microsoft.com/office/powerpoint/2010/main" val="1680629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54E6E-7BD1-27E4-C875-C8802A83EE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D4A73F-1B17-CC46-FE9A-F5C8D52E73B3}"/>
              </a:ext>
            </a:extLst>
          </p:cNvPr>
          <p:cNvSpPr>
            <a:spLocks noGrp="1"/>
          </p:cNvSpPr>
          <p:nvPr>
            <p:ph type="ctrTitle"/>
          </p:nvPr>
        </p:nvSpPr>
        <p:spPr>
          <a:xfrm>
            <a:off x="779382" y="335978"/>
            <a:ext cx="5953539" cy="2387600"/>
          </a:xfrm>
        </p:spPr>
        <p:txBody>
          <a:bodyPr/>
          <a:lstStyle/>
          <a:p>
            <a:r>
              <a:rPr lang="en-US">
                <a:latin typeface="Aptos Display" panose="020B0004020202020204" pitchFamily="34" charset="0"/>
              </a:rPr>
              <a:t>Facility Rentals &amp; Advertisements</a:t>
            </a:r>
          </a:p>
        </p:txBody>
      </p:sp>
      <p:sp>
        <p:nvSpPr>
          <p:cNvPr id="4" name="TextBox 3">
            <a:extLst>
              <a:ext uri="{FF2B5EF4-FFF2-40B4-BE49-F238E27FC236}">
                <a16:creationId xmlns:a16="http://schemas.microsoft.com/office/drawing/2014/main" id="{B377A777-3A83-A0D7-14AE-8A7A2BA6D554}"/>
              </a:ext>
            </a:extLst>
          </p:cNvPr>
          <p:cNvSpPr txBox="1"/>
          <p:nvPr/>
        </p:nvSpPr>
        <p:spPr>
          <a:xfrm>
            <a:off x="1017126" y="2901964"/>
            <a:ext cx="8163306" cy="2800767"/>
          </a:xfrm>
          <a:prstGeom prst="rect">
            <a:avLst/>
          </a:prstGeom>
          <a:noFill/>
        </p:spPr>
        <p:txBody>
          <a:bodyPr wrap="square">
            <a:spAutoFit/>
          </a:bodyPr>
          <a:lstStyle/>
          <a:p>
            <a:r>
              <a:rPr lang="en-US" sz="3600">
                <a:latin typeface="Calibri"/>
                <a:ea typeface="Calibri" panose="020F0502020204030204" pitchFamily="34" charset="0"/>
                <a:cs typeface="Calibri"/>
              </a:rPr>
              <a:t>Presented by: Genyne Jackson</a:t>
            </a:r>
            <a:br>
              <a:rPr lang="en-US" sz="9600">
                <a:ea typeface="Calibri" panose="020F0502020204030204" pitchFamily="34" charset="0"/>
              </a:rPr>
            </a:br>
            <a:r>
              <a:rPr lang="en-US" sz="2800" b="0" i="1">
                <a:latin typeface="Calibri"/>
                <a:ea typeface="Calibri" panose="020F0502020204030204" pitchFamily="34" charset="0"/>
                <a:cs typeface="Calibri"/>
              </a:rPr>
              <a:t>Director</a:t>
            </a:r>
            <a:br>
              <a:rPr lang="en-US" sz="2800" b="0" i="1">
                <a:ea typeface="Calibri" panose="020F0502020204030204" pitchFamily="34" charset="0"/>
              </a:rPr>
            </a:br>
            <a:r>
              <a:rPr lang="en-US" sz="2800" b="0" i="1">
                <a:latin typeface="Calibri"/>
                <a:ea typeface="Calibri" panose="020F0502020204030204" pitchFamily="34" charset="0"/>
                <a:cs typeface="Calibri"/>
              </a:rPr>
              <a:t>FBISD Enterprise funds</a:t>
            </a:r>
            <a:br>
              <a:rPr lang="en-US" sz="2800">
                <a:ea typeface="Calibri" panose="020F0502020204030204" pitchFamily="34" charset="0"/>
              </a:rPr>
            </a:br>
            <a:r>
              <a:rPr lang="en-US" sz="2800">
                <a:latin typeface="Calibri"/>
                <a:ea typeface="Calibri" panose="020F0502020204030204" pitchFamily="34" charset="0"/>
                <a:cs typeface="Calibri"/>
              </a:rPr>
              <a:t>Genyne.Jackson@fortbendisd.gov</a:t>
            </a:r>
            <a:br>
              <a:rPr lang="en-US" sz="2800">
                <a:ea typeface="Calibri" panose="020F0502020204030204" pitchFamily="34" charset="0"/>
              </a:rPr>
            </a:br>
            <a:r>
              <a:rPr lang="en-US" sz="2800">
                <a:latin typeface="Calibri"/>
                <a:ea typeface="Calibri" panose="020F0502020204030204" pitchFamily="34" charset="0"/>
                <a:cs typeface="Calibri"/>
              </a:rPr>
              <a:t>(281) 634-3327</a:t>
            </a:r>
            <a:br>
              <a:rPr lang="en-US" sz="2800" b="0">
                <a:latin typeface="Open Sans" panose="020B0606030504020204" pitchFamily="34" charset="0"/>
              </a:rPr>
            </a:br>
            <a:endParaRPr lang="en-US" sz="2800"/>
          </a:p>
        </p:txBody>
      </p:sp>
    </p:spTree>
    <p:extLst>
      <p:ext uri="{BB962C8B-B14F-4D97-AF65-F5344CB8AC3E}">
        <p14:creationId xmlns:p14="http://schemas.microsoft.com/office/powerpoint/2010/main" val="22951855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4A227-AF5B-796B-7AE6-B629CB9C328B}"/>
              </a:ext>
            </a:extLst>
          </p:cNvPr>
          <p:cNvSpPr>
            <a:spLocks noGrp="1"/>
          </p:cNvSpPr>
          <p:nvPr>
            <p:ph type="ctrTitle"/>
          </p:nvPr>
        </p:nvSpPr>
        <p:spPr/>
        <p:txBody>
          <a:bodyPr/>
          <a:lstStyle/>
          <a:p>
            <a:r>
              <a:rPr lang="en-US">
                <a:latin typeface="Calibri"/>
                <a:ea typeface="Calibri"/>
                <a:cs typeface="Calibri"/>
              </a:rPr>
              <a:t>Facility Rentals</a:t>
            </a:r>
            <a:endParaRPr lang="en-US"/>
          </a:p>
        </p:txBody>
      </p:sp>
    </p:spTree>
    <p:extLst>
      <p:ext uri="{BB962C8B-B14F-4D97-AF65-F5344CB8AC3E}">
        <p14:creationId xmlns:p14="http://schemas.microsoft.com/office/powerpoint/2010/main" val="24908929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3D39A-4132-8ED8-F995-CDF593AC9B3E}"/>
              </a:ext>
            </a:extLst>
          </p:cNvPr>
          <p:cNvSpPr>
            <a:spLocks noGrp="1"/>
          </p:cNvSpPr>
          <p:nvPr>
            <p:ph type="title"/>
          </p:nvPr>
        </p:nvSpPr>
        <p:spPr/>
        <p:txBody>
          <a:bodyPr/>
          <a:lstStyle/>
          <a:p>
            <a:r>
              <a:rPr lang="en-US">
                <a:latin typeface="Calibri"/>
                <a:ea typeface="Calibri"/>
                <a:cs typeface="Calibri"/>
              </a:rPr>
              <a:t>Facility Reservation Platform</a:t>
            </a:r>
            <a:endParaRPr lang="en-US"/>
          </a:p>
        </p:txBody>
      </p:sp>
      <p:pic>
        <p:nvPicPr>
          <p:cNvPr id="6" name="Content Placeholder 5">
            <a:extLst>
              <a:ext uri="{FF2B5EF4-FFF2-40B4-BE49-F238E27FC236}">
                <a16:creationId xmlns:a16="http://schemas.microsoft.com/office/drawing/2014/main" id="{D12475D0-B2D7-7C8D-236D-3F52EBC5FE8B}"/>
              </a:ext>
            </a:extLst>
          </p:cNvPr>
          <p:cNvPicPr>
            <a:picLocks noGrp="1" noChangeAspect="1"/>
          </p:cNvPicPr>
          <p:nvPr>
            <p:ph idx="1"/>
          </p:nvPr>
        </p:nvPicPr>
        <p:blipFill>
          <a:blip r:embed="rId2"/>
          <a:srcRect r="-169" b="-360"/>
          <a:stretch>
            <a:fillRect/>
          </a:stretch>
        </p:blipFill>
        <p:spPr>
          <a:xfrm>
            <a:off x="2213708" y="2173433"/>
            <a:ext cx="7178443" cy="3329872"/>
          </a:xfrm>
          <a:prstGeom prst="rect">
            <a:avLst/>
          </a:prstGeom>
        </p:spPr>
      </p:pic>
      <p:sp>
        <p:nvSpPr>
          <p:cNvPr id="4" name="Footer Placeholder 3">
            <a:extLst>
              <a:ext uri="{FF2B5EF4-FFF2-40B4-BE49-F238E27FC236}">
                <a16:creationId xmlns:a16="http://schemas.microsoft.com/office/drawing/2014/main" id="{070067C7-F3F4-8D2F-0B0E-669223D29A5D}"/>
              </a:ext>
            </a:extLst>
          </p:cNvPr>
          <p:cNvSpPr>
            <a:spLocks noGrp="1"/>
          </p:cNvSpPr>
          <p:nvPr>
            <p:ph type="ftr" sz="quarter" idx="11"/>
          </p:nvPr>
        </p:nvSpPr>
        <p:spPr/>
        <p:txBody>
          <a:bodyPr lIns="91440" tIns="45720" rIns="91440" bIns="45720" anchor="t"/>
          <a:lstStyle/>
          <a:p>
            <a:r>
              <a:rPr lang="en-US" sz="1100">
                <a:ea typeface="Calibri"/>
              </a:rPr>
              <a:t>Enterprise Funds - Facility Rentals</a:t>
            </a:r>
            <a:endParaRPr lang="en-US" sz="1100" b="0">
              <a:solidFill>
                <a:srgbClr val="000000"/>
              </a:solidFill>
              <a:ea typeface="Calibri"/>
            </a:endParaRPr>
          </a:p>
          <a:p>
            <a:endParaRPr lang="en-US">
              <a:ea typeface="Calibri"/>
            </a:endParaRPr>
          </a:p>
        </p:txBody>
      </p:sp>
      <p:sp>
        <p:nvSpPr>
          <p:cNvPr id="5" name="Slide Number Placeholder 4">
            <a:extLst>
              <a:ext uri="{FF2B5EF4-FFF2-40B4-BE49-F238E27FC236}">
                <a16:creationId xmlns:a16="http://schemas.microsoft.com/office/drawing/2014/main" id="{C4F00499-E1F7-A2CB-8474-B5AC528E5EAC}"/>
              </a:ext>
            </a:extLst>
          </p:cNvPr>
          <p:cNvSpPr>
            <a:spLocks noGrp="1"/>
          </p:cNvSpPr>
          <p:nvPr>
            <p:ph type="sldNum" sz="quarter" idx="12"/>
          </p:nvPr>
        </p:nvSpPr>
        <p:spPr/>
        <p:txBody>
          <a:bodyPr/>
          <a:lstStyle/>
          <a:p>
            <a:fld id="{8F377299-36CD-E049-B4A4-56FC7F2EF3FB}" type="slidenum">
              <a:rPr lang="en-US" smtClean="0"/>
              <a:pPr/>
              <a:t>72</a:t>
            </a:fld>
            <a:endParaRPr lang="en-US"/>
          </a:p>
        </p:txBody>
      </p:sp>
      <p:pic>
        <p:nvPicPr>
          <p:cNvPr id="7" name="Graphic 6">
            <a:extLst>
              <a:ext uri="{FF2B5EF4-FFF2-40B4-BE49-F238E27FC236}">
                <a16:creationId xmlns:a16="http://schemas.microsoft.com/office/drawing/2014/main" id="{F83F1A37-D5CE-0EC1-6364-5A54386A85A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61106" y="1523388"/>
            <a:ext cx="2864094" cy="655759"/>
          </a:xfrm>
          <a:prstGeom prst="rect">
            <a:avLst/>
          </a:prstGeom>
        </p:spPr>
      </p:pic>
    </p:spTree>
    <p:extLst>
      <p:ext uri="{BB962C8B-B14F-4D97-AF65-F5344CB8AC3E}">
        <p14:creationId xmlns:p14="http://schemas.microsoft.com/office/powerpoint/2010/main" val="23834024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D0F81-9124-3F01-AE3F-B90A83362469}"/>
              </a:ext>
            </a:extLst>
          </p:cNvPr>
          <p:cNvSpPr>
            <a:spLocks noGrp="1"/>
          </p:cNvSpPr>
          <p:nvPr>
            <p:ph type="title"/>
          </p:nvPr>
        </p:nvSpPr>
        <p:spPr/>
        <p:txBody>
          <a:bodyPr/>
          <a:lstStyle/>
          <a:p>
            <a:r>
              <a:rPr lang="en-US">
                <a:latin typeface="Calibri"/>
                <a:ea typeface="Calibri"/>
                <a:cs typeface="Calibri"/>
              </a:rPr>
              <a:t>Available Spaces Permitted</a:t>
            </a:r>
            <a:endParaRPr lang="en-US"/>
          </a:p>
        </p:txBody>
      </p:sp>
      <p:pic>
        <p:nvPicPr>
          <p:cNvPr id="6" name="Content Placeholder 5">
            <a:extLst>
              <a:ext uri="{FF2B5EF4-FFF2-40B4-BE49-F238E27FC236}">
                <a16:creationId xmlns:a16="http://schemas.microsoft.com/office/drawing/2014/main" id="{053C62C4-1402-D2DF-9FD3-9C92E3BE0BB4}"/>
              </a:ext>
            </a:extLst>
          </p:cNvPr>
          <p:cNvPicPr>
            <a:picLocks noGrp="1" noChangeAspect="1"/>
          </p:cNvPicPr>
          <p:nvPr>
            <p:ph idx="1"/>
          </p:nvPr>
        </p:nvPicPr>
        <p:blipFill>
          <a:blip r:embed="rId2"/>
          <a:stretch>
            <a:fillRect/>
          </a:stretch>
        </p:blipFill>
        <p:spPr>
          <a:xfrm>
            <a:off x="688433" y="1542317"/>
            <a:ext cx="9584209" cy="4064536"/>
          </a:xfrm>
          <a:prstGeom prst="rect">
            <a:avLst/>
          </a:prstGeom>
        </p:spPr>
      </p:pic>
      <p:sp>
        <p:nvSpPr>
          <p:cNvPr id="4" name="Footer Placeholder 3">
            <a:extLst>
              <a:ext uri="{FF2B5EF4-FFF2-40B4-BE49-F238E27FC236}">
                <a16:creationId xmlns:a16="http://schemas.microsoft.com/office/drawing/2014/main" id="{61F5BA4E-F030-8DCC-9ED4-CF60CE67D5FD}"/>
              </a:ext>
            </a:extLst>
          </p:cNvPr>
          <p:cNvSpPr>
            <a:spLocks noGrp="1"/>
          </p:cNvSpPr>
          <p:nvPr>
            <p:ph type="ftr" sz="quarter" idx="11"/>
          </p:nvPr>
        </p:nvSpPr>
        <p:spPr/>
        <p:txBody>
          <a:bodyPr lIns="91440" tIns="45720" rIns="91440" bIns="45720" anchor="t"/>
          <a:lstStyle/>
          <a:p>
            <a:r>
              <a:rPr lang="en-US" sz="1100">
                <a:ea typeface="Calibri"/>
              </a:rPr>
              <a:t>Enterprise Funds - Facility Rentals</a:t>
            </a:r>
            <a:endParaRPr lang="en-US" sz="1100" b="0">
              <a:solidFill>
                <a:srgbClr val="000000"/>
              </a:solidFill>
              <a:ea typeface="Calibri"/>
            </a:endParaRPr>
          </a:p>
          <a:p>
            <a:endParaRPr lang="en-US">
              <a:ea typeface="Calibri"/>
            </a:endParaRPr>
          </a:p>
        </p:txBody>
      </p:sp>
      <p:sp>
        <p:nvSpPr>
          <p:cNvPr id="5" name="Slide Number Placeholder 4">
            <a:extLst>
              <a:ext uri="{FF2B5EF4-FFF2-40B4-BE49-F238E27FC236}">
                <a16:creationId xmlns:a16="http://schemas.microsoft.com/office/drawing/2014/main" id="{43FB5693-877A-B550-A6A1-C7C3039720C8}"/>
              </a:ext>
            </a:extLst>
          </p:cNvPr>
          <p:cNvSpPr>
            <a:spLocks noGrp="1"/>
          </p:cNvSpPr>
          <p:nvPr>
            <p:ph type="sldNum" sz="quarter" idx="12"/>
          </p:nvPr>
        </p:nvSpPr>
        <p:spPr/>
        <p:txBody>
          <a:bodyPr/>
          <a:lstStyle/>
          <a:p>
            <a:fld id="{8F377299-36CD-E049-B4A4-56FC7F2EF3FB}" type="slidenum">
              <a:rPr lang="en-US" smtClean="0"/>
              <a:pPr/>
              <a:t>73</a:t>
            </a:fld>
            <a:endParaRPr lang="en-US"/>
          </a:p>
        </p:txBody>
      </p:sp>
    </p:spTree>
    <p:extLst>
      <p:ext uri="{BB962C8B-B14F-4D97-AF65-F5344CB8AC3E}">
        <p14:creationId xmlns:p14="http://schemas.microsoft.com/office/powerpoint/2010/main" val="12543689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E0F3C-3115-BD24-1EBF-C02B5313A656}"/>
              </a:ext>
            </a:extLst>
          </p:cNvPr>
          <p:cNvSpPr>
            <a:spLocks noGrp="1"/>
          </p:cNvSpPr>
          <p:nvPr>
            <p:ph type="title"/>
          </p:nvPr>
        </p:nvSpPr>
        <p:spPr/>
        <p:txBody>
          <a:bodyPr/>
          <a:lstStyle/>
          <a:p>
            <a:r>
              <a:rPr lang="en-US">
                <a:latin typeface="Calibri"/>
                <a:ea typeface="Calibri"/>
                <a:cs typeface="Calibri"/>
              </a:rPr>
              <a:t>Reservation Approval Process</a:t>
            </a:r>
            <a:endParaRPr lang="en-US">
              <a:ea typeface="Calibri"/>
            </a:endParaRPr>
          </a:p>
        </p:txBody>
      </p:sp>
      <p:sp>
        <p:nvSpPr>
          <p:cNvPr id="3" name="Content Placeholder 2">
            <a:extLst>
              <a:ext uri="{FF2B5EF4-FFF2-40B4-BE49-F238E27FC236}">
                <a16:creationId xmlns:a16="http://schemas.microsoft.com/office/drawing/2014/main" id="{3A467E30-4899-221F-6835-493802EE2DB1}"/>
              </a:ext>
            </a:extLst>
          </p:cNvPr>
          <p:cNvSpPr>
            <a:spLocks noGrp="1"/>
          </p:cNvSpPr>
          <p:nvPr>
            <p:ph idx="1"/>
          </p:nvPr>
        </p:nvSpPr>
        <p:spPr/>
        <p:txBody>
          <a:bodyPr vert="horz" lIns="91440" tIns="45720" rIns="91440" bIns="45720" rtlCol="0" anchor="t">
            <a:normAutofit/>
          </a:bodyPr>
          <a:lstStyle/>
          <a:p>
            <a:pPr marL="0" indent="0">
              <a:buNone/>
            </a:pPr>
            <a:endParaRPr lang="en-US" b="1">
              <a:latin typeface="Calibri"/>
              <a:ea typeface="Calibri"/>
              <a:cs typeface="Calibri"/>
            </a:endParaRPr>
          </a:p>
          <a:p>
            <a:pPr lvl="1"/>
            <a:endParaRPr lang="en-US" sz="1800" u="sng">
              <a:latin typeface="Arial"/>
              <a:ea typeface="Calibri"/>
              <a:cs typeface="Arial"/>
            </a:endParaRPr>
          </a:p>
        </p:txBody>
      </p:sp>
      <p:sp>
        <p:nvSpPr>
          <p:cNvPr id="5" name="Footer Placeholder 4">
            <a:extLst>
              <a:ext uri="{FF2B5EF4-FFF2-40B4-BE49-F238E27FC236}">
                <a16:creationId xmlns:a16="http://schemas.microsoft.com/office/drawing/2014/main" id="{8FD4FDD0-0BE0-13E5-624C-A3956ED3E12C}"/>
              </a:ext>
            </a:extLst>
          </p:cNvPr>
          <p:cNvSpPr>
            <a:spLocks noGrp="1"/>
          </p:cNvSpPr>
          <p:nvPr>
            <p:ph type="ftr" sz="quarter" idx="11"/>
          </p:nvPr>
        </p:nvSpPr>
        <p:spPr/>
        <p:txBody>
          <a:bodyPr lIns="91440" tIns="45720" rIns="91440" bIns="45720" anchor="t"/>
          <a:lstStyle/>
          <a:p>
            <a:r>
              <a:rPr lang="en-US">
                <a:latin typeface="Calibri"/>
                <a:ea typeface="Calibri"/>
                <a:cs typeface="Calibri"/>
              </a:rPr>
              <a:t>Enterprise Funds - Facility Rentals</a:t>
            </a:r>
            <a:endParaRPr lang="en-US"/>
          </a:p>
        </p:txBody>
      </p:sp>
      <p:sp>
        <p:nvSpPr>
          <p:cNvPr id="6" name="Slide Number Placeholder 5">
            <a:extLst>
              <a:ext uri="{FF2B5EF4-FFF2-40B4-BE49-F238E27FC236}">
                <a16:creationId xmlns:a16="http://schemas.microsoft.com/office/drawing/2014/main" id="{04D9A999-2215-B6D8-E37D-6C3683E1EC36}"/>
              </a:ext>
            </a:extLst>
          </p:cNvPr>
          <p:cNvSpPr>
            <a:spLocks noGrp="1"/>
          </p:cNvSpPr>
          <p:nvPr>
            <p:ph type="sldNum" sz="quarter" idx="12"/>
          </p:nvPr>
        </p:nvSpPr>
        <p:spPr/>
        <p:txBody>
          <a:bodyPr/>
          <a:lstStyle/>
          <a:p>
            <a:fld id="{8F377299-36CD-E049-B4A4-56FC7F2EF3FB}" type="slidenum">
              <a:rPr lang="en-US" smtClean="0"/>
              <a:pPr/>
              <a:t>74</a:t>
            </a:fld>
            <a:endParaRPr lang="en-US"/>
          </a:p>
        </p:txBody>
      </p:sp>
      <p:graphicFrame>
        <p:nvGraphicFramePr>
          <p:cNvPr id="7" name="Diagram 6">
            <a:extLst>
              <a:ext uri="{FF2B5EF4-FFF2-40B4-BE49-F238E27FC236}">
                <a16:creationId xmlns:a16="http://schemas.microsoft.com/office/drawing/2014/main" id="{600471F1-438D-FDE9-E0F3-DBC34F1465EB}"/>
              </a:ext>
            </a:extLst>
          </p:cNvPr>
          <p:cNvGraphicFramePr/>
          <p:nvPr>
            <p:extLst>
              <p:ext uri="{D42A27DB-BD31-4B8C-83A1-F6EECF244321}">
                <p14:modId xmlns:p14="http://schemas.microsoft.com/office/powerpoint/2010/main" val="3299598001"/>
              </p:ext>
            </p:extLst>
          </p:nvPr>
        </p:nvGraphicFramePr>
        <p:xfrm>
          <a:off x="1524001" y="1707662"/>
          <a:ext cx="45720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652" name="Graphic 2651">
            <a:extLst>
              <a:ext uri="{FF2B5EF4-FFF2-40B4-BE49-F238E27FC236}">
                <a16:creationId xmlns:a16="http://schemas.microsoft.com/office/drawing/2014/main" id="{561CBE2C-FE37-3429-4FF3-86BA48ECA97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074877" y="1711569"/>
            <a:ext cx="1959707" cy="1959707"/>
          </a:xfrm>
          <a:prstGeom prst="rect">
            <a:avLst/>
          </a:prstGeom>
        </p:spPr>
      </p:pic>
      <p:pic>
        <p:nvPicPr>
          <p:cNvPr id="2653" name="Graphic 2652">
            <a:extLst>
              <a:ext uri="{FF2B5EF4-FFF2-40B4-BE49-F238E27FC236}">
                <a16:creationId xmlns:a16="http://schemas.microsoft.com/office/drawing/2014/main" id="{7DE15CD8-8FE5-D838-AAD2-647699C30D2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136183" y="3548185"/>
            <a:ext cx="1959707" cy="1959707"/>
          </a:xfrm>
          <a:prstGeom prst="rect">
            <a:avLst/>
          </a:prstGeom>
        </p:spPr>
      </p:pic>
    </p:spTree>
    <p:extLst>
      <p:ext uri="{BB962C8B-B14F-4D97-AF65-F5344CB8AC3E}">
        <p14:creationId xmlns:p14="http://schemas.microsoft.com/office/powerpoint/2010/main" val="4973389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49ED6-288E-A254-D3B9-DE0968CC96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5CEF13-E43C-761B-810E-5355604BF5DF}"/>
              </a:ext>
            </a:extLst>
          </p:cNvPr>
          <p:cNvSpPr>
            <a:spLocks noGrp="1"/>
          </p:cNvSpPr>
          <p:nvPr>
            <p:ph type="title"/>
          </p:nvPr>
        </p:nvSpPr>
        <p:spPr/>
        <p:txBody>
          <a:bodyPr/>
          <a:lstStyle/>
          <a:p>
            <a:r>
              <a:rPr lang="en-US">
                <a:latin typeface="Calibri"/>
                <a:ea typeface="Calibri"/>
                <a:cs typeface="Calibri"/>
              </a:rPr>
              <a:t>PTO/PTA &amp; Booster Club Fees</a:t>
            </a:r>
            <a:endParaRPr lang="en-US">
              <a:ea typeface="Calibri"/>
            </a:endParaRPr>
          </a:p>
        </p:txBody>
      </p:sp>
      <p:sp>
        <p:nvSpPr>
          <p:cNvPr id="3" name="Content Placeholder 2">
            <a:extLst>
              <a:ext uri="{FF2B5EF4-FFF2-40B4-BE49-F238E27FC236}">
                <a16:creationId xmlns:a16="http://schemas.microsoft.com/office/drawing/2014/main" id="{3711FBB3-7583-4A70-AC70-5A86A927F4E9}"/>
              </a:ext>
            </a:extLst>
          </p:cNvPr>
          <p:cNvSpPr>
            <a:spLocks noGrp="1"/>
          </p:cNvSpPr>
          <p:nvPr>
            <p:ph idx="1"/>
          </p:nvPr>
        </p:nvSpPr>
        <p:spPr/>
        <p:txBody>
          <a:bodyPr vert="horz" lIns="91440" tIns="45720" rIns="91440" bIns="45720" rtlCol="0" anchor="t">
            <a:normAutofit/>
          </a:bodyPr>
          <a:lstStyle/>
          <a:p>
            <a:r>
              <a:rPr lang="en-US" b="1">
                <a:latin typeface="Calibri"/>
                <a:ea typeface="Calibri"/>
                <a:cs typeface="Calibri"/>
              </a:rPr>
              <a:t>Weekday Events</a:t>
            </a:r>
            <a:endParaRPr lang="en-US"/>
          </a:p>
          <a:p>
            <a:pPr lvl="1"/>
            <a:r>
              <a:rPr lang="en-US" sz="1800">
                <a:latin typeface="Arial"/>
                <a:ea typeface="Calibri"/>
                <a:cs typeface="Arial"/>
              </a:rPr>
              <a:t>No fees charged during the week</a:t>
            </a:r>
            <a:endParaRPr lang="en-US">
              <a:ea typeface="Calibri"/>
            </a:endParaRPr>
          </a:p>
          <a:p>
            <a:pPr lvl="1"/>
            <a:r>
              <a:rPr lang="en-US" sz="1800">
                <a:latin typeface="Arial"/>
                <a:ea typeface="Calibri"/>
                <a:cs typeface="Arial"/>
              </a:rPr>
              <a:t>Custodial fees apply if event ends after 8 PM for some schools and 8:30 PM for others</a:t>
            </a:r>
          </a:p>
          <a:p>
            <a:r>
              <a:rPr lang="en-US" sz="2200" b="1">
                <a:latin typeface="Arial"/>
                <a:ea typeface="Calibri"/>
                <a:cs typeface="Arial"/>
              </a:rPr>
              <a:t>Weekend Events</a:t>
            </a:r>
          </a:p>
          <a:p>
            <a:pPr lvl="1"/>
            <a:r>
              <a:rPr lang="en-US" sz="1800">
                <a:latin typeface="Arial"/>
                <a:ea typeface="Calibri"/>
                <a:cs typeface="Arial"/>
              </a:rPr>
              <a:t>PTO/PTA &amp; Booster Clubs are in the Expanded District rate category</a:t>
            </a:r>
          </a:p>
          <a:p>
            <a:pPr lvl="1"/>
            <a:r>
              <a:rPr lang="en-US" sz="1800">
                <a:latin typeface="Arial"/>
                <a:ea typeface="Calibri"/>
                <a:cs typeface="Arial"/>
              </a:rPr>
              <a:t>Only </a:t>
            </a:r>
            <a:r>
              <a:rPr lang="en-US" sz="1800" b="1">
                <a:latin typeface="Arial"/>
                <a:ea typeface="Calibri"/>
                <a:cs typeface="Arial"/>
              </a:rPr>
              <a:t>custodial</a:t>
            </a:r>
            <a:r>
              <a:rPr lang="en-US" sz="1800">
                <a:latin typeface="Arial"/>
                <a:ea typeface="Calibri"/>
                <a:cs typeface="Arial"/>
              </a:rPr>
              <a:t> and </a:t>
            </a:r>
            <a:r>
              <a:rPr lang="en-US" sz="1800" b="1">
                <a:latin typeface="Arial"/>
                <a:ea typeface="Calibri"/>
                <a:cs typeface="Arial"/>
              </a:rPr>
              <a:t>PD</a:t>
            </a:r>
            <a:r>
              <a:rPr lang="en-US" sz="1800">
                <a:latin typeface="Arial"/>
                <a:ea typeface="Calibri"/>
                <a:cs typeface="Arial"/>
              </a:rPr>
              <a:t> fees will apply</a:t>
            </a:r>
          </a:p>
          <a:p>
            <a:r>
              <a:rPr lang="en-US" b="1">
                <a:latin typeface="Calibri"/>
                <a:ea typeface="Calibri"/>
                <a:cs typeface="Calibri"/>
              </a:rPr>
              <a:t>Fees</a:t>
            </a:r>
            <a:endParaRPr lang="en-US">
              <a:latin typeface="Calibri"/>
              <a:ea typeface="Calibri"/>
              <a:cs typeface="Calibri"/>
            </a:endParaRPr>
          </a:p>
          <a:p>
            <a:pPr lvl="1"/>
            <a:r>
              <a:rPr lang="en-US">
                <a:latin typeface="Calibri"/>
                <a:ea typeface="Calibri"/>
                <a:cs typeface="Calibri"/>
              </a:rPr>
              <a:t>Based on details of your event your fees if applicable will vary.</a:t>
            </a:r>
          </a:p>
          <a:p>
            <a:pPr lvl="1"/>
            <a:r>
              <a:rPr lang="en-US" err="1">
                <a:latin typeface="Calibri"/>
                <a:ea typeface="Calibri"/>
                <a:cs typeface="Calibri"/>
              </a:rPr>
              <a:t>Facilitron</a:t>
            </a:r>
            <a:r>
              <a:rPr lang="en-US">
                <a:latin typeface="Calibri"/>
                <a:ea typeface="Calibri"/>
                <a:cs typeface="Calibri"/>
              </a:rPr>
              <a:t> will provide an estimate</a:t>
            </a:r>
          </a:p>
          <a:p>
            <a:pPr marL="0" indent="0">
              <a:buNone/>
            </a:pPr>
            <a:endParaRPr lang="en-US" b="1">
              <a:latin typeface="Calibri"/>
              <a:ea typeface="Calibri"/>
              <a:cs typeface="Calibri"/>
            </a:endParaRPr>
          </a:p>
          <a:p>
            <a:pPr lvl="1"/>
            <a:endParaRPr lang="en-US" sz="1800" u="sng">
              <a:latin typeface="Arial"/>
              <a:ea typeface="Calibri"/>
              <a:cs typeface="Arial"/>
            </a:endParaRPr>
          </a:p>
        </p:txBody>
      </p:sp>
      <p:sp>
        <p:nvSpPr>
          <p:cNvPr id="5" name="Footer Placeholder 4">
            <a:extLst>
              <a:ext uri="{FF2B5EF4-FFF2-40B4-BE49-F238E27FC236}">
                <a16:creationId xmlns:a16="http://schemas.microsoft.com/office/drawing/2014/main" id="{E3147909-5DF4-F228-7493-912E6D00513D}"/>
              </a:ext>
            </a:extLst>
          </p:cNvPr>
          <p:cNvSpPr>
            <a:spLocks noGrp="1"/>
          </p:cNvSpPr>
          <p:nvPr>
            <p:ph type="ftr" sz="quarter" idx="11"/>
          </p:nvPr>
        </p:nvSpPr>
        <p:spPr/>
        <p:txBody>
          <a:bodyPr lIns="91440" tIns="45720" rIns="91440" bIns="45720" anchor="t"/>
          <a:lstStyle/>
          <a:p>
            <a:r>
              <a:rPr lang="en-US">
                <a:latin typeface="Calibri"/>
                <a:ea typeface="Calibri"/>
                <a:cs typeface="Calibri"/>
              </a:rPr>
              <a:t>Enterprise Funds - Facility Rentals</a:t>
            </a:r>
            <a:endParaRPr lang="en-US"/>
          </a:p>
        </p:txBody>
      </p:sp>
      <p:sp>
        <p:nvSpPr>
          <p:cNvPr id="6" name="Slide Number Placeholder 5">
            <a:extLst>
              <a:ext uri="{FF2B5EF4-FFF2-40B4-BE49-F238E27FC236}">
                <a16:creationId xmlns:a16="http://schemas.microsoft.com/office/drawing/2014/main" id="{CFEB12E4-F603-90DB-1BBC-629DCEDCB6D4}"/>
              </a:ext>
            </a:extLst>
          </p:cNvPr>
          <p:cNvSpPr>
            <a:spLocks noGrp="1"/>
          </p:cNvSpPr>
          <p:nvPr>
            <p:ph type="sldNum" sz="quarter" idx="12"/>
          </p:nvPr>
        </p:nvSpPr>
        <p:spPr/>
        <p:txBody>
          <a:bodyPr/>
          <a:lstStyle/>
          <a:p>
            <a:fld id="{8F377299-36CD-E049-B4A4-56FC7F2EF3FB}" type="slidenum">
              <a:rPr lang="en-US" smtClean="0"/>
              <a:pPr/>
              <a:t>75</a:t>
            </a:fld>
            <a:endParaRPr lang="en-US"/>
          </a:p>
        </p:txBody>
      </p:sp>
    </p:spTree>
    <p:extLst>
      <p:ext uri="{BB962C8B-B14F-4D97-AF65-F5344CB8AC3E}">
        <p14:creationId xmlns:p14="http://schemas.microsoft.com/office/powerpoint/2010/main" val="19349798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3E6F9-2BBE-F3B0-2BBE-226303BD4B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6E274C-FC9B-EF8A-CD9A-A11E972E2EAD}"/>
              </a:ext>
            </a:extLst>
          </p:cNvPr>
          <p:cNvSpPr>
            <a:spLocks noGrp="1"/>
          </p:cNvSpPr>
          <p:nvPr>
            <p:ph type="title"/>
          </p:nvPr>
        </p:nvSpPr>
        <p:spPr/>
        <p:txBody>
          <a:bodyPr/>
          <a:lstStyle/>
          <a:p>
            <a:r>
              <a:rPr lang="en-US">
                <a:latin typeface="Calibri"/>
                <a:ea typeface="Calibri"/>
                <a:cs typeface="Calibri"/>
              </a:rPr>
              <a:t>Facility Rentals – Insurance</a:t>
            </a:r>
            <a:endParaRPr lang="en-US">
              <a:ea typeface="Calibri"/>
            </a:endParaRPr>
          </a:p>
        </p:txBody>
      </p:sp>
      <p:sp>
        <p:nvSpPr>
          <p:cNvPr id="3" name="Content Placeholder 2">
            <a:extLst>
              <a:ext uri="{FF2B5EF4-FFF2-40B4-BE49-F238E27FC236}">
                <a16:creationId xmlns:a16="http://schemas.microsoft.com/office/drawing/2014/main" id="{04A8E8D1-10B7-C688-EA14-230A2EFAD389}"/>
              </a:ext>
            </a:extLst>
          </p:cNvPr>
          <p:cNvSpPr>
            <a:spLocks noGrp="1"/>
          </p:cNvSpPr>
          <p:nvPr>
            <p:ph sz="half" idx="1"/>
          </p:nvPr>
        </p:nvSpPr>
        <p:spPr/>
        <p:txBody>
          <a:bodyPr vert="horz" lIns="91440" tIns="45720" rIns="91440" bIns="45720" rtlCol="0" anchor="t">
            <a:normAutofit lnSpcReduction="10000"/>
          </a:bodyPr>
          <a:lstStyle/>
          <a:p>
            <a:r>
              <a:rPr lang="en-US" b="1">
                <a:latin typeface="Calibri"/>
                <a:ea typeface="Calibri"/>
                <a:cs typeface="Calibri"/>
              </a:rPr>
              <a:t>Certificate of Insurance (COI)</a:t>
            </a:r>
            <a:endParaRPr lang="en-US" b="1">
              <a:ea typeface="Calibri"/>
            </a:endParaRPr>
          </a:p>
          <a:p>
            <a:pPr lvl="1"/>
            <a:r>
              <a:rPr lang="en-US">
                <a:latin typeface="Calibri"/>
                <a:ea typeface="Calibri"/>
                <a:cs typeface="Calibri"/>
              </a:rPr>
              <a:t>Required for every event </a:t>
            </a:r>
          </a:p>
          <a:p>
            <a:pPr lvl="1"/>
            <a:r>
              <a:rPr lang="en-US">
                <a:latin typeface="Calibri"/>
                <a:ea typeface="Calibri"/>
                <a:cs typeface="Calibri"/>
              </a:rPr>
              <a:t>Must upload to reservation</a:t>
            </a:r>
          </a:p>
          <a:p>
            <a:pPr lvl="1"/>
            <a:r>
              <a:rPr lang="en-US">
                <a:latin typeface="Calibri"/>
                <a:ea typeface="Calibri"/>
                <a:cs typeface="Calibri"/>
              </a:rPr>
              <a:t>General Aggregate amount is $2M</a:t>
            </a:r>
          </a:p>
          <a:p>
            <a:pPr lvl="2">
              <a:buFont typeface="Wingdings" panose="020B0604020202020204" pitchFamily="34" charset="0"/>
              <a:buChar char="§"/>
            </a:pPr>
            <a:r>
              <a:rPr lang="en-US">
                <a:latin typeface="Calibri"/>
                <a:ea typeface="Calibri"/>
                <a:cs typeface="Calibri"/>
              </a:rPr>
              <a:t>All other renters is $3M</a:t>
            </a:r>
          </a:p>
          <a:p>
            <a:r>
              <a:rPr lang="en-US" b="1">
                <a:latin typeface="Calibri"/>
                <a:ea typeface="Calibri"/>
                <a:cs typeface="Calibri"/>
              </a:rPr>
              <a:t>Valid / Verified on </a:t>
            </a:r>
            <a:r>
              <a:rPr lang="en-US" b="1" err="1">
                <a:latin typeface="Calibri"/>
                <a:ea typeface="Calibri"/>
                <a:cs typeface="Calibri"/>
              </a:rPr>
              <a:t>Facilitron</a:t>
            </a:r>
          </a:p>
          <a:p>
            <a:pPr lvl="1"/>
            <a:r>
              <a:rPr lang="en-US">
                <a:latin typeface="Calibri"/>
                <a:ea typeface="Calibri"/>
                <a:cs typeface="Calibri"/>
              </a:rPr>
              <a:t>All PTO/PTA organizations can upload the COI that they provide to the district</a:t>
            </a:r>
          </a:p>
          <a:p>
            <a:pPr lvl="1"/>
            <a:r>
              <a:rPr lang="en-US">
                <a:latin typeface="Calibri"/>
                <a:ea typeface="Calibri"/>
                <a:cs typeface="Calibri"/>
              </a:rPr>
              <a:t>If marked invalid by </a:t>
            </a:r>
            <a:r>
              <a:rPr lang="en-US" err="1">
                <a:latin typeface="Calibri"/>
                <a:ea typeface="Calibri"/>
                <a:cs typeface="Calibri"/>
              </a:rPr>
              <a:t>Facilitron</a:t>
            </a:r>
            <a:r>
              <a:rPr lang="en-US">
                <a:latin typeface="Calibri"/>
                <a:ea typeface="Calibri"/>
                <a:cs typeface="Calibri"/>
              </a:rPr>
              <a:t> just send us a note on reservation and we will fix it on our end</a:t>
            </a:r>
          </a:p>
        </p:txBody>
      </p:sp>
      <p:pic>
        <p:nvPicPr>
          <p:cNvPr id="7" name="Content Placeholder 6">
            <a:extLst>
              <a:ext uri="{FF2B5EF4-FFF2-40B4-BE49-F238E27FC236}">
                <a16:creationId xmlns:a16="http://schemas.microsoft.com/office/drawing/2014/main" id="{0A5E6A52-F7D2-3979-585E-CDF331A360A3}"/>
              </a:ext>
            </a:extLst>
          </p:cNvPr>
          <p:cNvPicPr>
            <a:picLocks noGrp="1" noChangeAspect="1"/>
          </p:cNvPicPr>
          <p:nvPr>
            <p:ph sz="half" idx="2"/>
          </p:nvPr>
        </p:nvPicPr>
        <p:blipFill>
          <a:blip r:embed="rId2"/>
          <a:stretch>
            <a:fillRect/>
          </a:stretch>
        </p:blipFill>
        <p:spPr>
          <a:xfrm>
            <a:off x="7178230" y="1122241"/>
            <a:ext cx="3755693" cy="4722569"/>
          </a:xfrm>
          <a:prstGeom prst="rect">
            <a:avLst/>
          </a:prstGeom>
        </p:spPr>
      </p:pic>
      <p:sp>
        <p:nvSpPr>
          <p:cNvPr id="5" name="Footer Placeholder 4">
            <a:extLst>
              <a:ext uri="{FF2B5EF4-FFF2-40B4-BE49-F238E27FC236}">
                <a16:creationId xmlns:a16="http://schemas.microsoft.com/office/drawing/2014/main" id="{9BFB327D-4B80-3803-3D7A-2688DC1392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34C4F6-9841-44D9-6191-A0D1CD7C9CCB}"/>
              </a:ext>
            </a:extLst>
          </p:cNvPr>
          <p:cNvSpPr>
            <a:spLocks noGrp="1"/>
          </p:cNvSpPr>
          <p:nvPr>
            <p:ph type="sldNum" sz="quarter" idx="12"/>
          </p:nvPr>
        </p:nvSpPr>
        <p:spPr/>
        <p:txBody>
          <a:bodyPr/>
          <a:lstStyle/>
          <a:p>
            <a:fld id="{8F377299-36CD-E049-B4A4-56FC7F2EF3FB}" type="slidenum">
              <a:rPr lang="en-US" smtClean="0"/>
              <a:pPr/>
              <a:t>76</a:t>
            </a:fld>
            <a:endParaRPr lang="en-US"/>
          </a:p>
        </p:txBody>
      </p:sp>
    </p:spTree>
    <p:extLst>
      <p:ext uri="{BB962C8B-B14F-4D97-AF65-F5344CB8AC3E}">
        <p14:creationId xmlns:p14="http://schemas.microsoft.com/office/powerpoint/2010/main" val="21395758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A2502-C479-442F-F941-D5F7D6EE14C2}"/>
              </a:ext>
            </a:extLst>
          </p:cNvPr>
          <p:cNvSpPr>
            <a:spLocks noGrp="1"/>
          </p:cNvSpPr>
          <p:nvPr>
            <p:ph type="title"/>
          </p:nvPr>
        </p:nvSpPr>
        <p:spPr/>
        <p:txBody>
          <a:bodyPr/>
          <a:lstStyle/>
          <a:p>
            <a:r>
              <a:rPr lang="en-US">
                <a:latin typeface="Calibri"/>
                <a:ea typeface="Calibri"/>
                <a:cs typeface="Calibri"/>
              </a:rPr>
              <a:t>Why </a:t>
            </a:r>
            <a:r>
              <a:rPr lang="en-US" err="1">
                <a:latin typeface="Calibri"/>
                <a:ea typeface="Calibri"/>
                <a:cs typeface="Calibri"/>
              </a:rPr>
              <a:t>Facilitron</a:t>
            </a:r>
            <a:r>
              <a:rPr lang="en-US">
                <a:latin typeface="Calibri"/>
                <a:ea typeface="Calibri"/>
                <a:cs typeface="Calibri"/>
              </a:rPr>
              <a:t> is Important</a:t>
            </a:r>
            <a:endParaRPr lang="en-US"/>
          </a:p>
        </p:txBody>
      </p:sp>
      <p:sp>
        <p:nvSpPr>
          <p:cNvPr id="3" name="Content Placeholder 2">
            <a:extLst>
              <a:ext uri="{FF2B5EF4-FFF2-40B4-BE49-F238E27FC236}">
                <a16:creationId xmlns:a16="http://schemas.microsoft.com/office/drawing/2014/main" id="{2C9551CE-BF7E-1613-2EF9-A99F1054EBBB}"/>
              </a:ext>
            </a:extLst>
          </p:cNvPr>
          <p:cNvSpPr>
            <a:spLocks noGrp="1"/>
          </p:cNvSpPr>
          <p:nvPr>
            <p:ph sz="half" idx="1"/>
          </p:nvPr>
        </p:nvSpPr>
        <p:spPr/>
        <p:txBody>
          <a:bodyPr vert="horz" lIns="91440" tIns="45720" rIns="91440" bIns="45720" rtlCol="0" anchor="t">
            <a:normAutofit/>
          </a:bodyPr>
          <a:lstStyle/>
          <a:p>
            <a:pPr marL="0" indent="0">
              <a:lnSpc>
                <a:spcPct val="110000"/>
              </a:lnSpc>
              <a:buNone/>
            </a:pPr>
            <a:r>
              <a:rPr lang="en-US" b="1">
                <a:latin typeface="Calibri"/>
                <a:ea typeface="Calibri"/>
                <a:cs typeface="Calibri"/>
              </a:rPr>
              <a:t>#1 – Safety &amp; Security</a:t>
            </a:r>
            <a:endParaRPr lang="en-US">
              <a:ea typeface="Calibri" panose="020F0502020204030204" pitchFamily="34" charset="0"/>
            </a:endParaRPr>
          </a:p>
          <a:p>
            <a:pPr marL="0" indent="0">
              <a:lnSpc>
                <a:spcPct val="110000"/>
              </a:lnSpc>
              <a:buNone/>
            </a:pPr>
            <a:r>
              <a:rPr lang="en-US" b="1">
                <a:latin typeface="Calibri"/>
                <a:ea typeface="Calibri"/>
                <a:cs typeface="Calibri"/>
              </a:rPr>
              <a:t>#2 – Support Services </a:t>
            </a:r>
          </a:p>
          <a:p>
            <a:pPr marL="0" indent="0">
              <a:lnSpc>
                <a:spcPct val="110000"/>
              </a:lnSpc>
              <a:buNone/>
            </a:pPr>
            <a:r>
              <a:rPr lang="en-US" b="1">
                <a:latin typeface="Calibri"/>
                <a:ea typeface="Calibri"/>
                <a:cs typeface="Calibri"/>
              </a:rPr>
              <a:t>#3 – Fiscal Responsibility</a:t>
            </a:r>
          </a:p>
          <a:p>
            <a:pPr marL="0" indent="0">
              <a:lnSpc>
                <a:spcPct val="110000"/>
              </a:lnSpc>
              <a:buNone/>
            </a:pPr>
            <a:r>
              <a:rPr lang="en-US" b="1">
                <a:latin typeface="Calibri"/>
                <a:ea typeface="Calibri"/>
                <a:cs typeface="Calibri"/>
              </a:rPr>
              <a:t>#4 – No Schedule Conflicts</a:t>
            </a:r>
          </a:p>
          <a:p>
            <a:pPr marL="0" indent="0">
              <a:lnSpc>
                <a:spcPct val="110000"/>
              </a:lnSpc>
              <a:buNone/>
            </a:pPr>
            <a:r>
              <a:rPr lang="en-US" b="1">
                <a:latin typeface="Calibri"/>
                <a:ea typeface="Calibri"/>
                <a:cs typeface="Calibri"/>
              </a:rPr>
              <a:t>#5 – Reduce School Liability</a:t>
            </a:r>
          </a:p>
          <a:p>
            <a:pPr marL="0" indent="0">
              <a:lnSpc>
                <a:spcPct val="110000"/>
              </a:lnSpc>
              <a:buNone/>
            </a:pPr>
            <a:r>
              <a:rPr lang="en-US" b="1">
                <a:latin typeface="Calibri"/>
                <a:ea typeface="Calibri"/>
                <a:cs typeface="Calibri"/>
              </a:rPr>
              <a:t>#6 – Data Integrity</a:t>
            </a:r>
          </a:p>
        </p:txBody>
      </p:sp>
      <p:pic>
        <p:nvPicPr>
          <p:cNvPr id="7" name="Content Placeholder 6">
            <a:extLst>
              <a:ext uri="{FF2B5EF4-FFF2-40B4-BE49-F238E27FC236}">
                <a16:creationId xmlns:a16="http://schemas.microsoft.com/office/drawing/2014/main" id="{254DF4FC-8CA5-2407-DC6C-610033661631}"/>
              </a:ext>
            </a:extLst>
          </p:cNvPr>
          <p:cNvPicPr>
            <a:picLocks noGrp="1" noChangeAspect="1"/>
          </p:cNvPicPr>
          <p:nvPr>
            <p:ph sz="half" idx="2"/>
          </p:nvPr>
        </p:nvPicPr>
        <p:blipFill>
          <a:blip r:embed="rId2"/>
          <a:stretch>
            <a:fillRect/>
          </a:stretch>
        </p:blipFill>
        <p:spPr>
          <a:xfrm>
            <a:off x="5634892" y="2530048"/>
            <a:ext cx="5181600" cy="3352800"/>
          </a:xfrm>
          <a:prstGeom prst="rect">
            <a:avLst/>
          </a:prstGeom>
        </p:spPr>
      </p:pic>
      <p:sp>
        <p:nvSpPr>
          <p:cNvPr id="5" name="Footer Placeholder 4">
            <a:extLst>
              <a:ext uri="{FF2B5EF4-FFF2-40B4-BE49-F238E27FC236}">
                <a16:creationId xmlns:a16="http://schemas.microsoft.com/office/drawing/2014/main" id="{A3136AF7-37AB-D81D-4CBA-FBDB8DB70F93}"/>
              </a:ext>
            </a:extLst>
          </p:cNvPr>
          <p:cNvSpPr>
            <a:spLocks noGrp="1"/>
          </p:cNvSpPr>
          <p:nvPr>
            <p:ph type="ftr" sz="quarter" idx="11"/>
          </p:nvPr>
        </p:nvSpPr>
        <p:spPr/>
        <p:txBody>
          <a:bodyPr lIns="91440" tIns="45720" rIns="91440" bIns="45720" anchor="t"/>
          <a:lstStyle/>
          <a:p>
            <a:r>
              <a:rPr lang="en-US" sz="1100">
                <a:ea typeface="Calibri"/>
              </a:rPr>
              <a:t>Enterprise Funds - Facility Rentals</a:t>
            </a:r>
            <a:endParaRPr lang="en-US" sz="1100" b="0">
              <a:solidFill>
                <a:srgbClr val="000000"/>
              </a:solidFill>
              <a:ea typeface="Calibri"/>
            </a:endParaRPr>
          </a:p>
          <a:p>
            <a:endParaRPr lang="en-US">
              <a:ea typeface="Calibri"/>
            </a:endParaRPr>
          </a:p>
        </p:txBody>
      </p:sp>
      <p:sp>
        <p:nvSpPr>
          <p:cNvPr id="6" name="Slide Number Placeholder 5">
            <a:extLst>
              <a:ext uri="{FF2B5EF4-FFF2-40B4-BE49-F238E27FC236}">
                <a16:creationId xmlns:a16="http://schemas.microsoft.com/office/drawing/2014/main" id="{26695973-3AF5-8860-5A7F-F129EBA493B0}"/>
              </a:ext>
            </a:extLst>
          </p:cNvPr>
          <p:cNvSpPr>
            <a:spLocks noGrp="1"/>
          </p:cNvSpPr>
          <p:nvPr>
            <p:ph type="sldNum" sz="quarter" idx="12"/>
          </p:nvPr>
        </p:nvSpPr>
        <p:spPr/>
        <p:txBody>
          <a:bodyPr/>
          <a:lstStyle/>
          <a:p>
            <a:fld id="{8F377299-36CD-E049-B4A4-56FC7F2EF3FB}" type="slidenum">
              <a:rPr lang="en-US" smtClean="0"/>
              <a:pPr/>
              <a:t>77</a:t>
            </a:fld>
            <a:endParaRPr lang="en-US"/>
          </a:p>
        </p:txBody>
      </p:sp>
      <p:pic>
        <p:nvPicPr>
          <p:cNvPr id="8" name="Picture 7">
            <a:extLst>
              <a:ext uri="{FF2B5EF4-FFF2-40B4-BE49-F238E27FC236}">
                <a16:creationId xmlns:a16="http://schemas.microsoft.com/office/drawing/2014/main" id="{094B4E6D-8431-F179-7049-FB05DD58319E}"/>
              </a:ext>
            </a:extLst>
          </p:cNvPr>
          <p:cNvPicPr>
            <a:picLocks noChangeAspect="1"/>
          </p:cNvPicPr>
          <p:nvPr/>
        </p:nvPicPr>
        <p:blipFill>
          <a:blip r:embed="rId3"/>
          <a:stretch>
            <a:fillRect/>
          </a:stretch>
        </p:blipFill>
        <p:spPr>
          <a:xfrm>
            <a:off x="8309220" y="632312"/>
            <a:ext cx="1122485" cy="825989"/>
          </a:xfrm>
          <a:prstGeom prst="rect">
            <a:avLst/>
          </a:prstGeom>
        </p:spPr>
      </p:pic>
      <p:sp>
        <p:nvSpPr>
          <p:cNvPr id="9" name="TextBox 8">
            <a:extLst>
              <a:ext uri="{FF2B5EF4-FFF2-40B4-BE49-F238E27FC236}">
                <a16:creationId xmlns:a16="http://schemas.microsoft.com/office/drawing/2014/main" id="{AADD60CF-F8BB-7584-76D3-B0C92837EE29}"/>
              </a:ext>
            </a:extLst>
          </p:cNvPr>
          <p:cNvSpPr txBox="1"/>
          <p:nvPr/>
        </p:nvSpPr>
        <p:spPr>
          <a:xfrm>
            <a:off x="5343769" y="1455615"/>
            <a:ext cx="6096000"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US" sz="2000" b="1" kern="1200">
                <a:solidFill>
                  <a:srgbClr val="0070C0"/>
                </a:solidFill>
                <a:latin typeface="Arial"/>
                <a:ea typeface="+mn-ea"/>
                <a:cs typeface="Arial"/>
              </a:rPr>
              <a:t>All PTO/PTA and Booster Clubs should create an account and enter their facility use request. This </a:t>
            </a:r>
            <a:r>
              <a:rPr lang="en-US" sz="2000" b="1" kern="1200">
                <a:solidFill>
                  <a:srgbClr val="FF0000"/>
                </a:solidFill>
                <a:latin typeface="Arial"/>
                <a:ea typeface="+mn-ea"/>
                <a:cs typeface="Arial"/>
              </a:rPr>
              <a:t>SHOULD NOT </a:t>
            </a:r>
            <a:r>
              <a:rPr lang="en-US" sz="2000" b="1" kern="1200">
                <a:solidFill>
                  <a:srgbClr val="0070C0"/>
                </a:solidFill>
                <a:latin typeface="Arial"/>
                <a:ea typeface="+mn-ea"/>
                <a:cs typeface="Arial"/>
              </a:rPr>
              <a:t>be done by the campus EA.</a:t>
            </a:r>
            <a:endParaRPr lang="en-US" sz="2000" b="1" kern="1200">
              <a:solidFill>
                <a:srgbClr val="0070C0"/>
              </a:solidFill>
              <a:latin typeface="Arial"/>
              <a:cs typeface="Arial"/>
            </a:endParaRPr>
          </a:p>
          <a:p>
            <a:pPr algn="ctr"/>
            <a:endParaRPr lang="en-US"/>
          </a:p>
        </p:txBody>
      </p:sp>
    </p:spTree>
    <p:extLst>
      <p:ext uri="{BB962C8B-B14F-4D97-AF65-F5344CB8AC3E}">
        <p14:creationId xmlns:p14="http://schemas.microsoft.com/office/powerpoint/2010/main" val="32796768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E63F5-B784-5191-90B2-C427DB4CB7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C07BA1-880C-B398-BF1D-459718A7FFF4}"/>
              </a:ext>
            </a:extLst>
          </p:cNvPr>
          <p:cNvSpPr>
            <a:spLocks noGrp="1"/>
          </p:cNvSpPr>
          <p:nvPr>
            <p:ph type="title"/>
          </p:nvPr>
        </p:nvSpPr>
        <p:spPr>
          <a:xfrm>
            <a:off x="838200" y="365125"/>
            <a:ext cx="10515600" cy="1349375"/>
          </a:xfrm>
        </p:spPr>
        <p:txBody>
          <a:bodyPr anchor="ctr">
            <a:normAutofit/>
          </a:bodyPr>
          <a:lstStyle/>
          <a:p>
            <a:r>
              <a:rPr lang="en-US"/>
              <a:t>Things to Remember...</a:t>
            </a:r>
          </a:p>
        </p:txBody>
      </p:sp>
      <p:sp>
        <p:nvSpPr>
          <p:cNvPr id="3" name="Content Placeholder 2">
            <a:extLst>
              <a:ext uri="{FF2B5EF4-FFF2-40B4-BE49-F238E27FC236}">
                <a16:creationId xmlns:a16="http://schemas.microsoft.com/office/drawing/2014/main" id="{BE8813B6-331B-0C2E-FE63-4CCE5E993B2E}"/>
              </a:ext>
            </a:extLst>
          </p:cNvPr>
          <p:cNvSpPr>
            <a:spLocks noGrp="1"/>
          </p:cNvSpPr>
          <p:nvPr>
            <p:ph sz="half" idx="1"/>
          </p:nvPr>
        </p:nvSpPr>
        <p:spPr>
          <a:xfrm>
            <a:off x="838200" y="1508125"/>
            <a:ext cx="5181600" cy="4351338"/>
          </a:xfrm>
        </p:spPr>
        <p:txBody>
          <a:bodyPr vert="horz" lIns="91440" tIns="45720" rIns="91440" bIns="45720" rtlCol="0" anchor="t">
            <a:noAutofit/>
          </a:bodyPr>
          <a:lstStyle/>
          <a:p>
            <a:r>
              <a:rPr lang="en-US" sz="2600" b="1">
                <a:latin typeface="Calibri"/>
                <a:ea typeface="Calibri"/>
                <a:cs typeface="Calibri"/>
              </a:rPr>
              <a:t>Every event must be put into </a:t>
            </a:r>
            <a:r>
              <a:rPr lang="en-US" sz="2600" b="1" err="1">
                <a:latin typeface="Calibri"/>
                <a:ea typeface="Calibri"/>
                <a:cs typeface="Calibri"/>
              </a:rPr>
              <a:t>Facilitron</a:t>
            </a:r>
            <a:endParaRPr lang="en-US" sz="2600">
              <a:latin typeface="Calibri"/>
              <a:ea typeface="Calibri"/>
              <a:cs typeface="Calibri"/>
            </a:endParaRPr>
          </a:p>
          <a:p>
            <a:r>
              <a:rPr lang="en-US" sz="2600" b="1">
                <a:latin typeface="Calibri"/>
                <a:ea typeface="Calibri"/>
                <a:cs typeface="Calibri"/>
              </a:rPr>
              <a:t>Campus staff SHOULD NOT submit a request on behalf of the PTO/PTA in </a:t>
            </a:r>
            <a:r>
              <a:rPr lang="en-US" sz="2600" b="1" err="1">
                <a:latin typeface="Calibri"/>
                <a:ea typeface="Calibri"/>
                <a:cs typeface="Calibri"/>
              </a:rPr>
              <a:t>Facilitron</a:t>
            </a:r>
            <a:endParaRPr lang="en-US" sz="2600" b="1">
              <a:latin typeface="Calibri"/>
              <a:ea typeface="Calibri"/>
              <a:cs typeface="Calibri"/>
            </a:endParaRPr>
          </a:p>
          <a:p>
            <a:r>
              <a:rPr lang="en-US" sz="2600" b="1">
                <a:latin typeface="Calibri"/>
                <a:ea typeface="Calibri"/>
                <a:cs typeface="Calibri"/>
              </a:rPr>
              <a:t>For large events (50 or more), FBISD police must be contacted</a:t>
            </a:r>
          </a:p>
          <a:p>
            <a:r>
              <a:rPr lang="en-US" sz="2600" b="1">
                <a:latin typeface="Calibri"/>
                <a:ea typeface="Calibri"/>
                <a:cs typeface="Calibri"/>
              </a:rPr>
              <a:t>Weekend fees apply for custodians and PD </a:t>
            </a:r>
          </a:p>
          <a:p>
            <a:r>
              <a:rPr lang="en-US" sz="2600" b="1">
                <a:latin typeface="Calibri"/>
                <a:ea typeface="Calibri"/>
                <a:cs typeface="Calibri"/>
              </a:rPr>
              <a:t>Your rate group should be listed as "District Expanded"</a:t>
            </a:r>
            <a:endParaRPr lang="en-US" sz="2600" b="1">
              <a:ea typeface="Calibri"/>
            </a:endParaRPr>
          </a:p>
          <a:p>
            <a:endParaRPr lang="en-US" sz="2800" b="1">
              <a:ea typeface="Calibri" panose="020F0502020204030204" pitchFamily="34" charset="0"/>
            </a:endParaRPr>
          </a:p>
          <a:p>
            <a:pPr lvl="1"/>
            <a:endParaRPr lang="en-US" sz="2800" u="sng">
              <a:ea typeface="Calibri" panose="020F0502020204030204" pitchFamily="34" charset="0"/>
            </a:endParaRPr>
          </a:p>
        </p:txBody>
      </p:sp>
      <p:pic>
        <p:nvPicPr>
          <p:cNvPr id="4" name="Picture 3">
            <a:extLst>
              <a:ext uri="{FF2B5EF4-FFF2-40B4-BE49-F238E27FC236}">
                <a16:creationId xmlns:a16="http://schemas.microsoft.com/office/drawing/2014/main" id="{68A95C1F-80EA-0143-0EB7-2C55730B8B53}"/>
              </a:ext>
            </a:extLst>
          </p:cNvPr>
          <p:cNvPicPr>
            <a:picLocks noChangeAspect="1"/>
          </p:cNvPicPr>
          <p:nvPr/>
        </p:nvPicPr>
        <p:blipFill>
          <a:blip r:embed="rId2"/>
          <a:stretch>
            <a:fillRect/>
          </a:stretch>
        </p:blipFill>
        <p:spPr>
          <a:xfrm>
            <a:off x="6299200" y="1965018"/>
            <a:ext cx="5181600" cy="3458718"/>
          </a:xfrm>
          <a:prstGeom prst="rect">
            <a:avLst/>
          </a:prstGeom>
          <a:noFill/>
        </p:spPr>
      </p:pic>
      <p:sp>
        <p:nvSpPr>
          <p:cNvPr id="5" name="Footer Placeholder 4">
            <a:extLst>
              <a:ext uri="{FF2B5EF4-FFF2-40B4-BE49-F238E27FC236}">
                <a16:creationId xmlns:a16="http://schemas.microsoft.com/office/drawing/2014/main" id="{3C16FABB-D231-90DA-F490-42B4ED8545A8}"/>
              </a:ext>
            </a:extLst>
          </p:cNvPr>
          <p:cNvSpPr>
            <a:spLocks noGrp="1"/>
          </p:cNvSpPr>
          <p:nvPr>
            <p:ph type="ftr" sz="quarter" idx="11"/>
          </p:nvPr>
        </p:nvSpPr>
        <p:spPr>
          <a:xfrm>
            <a:off x="4557650" y="6305484"/>
            <a:ext cx="3992583" cy="365125"/>
          </a:xfrm>
        </p:spPr>
        <p:txBody>
          <a:bodyPr lIns="91440" tIns="45720" rIns="91440" bIns="45720">
            <a:normAutofit/>
          </a:bodyPr>
          <a:lstStyle/>
          <a:p>
            <a:pPr>
              <a:spcAft>
                <a:spcPts val="600"/>
              </a:spcAft>
            </a:pPr>
            <a:r>
              <a:rPr lang="en-US"/>
              <a:t>Enterprise Funds - Facility Rentals</a:t>
            </a:r>
          </a:p>
        </p:txBody>
      </p:sp>
      <p:sp>
        <p:nvSpPr>
          <p:cNvPr id="6" name="Slide Number Placeholder 5">
            <a:extLst>
              <a:ext uri="{FF2B5EF4-FFF2-40B4-BE49-F238E27FC236}">
                <a16:creationId xmlns:a16="http://schemas.microsoft.com/office/drawing/2014/main" id="{51A22DBA-ADA8-02CC-F322-A8D8D1C3B1DB}"/>
              </a:ext>
            </a:extLst>
          </p:cNvPr>
          <p:cNvSpPr>
            <a:spLocks noGrp="1"/>
          </p:cNvSpPr>
          <p:nvPr>
            <p:ph type="sldNum" sz="quarter" idx="12"/>
          </p:nvPr>
        </p:nvSpPr>
        <p:spPr>
          <a:xfrm>
            <a:off x="8550232" y="6306922"/>
            <a:ext cx="1889167" cy="365125"/>
          </a:xfrm>
        </p:spPr>
        <p:txBody>
          <a:bodyPr>
            <a:normAutofit/>
          </a:bodyPr>
          <a:lstStyle/>
          <a:p>
            <a:pPr>
              <a:spcAft>
                <a:spcPts val="600"/>
              </a:spcAft>
            </a:pPr>
            <a:fld id="{8F377299-36CD-E049-B4A4-56FC7F2EF3FB}" type="slidenum">
              <a:rPr lang="en-US" smtClean="0"/>
              <a:pPr>
                <a:spcAft>
                  <a:spcPts val="600"/>
                </a:spcAft>
              </a:pPr>
              <a:t>78</a:t>
            </a:fld>
            <a:endParaRPr lang="en-US"/>
          </a:p>
        </p:txBody>
      </p:sp>
    </p:spTree>
    <p:extLst>
      <p:ext uri="{BB962C8B-B14F-4D97-AF65-F5344CB8AC3E}">
        <p14:creationId xmlns:p14="http://schemas.microsoft.com/office/powerpoint/2010/main" val="34042541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F0B86-DDE2-2AA6-5D8B-1CD1D6652A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87EC41-2D7C-B7F2-3FD6-4AEA6B5E01E0}"/>
              </a:ext>
            </a:extLst>
          </p:cNvPr>
          <p:cNvSpPr>
            <a:spLocks noGrp="1"/>
          </p:cNvSpPr>
          <p:nvPr>
            <p:ph type="ctrTitle"/>
          </p:nvPr>
        </p:nvSpPr>
        <p:spPr/>
        <p:txBody>
          <a:bodyPr/>
          <a:lstStyle/>
          <a:p>
            <a:r>
              <a:rPr lang="en-US">
                <a:latin typeface="Calibri"/>
                <a:ea typeface="Calibri"/>
                <a:cs typeface="Calibri"/>
              </a:rPr>
              <a:t>Advertising</a:t>
            </a:r>
            <a:endParaRPr lang="en-US"/>
          </a:p>
        </p:txBody>
      </p:sp>
    </p:spTree>
    <p:extLst>
      <p:ext uri="{BB962C8B-B14F-4D97-AF65-F5344CB8AC3E}">
        <p14:creationId xmlns:p14="http://schemas.microsoft.com/office/powerpoint/2010/main" val="18540767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FD32A-5845-7356-C3B3-25CE1D8EF0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330F00-EC90-9CDC-EF82-3F8211EC5C0F}"/>
              </a:ext>
            </a:extLst>
          </p:cNvPr>
          <p:cNvSpPr>
            <a:spLocks noGrp="1"/>
          </p:cNvSpPr>
          <p:nvPr>
            <p:ph type="title"/>
          </p:nvPr>
        </p:nvSpPr>
        <p:spPr>
          <a:xfrm>
            <a:off x="838200" y="365125"/>
            <a:ext cx="10515600" cy="1349375"/>
          </a:xfrm>
        </p:spPr>
        <p:txBody>
          <a:bodyPr anchor="ctr">
            <a:normAutofit/>
          </a:bodyPr>
          <a:lstStyle/>
          <a:p>
            <a:r>
              <a:rPr lang="en-US">
                <a:latin typeface="Calibri"/>
                <a:ea typeface="Calibri"/>
                <a:cs typeface="Calibri"/>
              </a:rPr>
              <a:t>Valued Partners</a:t>
            </a:r>
            <a:endParaRPr lang="en-US"/>
          </a:p>
        </p:txBody>
      </p:sp>
      <p:sp>
        <p:nvSpPr>
          <p:cNvPr id="5" name="Footer Placeholder 4">
            <a:extLst>
              <a:ext uri="{FF2B5EF4-FFF2-40B4-BE49-F238E27FC236}">
                <a16:creationId xmlns:a16="http://schemas.microsoft.com/office/drawing/2014/main" id="{88D79C2C-6114-244B-C34B-2D476CFAEACA}"/>
              </a:ext>
            </a:extLst>
          </p:cNvPr>
          <p:cNvSpPr>
            <a:spLocks noGrp="1"/>
          </p:cNvSpPr>
          <p:nvPr>
            <p:ph type="ftr" sz="quarter" idx="11"/>
          </p:nvPr>
        </p:nvSpPr>
        <p:spPr>
          <a:xfrm>
            <a:off x="4557650" y="6305484"/>
            <a:ext cx="3992583" cy="365125"/>
          </a:xfrm>
        </p:spPr>
        <p:txBody>
          <a:bodyPr lIns="91440" tIns="45720" rIns="91440" bIns="45720" anchor="t">
            <a:normAutofit/>
          </a:bodyPr>
          <a:lstStyle/>
          <a:p>
            <a:pPr>
              <a:spcAft>
                <a:spcPts val="600"/>
              </a:spcAft>
            </a:pPr>
            <a:r>
              <a:rPr lang="en-US">
                <a:latin typeface="Calibri"/>
                <a:ea typeface="Calibri"/>
                <a:cs typeface="Calibri"/>
              </a:rPr>
              <a:t>Enterprise Funds -Advertising</a:t>
            </a:r>
          </a:p>
        </p:txBody>
      </p:sp>
      <p:sp>
        <p:nvSpPr>
          <p:cNvPr id="6" name="Slide Number Placeholder 5">
            <a:extLst>
              <a:ext uri="{FF2B5EF4-FFF2-40B4-BE49-F238E27FC236}">
                <a16:creationId xmlns:a16="http://schemas.microsoft.com/office/drawing/2014/main" id="{84FF184C-9A76-C48F-3B98-55A36867C69E}"/>
              </a:ext>
            </a:extLst>
          </p:cNvPr>
          <p:cNvSpPr>
            <a:spLocks noGrp="1"/>
          </p:cNvSpPr>
          <p:nvPr>
            <p:ph type="sldNum" sz="quarter" idx="12"/>
          </p:nvPr>
        </p:nvSpPr>
        <p:spPr>
          <a:xfrm>
            <a:off x="8550232" y="6306922"/>
            <a:ext cx="1889167" cy="365125"/>
          </a:xfrm>
        </p:spPr>
        <p:txBody>
          <a:bodyPr>
            <a:normAutofit/>
          </a:bodyPr>
          <a:lstStyle/>
          <a:p>
            <a:pPr>
              <a:spcAft>
                <a:spcPts val="600"/>
              </a:spcAft>
            </a:pPr>
            <a:fld id="{8F377299-36CD-E049-B4A4-56FC7F2EF3FB}" type="slidenum">
              <a:rPr lang="en-US" smtClean="0"/>
              <a:pPr>
                <a:spcAft>
                  <a:spcPts val="600"/>
                </a:spcAft>
              </a:pPr>
              <a:t>80</a:t>
            </a:fld>
            <a:endParaRPr lang="en-US"/>
          </a:p>
        </p:txBody>
      </p:sp>
      <p:pic>
        <p:nvPicPr>
          <p:cNvPr id="8" name="Picture 7">
            <a:extLst>
              <a:ext uri="{FF2B5EF4-FFF2-40B4-BE49-F238E27FC236}">
                <a16:creationId xmlns:a16="http://schemas.microsoft.com/office/drawing/2014/main" id="{88AA039B-B07D-D7A7-BFE5-9A6F4BA48B71}"/>
              </a:ext>
            </a:extLst>
          </p:cNvPr>
          <p:cNvPicPr>
            <a:picLocks noChangeAspect="1"/>
          </p:cNvPicPr>
          <p:nvPr/>
        </p:nvPicPr>
        <p:blipFill>
          <a:blip r:embed="rId2"/>
          <a:stretch>
            <a:fillRect/>
          </a:stretch>
        </p:blipFill>
        <p:spPr>
          <a:xfrm>
            <a:off x="6804717" y="1817077"/>
            <a:ext cx="4844643" cy="3223847"/>
          </a:xfrm>
          <a:prstGeom prst="rect">
            <a:avLst/>
          </a:prstGeom>
        </p:spPr>
      </p:pic>
      <p:sp>
        <p:nvSpPr>
          <p:cNvPr id="11" name="TextBox 10">
            <a:extLst>
              <a:ext uri="{FF2B5EF4-FFF2-40B4-BE49-F238E27FC236}">
                <a16:creationId xmlns:a16="http://schemas.microsoft.com/office/drawing/2014/main" id="{011AC8F1-6FDF-C4DE-78B3-77FCDA491C12}"/>
              </a:ext>
            </a:extLst>
          </p:cNvPr>
          <p:cNvSpPr txBox="1"/>
          <p:nvPr/>
        </p:nvSpPr>
        <p:spPr>
          <a:xfrm>
            <a:off x="615462" y="2364155"/>
            <a:ext cx="5705231"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solidFill>
                  <a:srgbClr val="7F7F7F"/>
                </a:solidFill>
                <a:latin typeface="Aptos"/>
                <a:ea typeface="Segoe UI"/>
                <a:cs typeface="Segoe UI"/>
              </a:rPr>
              <a:t>PTO/PTA's</a:t>
            </a:r>
            <a:r>
              <a:rPr lang="en-US" sz="2400" b="0" u="none" strike="noStrike" baseline="0">
                <a:solidFill>
                  <a:srgbClr val="7F7F7F"/>
                </a:solidFill>
                <a:latin typeface="Aptos"/>
                <a:ea typeface="Segoe UI"/>
                <a:cs typeface="Segoe UI"/>
              </a:rPr>
              <a:t> and Booster Clubs are valued partners, and </a:t>
            </a:r>
            <a:r>
              <a:rPr lang="en-US" sz="2400">
                <a:solidFill>
                  <a:srgbClr val="7F7F7F"/>
                </a:solidFill>
                <a:latin typeface="Aptos"/>
                <a:ea typeface="Segoe UI"/>
                <a:cs typeface="Segoe UI"/>
              </a:rPr>
              <a:t>your</a:t>
            </a:r>
            <a:r>
              <a:rPr lang="en-US" sz="2400" b="0" u="none" strike="noStrike" baseline="0">
                <a:solidFill>
                  <a:srgbClr val="7F7F7F"/>
                </a:solidFill>
                <a:latin typeface="Aptos"/>
                <a:ea typeface="Segoe UI"/>
                <a:cs typeface="Segoe UI"/>
              </a:rPr>
              <a:t> fundraising often touches advertising — selling banners, lining up sponsors, or recognizing donors on district property. </a:t>
            </a:r>
            <a:endParaRPr lang="en-US" sz="2400"/>
          </a:p>
        </p:txBody>
      </p:sp>
    </p:spTree>
    <p:extLst>
      <p:ext uri="{BB962C8B-B14F-4D97-AF65-F5344CB8AC3E}">
        <p14:creationId xmlns:p14="http://schemas.microsoft.com/office/powerpoint/2010/main" val="23998696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E5064-4B3E-45D9-4B3D-1F6F1B560F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7F2D4-1DE3-B210-4254-426744380C74}"/>
              </a:ext>
            </a:extLst>
          </p:cNvPr>
          <p:cNvSpPr>
            <a:spLocks noGrp="1"/>
          </p:cNvSpPr>
          <p:nvPr>
            <p:ph type="title"/>
          </p:nvPr>
        </p:nvSpPr>
        <p:spPr>
          <a:xfrm>
            <a:off x="838200" y="365125"/>
            <a:ext cx="10515600" cy="1349375"/>
          </a:xfrm>
        </p:spPr>
        <p:txBody>
          <a:bodyPr anchor="ctr">
            <a:normAutofit/>
          </a:bodyPr>
          <a:lstStyle/>
          <a:p>
            <a:r>
              <a:rPr lang="en-US"/>
              <a:t>District Advertising Program</a:t>
            </a:r>
          </a:p>
        </p:txBody>
      </p:sp>
      <p:sp>
        <p:nvSpPr>
          <p:cNvPr id="3" name="Content Placeholder 2">
            <a:extLst>
              <a:ext uri="{FF2B5EF4-FFF2-40B4-BE49-F238E27FC236}">
                <a16:creationId xmlns:a16="http://schemas.microsoft.com/office/drawing/2014/main" id="{7B89F3B6-7410-6EBD-6975-5BD9D97458D0}"/>
              </a:ext>
            </a:extLst>
          </p:cNvPr>
          <p:cNvSpPr>
            <a:spLocks noGrp="1"/>
          </p:cNvSpPr>
          <p:nvPr>
            <p:ph sz="half" idx="1"/>
          </p:nvPr>
        </p:nvSpPr>
        <p:spPr>
          <a:xfrm>
            <a:off x="838200" y="1825625"/>
            <a:ext cx="5181600" cy="4351338"/>
          </a:xfrm>
        </p:spPr>
        <p:txBody>
          <a:bodyPr vert="horz" lIns="91440" tIns="45720" rIns="91440" bIns="45720" rtlCol="0">
            <a:normAutofit/>
          </a:bodyPr>
          <a:lstStyle/>
          <a:p>
            <a:r>
              <a:rPr lang="en-US" sz="1800" b="1"/>
              <a:t>Enterprise Funds has launched its Advertising program, which consists of these offerings...</a:t>
            </a:r>
          </a:p>
          <a:p>
            <a:pPr marL="0" indent="0">
              <a:buNone/>
            </a:pPr>
            <a:endParaRPr lang="en-US" sz="1800"/>
          </a:p>
          <a:p>
            <a:pPr lvl="1">
              <a:buFont typeface="Courier New" panose="020B0604020202020204" pitchFamily="34" charset="0"/>
              <a:buChar char="o"/>
            </a:pPr>
            <a:r>
              <a:rPr lang="en-US" sz="1800" b="1"/>
              <a:t>Venue Signage</a:t>
            </a:r>
            <a:r>
              <a:rPr lang="en-US" sz="1800"/>
              <a:t> - banners at our stadiums &amp; field houses</a:t>
            </a:r>
          </a:p>
          <a:p>
            <a:pPr lvl="1">
              <a:buFont typeface="Courier New" panose="020B0604020202020204" pitchFamily="34" charset="0"/>
              <a:buChar char="o"/>
            </a:pPr>
            <a:r>
              <a:rPr lang="en-US" sz="1800" b="1"/>
              <a:t>Digital Scoreboard</a:t>
            </a:r>
            <a:r>
              <a:rPr lang="en-US" sz="1800"/>
              <a:t> - logos and commercial spots on the video boards</a:t>
            </a:r>
          </a:p>
          <a:p>
            <a:pPr lvl="1">
              <a:buFont typeface="Courier New" panose="020B0604020202020204" pitchFamily="34" charset="0"/>
              <a:buChar char="o"/>
            </a:pPr>
            <a:r>
              <a:rPr lang="en-US" sz="1800" b="1"/>
              <a:t>Audio &amp; PA Reads</a:t>
            </a:r>
            <a:r>
              <a:rPr lang="en-US" sz="1800"/>
              <a:t> – In-venue announcements</a:t>
            </a:r>
          </a:p>
          <a:p>
            <a:pPr lvl="1">
              <a:buFont typeface="Courier New" panose="020B0604020202020204" pitchFamily="34" charset="0"/>
              <a:buChar char="o"/>
            </a:pPr>
            <a:r>
              <a:rPr lang="en-US" sz="1800" b="1"/>
              <a:t>Bus Ads</a:t>
            </a:r>
            <a:r>
              <a:rPr lang="en-US" sz="1800"/>
              <a:t> – mobile exposure on the road</a:t>
            </a:r>
          </a:p>
          <a:p>
            <a:pPr lvl="1">
              <a:buFont typeface="Courier New" panose="020B0604020202020204" pitchFamily="34" charset="0"/>
              <a:buChar char="o"/>
            </a:pPr>
            <a:r>
              <a:rPr lang="en-US" sz="1800" b="1"/>
              <a:t>Magazine Ads </a:t>
            </a:r>
            <a:r>
              <a:rPr lang="en-US" sz="1800"/>
              <a:t>– digital magazine </a:t>
            </a:r>
          </a:p>
          <a:p>
            <a:pPr lvl="1">
              <a:buFont typeface="Courier New" panose="020B0604020202020204" pitchFamily="34" charset="0"/>
              <a:buChar char="o"/>
            </a:pPr>
            <a:r>
              <a:rPr lang="en-US" sz="1800" b="1"/>
              <a:t>Athletic &amp; District Event Sponsorships</a:t>
            </a:r>
            <a:r>
              <a:rPr lang="en-US" sz="1800"/>
              <a:t> – tournaments, programs &amp; events</a:t>
            </a:r>
          </a:p>
          <a:p>
            <a:pPr lvl="1">
              <a:buFont typeface="Courier New" panose="020B0604020202020204" pitchFamily="34" charset="0"/>
              <a:buChar char="o"/>
            </a:pPr>
            <a:r>
              <a:rPr lang="en-US" sz="1800" b="1"/>
              <a:t>Naming &amp; Category</a:t>
            </a:r>
            <a:r>
              <a:rPr lang="en-US" sz="1800"/>
              <a:t> – exclusive naming and category rights</a:t>
            </a:r>
          </a:p>
          <a:p>
            <a:pPr lvl="1">
              <a:buFont typeface="Courier New" panose="020B0604020202020204" pitchFamily="34" charset="0"/>
              <a:buChar char="o"/>
            </a:pPr>
            <a:endParaRPr lang="en-US" sz="1800"/>
          </a:p>
        </p:txBody>
      </p:sp>
      <p:pic>
        <p:nvPicPr>
          <p:cNvPr id="30" name="Picture 29">
            <a:extLst>
              <a:ext uri="{FF2B5EF4-FFF2-40B4-BE49-F238E27FC236}">
                <a16:creationId xmlns:a16="http://schemas.microsoft.com/office/drawing/2014/main" id="{B8FD1799-1BF0-8CEE-A25A-29656EF06D73}"/>
              </a:ext>
            </a:extLst>
          </p:cNvPr>
          <p:cNvPicPr>
            <a:picLocks noChangeAspect="1"/>
          </p:cNvPicPr>
          <p:nvPr/>
        </p:nvPicPr>
        <p:blipFill>
          <a:blip r:embed="rId2"/>
          <a:stretch>
            <a:fillRect/>
          </a:stretch>
        </p:blipFill>
        <p:spPr>
          <a:xfrm>
            <a:off x="6172200" y="2543969"/>
            <a:ext cx="5181600" cy="2914650"/>
          </a:xfrm>
          <a:prstGeom prst="rect">
            <a:avLst/>
          </a:prstGeom>
          <a:noFill/>
        </p:spPr>
      </p:pic>
      <p:sp>
        <p:nvSpPr>
          <p:cNvPr id="5" name="Footer Placeholder 4">
            <a:extLst>
              <a:ext uri="{FF2B5EF4-FFF2-40B4-BE49-F238E27FC236}">
                <a16:creationId xmlns:a16="http://schemas.microsoft.com/office/drawing/2014/main" id="{59FF80F4-8C39-4BBC-7931-63C0EB272195}"/>
              </a:ext>
            </a:extLst>
          </p:cNvPr>
          <p:cNvSpPr>
            <a:spLocks noGrp="1"/>
          </p:cNvSpPr>
          <p:nvPr>
            <p:ph type="ftr" sz="quarter" idx="11"/>
          </p:nvPr>
        </p:nvSpPr>
        <p:spPr>
          <a:xfrm>
            <a:off x="4557650" y="6305484"/>
            <a:ext cx="3992583" cy="365125"/>
          </a:xfrm>
        </p:spPr>
        <p:txBody>
          <a:bodyPr lIns="91440" tIns="45720" rIns="91440" bIns="45720">
            <a:normAutofit/>
          </a:bodyPr>
          <a:lstStyle/>
          <a:p>
            <a:pPr>
              <a:spcAft>
                <a:spcPts val="600"/>
              </a:spcAft>
            </a:pPr>
            <a:r>
              <a:rPr lang="en-US"/>
              <a:t>Enterprise Funds -Advertising</a:t>
            </a:r>
          </a:p>
        </p:txBody>
      </p:sp>
      <p:sp>
        <p:nvSpPr>
          <p:cNvPr id="6" name="Slide Number Placeholder 5">
            <a:extLst>
              <a:ext uri="{FF2B5EF4-FFF2-40B4-BE49-F238E27FC236}">
                <a16:creationId xmlns:a16="http://schemas.microsoft.com/office/drawing/2014/main" id="{20E11D19-0BC9-4081-5DC1-FF890EA9054F}"/>
              </a:ext>
            </a:extLst>
          </p:cNvPr>
          <p:cNvSpPr>
            <a:spLocks noGrp="1"/>
          </p:cNvSpPr>
          <p:nvPr>
            <p:ph type="sldNum" sz="quarter" idx="12"/>
          </p:nvPr>
        </p:nvSpPr>
        <p:spPr>
          <a:xfrm>
            <a:off x="8550232" y="6306922"/>
            <a:ext cx="1889167" cy="365125"/>
          </a:xfrm>
        </p:spPr>
        <p:txBody>
          <a:bodyPr>
            <a:normAutofit/>
          </a:bodyPr>
          <a:lstStyle/>
          <a:p>
            <a:pPr>
              <a:spcAft>
                <a:spcPts val="600"/>
              </a:spcAft>
            </a:pPr>
            <a:fld id="{8F377299-36CD-E049-B4A4-56FC7F2EF3FB}" type="slidenum">
              <a:rPr lang="en-US" smtClean="0"/>
              <a:pPr>
                <a:spcAft>
                  <a:spcPts val="600"/>
                </a:spcAft>
              </a:pPr>
              <a:t>81</a:t>
            </a:fld>
            <a:endParaRPr lang="en-US"/>
          </a:p>
        </p:txBody>
      </p:sp>
    </p:spTree>
    <p:extLst>
      <p:ext uri="{BB962C8B-B14F-4D97-AF65-F5344CB8AC3E}">
        <p14:creationId xmlns:p14="http://schemas.microsoft.com/office/powerpoint/2010/main" val="19256534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0F71E-8F9C-1DBD-ACA2-BAC4E3AE00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D3A72E-1FA3-1E04-9866-69E98C6C61C1}"/>
              </a:ext>
            </a:extLst>
          </p:cNvPr>
          <p:cNvSpPr>
            <a:spLocks noGrp="1"/>
          </p:cNvSpPr>
          <p:nvPr>
            <p:ph type="title"/>
          </p:nvPr>
        </p:nvSpPr>
        <p:spPr/>
        <p:txBody>
          <a:bodyPr anchor="ctr">
            <a:normAutofit/>
          </a:bodyPr>
          <a:lstStyle/>
          <a:p>
            <a:r>
              <a:rPr lang="en-US">
                <a:latin typeface="Calibri"/>
                <a:ea typeface="Calibri"/>
                <a:cs typeface="Calibri"/>
              </a:rPr>
              <a:t>District Advertising Guidance for PTO/PTAs</a:t>
            </a:r>
            <a:endParaRPr lang="en-US"/>
          </a:p>
        </p:txBody>
      </p:sp>
      <p:sp>
        <p:nvSpPr>
          <p:cNvPr id="3" name="Content Placeholder 2">
            <a:extLst>
              <a:ext uri="{FF2B5EF4-FFF2-40B4-BE49-F238E27FC236}">
                <a16:creationId xmlns:a16="http://schemas.microsoft.com/office/drawing/2014/main" id="{A76BBBF4-3746-9C4A-9F8C-C7B22187EEE6}"/>
              </a:ext>
            </a:extLst>
          </p:cNvPr>
          <p:cNvSpPr>
            <a:spLocks noGrp="1"/>
          </p:cNvSpPr>
          <p:nvPr>
            <p:ph idx="1"/>
          </p:nvPr>
        </p:nvSpPr>
        <p:spPr>
          <a:xfrm>
            <a:off x="3913159" y="1825625"/>
            <a:ext cx="7832847" cy="4064536"/>
          </a:xfrm>
        </p:spPr>
        <p:txBody>
          <a:bodyPr vert="horz" lIns="91440" tIns="45720" rIns="91440" bIns="45720" rtlCol="0" anchor="t">
            <a:normAutofit fontScale="92500"/>
          </a:bodyPr>
          <a:lstStyle/>
          <a:p>
            <a:r>
              <a:rPr lang="en-US">
                <a:latin typeface="Calibri"/>
                <a:ea typeface="Calibri"/>
                <a:cs typeface="Calibri"/>
              </a:rPr>
              <a:t>Always reach out to Enterprise Funds when selling ads</a:t>
            </a:r>
          </a:p>
          <a:p>
            <a:r>
              <a:rPr lang="en-US" dirty="0">
                <a:latin typeface="Calibri"/>
                <a:ea typeface="Calibri"/>
                <a:cs typeface="Calibri"/>
              </a:rPr>
              <a:t>Artwork must be approved by the district for all advertisements before installing on distr</a:t>
            </a:r>
            <a:r>
              <a:rPr lang="en-US">
                <a:latin typeface="Calibri"/>
                <a:ea typeface="Calibri"/>
                <a:cs typeface="Calibri"/>
              </a:rPr>
              <a:t>ict property</a:t>
            </a:r>
            <a:endParaRPr lang="en-US" dirty="0">
              <a:latin typeface="Calibri"/>
              <a:ea typeface="Calibri"/>
              <a:cs typeface="Calibri"/>
            </a:endParaRPr>
          </a:p>
          <a:p>
            <a:r>
              <a:rPr lang="en-US">
                <a:latin typeface="Calibri"/>
                <a:ea typeface="Calibri"/>
                <a:cs typeface="Calibri"/>
              </a:rPr>
              <a:t>All advertisements must meet the requirements in Board policy GKB </a:t>
            </a:r>
            <a:endParaRPr lang="en-US">
              <a:ea typeface="Calibri"/>
            </a:endParaRPr>
          </a:p>
          <a:p>
            <a:r>
              <a:rPr lang="en-US">
                <a:latin typeface="Calibri"/>
                <a:ea typeface="Calibri"/>
                <a:cs typeface="Calibri"/>
              </a:rPr>
              <a:t>All district brand standards must be strictly followed to include logos on t-shirts, banners, signs, etc.</a:t>
            </a:r>
          </a:p>
          <a:p>
            <a:pPr lvl="1">
              <a:buFont typeface="Courier New" panose="020B0604020202020204" pitchFamily="34" charset="0"/>
              <a:buChar char="o"/>
            </a:pPr>
            <a:r>
              <a:rPr lang="en-US">
                <a:latin typeface="Calibri"/>
                <a:ea typeface="Calibri"/>
                <a:cs typeface="Calibri"/>
              </a:rPr>
              <a:t>Placement, sizing, design, and approvals should follow FBISD brand standards</a:t>
            </a:r>
          </a:p>
          <a:p>
            <a:endParaRPr lang="en-US">
              <a:latin typeface="Calibri"/>
              <a:ea typeface="Calibri"/>
              <a:cs typeface="Calibri"/>
            </a:endParaRPr>
          </a:p>
          <a:p>
            <a:pPr lvl="1">
              <a:buFont typeface="Courier New" panose="020B0604020202020204" pitchFamily="34" charset="0"/>
              <a:buChar char="o"/>
            </a:pPr>
            <a:endParaRPr lang="en-US" b="1">
              <a:latin typeface="Calibri"/>
              <a:ea typeface="Calibri"/>
              <a:cs typeface="Calibri"/>
            </a:endParaRPr>
          </a:p>
          <a:p>
            <a:pPr marL="0" indent="0">
              <a:buNone/>
            </a:pPr>
            <a:endParaRPr lang="en-US">
              <a:latin typeface="Calibri"/>
              <a:ea typeface="Calibri"/>
              <a:cs typeface="Calibri"/>
            </a:endParaRPr>
          </a:p>
        </p:txBody>
      </p:sp>
      <p:sp>
        <p:nvSpPr>
          <p:cNvPr id="5" name="Footer Placeholder 4">
            <a:extLst>
              <a:ext uri="{FF2B5EF4-FFF2-40B4-BE49-F238E27FC236}">
                <a16:creationId xmlns:a16="http://schemas.microsoft.com/office/drawing/2014/main" id="{11667560-9218-88E5-7044-C1B9353AB8B8}"/>
              </a:ext>
            </a:extLst>
          </p:cNvPr>
          <p:cNvSpPr>
            <a:spLocks noGrp="1"/>
          </p:cNvSpPr>
          <p:nvPr>
            <p:ph type="ftr" sz="quarter" idx="11"/>
          </p:nvPr>
        </p:nvSpPr>
        <p:spPr/>
        <p:txBody>
          <a:bodyPr lIns="91440" tIns="45720" rIns="91440" bIns="45720" anchor="t">
            <a:normAutofit/>
          </a:bodyPr>
          <a:lstStyle/>
          <a:p>
            <a:pPr>
              <a:spcAft>
                <a:spcPts val="600"/>
              </a:spcAft>
            </a:pPr>
            <a:r>
              <a:rPr lang="en-US">
                <a:latin typeface="Calibri"/>
                <a:ea typeface="Calibri"/>
                <a:cs typeface="Calibri"/>
              </a:rPr>
              <a:t>Enterprise Funds -Advertising</a:t>
            </a:r>
          </a:p>
        </p:txBody>
      </p:sp>
      <p:sp>
        <p:nvSpPr>
          <p:cNvPr id="6" name="Slide Number Placeholder 5">
            <a:extLst>
              <a:ext uri="{FF2B5EF4-FFF2-40B4-BE49-F238E27FC236}">
                <a16:creationId xmlns:a16="http://schemas.microsoft.com/office/drawing/2014/main" id="{0DFF6097-4297-F4EC-E6AB-E811F71700C1}"/>
              </a:ext>
            </a:extLst>
          </p:cNvPr>
          <p:cNvSpPr>
            <a:spLocks noGrp="1"/>
          </p:cNvSpPr>
          <p:nvPr>
            <p:ph type="sldNum" sz="quarter" idx="12"/>
          </p:nvPr>
        </p:nvSpPr>
        <p:spPr/>
        <p:txBody>
          <a:bodyPr>
            <a:normAutofit/>
          </a:bodyPr>
          <a:lstStyle/>
          <a:p>
            <a:pPr>
              <a:spcAft>
                <a:spcPts val="600"/>
              </a:spcAft>
            </a:pPr>
            <a:fld id="{8F377299-36CD-E049-B4A4-56FC7F2EF3FB}" type="slidenum">
              <a:rPr lang="en-US" smtClean="0"/>
              <a:pPr>
                <a:spcAft>
                  <a:spcPts val="600"/>
                </a:spcAft>
              </a:pPr>
              <a:t>82</a:t>
            </a:fld>
            <a:endParaRPr lang="en-US"/>
          </a:p>
        </p:txBody>
      </p:sp>
      <p:pic>
        <p:nvPicPr>
          <p:cNvPr id="29" name="Picture 28">
            <a:extLst>
              <a:ext uri="{FF2B5EF4-FFF2-40B4-BE49-F238E27FC236}">
                <a16:creationId xmlns:a16="http://schemas.microsoft.com/office/drawing/2014/main" id="{E72E220C-510E-E0AE-C4B5-50FD47063F35}"/>
              </a:ext>
            </a:extLst>
          </p:cNvPr>
          <p:cNvPicPr>
            <a:picLocks noChangeAspect="1"/>
          </p:cNvPicPr>
          <p:nvPr/>
        </p:nvPicPr>
        <p:blipFill>
          <a:blip r:embed="rId2"/>
          <a:srcRect r="7162"/>
          <a:stretch>
            <a:fillRect/>
          </a:stretch>
        </p:blipFill>
        <p:spPr>
          <a:xfrm>
            <a:off x="-1331" y="2173942"/>
            <a:ext cx="3924531" cy="2812677"/>
          </a:xfrm>
          <a:prstGeom prst="rect">
            <a:avLst/>
          </a:prstGeom>
        </p:spPr>
      </p:pic>
    </p:spTree>
    <p:extLst>
      <p:ext uri="{BB962C8B-B14F-4D97-AF65-F5344CB8AC3E}">
        <p14:creationId xmlns:p14="http://schemas.microsoft.com/office/powerpoint/2010/main" val="21904478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3817A-6831-BD23-97E1-FDA8B8A0BC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4A710C-150F-8161-2D07-50D3D05324EA}"/>
              </a:ext>
            </a:extLst>
          </p:cNvPr>
          <p:cNvSpPr>
            <a:spLocks noGrp="1"/>
          </p:cNvSpPr>
          <p:nvPr>
            <p:ph type="title"/>
          </p:nvPr>
        </p:nvSpPr>
        <p:spPr/>
        <p:txBody>
          <a:bodyPr anchor="ctr">
            <a:normAutofit/>
          </a:bodyPr>
          <a:lstStyle/>
          <a:p>
            <a:r>
              <a:rPr lang="en-US">
                <a:latin typeface="Calibri"/>
                <a:ea typeface="Calibri"/>
                <a:cs typeface="Calibri"/>
              </a:rPr>
              <a:t>Why Go Through Enterprise Funds</a:t>
            </a:r>
            <a:endParaRPr lang="en-US">
              <a:ea typeface="Calibri"/>
            </a:endParaRPr>
          </a:p>
        </p:txBody>
      </p:sp>
      <p:sp>
        <p:nvSpPr>
          <p:cNvPr id="7" name="Content Placeholder 6">
            <a:extLst>
              <a:ext uri="{FF2B5EF4-FFF2-40B4-BE49-F238E27FC236}">
                <a16:creationId xmlns:a16="http://schemas.microsoft.com/office/drawing/2014/main" id="{4EE54CE7-005D-A96F-FDF4-2D24B3442BFC}"/>
              </a:ext>
            </a:extLst>
          </p:cNvPr>
          <p:cNvSpPr>
            <a:spLocks noGrp="1"/>
          </p:cNvSpPr>
          <p:nvPr>
            <p:ph idx="1"/>
          </p:nvPr>
        </p:nvSpPr>
        <p:spPr/>
        <p:txBody>
          <a:bodyPr vert="horz" lIns="91440" tIns="45720" rIns="91440" bIns="45720" rtlCol="0" anchor="t">
            <a:normAutofit/>
          </a:bodyPr>
          <a:lstStyle/>
          <a:p>
            <a:r>
              <a:rPr lang="en-US">
                <a:latin typeface="Calibri"/>
                <a:ea typeface="Calibri"/>
                <a:cs typeface="Calibri"/>
              </a:rPr>
              <a:t>The goal for the District is revenue generation and creating lasting connections with the community and businesses</a:t>
            </a:r>
          </a:p>
          <a:p>
            <a:r>
              <a:rPr lang="en-US">
                <a:latin typeface="Calibri"/>
                <a:ea typeface="Calibri"/>
                <a:cs typeface="Calibri"/>
              </a:rPr>
              <a:t>We do that by...</a:t>
            </a:r>
          </a:p>
          <a:p>
            <a:pPr lvl="1">
              <a:buFont typeface="Courier New" panose="020B0604020202020204" pitchFamily="34" charset="0"/>
              <a:buChar char="o"/>
            </a:pPr>
            <a:r>
              <a:rPr lang="en-US">
                <a:latin typeface="Calibri"/>
                <a:ea typeface="Calibri"/>
                <a:cs typeface="Calibri"/>
              </a:rPr>
              <a:t>Being consistent</a:t>
            </a:r>
            <a:endParaRPr lang="en-US">
              <a:ea typeface="Calibri"/>
            </a:endParaRPr>
          </a:p>
          <a:p>
            <a:pPr lvl="1">
              <a:buFont typeface="Courier New" panose="020B0604020202020204" pitchFamily="34" charset="0"/>
              <a:buChar char="o"/>
            </a:pPr>
            <a:r>
              <a:rPr lang="en-US">
                <a:solidFill>
                  <a:srgbClr val="000000"/>
                </a:solidFill>
                <a:latin typeface="Calibri"/>
                <a:ea typeface="Calibri"/>
                <a:cs typeface="Calibri"/>
              </a:rPr>
              <a:t>Protecting contracts in place, not double selling</a:t>
            </a:r>
            <a:endParaRPr lang="en-US" dirty="0">
              <a:solidFill>
                <a:srgbClr val="000000"/>
              </a:solidFill>
              <a:ea typeface="Calibri"/>
            </a:endParaRPr>
          </a:p>
          <a:p>
            <a:pPr lvl="1">
              <a:buFont typeface="Courier New" panose="020B0604020202020204" pitchFamily="34" charset="0"/>
              <a:buChar char="o"/>
            </a:pPr>
            <a:r>
              <a:rPr lang="en-US">
                <a:solidFill>
                  <a:srgbClr val="000000"/>
                </a:solidFill>
                <a:latin typeface="Calibri"/>
                <a:ea typeface="Calibri"/>
                <a:cs typeface="Calibri"/>
              </a:rPr>
              <a:t>Capturing, tracking, and reinvesting back into students and programs</a:t>
            </a:r>
            <a:endParaRPr lang="en-US" dirty="0">
              <a:solidFill>
                <a:srgbClr val="000000"/>
              </a:solidFill>
              <a:latin typeface="Calibri"/>
              <a:ea typeface="Calibri"/>
              <a:cs typeface="Calibri"/>
            </a:endParaRPr>
          </a:p>
          <a:p>
            <a:pPr lvl="1">
              <a:buFont typeface="Courier New" panose="020B0604020202020204" pitchFamily="34" charset="0"/>
              <a:buChar char="o"/>
            </a:pPr>
            <a:r>
              <a:rPr lang="en-US">
                <a:solidFill>
                  <a:srgbClr val="000000"/>
                </a:solidFill>
                <a:latin typeface="Calibri"/>
                <a:ea typeface="Calibri"/>
                <a:cs typeface="Calibri"/>
              </a:rPr>
              <a:t>Maintaining a culture of compliance and ensuring brand standards</a:t>
            </a:r>
            <a:endParaRPr lang="en-US" dirty="0">
              <a:solidFill>
                <a:srgbClr val="000000"/>
              </a:solidFill>
              <a:ea typeface="Calibri"/>
            </a:endParaRPr>
          </a:p>
          <a:p>
            <a:r>
              <a:rPr lang="en-US" dirty="0">
                <a:solidFill>
                  <a:srgbClr val="000000"/>
                </a:solidFill>
                <a:latin typeface="Calibri"/>
                <a:ea typeface="Calibri"/>
                <a:cs typeface="Calibri"/>
              </a:rPr>
              <a:t>Our intention is for PTO/PTAs &amp; Booster clubs, and district sponsorship efforts to co-exist and both have great su</a:t>
            </a:r>
            <a:r>
              <a:rPr lang="en-US">
                <a:solidFill>
                  <a:srgbClr val="000000"/>
                </a:solidFill>
                <a:latin typeface="Calibri"/>
                <a:ea typeface="Calibri"/>
                <a:cs typeface="Calibri"/>
              </a:rPr>
              <a:t>ccesses</a:t>
            </a:r>
            <a:r>
              <a:rPr lang="en-US" dirty="0">
                <a:solidFill>
                  <a:srgbClr val="000000"/>
                </a:solidFill>
                <a:latin typeface="Calibri"/>
                <a:ea typeface="Calibri"/>
                <a:cs typeface="Calibri"/>
              </a:rPr>
              <a:t> </a:t>
            </a:r>
            <a:endParaRPr lang="en-US" dirty="0">
              <a:solidFill>
                <a:srgbClr val="000000"/>
              </a:solidFill>
              <a:ea typeface="Calibri"/>
            </a:endParaRPr>
          </a:p>
          <a:p>
            <a:endParaRPr lang="en-US" dirty="0">
              <a:ea typeface="Calibri"/>
            </a:endParaRPr>
          </a:p>
        </p:txBody>
      </p:sp>
      <p:sp>
        <p:nvSpPr>
          <p:cNvPr id="5" name="Footer Placeholder 4">
            <a:extLst>
              <a:ext uri="{FF2B5EF4-FFF2-40B4-BE49-F238E27FC236}">
                <a16:creationId xmlns:a16="http://schemas.microsoft.com/office/drawing/2014/main" id="{AA7E7163-B872-A5CB-EA81-4A6C28EA045C}"/>
              </a:ext>
            </a:extLst>
          </p:cNvPr>
          <p:cNvSpPr>
            <a:spLocks noGrp="1"/>
          </p:cNvSpPr>
          <p:nvPr>
            <p:ph type="ftr" sz="quarter" idx="11"/>
          </p:nvPr>
        </p:nvSpPr>
        <p:spPr/>
        <p:txBody>
          <a:bodyPr lIns="91440" tIns="45720" rIns="91440" bIns="45720" anchor="t">
            <a:normAutofit/>
          </a:bodyPr>
          <a:lstStyle/>
          <a:p>
            <a:pPr>
              <a:spcAft>
                <a:spcPts val="600"/>
              </a:spcAft>
            </a:pPr>
            <a:r>
              <a:rPr lang="en-US">
                <a:latin typeface="Calibri"/>
                <a:ea typeface="Calibri"/>
                <a:cs typeface="Calibri"/>
              </a:rPr>
              <a:t>Enterprise Funds -Advertising</a:t>
            </a:r>
          </a:p>
        </p:txBody>
      </p:sp>
      <p:sp>
        <p:nvSpPr>
          <p:cNvPr id="6" name="Slide Number Placeholder 5">
            <a:extLst>
              <a:ext uri="{FF2B5EF4-FFF2-40B4-BE49-F238E27FC236}">
                <a16:creationId xmlns:a16="http://schemas.microsoft.com/office/drawing/2014/main" id="{44B72EF9-C5A0-AC17-2E76-6288489161EE}"/>
              </a:ext>
            </a:extLst>
          </p:cNvPr>
          <p:cNvSpPr>
            <a:spLocks noGrp="1"/>
          </p:cNvSpPr>
          <p:nvPr>
            <p:ph type="sldNum" sz="quarter" idx="12"/>
          </p:nvPr>
        </p:nvSpPr>
        <p:spPr/>
        <p:txBody>
          <a:bodyPr>
            <a:normAutofit/>
          </a:bodyPr>
          <a:lstStyle/>
          <a:p>
            <a:pPr>
              <a:spcAft>
                <a:spcPts val="600"/>
              </a:spcAft>
            </a:pPr>
            <a:fld id="{8F377299-36CD-E049-B4A4-56FC7F2EF3FB}" type="slidenum">
              <a:rPr lang="en-US" smtClean="0"/>
              <a:pPr>
                <a:spcAft>
                  <a:spcPts val="600"/>
                </a:spcAft>
              </a:pPr>
              <a:t>83</a:t>
            </a:fld>
            <a:endParaRPr lang="en-US"/>
          </a:p>
        </p:txBody>
      </p:sp>
    </p:spTree>
    <p:extLst>
      <p:ext uri="{BB962C8B-B14F-4D97-AF65-F5344CB8AC3E}">
        <p14:creationId xmlns:p14="http://schemas.microsoft.com/office/powerpoint/2010/main" val="14900216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D51D6-77CE-066C-F5D0-C5DB1E949DF0}"/>
              </a:ext>
            </a:extLst>
          </p:cNvPr>
          <p:cNvSpPr>
            <a:spLocks noGrp="1"/>
          </p:cNvSpPr>
          <p:nvPr>
            <p:ph type="ctrTitle"/>
          </p:nvPr>
        </p:nvSpPr>
        <p:spPr/>
        <p:txBody>
          <a:bodyPr>
            <a:normAutofit fontScale="90000"/>
          </a:bodyPr>
          <a:lstStyle/>
          <a:p>
            <a:r>
              <a:rPr lang="en-US" dirty="0">
                <a:solidFill>
                  <a:srgbClr val="FFFFFF"/>
                </a:solidFill>
                <a:latin typeface="Calibri"/>
                <a:ea typeface="Calibri"/>
                <a:cs typeface="Calibri"/>
              </a:rPr>
              <a:t>Coming Soon!</a:t>
            </a:r>
            <a:br>
              <a:rPr lang="en-US" dirty="0">
                <a:solidFill>
                  <a:srgbClr val="002060"/>
                </a:solidFill>
                <a:latin typeface="Calibri"/>
                <a:ea typeface="Calibri"/>
                <a:cs typeface="Calibri"/>
              </a:rPr>
            </a:br>
            <a:br>
              <a:rPr lang="en-US" dirty="0">
                <a:solidFill>
                  <a:srgbClr val="000000"/>
                </a:solidFill>
                <a:latin typeface="Calibri"/>
                <a:ea typeface="Calibri"/>
                <a:cs typeface="Calibri"/>
              </a:rPr>
            </a:br>
            <a:r>
              <a:rPr lang="en-US" dirty="0">
                <a:solidFill>
                  <a:srgbClr val="002060"/>
                </a:solidFill>
                <a:latin typeface="Calibri"/>
                <a:ea typeface="Calibri"/>
                <a:cs typeface="Calibri"/>
              </a:rPr>
              <a:t>FBISD </a:t>
            </a:r>
            <a:br>
              <a:rPr lang="en-US" dirty="0">
                <a:solidFill>
                  <a:srgbClr val="002060"/>
                </a:solidFill>
                <a:latin typeface="Calibri"/>
                <a:ea typeface="Calibri"/>
                <a:cs typeface="Calibri"/>
              </a:rPr>
            </a:br>
            <a:r>
              <a:rPr lang="en-US">
                <a:solidFill>
                  <a:srgbClr val="002060"/>
                </a:solidFill>
                <a:latin typeface="Calibri"/>
                <a:ea typeface="Calibri"/>
                <a:cs typeface="Calibri"/>
              </a:rPr>
              <a:t>District Spirit Store</a:t>
            </a:r>
            <a:br>
              <a:rPr lang="en-US" dirty="0">
                <a:solidFill>
                  <a:srgbClr val="002060"/>
                </a:solidFill>
                <a:latin typeface="Calibri"/>
                <a:ea typeface="Calibri"/>
                <a:cs typeface="Calibri"/>
              </a:rPr>
            </a:br>
            <a:r>
              <a:rPr lang="en-US" sz="4900" i="1" dirty="0">
                <a:solidFill>
                  <a:srgbClr val="FFFFFF"/>
                </a:solidFill>
                <a:latin typeface="Calibri"/>
                <a:ea typeface="Calibri"/>
                <a:cs typeface="Calibri"/>
              </a:rPr>
              <a:t>w/stores for each campus</a:t>
            </a:r>
            <a:endParaRPr lang="en-US" sz="4900" i="1" dirty="0">
              <a:solidFill>
                <a:srgbClr val="FFFFFF"/>
              </a:solidFill>
              <a:ea typeface="Calibri"/>
            </a:endParaRPr>
          </a:p>
        </p:txBody>
      </p:sp>
      <p:sp>
        <p:nvSpPr>
          <p:cNvPr id="5" name="Title 1">
            <a:extLst>
              <a:ext uri="{FF2B5EF4-FFF2-40B4-BE49-F238E27FC236}">
                <a16:creationId xmlns:a16="http://schemas.microsoft.com/office/drawing/2014/main" id="{B05DF6D0-5516-A99E-54B3-F399DBB9CD1B}"/>
              </a:ext>
            </a:extLst>
          </p:cNvPr>
          <p:cNvSpPr txBox="1">
            <a:spLocks/>
          </p:cNvSpPr>
          <p:nvPr/>
        </p:nvSpPr>
        <p:spPr>
          <a:xfrm>
            <a:off x="4631680" y="4235805"/>
            <a:ext cx="5953539" cy="2387600"/>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b="1" kern="1200">
                <a:solidFill>
                  <a:schemeClr val="bg1"/>
                </a:solidFill>
                <a:latin typeface="Calibri" panose="020F0502020204030204" pitchFamily="34" charset="0"/>
                <a:ea typeface="+mj-ea"/>
                <a:cs typeface="Calibri" panose="020F0502020204030204" pitchFamily="34" charset="0"/>
              </a:defRPr>
            </a:lvl1pPr>
          </a:lstStyle>
          <a:p>
            <a:r>
              <a:rPr lang="en-US">
                <a:solidFill>
                  <a:srgbClr val="002060"/>
                </a:solidFill>
                <a:latin typeface="Calibri"/>
                <a:ea typeface="Calibri"/>
                <a:cs typeface="Calibri"/>
              </a:rPr>
              <a:t>Stay Tuned!</a:t>
            </a:r>
            <a:endParaRPr lang="en-US" sz="4900" i="1">
              <a:solidFill>
                <a:srgbClr val="002060"/>
              </a:solidFill>
              <a:ea typeface="Calibri"/>
            </a:endParaRPr>
          </a:p>
        </p:txBody>
      </p:sp>
    </p:spTree>
    <p:extLst>
      <p:ext uri="{BB962C8B-B14F-4D97-AF65-F5344CB8AC3E}">
        <p14:creationId xmlns:p14="http://schemas.microsoft.com/office/powerpoint/2010/main" val="5881723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846A1-3FEA-2C25-D231-11DBA962ACDD}"/>
              </a:ext>
            </a:extLst>
          </p:cNvPr>
          <p:cNvSpPr>
            <a:spLocks noGrp="1"/>
          </p:cNvSpPr>
          <p:nvPr>
            <p:ph type="ctrTitle"/>
          </p:nvPr>
        </p:nvSpPr>
        <p:spPr/>
        <p:txBody>
          <a:bodyPr/>
          <a:lstStyle/>
          <a:p>
            <a:r>
              <a:rPr lang="en-US">
                <a:latin typeface="Calibri"/>
                <a:ea typeface="Calibri"/>
                <a:cs typeface="Calibri"/>
              </a:rPr>
              <a:t>Any Questions?</a:t>
            </a:r>
            <a:endParaRPr lang="en-US"/>
          </a:p>
        </p:txBody>
      </p:sp>
      <p:sp>
        <p:nvSpPr>
          <p:cNvPr id="4" name="TextBox 3">
            <a:extLst>
              <a:ext uri="{FF2B5EF4-FFF2-40B4-BE49-F238E27FC236}">
                <a16:creationId xmlns:a16="http://schemas.microsoft.com/office/drawing/2014/main" id="{881F1420-BF4F-EDCF-AEA9-E7ABB6D7AA7A}"/>
              </a:ext>
            </a:extLst>
          </p:cNvPr>
          <p:cNvSpPr txBox="1"/>
          <p:nvPr/>
        </p:nvSpPr>
        <p:spPr>
          <a:xfrm>
            <a:off x="841562" y="3425778"/>
            <a:ext cx="6668977"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1"/>
                </a:solidFill>
              </a:rPr>
              <a:t>For Facility Rentals Contact:</a:t>
            </a:r>
            <a:r>
              <a:rPr lang="en-US" b="1"/>
              <a:t> </a:t>
            </a:r>
            <a:endParaRPr lang="en-US"/>
          </a:p>
          <a:p>
            <a:r>
              <a:rPr lang="en-US" b="1"/>
              <a:t>Carmen Torres</a:t>
            </a:r>
            <a:endParaRPr lang="en-US"/>
          </a:p>
          <a:p>
            <a:r>
              <a:rPr lang="en-US"/>
              <a:t>Facility Rentals Coordinator</a:t>
            </a:r>
          </a:p>
          <a:p>
            <a:r>
              <a:rPr lang="en-US" dirty="0">
                <a:solidFill>
                  <a:schemeClr val="bg1"/>
                </a:solidFill>
                <a:hlinkClick r:id="rId2">
                  <a:extLst>
                    <a:ext uri="{A12FA001-AC4F-418D-AE19-62706E023703}">
                      <ahyp:hlinkClr xmlns:ahyp="http://schemas.microsoft.com/office/drawing/2018/hyperlinkcolor" val="tx"/>
                    </a:ext>
                  </a:extLst>
                </a:hlinkClick>
              </a:rPr>
              <a:t>mariad.torres@fortbendisd.gov</a:t>
            </a:r>
            <a:endParaRPr lang="en-US">
              <a:solidFill>
                <a:schemeClr val="bg1"/>
              </a:solidFill>
              <a:hlinkClick r:id="rId2">
                <a:extLst>
                  <a:ext uri="{A12FA001-AC4F-418D-AE19-62706E023703}">
                    <ahyp:hlinkClr xmlns:ahyp="http://schemas.microsoft.com/office/drawing/2018/hyperlinkcolor" val="tx"/>
                  </a:ext>
                </a:extLst>
              </a:hlinkClick>
            </a:endParaRPr>
          </a:p>
          <a:p>
            <a:endParaRPr lang="en-US" dirty="0"/>
          </a:p>
          <a:p>
            <a:endParaRPr lang="en-US" b="1" dirty="0">
              <a:solidFill>
                <a:schemeClr val="bg1"/>
              </a:solidFill>
            </a:endParaRPr>
          </a:p>
          <a:p>
            <a:r>
              <a:rPr lang="en-US" b="1">
                <a:solidFill>
                  <a:schemeClr val="bg1"/>
                </a:solidFill>
              </a:rPr>
              <a:t>For Advertising Contact:</a:t>
            </a:r>
            <a:endParaRPr lang="en-US">
              <a:solidFill>
                <a:schemeClr val="bg1"/>
              </a:solidFill>
            </a:endParaRPr>
          </a:p>
          <a:p>
            <a:r>
              <a:rPr lang="en-US" b="1"/>
              <a:t>Gabrielle Moon</a:t>
            </a:r>
          </a:p>
          <a:p>
            <a:r>
              <a:rPr lang="en-US" dirty="0"/>
              <a:t>Assistant Director </a:t>
            </a:r>
            <a:r>
              <a:rPr lang="en-US"/>
              <a:t>Enterprise Funds</a:t>
            </a:r>
            <a:endParaRPr lang="en-US" dirty="0"/>
          </a:p>
          <a:p>
            <a:r>
              <a:rPr lang="en-US" dirty="0">
                <a:solidFill>
                  <a:schemeClr val="bg1"/>
                </a:solidFill>
                <a:hlinkClick r:id="rId3">
                  <a:extLst>
                    <a:ext uri="{A12FA001-AC4F-418D-AE19-62706E023703}">
                      <ahyp:hlinkClr xmlns:ahyp="http://schemas.microsoft.com/office/drawing/2018/hyperlinkcolor" val="tx"/>
                    </a:ext>
                  </a:extLst>
                </a:hlinkClick>
              </a:rPr>
              <a:t>Gabrielle.moon@fortbendisd.gov</a:t>
            </a:r>
            <a:endParaRPr lang="en-US">
              <a:solidFill>
                <a:schemeClr val="bg1"/>
              </a:solidFill>
              <a:hlinkClick r:id="rId3">
                <a:extLst>
                  <a:ext uri="{A12FA001-AC4F-418D-AE19-62706E023703}">
                    <ahyp:hlinkClr xmlns:ahyp="http://schemas.microsoft.com/office/drawing/2018/hyperlinkcolor" val="tx"/>
                  </a:ext>
                </a:extLst>
              </a:hlinkClick>
            </a:endParaRPr>
          </a:p>
          <a:p>
            <a:r>
              <a:rPr lang="en-US"/>
              <a:t>             </a:t>
            </a:r>
          </a:p>
        </p:txBody>
      </p:sp>
    </p:spTree>
    <p:extLst>
      <p:ext uri="{BB962C8B-B14F-4D97-AF65-F5344CB8AC3E}">
        <p14:creationId xmlns:p14="http://schemas.microsoft.com/office/powerpoint/2010/main" val="32569438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ED8AAF8-3E15-41A2-549A-05073E0971DC}"/>
              </a:ext>
            </a:extLst>
          </p:cNvPr>
          <p:cNvSpPr>
            <a:spLocks noGrp="1"/>
          </p:cNvSpPr>
          <p:nvPr>
            <p:ph type="title"/>
          </p:nvPr>
        </p:nvSpPr>
        <p:spPr>
          <a:xfrm>
            <a:off x="838200" y="365125"/>
            <a:ext cx="10515600" cy="1349375"/>
          </a:xfrm>
        </p:spPr>
        <p:txBody>
          <a:bodyPr anchor="ctr">
            <a:normAutofit/>
          </a:bodyPr>
          <a:lstStyle/>
          <a:p>
            <a:r>
              <a:rPr lang="en-US"/>
              <a:t>Thank you for your time and attention today. Your support is much appreciated.</a:t>
            </a:r>
          </a:p>
        </p:txBody>
      </p:sp>
      <p:sp>
        <p:nvSpPr>
          <p:cNvPr id="20" name="Footer Placeholder 3">
            <a:extLst>
              <a:ext uri="{FF2B5EF4-FFF2-40B4-BE49-F238E27FC236}">
                <a16:creationId xmlns:a16="http://schemas.microsoft.com/office/drawing/2014/main" id="{6C60B53C-B2CE-E3A2-45D7-29E1E5DC0F0D}"/>
              </a:ext>
            </a:extLst>
          </p:cNvPr>
          <p:cNvSpPr>
            <a:spLocks noGrp="1"/>
          </p:cNvSpPr>
          <p:nvPr>
            <p:ph type="ftr" sz="quarter" idx="11"/>
          </p:nvPr>
        </p:nvSpPr>
        <p:spPr>
          <a:xfrm>
            <a:off x="4533900" y="6298437"/>
            <a:ext cx="4325092" cy="365125"/>
          </a:xfrm>
        </p:spPr>
        <p:txBody>
          <a:bodyPr/>
          <a:lstStyle/>
          <a:p>
            <a:endParaRPr lang="en-US"/>
          </a:p>
        </p:txBody>
      </p:sp>
      <p:sp>
        <p:nvSpPr>
          <p:cNvPr id="22" name="Slide Number Placeholder 4">
            <a:extLst>
              <a:ext uri="{FF2B5EF4-FFF2-40B4-BE49-F238E27FC236}">
                <a16:creationId xmlns:a16="http://schemas.microsoft.com/office/drawing/2014/main" id="{475D39F5-D493-0D26-8F48-31F82ACAF9D6}"/>
              </a:ext>
            </a:extLst>
          </p:cNvPr>
          <p:cNvSpPr>
            <a:spLocks noGrp="1"/>
          </p:cNvSpPr>
          <p:nvPr>
            <p:ph type="sldNum" sz="quarter" idx="12"/>
          </p:nvPr>
        </p:nvSpPr>
        <p:spPr>
          <a:xfrm>
            <a:off x="8858992" y="6299875"/>
            <a:ext cx="1580408" cy="365125"/>
          </a:xfrm>
        </p:spPr>
        <p:txBody>
          <a:bodyPr/>
          <a:lstStyle/>
          <a:p>
            <a:pPr>
              <a:spcAft>
                <a:spcPts val="600"/>
              </a:spcAft>
            </a:pPr>
            <a:fld id="{8F377299-36CD-E049-B4A4-56FC7F2EF3FB}" type="slidenum">
              <a:rPr lang="en-US" smtClean="0"/>
              <a:pPr>
                <a:spcAft>
                  <a:spcPts val="600"/>
                </a:spcAft>
              </a:pPr>
              <a:t>86</a:t>
            </a:fld>
            <a:endParaRPr lang="en-US"/>
          </a:p>
        </p:txBody>
      </p:sp>
      <p:sp>
        <p:nvSpPr>
          <p:cNvPr id="5" name="Slide Number Placeholder 4" hidden="1">
            <a:extLst>
              <a:ext uri="{FF2B5EF4-FFF2-40B4-BE49-F238E27FC236}">
                <a16:creationId xmlns:a16="http://schemas.microsoft.com/office/drawing/2014/main" id="{9B9A3649-36A7-362B-36A3-028FA18D06BD}"/>
              </a:ext>
            </a:extLst>
          </p:cNvPr>
          <p:cNvSpPr>
            <a:spLocks noGrp="1"/>
          </p:cNvSpPr>
          <p:nvPr>
            <p:ph type="sldNum" sz="quarter" idx="4294967295"/>
          </p:nvPr>
        </p:nvSpPr>
        <p:spPr>
          <a:xfrm>
            <a:off x="8858992" y="6299875"/>
            <a:ext cx="1580408" cy="365125"/>
          </a:xfrm>
        </p:spPr>
        <p:txBody>
          <a:bodyPr/>
          <a:lstStyle/>
          <a:p>
            <a:pPr>
              <a:spcAft>
                <a:spcPts val="600"/>
              </a:spcAft>
            </a:pPr>
            <a:fld id="{8F377299-36CD-E049-B4A4-56FC7F2EF3FB}" type="slidenum">
              <a:rPr lang="en-US" smtClean="0"/>
              <a:pPr>
                <a:spcAft>
                  <a:spcPts val="600"/>
                </a:spcAft>
              </a:pPr>
              <a:t>86</a:t>
            </a:fld>
            <a:endParaRPr lang="en-US"/>
          </a:p>
        </p:txBody>
      </p:sp>
      <p:sp>
        <p:nvSpPr>
          <p:cNvPr id="12" name="TextBox 11">
            <a:extLst>
              <a:ext uri="{FF2B5EF4-FFF2-40B4-BE49-F238E27FC236}">
                <a16:creationId xmlns:a16="http://schemas.microsoft.com/office/drawing/2014/main" id="{1966622C-9E83-6A06-7B7D-FEEC30549C83}"/>
              </a:ext>
            </a:extLst>
          </p:cNvPr>
          <p:cNvSpPr txBox="1"/>
          <p:nvPr/>
        </p:nvSpPr>
        <p:spPr>
          <a:xfrm>
            <a:off x="838200" y="2336393"/>
            <a:ext cx="6096000" cy="218521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1" u="none" strike="noStrike" kern="1200" cap="none" spc="0" normalizeH="0" baseline="0" noProof="0">
                <a:ln>
                  <a:noFill/>
                </a:ln>
                <a:solidFill>
                  <a:schemeClr val="accent1"/>
                </a:solidFill>
                <a:effectLst/>
                <a:uLnTx/>
                <a:uFillTx/>
                <a:latin typeface="Calibri"/>
                <a:ea typeface="Calibri"/>
                <a:cs typeface="Calibri"/>
              </a:rPr>
              <a:t>Let us know how we did today by using the QR code to complete our Post-Event Survey</a:t>
            </a:r>
            <a:r>
              <a:rPr kumimoji="0" lang="en-US" sz="3400" b="1" i="0" u="none" strike="noStrike" kern="1200" cap="none" spc="0" normalizeH="0" baseline="0" noProof="0">
                <a:ln>
                  <a:noFill/>
                </a:ln>
                <a:solidFill>
                  <a:schemeClr val="accent1"/>
                </a:solidFill>
                <a:effectLst/>
                <a:uLnTx/>
                <a:uFillTx/>
                <a:latin typeface="Calibri"/>
                <a:ea typeface="Calibri"/>
                <a:cs typeface="Calibri"/>
              </a:rPr>
              <a:t> </a:t>
            </a:r>
          </a:p>
        </p:txBody>
      </p:sp>
      <p:pic>
        <p:nvPicPr>
          <p:cNvPr id="2" name="Picture 1">
            <a:extLst>
              <a:ext uri="{FF2B5EF4-FFF2-40B4-BE49-F238E27FC236}">
                <a16:creationId xmlns:a16="http://schemas.microsoft.com/office/drawing/2014/main" id="{448B9BE4-7652-0AA0-1BDF-8CD68C195524}"/>
              </a:ext>
            </a:extLst>
          </p:cNvPr>
          <p:cNvPicPr>
            <a:picLocks noChangeAspect="1"/>
          </p:cNvPicPr>
          <p:nvPr/>
        </p:nvPicPr>
        <p:blipFill>
          <a:blip r:embed="rId2"/>
          <a:stretch>
            <a:fillRect/>
          </a:stretch>
        </p:blipFill>
        <p:spPr>
          <a:xfrm>
            <a:off x="6795247" y="1718982"/>
            <a:ext cx="4114800" cy="4114800"/>
          </a:xfrm>
          <a:prstGeom prst="rect">
            <a:avLst/>
          </a:prstGeom>
        </p:spPr>
      </p:pic>
    </p:spTree>
    <p:extLst>
      <p:ext uri="{BB962C8B-B14F-4D97-AF65-F5344CB8AC3E}">
        <p14:creationId xmlns:p14="http://schemas.microsoft.com/office/powerpoint/2010/main" val="13023017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4">
            <a:shade val="15000"/>
          </a:schemeClr>
        </a:lnRef>
        <a:fillRef idx="1">
          <a:schemeClr val="accent4"/>
        </a:fillRef>
        <a:effectRef idx="0">
          <a:schemeClr val="accent4"/>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a92cbd0-5665-43fd-b1c0-bceae17b6877">
      <Terms xmlns="http://schemas.microsoft.com/office/infopath/2007/PartnerControls"/>
    </lcf76f155ced4ddcb4097134ff3c332f>
    <TaxCatchAll xmlns="a95cb747-53cb-4169-ae9d-b32a6e8fb03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F7D89A3614E724194C6DF68FBA1217A" ma:contentTypeVersion="14" ma:contentTypeDescription="Create a new document." ma:contentTypeScope="" ma:versionID="3164f2281810f953ed8bbb1fd25c5bf3">
  <xsd:schema xmlns:xsd="http://www.w3.org/2001/XMLSchema" xmlns:xs="http://www.w3.org/2001/XMLSchema" xmlns:p="http://schemas.microsoft.com/office/2006/metadata/properties" xmlns:ns2="ca92cbd0-5665-43fd-b1c0-bceae17b6877" xmlns:ns3="a95cb747-53cb-4169-ae9d-b32a6e8fb033" targetNamespace="http://schemas.microsoft.com/office/2006/metadata/properties" ma:root="true" ma:fieldsID="3f6d2baf6d7afe7ba5d84d6c0838b4ac" ns2:_="" ns3:_="">
    <xsd:import namespace="ca92cbd0-5665-43fd-b1c0-bceae17b6877"/>
    <xsd:import namespace="a95cb747-53cb-4169-ae9d-b32a6e8fb03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92cbd0-5665-43fd-b1c0-bceae17b68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8013b17f-4c1e-49da-8a26-888c8b1ab74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95cb747-53cb-4169-ae9d-b32a6e8fb03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b77b77ac-0ff4-42cf-80c2-e2cd3287b0be}" ma:internalName="TaxCatchAll" ma:showField="CatchAllData" ma:web="a95cb747-53cb-4169-ae9d-b32a6e8fb03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E4D819-5670-4039-B9F6-AE295AEB8C85}">
  <ds:schemaRefs>
    <ds:schemaRef ds:uri="a95cb747-53cb-4169-ae9d-b32a6e8fb033"/>
    <ds:schemaRef ds:uri="ca92cbd0-5665-43fd-b1c0-bceae17b687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A49A224-B8F5-4F78-B7D4-E51CE34B7E64}">
  <ds:schemaRefs>
    <ds:schemaRef ds:uri="a95cb747-53cb-4169-ae9d-b32a6e8fb033"/>
    <ds:schemaRef ds:uri="ca92cbd0-5665-43fd-b1c0-bceae17b687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6D6E91A-B954-4F35-8948-6743B2C50ED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86</Slides>
  <Notes>17</Notes>
  <HiddenSlides>0</HiddenSlides>
  <ScaleCrop>false</ScaleCrop>
  <HeadingPairs>
    <vt:vector size="4" baseType="variant">
      <vt:variant>
        <vt:lpstr>Theme</vt:lpstr>
      </vt:variant>
      <vt:variant>
        <vt:i4>4</vt:i4>
      </vt:variant>
      <vt:variant>
        <vt:lpstr>Slide Titles</vt:lpstr>
      </vt:variant>
      <vt:variant>
        <vt:i4>86</vt:i4>
      </vt:variant>
    </vt:vector>
  </HeadingPairs>
  <TitlesOfParts>
    <vt:vector size="90" baseType="lpstr">
      <vt:lpstr>Office Theme</vt:lpstr>
      <vt:lpstr>Custom Design</vt:lpstr>
      <vt:lpstr>1_Office Theme</vt:lpstr>
      <vt:lpstr>2_Office Theme</vt:lpstr>
      <vt:lpstr>2026 Annual PTO/Booster Club Meeting</vt:lpstr>
      <vt:lpstr>Let us know what campus you're representing</vt:lpstr>
      <vt:lpstr>Serenity Lemond Internal Auditor FBISD Business &amp; Finance (281) 634-2812 serenity.lemond@fortbendisd.gov </vt:lpstr>
      <vt:lpstr>Department of Collaborative Communities</vt:lpstr>
      <vt:lpstr>About Collaborative Communities</vt:lpstr>
      <vt:lpstr>What You Need to Know</vt:lpstr>
      <vt:lpstr>District Engagement</vt:lpstr>
      <vt:lpstr>Important Links</vt:lpstr>
      <vt:lpstr>Connect with Us! </vt:lpstr>
      <vt:lpstr>BUILDING STRONG PTO &amp; BOOSTER ORGANIZATIONS</vt:lpstr>
      <vt:lpstr>MEET YOUR PRESENTERS</vt:lpstr>
      <vt:lpstr>SESSION FOCUS</vt:lpstr>
      <vt:lpstr>WHY YOUR ROLE MATTERS</vt:lpstr>
      <vt:lpstr>PowerPoint Presentation</vt:lpstr>
      <vt:lpstr>WHO IS COUNTING ON YOUR LEADERSHIP THIS YEAR?</vt:lpstr>
      <vt:lpstr>BOARD RESPONSIBILITIES LEADERSHIP BEYOND THE MEETING</vt:lpstr>
      <vt:lpstr>BOARD RESPONSIBILITES</vt:lpstr>
      <vt:lpstr>3 QUESTIONS</vt:lpstr>
      <vt:lpstr>PROTECING THE ORGANIZATION Strong organizations rely on systems—not individuals</vt:lpstr>
      <vt:lpstr>INTERNAL CONTROLS AND ACCOUNTABILITY</vt:lpstr>
      <vt:lpstr>LEADING WITH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Important Sales Tax Info</vt:lpstr>
      <vt:lpstr>PTO/BOOSTER CLUB LEADERSHIP EXCHANGE</vt:lpstr>
      <vt:lpstr>Board Leadership</vt:lpstr>
      <vt:lpstr>PowerPoint Presentation</vt:lpstr>
      <vt:lpstr>Fundraisers</vt:lpstr>
      <vt:lpstr>Fundraisers </vt:lpstr>
      <vt:lpstr>Financial Best Practices </vt:lpstr>
      <vt:lpstr>Financial Best Practices  </vt:lpstr>
      <vt:lpstr>Volunteer Recruitment </vt:lpstr>
      <vt:lpstr>Volunteer Recruitment  </vt:lpstr>
      <vt:lpstr>Sharing Resources </vt:lpstr>
      <vt:lpstr>Sharing Resources  </vt:lpstr>
      <vt:lpstr>Lessons Learned </vt:lpstr>
      <vt:lpstr>Lessons Learned  </vt:lpstr>
      <vt:lpstr>Lightning Round </vt:lpstr>
      <vt:lpstr>Lightning Round  </vt:lpstr>
      <vt:lpstr>What's one piece of advice you'd give every PTO or Booster Club leader in this room?</vt:lpstr>
      <vt:lpstr>Theft Prevention in School Organizations</vt:lpstr>
      <vt:lpstr>What Types of Organizations?</vt:lpstr>
      <vt:lpstr>Types of Fundraisers</vt:lpstr>
      <vt:lpstr>116 Parent Organizations in FBISD</vt:lpstr>
      <vt:lpstr>Why Do People Steal From Children?</vt:lpstr>
      <vt:lpstr>News Media – Avoid it!</vt:lpstr>
      <vt:lpstr>USING CASHLESS PAYMENT APPS</vt:lpstr>
      <vt:lpstr>EXAMPLES OF FRAUD W/ CASHLESS APP</vt:lpstr>
      <vt:lpstr>HOW TO PREVENT FRAUD W/ CASHLESS APPS</vt:lpstr>
      <vt:lpstr>RECOMMENDED APPS W/ BETTER CONTROLS</vt:lpstr>
      <vt:lpstr>Handling Cash</vt:lpstr>
      <vt:lpstr>How to Prevent Problems?</vt:lpstr>
      <vt:lpstr>How to Prevent Problems?</vt:lpstr>
      <vt:lpstr>New AI Risks for Parent Groups</vt:lpstr>
      <vt:lpstr>Protecting Your PTO from AI Fraud</vt:lpstr>
      <vt:lpstr>Internal Controls</vt:lpstr>
      <vt:lpstr>Checking Accounts</vt:lpstr>
      <vt:lpstr>Misapplication of Fiduciary Property</vt:lpstr>
      <vt:lpstr>Protect Yourself, Protect Your School</vt:lpstr>
      <vt:lpstr>Facility Rentals &amp; Advertisements</vt:lpstr>
      <vt:lpstr>Facility Rentals</vt:lpstr>
      <vt:lpstr>Facility Reservation Platform</vt:lpstr>
      <vt:lpstr>Available Spaces Permitted</vt:lpstr>
      <vt:lpstr>Reservation Approval Process</vt:lpstr>
      <vt:lpstr>PTO/PTA &amp; Booster Club Fees</vt:lpstr>
      <vt:lpstr>Facility Rentals – Insurance</vt:lpstr>
      <vt:lpstr>Why Facilitron is Important</vt:lpstr>
      <vt:lpstr>Things to Remember...</vt:lpstr>
      <vt:lpstr>Advertising</vt:lpstr>
      <vt:lpstr>Valued Partners</vt:lpstr>
      <vt:lpstr>District Advertising Program</vt:lpstr>
      <vt:lpstr>District Advertising Guidance for PTO/PTAs</vt:lpstr>
      <vt:lpstr>Why Go Through Enterprise Funds</vt:lpstr>
      <vt:lpstr>Coming Soon!  FBISD  District Spirit Store w/stores for each campus</vt:lpstr>
      <vt:lpstr>Any Questions?</vt:lpstr>
      <vt:lpstr>Thank you for your time and attention today. Your support is much appreciated.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Torres, Vianey</dc:creator>
  <cp:revision>592</cp:revision>
  <dcterms:created xsi:type="dcterms:W3CDTF">2024-04-30T16:14:57Z</dcterms:created>
  <dcterms:modified xsi:type="dcterms:W3CDTF">2026-08-01T11:49:29Z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0x0101002F7D89A3614E724194C6DF68FBA1217A</vt:lpwstr>
  </property>
</Properties>
</file>