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313" r:id="rId5"/>
    <p:sldId id="294" r:id="rId6"/>
    <p:sldId id="305" r:id="rId7"/>
    <p:sldId id="307" r:id="rId8"/>
    <p:sldId id="302" r:id="rId9"/>
    <p:sldId id="306" r:id="rId10"/>
    <p:sldId id="308" r:id="rId11"/>
    <p:sldId id="322" r:id="rId12"/>
    <p:sldId id="316" r:id="rId13"/>
    <p:sldId id="321" r:id="rId14"/>
    <p:sldId id="325" r:id="rId15"/>
    <p:sldId id="326" r:id="rId16"/>
    <p:sldId id="327" r:id="rId17"/>
    <p:sldId id="323" r:id="rId18"/>
    <p:sldId id="324" r:id="rId19"/>
    <p:sldId id="312" r:id="rId20"/>
    <p:sldId id="315" r:id="rId21"/>
    <p:sldId id="317" r:id="rId22"/>
    <p:sldId id="310" r:id="rId23"/>
    <p:sldId id="314" r:id="rId24"/>
    <p:sldId id="267" r:id="rId25"/>
    <p:sldId id="318" r:id="rId2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14"/>
    <p:restoredTop sz="94694"/>
  </p:normalViewPr>
  <p:slideViewPr>
    <p:cSldViewPr snapToGrid="0" snapToObjects="1" showGuides="1">
      <p:cViewPr varScale="1">
        <p:scale>
          <a:sx n="70" d="100"/>
          <a:sy n="70" d="100"/>
        </p:scale>
        <p:origin x="13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2C45A684-1C46-42A9-9F2E-B96C194E3054}" type="datetimeFigureOut">
              <a:rPr lang="en-US" smtClean="0"/>
              <a:t>6/10/2026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C8C9F7D-09DB-49E5-A055-0F884D8EE7A9}" type="slidenum">
              <a:rPr lang="en-US" smtClean="0"/>
              <a:t>‹#›</a:t>
            </a:fld>
            <a:endParaRPr lang="en-US"/>
          </a:p>
        </p:txBody>
      </p:sp>
    </p:spTree>
    <p:extLst>
      <p:ext uri="{BB962C8B-B14F-4D97-AF65-F5344CB8AC3E}">
        <p14:creationId xmlns:p14="http://schemas.microsoft.com/office/powerpoint/2010/main" val="1330786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show this entire slide deck in order.</a:t>
            </a:r>
          </a:p>
        </p:txBody>
      </p:sp>
      <p:sp>
        <p:nvSpPr>
          <p:cNvPr id="4" name="Slide Number Placeholder 3"/>
          <p:cNvSpPr>
            <a:spLocks noGrp="1"/>
          </p:cNvSpPr>
          <p:nvPr>
            <p:ph type="sldNum" sz="quarter" idx="5"/>
          </p:nvPr>
        </p:nvSpPr>
        <p:spPr/>
        <p:txBody>
          <a:bodyPr/>
          <a:lstStyle/>
          <a:p>
            <a:fld id="{6C8C9F7D-09DB-49E5-A055-0F884D8EE7A9}" type="slidenum">
              <a:rPr lang="en-US" smtClean="0"/>
              <a:t>1</a:t>
            </a:fld>
            <a:endParaRPr lang="en-US"/>
          </a:p>
        </p:txBody>
      </p:sp>
    </p:spTree>
    <p:extLst>
      <p:ext uri="{BB962C8B-B14F-4D97-AF65-F5344CB8AC3E}">
        <p14:creationId xmlns:p14="http://schemas.microsoft.com/office/powerpoint/2010/main" val="924742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FD586-E85D-0641-FB9A-5924E24E9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682EB-E99A-2E72-108D-EF67A0BB3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978DC-5086-1FE3-975E-2F1268A5A285}"/>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402F998D-2CEF-100D-8474-5E7C4AE3A1EB}"/>
              </a:ext>
            </a:extLst>
          </p:cNvPr>
          <p:cNvSpPr>
            <a:spLocks noGrp="1"/>
          </p:cNvSpPr>
          <p:nvPr>
            <p:ph type="sldNum" sz="quarter" idx="5"/>
          </p:nvPr>
        </p:nvSpPr>
        <p:spPr/>
        <p:txBody>
          <a:bodyPr/>
          <a:lstStyle/>
          <a:p>
            <a:fld id="{6C8C9F7D-09DB-49E5-A055-0F884D8EE7A9}" type="slidenum">
              <a:rPr lang="en-US" smtClean="0"/>
              <a:t>10</a:t>
            </a:fld>
            <a:endParaRPr lang="en-US"/>
          </a:p>
        </p:txBody>
      </p:sp>
    </p:spTree>
    <p:extLst>
      <p:ext uri="{BB962C8B-B14F-4D97-AF65-F5344CB8AC3E}">
        <p14:creationId xmlns:p14="http://schemas.microsoft.com/office/powerpoint/2010/main" val="353212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84059-2E14-D808-AC0C-E6EF2DE2A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E4ED8-3FAA-1999-A1B4-B7CC6F5A3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967BF-EF1D-EAB4-B453-AF553D2B4396}"/>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AAE11A71-1A10-238B-0866-649DE9E85FF1}"/>
              </a:ext>
            </a:extLst>
          </p:cNvPr>
          <p:cNvSpPr>
            <a:spLocks noGrp="1"/>
          </p:cNvSpPr>
          <p:nvPr>
            <p:ph type="sldNum" sz="quarter" idx="5"/>
          </p:nvPr>
        </p:nvSpPr>
        <p:spPr/>
        <p:txBody>
          <a:bodyPr/>
          <a:lstStyle/>
          <a:p>
            <a:fld id="{6C8C9F7D-09DB-49E5-A055-0F884D8EE7A9}" type="slidenum">
              <a:rPr lang="en-US" smtClean="0"/>
              <a:t>11</a:t>
            </a:fld>
            <a:endParaRPr lang="en-US"/>
          </a:p>
        </p:txBody>
      </p:sp>
    </p:spTree>
    <p:extLst>
      <p:ext uri="{BB962C8B-B14F-4D97-AF65-F5344CB8AC3E}">
        <p14:creationId xmlns:p14="http://schemas.microsoft.com/office/powerpoint/2010/main" val="236665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B4B8D-1C3C-3960-51A1-58894B4D2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354B1-D482-DA7A-8039-E51C98A67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4637B-F211-D153-F95A-65FB445C3896}"/>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1E974338-BCC8-9EC4-FCEB-0C0EE090DFF4}"/>
              </a:ext>
            </a:extLst>
          </p:cNvPr>
          <p:cNvSpPr>
            <a:spLocks noGrp="1"/>
          </p:cNvSpPr>
          <p:nvPr>
            <p:ph type="sldNum" sz="quarter" idx="5"/>
          </p:nvPr>
        </p:nvSpPr>
        <p:spPr/>
        <p:txBody>
          <a:bodyPr/>
          <a:lstStyle/>
          <a:p>
            <a:fld id="{6C8C9F7D-09DB-49E5-A055-0F884D8EE7A9}" type="slidenum">
              <a:rPr lang="en-US" smtClean="0"/>
              <a:t>12</a:t>
            </a:fld>
            <a:endParaRPr lang="en-US"/>
          </a:p>
        </p:txBody>
      </p:sp>
    </p:spTree>
    <p:extLst>
      <p:ext uri="{BB962C8B-B14F-4D97-AF65-F5344CB8AC3E}">
        <p14:creationId xmlns:p14="http://schemas.microsoft.com/office/powerpoint/2010/main" val="3975635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4AB1D-57E6-E309-5DC7-CEC196509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AA5E4-7999-D692-E42A-AA400A498F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1EE58-6388-7FFC-9759-012A131C9756}"/>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BF67B993-C0B4-A43B-57F8-3EB46D070AA1}"/>
              </a:ext>
            </a:extLst>
          </p:cNvPr>
          <p:cNvSpPr>
            <a:spLocks noGrp="1"/>
          </p:cNvSpPr>
          <p:nvPr>
            <p:ph type="sldNum" sz="quarter" idx="5"/>
          </p:nvPr>
        </p:nvSpPr>
        <p:spPr/>
        <p:txBody>
          <a:bodyPr/>
          <a:lstStyle/>
          <a:p>
            <a:fld id="{6C8C9F7D-09DB-49E5-A055-0F884D8EE7A9}" type="slidenum">
              <a:rPr lang="en-US" smtClean="0"/>
              <a:t>13</a:t>
            </a:fld>
            <a:endParaRPr lang="en-US"/>
          </a:p>
        </p:txBody>
      </p:sp>
    </p:spTree>
    <p:extLst>
      <p:ext uri="{BB962C8B-B14F-4D97-AF65-F5344CB8AC3E}">
        <p14:creationId xmlns:p14="http://schemas.microsoft.com/office/powerpoint/2010/main" val="3899146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DB886-B692-32F5-3C2F-66F35D2C5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AD4B2-AE53-1E66-AD2C-23170F3C67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1F5CE-D872-63B1-6155-107D3E3639F2}"/>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C4BBF3E0-9E56-A818-F842-005819AA0900}"/>
              </a:ext>
            </a:extLst>
          </p:cNvPr>
          <p:cNvSpPr>
            <a:spLocks noGrp="1"/>
          </p:cNvSpPr>
          <p:nvPr>
            <p:ph type="sldNum" sz="quarter" idx="5"/>
          </p:nvPr>
        </p:nvSpPr>
        <p:spPr/>
        <p:txBody>
          <a:bodyPr/>
          <a:lstStyle/>
          <a:p>
            <a:fld id="{6C8C9F7D-09DB-49E5-A055-0F884D8EE7A9}" type="slidenum">
              <a:rPr lang="en-US" smtClean="0"/>
              <a:t>14</a:t>
            </a:fld>
            <a:endParaRPr lang="en-US"/>
          </a:p>
        </p:txBody>
      </p:sp>
    </p:spTree>
    <p:extLst>
      <p:ext uri="{BB962C8B-B14F-4D97-AF65-F5344CB8AC3E}">
        <p14:creationId xmlns:p14="http://schemas.microsoft.com/office/powerpoint/2010/main" val="4198499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46956-2D64-4C87-627A-9B0BA50D5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C1DFFC-8E33-0DD2-9FE9-3A4C1F710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BB77D-3B35-0947-EED4-A82741238369}"/>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5C355716-E913-DACE-7FA1-717E1E5A6E03}"/>
              </a:ext>
            </a:extLst>
          </p:cNvPr>
          <p:cNvSpPr>
            <a:spLocks noGrp="1"/>
          </p:cNvSpPr>
          <p:nvPr>
            <p:ph type="sldNum" sz="quarter" idx="5"/>
          </p:nvPr>
        </p:nvSpPr>
        <p:spPr/>
        <p:txBody>
          <a:bodyPr/>
          <a:lstStyle/>
          <a:p>
            <a:fld id="{6C8C9F7D-09DB-49E5-A055-0F884D8EE7A9}" type="slidenum">
              <a:rPr lang="en-US" smtClean="0"/>
              <a:t>15</a:t>
            </a:fld>
            <a:endParaRPr lang="en-US"/>
          </a:p>
        </p:txBody>
      </p:sp>
    </p:spTree>
    <p:extLst>
      <p:ext uri="{BB962C8B-B14F-4D97-AF65-F5344CB8AC3E}">
        <p14:creationId xmlns:p14="http://schemas.microsoft.com/office/powerpoint/2010/main" val="2153445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reasoning for using a school device – it has Lightspeed on it which not only allows teachers to better monitor what students are doing on the computer, but is used to pull how much time students were logged in an working.  This data is shared with the State of Ohio to determine level of Engagement each day.  Without a school device, we cannot access this data.</a:t>
            </a:r>
          </a:p>
        </p:txBody>
      </p:sp>
      <p:sp>
        <p:nvSpPr>
          <p:cNvPr id="4" name="Slide Number Placeholder 3"/>
          <p:cNvSpPr>
            <a:spLocks noGrp="1"/>
          </p:cNvSpPr>
          <p:nvPr>
            <p:ph type="sldNum" sz="quarter" idx="5"/>
          </p:nvPr>
        </p:nvSpPr>
        <p:spPr/>
        <p:txBody>
          <a:bodyPr/>
          <a:lstStyle/>
          <a:p>
            <a:fld id="{6C8C9F7D-09DB-49E5-A055-0F884D8EE7A9}" type="slidenum">
              <a:rPr lang="en-US" smtClean="0"/>
              <a:t>16</a:t>
            </a:fld>
            <a:endParaRPr lang="en-US"/>
          </a:p>
        </p:txBody>
      </p:sp>
    </p:spTree>
    <p:extLst>
      <p:ext uri="{BB962C8B-B14F-4D97-AF65-F5344CB8AC3E}">
        <p14:creationId xmlns:p14="http://schemas.microsoft.com/office/powerpoint/2010/main" val="2747581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8C9F7D-09DB-49E5-A055-0F884D8EE7A9}" type="slidenum">
              <a:rPr lang="en-US" smtClean="0"/>
              <a:t>17</a:t>
            </a:fld>
            <a:endParaRPr lang="en-US"/>
          </a:p>
        </p:txBody>
      </p:sp>
    </p:spTree>
    <p:extLst>
      <p:ext uri="{BB962C8B-B14F-4D97-AF65-F5344CB8AC3E}">
        <p14:creationId xmlns:p14="http://schemas.microsoft.com/office/powerpoint/2010/main" val="249620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emphasize the replacement cost for 2</a:t>
            </a:r>
            <a:r>
              <a:rPr lang="en-US" baseline="30000" dirty="0"/>
              <a:t>nd</a:t>
            </a:r>
            <a:r>
              <a:rPr lang="en-US" dirty="0"/>
              <a:t> or more replacement requests.</a:t>
            </a:r>
          </a:p>
          <a:p>
            <a:r>
              <a:rPr lang="en-US" dirty="0"/>
              <a:t>Inform families that if the device is broken intentionally it will come with a full replacement cost.</a:t>
            </a:r>
          </a:p>
        </p:txBody>
      </p:sp>
      <p:sp>
        <p:nvSpPr>
          <p:cNvPr id="4" name="Slide Number Placeholder 3"/>
          <p:cNvSpPr>
            <a:spLocks noGrp="1"/>
          </p:cNvSpPr>
          <p:nvPr>
            <p:ph type="sldNum" sz="quarter" idx="5"/>
          </p:nvPr>
        </p:nvSpPr>
        <p:spPr/>
        <p:txBody>
          <a:bodyPr/>
          <a:lstStyle/>
          <a:p>
            <a:fld id="{6C8C9F7D-09DB-49E5-A055-0F884D8EE7A9}" type="slidenum">
              <a:rPr lang="en-US" smtClean="0"/>
              <a:t>20</a:t>
            </a:fld>
            <a:endParaRPr lang="en-US"/>
          </a:p>
        </p:txBody>
      </p:sp>
    </p:spTree>
    <p:extLst>
      <p:ext uri="{BB962C8B-B14F-4D97-AF65-F5344CB8AC3E}">
        <p14:creationId xmlns:p14="http://schemas.microsoft.com/office/powerpoint/2010/main" val="92466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contact information for all staff on this page.</a:t>
            </a:r>
          </a:p>
          <a:p>
            <a:r>
              <a:rPr lang="en-US" dirty="0"/>
              <a:t>Inform families that you will discuss more about what Mr. Morris does at the end of the presentation.</a:t>
            </a:r>
          </a:p>
          <a:p>
            <a:r>
              <a:rPr lang="en-US" dirty="0"/>
              <a:t>Ask them to be sure to bookmark our website and keep the magnet with our information is a visible location in the home.</a:t>
            </a:r>
          </a:p>
        </p:txBody>
      </p:sp>
      <p:sp>
        <p:nvSpPr>
          <p:cNvPr id="4" name="Slide Number Placeholder 3"/>
          <p:cNvSpPr>
            <a:spLocks noGrp="1"/>
          </p:cNvSpPr>
          <p:nvPr>
            <p:ph type="sldNum" sz="quarter" idx="5"/>
          </p:nvPr>
        </p:nvSpPr>
        <p:spPr/>
        <p:txBody>
          <a:bodyPr/>
          <a:lstStyle/>
          <a:p>
            <a:fld id="{6C8C9F7D-09DB-49E5-A055-0F884D8EE7A9}" type="slidenum">
              <a:rPr lang="en-US" smtClean="0"/>
              <a:t>2</a:t>
            </a:fld>
            <a:endParaRPr lang="en-US"/>
          </a:p>
        </p:txBody>
      </p:sp>
    </p:spTree>
    <p:extLst>
      <p:ext uri="{BB962C8B-B14F-4D97-AF65-F5344CB8AC3E}">
        <p14:creationId xmlns:p14="http://schemas.microsoft.com/office/powerpoint/2010/main" val="3845731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all characteristics.</a:t>
            </a:r>
          </a:p>
          <a:p>
            <a:r>
              <a:rPr lang="en-US" dirty="0"/>
              <a:t>Remind families that while we offer a unique program, it may not be best for all students.</a:t>
            </a:r>
          </a:p>
          <a:p>
            <a:r>
              <a:rPr lang="en-US" dirty="0"/>
              <a:t>Stress that since teachers are not in a physical location with students, we rely heavily on the adults at home to support attendance and engagement.</a:t>
            </a:r>
          </a:p>
        </p:txBody>
      </p:sp>
      <p:sp>
        <p:nvSpPr>
          <p:cNvPr id="4" name="Slide Number Placeholder 3"/>
          <p:cNvSpPr>
            <a:spLocks noGrp="1"/>
          </p:cNvSpPr>
          <p:nvPr>
            <p:ph type="sldNum" sz="quarter" idx="5"/>
          </p:nvPr>
        </p:nvSpPr>
        <p:spPr/>
        <p:txBody>
          <a:bodyPr/>
          <a:lstStyle/>
          <a:p>
            <a:fld id="{6C8C9F7D-09DB-49E5-A055-0F884D8EE7A9}" type="slidenum">
              <a:rPr lang="en-US" smtClean="0"/>
              <a:t>3</a:t>
            </a:fld>
            <a:endParaRPr lang="en-US"/>
          </a:p>
        </p:txBody>
      </p:sp>
    </p:spTree>
    <p:extLst>
      <p:ext uri="{BB962C8B-B14F-4D97-AF65-F5344CB8AC3E}">
        <p14:creationId xmlns:p14="http://schemas.microsoft.com/office/powerpoint/2010/main" val="1974665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daily and weekly schedule.</a:t>
            </a:r>
          </a:p>
          <a:p>
            <a:r>
              <a:rPr lang="en-US" dirty="0"/>
              <a:t>Stress that all students must log in every school day by 8:00am.</a:t>
            </a:r>
          </a:p>
          <a:p>
            <a:r>
              <a:rPr lang="en-US" dirty="0"/>
              <a:t>Clarify that while Monday does not have a full class schedule, students must attend the class or school meeting and stay logged in until at least 2:30pm.</a:t>
            </a:r>
          </a:p>
        </p:txBody>
      </p:sp>
      <p:sp>
        <p:nvSpPr>
          <p:cNvPr id="4" name="Slide Number Placeholder 3"/>
          <p:cNvSpPr>
            <a:spLocks noGrp="1"/>
          </p:cNvSpPr>
          <p:nvPr>
            <p:ph type="sldNum" sz="quarter" idx="5"/>
          </p:nvPr>
        </p:nvSpPr>
        <p:spPr/>
        <p:txBody>
          <a:bodyPr/>
          <a:lstStyle/>
          <a:p>
            <a:fld id="{6C8C9F7D-09DB-49E5-A055-0F884D8EE7A9}" type="slidenum">
              <a:rPr lang="en-US" smtClean="0"/>
              <a:t>4</a:t>
            </a:fld>
            <a:endParaRPr lang="en-US"/>
          </a:p>
        </p:txBody>
      </p:sp>
    </p:spTree>
    <p:extLst>
      <p:ext uri="{BB962C8B-B14F-4D97-AF65-F5344CB8AC3E}">
        <p14:creationId xmlns:p14="http://schemas.microsoft.com/office/powerpoint/2010/main" val="995620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attendance is mandated by the State of Ohio.</a:t>
            </a:r>
          </a:p>
          <a:p>
            <a:r>
              <a:rPr lang="en-US" dirty="0"/>
              <a:t>Share that attendance is logged by the hour and that every hour a student is absent, late or leave early is added up.  Once thresholds are met, letters will go home.</a:t>
            </a:r>
          </a:p>
          <a:p>
            <a:r>
              <a:rPr lang="en-US" dirty="0"/>
              <a:t>Emphasize to call the office by 10:00am each morning for any absent or late student.  Share that this is the only what to get an absence excused or changed to a tardy.  Compare this to an  in person school where a student would be signed into the office.</a:t>
            </a:r>
          </a:p>
        </p:txBody>
      </p:sp>
      <p:sp>
        <p:nvSpPr>
          <p:cNvPr id="4" name="Slide Number Placeholder 3"/>
          <p:cNvSpPr>
            <a:spLocks noGrp="1"/>
          </p:cNvSpPr>
          <p:nvPr>
            <p:ph type="sldNum" sz="quarter" idx="5"/>
          </p:nvPr>
        </p:nvSpPr>
        <p:spPr/>
        <p:txBody>
          <a:bodyPr/>
          <a:lstStyle/>
          <a:p>
            <a:fld id="{6C8C9F7D-09DB-49E5-A055-0F884D8EE7A9}" type="slidenum">
              <a:rPr lang="en-US" smtClean="0"/>
              <a:t>5</a:t>
            </a:fld>
            <a:endParaRPr lang="en-US"/>
          </a:p>
        </p:txBody>
      </p:sp>
    </p:spTree>
    <p:extLst>
      <p:ext uri="{BB962C8B-B14F-4D97-AF65-F5344CB8AC3E}">
        <p14:creationId xmlns:p14="http://schemas.microsoft.com/office/powerpoint/2010/main" val="2093784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camera on and face in the camera is an expectation per the State of Ohio.</a:t>
            </a:r>
          </a:p>
        </p:txBody>
      </p:sp>
      <p:sp>
        <p:nvSpPr>
          <p:cNvPr id="4" name="Slide Number Placeholder 3"/>
          <p:cNvSpPr>
            <a:spLocks noGrp="1"/>
          </p:cNvSpPr>
          <p:nvPr>
            <p:ph type="sldNum" sz="quarter" idx="5"/>
          </p:nvPr>
        </p:nvSpPr>
        <p:spPr/>
        <p:txBody>
          <a:bodyPr/>
          <a:lstStyle/>
          <a:p>
            <a:fld id="{6C8C9F7D-09DB-49E5-A055-0F884D8EE7A9}" type="slidenum">
              <a:rPr lang="en-US" smtClean="0"/>
              <a:t>6</a:t>
            </a:fld>
            <a:endParaRPr lang="en-US"/>
          </a:p>
        </p:txBody>
      </p:sp>
    </p:spTree>
    <p:extLst>
      <p:ext uri="{BB962C8B-B14F-4D97-AF65-F5344CB8AC3E}">
        <p14:creationId xmlns:p14="http://schemas.microsoft.com/office/powerpoint/2010/main" val="112258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p:cNvSpPr>
            <a:spLocks noGrp="1"/>
          </p:cNvSpPr>
          <p:nvPr>
            <p:ph type="sldNum" sz="quarter" idx="5"/>
          </p:nvPr>
        </p:nvSpPr>
        <p:spPr/>
        <p:txBody>
          <a:bodyPr/>
          <a:lstStyle/>
          <a:p>
            <a:fld id="{6C8C9F7D-09DB-49E5-A055-0F884D8EE7A9}" type="slidenum">
              <a:rPr lang="en-US" smtClean="0"/>
              <a:t>7</a:t>
            </a:fld>
            <a:endParaRPr lang="en-US"/>
          </a:p>
        </p:txBody>
      </p:sp>
    </p:spTree>
    <p:extLst>
      <p:ext uri="{BB962C8B-B14F-4D97-AF65-F5344CB8AC3E}">
        <p14:creationId xmlns:p14="http://schemas.microsoft.com/office/powerpoint/2010/main" val="282013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FC957-653C-89FF-1815-EE23BC3A3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1FCB7-93F3-37FC-AB7D-F9A197D27E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11274-CFED-52DA-2559-A3A82D13353C}"/>
              </a:ext>
            </a:extLst>
          </p:cNvPr>
          <p:cNvSpPr>
            <a:spLocks noGrp="1"/>
          </p:cNvSpPr>
          <p:nvPr>
            <p:ph type="body" idx="1"/>
          </p:nvPr>
        </p:nvSpPr>
        <p:spPr/>
        <p:txBody>
          <a:bodyPr/>
          <a:lstStyle/>
          <a:p>
            <a:r>
              <a:rPr lang="en-US" dirty="0"/>
              <a:t>Clarify that administration will be making follow-up phone calls based off this State Law.</a:t>
            </a:r>
          </a:p>
        </p:txBody>
      </p:sp>
      <p:sp>
        <p:nvSpPr>
          <p:cNvPr id="4" name="Slide Number Placeholder 3">
            <a:extLst>
              <a:ext uri="{FF2B5EF4-FFF2-40B4-BE49-F238E27FC236}">
                <a16:creationId xmlns:a16="http://schemas.microsoft.com/office/drawing/2014/main" id="{5FDE72C3-DDD4-6C6D-FD7B-1FD631758866}"/>
              </a:ext>
            </a:extLst>
          </p:cNvPr>
          <p:cNvSpPr>
            <a:spLocks noGrp="1"/>
          </p:cNvSpPr>
          <p:nvPr>
            <p:ph type="sldNum" sz="quarter" idx="5"/>
          </p:nvPr>
        </p:nvSpPr>
        <p:spPr/>
        <p:txBody>
          <a:bodyPr/>
          <a:lstStyle/>
          <a:p>
            <a:fld id="{6C8C9F7D-09DB-49E5-A055-0F884D8EE7A9}" type="slidenum">
              <a:rPr lang="en-US" smtClean="0"/>
              <a:t>8</a:t>
            </a:fld>
            <a:endParaRPr lang="en-US"/>
          </a:p>
        </p:txBody>
      </p:sp>
    </p:spTree>
    <p:extLst>
      <p:ext uri="{BB962C8B-B14F-4D97-AF65-F5344CB8AC3E}">
        <p14:creationId xmlns:p14="http://schemas.microsoft.com/office/powerpoint/2010/main" val="2039336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that PBIS stands for Positive Behavioral Interventions and Supports and is also a State Law.</a:t>
            </a:r>
          </a:p>
          <a:p>
            <a:r>
              <a:rPr lang="en-US" dirty="0"/>
              <a:t>Share that we ARE stands for our school rules of Accountable, Respectful and Engaged.</a:t>
            </a:r>
          </a:p>
          <a:p>
            <a:r>
              <a:rPr lang="en-US" dirty="0"/>
              <a:t>Reminder families and students that we have prizes that will be mailed home each week and month for students who are modeling this expectations.</a:t>
            </a:r>
          </a:p>
        </p:txBody>
      </p:sp>
      <p:sp>
        <p:nvSpPr>
          <p:cNvPr id="4" name="Slide Number Placeholder 3"/>
          <p:cNvSpPr>
            <a:spLocks noGrp="1"/>
          </p:cNvSpPr>
          <p:nvPr>
            <p:ph type="sldNum" sz="quarter" idx="5"/>
          </p:nvPr>
        </p:nvSpPr>
        <p:spPr/>
        <p:txBody>
          <a:bodyPr/>
          <a:lstStyle/>
          <a:p>
            <a:fld id="{6C8C9F7D-09DB-49E5-A055-0F884D8EE7A9}" type="slidenum">
              <a:rPr lang="en-US" smtClean="0"/>
              <a:t>9</a:t>
            </a:fld>
            <a:endParaRPr lang="en-US"/>
          </a:p>
        </p:txBody>
      </p:sp>
    </p:spTree>
    <p:extLst>
      <p:ext uri="{BB962C8B-B14F-4D97-AF65-F5344CB8AC3E}">
        <p14:creationId xmlns:p14="http://schemas.microsoft.com/office/powerpoint/2010/main" val="184529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9C38A35-7DDC-F646-90A9-DD41D1518BB0}"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C38A35-7DDC-F646-90A9-DD41D1518BB0}"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C38A35-7DDC-F646-90A9-DD41D1518BB0}"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C38A35-7DDC-F646-90A9-DD41D1518BB0}"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38A35-7DDC-F646-90A9-DD41D1518BB0}"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C38A35-7DDC-F646-90A9-DD41D1518BB0}"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C38A35-7DDC-F646-90A9-DD41D1518BB0}" type="datetimeFigureOut">
              <a:rPr lang="en-US" smtClean="0"/>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C38A35-7DDC-F646-90A9-DD41D1518BB0}" type="datetimeFigureOut">
              <a:rPr lang="en-US" smtClean="0"/>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38A35-7DDC-F646-90A9-DD41D1518BB0}" type="datetimeFigureOut">
              <a:rPr lang="en-US" smtClean="0"/>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38A35-7DDC-F646-90A9-DD41D1518BB0}"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38A35-7DDC-F646-90A9-DD41D1518BB0}"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4492CD-2AA8-FB43-99FB-78B3150CCE3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C38A35-7DDC-F646-90A9-DD41D1518BB0}" type="datetimeFigureOut">
              <a:rPr lang="en-US" smtClean="0"/>
              <a:t>6/10/2026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492CD-2AA8-FB43-99FB-78B3150CCE3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9.w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oleObject" Target="https://play.vidyard.com/usounWxYRxWA4xuw3732Cv.jpg" TargetMode="External"/><Relationship Id="rId5" Type="http://schemas.openxmlformats.org/officeDocument/2006/relationships/image" Target="../media/image8.png"/><Relationship Id="rId4" Type="http://schemas.openxmlformats.org/officeDocument/2006/relationships/hyperlink" Target="https://videos.curriculumassociates.com/watch/LRc9k59Ptg9pq9SBBmM6iz?"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Ronisha.Jordan@clevelandmetroschools.org" TargetMode="External"/><Relationship Id="rId5" Type="http://schemas.openxmlformats.org/officeDocument/2006/relationships/hyperlink" Target="mailto:showard@sayyescleveland.org" TargetMode="External"/><Relationship Id="rId4" Type="http://schemas.openxmlformats.org/officeDocument/2006/relationships/hyperlink" Target="mailto:Christopher.wyland@clevelandmetroschools.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forms.office.com/r/MHusBzftau"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tinyurl.com/4b5ktd3f"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ctrTitle"/>
          </p:nvPr>
        </p:nvSpPr>
        <p:spPr>
          <a:xfrm>
            <a:off x="685800" y="2823930"/>
            <a:ext cx="7772400" cy="1470025"/>
          </a:xfrm>
        </p:spPr>
        <p:txBody>
          <a:bodyPr>
            <a:noAutofit/>
          </a:bodyPr>
          <a:lstStyle/>
          <a:p>
            <a:r>
              <a:rPr lang="en-US" sz="5400" b="1" dirty="0">
                <a:solidFill>
                  <a:schemeClr val="tx2">
                    <a:lumMod val="75000"/>
                  </a:schemeClr>
                </a:solidFill>
              </a:rPr>
              <a:t>Orientation Video</a:t>
            </a:r>
            <a:br>
              <a:rPr lang="en-US" sz="5400" b="1" dirty="0">
                <a:solidFill>
                  <a:schemeClr val="tx2">
                    <a:lumMod val="75000"/>
                  </a:schemeClr>
                </a:solidFill>
              </a:rPr>
            </a:br>
            <a:r>
              <a:rPr lang="en-US" sz="1100" b="1" i="1" dirty="0">
                <a:solidFill>
                  <a:schemeClr val="tx2">
                    <a:lumMod val="75000"/>
                  </a:schemeClr>
                </a:solidFill>
              </a:rPr>
              <a:t>25-26 school year</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type="subTitle" idx="1"/>
          </p:nvPr>
        </p:nvSpPr>
        <p:spPr>
          <a:xfrm>
            <a:off x="1371600" y="4509500"/>
            <a:ext cx="6400800" cy="1752600"/>
          </a:xfrm>
        </p:spPr>
        <p:txBody>
          <a:bodyPr>
            <a:normAutofit fontScale="85000" lnSpcReduction="10000"/>
          </a:bodyPr>
          <a:lstStyle/>
          <a:p>
            <a:r>
              <a:rPr lang="en-US" sz="3200" b="1" dirty="0">
                <a:solidFill>
                  <a:schemeClr val="tx2">
                    <a:lumMod val="75000"/>
                  </a:schemeClr>
                </a:solidFill>
              </a:rPr>
              <a:t>Welcome to the Remote K-8 School</a:t>
            </a:r>
          </a:p>
          <a:p>
            <a:r>
              <a:rPr lang="en-US" b="1" dirty="0">
                <a:solidFill>
                  <a:schemeClr val="tx2">
                    <a:lumMod val="75000"/>
                  </a:schemeClr>
                </a:solidFill>
              </a:rPr>
              <a:t>216-838-7250</a:t>
            </a:r>
          </a:p>
          <a:p>
            <a:r>
              <a:rPr lang="en-US" sz="1800" b="0" i="0" dirty="0">
                <a:solidFill>
                  <a:srgbClr val="333333"/>
                </a:solidFill>
                <a:effectLst/>
                <a:latin typeface="Open Sans" panose="020B0606030504020204" pitchFamily="34" charset="0"/>
              </a:rPr>
              <a:t>Our goal is to provide an equitable and individualized learning environment so that we can develop well-rounded, confident, and responsible students who strive to reach their full potential.   </a:t>
            </a:r>
          </a:p>
          <a:p>
            <a:endParaRPr lang="en-US" sz="1800" i="1" dirty="0">
              <a:solidFill>
                <a:schemeClr val="tx2">
                  <a:lumMod val="75000"/>
                </a:schemeClr>
              </a:solidFill>
            </a:endParaRPr>
          </a:p>
        </p:txBody>
      </p:sp>
      <p:pic>
        <p:nvPicPr>
          <p:cNvPr id="3" name="Picture 2" descr="A picture containing text, clipart, vector graphics&#10;&#10;Description automatically generated">
            <a:extLst>
              <a:ext uri="{FF2B5EF4-FFF2-40B4-BE49-F238E27FC236}">
                <a16:creationId xmlns:a16="http://schemas.microsoft.com/office/drawing/2014/main" id="{1D28EDB6-6D20-861A-D5E1-672D738493CE}"/>
              </a:ext>
            </a:extLst>
          </p:cNvPr>
          <p:cNvPicPr>
            <a:picLocks noChangeAspect="1"/>
          </p:cNvPicPr>
          <p:nvPr/>
        </p:nvPicPr>
        <p:blipFill>
          <a:blip r:embed="rId4"/>
          <a:stretch>
            <a:fillRect/>
          </a:stretch>
        </p:blipFill>
        <p:spPr>
          <a:xfrm>
            <a:off x="3618700" y="863028"/>
            <a:ext cx="2194278" cy="2193533"/>
          </a:xfrm>
          <a:prstGeom prst="rect">
            <a:avLst/>
          </a:prstGeom>
        </p:spPr>
      </p:pic>
    </p:spTree>
    <p:extLst>
      <p:ext uri="{BB962C8B-B14F-4D97-AF65-F5344CB8AC3E}">
        <p14:creationId xmlns:p14="http://schemas.microsoft.com/office/powerpoint/2010/main" val="3802592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76880C2-4492-D5EA-F9F7-38787408286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4333C94-E13C-8BAA-0D2F-D3BAA3B86C3D}"/>
              </a:ext>
            </a:extLst>
          </p:cNvPr>
          <p:cNvSpPr>
            <a:spLocks noGrp="1"/>
          </p:cNvSpPr>
          <p:nvPr>
            <p:ph type="title"/>
          </p:nvPr>
        </p:nvSpPr>
        <p:spPr>
          <a:xfrm>
            <a:off x="460406" y="466620"/>
            <a:ext cx="8229600" cy="438636"/>
          </a:xfrm>
        </p:spPr>
        <p:txBody>
          <a:bodyPr>
            <a:noAutofit/>
          </a:bodyPr>
          <a:lstStyle/>
          <a:p>
            <a:r>
              <a:rPr lang="en-US" sz="2400" b="1" dirty="0">
                <a:solidFill>
                  <a:schemeClr val="tx2">
                    <a:lumMod val="75000"/>
                  </a:schemeClr>
                </a:solidFill>
              </a:rPr>
              <a:t>Behavior Expectations</a:t>
            </a:r>
          </a:p>
        </p:txBody>
      </p:sp>
      <p:sp>
        <p:nvSpPr>
          <p:cNvPr id="6" name="Content Placeholder 2">
            <a:extLst>
              <a:ext uri="{FF2B5EF4-FFF2-40B4-BE49-F238E27FC236}">
                <a16:creationId xmlns:a16="http://schemas.microsoft.com/office/drawing/2014/main" id="{C0705C6D-A3F9-4760-46D8-16DE8E52E525}"/>
              </a:ext>
            </a:extLst>
          </p:cNvPr>
          <p:cNvSpPr>
            <a:spLocks noGrp="1"/>
          </p:cNvSpPr>
          <p:nvPr>
            <p:ph idx="1"/>
          </p:nvPr>
        </p:nvSpPr>
        <p:spPr>
          <a:xfrm>
            <a:off x="0" y="804672"/>
            <a:ext cx="9144000" cy="5914627"/>
          </a:xfrm>
        </p:spPr>
        <p:txBody>
          <a:bodyPr>
            <a:noAutofit/>
          </a:bodyPr>
          <a:lstStyle/>
          <a:p>
            <a:r>
              <a:rPr lang="en-US" sz="2400" dirty="0">
                <a:solidFill>
                  <a:schemeClr val="tx2">
                    <a:lumMod val="75000"/>
                  </a:schemeClr>
                </a:solidFill>
              </a:rPr>
              <a:t>All students are expected to behave in a manner that is in alignment with the CMSD Student Code of Conduct.  This includes, but is not limited to:</a:t>
            </a:r>
          </a:p>
          <a:p>
            <a:pPr lvl="1"/>
            <a:r>
              <a:rPr lang="en-US" sz="1800" dirty="0">
                <a:solidFill>
                  <a:schemeClr val="tx2">
                    <a:lumMod val="75000"/>
                  </a:schemeClr>
                </a:solidFill>
              </a:rPr>
              <a:t>Use appropriate language, text, images, and body motions during all school related activities and functions.</a:t>
            </a:r>
          </a:p>
          <a:p>
            <a:pPr lvl="1"/>
            <a:r>
              <a:rPr lang="en-US" sz="1800" dirty="0">
                <a:solidFill>
                  <a:schemeClr val="tx2">
                    <a:lumMod val="75000"/>
                  </a:schemeClr>
                </a:solidFill>
              </a:rPr>
              <a:t>Attend to school-wide PBIS expectations.</a:t>
            </a:r>
          </a:p>
          <a:p>
            <a:pPr lvl="1"/>
            <a:r>
              <a:rPr lang="en-US" sz="1800" dirty="0">
                <a:solidFill>
                  <a:schemeClr val="tx2">
                    <a:lumMod val="75000"/>
                  </a:schemeClr>
                </a:solidFill>
              </a:rPr>
              <a:t>Refrain from opening and joining non-school initiated Zoom or other virtual rooms/meetings.</a:t>
            </a:r>
          </a:p>
          <a:p>
            <a:pPr lvl="1"/>
            <a:r>
              <a:rPr lang="en-US" sz="1800" dirty="0">
                <a:solidFill>
                  <a:schemeClr val="tx2">
                    <a:lumMod val="75000"/>
                  </a:schemeClr>
                </a:solidFill>
              </a:rPr>
              <a:t>Refrain from sending inappropriate or threatening emails, chats, messages, etc.</a:t>
            </a:r>
          </a:p>
          <a:p>
            <a:r>
              <a:rPr lang="en-US" sz="2400" dirty="0">
                <a:solidFill>
                  <a:schemeClr val="tx2">
                    <a:lumMod val="75000"/>
                  </a:schemeClr>
                </a:solidFill>
              </a:rPr>
              <a:t>All family members are expected to refrain from interrupting/disrupting classroom instruction at all times.</a:t>
            </a:r>
          </a:p>
          <a:p>
            <a:pPr lvl="1"/>
            <a:r>
              <a:rPr lang="en-US" sz="1800" dirty="0">
                <a:solidFill>
                  <a:schemeClr val="tx2">
                    <a:lumMod val="75000"/>
                  </a:schemeClr>
                </a:solidFill>
              </a:rPr>
              <a:t>Minimize disruptive noises, such as televisions and radios.  Please be aware that the class and students may be able to see and hear household environments.</a:t>
            </a:r>
          </a:p>
          <a:p>
            <a:pPr lvl="1"/>
            <a:r>
              <a:rPr lang="en-US" sz="1800" dirty="0">
                <a:solidFill>
                  <a:schemeClr val="tx2">
                    <a:lumMod val="75000"/>
                  </a:schemeClr>
                </a:solidFill>
              </a:rPr>
              <a:t>Allow and encourage students to complete their own work to the best of their abilities.</a:t>
            </a:r>
          </a:p>
          <a:p>
            <a:pPr lvl="1"/>
            <a:r>
              <a:rPr lang="en-US" sz="1800" dirty="0">
                <a:solidFill>
                  <a:schemeClr val="tx2">
                    <a:lumMod val="75000"/>
                  </a:schemeClr>
                </a:solidFill>
              </a:rPr>
              <a:t>Refrain from asking questions of staff during instructional time.  Utilize email or other forms of communication for such requests.</a:t>
            </a:r>
          </a:p>
          <a:p>
            <a:pPr lvl="1"/>
            <a:r>
              <a:rPr lang="en-US" sz="1800" dirty="0">
                <a:solidFill>
                  <a:schemeClr val="tx2">
                    <a:lumMod val="75000"/>
                  </a:schemeClr>
                </a:solidFill>
              </a:rPr>
              <a:t>Call the school office to address any outstanding concerns.</a:t>
            </a:r>
          </a:p>
          <a:p>
            <a:pPr lvl="1"/>
            <a:endParaRPr lang="en-US" sz="2000" dirty="0">
              <a:solidFill>
                <a:schemeClr val="tx2">
                  <a:lumMod val="75000"/>
                </a:schemeClr>
              </a:solidFill>
            </a:endParaRPr>
          </a:p>
        </p:txBody>
      </p:sp>
    </p:spTree>
    <p:extLst>
      <p:ext uri="{BB962C8B-B14F-4D97-AF65-F5344CB8AC3E}">
        <p14:creationId xmlns:p14="http://schemas.microsoft.com/office/powerpoint/2010/main" val="2298303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BBE6FCA-ADBB-789F-A8DD-1B909711A4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C066C57-25CC-6482-7458-7636D86993F1}"/>
              </a:ext>
            </a:extLst>
          </p:cNvPr>
          <p:cNvSpPr>
            <a:spLocks noGrp="1"/>
          </p:cNvSpPr>
          <p:nvPr>
            <p:ph type="title"/>
          </p:nvPr>
        </p:nvSpPr>
        <p:spPr>
          <a:xfrm>
            <a:off x="457200" y="639050"/>
            <a:ext cx="8229600" cy="438636"/>
          </a:xfrm>
        </p:spPr>
        <p:txBody>
          <a:bodyPr>
            <a:noAutofit/>
          </a:bodyPr>
          <a:lstStyle/>
          <a:p>
            <a:r>
              <a:rPr lang="en-US" sz="2800" b="1" dirty="0">
                <a:solidFill>
                  <a:schemeClr val="tx2">
                    <a:lumMod val="75000"/>
                  </a:schemeClr>
                </a:solidFill>
              </a:rPr>
              <a:t>Behavior Expectations</a:t>
            </a:r>
          </a:p>
        </p:txBody>
      </p:sp>
      <p:sp>
        <p:nvSpPr>
          <p:cNvPr id="6" name="Content Placeholder 2">
            <a:extLst>
              <a:ext uri="{FF2B5EF4-FFF2-40B4-BE49-F238E27FC236}">
                <a16:creationId xmlns:a16="http://schemas.microsoft.com/office/drawing/2014/main" id="{F296AEDD-B9A2-4377-C00C-779C38037EFF}"/>
              </a:ext>
            </a:extLst>
          </p:cNvPr>
          <p:cNvSpPr>
            <a:spLocks noGrp="1"/>
          </p:cNvSpPr>
          <p:nvPr>
            <p:ph idx="1"/>
          </p:nvPr>
        </p:nvSpPr>
        <p:spPr>
          <a:xfrm>
            <a:off x="0" y="1284514"/>
            <a:ext cx="9144000" cy="5434785"/>
          </a:xfrm>
        </p:spPr>
        <p:txBody>
          <a:bodyPr>
            <a:noAutofit/>
          </a:bodyPr>
          <a:lstStyle/>
          <a:p>
            <a:pPr lvl="1"/>
            <a:r>
              <a:rPr lang="en-US" sz="3200" b="1" dirty="0">
                <a:solidFill>
                  <a:schemeClr val="tx2">
                    <a:lumMod val="75000"/>
                  </a:schemeClr>
                </a:solidFill>
              </a:rPr>
              <a:t>Monday Morning Meetings – </a:t>
            </a:r>
          </a:p>
          <a:p>
            <a:pPr lvl="2"/>
            <a:r>
              <a:rPr lang="en-US" sz="2800" dirty="0">
                <a:solidFill>
                  <a:schemeClr val="tx2">
                    <a:lumMod val="75000"/>
                  </a:schemeClr>
                </a:solidFill>
              </a:rPr>
              <a:t>Join the meeting via the link posted in the Schoology Recent Activities page by 8:00am Monday morning.</a:t>
            </a:r>
          </a:p>
          <a:p>
            <a:pPr lvl="2"/>
            <a:r>
              <a:rPr lang="en-US" sz="2800" dirty="0">
                <a:solidFill>
                  <a:schemeClr val="tx2">
                    <a:lumMod val="75000"/>
                  </a:schemeClr>
                </a:solidFill>
              </a:rPr>
              <a:t>Enter their First and Last name as the meeting participant.</a:t>
            </a:r>
          </a:p>
          <a:p>
            <a:pPr lvl="2"/>
            <a:r>
              <a:rPr lang="en-US" sz="2800" dirty="0">
                <a:solidFill>
                  <a:schemeClr val="tx2">
                    <a:lumMod val="75000"/>
                  </a:schemeClr>
                </a:solidFill>
              </a:rPr>
              <a:t>Enter questions in the chat.</a:t>
            </a:r>
          </a:p>
          <a:p>
            <a:pPr lvl="2"/>
            <a:r>
              <a:rPr lang="en-US" sz="2800" dirty="0">
                <a:solidFill>
                  <a:schemeClr val="tx2">
                    <a:lumMod val="75000"/>
                  </a:schemeClr>
                </a:solidFill>
              </a:rPr>
              <a:t>Stay logged in until the end of the meeting.</a:t>
            </a:r>
          </a:p>
          <a:p>
            <a:pPr lvl="2"/>
            <a:r>
              <a:rPr lang="en-US" sz="2800" dirty="0">
                <a:solidFill>
                  <a:schemeClr val="tx2">
                    <a:lumMod val="75000"/>
                  </a:schemeClr>
                </a:solidFill>
              </a:rPr>
              <a:t>Join their classroom teacher’s Zoom link directly after the  meeting.</a:t>
            </a:r>
          </a:p>
          <a:p>
            <a:pPr marL="914400" lvl="2" indent="0">
              <a:buNone/>
            </a:pPr>
            <a:endParaRPr lang="en-US" sz="2000" dirty="0">
              <a:solidFill>
                <a:schemeClr val="tx2">
                  <a:lumMod val="75000"/>
                </a:schemeClr>
              </a:solidFill>
            </a:endParaRPr>
          </a:p>
          <a:p>
            <a:pPr lvl="2"/>
            <a:endParaRPr lang="en-US" sz="2000" dirty="0">
              <a:solidFill>
                <a:schemeClr val="tx2">
                  <a:lumMod val="75000"/>
                </a:schemeClr>
              </a:solidFill>
            </a:endParaRPr>
          </a:p>
        </p:txBody>
      </p:sp>
      <p:pic>
        <p:nvPicPr>
          <p:cNvPr id="2" name="Picture 1">
            <a:extLst>
              <a:ext uri="{FF2B5EF4-FFF2-40B4-BE49-F238E27FC236}">
                <a16:creationId xmlns:a16="http://schemas.microsoft.com/office/drawing/2014/main" id="{181686E2-7E73-57D6-E485-A7790E98C6EE}"/>
              </a:ext>
            </a:extLst>
          </p:cNvPr>
          <p:cNvPicPr>
            <a:picLocks noChangeAspect="1"/>
          </p:cNvPicPr>
          <p:nvPr/>
        </p:nvPicPr>
        <p:blipFill>
          <a:blip r:embed="rId4"/>
          <a:stretch>
            <a:fillRect/>
          </a:stretch>
        </p:blipFill>
        <p:spPr>
          <a:xfrm>
            <a:off x="7357130" y="706550"/>
            <a:ext cx="1144613" cy="1155927"/>
          </a:xfrm>
          <a:prstGeom prst="rect">
            <a:avLst/>
          </a:prstGeom>
        </p:spPr>
      </p:pic>
    </p:spTree>
    <p:extLst>
      <p:ext uri="{BB962C8B-B14F-4D97-AF65-F5344CB8AC3E}">
        <p14:creationId xmlns:p14="http://schemas.microsoft.com/office/powerpoint/2010/main" val="244627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FDCDD6D-64D0-9E73-6643-1097843B168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8199767-DB3C-7478-71CE-B95410D86058}"/>
              </a:ext>
            </a:extLst>
          </p:cNvPr>
          <p:cNvSpPr>
            <a:spLocks noGrp="1"/>
          </p:cNvSpPr>
          <p:nvPr>
            <p:ph type="title"/>
          </p:nvPr>
        </p:nvSpPr>
        <p:spPr>
          <a:xfrm>
            <a:off x="457200" y="639050"/>
            <a:ext cx="8229600" cy="438636"/>
          </a:xfrm>
        </p:spPr>
        <p:txBody>
          <a:bodyPr>
            <a:noAutofit/>
          </a:bodyPr>
          <a:lstStyle/>
          <a:p>
            <a:r>
              <a:rPr lang="en-US" sz="2800" b="1" dirty="0">
                <a:solidFill>
                  <a:schemeClr val="tx2">
                    <a:lumMod val="75000"/>
                  </a:schemeClr>
                </a:solidFill>
              </a:rPr>
              <a:t>Behavior Expectations</a:t>
            </a:r>
          </a:p>
        </p:txBody>
      </p:sp>
      <p:sp>
        <p:nvSpPr>
          <p:cNvPr id="6" name="Content Placeholder 2">
            <a:extLst>
              <a:ext uri="{FF2B5EF4-FFF2-40B4-BE49-F238E27FC236}">
                <a16:creationId xmlns:a16="http://schemas.microsoft.com/office/drawing/2014/main" id="{93F92655-E303-F21E-BA7F-6DD3A459373A}"/>
              </a:ext>
            </a:extLst>
          </p:cNvPr>
          <p:cNvSpPr>
            <a:spLocks noGrp="1"/>
          </p:cNvSpPr>
          <p:nvPr>
            <p:ph idx="1"/>
          </p:nvPr>
        </p:nvSpPr>
        <p:spPr>
          <a:xfrm>
            <a:off x="108856" y="1284514"/>
            <a:ext cx="9035143" cy="5434785"/>
          </a:xfrm>
        </p:spPr>
        <p:txBody>
          <a:bodyPr>
            <a:noAutofit/>
          </a:bodyPr>
          <a:lstStyle/>
          <a:p>
            <a:pPr marL="114300" indent="0">
              <a:buNone/>
            </a:pPr>
            <a:r>
              <a:rPr lang="en-US" sz="2800" b="1" dirty="0">
                <a:solidFill>
                  <a:schemeClr val="tx2">
                    <a:lumMod val="75000"/>
                  </a:schemeClr>
                </a:solidFill>
              </a:rPr>
              <a:t>FIRST 5 minutes– </a:t>
            </a:r>
          </a:p>
          <a:p>
            <a:pPr marL="114300" indent="0">
              <a:buNone/>
            </a:pPr>
            <a:r>
              <a:rPr lang="en-US" sz="2400" dirty="0">
                <a:solidFill>
                  <a:schemeClr val="tx2">
                    <a:lumMod val="75000"/>
                  </a:schemeClr>
                </a:solidFill>
              </a:rPr>
              <a:t>•The student will log into class at or before the designated time.</a:t>
            </a:r>
          </a:p>
          <a:p>
            <a:pPr marL="114300" indent="0">
              <a:buNone/>
            </a:pPr>
            <a:r>
              <a:rPr lang="en-US" sz="2400" dirty="0">
                <a:solidFill>
                  <a:schemeClr val="tx2">
                    <a:lumMod val="75000"/>
                  </a:schemeClr>
                </a:solidFill>
              </a:rPr>
              <a:t>•The student will type their first and last name into the Zoom participant field in a manner that accurately reflects who they are.</a:t>
            </a:r>
          </a:p>
          <a:p>
            <a:pPr marL="114300" indent="0">
              <a:buNone/>
            </a:pPr>
            <a:r>
              <a:rPr lang="en-US" sz="2400" dirty="0">
                <a:solidFill>
                  <a:schemeClr val="tx2">
                    <a:lumMod val="75000"/>
                  </a:schemeClr>
                </a:solidFill>
              </a:rPr>
              <a:t>•The student will have their camera on and their face in the camera.</a:t>
            </a:r>
          </a:p>
          <a:p>
            <a:pPr marL="114300" indent="0">
              <a:buNone/>
            </a:pPr>
            <a:r>
              <a:rPr lang="en-US" sz="2400" dirty="0">
                <a:solidFill>
                  <a:schemeClr val="tx2">
                    <a:lumMod val="75000"/>
                  </a:schemeClr>
                </a:solidFill>
              </a:rPr>
              <a:t>•Upon entering the classroom, the student will come off mute and respond to the teacher’s welcome by responding verbally.</a:t>
            </a:r>
          </a:p>
          <a:p>
            <a:pPr marL="114300" indent="0">
              <a:buNone/>
            </a:pPr>
            <a:r>
              <a:rPr lang="en-US" sz="2400" dirty="0">
                <a:solidFill>
                  <a:schemeClr val="tx2">
                    <a:lumMod val="75000"/>
                  </a:schemeClr>
                </a:solidFill>
              </a:rPr>
              <a:t>•As the student waits for the teacher to welcome students and take attendance, they will gather/open all required materials and attend to the Do Now.</a:t>
            </a:r>
          </a:p>
          <a:p>
            <a:pPr marL="114300" indent="0">
              <a:buNone/>
            </a:pPr>
            <a:endParaRPr lang="en-US" sz="2000" dirty="0">
              <a:solidFill>
                <a:schemeClr val="tx2">
                  <a:lumMod val="75000"/>
                </a:schemeClr>
              </a:solidFill>
            </a:endParaRPr>
          </a:p>
        </p:txBody>
      </p:sp>
    </p:spTree>
    <p:extLst>
      <p:ext uri="{BB962C8B-B14F-4D97-AF65-F5344CB8AC3E}">
        <p14:creationId xmlns:p14="http://schemas.microsoft.com/office/powerpoint/2010/main" val="255324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091C6F3-4876-C2E6-7E02-757188069CD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D0D168-D740-040D-D0C8-046BABC58139}"/>
              </a:ext>
            </a:extLst>
          </p:cNvPr>
          <p:cNvSpPr>
            <a:spLocks noGrp="1"/>
          </p:cNvSpPr>
          <p:nvPr>
            <p:ph type="title"/>
          </p:nvPr>
        </p:nvSpPr>
        <p:spPr>
          <a:xfrm>
            <a:off x="457200" y="639050"/>
            <a:ext cx="8229600" cy="438636"/>
          </a:xfrm>
        </p:spPr>
        <p:txBody>
          <a:bodyPr>
            <a:noAutofit/>
          </a:bodyPr>
          <a:lstStyle/>
          <a:p>
            <a:r>
              <a:rPr lang="en-US" sz="2800" b="1" dirty="0">
                <a:solidFill>
                  <a:schemeClr val="tx2">
                    <a:lumMod val="75000"/>
                  </a:schemeClr>
                </a:solidFill>
              </a:rPr>
              <a:t>Behavior Expectations</a:t>
            </a:r>
          </a:p>
        </p:txBody>
      </p:sp>
      <p:sp>
        <p:nvSpPr>
          <p:cNvPr id="6" name="Content Placeholder 2">
            <a:extLst>
              <a:ext uri="{FF2B5EF4-FFF2-40B4-BE49-F238E27FC236}">
                <a16:creationId xmlns:a16="http://schemas.microsoft.com/office/drawing/2014/main" id="{38BB1175-D4E8-B869-7DF7-F43E80693D54}"/>
              </a:ext>
            </a:extLst>
          </p:cNvPr>
          <p:cNvSpPr>
            <a:spLocks noGrp="1"/>
          </p:cNvSpPr>
          <p:nvPr>
            <p:ph idx="1"/>
          </p:nvPr>
        </p:nvSpPr>
        <p:spPr>
          <a:xfrm>
            <a:off x="108856" y="990600"/>
            <a:ext cx="9035143" cy="5728699"/>
          </a:xfrm>
        </p:spPr>
        <p:txBody>
          <a:bodyPr>
            <a:noAutofit/>
          </a:bodyPr>
          <a:lstStyle/>
          <a:p>
            <a:pPr marL="114300" indent="0">
              <a:buNone/>
            </a:pPr>
            <a:r>
              <a:rPr lang="en-US" b="1" dirty="0">
                <a:solidFill>
                  <a:schemeClr val="tx2">
                    <a:lumMod val="75000"/>
                  </a:schemeClr>
                </a:solidFill>
              </a:rPr>
              <a:t>LAST 5 minutes – </a:t>
            </a:r>
          </a:p>
          <a:p>
            <a:pPr marL="114300" indent="0">
              <a:buNone/>
            </a:pPr>
            <a:r>
              <a:rPr lang="en-US" sz="2800" dirty="0">
                <a:solidFill>
                  <a:schemeClr val="tx2">
                    <a:lumMod val="75000"/>
                  </a:schemeClr>
                </a:solidFill>
              </a:rPr>
              <a:t>•</a:t>
            </a:r>
            <a:r>
              <a:rPr lang="en-US" sz="2200" dirty="0">
                <a:solidFill>
                  <a:schemeClr val="tx2">
                    <a:lumMod val="75000"/>
                  </a:schemeClr>
                </a:solidFill>
              </a:rPr>
              <a:t>The student will submit any classwork and exit slip as designated by the classroom teacher.  If a student is not ready to submit that work, they will verbally confirm with the classroom teacher what asynchronous time they will meet with them that day.</a:t>
            </a:r>
          </a:p>
          <a:p>
            <a:pPr marL="114300" indent="0">
              <a:buNone/>
            </a:pPr>
            <a:r>
              <a:rPr lang="en-US" sz="2200" dirty="0">
                <a:solidFill>
                  <a:schemeClr val="tx2">
                    <a:lumMod val="75000"/>
                  </a:schemeClr>
                </a:solidFill>
              </a:rPr>
              <a:t>•The student will rate themself on how they met learning intentions and share it in a method determined by the classroom teacher.</a:t>
            </a:r>
          </a:p>
          <a:p>
            <a:pPr marL="114300" indent="0">
              <a:buNone/>
            </a:pPr>
            <a:r>
              <a:rPr lang="en-US" sz="2200" dirty="0">
                <a:solidFill>
                  <a:schemeClr val="tx2">
                    <a:lumMod val="75000"/>
                  </a:schemeClr>
                </a:solidFill>
              </a:rPr>
              <a:t>•The student will access any materials needed to complete asynchronous work and ask guiding questions from the teacher as needed.</a:t>
            </a:r>
          </a:p>
          <a:p>
            <a:pPr marL="114300" indent="0">
              <a:buNone/>
            </a:pPr>
            <a:r>
              <a:rPr lang="en-US" sz="2200" dirty="0">
                <a:solidFill>
                  <a:schemeClr val="tx2">
                    <a:lumMod val="75000"/>
                  </a:schemeClr>
                </a:solidFill>
              </a:rPr>
              <a:t>•Any student scheduled for a small group session will verbally confirm with the teacher that they are aware of the time of that session and how to meet.</a:t>
            </a:r>
          </a:p>
          <a:p>
            <a:pPr marL="114300" indent="0">
              <a:buNone/>
            </a:pPr>
            <a:r>
              <a:rPr lang="en-US" sz="2200" dirty="0">
                <a:solidFill>
                  <a:schemeClr val="tx2">
                    <a:lumMod val="75000"/>
                  </a:schemeClr>
                </a:solidFill>
              </a:rPr>
              <a:t>•The student must stay online to have PBIS Rewards Points assigned to them.</a:t>
            </a:r>
          </a:p>
          <a:p>
            <a:pPr marL="114300" indent="0">
              <a:buNone/>
            </a:pPr>
            <a:r>
              <a:rPr lang="en-US" sz="2200" dirty="0">
                <a:solidFill>
                  <a:schemeClr val="tx2">
                    <a:lumMod val="75000"/>
                  </a:schemeClr>
                </a:solidFill>
              </a:rPr>
              <a:t>•Prior to logging off, the student will give a farewell message, </a:t>
            </a:r>
          </a:p>
          <a:p>
            <a:pPr marL="114300" indent="0">
              <a:buNone/>
            </a:pPr>
            <a:r>
              <a:rPr lang="en-US" sz="2200" dirty="0">
                <a:solidFill>
                  <a:schemeClr val="tx2">
                    <a:lumMod val="75000"/>
                  </a:schemeClr>
                </a:solidFill>
              </a:rPr>
              <a:t>either verbally or via chat.</a:t>
            </a:r>
          </a:p>
          <a:p>
            <a:pPr marL="914400" lvl="2" indent="0">
              <a:buNone/>
            </a:pPr>
            <a:endParaRPr lang="en-US" sz="2000" dirty="0">
              <a:solidFill>
                <a:schemeClr val="tx2">
                  <a:lumMod val="75000"/>
                </a:schemeClr>
              </a:solidFill>
            </a:endParaRPr>
          </a:p>
        </p:txBody>
      </p:sp>
    </p:spTree>
    <p:extLst>
      <p:ext uri="{BB962C8B-B14F-4D97-AF65-F5344CB8AC3E}">
        <p14:creationId xmlns:p14="http://schemas.microsoft.com/office/powerpoint/2010/main" val="3991849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07184D0-E7DE-93F4-0925-2205F39F011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F8661E-A2F1-9D12-A184-AFD6CB81CA8D}"/>
              </a:ext>
            </a:extLst>
          </p:cNvPr>
          <p:cNvSpPr>
            <a:spLocks noGrp="1"/>
          </p:cNvSpPr>
          <p:nvPr>
            <p:ph type="title"/>
          </p:nvPr>
        </p:nvSpPr>
        <p:spPr>
          <a:xfrm>
            <a:off x="460406" y="466620"/>
            <a:ext cx="8229600" cy="589294"/>
          </a:xfrm>
        </p:spPr>
        <p:txBody>
          <a:bodyPr>
            <a:noAutofit/>
          </a:bodyPr>
          <a:lstStyle/>
          <a:p>
            <a:r>
              <a:rPr lang="en-US" sz="3600" b="1" dirty="0" err="1">
                <a:solidFill>
                  <a:schemeClr val="tx2">
                    <a:lumMod val="75000"/>
                  </a:schemeClr>
                </a:solidFill>
              </a:rPr>
              <a:t>iReady</a:t>
            </a:r>
            <a:endParaRPr lang="en-US" sz="3600" b="1" dirty="0">
              <a:solidFill>
                <a:schemeClr val="tx2">
                  <a:lumMod val="75000"/>
                </a:schemeClr>
              </a:solidFill>
            </a:endParaRPr>
          </a:p>
        </p:txBody>
      </p:sp>
      <p:sp>
        <p:nvSpPr>
          <p:cNvPr id="6" name="Content Placeholder 2">
            <a:extLst>
              <a:ext uri="{FF2B5EF4-FFF2-40B4-BE49-F238E27FC236}">
                <a16:creationId xmlns:a16="http://schemas.microsoft.com/office/drawing/2014/main" id="{6F1203F2-122F-01AA-D39F-DAF9B76DB8CA}"/>
              </a:ext>
            </a:extLst>
          </p:cNvPr>
          <p:cNvSpPr>
            <a:spLocks noGrp="1"/>
          </p:cNvSpPr>
          <p:nvPr>
            <p:ph idx="1"/>
          </p:nvPr>
        </p:nvSpPr>
        <p:spPr>
          <a:xfrm>
            <a:off x="0" y="1153886"/>
            <a:ext cx="9144000" cy="5565413"/>
          </a:xfrm>
        </p:spPr>
        <p:txBody>
          <a:bodyPr>
            <a:noAutofit/>
          </a:bodyPr>
          <a:lstStyle/>
          <a:p>
            <a:pPr lvl="1"/>
            <a:r>
              <a:rPr lang="en-US" sz="2400" dirty="0">
                <a:solidFill>
                  <a:schemeClr val="tx2">
                    <a:lumMod val="75000"/>
                  </a:schemeClr>
                </a:solidFill>
              </a:rPr>
              <a:t>Application in Clever.</a:t>
            </a:r>
          </a:p>
          <a:p>
            <a:pPr lvl="1"/>
            <a:r>
              <a:rPr lang="en-US" sz="2400" dirty="0">
                <a:solidFill>
                  <a:schemeClr val="tx2">
                    <a:lumMod val="75000"/>
                  </a:schemeClr>
                </a:solidFill>
              </a:rPr>
              <a:t>Online program for Reading and Math designed for students in grades K-8.</a:t>
            </a:r>
          </a:p>
          <a:p>
            <a:pPr lvl="1"/>
            <a:r>
              <a:rPr lang="en-US" sz="2400" dirty="0">
                <a:solidFill>
                  <a:schemeClr val="tx2">
                    <a:lumMod val="75000"/>
                  </a:schemeClr>
                </a:solidFill>
              </a:rPr>
              <a:t>Combines Diagnostic Assessments and Personalized Learning Plans for students. </a:t>
            </a:r>
          </a:p>
          <a:p>
            <a:pPr lvl="1"/>
            <a:r>
              <a:rPr lang="en-US" sz="2400" dirty="0">
                <a:solidFill>
                  <a:schemeClr val="tx2">
                    <a:lumMod val="75000"/>
                  </a:schemeClr>
                </a:solidFill>
              </a:rPr>
              <a:t>Students are expected to work within </a:t>
            </a:r>
            <a:r>
              <a:rPr lang="en-US" sz="2400" dirty="0" err="1">
                <a:solidFill>
                  <a:schemeClr val="tx2">
                    <a:lumMod val="75000"/>
                  </a:schemeClr>
                </a:solidFill>
              </a:rPr>
              <a:t>iReady</a:t>
            </a:r>
            <a:r>
              <a:rPr lang="en-US" sz="2400" dirty="0">
                <a:solidFill>
                  <a:schemeClr val="tx2">
                    <a:lumMod val="75000"/>
                  </a:schemeClr>
                </a:solidFill>
              </a:rPr>
              <a:t> for 45 minutes each week in Reading and 45 minutes each week in Math.</a:t>
            </a:r>
          </a:p>
          <a:p>
            <a:pPr lvl="1"/>
            <a:r>
              <a:rPr lang="en-US" sz="2400" dirty="0" err="1">
                <a:solidFill>
                  <a:schemeClr val="tx2">
                    <a:lumMod val="75000"/>
                  </a:schemeClr>
                </a:solidFill>
              </a:rPr>
              <a:t>iReady</a:t>
            </a:r>
            <a:r>
              <a:rPr lang="en-US" sz="2400" dirty="0">
                <a:solidFill>
                  <a:schemeClr val="tx2">
                    <a:lumMod val="75000"/>
                  </a:schemeClr>
                </a:solidFill>
              </a:rPr>
              <a:t> assessments will take the place of NWEA Map.</a:t>
            </a:r>
          </a:p>
          <a:p>
            <a:pPr lvl="1"/>
            <a:r>
              <a:rPr lang="en-US" sz="2400" dirty="0" err="1">
                <a:solidFill>
                  <a:schemeClr val="tx2">
                    <a:lumMod val="75000"/>
                  </a:schemeClr>
                </a:solidFill>
              </a:rPr>
              <a:t>iReady</a:t>
            </a:r>
            <a:r>
              <a:rPr lang="en-US" sz="2400" dirty="0">
                <a:solidFill>
                  <a:schemeClr val="tx2">
                    <a:lumMod val="75000"/>
                  </a:schemeClr>
                </a:solidFill>
              </a:rPr>
              <a:t> will be used to monitor for the Third Grade Reading </a:t>
            </a:r>
            <a:r>
              <a:rPr lang="en-US" sz="2400" dirty="0" err="1">
                <a:solidFill>
                  <a:schemeClr val="tx2">
                    <a:lumMod val="75000"/>
                  </a:schemeClr>
                </a:solidFill>
              </a:rPr>
              <a:t>Guaruntee</a:t>
            </a:r>
            <a:r>
              <a:rPr lang="en-US" sz="2400" dirty="0">
                <a:solidFill>
                  <a:schemeClr val="tx2">
                    <a:lumMod val="75000"/>
                  </a:schemeClr>
                </a:solidFill>
              </a:rPr>
              <a:t>.</a:t>
            </a:r>
          </a:p>
          <a:p>
            <a:pPr lvl="1"/>
            <a:r>
              <a:rPr lang="en-US" sz="2400" dirty="0">
                <a:solidFill>
                  <a:schemeClr val="tx2">
                    <a:lumMod val="75000"/>
                  </a:schemeClr>
                </a:solidFill>
              </a:rPr>
              <a:t>All work done within </a:t>
            </a:r>
            <a:r>
              <a:rPr lang="en-US" sz="2400" dirty="0" err="1">
                <a:solidFill>
                  <a:schemeClr val="tx2">
                    <a:lumMod val="75000"/>
                  </a:schemeClr>
                </a:solidFill>
              </a:rPr>
              <a:t>iReady</a:t>
            </a:r>
            <a:r>
              <a:rPr lang="en-US" sz="2400" dirty="0">
                <a:solidFill>
                  <a:schemeClr val="tx2">
                    <a:lumMod val="75000"/>
                  </a:schemeClr>
                </a:solidFill>
              </a:rPr>
              <a:t> must be completed by ONLY the student.</a:t>
            </a:r>
          </a:p>
        </p:txBody>
      </p:sp>
      <p:pic>
        <p:nvPicPr>
          <p:cNvPr id="3" name="Picture 2" descr="A colorful cube with black background&#10;&#10;AI-generated content may be incorrect.">
            <a:extLst>
              <a:ext uri="{FF2B5EF4-FFF2-40B4-BE49-F238E27FC236}">
                <a16:creationId xmlns:a16="http://schemas.microsoft.com/office/drawing/2014/main" id="{D1B90E1C-46C1-A9A0-13B5-15B4F804D909}"/>
              </a:ext>
            </a:extLst>
          </p:cNvPr>
          <p:cNvPicPr>
            <a:picLocks noChangeAspect="1"/>
          </p:cNvPicPr>
          <p:nvPr/>
        </p:nvPicPr>
        <p:blipFill>
          <a:blip r:embed="rId4"/>
          <a:stretch>
            <a:fillRect/>
          </a:stretch>
        </p:blipFill>
        <p:spPr>
          <a:xfrm>
            <a:off x="3470308" y="1007278"/>
            <a:ext cx="622722" cy="622722"/>
          </a:xfrm>
          <a:prstGeom prst="rect">
            <a:avLst/>
          </a:prstGeom>
        </p:spPr>
      </p:pic>
      <p:pic>
        <p:nvPicPr>
          <p:cNvPr id="7" name="Picture 6" descr="A black text on a white background&#10;&#10;AI-generated content may be incorrect.">
            <a:extLst>
              <a:ext uri="{FF2B5EF4-FFF2-40B4-BE49-F238E27FC236}">
                <a16:creationId xmlns:a16="http://schemas.microsoft.com/office/drawing/2014/main" id="{59256C2C-20FD-4B07-2457-F422BE835981}"/>
              </a:ext>
            </a:extLst>
          </p:cNvPr>
          <p:cNvPicPr>
            <a:picLocks noChangeAspect="1"/>
          </p:cNvPicPr>
          <p:nvPr/>
        </p:nvPicPr>
        <p:blipFill>
          <a:blip r:embed="rId5"/>
          <a:stretch>
            <a:fillRect/>
          </a:stretch>
        </p:blipFill>
        <p:spPr>
          <a:xfrm>
            <a:off x="7225878" y="579800"/>
            <a:ext cx="1700408" cy="952228"/>
          </a:xfrm>
          <a:prstGeom prst="rect">
            <a:avLst/>
          </a:prstGeom>
        </p:spPr>
      </p:pic>
    </p:spTree>
    <p:extLst>
      <p:ext uri="{BB962C8B-B14F-4D97-AF65-F5344CB8AC3E}">
        <p14:creationId xmlns:p14="http://schemas.microsoft.com/office/powerpoint/2010/main" val="171832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7B141D4-0FAD-7C6C-7D32-7D9008FDBA8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8089847-264E-57A9-000D-BBA1C683AA47}"/>
              </a:ext>
            </a:extLst>
          </p:cNvPr>
          <p:cNvSpPr>
            <a:spLocks noGrp="1"/>
          </p:cNvSpPr>
          <p:nvPr>
            <p:ph type="title"/>
          </p:nvPr>
        </p:nvSpPr>
        <p:spPr>
          <a:xfrm>
            <a:off x="460406" y="466620"/>
            <a:ext cx="8229600" cy="589294"/>
          </a:xfrm>
        </p:spPr>
        <p:txBody>
          <a:bodyPr>
            <a:noAutofit/>
          </a:bodyPr>
          <a:lstStyle/>
          <a:p>
            <a:r>
              <a:rPr lang="en-US" sz="3600" b="1" dirty="0" err="1">
                <a:solidFill>
                  <a:schemeClr val="tx2">
                    <a:lumMod val="75000"/>
                  </a:schemeClr>
                </a:solidFill>
              </a:rPr>
              <a:t>iReady</a:t>
            </a:r>
            <a:endParaRPr lang="en-US" sz="3600" b="1" dirty="0">
              <a:solidFill>
                <a:schemeClr val="tx2">
                  <a:lumMod val="75000"/>
                </a:schemeClr>
              </a:solidFill>
            </a:endParaRPr>
          </a:p>
        </p:txBody>
      </p:sp>
      <p:pic>
        <p:nvPicPr>
          <p:cNvPr id="8" name="Content Placeholder 7">
            <a:hlinkClick r:id="rId4"/>
            <a:extLst>
              <a:ext uri="{FF2B5EF4-FFF2-40B4-BE49-F238E27FC236}">
                <a16:creationId xmlns:a16="http://schemas.microsoft.com/office/drawing/2014/main" id="{AC448252-F0B8-D67D-9030-DAB81BA53709}"/>
              </a:ext>
            </a:extLst>
          </p:cNvPr>
          <p:cNvPicPr>
            <a:picLocks noGrp="1" noChangeAspect="1"/>
          </p:cNvPicPr>
          <p:nvPr>
            <p:ph idx="1"/>
          </p:nvPr>
        </p:nvPicPr>
        <p:blipFill>
          <a:blip r:embed="rId5"/>
          <a:stretch>
            <a:fillRect/>
          </a:stretch>
        </p:blipFill>
        <p:spPr>
          <a:xfrm>
            <a:off x="1208315" y="1055914"/>
            <a:ext cx="6923314" cy="5500188"/>
          </a:xfrm>
        </p:spPr>
      </p:pic>
      <p:graphicFrame>
        <p:nvGraphicFramePr>
          <p:cNvPr id="2" name="Object 1">
            <a:extLst>
              <a:ext uri="{FF2B5EF4-FFF2-40B4-BE49-F238E27FC236}">
                <a16:creationId xmlns:a16="http://schemas.microsoft.com/office/drawing/2014/main" id="{FBEACFC6-7B53-81A5-27D8-37306E3E2736}"/>
              </a:ext>
            </a:extLst>
          </p:cNvPr>
          <p:cNvGraphicFramePr>
            <a:graphicFrameLocks noChangeAspect="1"/>
          </p:cNvGraphicFramePr>
          <p:nvPr>
            <p:extLst>
              <p:ext uri="{D42A27DB-BD31-4B8C-83A1-F6EECF244321}">
                <p14:modId xmlns:p14="http://schemas.microsoft.com/office/powerpoint/2010/main" val="2573408949"/>
              </p:ext>
            </p:extLst>
          </p:nvPr>
        </p:nvGraphicFramePr>
        <p:xfrm>
          <a:off x="4562475" y="3419475"/>
          <a:ext cx="19050" cy="19050"/>
        </p:xfrm>
        <a:graphic>
          <a:graphicData uri="http://schemas.openxmlformats.org/presentationml/2006/ole">
            <mc:AlternateContent xmlns:mc="http://schemas.openxmlformats.org/markup-compatibility/2006">
              <mc:Choice xmlns:v="urn:schemas-microsoft-com:vml" Requires="v">
                <p:oleObj name="HTML Document" r:id="rId6" imgW="0" imgH="0" progId="htmlfile">
                  <p:link updateAutomatic="1"/>
                </p:oleObj>
              </mc:Choice>
              <mc:Fallback>
                <p:oleObj name="HTML Document" r:id="rId6" imgW="0" imgH="0" progId="htmlfile">
                  <p:link updateAutomatic="1"/>
                  <p:pic>
                    <p:nvPicPr>
                      <p:cNvPr id="0" name=""/>
                      <p:cNvPicPr/>
                      <p:nvPr/>
                    </p:nvPicPr>
                    <p:blipFill>
                      <a:blip r:embed="rId7"/>
                      <a:stretch>
                        <a:fillRect/>
                      </a:stretch>
                    </p:blipFill>
                    <p:spPr>
                      <a:xfrm>
                        <a:off x="4562475" y="3419475"/>
                        <a:ext cx="19050" cy="19050"/>
                      </a:xfrm>
                      <a:prstGeom prst="rect">
                        <a:avLst/>
                      </a:prstGeom>
                    </p:spPr>
                  </p:pic>
                </p:oleObj>
              </mc:Fallback>
            </mc:AlternateContent>
          </a:graphicData>
        </a:graphic>
      </p:graphicFrame>
    </p:spTree>
    <p:extLst>
      <p:ext uri="{BB962C8B-B14F-4D97-AF65-F5344CB8AC3E}">
        <p14:creationId xmlns:p14="http://schemas.microsoft.com/office/powerpoint/2010/main" val="2807337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315930"/>
            <a:ext cx="8229600" cy="1143000"/>
          </a:xfrm>
        </p:spPr>
        <p:txBody>
          <a:bodyPr>
            <a:noAutofit/>
          </a:bodyPr>
          <a:lstStyle/>
          <a:p>
            <a:r>
              <a:rPr lang="en-US" sz="2400" b="1" dirty="0">
                <a:solidFill>
                  <a:schemeClr val="tx2">
                    <a:lumMod val="75000"/>
                  </a:schemeClr>
                </a:solidFill>
              </a:rPr>
              <a:t>Technology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212352"/>
            <a:ext cx="8223188" cy="5208996"/>
          </a:xfrm>
        </p:spPr>
        <p:txBody>
          <a:bodyPr>
            <a:normAutofit fontScale="92500" lnSpcReduction="10000"/>
          </a:bodyPr>
          <a:lstStyle/>
          <a:p>
            <a:r>
              <a:rPr lang="en-US" dirty="0"/>
              <a:t>Clever – </a:t>
            </a:r>
          </a:p>
          <a:p>
            <a:pPr lvl="1"/>
            <a:r>
              <a:rPr lang="en-US" dirty="0"/>
              <a:t>Signal Sign-On </a:t>
            </a:r>
          </a:p>
          <a:p>
            <a:pPr lvl="1"/>
            <a:r>
              <a:rPr lang="en-US" dirty="0"/>
              <a:t>Access to Schoology, Teacher Pages, Learning Applications</a:t>
            </a:r>
          </a:p>
          <a:p>
            <a:pPr lvl="1"/>
            <a:r>
              <a:rPr lang="en-US" dirty="0"/>
              <a:t>Students can use their username and password to login to the Clever Learning Portal </a:t>
            </a:r>
          </a:p>
          <a:p>
            <a:r>
              <a:rPr lang="en-US" dirty="0"/>
              <a:t>Schoology</a:t>
            </a:r>
          </a:p>
          <a:p>
            <a:pPr lvl="1"/>
            <a:r>
              <a:rPr lang="en-US" dirty="0"/>
              <a:t>All course content is kept</a:t>
            </a:r>
          </a:p>
          <a:p>
            <a:r>
              <a:rPr lang="en-US" u="sng" dirty="0"/>
              <a:t>Must use a school provided device</a:t>
            </a:r>
          </a:p>
          <a:p>
            <a:r>
              <a:rPr lang="en-US" u="sng" dirty="0"/>
              <a:t>On site IT support, 8:30-3:30, each school day.  Please call ahead.</a:t>
            </a:r>
          </a:p>
          <a:p>
            <a:pPr marL="0" indent="0">
              <a:buNone/>
            </a:pPr>
            <a:endParaRPr lang="en-US" dirty="0"/>
          </a:p>
          <a:p>
            <a:endParaRPr lang="en-US" dirty="0">
              <a:solidFill>
                <a:schemeClr val="tx2">
                  <a:lumMod val="75000"/>
                </a:schemeClr>
              </a:solidFill>
            </a:endParaRPr>
          </a:p>
        </p:txBody>
      </p:sp>
    </p:spTree>
    <p:extLst>
      <p:ext uri="{BB962C8B-B14F-4D97-AF65-F5344CB8AC3E}">
        <p14:creationId xmlns:p14="http://schemas.microsoft.com/office/powerpoint/2010/main" val="307578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315930"/>
            <a:ext cx="8229600" cy="1143000"/>
          </a:xfrm>
        </p:spPr>
        <p:txBody>
          <a:bodyPr>
            <a:noAutofit/>
          </a:bodyPr>
          <a:lstStyle/>
          <a:p>
            <a:r>
              <a:rPr lang="en-US" sz="2400" b="1" dirty="0">
                <a:solidFill>
                  <a:schemeClr val="tx2">
                    <a:lumMod val="75000"/>
                  </a:schemeClr>
                </a:solidFill>
              </a:rPr>
              <a:t>Schoology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212352"/>
            <a:ext cx="8223188" cy="5208996"/>
          </a:xfrm>
        </p:spPr>
        <p:txBody>
          <a:bodyPr>
            <a:normAutofit/>
          </a:bodyPr>
          <a:lstStyle/>
          <a:p>
            <a:r>
              <a:rPr lang="en-US" sz="2800" dirty="0"/>
              <a:t>Log in 10 minutes prior to the start of the school day – 7:50am.</a:t>
            </a:r>
          </a:p>
          <a:p>
            <a:r>
              <a:rPr lang="en-US" sz="2800" dirty="0"/>
              <a:t>Always check the Schoology Recent Activities updates to check for substitute teachers and school updates:</a:t>
            </a:r>
          </a:p>
          <a:p>
            <a:endParaRPr lang="en-US" sz="2800" dirty="0"/>
          </a:p>
          <a:p>
            <a:endParaRPr lang="en-US" sz="2800" dirty="0"/>
          </a:p>
          <a:p>
            <a:r>
              <a:rPr lang="en-US" sz="2800" dirty="0"/>
              <a:t>Find you class in the Course Dashboard - these can be organized in sequential order by dragging and dropping:  </a:t>
            </a:r>
          </a:p>
          <a:p>
            <a:endParaRPr lang="en-US" dirty="0"/>
          </a:p>
          <a:p>
            <a:endParaRPr lang="en-US" dirty="0">
              <a:solidFill>
                <a:schemeClr val="tx2">
                  <a:lumMod val="75000"/>
                </a:schemeClr>
              </a:solidFill>
            </a:endParaRPr>
          </a:p>
        </p:txBody>
      </p:sp>
      <p:pic>
        <p:nvPicPr>
          <p:cNvPr id="7" name="Picture 6">
            <a:extLst>
              <a:ext uri="{FF2B5EF4-FFF2-40B4-BE49-F238E27FC236}">
                <a16:creationId xmlns:a16="http://schemas.microsoft.com/office/drawing/2014/main" id="{F6EA2895-BC2C-9150-78A2-1D0995E8AE38}"/>
              </a:ext>
            </a:extLst>
          </p:cNvPr>
          <p:cNvPicPr>
            <a:picLocks noChangeAspect="1"/>
          </p:cNvPicPr>
          <p:nvPr/>
        </p:nvPicPr>
        <p:blipFill>
          <a:blip r:embed="rId4"/>
          <a:stretch>
            <a:fillRect/>
          </a:stretch>
        </p:blipFill>
        <p:spPr>
          <a:xfrm>
            <a:off x="2309259" y="3269162"/>
            <a:ext cx="4972050" cy="1095375"/>
          </a:xfrm>
          <a:prstGeom prst="rect">
            <a:avLst/>
          </a:prstGeom>
        </p:spPr>
      </p:pic>
      <p:pic>
        <p:nvPicPr>
          <p:cNvPr id="9" name="Picture 8">
            <a:extLst>
              <a:ext uri="{FF2B5EF4-FFF2-40B4-BE49-F238E27FC236}">
                <a16:creationId xmlns:a16="http://schemas.microsoft.com/office/drawing/2014/main" id="{48B41874-E6AD-A475-CF3A-79D013463BEC}"/>
              </a:ext>
            </a:extLst>
          </p:cNvPr>
          <p:cNvPicPr>
            <a:picLocks noChangeAspect="1"/>
          </p:cNvPicPr>
          <p:nvPr/>
        </p:nvPicPr>
        <p:blipFill>
          <a:blip r:embed="rId5"/>
          <a:stretch>
            <a:fillRect/>
          </a:stretch>
        </p:blipFill>
        <p:spPr>
          <a:xfrm>
            <a:off x="2604644" y="5535523"/>
            <a:ext cx="4676665" cy="1106692"/>
          </a:xfrm>
          <a:prstGeom prst="rect">
            <a:avLst/>
          </a:prstGeom>
        </p:spPr>
      </p:pic>
    </p:spTree>
    <p:extLst>
      <p:ext uri="{BB962C8B-B14F-4D97-AF65-F5344CB8AC3E}">
        <p14:creationId xmlns:p14="http://schemas.microsoft.com/office/powerpoint/2010/main" val="3065491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315930"/>
            <a:ext cx="8229600" cy="1143000"/>
          </a:xfrm>
        </p:spPr>
        <p:txBody>
          <a:bodyPr>
            <a:noAutofit/>
          </a:bodyPr>
          <a:lstStyle/>
          <a:p>
            <a:r>
              <a:rPr lang="en-US" sz="2400" b="1" dirty="0">
                <a:solidFill>
                  <a:schemeClr val="tx2">
                    <a:lumMod val="75000"/>
                  </a:schemeClr>
                </a:solidFill>
              </a:rPr>
              <a:t>Schoology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212352"/>
            <a:ext cx="8223188" cy="5208996"/>
          </a:xfrm>
        </p:spPr>
        <p:txBody>
          <a:bodyPr>
            <a:normAutofit/>
          </a:bodyPr>
          <a:lstStyle/>
          <a:p>
            <a:r>
              <a:rPr lang="en-US" dirty="0">
                <a:solidFill>
                  <a:schemeClr val="tx2">
                    <a:lumMod val="75000"/>
                  </a:schemeClr>
                </a:solidFill>
              </a:rPr>
              <a:t>Past Due and Upcoming Assignments, along with recent grades, can be seen on the right side of the scholar’s Schoology page, under the Upcoming Events section, when logged in.</a:t>
            </a:r>
          </a:p>
          <a:p>
            <a:r>
              <a:rPr lang="en-US" dirty="0">
                <a:solidFill>
                  <a:schemeClr val="tx2">
                    <a:lumMod val="75000"/>
                  </a:schemeClr>
                </a:solidFill>
              </a:rPr>
              <a:t>Grades can also be accessed by click on ‘Grades’ at the top of the screen.</a:t>
            </a:r>
          </a:p>
        </p:txBody>
      </p:sp>
      <p:pic>
        <p:nvPicPr>
          <p:cNvPr id="3" name="Picture 2">
            <a:extLst>
              <a:ext uri="{FF2B5EF4-FFF2-40B4-BE49-F238E27FC236}">
                <a16:creationId xmlns:a16="http://schemas.microsoft.com/office/drawing/2014/main" id="{5A1BC18F-8B0E-EB53-F4DD-38A48687D5AA}"/>
              </a:ext>
            </a:extLst>
          </p:cNvPr>
          <p:cNvPicPr>
            <a:picLocks noChangeAspect="1"/>
          </p:cNvPicPr>
          <p:nvPr/>
        </p:nvPicPr>
        <p:blipFill>
          <a:blip r:embed="rId3"/>
          <a:stretch>
            <a:fillRect/>
          </a:stretch>
        </p:blipFill>
        <p:spPr>
          <a:xfrm>
            <a:off x="797440" y="4464206"/>
            <a:ext cx="7214191" cy="1304761"/>
          </a:xfrm>
          <a:prstGeom prst="rect">
            <a:avLst/>
          </a:prstGeom>
        </p:spPr>
      </p:pic>
    </p:spTree>
    <p:extLst>
      <p:ext uri="{BB962C8B-B14F-4D97-AF65-F5344CB8AC3E}">
        <p14:creationId xmlns:p14="http://schemas.microsoft.com/office/powerpoint/2010/main" val="3821159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1143000"/>
          </a:xfrm>
        </p:spPr>
        <p:txBody>
          <a:bodyPr>
            <a:noAutofit/>
          </a:bodyPr>
          <a:lstStyle/>
          <a:p>
            <a:r>
              <a:rPr lang="en-US" sz="2400" b="1" dirty="0">
                <a:solidFill>
                  <a:schemeClr val="tx2">
                    <a:lumMod val="75000"/>
                  </a:schemeClr>
                </a:solidFill>
              </a:rPr>
              <a:t>Technology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987335"/>
            <a:ext cx="8229600" cy="4598400"/>
          </a:xfrm>
        </p:spPr>
        <p:txBody>
          <a:bodyPr>
            <a:normAutofit lnSpcReduction="10000"/>
          </a:bodyPr>
          <a:lstStyle/>
          <a:p>
            <a:r>
              <a:rPr lang="en-US" sz="2400" dirty="0">
                <a:cs typeface="Calibri"/>
              </a:rPr>
              <a:t>School devices are for school related work and are the responsibility of the students and parent/guardian.</a:t>
            </a:r>
          </a:p>
          <a:p>
            <a:r>
              <a:rPr lang="en-US" sz="2400" i="0" dirty="0">
                <a:effectLst/>
                <a:latin typeface="+mj-lt"/>
                <a:ea typeface="Times New Roman" panose="02020603050405020304" pitchFamily="18" charset="0"/>
              </a:rPr>
              <a:t>Please review the District Digital Guidelines around devices with your student.</a:t>
            </a:r>
          </a:p>
          <a:p>
            <a:pPr marL="342900" marR="0" lvl="0" indent="-342900" algn="just">
              <a:spcBef>
                <a:spcPts val="0"/>
              </a:spcBef>
              <a:spcAft>
                <a:spcPts val="0"/>
              </a:spcAft>
              <a:tabLst>
                <a:tab pos="457200" algn="l"/>
              </a:tabLst>
            </a:pPr>
            <a:r>
              <a:rPr lang="en-US" sz="2400" i="0" dirty="0">
                <a:effectLst/>
                <a:latin typeface="+mj-lt"/>
                <a:ea typeface="Times New Roman" panose="02020603050405020304" pitchFamily="18" charset="0"/>
              </a:rPr>
              <a:t>Set up ground rules for computer usage. These should include:</a:t>
            </a:r>
            <a:endParaRPr lang="en-US" sz="2400" i="1" dirty="0">
              <a:effectLst/>
              <a:latin typeface="+mj-lt"/>
              <a:ea typeface="Times New Roman" panose="02020603050405020304" pitchFamily="18" charset="0"/>
            </a:endParaRPr>
          </a:p>
          <a:p>
            <a:pPr lvl="1" indent="-342900" algn="just">
              <a:spcBef>
                <a:spcPts val="0"/>
              </a:spcBef>
              <a:buSzPts val="1000"/>
              <a:buFont typeface="Symbol" panose="05050102010706020507" pitchFamily="18" charset="2"/>
              <a:buChar char=""/>
              <a:tabLst>
                <a:tab pos="685800" algn="l"/>
              </a:tabLst>
            </a:pPr>
            <a:r>
              <a:rPr lang="en-US" sz="2400" i="0" dirty="0">
                <a:effectLst/>
                <a:latin typeface="+mj-lt"/>
                <a:ea typeface="Times New Roman" panose="02020603050405020304" pitchFamily="18" charset="0"/>
              </a:rPr>
              <a:t>Use the device for school related work only.</a:t>
            </a:r>
          </a:p>
          <a:p>
            <a:pPr lvl="1" indent="-342900" algn="just">
              <a:spcBef>
                <a:spcPts val="0"/>
              </a:spcBef>
              <a:buSzPts val="1000"/>
              <a:buFont typeface="Symbol" panose="05050102010706020507" pitchFamily="18" charset="2"/>
              <a:buChar char=""/>
              <a:tabLst>
                <a:tab pos="685800" algn="l"/>
              </a:tabLst>
            </a:pPr>
            <a:r>
              <a:rPr lang="en-US" sz="2400" dirty="0">
                <a:effectLst/>
                <a:latin typeface="+mj-lt"/>
                <a:ea typeface="Times New Roman" panose="02020603050405020304" pitchFamily="18" charset="0"/>
              </a:rPr>
              <a:t>Take the device each night and ensure that it is plugged in.</a:t>
            </a:r>
          </a:p>
          <a:p>
            <a:pPr lvl="1" indent="-342900" algn="just">
              <a:spcBef>
                <a:spcPts val="0"/>
              </a:spcBef>
              <a:buSzPts val="1000"/>
              <a:buFont typeface="Symbol" panose="05050102010706020507" pitchFamily="18" charset="2"/>
              <a:buChar char=""/>
              <a:tabLst>
                <a:tab pos="685800" algn="l"/>
              </a:tabLst>
            </a:pPr>
            <a:r>
              <a:rPr lang="en-US" sz="2400" i="0" dirty="0">
                <a:effectLst/>
                <a:latin typeface="+mj-lt"/>
                <a:ea typeface="Times New Roman" panose="02020603050405020304" pitchFamily="18" charset="0"/>
              </a:rPr>
              <a:t>Keep the computer on a stable surface, such as a desk and not a bed.</a:t>
            </a:r>
            <a:endParaRPr lang="en-US" sz="2400" i="1" dirty="0">
              <a:effectLst/>
              <a:latin typeface="+mj-lt"/>
              <a:ea typeface="Times New Roman" panose="02020603050405020304" pitchFamily="18" charset="0"/>
            </a:endParaRPr>
          </a:p>
          <a:p>
            <a:pPr lvl="1" indent="-342900" algn="just">
              <a:spcBef>
                <a:spcPts val="0"/>
              </a:spcBef>
              <a:buSzPts val="1000"/>
              <a:buFont typeface="Symbol" panose="05050102010706020507" pitchFamily="18" charset="2"/>
              <a:buChar char=""/>
              <a:tabLst>
                <a:tab pos="685800" algn="l"/>
              </a:tabLst>
            </a:pPr>
            <a:r>
              <a:rPr lang="en-US" sz="2400" i="0" dirty="0">
                <a:effectLst/>
                <a:latin typeface="+mj-lt"/>
                <a:ea typeface="Times New Roman" panose="02020603050405020304" pitchFamily="18" charset="0"/>
              </a:rPr>
              <a:t>Do not walk around with the computer.</a:t>
            </a:r>
            <a:endParaRPr lang="en-US" sz="2400" i="1" dirty="0">
              <a:effectLst/>
              <a:latin typeface="+mj-lt"/>
              <a:ea typeface="Times New Roman" panose="02020603050405020304" pitchFamily="18" charset="0"/>
            </a:endParaRPr>
          </a:p>
          <a:p>
            <a:pPr lvl="1" indent="-342900" algn="just">
              <a:spcBef>
                <a:spcPts val="0"/>
              </a:spcBef>
              <a:buSzPts val="1000"/>
              <a:buFont typeface="Symbol" panose="05050102010706020507" pitchFamily="18" charset="2"/>
              <a:buChar char=""/>
              <a:tabLst>
                <a:tab pos="685800" algn="l"/>
              </a:tabLst>
            </a:pPr>
            <a:r>
              <a:rPr lang="en-US" sz="2400" i="0" dirty="0">
                <a:effectLst/>
                <a:latin typeface="+mj-lt"/>
                <a:ea typeface="Times New Roman" panose="02020603050405020304" pitchFamily="18" charset="0"/>
              </a:rPr>
              <a:t>Keep food and drink away from the computer.</a:t>
            </a:r>
            <a:endParaRPr lang="en-US" sz="2400" i="1" dirty="0">
              <a:effectLst/>
              <a:latin typeface="+mj-lt"/>
              <a:ea typeface="Times New Roman" panose="02020603050405020304" pitchFamily="18" charset="0"/>
            </a:endParaRPr>
          </a:p>
          <a:p>
            <a:pPr lvl="1" indent="-342900" algn="just">
              <a:spcBef>
                <a:spcPts val="0"/>
              </a:spcBef>
              <a:buSzPts val="1000"/>
              <a:buFont typeface="Symbol" panose="05050102010706020507" pitchFamily="18" charset="2"/>
              <a:buChar char=""/>
              <a:tabLst>
                <a:tab pos="685800" algn="l"/>
              </a:tabLst>
            </a:pPr>
            <a:r>
              <a:rPr lang="en-US" sz="2400" i="0" dirty="0">
                <a:effectLst/>
                <a:latin typeface="+mj-lt"/>
                <a:ea typeface="Times New Roman" panose="02020603050405020304" pitchFamily="18" charset="0"/>
              </a:rPr>
              <a:t>Keep the computer clean.</a:t>
            </a:r>
            <a:endParaRPr lang="en-US" sz="2400" i="1" dirty="0">
              <a:effectLst/>
              <a:latin typeface="+mj-lt"/>
              <a:ea typeface="Times New Roman" panose="02020603050405020304" pitchFamily="18" charset="0"/>
            </a:endParaRPr>
          </a:p>
          <a:p>
            <a:endParaRPr lang="en-US" dirty="0">
              <a:solidFill>
                <a:schemeClr val="tx2">
                  <a:lumMod val="75000"/>
                </a:schemeClr>
              </a:solidFill>
            </a:endParaRPr>
          </a:p>
        </p:txBody>
      </p:sp>
      <p:cxnSp>
        <p:nvCxnSpPr>
          <p:cNvPr id="9" name="Connector: Elbow 8">
            <a:extLst>
              <a:ext uri="{FF2B5EF4-FFF2-40B4-BE49-F238E27FC236}">
                <a16:creationId xmlns:a16="http://schemas.microsoft.com/office/drawing/2014/main" id="{B792EC69-3383-7071-A9D4-7D45D6264479}"/>
              </a:ext>
            </a:extLst>
          </p:cNvPr>
          <p:cNvCxnSpPr>
            <a:cxnSpLocks/>
          </p:cNvCxnSpPr>
          <p:nvPr/>
        </p:nvCxnSpPr>
        <p:spPr>
          <a:xfrm flipV="1">
            <a:off x="6185042" y="2190390"/>
            <a:ext cx="2250041" cy="563086"/>
          </a:xfrm>
          <a:prstGeom prst="bentConnector3">
            <a:avLst>
              <a:gd name="adj1" fmla="val 99315"/>
            </a:avLst>
          </a:prstGeom>
          <a:ln>
            <a:tailEnd type="triangle"/>
          </a:ln>
        </p:spPr>
        <p:style>
          <a:lnRef idx="2">
            <a:schemeClr val="dk1"/>
          </a:lnRef>
          <a:fillRef idx="0">
            <a:schemeClr val="dk1"/>
          </a:fillRef>
          <a:effectRef idx="1">
            <a:schemeClr val="dk1"/>
          </a:effectRef>
          <a:fontRef idx="minor">
            <a:schemeClr val="tx1"/>
          </a:fontRef>
        </p:style>
      </p:cxnSp>
      <p:pic>
        <p:nvPicPr>
          <p:cNvPr id="4" name="Picture 3" descr="The image depicts a QR code with a clear arrow pointing towards it, suggesting it is ready for scanning.&#10;&#10;AI-generated content may be incorrect.">
            <a:extLst>
              <a:ext uri="{FF2B5EF4-FFF2-40B4-BE49-F238E27FC236}">
                <a16:creationId xmlns:a16="http://schemas.microsoft.com/office/drawing/2014/main" id="{FBD7AD5F-D52C-1B8C-2709-E034CAD53F8B}"/>
              </a:ext>
            </a:extLst>
          </p:cNvPr>
          <p:cNvPicPr>
            <a:picLocks noChangeAspect="1"/>
          </p:cNvPicPr>
          <p:nvPr/>
        </p:nvPicPr>
        <p:blipFill>
          <a:blip r:embed="rId3"/>
          <a:stretch>
            <a:fillRect/>
          </a:stretch>
        </p:blipFill>
        <p:spPr>
          <a:xfrm>
            <a:off x="7497459" y="651690"/>
            <a:ext cx="1335645" cy="1335645"/>
          </a:xfrm>
          <a:prstGeom prst="rect">
            <a:avLst/>
          </a:prstGeom>
        </p:spPr>
      </p:pic>
    </p:spTree>
    <p:extLst>
      <p:ext uri="{BB962C8B-B14F-4D97-AF65-F5344CB8AC3E}">
        <p14:creationId xmlns:p14="http://schemas.microsoft.com/office/powerpoint/2010/main" val="1869379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338192"/>
            <a:ext cx="8229600" cy="786828"/>
          </a:xfrm>
        </p:spPr>
        <p:txBody>
          <a:bodyPr>
            <a:noAutofit/>
          </a:bodyPr>
          <a:lstStyle/>
          <a:p>
            <a:r>
              <a:rPr lang="en-US" sz="2400" b="1" dirty="0">
                <a:solidFill>
                  <a:schemeClr val="tx2">
                    <a:lumMod val="75000"/>
                  </a:schemeClr>
                </a:solidFill>
              </a:rPr>
              <a:t>Important Contacts </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295907" y="914400"/>
            <a:ext cx="8229600" cy="5661062"/>
          </a:xfrm>
        </p:spPr>
        <p:txBody>
          <a:bodyPr>
            <a:normAutofit fontScale="55000" lnSpcReduction="20000"/>
          </a:bodyPr>
          <a:lstStyle/>
          <a:p>
            <a:pPr marL="0" indent="0">
              <a:buNone/>
            </a:pPr>
            <a:r>
              <a:rPr lang="en-US" sz="3200" dirty="0"/>
              <a:t>Principal: Chris Wyland</a:t>
            </a:r>
          </a:p>
          <a:p>
            <a:pPr marL="0" indent="0">
              <a:buNone/>
            </a:pPr>
            <a:r>
              <a:rPr lang="en-US" sz="3200" dirty="0"/>
              <a:t>(216) 838-7250</a:t>
            </a:r>
          </a:p>
          <a:p>
            <a:pPr marL="0" indent="0">
              <a:buNone/>
            </a:pPr>
            <a:r>
              <a:rPr lang="en-US" sz="3200" dirty="0">
                <a:hlinkClick r:id="rId4">
                  <a:extLst>
                    <a:ext uri="{A12FA001-AC4F-418D-AE19-62706E023703}">
                      <ahyp:hlinkClr xmlns:ahyp="http://schemas.microsoft.com/office/drawing/2018/hyperlinkcolor" val="tx"/>
                    </a:ext>
                  </a:extLst>
                </a:hlinkClick>
              </a:rPr>
              <a:t>Christopher.wyland@clevelandmetroschools.org</a:t>
            </a:r>
            <a:endParaRPr lang="en-US" sz="3200" dirty="0"/>
          </a:p>
          <a:p>
            <a:pPr marL="0" indent="0">
              <a:buNone/>
            </a:pPr>
            <a:endParaRPr lang="en-US" sz="3200" dirty="0"/>
          </a:p>
          <a:p>
            <a:pPr marL="0" indent="0">
              <a:buNone/>
            </a:pPr>
            <a:endParaRPr lang="en-US" sz="3200" u="sng" dirty="0"/>
          </a:p>
          <a:p>
            <a:pPr marL="0" indent="0">
              <a:buNone/>
            </a:pPr>
            <a:r>
              <a:rPr lang="en-US" sz="3200" dirty="0"/>
              <a:t>Family Support Specialist:  </a:t>
            </a:r>
            <a:r>
              <a:rPr lang="en-US" sz="3200" dirty="0" err="1"/>
              <a:t>Shuntaya</a:t>
            </a:r>
            <a:r>
              <a:rPr lang="en-US" sz="3200" dirty="0"/>
              <a:t> Howard</a:t>
            </a:r>
          </a:p>
          <a:p>
            <a:pPr marL="0" indent="0">
              <a:buNone/>
            </a:pPr>
            <a:r>
              <a:rPr lang="en-US" dirty="0">
                <a:hlinkClick r:id="rId5">
                  <a:extLst>
                    <a:ext uri="{A12FA001-AC4F-418D-AE19-62706E023703}">
                      <ahyp:hlinkClr xmlns:ahyp="http://schemas.microsoft.com/office/drawing/2018/hyperlinkcolor" val="tx"/>
                    </a:ext>
                  </a:extLst>
                </a:hlinkClick>
              </a:rPr>
              <a:t>showard@sayyescleveland.org</a:t>
            </a:r>
            <a:endParaRPr lang="en-US" dirty="0"/>
          </a:p>
          <a:p>
            <a:pPr marL="0" indent="0">
              <a:buNone/>
            </a:pPr>
            <a:r>
              <a:rPr lang="en-US" sz="3200" dirty="0"/>
              <a:t>(216)219-1253</a:t>
            </a:r>
          </a:p>
          <a:p>
            <a:pPr marL="0" indent="0">
              <a:buNone/>
            </a:pPr>
            <a:endParaRPr lang="en-US" sz="3200" dirty="0"/>
          </a:p>
          <a:p>
            <a:pPr marL="0" indent="0">
              <a:buNone/>
            </a:pPr>
            <a:r>
              <a:rPr lang="en-US" dirty="0"/>
              <a:t>Digital Learning Coordinator: Ronisha Jordan</a:t>
            </a:r>
          </a:p>
          <a:p>
            <a:pPr marL="0" indent="0">
              <a:buNone/>
            </a:pPr>
            <a:r>
              <a:rPr lang="en-US" dirty="0">
                <a:hlinkClick r:id="rId6">
                  <a:extLst>
                    <a:ext uri="{A12FA001-AC4F-418D-AE19-62706E023703}">
                      <ahyp:hlinkClr xmlns:ahyp="http://schemas.microsoft.com/office/drawing/2018/hyperlinkcolor" val="tx"/>
                    </a:ext>
                  </a:extLst>
                </a:hlinkClick>
              </a:rPr>
              <a:t>Ronisha.Jordan@clevelandmetroschools.org</a:t>
            </a:r>
            <a:endParaRPr lang="en-US" dirty="0"/>
          </a:p>
          <a:p>
            <a:pPr marL="0" indent="0">
              <a:buNone/>
            </a:pPr>
            <a:r>
              <a:rPr lang="en-US" dirty="0"/>
              <a:t>(216)838-7257</a:t>
            </a:r>
            <a:endParaRPr lang="en-US" sz="3200" dirty="0"/>
          </a:p>
          <a:p>
            <a:pPr marL="0" indent="0">
              <a:buNone/>
            </a:pPr>
            <a:endParaRPr lang="en-US" sz="3200" dirty="0"/>
          </a:p>
          <a:p>
            <a:pPr marL="0" indent="0">
              <a:buNone/>
            </a:pPr>
            <a:r>
              <a:rPr lang="en-US" sz="3200" dirty="0"/>
              <a:t>Secretary: Louise Herrington</a:t>
            </a:r>
          </a:p>
          <a:p>
            <a:pPr marL="0" indent="0">
              <a:buNone/>
            </a:pPr>
            <a:r>
              <a:rPr lang="en-US" sz="3200" u="sng" dirty="0"/>
              <a:t>louise.herrington@clevelandmetroschools.org</a:t>
            </a:r>
          </a:p>
          <a:p>
            <a:pPr marL="0" indent="0">
              <a:buNone/>
            </a:pPr>
            <a:r>
              <a:rPr lang="en-US" sz="3200" dirty="0"/>
              <a:t>(216) 838-7250</a:t>
            </a:r>
          </a:p>
          <a:p>
            <a:pPr marL="0" indent="0">
              <a:buNone/>
            </a:pPr>
            <a:endParaRPr lang="en-US" dirty="0"/>
          </a:p>
          <a:p>
            <a:pPr marL="0" indent="0">
              <a:buNone/>
            </a:pPr>
            <a:r>
              <a:rPr lang="en-US" sz="3200" dirty="0"/>
              <a:t>Website - </a:t>
            </a:r>
            <a:r>
              <a:rPr lang="en-US" dirty="0"/>
              <a:t>https://remotek8.clevelandmetroschools.org/</a:t>
            </a:r>
          </a:p>
          <a:p>
            <a:pPr marL="0" indent="0">
              <a:buNone/>
            </a:pPr>
            <a:r>
              <a:rPr lang="en-US" dirty="0"/>
              <a:t>Facebook/Instagram - @CMSDRemoteK8</a:t>
            </a:r>
            <a:endParaRPr lang="en-US" dirty="0">
              <a:solidFill>
                <a:schemeClr val="tx2">
                  <a:lumMod val="75000"/>
                </a:schemeClr>
              </a:solidFill>
            </a:endParaRPr>
          </a:p>
        </p:txBody>
      </p:sp>
      <p:cxnSp>
        <p:nvCxnSpPr>
          <p:cNvPr id="7" name="Straight Arrow Connector 6">
            <a:extLst>
              <a:ext uri="{FF2B5EF4-FFF2-40B4-BE49-F238E27FC236}">
                <a16:creationId xmlns:a16="http://schemas.microsoft.com/office/drawing/2014/main" id="{1B118783-E939-95CA-7D0C-66910CF2F200}"/>
              </a:ext>
            </a:extLst>
          </p:cNvPr>
          <p:cNvCxnSpPr/>
          <p:nvPr/>
        </p:nvCxnSpPr>
        <p:spPr>
          <a:xfrm flipV="1">
            <a:off x="4941869" y="4758989"/>
            <a:ext cx="1962364" cy="5108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9" name="Picture 8" descr="forward&#10;&#10;AI-generated content may be incorrect.">
            <a:extLst>
              <a:ext uri="{FF2B5EF4-FFF2-40B4-BE49-F238E27FC236}">
                <a16:creationId xmlns:a16="http://schemas.microsoft.com/office/drawing/2014/main" id="{CE8E26A2-6B2B-96FC-9E22-DF72BD29C772}"/>
              </a:ext>
            </a:extLst>
          </p:cNvPr>
          <p:cNvPicPr>
            <a:picLocks noChangeAspect="1"/>
          </p:cNvPicPr>
          <p:nvPr/>
        </p:nvPicPr>
        <p:blipFill>
          <a:blip r:embed="rId7"/>
          <a:stretch>
            <a:fillRect/>
          </a:stretch>
        </p:blipFill>
        <p:spPr>
          <a:xfrm>
            <a:off x="7079077" y="3429000"/>
            <a:ext cx="1840859" cy="1840859"/>
          </a:xfrm>
          <a:prstGeom prst="rect">
            <a:avLst/>
          </a:prstGeom>
        </p:spPr>
      </p:pic>
    </p:spTree>
    <p:extLst>
      <p:ext uri="{BB962C8B-B14F-4D97-AF65-F5344CB8AC3E}">
        <p14:creationId xmlns:p14="http://schemas.microsoft.com/office/powerpoint/2010/main" val="300185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690530"/>
          </a:xfrm>
        </p:spPr>
        <p:txBody>
          <a:bodyPr>
            <a:noAutofit/>
          </a:bodyPr>
          <a:lstStyle/>
          <a:p>
            <a:r>
              <a:rPr lang="en-US" sz="2400" b="1" dirty="0">
                <a:solidFill>
                  <a:schemeClr val="tx2">
                    <a:lumMod val="75000"/>
                  </a:schemeClr>
                </a:solidFill>
              </a:rPr>
              <a:t>Technology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488558"/>
            <a:ext cx="8229600" cy="5097177"/>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All technology, including Chromebooks, laptops, chargers, and accessories are property of CMSD and are to be used for educational purposes only.</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District device users must follow all CMSD Digital Citizenship and Internet Safety Guidelines.</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students and caregivers are responsible for daily care and maintenance of all CMSD technology.</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Students or caregivers will report any technology related need to the school at 216-838-7250 or the CMSD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HelpDesk</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216-838-0440 immediately.</a:t>
            </a:r>
          </a:p>
          <a:p>
            <a:pPr marL="342900" marR="0" lvl="0" indent="-342900">
              <a:lnSpc>
                <a:spcPct val="107000"/>
              </a:lnSpc>
              <a:spcBef>
                <a:spcPts val="0"/>
              </a:spcBef>
              <a:spcAft>
                <a:spcPts val="0"/>
              </a:spcAft>
              <a:buFont typeface="Symbol" panose="05050102010706020507" pitchFamily="18"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The parent/caregiver will be held financially accountable for lost, stolen, or damaged devices at a minimum cost of $25.  </a:t>
            </a:r>
          </a:p>
          <a:p>
            <a:pPr lvl="1" indent="-342900">
              <a:lnSpc>
                <a:spcPct val="107000"/>
              </a:lnSpc>
              <a:spcBef>
                <a:spcPts val="0"/>
              </a:spcBef>
              <a:buFont typeface="Symbol" panose="05050102010706020507" pitchFamily="18" charset="2"/>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This may include requiring the parent/guardian to watch device care videos.</a:t>
            </a:r>
          </a:p>
          <a:p>
            <a:pPr lvl="1" indent="-342900">
              <a:lnSpc>
                <a:spcPct val="107000"/>
              </a:lnSpc>
              <a:spcBef>
                <a:spcPts val="0"/>
              </a:spcBef>
              <a:buFont typeface="Symbol" panose="05050102010706020507" pitchFamily="18" charset="2"/>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Device Replacement Link can be found on our website.</a:t>
            </a:r>
          </a:p>
          <a:p>
            <a:pPr marL="342900" marR="0" lvl="0" indent="-342900">
              <a:lnSpc>
                <a:spcPct val="107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Requested technology will be withheld until any repair or recirculation cost is submitted, which may impact enrollment at the Remote School K8.</a:t>
            </a:r>
          </a:p>
        </p:txBody>
      </p:sp>
      <p:sp>
        <p:nvSpPr>
          <p:cNvPr id="7" name="TextBox 6">
            <a:extLst>
              <a:ext uri="{FF2B5EF4-FFF2-40B4-BE49-F238E27FC236}">
                <a16:creationId xmlns:a16="http://schemas.microsoft.com/office/drawing/2014/main" id="{9109ED1B-BF8C-BF53-8B93-75C818BB08FF}"/>
              </a:ext>
            </a:extLst>
          </p:cNvPr>
          <p:cNvSpPr txBox="1"/>
          <p:nvPr/>
        </p:nvSpPr>
        <p:spPr>
          <a:xfrm>
            <a:off x="460406" y="6360453"/>
            <a:ext cx="3147528" cy="369332"/>
          </a:xfrm>
          <a:prstGeom prst="rect">
            <a:avLst/>
          </a:prstGeom>
          <a:noFill/>
        </p:spPr>
        <p:txBody>
          <a:bodyPr wrap="none" rtlCol="0">
            <a:spAutoFit/>
          </a:bodyPr>
          <a:lstStyle/>
          <a:p>
            <a:r>
              <a:rPr lang="en-US" dirty="0"/>
              <a:t>Device Replacement Request -&gt;</a:t>
            </a:r>
          </a:p>
        </p:txBody>
      </p:sp>
      <p:pic>
        <p:nvPicPr>
          <p:cNvPr id="8" name="Picture 7" descr="arrow&#10;&#10;AI-generated content may be incorrect.">
            <a:extLst>
              <a:ext uri="{FF2B5EF4-FFF2-40B4-BE49-F238E27FC236}">
                <a16:creationId xmlns:a16="http://schemas.microsoft.com/office/drawing/2014/main" id="{8A556021-D11A-FF6F-5CEB-257929E269DF}"/>
              </a:ext>
            </a:extLst>
          </p:cNvPr>
          <p:cNvPicPr>
            <a:picLocks noChangeAspect="1"/>
          </p:cNvPicPr>
          <p:nvPr/>
        </p:nvPicPr>
        <p:blipFill>
          <a:blip r:embed="rId4"/>
          <a:stretch>
            <a:fillRect/>
          </a:stretch>
        </p:blipFill>
        <p:spPr>
          <a:xfrm>
            <a:off x="3728560" y="5938733"/>
            <a:ext cx="843440" cy="843440"/>
          </a:xfrm>
          <a:prstGeom prst="rect">
            <a:avLst/>
          </a:prstGeom>
        </p:spPr>
      </p:pic>
      <p:pic>
        <p:nvPicPr>
          <p:cNvPr id="10" name="Picture 9" descr="DEVICE REPLACEMENT REQUEST.&#10;&#10;AI-generated content may be incorrect.">
            <a:extLst>
              <a:ext uri="{FF2B5EF4-FFF2-40B4-BE49-F238E27FC236}">
                <a16:creationId xmlns:a16="http://schemas.microsoft.com/office/drawing/2014/main" id="{F444FEB1-16F1-8245-65E6-032ADAECD95D}"/>
              </a:ext>
            </a:extLst>
          </p:cNvPr>
          <p:cNvPicPr>
            <a:picLocks noChangeAspect="1"/>
          </p:cNvPicPr>
          <p:nvPr/>
        </p:nvPicPr>
        <p:blipFill>
          <a:blip r:embed="rId5"/>
          <a:stretch>
            <a:fillRect/>
          </a:stretch>
        </p:blipFill>
        <p:spPr>
          <a:xfrm>
            <a:off x="7057841" y="4814658"/>
            <a:ext cx="1775263" cy="466905"/>
          </a:xfrm>
          <a:prstGeom prst="rect">
            <a:avLst/>
          </a:prstGeom>
        </p:spPr>
      </p:pic>
    </p:spTree>
    <p:extLst>
      <p:ext uri="{BB962C8B-B14F-4D97-AF65-F5344CB8AC3E}">
        <p14:creationId xmlns:p14="http://schemas.microsoft.com/office/powerpoint/2010/main" val="1982752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04650" y="1198841"/>
            <a:ext cx="8229600" cy="1143000"/>
          </a:xfrm>
        </p:spPr>
        <p:txBody>
          <a:bodyPr>
            <a:noAutofit/>
          </a:bodyPr>
          <a:lstStyle/>
          <a:p>
            <a:endParaRPr lang="en-US" sz="2400" dirty="0">
              <a:ea typeface="+mj-lt"/>
              <a:cs typeface="+mj-lt"/>
            </a:endParaRPr>
          </a:p>
          <a:p>
            <a:endParaRPr lang="en-US" sz="2400" b="1" dirty="0">
              <a:solidFill>
                <a:schemeClr val="tx2">
                  <a:lumMod val="75000"/>
                </a:schemeClr>
              </a:solidFill>
              <a:cs typeface="Calibri"/>
            </a:endParaRPr>
          </a:p>
        </p:txBody>
      </p:sp>
      <p:pic>
        <p:nvPicPr>
          <p:cNvPr id="2" name="Picture 2" descr="A picture containing text, sign&#10;&#10;Description automatically generated">
            <a:extLst>
              <a:ext uri="{FF2B5EF4-FFF2-40B4-BE49-F238E27FC236}">
                <a16:creationId xmlns:a16="http://schemas.microsoft.com/office/drawing/2014/main" id="{24D1F8F1-FEBB-BCBA-5034-AEB8021588B2}"/>
              </a:ext>
            </a:extLst>
          </p:cNvPr>
          <p:cNvPicPr>
            <a:picLocks noGrp="1" noChangeAspect="1"/>
          </p:cNvPicPr>
          <p:nvPr>
            <p:ph idx="1"/>
          </p:nvPr>
        </p:nvPicPr>
        <p:blipFill>
          <a:blip r:embed="rId3"/>
          <a:stretch>
            <a:fillRect/>
          </a:stretch>
        </p:blipFill>
        <p:spPr>
          <a:xfrm>
            <a:off x="6366503" y="2421613"/>
            <a:ext cx="2286000" cy="1524000"/>
          </a:xfrm>
        </p:spPr>
      </p:pic>
      <p:sp>
        <p:nvSpPr>
          <p:cNvPr id="3" name="TextBox 2">
            <a:extLst>
              <a:ext uri="{FF2B5EF4-FFF2-40B4-BE49-F238E27FC236}">
                <a16:creationId xmlns:a16="http://schemas.microsoft.com/office/drawing/2014/main" id="{4D713D71-0C9E-53DB-082D-DBA6627F865D}"/>
              </a:ext>
            </a:extLst>
          </p:cNvPr>
          <p:cNvSpPr txBox="1"/>
          <p:nvPr/>
        </p:nvSpPr>
        <p:spPr>
          <a:xfrm>
            <a:off x="1108703" y="456512"/>
            <a:ext cx="68579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ea typeface="+mn-lt"/>
                <a:cs typeface="+mn-lt"/>
              </a:rPr>
              <a:t> </a:t>
            </a:r>
            <a:r>
              <a:rPr lang="en-US" sz="4000" dirty="0">
                <a:ea typeface="+mn-lt"/>
                <a:cs typeface="+mn-lt"/>
              </a:rPr>
              <a:t>Support Services</a:t>
            </a:r>
            <a:endParaRPr lang="en-US" sz="4000" dirty="0">
              <a:cs typeface="Calibri"/>
            </a:endParaRPr>
          </a:p>
        </p:txBody>
      </p:sp>
      <p:sp>
        <p:nvSpPr>
          <p:cNvPr id="4" name="TextBox 3">
            <a:extLst>
              <a:ext uri="{FF2B5EF4-FFF2-40B4-BE49-F238E27FC236}">
                <a16:creationId xmlns:a16="http://schemas.microsoft.com/office/drawing/2014/main" id="{EB1D6B52-4344-7EB8-3A17-CCE216B1858A}"/>
              </a:ext>
            </a:extLst>
          </p:cNvPr>
          <p:cNvSpPr txBox="1"/>
          <p:nvPr/>
        </p:nvSpPr>
        <p:spPr>
          <a:xfrm>
            <a:off x="386396" y="1330672"/>
            <a:ext cx="8266107"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Myriad Pro Condensed"/>
                <a:cs typeface="Arial"/>
              </a:rPr>
              <a:t>A Say Yes Family Support Specialist is assigned to every CMSD school to connect students and families to free support services and resources in our community​</a:t>
            </a:r>
            <a:endParaRPr lang="en-US" sz="2400" dirty="0">
              <a:cs typeface="Calibri"/>
            </a:endParaRPr>
          </a:p>
          <a:p>
            <a:pPr lvl="1">
              <a:buChar char="•"/>
            </a:pPr>
            <a:r>
              <a:rPr lang="en-US" sz="2400" dirty="0">
                <a:latin typeface="Myriad Pro Condensed"/>
                <a:cs typeface="Arial"/>
              </a:rPr>
              <a:t>Mental and physical health services ​​</a:t>
            </a:r>
          </a:p>
          <a:p>
            <a:pPr lvl="1">
              <a:buChar char="•"/>
            </a:pPr>
            <a:r>
              <a:rPr lang="en-US" sz="2400" dirty="0">
                <a:latin typeface="Myriad Pro Condensed"/>
                <a:cs typeface="Arial"/>
              </a:rPr>
              <a:t>Free legal services​​</a:t>
            </a:r>
          </a:p>
          <a:p>
            <a:pPr lvl="1">
              <a:buChar char="•"/>
            </a:pPr>
            <a:r>
              <a:rPr lang="en-US" sz="2400" dirty="0">
                <a:latin typeface="Myriad Pro Condensed"/>
                <a:cs typeface="Arial"/>
              </a:rPr>
              <a:t>Afterschool programming ​</a:t>
            </a:r>
          </a:p>
          <a:p>
            <a:pPr lvl="1">
              <a:buChar char="•"/>
            </a:pPr>
            <a:endParaRPr lang="en-US" sz="2400" dirty="0">
              <a:latin typeface="Myriad Pro Condensed"/>
              <a:cs typeface="Arial"/>
            </a:endParaRPr>
          </a:p>
          <a:p>
            <a:pPr marL="0" marR="0" algn="l">
              <a:spcBef>
                <a:spcPts val="0"/>
              </a:spcBef>
              <a:spcAft>
                <a:spcPts val="0"/>
              </a:spcAft>
            </a:pPr>
            <a:r>
              <a:rPr lang="en-US" sz="2400" b="0" i="0" dirty="0">
                <a:solidFill>
                  <a:srgbClr val="201F1E"/>
                </a:solidFill>
                <a:effectLst/>
                <a:latin typeface="+mj-lt"/>
              </a:rPr>
              <a:t>Remote K8 Family Support Specialist is</a:t>
            </a:r>
          </a:p>
          <a:p>
            <a:pPr marL="0" marR="0" algn="l">
              <a:spcBef>
                <a:spcPts val="0"/>
              </a:spcBef>
              <a:spcAft>
                <a:spcPts val="0"/>
              </a:spcAft>
            </a:pPr>
            <a:r>
              <a:rPr lang="en-US" sz="2400" dirty="0" err="1">
                <a:solidFill>
                  <a:srgbClr val="201F1E"/>
                </a:solidFill>
                <a:latin typeface="+mj-lt"/>
                <a:cs typeface="Calibri"/>
              </a:rPr>
              <a:t>Shuntaya</a:t>
            </a:r>
            <a:r>
              <a:rPr lang="en-US" sz="2400" dirty="0">
                <a:solidFill>
                  <a:srgbClr val="201F1E"/>
                </a:solidFill>
                <a:latin typeface="+mj-lt"/>
                <a:cs typeface="Calibri"/>
              </a:rPr>
              <a:t> Howard</a:t>
            </a:r>
          </a:p>
          <a:p>
            <a:pPr marL="0" marR="0" algn="l">
              <a:spcBef>
                <a:spcPts val="0"/>
              </a:spcBef>
              <a:spcAft>
                <a:spcPts val="0"/>
              </a:spcAft>
            </a:pPr>
            <a:r>
              <a:rPr lang="en-US" sz="2400" dirty="0">
                <a:solidFill>
                  <a:srgbClr val="201F1E"/>
                </a:solidFill>
                <a:latin typeface="+mj-lt"/>
                <a:cs typeface="Calibri"/>
              </a:rPr>
              <a:t>Please call the school at 216.838.7250 </a:t>
            </a:r>
          </a:p>
          <a:p>
            <a:pPr marL="0" marR="0" algn="l">
              <a:spcBef>
                <a:spcPts val="0"/>
              </a:spcBef>
              <a:spcAft>
                <a:spcPts val="0"/>
              </a:spcAft>
            </a:pPr>
            <a:r>
              <a:rPr lang="en-US" sz="2400" dirty="0">
                <a:solidFill>
                  <a:srgbClr val="201F1E"/>
                </a:solidFill>
                <a:latin typeface="+mj-lt"/>
                <a:cs typeface="Calibri"/>
              </a:rPr>
              <a:t>or 216-838-7256 for her direct line</a:t>
            </a:r>
          </a:p>
          <a:p>
            <a:pPr marL="0" marR="0" algn="l">
              <a:spcBef>
                <a:spcPts val="0"/>
              </a:spcBef>
              <a:spcAft>
                <a:spcPts val="0"/>
              </a:spcAft>
            </a:pPr>
            <a:r>
              <a:rPr lang="en-US" sz="2400" dirty="0">
                <a:solidFill>
                  <a:srgbClr val="201F1E"/>
                </a:solidFill>
                <a:latin typeface="+mj-lt"/>
                <a:cs typeface="Calibri"/>
              </a:rPr>
              <a:t>or fill out the support request form.</a:t>
            </a:r>
            <a:endParaRPr lang="en-US" sz="2400" dirty="0">
              <a:latin typeface="+mj-lt"/>
              <a:cs typeface="Calibri"/>
            </a:endParaRPr>
          </a:p>
          <a:p>
            <a:endParaRPr lang="en-US" sz="2400" dirty="0">
              <a:latin typeface="+mj-lt"/>
              <a:cs typeface="Calibri"/>
              <a:hlinkClick r:id="rId4"/>
            </a:endParaRPr>
          </a:p>
          <a:p>
            <a:r>
              <a:rPr lang="en-US" sz="2400" dirty="0">
                <a:latin typeface="+mj-lt"/>
                <a:cs typeface="Calibri"/>
                <a:hlinkClick r:id="rId4"/>
              </a:rPr>
              <a:t>Family Support Request Form</a:t>
            </a:r>
            <a:endParaRPr lang="en-US" sz="2400" dirty="0">
              <a:latin typeface="+mj-lt"/>
              <a:cs typeface="Calibri"/>
            </a:endParaRPr>
          </a:p>
          <a:p>
            <a:pPr lvl="1">
              <a:buChar char="•"/>
            </a:pPr>
            <a:endParaRPr lang="en-US" sz="2400" dirty="0">
              <a:latin typeface="Myriad Pro Condensed"/>
              <a:cs typeface="Arial"/>
            </a:endParaRPr>
          </a:p>
          <a:p>
            <a:pPr lvl="1"/>
            <a:endParaRPr lang="en-US" sz="2400" dirty="0">
              <a:latin typeface="Myriad Pro Condensed"/>
              <a:cs typeface="Arial"/>
            </a:endParaRPr>
          </a:p>
          <a:p>
            <a:pPr lvl="1"/>
            <a:endParaRPr lang="en-US" sz="2400" dirty="0">
              <a:latin typeface="Myriad Pro Condensed"/>
              <a:cs typeface="Arial"/>
            </a:endParaRPr>
          </a:p>
          <a:p>
            <a:pPr lvl="1"/>
            <a:endParaRPr lang="en-US" sz="2400" dirty="0">
              <a:latin typeface="Myriad Pro Condensed"/>
              <a:cs typeface="Arial"/>
            </a:endParaRPr>
          </a:p>
        </p:txBody>
      </p:sp>
      <p:cxnSp>
        <p:nvCxnSpPr>
          <p:cNvPr id="9" name="Straight Arrow Connector 8">
            <a:extLst>
              <a:ext uri="{FF2B5EF4-FFF2-40B4-BE49-F238E27FC236}">
                <a16:creationId xmlns:a16="http://schemas.microsoft.com/office/drawing/2014/main" id="{BC78A707-859A-5A88-F975-2E0259EDD61B}"/>
              </a:ext>
            </a:extLst>
          </p:cNvPr>
          <p:cNvCxnSpPr>
            <a:cxnSpLocks/>
          </p:cNvCxnSpPr>
          <p:nvPr/>
        </p:nvCxnSpPr>
        <p:spPr>
          <a:xfrm flipV="1">
            <a:off x="4407613" y="5845629"/>
            <a:ext cx="1165873" cy="84823"/>
          </a:xfrm>
          <a:prstGeom prst="straightConnector1">
            <a:avLst/>
          </a:prstGeom>
          <a:ln w="44450">
            <a:tailEnd type="triangle"/>
          </a:ln>
        </p:spPr>
        <p:style>
          <a:lnRef idx="2">
            <a:schemeClr val="dk1"/>
          </a:lnRef>
          <a:fillRef idx="0">
            <a:schemeClr val="dk1"/>
          </a:fillRef>
          <a:effectRef idx="1">
            <a:schemeClr val="dk1"/>
          </a:effectRef>
          <a:fontRef idx="minor">
            <a:schemeClr val="tx1"/>
          </a:fontRef>
        </p:style>
      </p:cxnSp>
      <p:pic>
        <p:nvPicPr>
          <p:cNvPr id="7" name="Picture 6" descr="Family Support Needs&#10;&#10;AI-generated content may be incorrect.">
            <a:extLst>
              <a:ext uri="{FF2B5EF4-FFF2-40B4-BE49-F238E27FC236}">
                <a16:creationId xmlns:a16="http://schemas.microsoft.com/office/drawing/2014/main" id="{6D417759-F48D-4869-D6A0-A2676AA0979F}"/>
              </a:ext>
            </a:extLst>
          </p:cNvPr>
          <p:cNvPicPr>
            <a:picLocks noChangeAspect="1"/>
          </p:cNvPicPr>
          <p:nvPr/>
        </p:nvPicPr>
        <p:blipFill>
          <a:blip r:embed="rId5"/>
          <a:stretch>
            <a:fillRect/>
          </a:stretch>
        </p:blipFill>
        <p:spPr>
          <a:xfrm>
            <a:off x="5715000" y="4340548"/>
            <a:ext cx="1801368" cy="1801368"/>
          </a:xfrm>
          <a:prstGeom prst="rect">
            <a:avLst/>
          </a:prstGeom>
        </p:spPr>
      </p:pic>
    </p:spTree>
    <p:extLst>
      <p:ext uri="{BB962C8B-B14F-4D97-AF65-F5344CB8AC3E}">
        <p14:creationId xmlns:p14="http://schemas.microsoft.com/office/powerpoint/2010/main" val="3465421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04650" y="1198841"/>
            <a:ext cx="8229600" cy="1143000"/>
          </a:xfrm>
        </p:spPr>
        <p:txBody>
          <a:bodyPr>
            <a:noAutofit/>
          </a:bodyPr>
          <a:lstStyle/>
          <a:p>
            <a:endParaRPr lang="en-US" sz="2400" dirty="0">
              <a:ea typeface="+mj-lt"/>
              <a:cs typeface="+mj-lt"/>
            </a:endParaRPr>
          </a:p>
          <a:p>
            <a:endParaRPr lang="en-US" sz="2400" b="1" dirty="0">
              <a:solidFill>
                <a:schemeClr val="tx2">
                  <a:lumMod val="75000"/>
                </a:schemeClr>
              </a:solidFill>
              <a:cs typeface="Calibri"/>
            </a:endParaRPr>
          </a:p>
        </p:txBody>
      </p:sp>
      <p:sp>
        <p:nvSpPr>
          <p:cNvPr id="3" name="TextBox 2">
            <a:extLst>
              <a:ext uri="{FF2B5EF4-FFF2-40B4-BE49-F238E27FC236}">
                <a16:creationId xmlns:a16="http://schemas.microsoft.com/office/drawing/2014/main" id="{4D713D71-0C9E-53DB-082D-DBA6627F865D}"/>
              </a:ext>
            </a:extLst>
          </p:cNvPr>
          <p:cNvSpPr txBox="1"/>
          <p:nvPr/>
        </p:nvSpPr>
        <p:spPr>
          <a:xfrm>
            <a:off x="1108703" y="471690"/>
            <a:ext cx="68579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ea typeface="+mn-lt"/>
                <a:cs typeface="+mn-lt"/>
              </a:rPr>
              <a:t> </a:t>
            </a:r>
            <a:r>
              <a:rPr lang="en-US" sz="4000" dirty="0">
                <a:ea typeface="+mn-lt"/>
                <a:cs typeface="+mn-lt"/>
              </a:rPr>
              <a:t>Grading Timelines</a:t>
            </a:r>
            <a:endParaRPr lang="en-US" sz="4000" dirty="0">
              <a:cs typeface="Calibri"/>
            </a:endParaRPr>
          </a:p>
        </p:txBody>
      </p:sp>
      <p:sp>
        <p:nvSpPr>
          <p:cNvPr id="12" name="TextBox 11">
            <a:extLst>
              <a:ext uri="{FF2B5EF4-FFF2-40B4-BE49-F238E27FC236}">
                <a16:creationId xmlns:a16="http://schemas.microsoft.com/office/drawing/2014/main" id="{949B35B4-EA31-31C4-4B98-A1F59065C2EE}"/>
              </a:ext>
            </a:extLst>
          </p:cNvPr>
          <p:cNvSpPr txBox="1"/>
          <p:nvPr/>
        </p:nvSpPr>
        <p:spPr>
          <a:xfrm>
            <a:off x="698501" y="1917700"/>
            <a:ext cx="7754384" cy="3785652"/>
          </a:xfrm>
          <a:prstGeom prst="rect">
            <a:avLst/>
          </a:prstGeom>
          <a:noFill/>
        </p:spPr>
        <p:txBody>
          <a:bodyPr wrap="square" rtlCol="0">
            <a:spAutoFit/>
          </a:bodyPr>
          <a:lstStyle/>
          <a:p>
            <a:pPr marL="285750" indent="-285750">
              <a:buFont typeface="Arial" panose="020B0604020202020204" pitchFamily="34" charset="0"/>
              <a:buChar char="•"/>
            </a:pPr>
            <a:r>
              <a:rPr lang="en-US" sz="2400" dirty="0"/>
              <a:t>Students will have individual assignments and grades entered in PowerSchool every 3, 6 and 9 weeks.</a:t>
            </a:r>
          </a:p>
          <a:p>
            <a:pPr marL="285750" indent="-285750">
              <a:buFont typeface="Arial" panose="020B0604020202020204" pitchFamily="34" charset="0"/>
              <a:buChar char="•"/>
            </a:pPr>
            <a:r>
              <a:rPr lang="en-US" sz="2400" dirty="0"/>
              <a:t>This will replace progress reports, but not Report Cards.</a:t>
            </a:r>
          </a:p>
          <a:p>
            <a:pPr marL="285750" indent="-285750">
              <a:buFont typeface="Arial" panose="020B0604020202020204" pitchFamily="34" charset="0"/>
              <a:buChar char="•"/>
            </a:pPr>
            <a:r>
              <a:rPr lang="en-US" sz="2400" dirty="0"/>
              <a:t>Families will be able to access these grades via </a:t>
            </a:r>
            <a:r>
              <a:rPr lang="en-US" sz="2400" dirty="0" err="1"/>
              <a:t>MyPowerHub</a:t>
            </a:r>
            <a:r>
              <a:rPr lang="en-US" sz="2400" dirty="0"/>
              <a:t>.</a:t>
            </a:r>
          </a:p>
          <a:p>
            <a:pPr marL="285750" indent="-285750">
              <a:buFont typeface="Arial" panose="020B0604020202020204" pitchFamily="34" charset="0"/>
              <a:buChar char="•"/>
            </a:pPr>
            <a:r>
              <a:rPr lang="en-US" sz="2400" dirty="0"/>
              <a:t>Allows for more timely access to student progress in order to encourage home to school communication.</a:t>
            </a:r>
          </a:p>
          <a:p>
            <a:pPr marL="285750" indent="-285750">
              <a:buFont typeface="Arial" panose="020B0604020202020204" pitchFamily="34" charset="0"/>
              <a:buChar char="•"/>
            </a:pPr>
            <a:r>
              <a:rPr lang="en-US" sz="2400" dirty="0"/>
              <a:t>Website - </a:t>
            </a:r>
            <a:r>
              <a:rPr lang="en-US" sz="2400" dirty="0">
                <a:hlinkClick r:id="rId3"/>
              </a:rPr>
              <a:t>https://tinyurl.com/4b5ktd3f</a:t>
            </a: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p:txBody>
      </p:sp>
      <p:pic>
        <p:nvPicPr>
          <p:cNvPr id="4" name="Picture 3" descr="A qr code on a white background&#10;&#10;AI-generated content may be incorrect.">
            <a:extLst>
              <a:ext uri="{FF2B5EF4-FFF2-40B4-BE49-F238E27FC236}">
                <a16:creationId xmlns:a16="http://schemas.microsoft.com/office/drawing/2014/main" id="{2081A7AD-40D4-D185-51BE-ED968CAFF88F}"/>
              </a:ext>
            </a:extLst>
          </p:cNvPr>
          <p:cNvPicPr>
            <a:picLocks noChangeAspect="1"/>
          </p:cNvPicPr>
          <p:nvPr/>
        </p:nvPicPr>
        <p:blipFill>
          <a:blip r:embed="rId4"/>
          <a:stretch>
            <a:fillRect/>
          </a:stretch>
        </p:blipFill>
        <p:spPr>
          <a:xfrm>
            <a:off x="6176772" y="4626864"/>
            <a:ext cx="1474252" cy="1474252"/>
          </a:xfrm>
          <a:prstGeom prst="rect">
            <a:avLst/>
          </a:prstGeom>
        </p:spPr>
      </p:pic>
    </p:spTree>
    <p:extLst>
      <p:ext uri="{BB962C8B-B14F-4D97-AF65-F5344CB8AC3E}">
        <p14:creationId xmlns:p14="http://schemas.microsoft.com/office/powerpoint/2010/main" val="41305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869021"/>
          </a:xfrm>
        </p:spPr>
        <p:txBody>
          <a:bodyPr>
            <a:noAutofit/>
          </a:bodyPr>
          <a:lstStyle/>
          <a:p>
            <a:r>
              <a:rPr lang="en-US" sz="2400" b="1" dirty="0">
                <a:solidFill>
                  <a:schemeClr val="tx2">
                    <a:lumMod val="75000"/>
                  </a:schemeClr>
                </a:solidFill>
              </a:rPr>
              <a:t>Good Candidates for our School</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510300"/>
            <a:ext cx="8229600" cy="4706419"/>
          </a:xfrm>
        </p:spPr>
        <p:txBody>
          <a:bodyPr>
            <a:normAutofit/>
          </a:bodyPr>
          <a:lstStyle/>
          <a:p>
            <a:r>
              <a:rPr lang="en-US" sz="2400" dirty="0">
                <a:cs typeface="Calibri"/>
              </a:rPr>
              <a:t>Students who excel at independent learning.</a:t>
            </a:r>
          </a:p>
          <a:p>
            <a:pPr lvl="1"/>
            <a:r>
              <a:rPr lang="en-US" sz="2000" dirty="0">
                <a:cs typeface="Calibri"/>
              </a:rPr>
              <a:t>Self-directed and motivated.</a:t>
            </a:r>
          </a:p>
          <a:p>
            <a:r>
              <a:rPr lang="en-US" sz="2400" dirty="0">
                <a:cs typeface="Calibri"/>
              </a:rPr>
              <a:t>Students who can independently engage with learning technology.</a:t>
            </a:r>
          </a:p>
          <a:p>
            <a:pPr lvl="1"/>
            <a:r>
              <a:rPr lang="en-US" sz="2000" dirty="0">
                <a:cs typeface="Calibri"/>
              </a:rPr>
              <a:t>Proficient in navigating a digital learning space and multiple learning platforms and applications.</a:t>
            </a:r>
          </a:p>
          <a:p>
            <a:r>
              <a:rPr lang="en-US" sz="2400" dirty="0">
                <a:cs typeface="Calibri"/>
              </a:rPr>
              <a:t>Students who can manage their own time.</a:t>
            </a:r>
          </a:p>
          <a:p>
            <a:pPr lvl="1"/>
            <a:r>
              <a:rPr lang="en-US" sz="2000" dirty="0">
                <a:cs typeface="Calibri"/>
              </a:rPr>
              <a:t>Maintain schedules.</a:t>
            </a:r>
          </a:p>
          <a:p>
            <a:pPr lvl="1"/>
            <a:r>
              <a:rPr lang="en-US" sz="2000" dirty="0">
                <a:cs typeface="Calibri"/>
              </a:rPr>
              <a:t>Regulate tasks and prioritize their time.</a:t>
            </a:r>
          </a:p>
          <a:p>
            <a:pPr lvl="1"/>
            <a:r>
              <a:rPr lang="en-US" sz="2000" dirty="0">
                <a:cs typeface="Calibri"/>
              </a:rPr>
              <a:t>Organize their physical and mental workspace.</a:t>
            </a:r>
          </a:p>
          <a:p>
            <a:endParaRPr lang="en-US" dirty="0">
              <a:solidFill>
                <a:schemeClr val="tx2">
                  <a:lumMod val="75000"/>
                </a:schemeClr>
              </a:solidFill>
            </a:endParaRPr>
          </a:p>
        </p:txBody>
      </p:sp>
    </p:spTree>
    <p:extLst>
      <p:ext uri="{BB962C8B-B14F-4D97-AF65-F5344CB8AC3E}">
        <p14:creationId xmlns:p14="http://schemas.microsoft.com/office/powerpoint/2010/main" val="220597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447781"/>
          </a:xfrm>
        </p:spPr>
        <p:txBody>
          <a:bodyPr>
            <a:noAutofit/>
          </a:bodyPr>
          <a:lstStyle/>
          <a:p>
            <a:r>
              <a:rPr lang="en-US" sz="2400" b="1" dirty="0">
                <a:solidFill>
                  <a:schemeClr val="tx2">
                    <a:lumMod val="75000"/>
                  </a:schemeClr>
                </a:solidFill>
              </a:rPr>
              <a:t>School Day</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089061"/>
            <a:ext cx="8229600" cy="5127659"/>
          </a:xfrm>
        </p:spPr>
        <p:txBody>
          <a:bodyPr>
            <a:normAutofit fontScale="85000" lnSpcReduction="20000"/>
          </a:bodyPr>
          <a:lstStyle/>
          <a:p>
            <a:pPr lvl="1">
              <a:buFont typeface="Arial" panose="020B0604020202020204" pitchFamily="34" charset="0"/>
              <a:buChar char="•"/>
            </a:pPr>
            <a:r>
              <a:rPr lang="en-US" sz="3200" dirty="0"/>
              <a:t>Instructional Day – 8:00 AM to 2:30 PM</a:t>
            </a:r>
          </a:p>
          <a:p>
            <a:pPr lvl="1">
              <a:buFont typeface="Arial" panose="020B0604020202020204" pitchFamily="34" charset="0"/>
              <a:buChar char="•"/>
            </a:pPr>
            <a:r>
              <a:rPr lang="en-US" sz="3200" dirty="0"/>
              <a:t>Students will have a formal class schedule that they </a:t>
            </a:r>
            <a:r>
              <a:rPr lang="en-US" sz="3200" u="sng" dirty="0"/>
              <a:t>must</a:t>
            </a:r>
            <a:r>
              <a:rPr lang="en-US" sz="3200" dirty="0"/>
              <a:t> follow.</a:t>
            </a:r>
          </a:p>
          <a:p>
            <a:pPr lvl="1">
              <a:buFont typeface="Arial" panose="020B0604020202020204" pitchFamily="34" charset="0"/>
              <a:buChar char="•"/>
            </a:pPr>
            <a:r>
              <a:rPr lang="en-US" sz="3200" dirty="0"/>
              <a:t>Tuesday, Wednesday, Thursday, Friday:  Synchronous learning (live classes) for at least 175 minutes per day; asynchronous learning (independent, one-on-one, or small group work) for 150 minutes per day.</a:t>
            </a:r>
          </a:p>
          <a:p>
            <a:pPr lvl="1">
              <a:buFont typeface="Arial" panose="020B0604020202020204" pitchFamily="34" charset="0"/>
              <a:buChar char="•"/>
            </a:pPr>
            <a:r>
              <a:rPr lang="en-US" sz="3200" dirty="0"/>
              <a:t>Monday:  Class Meetings at 8:00am, which is REQUIRED, and then go to class.  Day includes family engagement, independent learning, tutoring, office hours, small group instruction, etc.  Students stay online completing work until 2:30pm.</a:t>
            </a:r>
          </a:p>
          <a:p>
            <a:pPr lvl="1">
              <a:buFont typeface="Arial" panose="020B0604020202020204" pitchFamily="34" charset="0"/>
              <a:buChar char="•"/>
            </a:pPr>
            <a:r>
              <a:rPr lang="en-US" sz="3200" dirty="0"/>
              <a:t>Students must be online, completing learning related tasks for 6 hours each school day.</a:t>
            </a:r>
          </a:p>
          <a:p>
            <a:endParaRPr lang="en-US" dirty="0">
              <a:solidFill>
                <a:schemeClr val="tx2">
                  <a:lumMod val="75000"/>
                </a:schemeClr>
              </a:solidFill>
            </a:endParaRPr>
          </a:p>
        </p:txBody>
      </p:sp>
    </p:spTree>
    <p:extLst>
      <p:ext uri="{BB962C8B-B14F-4D97-AF65-F5344CB8AC3E}">
        <p14:creationId xmlns:p14="http://schemas.microsoft.com/office/powerpoint/2010/main" val="3189810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1143000"/>
          </a:xfrm>
        </p:spPr>
        <p:txBody>
          <a:bodyPr>
            <a:noAutofit/>
          </a:bodyPr>
          <a:lstStyle/>
          <a:p>
            <a:r>
              <a:rPr lang="en-US" sz="2400" b="1" dirty="0">
                <a:solidFill>
                  <a:schemeClr val="tx2">
                    <a:lumMod val="75000"/>
                  </a:schemeClr>
                </a:solidFill>
              </a:rPr>
              <a:t>Attendance Requirements</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623318"/>
            <a:ext cx="8229600" cy="4593402"/>
          </a:xfrm>
        </p:spPr>
        <p:txBody>
          <a:bodyPr>
            <a:normAutofit fontScale="70000" lnSpcReduction="20000"/>
          </a:bodyPr>
          <a:lstStyle/>
          <a:p>
            <a:pPr algn="just">
              <a:spcBef>
                <a:spcPts val="0"/>
              </a:spcBef>
            </a:pPr>
            <a:r>
              <a:rPr lang="en-US" sz="3200" i="0" dirty="0">
                <a:effectLst/>
                <a:ea typeface="Times New Roman" panose="02020603050405020304" pitchFamily="18" charset="0"/>
              </a:rPr>
              <a:t>Students are required to attend school 180 days per year.  Regular attendance is vital for student success.  ALL live classes must be attended each day.</a:t>
            </a:r>
          </a:p>
          <a:p>
            <a:pPr marL="0" indent="0" algn="just">
              <a:spcBef>
                <a:spcPts val="0"/>
              </a:spcBef>
              <a:buNone/>
            </a:pPr>
            <a:endParaRPr lang="en-US" sz="3200" i="1" dirty="0">
              <a:effectLst/>
              <a:ea typeface="Times New Roman" panose="02020603050405020304" pitchFamily="18" charset="0"/>
            </a:endParaRPr>
          </a:p>
          <a:p>
            <a:pPr algn="just">
              <a:spcBef>
                <a:spcPts val="0"/>
              </a:spcBef>
            </a:pPr>
            <a:r>
              <a:rPr lang="en-US" sz="3200" b="1" i="0" dirty="0">
                <a:effectLst/>
                <a:ea typeface="Times New Roman" panose="02020603050405020304" pitchFamily="18" charset="0"/>
              </a:rPr>
              <a:t>Parent/Guardians are required to call the school (838-7250) in the morning, by 10:00am, if their child will be absent or tardy.</a:t>
            </a:r>
          </a:p>
          <a:p>
            <a:pPr lvl="1" algn="just">
              <a:spcBef>
                <a:spcPts val="0"/>
              </a:spcBef>
            </a:pPr>
            <a:r>
              <a:rPr lang="en-US" i="0" dirty="0">
                <a:effectLst/>
                <a:ea typeface="Times New Roman" panose="02020603050405020304" pitchFamily="18" charset="0"/>
              </a:rPr>
              <a:t>Classwork missed during unexcused absences may not be able to be made up by the student.</a:t>
            </a:r>
          </a:p>
          <a:p>
            <a:pPr lvl="1" algn="just">
              <a:spcBef>
                <a:spcPts val="0"/>
              </a:spcBef>
            </a:pPr>
            <a:r>
              <a:rPr lang="en-US" i="0" dirty="0">
                <a:effectLst/>
                <a:ea typeface="Times New Roman" panose="02020603050405020304" pitchFamily="18" charset="0"/>
              </a:rPr>
              <a:t>Appointments should be made before or after school hours whenever possible.  Students are expected to report to class before and return to class after all appointments.</a:t>
            </a:r>
          </a:p>
          <a:p>
            <a:pPr marL="0" indent="0" algn="just">
              <a:spcBef>
                <a:spcPts val="0"/>
              </a:spcBef>
              <a:buNone/>
            </a:pPr>
            <a:endParaRPr lang="en-US" sz="3200" i="1" dirty="0">
              <a:effectLst/>
              <a:ea typeface="Times New Roman" panose="02020603050405020304" pitchFamily="18" charset="0"/>
            </a:endParaRPr>
          </a:p>
          <a:p>
            <a:pPr algn="just">
              <a:spcBef>
                <a:spcPts val="0"/>
              </a:spcBef>
            </a:pPr>
            <a:r>
              <a:rPr lang="en-US" sz="3200" i="0" dirty="0">
                <a:effectLst/>
                <a:ea typeface="Times New Roman" panose="02020603050405020304" pitchFamily="18" charset="0"/>
              </a:rPr>
              <a:t>For technology related issues, the parent/guardian must contact the school to inform of the issue AND must contact the </a:t>
            </a:r>
            <a:r>
              <a:rPr lang="en-US" sz="3200" i="0" dirty="0" err="1">
                <a:effectLst/>
                <a:ea typeface="Times New Roman" panose="02020603050405020304" pitchFamily="18" charset="0"/>
              </a:rPr>
              <a:t>HelpDesk</a:t>
            </a:r>
            <a:r>
              <a:rPr lang="en-US" sz="3200" i="0" dirty="0">
                <a:effectLst/>
                <a:ea typeface="Times New Roman" panose="02020603050405020304" pitchFamily="18" charset="0"/>
              </a:rPr>
              <a:t> at 216-838-0440 for technical support.  All work missed due to technical issues must be completed by the student.</a:t>
            </a:r>
            <a:endParaRPr lang="en-US" sz="3200" dirty="0">
              <a:cs typeface="Calibri"/>
            </a:endParaRPr>
          </a:p>
          <a:p>
            <a:endParaRPr lang="en-US" dirty="0">
              <a:solidFill>
                <a:schemeClr val="tx2">
                  <a:lumMod val="75000"/>
                </a:schemeClr>
              </a:solidFill>
            </a:endParaRPr>
          </a:p>
        </p:txBody>
      </p:sp>
    </p:spTree>
    <p:extLst>
      <p:ext uri="{BB962C8B-B14F-4D97-AF65-F5344CB8AC3E}">
        <p14:creationId xmlns:p14="http://schemas.microsoft.com/office/powerpoint/2010/main" val="646039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641280"/>
            <a:ext cx="8229600" cy="786828"/>
          </a:xfrm>
        </p:spPr>
        <p:txBody>
          <a:bodyPr>
            <a:noAutofit/>
          </a:bodyPr>
          <a:lstStyle/>
          <a:p>
            <a:r>
              <a:rPr lang="en-US" sz="2400" b="1" dirty="0">
                <a:solidFill>
                  <a:schemeClr val="tx2">
                    <a:lumMod val="75000"/>
                  </a:schemeClr>
                </a:solidFill>
              </a:rPr>
              <a:t>Engagement Expectations</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428108"/>
            <a:ext cx="8229600" cy="5106255"/>
          </a:xfrm>
        </p:spPr>
        <p:txBody>
          <a:bodyPr>
            <a:normAutofit fontScale="92500" lnSpcReduction="20000"/>
          </a:bodyPr>
          <a:lstStyle/>
          <a:p>
            <a:pPr algn="just">
              <a:spcBef>
                <a:spcPts val="0"/>
              </a:spcBef>
            </a:pPr>
            <a:r>
              <a:rPr lang="en-US" sz="2800" b="1" i="0" dirty="0">
                <a:effectLst/>
                <a:latin typeface="+mj-lt"/>
                <a:ea typeface="Times New Roman" panose="02020603050405020304" pitchFamily="18" charset="0"/>
              </a:rPr>
              <a:t>Students MUST be logged in and attending class and completing work for 6 hours each school day, from 8:00am until 2:30pm.</a:t>
            </a:r>
          </a:p>
          <a:p>
            <a:pPr marL="0" indent="0" algn="just">
              <a:spcBef>
                <a:spcPts val="0"/>
              </a:spcBef>
              <a:buNone/>
            </a:pPr>
            <a:endParaRPr lang="en-US" sz="2800" b="1" i="0" dirty="0">
              <a:effectLst/>
              <a:latin typeface="+mj-lt"/>
              <a:ea typeface="Times New Roman" panose="02020603050405020304" pitchFamily="18" charset="0"/>
            </a:endParaRPr>
          </a:p>
          <a:p>
            <a:pPr algn="just">
              <a:spcBef>
                <a:spcPts val="0"/>
              </a:spcBef>
            </a:pPr>
            <a:r>
              <a:rPr lang="en-US" sz="2800" b="1" i="0" dirty="0">
                <a:effectLst/>
                <a:latin typeface="+mj-lt"/>
                <a:ea typeface="Times New Roman" panose="02020603050405020304" pitchFamily="18" charset="0"/>
              </a:rPr>
              <a:t>Cameras </a:t>
            </a:r>
            <a:r>
              <a:rPr lang="en-US" sz="2800" b="1" i="0" u="sng" dirty="0">
                <a:effectLst/>
                <a:latin typeface="+mj-lt"/>
                <a:ea typeface="Times New Roman" panose="02020603050405020304" pitchFamily="18" charset="0"/>
              </a:rPr>
              <a:t>must be on at all times</a:t>
            </a:r>
            <a:r>
              <a:rPr lang="en-US" sz="2800" b="1" i="0" dirty="0">
                <a:effectLst/>
                <a:latin typeface="+mj-lt"/>
                <a:ea typeface="Times New Roman" panose="02020603050405020304" pitchFamily="18" charset="0"/>
              </a:rPr>
              <a:t>.  If the camera is not able to be on the following expectations are in place:</a:t>
            </a:r>
          </a:p>
          <a:p>
            <a:pPr lvl="1" algn="just">
              <a:spcBef>
                <a:spcPts val="0"/>
              </a:spcBef>
              <a:buSzPts val="1000"/>
              <a:tabLst>
                <a:tab pos="457200" algn="l"/>
              </a:tabLst>
            </a:pPr>
            <a:r>
              <a:rPr lang="en-US" sz="2400" dirty="0">
                <a:ea typeface="Times New Roman" panose="02020603050405020304" pitchFamily="18" charset="0"/>
              </a:rPr>
              <a:t>Parent/Guardians must communicate with the classroom teacher the reasons.</a:t>
            </a:r>
            <a:endParaRPr lang="en-US" sz="2400" i="1" dirty="0">
              <a:ea typeface="Times New Roman" panose="02020603050405020304" pitchFamily="18" charset="0"/>
            </a:endParaRPr>
          </a:p>
          <a:p>
            <a:pPr lvl="2" algn="just">
              <a:spcBef>
                <a:spcPts val="0"/>
              </a:spcBef>
              <a:buSzPts val="1000"/>
              <a:tabLst>
                <a:tab pos="914400" algn="l"/>
              </a:tabLst>
            </a:pPr>
            <a:r>
              <a:rPr lang="en-US" sz="2000" i="1" dirty="0">
                <a:ea typeface="Times New Roman" panose="02020603050405020304" pitchFamily="18" charset="0"/>
                <a:cs typeface="Times New Roman" panose="02020603050405020304" pitchFamily="18" charset="0"/>
              </a:rPr>
              <a:t>Permissible reasons include, but are not limited to, device issues, medical and mental health reasons, and special education accommodations.</a:t>
            </a:r>
          </a:p>
          <a:p>
            <a:pPr lvl="1" algn="just">
              <a:spcBef>
                <a:spcPts val="0"/>
              </a:spcBef>
              <a:buSzPts val="1000"/>
              <a:tabLst>
                <a:tab pos="914400" algn="l"/>
              </a:tabLst>
            </a:pPr>
            <a:r>
              <a:rPr lang="en-US" sz="2400" dirty="0">
                <a:ea typeface="Times New Roman" panose="02020603050405020304" pitchFamily="18" charset="0"/>
                <a:cs typeface="Times New Roman" panose="02020603050405020304" pitchFamily="18" charset="0"/>
              </a:rPr>
              <a:t>Please provide an environment that is suitable for learning.  Avoid loud, distracting locations and bedrooms and cars if possible.</a:t>
            </a:r>
          </a:p>
          <a:p>
            <a:pPr marL="914400" lvl="2" indent="0" algn="just">
              <a:spcBef>
                <a:spcPts val="0"/>
              </a:spcBef>
              <a:buSzPts val="1000"/>
              <a:buNone/>
              <a:tabLst>
                <a:tab pos="914400" algn="l"/>
              </a:tabLst>
            </a:pPr>
            <a:endParaRPr lang="en-US" sz="2800" i="1" dirty="0">
              <a:ea typeface="Times New Roman" panose="02020603050405020304" pitchFamily="18" charset="0"/>
              <a:cs typeface="Times New Roman" panose="02020603050405020304" pitchFamily="18" charset="0"/>
            </a:endParaRPr>
          </a:p>
          <a:p>
            <a:pPr algn="just">
              <a:spcBef>
                <a:spcPts val="0"/>
              </a:spcBef>
              <a:buSzPct val="100000"/>
              <a:tabLst>
                <a:tab pos="914400" algn="l"/>
              </a:tabLst>
            </a:pPr>
            <a:r>
              <a:rPr lang="en-US" sz="2800" b="1" dirty="0">
                <a:ea typeface="Times New Roman" panose="02020603050405020304" pitchFamily="18" charset="0"/>
              </a:rPr>
              <a:t>Classwork for unexcused absence may not be able to be made up by students.</a:t>
            </a:r>
          </a:p>
          <a:p>
            <a:pPr algn="just">
              <a:spcBef>
                <a:spcPts val="0"/>
              </a:spcBef>
              <a:buSzPts val="1000"/>
              <a:tabLst>
                <a:tab pos="914400" algn="l"/>
              </a:tabLst>
            </a:pPr>
            <a:endParaRPr lang="en-US" sz="2800" i="1" dirty="0">
              <a:ea typeface="Times New Roman" panose="02020603050405020304" pitchFamily="18" charset="0"/>
              <a:cs typeface="Times New Roman" panose="02020603050405020304" pitchFamily="18" charset="0"/>
            </a:endParaRPr>
          </a:p>
          <a:p>
            <a:pPr algn="just">
              <a:spcBef>
                <a:spcPts val="0"/>
              </a:spcBef>
              <a:buSzPts val="1000"/>
              <a:tabLst>
                <a:tab pos="914400" algn="l"/>
              </a:tabLst>
            </a:pPr>
            <a:endParaRPr lang="en-US" sz="2800" i="1" dirty="0">
              <a:ea typeface="Times New Roman" panose="02020603050405020304" pitchFamily="18" charset="0"/>
              <a:cs typeface="Times New Roman" panose="02020603050405020304" pitchFamily="18" charset="0"/>
            </a:endParaRPr>
          </a:p>
          <a:p>
            <a:pPr algn="just">
              <a:spcBef>
                <a:spcPts val="0"/>
              </a:spcBef>
            </a:pPr>
            <a:endParaRPr lang="en-US" sz="2800" i="1" dirty="0">
              <a:effectLst/>
              <a:latin typeface="+mj-lt"/>
              <a:ea typeface="Times New Roman" panose="02020603050405020304" pitchFamily="18" charset="0"/>
            </a:endParaRPr>
          </a:p>
          <a:p>
            <a:pPr algn="just">
              <a:spcBef>
                <a:spcPts val="0"/>
              </a:spcBef>
              <a:buSzPts val="1000"/>
              <a:tabLst>
                <a:tab pos="914400" algn="l"/>
              </a:tabLst>
            </a:pPr>
            <a:endParaRPr lang="en-US" sz="2800" i="1" dirty="0">
              <a:effectLst/>
              <a:latin typeface="+mj-lt"/>
              <a:ea typeface="Times New Roman" panose="02020603050405020304" pitchFamily="18" charset="0"/>
              <a:cs typeface="Times New Roman" panose="02020603050405020304" pitchFamily="18" charset="0"/>
            </a:endParaRPr>
          </a:p>
          <a:p>
            <a:endParaRPr lang="en-US" dirty="0">
              <a:solidFill>
                <a:schemeClr val="tx2">
                  <a:lumMod val="75000"/>
                </a:schemeClr>
              </a:solidFill>
            </a:endParaRPr>
          </a:p>
        </p:txBody>
      </p:sp>
    </p:spTree>
    <p:extLst>
      <p:ext uri="{BB962C8B-B14F-4D97-AF65-F5344CB8AC3E}">
        <p14:creationId xmlns:p14="http://schemas.microsoft.com/office/powerpoint/2010/main" val="133506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466620"/>
            <a:ext cx="8229600" cy="684086"/>
          </a:xfrm>
        </p:spPr>
        <p:txBody>
          <a:bodyPr>
            <a:noAutofit/>
          </a:bodyPr>
          <a:lstStyle/>
          <a:p>
            <a:r>
              <a:rPr lang="en-US" sz="2400" b="1" dirty="0">
                <a:solidFill>
                  <a:schemeClr val="tx2">
                    <a:lumMod val="75000"/>
                  </a:schemeClr>
                </a:solidFill>
              </a:rPr>
              <a:t>Attendance and Engagement</a:t>
            </a:r>
          </a:p>
        </p:txBody>
      </p:sp>
      <p:sp>
        <p:nvSpPr>
          <p:cNvPr id="6" name="Content Placeholder 2">
            <a:extLst>
              <a:ext uri="{FF2B5EF4-FFF2-40B4-BE49-F238E27FC236}">
                <a16:creationId xmlns:a16="http://schemas.microsoft.com/office/drawing/2014/main" id="{1338D348-A660-EF60-9B85-197E647A921E}"/>
              </a:ext>
            </a:extLst>
          </p:cNvPr>
          <p:cNvSpPr>
            <a:spLocks noGrp="1"/>
          </p:cNvSpPr>
          <p:nvPr>
            <p:ph idx="1"/>
          </p:nvPr>
        </p:nvSpPr>
        <p:spPr>
          <a:xfrm>
            <a:off x="460406" y="1150705"/>
            <a:ext cx="8550030" cy="5568593"/>
          </a:xfrm>
        </p:spPr>
        <p:txBody>
          <a:bodyPr>
            <a:noAutofit/>
          </a:bodyPr>
          <a:lstStyle/>
          <a:p>
            <a:pPr marL="0" indent="0">
              <a:buNone/>
            </a:pPr>
            <a:r>
              <a:rPr lang="en-US" sz="2400" i="0" dirty="0">
                <a:effectLst/>
                <a:latin typeface="+mj-lt"/>
                <a:ea typeface="Times New Roman" panose="02020603050405020304" pitchFamily="18" charset="0"/>
              </a:rPr>
              <a:t>Per the Ohio Department of Education, in order to show proof of attendance and engagement in a Remote School, student must both attend live classes and log-in and complete assignments in Clever/Schoology each day.</a:t>
            </a:r>
          </a:p>
          <a:p>
            <a:pPr marL="0" indent="0">
              <a:buNone/>
            </a:pPr>
            <a:endParaRPr lang="en-US" sz="2400" i="0" dirty="0">
              <a:effectLst/>
              <a:latin typeface="Times New Roman" panose="02020603050405020304" pitchFamily="18" charset="0"/>
              <a:ea typeface="Times New Roman" panose="02020603050405020304" pitchFamily="18" charset="0"/>
            </a:endParaRPr>
          </a:p>
          <a:p>
            <a:pPr marL="0" marR="0" indent="0">
              <a:spcBef>
                <a:spcPts val="200"/>
              </a:spcBef>
              <a:spcAft>
                <a:spcPts val="0"/>
              </a:spcAft>
              <a:buNone/>
            </a:pPr>
            <a:r>
              <a:rPr lang="en-US"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accordance with Ohio Revised Code 3314.261(A-F), each internet or computer-based school shall develop a policy regarding failure to participate in instructional activities.  The policy shall state that a student shall become subject to certain consequences, including disenrollment from the school.  </a:t>
            </a:r>
            <a:r>
              <a:rPr lang="en-US"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Therefore, failure to meet attendance and engagement expectations will result in consequences that may require a transition back to a brick-and-mortar school setting </a:t>
            </a:r>
            <a:r>
              <a:rPr lang="en-US"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 an alternative setting, such as the </a:t>
            </a:r>
          </a:p>
          <a:p>
            <a:pPr marL="0" marR="0" indent="0">
              <a:spcBef>
                <a:spcPts val="200"/>
              </a:spcBef>
              <a:spcAft>
                <a:spcPts val="0"/>
              </a:spcAft>
              <a:buNone/>
            </a:pPr>
            <a:r>
              <a:rPr lang="en-US" sz="2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Virtual Academy.</a:t>
            </a:r>
            <a:endParaRPr lang="en-US" sz="2400" dirty="0">
              <a:solidFill>
                <a:schemeClr val="tx2">
                  <a:lumMod val="75000"/>
                </a:schemeClr>
              </a:solidFill>
            </a:endParaRPr>
          </a:p>
        </p:txBody>
      </p:sp>
    </p:spTree>
    <p:extLst>
      <p:ext uri="{BB962C8B-B14F-4D97-AF65-F5344CB8AC3E}">
        <p14:creationId xmlns:p14="http://schemas.microsoft.com/office/powerpoint/2010/main" val="3749700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9670AAF-CE1D-C4FB-8D74-0017C51363D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D3A1C2-6E6B-60B8-DAF9-3BAF64E6C00A}"/>
              </a:ext>
            </a:extLst>
          </p:cNvPr>
          <p:cNvSpPr>
            <a:spLocks noGrp="1"/>
          </p:cNvSpPr>
          <p:nvPr>
            <p:ph type="title"/>
          </p:nvPr>
        </p:nvSpPr>
        <p:spPr>
          <a:xfrm>
            <a:off x="460406" y="466620"/>
            <a:ext cx="8229600" cy="684086"/>
          </a:xfrm>
        </p:spPr>
        <p:txBody>
          <a:bodyPr>
            <a:noAutofit/>
          </a:bodyPr>
          <a:lstStyle/>
          <a:p>
            <a:r>
              <a:rPr lang="en-US" sz="2400" b="1" dirty="0">
                <a:solidFill>
                  <a:schemeClr val="tx2">
                    <a:lumMod val="75000"/>
                  </a:schemeClr>
                </a:solidFill>
              </a:rPr>
              <a:t>In- Person Engagement Expectations</a:t>
            </a:r>
          </a:p>
        </p:txBody>
      </p:sp>
      <p:sp>
        <p:nvSpPr>
          <p:cNvPr id="6" name="Content Placeholder 2">
            <a:extLst>
              <a:ext uri="{FF2B5EF4-FFF2-40B4-BE49-F238E27FC236}">
                <a16:creationId xmlns:a16="http://schemas.microsoft.com/office/drawing/2014/main" id="{849DBE72-E94A-A59E-C41B-982BB48C9BC4}"/>
              </a:ext>
            </a:extLst>
          </p:cNvPr>
          <p:cNvSpPr>
            <a:spLocks noGrp="1"/>
          </p:cNvSpPr>
          <p:nvPr>
            <p:ph idx="1"/>
          </p:nvPr>
        </p:nvSpPr>
        <p:spPr>
          <a:xfrm>
            <a:off x="460406" y="1150705"/>
            <a:ext cx="8550030" cy="5568593"/>
          </a:xfrm>
        </p:spPr>
        <p:txBody>
          <a:bodyPr>
            <a:noAutofit/>
          </a:bodyPr>
          <a:lstStyle/>
          <a:p>
            <a:pPr marL="0" indent="0">
              <a:buNone/>
            </a:pPr>
            <a:r>
              <a:rPr lang="en-US" sz="2400" i="0" dirty="0">
                <a:effectLst/>
                <a:latin typeface="+mj-lt"/>
                <a:ea typeface="Times New Roman" panose="02020603050405020304" pitchFamily="18" charset="0"/>
              </a:rPr>
              <a:t>Per the Ohio Department of Education</a:t>
            </a:r>
            <a:r>
              <a:rPr lang="en-US" sz="2400" dirty="0">
                <a:latin typeface="+mj-lt"/>
                <a:ea typeface="Times New Roman" panose="02020603050405020304" pitchFamily="18" charset="0"/>
              </a:rPr>
              <a:t> and CMSD, certain assessments MUST be completed in person.  Students will be required to come to John Adams to complete these assessments.  Students who fail to do so maybe removed from the Remote School.  These assessments include, but are not limited to:</a:t>
            </a:r>
          </a:p>
          <a:p>
            <a:pPr lvl="1"/>
            <a:r>
              <a:rPr lang="en-US" sz="2000" dirty="0">
                <a:solidFill>
                  <a:schemeClr val="tx2">
                    <a:lumMod val="75000"/>
                  </a:schemeClr>
                </a:solidFill>
                <a:latin typeface="+mj-lt"/>
              </a:rPr>
              <a:t>Ohio State Tests.</a:t>
            </a:r>
          </a:p>
          <a:p>
            <a:pPr lvl="1"/>
            <a:r>
              <a:rPr lang="en-US" sz="2000" dirty="0">
                <a:solidFill>
                  <a:schemeClr val="tx2">
                    <a:lumMod val="75000"/>
                  </a:schemeClr>
                </a:solidFill>
                <a:latin typeface="+mj-lt"/>
              </a:rPr>
              <a:t>English Language Proficiency Assessments.</a:t>
            </a:r>
          </a:p>
          <a:p>
            <a:pPr lvl="1"/>
            <a:r>
              <a:rPr lang="en-US" sz="2000" dirty="0">
                <a:solidFill>
                  <a:schemeClr val="tx2">
                    <a:lumMod val="75000"/>
                  </a:schemeClr>
                </a:solidFill>
                <a:latin typeface="+mj-lt"/>
              </a:rPr>
              <a:t>Gifted Assessments.</a:t>
            </a:r>
          </a:p>
          <a:p>
            <a:pPr lvl="1"/>
            <a:r>
              <a:rPr lang="en-US" sz="2000" dirty="0">
                <a:solidFill>
                  <a:schemeClr val="tx2">
                    <a:lumMod val="75000"/>
                  </a:schemeClr>
                </a:solidFill>
                <a:latin typeface="+mj-lt"/>
              </a:rPr>
              <a:t>Alternative Assessments.</a:t>
            </a:r>
          </a:p>
          <a:p>
            <a:pPr marL="0" indent="0">
              <a:buNone/>
            </a:pPr>
            <a:endParaRPr lang="en-US" sz="2400" dirty="0">
              <a:solidFill>
                <a:schemeClr val="tx2">
                  <a:lumMod val="75000"/>
                </a:schemeClr>
              </a:solidFill>
              <a:latin typeface="+mj-lt"/>
            </a:endParaRPr>
          </a:p>
          <a:p>
            <a:pPr marL="0" indent="0">
              <a:buNone/>
            </a:pPr>
            <a:r>
              <a:rPr lang="en-US" sz="2400" dirty="0">
                <a:solidFill>
                  <a:schemeClr val="tx2">
                    <a:lumMod val="75000"/>
                  </a:schemeClr>
                </a:solidFill>
                <a:latin typeface="+mj-lt"/>
              </a:rPr>
              <a:t>Technology issues may require in person support at John Adams or the Arnold Pickney East Professional Center.</a:t>
            </a:r>
          </a:p>
        </p:txBody>
      </p:sp>
    </p:spTree>
    <p:extLst>
      <p:ext uri="{BB962C8B-B14F-4D97-AF65-F5344CB8AC3E}">
        <p14:creationId xmlns:p14="http://schemas.microsoft.com/office/powerpoint/2010/main" val="3533802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74B00D-A783-FFCE-3298-FB1F9F55713B}"/>
              </a:ext>
            </a:extLst>
          </p:cNvPr>
          <p:cNvSpPr>
            <a:spLocks noGrp="1"/>
          </p:cNvSpPr>
          <p:nvPr>
            <p:ph type="title"/>
          </p:nvPr>
        </p:nvSpPr>
        <p:spPr>
          <a:xfrm>
            <a:off x="460406" y="466620"/>
            <a:ext cx="8229600" cy="684086"/>
          </a:xfrm>
        </p:spPr>
        <p:txBody>
          <a:bodyPr>
            <a:noAutofit/>
          </a:bodyPr>
          <a:lstStyle/>
          <a:p>
            <a:r>
              <a:rPr lang="en-US" sz="2400" b="1" dirty="0">
                <a:solidFill>
                  <a:schemeClr val="tx2">
                    <a:lumMod val="75000"/>
                  </a:schemeClr>
                </a:solidFill>
              </a:rPr>
              <a:t>PBIS</a:t>
            </a:r>
          </a:p>
        </p:txBody>
      </p:sp>
      <p:pic>
        <p:nvPicPr>
          <p:cNvPr id="3" name="Content Placeholder 2" descr="A poster with pictures of people and text&#10;&#10;Description automatically generated with medium confidence">
            <a:extLst>
              <a:ext uri="{FF2B5EF4-FFF2-40B4-BE49-F238E27FC236}">
                <a16:creationId xmlns:a16="http://schemas.microsoft.com/office/drawing/2014/main" id="{4F1B4FE6-31E1-6A83-2497-110964644EE2}"/>
              </a:ext>
            </a:extLst>
          </p:cNvPr>
          <p:cNvPicPr>
            <a:picLocks noGrp="1" noChangeAspect="1"/>
          </p:cNvPicPr>
          <p:nvPr>
            <p:ph idx="1"/>
          </p:nvPr>
        </p:nvPicPr>
        <p:blipFill>
          <a:blip r:embed="rId4"/>
          <a:stretch>
            <a:fillRect/>
          </a:stretch>
        </p:blipFill>
        <p:spPr>
          <a:xfrm>
            <a:off x="2257306" y="1150706"/>
            <a:ext cx="4629388" cy="5486682"/>
          </a:xfrm>
        </p:spPr>
      </p:pic>
    </p:spTree>
    <p:extLst>
      <p:ext uri="{BB962C8B-B14F-4D97-AF65-F5344CB8AC3E}">
        <p14:creationId xmlns:p14="http://schemas.microsoft.com/office/powerpoint/2010/main" val="3190477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0AEB78388C3A49BC86F19151180332" ma:contentTypeVersion="16" ma:contentTypeDescription="Create a new document." ma:contentTypeScope="" ma:versionID="0a9a7c3ed90eb9f58591d50b8db486d5">
  <xsd:schema xmlns:xsd="http://www.w3.org/2001/XMLSchema" xmlns:xs="http://www.w3.org/2001/XMLSchema" xmlns:p="http://schemas.microsoft.com/office/2006/metadata/properties" xmlns:ns3="13482975-3733-42c1-8894-3c409446231b" xmlns:ns4="9b61772a-2f36-497c-9717-daa4247a1c80" targetNamespace="http://schemas.microsoft.com/office/2006/metadata/properties" ma:root="true" ma:fieldsID="7b0fd37ff0af61b70a2d3b3bedb20f3b" ns3:_="" ns4:_="">
    <xsd:import namespace="13482975-3733-42c1-8894-3c409446231b"/>
    <xsd:import namespace="9b61772a-2f36-497c-9717-daa4247a1c80"/>
    <xsd:element name="properties">
      <xsd:complexType>
        <xsd:sequence>
          <xsd:element name="documentManagement">
            <xsd:complexType>
              <xsd:all>
                <xsd:element ref="ns3:SharedWithUsers" minOccurs="0"/>
                <xsd:element ref="ns3:SharedWithDetails" minOccurs="0"/>
                <xsd:element ref="ns3:SharingHintHash" minOccurs="0"/>
                <xsd:element ref="ns3:LastSharedByTime" minOccurs="0"/>
                <xsd:element ref="ns3:LastSharedByUser"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482975-3733-42c1-8894-3c409446231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Time" ma:index="11" nillable="true" ma:displayName="Last Shared By Time" ma:internalName="LastSharedByTime" ma:readOnly="true">
      <xsd:simpleType>
        <xsd:restriction base="dms:DateTime"/>
      </xsd:simpleType>
    </xsd:element>
    <xsd:element name="LastSharedByUser" ma:index="12" nillable="true" ma:displayName="Last Shared By User" ma:description="" ma:internalName="LastSharedByUse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b61772a-2f36-497c-9717-daa4247a1c80"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MediaServic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2D364F-7463-4D63-B021-8EC33E0CEBA4}">
  <ds:schemaRefs>
    <ds:schemaRef ds:uri="http://purl.org/dc/terms/"/>
    <ds:schemaRef ds:uri="http://schemas.microsoft.com/office/2006/documentManagement/types"/>
    <ds:schemaRef ds:uri="9b61772a-2f36-497c-9717-daa4247a1c80"/>
    <ds:schemaRef ds:uri="13482975-3733-42c1-8894-3c409446231b"/>
    <ds:schemaRef ds:uri="http://purl.org/dc/elements/1.1/"/>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9D5D7773-B1D3-4078-819C-22F5752699C5}">
  <ds:schemaRefs>
    <ds:schemaRef ds:uri="http://schemas.microsoft.com/sharepoint/v3/contenttype/forms"/>
  </ds:schemaRefs>
</ds:datastoreItem>
</file>

<file path=customXml/itemProps3.xml><?xml version="1.0" encoding="utf-8"?>
<ds:datastoreItem xmlns:ds="http://schemas.openxmlformats.org/officeDocument/2006/customXml" ds:itemID="{2CBBFCC4-A854-4CA2-BDE1-E76D482FC9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482975-3733-42c1-8894-3c409446231b"/>
    <ds:schemaRef ds:uri="9b61772a-2f36-497c-9717-daa4247a1c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15038</TotalTime>
  <Words>2533</Words>
  <Application>Microsoft Office PowerPoint</Application>
  <PresentationFormat>On-screen Show (4:3)</PresentationFormat>
  <Paragraphs>221</Paragraphs>
  <Slides>22</Slides>
  <Notes>18</Notes>
  <HiddenSlides>0</HiddenSlides>
  <MMClips>0</MMClips>
  <ScaleCrop>false</ScaleCrop>
  <HeadingPairs>
    <vt:vector size="8" baseType="variant">
      <vt:variant>
        <vt:lpstr>Fonts Used</vt:lpstr>
      </vt:variant>
      <vt:variant>
        <vt:i4>7</vt:i4>
      </vt:variant>
      <vt:variant>
        <vt:lpstr>Theme</vt:lpstr>
      </vt:variant>
      <vt:variant>
        <vt:i4>1</vt:i4>
      </vt:variant>
      <vt:variant>
        <vt:lpstr>Links</vt:lpstr>
      </vt:variant>
      <vt:variant>
        <vt:i4>1</vt:i4>
      </vt:variant>
      <vt:variant>
        <vt:lpstr>Slide Titles</vt:lpstr>
      </vt:variant>
      <vt:variant>
        <vt:i4>22</vt:i4>
      </vt:variant>
    </vt:vector>
  </HeadingPairs>
  <TitlesOfParts>
    <vt:vector size="31" baseType="lpstr">
      <vt:lpstr>Aptos</vt:lpstr>
      <vt:lpstr>Arial</vt:lpstr>
      <vt:lpstr>Calibri</vt:lpstr>
      <vt:lpstr>Myriad Pro Condensed</vt:lpstr>
      <vt:lpstr>Open Sans</vt:lpstr>
      <vt:lpstr>Symbol</vt:lpstr>
      <vt:lpstr>Times New Roman</vt:lpstr>
      <vt:lpstr>Office Theme</vt:lpstr>
      <vt:lpstr>https://play.vidyard.com/usounWxYRxWA4xuw3732Cv.jpg</vt:lpstr>
      <vt:lpstr>Orientation Video 25-26 school year</vt:lpstr>
      <vt:lpstr>Important Contacts </vt:lpstr>
      <vt:lpstr>Good Candidates for our School</vt:lpstr>
      <vt:lpstr>School Day</vt:lpstr>
      <vt:lpstr>Attendance Requirements</vt:lpstr>
      <vt:lpstr>Engagement Expectations</vt:lpstr>
      <vt:lpstr>Attendance and Engagement</vt:lpstr>
      <vt:lpstr>In- Person Engagement Expectations</vt:lpstr>
      <vt:lpstr>PBIS</vt:lpstr>
      <vt:lpstr>Behavior Expectations</vt:lpstr>
      <vt:lpstr>Behavior Expectations</vt:lpstr>
      <vt:lpstr>Behavior Expectations</vt:lpstr>
      <vt:lpstr>Behavior Expectations</vt:lpstr>
      <vt:lpstr>iReady</vt:lpstr>
      <vt:lpstr>iReady</vt:lpstr>
      <vt:lpstr>Technology</vt:lpstr>
      <vt:lpstr>Schoology</vt:lpstr>
      <vt:lpstr>Schoology</vt:lpstr>
      <vt:lpstr>Technology</vt:lpstr>
      <vt:lpstr>Technology</vt:lpstr>
      <vt:lpstr> </vt:lpstr>
      <vt:lpstr> </vt:lpstr>
    </vt:vector>
  </TitlesOfParts>
  <Company>Cleveland Metropolitan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dc:title>
  <dc:creator>Lynn Schroeder</dc:creator>
  <cp:lastModifiedBy>Christopher T Wyland</cp:lastModifiedBy>
  <cp:revision>559</cp:revision>
  <cp:lastPrinted>2025-07-15T15:55:53Z</cp:lastPrinted>
  <dcterms:created xsi:type="dcterms:W3CDTF">2018-01-22T16:20:05Z</dcterms:created>
  <dcterms:modified xsi:type="dcterms:W3CDTF">2026-06-10T15:13:14Z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0x010100C80AEB78388C3A49BC86F19151180332</vt:lpwstr>
  </property>
</Properties>
</file>