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7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67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5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1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3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4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5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7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08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3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5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880C6-565D-45E3-BECC-B9E47EE01195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18AE1-CF68-425C-94C2-A7F9A0168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1845"/>
            <a:ext cx="3276600" cy="1143000"/>
          </a:xfrm>
        </p:spPr>
        <p:txBody>
          <a:bodyPr>
            <a:noAutofit/>
          </a:bodyPr>
          <a:lstStyle/>
          <a:p>
            <a:r>
              <a:rPr lang="en-US" sz="5400" dirty="0" smtClean="0">
                <a:latin typeface="Brush Script MT" pitchFamily="66" charset="0"/>
              </a:rPr>
              <a:t>the</a:t>
            </a:r>
            <a:r>
              <a:rPr lang="en-US" sz="7200" dirty="0" smtClean="0"/>
              <a:t> </a:t>
            </a:r>
            <a:r>
              <a:rPr lang="en-US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ACT</a:t>
            </a:r>
            <a:endParaRPr lang="en-US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848927"/>
              </p:ext>
            </p:extLst>
          </p:nvPr>
        </p:nvGraphicFramePr>
        <p:xfrm>
          <a:off x="533400" y="2286000"/>
          <a:ext cx="82296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Sequence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Subject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Questions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Passages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Time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r>
                        <a:rPr lang="en-US" sz="1600" baseline="30000" dirty="0" smtClean="0"/>
                        <a:t>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English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45 minutes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r>
                        <a:rPr lang="en-US" sz="1600" baseline="30000" dirty="0" smtClean="0"/>
                        <a:t>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 minutes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r>
                        <a:rPr lang="en-US" sz="1600" baseline="30000" dirty="0" smtClean="0"/>
                        <a:t>rd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Reading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35 minutes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r>
                        <a:rPr lang="en-US" sz="1600" baseline="30000" dirty="0" smtClean="0"/>
                        <a:t>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Science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35 minutes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5th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Writing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 minutes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9906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ACT is a long assessment that will test not only the skills that you’ve developed in high school but also your endurance. In almost 4 hours, you’ll answer more than 200 questions and write a whole essay!  </a:t>
            </a:r>
          </a:p>
          <a:p>
            <a:r>
              <a:rPr lang="en-US" b="1" dirty="0" smtClean="0"/>
              <a:t>Here’s what it looks like: 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4724400"/>
            <a:ext cx="86868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/>
              <a:t>Three Important tips for the entire test:</a:t>
            </a:r>
            <a:r>
              <a:rPr lang="en-US" sz="1700" dirty="0" smtClean="0"/>
              <a:t> </a:t>
            </a:r>
          </a:p>
          <a:p>
            <a:pPr marL="342900" indent="-342900">
              <a:buAutoNum type="arabicParenBoth"/>
            </a:pPr>
            <a:r>
              <a:rPr lang="en-US" sz="1700" b="1" dirty="0" smtClean="0">
                <a:solidFill>
                  <a:srgbClr val="FF0000"/>
                </a:solidFill>
              </a:rPr>
              <a:t>Don’t leave any answer blank! </a:t>
            </a:r>
            <a:r>
              <a:rPr lang="en-US" sz="1700" dirty="0" smtClean="0"/>
              <a:t>Always guess and bubble like mad if you run out of time! There’s no plenty for wrong answers!</a:t>
            </a:r>
          </a:p>
          <a:p>
            <a:pPr marL="342900" indent="-342900">
              <a:buAutoNum type="arabicParenBoth"/>
            </a:pPr>
            <a:r>
              <a:rPr lang="en-US" sz="1700" b="1" dirty="0" smtClean="0">
                <a:solidFill>
                  <a:srgbClr val="FF0000"/>
                </a:solidFill>
              </a:rPr>
              <a:t>Don’t spend too long on any one problem/question.</a:t>
            </a:r>
            <a:r>
              <a:rPr lang="en-US" sz="1700" dirty="0" smtClean="0"/>
              <a:t> If after 30 seconds, you don’t have any clue as to what the answer could be, guess and move on! Time is not your friend on this test!</a:t>
            </a:r>
          </a:p>
          <a:p>
            <a:pPr marL="342900" indent="-342900">
              <a:buAutoNum type="arabicParenBoth"/>
            </a:pPr>
            <a:r>
              <a:rPr lang="en-US" sz="1700" dirty="0" smtClean="0"/>
              <a:t>A lot of the content on this test you know—just by speaking English, reading, and being in high school. </a:t>
            </a:r>
            <a:r>
              <a:rPr lang="en-US" sz="1700" b="1" dirty="0" smtClean="0">
                <a:solidFill>
                  <a:srgbClr val="FF0000"/>
                </a:solidFill>
              </a:rPr>
              <a:t>Go with your gut and believe in yourself! </a:t>
            </a:r>
            <a:endParaRPr lang="en-US" sz="1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84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5165" y="133492"/>
            <a:ext cx="8915400" cy="6553200"/>
          </a:xfrm>
          <a:prstGeom prst="roundRect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89212" y="304800"/>
            <a:ext cx="434498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Eras Bold ITC" pitchFamily="34" charset="0"/>
                <a:cs typeface="Arial" pitchFamily="34" charset="0"/>
              </a:rPr>
              <a:t>ACT English Tips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punct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35801">
            <a:off x="772005" y="376762"/>
            <a:ext cx="920479" cy="874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306636" y="896937"/>
            <a:ext cx="4932364" cy="474663"/>
          </a:xfrm>
          <a:prstGeom prst="rect">
            <a:avLst/>
          </a:prstGeom>
          <a:solidFill>
            <a:srgbClr val="FFFFFF"/>
          </a:solidFill>
          <a:ln w="28575" algn="in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lgerian" pitchFamily="82" charset="0"/>
                <a:cs typeface="Arial" pitchFamily="34" charset="0"/>
              </a:rPr>
              <a:t>5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Passages...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lgerian" pitchFamily="82" charset="0"/>
                <a:cs typeface="Arial" pitchFamily="34" charset="0"/>
              </a:rPr>
              <a:t>75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questions...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lgerian" pitchFamily="82" charset="0"/>
                <a:cs typeface="Arial" pitchFamily="34" charset="0"/>
              </a:rPr>
              <a:t>45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minutes...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lgerian" pitchFamily="82" charset="0"/>
                <a:cs typeface="Arial" pitchFamily="34" charset="0"/>
              </a:rPr>
              <a:t>YIKES!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punct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2837">
            <a:off x="7708200" y="601075"/>
            <a:ext cx="905904" cy="860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81000" y="1626063"/>
            <a:ext cx="853440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Tests your knowledge and application of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punctuation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grammar and usage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,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sentence structure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, 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</a:b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organization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style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, and </a:t>
            </a: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writing strategy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cs typeface="Arial" pitchFamily="34" charset="0"/>
              </a:rPr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>
            <a:off x="381000" y="2213770"/>
            <a:ext cx="8383731" cy="111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cxnSp>
      <p:cxnSp>
        <p:nvCxnSpPr>
          <p:cNvPr id="1032" name="AutoShape 8"/>
          <p:cNvCxnSpPr>
            <a:cxnSpLocks noChangeShapeType="1"/>
          </p:cNvCxnSpPr>
          <p:nvPr/>
        </p:nvCxnSpPr>
        <p:spPr bwMode="auto">
          <a:xfrm>
            <a:off x="381000" y="3810000"/>
            <a:ext cx="8383731" cy="0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cxnSp>
      <p:sp>
        <p:nvSpPr>
          <p:cNvPr id="16" name="Text Box 9"/>
          <p:cNvSpPr txBox="1">
            <a:spLocks noChangeArrowheads="1"/>
          </p:cNvSpPr>
          <p:nvPr/>
        </p:nvSpPr>
        <p:spPr bwMode="auto">
          <a:xfrm rot="-1028019">
            <a:off x="435469" y="2352992"/>
            <a:ext cx="103663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Know your    COMMAS,   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semicolons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,     COLONS, &amp;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apostrophes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013874" y="2438400"/>
            <a:ext cx="1870075" cy="1112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Know about </a:t>
            </a:r>
            <a:r>
              <a:rPr kumimoji="0" lang="en-US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transitions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—between sentences and paragraphs. 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Pick the choice that is clear and creates fluidity.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 rot="818581">
            <a:off x="7717419" y="2287056"/>
            <a:ext cx="1038225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You’ll see ?s like should this go here? Where should this go? Which is the best change?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5752056" y="2517107"/>
            <a:ext cx="1486944" cy="98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Choose answers with correct verb tense. 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Make sure your    pronouns match!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7" name="Picture 13" descr="Apostrophe Rul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775" y="2370166"/>
            <a:ext cx="803099" cy="60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8" name="Picture 14" descr="semicol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4" r="31024"/>
          <a:stretch>
            <a:fillRect/>
          </a:stretch>
        </p:blipFill>
        <p:spPr bwMode="auto">
          <a:xfrm>
            <a:off x="7447242" y="2615723"/>
            <a:ext cx="220662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9" name="Picture 15" descr="colon-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86000"/>
            <a:ext cx="1880860" cy="1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311173" y="3962400"/>
            <a:ext cx="23860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  <a:t>TIP!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cs typeface="Arial" pitchFamily="34" charset="0"/>
              </a:rPr>
              <a:t>Don’t read the passage; you don’t necessarily have to know what it’s about to answer the questions. Only read it for organization questions.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979231" y="4937065"/>
            <a:ext cx="2269169" cy="930335"/>
          </a:xfrm>
          <a:prstGeom prst="rect">
            <a:avLst/>
          </a:prstGeom>
          <a:solidFill>
            <a:srgbClr val="FFFFFF"/>
          </a:solidFill>
          <a:ln w="19050" algn="in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Wingdings 2" pitchFamily="18" charset="2"/>
                <a:cs typeface="Arial" pitchFamily="34" charset="0"/>
              </a:rPr>
              <a:t>Q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Between you and I… 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sz="14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Wingdings 2" pitchFamily="18" charset="2"/>
                <a:cs typeface="Arial" pitchFamily="34" charset="0"/>
              </a:rPr>
              <a:t>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Between you and me…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You can do well!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32749" y="4724400"/>
            <a:ext cx="2948651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  <a:t>TIP!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doni MT Condensed" pitchFamily="18" charset="0"/>
                <a:cs typeface="Arial" pitchFamily="34" charset="0"/>
              </a:rPr>
              <a:t>Pay attention to the answer choices: sometimes the correct answer is the one that doesn’t match the others.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956557" y="5640388"/>
            <a:ext cx="2929643" cy="60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  <a:t>TIP!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diaUPC" pitchFamily="34" charset="-34"/>
                <a:cs typeface="Arial" pitchFamily="34" charset="0"/>
              </a:rPr>
              <a:t>If it “sounds” wrong, it usually is!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3883949" y="3900022"/>
            <a:ext cx="1793875" cy="98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  <a:t>TIP! 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</a:b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NO CHANGE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is the      answer 15-25% of the time.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1"/>
          <p:cNvGrpSpPr>
            <a:grpSpLocks/>
          </p:cNvGrpSpPr>
          <p:nvPr/>
        </p:nvGrpSpPr>
        <p:grpSpPr bwMode="auto">
          <a:xfrm>
            <a:off x="6380888" y="6103050"/>
            <a:ext cx="2000250" cy="376237"/>
            <a:chOff x="109201076" y="110227781"/>
            <a:chExt cx="1999205" cy="375656"/>
          </a:xfrm>
        </p:grpSpPr>
        <p:pic>
          <p:nvPicPr>
            <p:cNvPr id="1046" name="Picture 22" descr="act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00181" y="110227781"/>
              <a:ext cx="800100" cy="375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09201076" y="110267854"/>
              <a:ext cx="1236742" cy="309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Nyala" pitchFamily="2" charset="0"/>
                  <a:cs typeface="Arial" pitchFamily="34" charset="0"/>
                </a:rPr>
                <a:t>*Be ready for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6556163" y="3962400"/>
            <a:ext cx="22415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  <a:t>TIP!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ell MT" pitchFamily="18" charset="0"/>
                <a:cs typeface="Arial" pitchFamily="34" charset="0"/>
              </a:rPr>
              <a:t>Typically, a shorter, more concise answer is more correct than a longer one.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36112" y="4749872"/>
            <a:ext cx="22526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mpact" pitchFamily="34" charset="0"/>
                <a:cs typeface="Arial" pitchFamily="34" charset="0"/>
              </a:rPr>
              <a:t>TIP!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gency FB" pitchFamily="34" charset="0"/>
                <a:cs typeface="Arial" pitchFamily="34" charset="0"/>
              </a:rPr>
              <a:t>Save the questions that ask you to reorder    the passage, remove or add sentences,             or evaluate for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gency FB" pitchFamily="34" charset="0"/>
                <a:cs typeface="Arial" pitchFamily="34" charset="0"/>
              </a:rPr>
              <a:t>LAST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gency FB" pitchFamily="34" charset="0"/>
                <a:cs typeface="Arial" pitchFamily="34" charset="0"/>
              </a:rPr>
              <a:t>!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632750" y="6159334"/>
            <a:ext cx="5748138" cy="41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auhaus 93" pitchFamily="82" charset="0"/>
                <a:cs typeface="Arial" pitchFamily="34" charset="0"/>
              </a:rPr>
              <a:t>Stuck? Running of out time?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Answer EVERY question.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okerman" pitchFamily="82" charset="0"/>
                <a:cs typeface="Arial" pitchFamily="34" charset="0"/>
              </a:rPr>
              <a:t>LEAVE NONE BLANK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!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61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5" t="22885" r="50373" b="38268"/>
          <a:stretch/>
        </p:blipFill>
        <p:spPr bwMode="auto">
          <a:xfrm>
            <a:off x="228600" y="381000"/>
            <a:ext cx="4038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14800" y="766761"/>
            <a:ext cx="50292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1. a. </a:t>
            </a:r>
            <a:r>
              <a:rPr lang="en-US" dirty="0"/>
              <a:t>NO CHANGE</a:t>
            </a:r>
          </a:p>
          <a:p>
            <a:r>
              <a:rPr lang="en-US" b="1" dirty="0"/>
              <a:t>    b. </a:t>
            </a:r>
            <a:r>
              <a:rPr lang="en-US" sz="1200" dirty="0"/>
              <a:t>superhero, created in 1939, and known </a:t>
            </a:r>
            <a:r>
              <a:rPr lang="en-US" sz="1200" dirty="0" smtClean="0"/>
              <a:t> world </a:t>
            </a:r>
            <a:r>
              <a:rPr lang="en-US" sz="1200" dirty="0"/>
              <a:t>wide continues</a:t>
            </a:r>
            <a:endParaRPr lang="en-US" sz="1050" dirty="0"/>
          </a:p>
          <a:p>
            <a:r>
              <a:rPr lang="en-US" b="1" dirty="0"/>
              <a:t>    c. </a:t>
            </a:r>
            <a:r>
              <a:rPr lang="en-US" sz="1400" dirty="0"/>
              <a:t>superhero, created in 1939 and known world wide, continues</a:t>
            </a:r>
          </a:p>
          <a:p>
            <a:r>
              <a:rPr lang="en-US" b="1" dirty="0"/>
              <a:t>    d. </a:t>
            </a:r>
            <a:r>
              <a:rPr lang="en-US" sz="1400" dirty="0"/>
              <a:t>superhero; created in 1939, and know world wide continues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2. f. </a:t>
            </a:r>
            <a:r>
              <a:rPr lang="en-US" dirty="0"/>
              <a:t>NO CHANGE</a:t>
            </a:r>
          </a:p>
          <a:p>
            <a:r>
              <a:rPr lang="en-US" b="1" dirty="0"/>
              <a:t>    g. </a:t>
            </a:r>
            <a:r>
              <a:rPr lang="en-US" dirty="0"/>
              <a:t>Kane</a:t>
            </a:r>
            <a:r>
              <a:rPr lang="en-US" sz="2400" b="1" dirty="0"/>
              <a:t>; </a:t>
            </a:r>
            <a:r>
              <a:rPr lang="en-US" dirty="0"/>
              <a:t>who was</a:t>
            </a:r>
          </a:p>
          <a:p>
            <a:r>
              <a:rPr lang="en-US" b="1" dirty="0"/>
              <a:t>    h. </a:t>
            </a:r>
            <a:r>
              <a:rPr lang="en-US" dirty="0"/>
              <a:t>Kane</a:t>
            </a:r>
            <a:r>
              <a:rPr lang="en-US" sz="2400" b="1" dirty="0"/>
              <a:t>,</a:t>
            </a:r>
            <a:r>
              <a:rPr lang="en-US" dirty="0"/>
              <a:t> who was</a:t>
            </a:r>
          </a:p>
          <a:p>
            <a:r>
              <a:rPr lang="en-US" b="1" dirty="0"/>
              <a:t>    j. </a:t>
            </a:r>
            <a:r>
              <a:rPr lang="en-US" dirty="0"/>
              <a:t>Kane</a:t>
            </a:r>
            <a:r>
              <a:rPr lang="en-US" sz="2800" dirty="0"/>
              <a:t>,</a:t>
            </a:r>
            <a:r>
              <a:rPr lang="en-US" dirty="0"/>
              <a:t> being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3. a. </a:t>
            </a:r>
            <a:r>
              <a:rPr lang="en-US" dirty="0"/>
              <a:t>NO CHANGE</a:t>
            </a:r>
          </a:p>
          <a:p>
            <a:r>
              <a:rPr lang="en-US" b="1" dirty="0"/>
              <a:t>    b. </a:t>
            </a:r>
            <a:r>
              <a:rPr lang="en-US" dirty="0"/>
              <a:t>with bat, like wings</a:t>
            </a:r>
          </a:p>
          <a:p>
            <a:r>
              <a:rPr lang="en-US" b="1" dirty="0"/>
              <a:t>    c. </a:t>
            </a:r>
            <a:r>
              <a:rPr lang="en-US" dirty="0"/>
              <a:t>with bat like wings</a:t>
            </a:r>
          </a:p>
          <a:p>
            <a:r>
              <a:rPr lang="en-US" b="1" dirty="0"/>
              <a:t>    d. </a:t>
            </a:r>
            <a:r>
              <a:rPr lang="en-US" dirty="0"/>
              <a:t>with wings that are like a bat’s</a:t>
            </a:r>
          </a:p>
        </p:txBody>
      </p:sp>
    </p:spTree>
    <p:extLst>
      <p:ext uri="{BB962C8B-B14F-4D97-AF65-F5344CB8AC3E}">
        <p14:creationId xmlns:p14="http://schemas.microsoft.com/office/powerpoint/2010/main" val="38008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7" t="23507" r="50000" b="7885"/>
          <a:stretch/>
        </p:blipFill>
        <p:spPr bwMode="auto">
          <a:xfrm>
            <a:off x="304801" y="288818"/>
            <a:ext cx="4343400" cy="618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257800" y="535976"/>
            <a:ext cx="3886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4. f. </a:t>
            </a:r>
            <a:r>
              <a:rPr lang="en-US" sz="1400" dirty="0"/>
              <a:t>NO CHANGE</a:t>
            </a:r>
          </a:p>
          <a:p>
            <a:r>
              <a:rPr lang="en-US" sz="1400" b="1" dirty="0"/>
              <a:t>    g. </a:t>
            </a:r>
            <a:r>
              <a:rPr lang="en-US" sz="1400" dirty="0"/>
              <a:t>was a really successful character whom </a:t>
            </a:r>
            <a:r>
              <a:rPr lang="en-US" sz="1400" dirty="0" smtClean="0"/>
              <a:t>   	everyone liked </a:t>
            </a:r>
            <a:r>
              <a:rPr lang="en-US" sz="1400" dirty="0"/>
              <a:t>a lot</a:t>
            </a:r>
          </a:p>
          <a:p>
            <a:r>
              <a:rPr lang="en-US" sz="1400" b="1" dirty="0"/>
              <a:t>    h. </a:t>
            </a:r>
            <a:r>
              <a:rPr lang="en-US" sz="1400" dirty="0"/>
              <a:t>was liked a lot by a lot of people</a:t>
            </a:r>
          </a:p>
          <a:p>
            <a:r>
              <a:rPr lang="en-US" sz="1400" b="1" dirty="0"/>
              <a:t>    j. </a:t>
            </a:r>
            <a:r>
              <a:rPr lang="en-US" sz="1400" dirty="0"/>
              <a:t>was an overwhelming success</a:t>
            </a:r>
          </a:p>
          <a:p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/>
              <a:t>5. a. </a:t>
            </a:r>
            <a:r>
              <a:rPr lang="en-US" sz="1400" dirty="0"/>
              <a:t>NO CHANGE</a:t>
            </a:r>
          </a:p>
          <a:p>
            <a:r>
              <a:rPr lang="en-US" sz="1400" b="1" dirty="0"/>
              <a:t>    b. </a:t>
            </a:r>
            <a:r>
              <a:rPr lang="en-US" sz="1400" dirty="0"/>
              <a:t>bring criminals to justice</a:t>
            </a:r>
          </a:p>
          <a:p>
            <a:r>
              <a:rPr lang="en-US" sz="1400" b="1" dirty="0"/>
              <a:t>    c. </a:t>
            </a:r>
            <a:r>
              <a:rPr lang="en-US" sz="1400" dirty="0"/>
              <a:t>criminals being brought to justice</a:t>
            </a:r>
          </a:p>
          <a:p>
            <a:r>
              <a:rPr lang="en-US" sz="1400" b="1" dirty="0"/>
              <a:t>    d. </a:t>
            </a:r>
            <a:r>
              <a:rPr lang="en-US" sz="1400" dirty="0"/>
              <a:t>finding justice to bring to criminals</a:t>
            </a:r>
          </a:p>
          <a:p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/>
              <a:t>6. f. </a:t>
            </a:r>
            <a:r>
              <a:rPr lang="en-US" sz="1400" dirty="0"/>
              <a:t>NO CHANGE</a:t>
            </a:r>
          </a:p>
          <a:p>
            <a:r>
              <a:rPr lang="en-US" sz="1400" b="1" dirty="0"/>
              <a:t>    g. </a:t>
            </a:r>
            <a:r>
              <a:rPr lang="en-US" sz="1400" dirty="0"/>
              <a:t>has devoted</a:t>
            </a:r>
          </a:p>
          <a:p>
            <a:r>
              <a:rPr lang="en-US" sz="1400" b="1" dirty="0"/>
              <a:t>    h. </a:t>
            </a:r>
            <a:r>
              <a:rPr lang="en-US" sz="1400" dirty="0"/>
              <a:t>did devote</a:t>
            </a:r>
          </a:p>
          <a:p>
            <a:r>
              <a:rPr lang="en-US" sz="1400" b="1" dirty="0"/>
              <a:t>    j. </a:t>
            </a:r>
            <a:r>
              <a:rPr lang="en-US" sz="1400" dirty="0"/>
              <a:t>devoted</a:t>
            </a:r>
          </a:p>
          <a:p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/>
              <a:t>7. a. </a:t>
            </a:r>
            <a:r>
              <a:rPr lang="en-US" sz="1400" dirty="0"/>
              <a:t>NO CHANGE</a:t>
            </a:r>
          </a:p>
          <a:p>
            <a:r>
              <a:rPr lang="en-US" sz="1400" b="1" dirty="0"/>
              <a:t>    b. </a:t>
            </a:r>
            <a:r>
              <a:rPr lang="en-US" sz="1400" dirty="0"/>
              <a:t>Accordingly,</a:t>
            </a:r>
          </a:p>
          <a:p>
            <a:r>
              <a:rPr lang="en-US" sz="1400" b="1" dirty="0"/>
              <a:t>    c. </a:t>
            </a:r>
            <a:r>
              <a:rPr lang="en-US" sz="1400" dirty="0"/>
              <a:t>For instance,</a:t>
            </a:r>
          </a:p>
          <a:p>
            <a:r>
              <a:rPr lang="en-US" sz="1400" b="1" dirty="0"/>
              <a:t>    d. </a:t>
            </a:r>
            <a:r>
              <a:rPr lang="en-US" sz="1400" dirty="0"/>
              <a:t>Furthermore,</a:t>
            </a:r>
          </a:p>
          <a:p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/>
              <a:t>8. f. </a:t>
            </a:r>
            <a:r>
              <a:rPr lang="en-US" sz="1400" dirty="0"/>
              <a:t>NO CHANGE</a:t>
            </a:r>
          </a:p>
          <a:p>
            <a:r>
              <a:rPr lang="en-US" sz="1400" b="1" dirty="0"/>
              <a:t>    g. </a:t>
            </a:r>
            <a:r>
              <a:rPr lang="en-US" sz="1400" dirty="0"/>
              <a:t>one who has</a:t>
            </a:r>
          </a:p>
          <a:p>
            <a:r>
              <a:rPr lang="en-US" sz="1400" b="1" dirty="0"/>
              <a:t>    h. </a:t>
            </a:r>
            <a:r>
              <a:rPr lang="en-US" sz="1400" dirty="0"/>
              <a:t>which</a:t>
            </a:r>
          </a:p>
          <a:p>
            <a:r>
              <a:rPr lang="en-US" sz="1400" b="1" dirty="0"/>
              <a:t>    j. </a:t>
            </a:r>
            <a:r>
              <a:rPr lang="en-US" sz="1400" dirty="0"/>
              <a:t>OMIT the underlined portion</a:t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459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28600"/>
            <a:ext cx="8534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9. The writer introduces the passage with “</a:t>
            </a:r>
            <a:r>
              <a:rPr lang="en-US" sz="1400" b="1" dirty="0" err="1"/>
              <a:t>Pow</a:t>
            </a:r>
            <a:r>
              <a:rPr lang="en-US" sz="1400" b="1" dirty="0"/>
              <a:t>! Bam! Zap!” This is most likely done to:</a:t>
            </a:r>
            <a:endParaRPr lang="en-US" sz="1400" dirty="0"/>
          </a:p>
          <a:p>
            <a:r>
              <a:rPr lang="en-US" sz="1400" b="1" dirty="0"/>
              <a:t>	a. </a:t>
            </a:r>
            <a:r>
              <a:rPr lang="en-US" sz="1400" dirty="0"/>
              <a:t>set a light-hearted, silly tone for the essay.</a:t>
            </a:r>
          </a:p>
          <a:p>
            <a:r>
              <a:rPr lang="en-US" sz="1400" b="1" dirty="0"/>
              <a:t>	b. </a:t>
            </a:r>
            <a:r>
              <a:rPr lang="en-US" sz="1400" dirty="0"/>
              <a:t>demonstrate the effect of onomatopoeia and exclamation points.</a:t>
            </a:r>
          </a:p>
          <a:p>
            <a:r>
              <a:rPr lang="en-US" sz="1400" b="1" dirty="0"/>
              <a:t>	c. </a:t>
            </a:r>
            <a:r>
              <a:rPr lang="en-US" sz="1400" dirty="0"/>
              <a:t>establish a connection to the topic of a comic book hero.</a:t>
            </a:r>
          </a:p>
          <a:p>
            <a:r>
              <a:rPr lang="en-US" sz="1400" b="1" dirty="0"/>
              <a:t>	d. </a:t>
            </a:r>
            <a:r>
              <a:rPr lang="en-US" sz="1400" dirty="0"/>
              <a:t>show that in Batman episodes, there was typically a lot of fighting.</a:t>
            </a:r>
          </a:p>
          <a:p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/>
              <a:t>10. The author wishes to add the following sentence in order to show why people like Batman and provide readers with more information about the plot of a typical Batman episode: </a:t>
            </a:r>
            <a:r>
              <a:rPr lang="en-US" sz="1400" b="1" i="1" dirty="0"/>
              <a:t>People loved seeing Batman rush in and save the day whenever a villain threatened Gotham City.</a:t>
            </a:r>
            <a:endParaRPr lang="en-US" sz="1400" dirty="0"/>
          </a:p>
          <a:p>
            <a:r>
              <a:rPr lang="en-US" sz="1400" b="1" dirty="0"/>
              <a:t>In order to accomplish this goal, it would be most logical and appropriate to place this sentence:</a:t>
            </a:r>
            <a:endParaRPr lang="en-US" sz="1400" dirty="0"/>
          </a:p>
          <a:p>
            <a:r>
              <a:rPr lang="en-US" sz="1400" b="1" dirty="0"/>
              <a:t>	f. </a:t>
            </a:r>
            <a:r>
              <a:rPr lang="en-US" sz="1400" dirty="0"/>
              <a:t>at the end of paragraph 2.</a:t>
            </a:r>
          </a:p>
          <a:p>
            <a:r>
              <a:rPr lang="en-US" sz="1400" b="1" dirty="0"/>
              <a:t>	g. </a:t>
            </a:r>
            <a:r>
              <a:rPr lang="en-US" sz="1400" dirty="0"/>
              <a:t>after the first sentence in paragraph 3.</a:t>
            </a:r>
          </a:p>
          <a:p>
            <a:r>
              <a:rPr lang="en-US" sz="1400" b="1" dirty="0"/>
              <a:t>	h. </a:t>
            </a:r>
            <a:r>
              <a:rPr lang="en-US" sz="1400" dirty="0"/>
              <a:t>after the second sentence in paragraph 3.</a:t>
            </a:r>
          </a:p>
          <a:p>
            <a:r>
              <a:rPr lang="en-US" sz="1400" b="1" dirty="0"/>
              <a:t>	j. </a:t>
            </a:r>
            <a:r>
              <a:rPr lang="en-US" sz="1400" dirty="0"/>
              <a:t>at the end of paragraph 3.</a:t>
            </a:r>
          </a:p>
        </p:txBody>
      </p:sp>
    </p:spTree>
    <p:extLst>
      <p:ext uri="{BB962C8B-B14F-4D97-AF65-F5344CB8AC3E}">
        <p14:creationId xmlns:p14="http://schemas.microsoft.com/office/powerpoint/2010/main" val="47124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10600" cy="6248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Answer Key</a:t>
            </a:r>
          </a:p>
          <a:p>
            <a:pPr marL="0" indent="0">
              <a:buNone/>
            </a:pPr>
            <a:r>
              <a:rPr lang="en-US" sz="1600" b="1" dirty="0" smtClean="0"/>
              <a:t>1</a:t>
            </a:r>
            <a:r>
              <a:rPr lang="en-US" sz="1600" b="1" dirty="0"/>
              <a:t>. b. </a:t>
            </a:r>
            <a:r>
              <a:rPr lang="en-US" sz="1600" dirty="0"/>
              <a:t>The phrase </a:t>
            </a:r>
            <a:r>
              <a:rPr lang="en-US" sz="1600" i="1" dirty="0"/>
              <a:t>created in 1939 </a:t>
            </a:r>
            <a:r>
              <a:rPr lang="en-US" sz="1600" dirty="0"/>
              <a:t>is relevant but not essential information and should be set off by commas.</a:t>
            </a:r>
          </a:p>
          <a:p>
            <a:pPr marL="0" indent="0">
              <a:buNone/>
            </a:pPr>
            <a:r>
              <a:rPr lang="en-US" sz="1600" b="1" dirty="0" smtClean="0"/>
              <a:t>2</a:t>
            </a:r>
            <a:r>
              <a:rPr lang="en-US" sz="1600" b="1" dirty="0"/>
              <a:t>. h. </a:t>
            </a:r>
            <a:r>
              <a:rPr lang="en-US" sz="1600" dirty="0"/>
              <a:t>The </a:t>
            </a:r>
            <a:r>
              <a:rPr lang="en-US" sz="1600" dirty="0" smtClean="0"/>
              <a:t>phrase </a:t>
            </a:r>
            <a:r>
              <a:rPr lang="en-US" sz="1600" i="1" dirty="0"/>
              <a:t>who was just 22 years old </a:t>
            </a:r>
            <a:r>
              <a:rPr lang="en-US" sz="1600" dirty="0"/>
              <a:t>must be connected to an independent clause; it is not a </a:t>
            </a:r>
            <a:r>
              <a:rPr lang="en-US" sz="1600" dirty="0" smtClean="0"/>
              <a:t>complete sentence</a:t>
            </a:r>
            <a:r>
              <a:rPr lang="en-US" sz="1600" dirty="0"/>
              <a:t>. A period here makes the sentence a fragment. Semicolons can only go between two independent clauses (two complete thoughts).</a:t>
            </a:r>
          </a:p>
          <a:p>
            <a:pPr marL="0" indent="0">
              <a:buNone/>
            </a:pPr>
            <a:r>
              <a:rPr lang="en-US" sz="1600" b="1" dirty="0" smtClean="0"/>
              <a:t>3</a:t>
            </a:r>
            <a:r>
              <a:rPr lang="en-US" sz="1600" b="1" dirty="0"/>
              <a:t>. a. </a:t>
            </a:r>
            <a:r>
              <a:rPr lang="en-US" sz="1600" i="1" dirty="0"/>
              <a:t>Bat </a:t>
            </a:r>
            <a:r>
              <a:rPr lang="en-US" sz="1600" dirty="0"/>
              <a:t>and </a:t>
            </a:r>
            <a:r>
              <a:rPr lang="en-US" sz="1600" i="1" dirty="0"/>
              <a:t>like </a:t>
            </a:r>
            <a:r>
              <a:rPr lang="en-US" sz="1600" dirty="0"/>
              <a:t>work together to form one modifier, so they should be connected by a hyphen. This is also the most concise choice.</a:t>
            </a:r>
          </a:p>
          <a:p>
            <a:pPr marL="0" indent="0">
              <a:buNone/>
            </a:pPr>
            <a:r>
              <a:rPr lang="en-US" sz="1600" b="1" dirty="0" smtClean="0"/>
              <a:t>4</a:t>
            </a:r>
            <a:r>
              <a:rPr lang="en-US" sz="1600" b="1" dirty="0"/>
              <a:t>. j. </a:t>
            </a:r>
            <a:r>
              <a:rPr lang="en-US" sz="1600" i="1" dirty="0"/>
              <a:t>Overwhelming </a:t>
            </a:r>
            <a:r>
              <a:rPr lang="en-US" sz="1600" dirty="0"/>
              <a:t>is a more powerful and precise word than </a:t>
            </a:r>
            <a:r>
              <a:rPr lang="en-US" sz="1600" i="1" dirty="0"/>
              <a:t>big. </a:t>
            </a:r>
            <a:r>
              <a:rPr lang="en-US" sz="1600" dirty="0"/>
              <a:t>This version is also more concise than versions </a:t>
            </a:r>
            <a:r>
              <a:rPr lang="en-US" sz="1600" b="1" dirty="0"/>
              <a:t>g </a:t>
            </a:r>
            <a:r>
              <a:rPr lang="en-US" sz="1600" dirty="0"/>
              <a:t>and </a:t>
            </a:r>
            <a:r>
              <a:rPr lang="en-US" sz="1600" b="1" dirty="0"/>
              <a:t>h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b="1" dirty="0" smtClean="0"/>
              <a:t>5</a:t>
            </a:r>
            <a:r>
              <a:rPr lang="en-US" sz="1600" b="1" dirty="0"/>
              <a:t>. b. </a:t>
            </a:r>
            <a:r>
              <a:rPr lang="en-US" sz="1600" dirty="0"/>
              <a:t>This version gives the sentence parallel structure and is the most logical word order.</a:t>
            </a:r>
          </a:p>
          <a:p>
            <a:pPr marL="0" indent="0">
              <a:buNone/>
            </a:pPr>
            <a:r>
              <a:rPr lang="en-US" sz="1600" b="1" dirty="0" smtClean="0"/>
              <a:t>6</a:t>
            </a:r>
            <a:r>
              <a:rPr lang="en-US" sz="1600" b="1" dirty="0"/>
              <a:t>. j. </a:t>
            </a:r>
            <a:r>
              <a:rPr lang="en-US" sz="1600" dirty="0"/>
              <a:t>This answer gives the sentence consistent verb tense (all verbs in the simple past tense).</a:t>
            </a:r>
          </a:p>
          <a:p>
            <a:pPr marL="0" indent="0">
              <a:buNone/>
            </a:pPr>
            <a:r>
              <a:rPr lang="en-US" sz="1600" b="1" dirty="0" smtClean="0"/>
              <a:t>7</a:t>
            </a:r>
            <a:r>
              <a:rPr lang="en-US" sz="1600" b="1" dirty="0"/>
              <a:t>. a. </a:t>
            </a:r>
            <a:r>
              <a:rPr lang="en-US" sz="1600" dirty="0"/>
              <a:t>This is the most appropriate transition.</a:t>
            </a:r>
          </a:p>
          <a:p>
            <a:pPr marL="0" indent="0">
              <a:buNone/>
            </a:pPr>
            <a:r>
              <a:rPr lang="en-US" sz="1600" b="1" dirty="0" smtClean="0"/>
              <a:t>8</a:t>
            </a:r>
            <a:r>
              <a:rPr lang="en-US" sz="1600" b="1" dirty="0"/>
              <a:t>. g. </a:t>
            </a:r>
            <a:r>
              <a:rPr lang="en-US" sz="1600" dirty="0"/>
              <a:t>This version gives the sentence parallel structure and consistent verb tense.</a:t>
            </a:r>
          </a:p>
          <a:p>
            <a:pPr marL="0" indent="0">
              <a:buNone/>
            </a:pPr>
            <a:r>
              <a:rPr lang="en-US" sz="1600" b="1" dirty="0" smtClean="0"/>
              <a:t>9</a:t>
            </a:r>
            <a:r>
              <a:rPr lang="en-US" sz="1600" b="1" dirty="0"/>
              <a:t>. c. </a:t>
            </a:r>
            <a:r>
              <a:rPr lang="en-US" sz="1600" dirty="0"/>
              <a:t>The introduction uses a comic book convention to make a connection between topic and structure. The tone is light-hearted, but not silly. The introduction does demonstrate the effect of onomatopoeia and exclamation points, but it has a more meaningful purpose. It is not intended to show that there is a lot of fighting in a typical Batman episode, as this is not a theme of the essay.</a:t>
            </a:r>
          </a:p>
          <a:p>
            <a:pPr marL="0" indent="0">
              <a:buNone/>
            </a:pPr>
            <a:r>
              <a:rPr lang="en-US" sz="1600" b="1" dirty="0" smtClean="0"/>
              <a:t>10</a:t>
            </a:r>
            <a:r>
              <a:rPr lang="en-US" sz="1600" b="1" dirty="0"/>
              <a:t>. g. </a:t>
            </a:r>
            <a:r>
              <a:rPr lang="en-US" sz="1600" dirty="0"/>
              <a:t>In this spot the sentence follows the general statement that Batman was a success; since the sentence Provides a reason why the show was successful, this is a logical place to insert it.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901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798</Words>
  <Application>Microsoft Office PowerPoint</Application>
  <PresentationFormat>On-screen Show (4:3)</PresentationFormat>
  <Paragraphs>107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23" baseType="lpstr">
      <vt:lpstr>Agency FB</vt:lpstr>
      <vt:lpstr>Algerian</vt:lpstr>
      <vt:lpstr>Arial</vt:lpstr>
      <vt:lpstr>Arial Narrow</vt:lpstr>
      <vt:lpstr>Bauhaus 93</vt:lpstr>
      <vt:lpstr>Bell MT</vt:lpstr>
      <vt:lpstr>Bodoni MT Condensed</vt:lpstr>
      <vt:lpstr>Brush Script MT</vt:lpstr>
      <vt:lpstr>Calibri</vt:lpstr>
      <vt:lpstr>Century Gothic</vt:lpstr>
      <vt:lpstr>CordiaUPC</vt:lpstr>
      <vt:lpstr>Eras Bold ITC</vt:lpstr>
      <vt:lpstr>Impact</vt:lpstr>
      <vt:lpstr>Jokerman</vt:lpstr>
      <vt:lpstr>Nyala</vt:lpstr>
      <vt:lpstr>Wingdings 2</vt:lpstr>
      <vt:lpstr>Office Theme</vt:lpstr>
      <vt:lpstr>the ACT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Patricia Wyrick</cp:lastModifiedBy>
  <cp:revision>3</cp:revision>
  <dcterms:created xsi:type="dcterms:W3CDTF">2015-02-12T19:00:40Z</dcterms:created>
  <dcterms:modified xsi:type="dcterms:W3CDTF">2017-05-24T15:46:54Z</dcterms:modified>
</cp:coreProperties>
</file>