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58" r:id="rId5"/>
    <p:sldId id="259" r:id="rId6"/>
    <p:sldId id="260"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90" y="3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0755A51-DCDF-44D3-9112-267DD541D97F}"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145761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755A51-DCDF-44D3-9112-267DD541D97F}"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579269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755A51-DCDF-44D3-9112-267DD541D97F}"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2941282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0755A51-DCDF-44D3-9112-267DD541D97F}"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1208832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0755A51-DCDF-44D3-9112-267DD541D97F}"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29436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0755A51-DCDF-44D3-9112-267DD541D97F}" type="datetimeFigureOut">
              <a:rPr lang="en-US" smtClean="0"/>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1195652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0755A51-DCDF-44D3-9112-267DD541D97F}" type="datetimeFigureOut">
              <a:rPr lang="en-US" smtClean="0"/>
              <a:t>5/24/2017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1644317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0755A51-DCDF-44D3-9112-267DD541D97F}" type="datetimeFigureOut">
              <a:rPr lang="en-US" smtClean="0"/>
              <a:t>5/24/2017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1406073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755A51-DCDF-44D3-9112-267DD541D97F}" type="datetimeFigureOut">
              <a:rPr lang="en-US" smtClean="0"/>
              <a:t>5/24/2017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85738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755A51-DCDF-44D3-9112-267DD541D97F}" type="datetimeFigureOut">
              <a:rPr lang="en-US" smtClean="0"/>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3272243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0755A51-DCDF-44D3-9112-267DD541D97F}" type="datetimeFigureOut">
              <a:rPr lang="en-US" smtClean="0"/>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AD073A1-46E2-4DCE-A852-3AD842F33EDA}" type="slidenum">
              <a:rPr lang="en-US" smtClean="0"/>
              <a:t>‹#›</a:t>
            </a:fld>
            <a:endParaRPr lang="en-US"/>
          </a:p>
        </p:txBody>
      </p:sp>
    </p:spTree>
    <p:extLst>
      <p:ext uri="{BB962C8B-B14F-4D97-AF65-F5344CB8AC3E}">
        <p14:creationId xmlns:p14="http://schemas.microsoft.com/office/powerpoint/2010/main" val="2480730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755A51-DCDF-44D3-9112-267DD541D97F}" type="datetimeFigureOut">
              <a:rPr lang="en-US" smtClean="0"/>
              <a:t>5/24/2017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D073A1-46E2-4DCE-A852-3AD842F33EDA}" type="slidenum">
              <a:rPr lang="en-US" smtClean="0"/>
              <a:t>‹#›</a:t>
            </a:fld>
            <a:endParaRPr lang="en-US"/>
          </a:p>
        </p:txBody>
      </p:sp>
    </p:spTree>
    <p:extLst>
      <p:ext uri="{BB962C8B-B14F-4D97-AF65-F5344CB8AC3E}">
        <p14:creationId xmlns:p14="http://schemas.microsoft.com/office/powerpoint/2010/main" val="2276954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GIF"/><Relationship Id="rId4" Type="http://schemas.openxmlformats.org/officeDocument/2006/relationships/image" Target="../media/image3.wmf"/><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3117" y="173831"/>
            <a:ext cx="8915400" cy="6477000"/>
          </a:xfrm>
          <a:prstGeom prst="round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 Box 2"/>
          <p:cNvSpPr txBox="1">
            <a:spLocks noChangeArrowheads="1"/>
          </p:cNvSpPr>
          <p:nvPr/>
        </p:nvSpPr>
        <p:spPr bwMode="auto">
          <a:xfrm>
            <a:off x="2313781" y="457200"/>
            <a:ext cx="4440237" cy="592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rgbClr val="000000"/>
                </a:solidFill>
                <a:effectLst>
                  <a:outerShdw blurRad="38100" dist="38100" dir="2700000" algn="tl">
                    <a:srgbClr val="C0C0C0"/>
                  </a:outerShdw>
                </a:effectLst>
                <a:latin typeface="Snap ITC" pitchFamily="82" charset="0"/>
                <a:cs typeface="Arial" pitchFamily="34" charset="0"/>
              </a:rPr>
              <a:t>ACT Essay Tips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 Box 3"/>
          <p:cNvSpPr txBox="1">
            <a:spLocks noChangeArrowheads="1"/>
          </p:cNvSpPr>
          <p:nvPr/>
        </p:nvSpPr>
        <p:spPr bwMode="auto">
          <a:xfrm>
            <a:off x="304800" y="1049338"/>
            <a:ext cx="3124200" cy="1428750"/>
          </a:xfrm>
          <a:prstGeom prst="rect">
            <a:avLst/>
          </a:prstGeom>
          <a:solidFill>
            <a:srgbClr val="FFFFFF"/>
          </a:solidFill>
          <a:ln w="12700" algn="in">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smtClean="0">
                <a:ln>
                  <a:noFill/>
                </a:ln>
                <a:solidFill>
                  <a:srgbClr val="000000"/>
                </a:solidFill>
                <a:effectLst/>
                <a:latin typeface="Calibri" pitchFamily="34" charset="0"/>
                <a:cs typeface="Arial" pitchFamily="34" charset="0"/>
              </a:rPr>
              <a:t>PROMPT: ARGUMENTATIVE </a:t>
            </a:r>
            <a:r>
              <a:rPr kumimoji="0" lang="en-US" b="1" i="0" u="none" strike="noStrike" cap="none" normalizeH="0" baseline="0" dirty="0" smtClean="0">
                <a:ln>
                  <a:noFill/>
                </a:ln>
                <a:solidFill>
                  <a:srgbClr val="000000"/>
                </a:solidFill>
                <a:effectLst/>
                <a:latin typeface="Calibri" pitchFamily="34" charset="0"/>
                <a:cs typeface="Arial" pitchFamily="34" charset="0"/>
              </a:rPr>
              <a:t>!</a:t>
            </a:r>
            <a:br>
              <a:rPr kumimoji="0" lang="en-US" b="1" i="0" u="none" strike="noStrike" cap="none" normalizeH="0" baseline="0" dirty="0" smtClean="0">
                <a:ln>
                  <a:noFill/>
                </a:ln>
                <a:solidFill>
                  <a:srgbClr val="000000"/>
                </a:solidFill>
                <a:effectLst/>
                <a:latin typeface="Calibri" pitchFamily="34" charset="0"/>
                <a:cs typeface="Arial" pitchFamily="34" charset="0"/>
              </a:rPr>
            </a:br>
            <a:r>
              <a:rPr kumimoji="0" lang="en-US" sz="1400" b="1" i="0" u="none" strike="noStrike" cap="none" normalizeH="0" baseline="0" dirty="0" smtClean="0">
                <a:ln>
                  <a:noFill/>
                </a:ln>
                <a:solidFill>
                  <a:srgbClr val="000000"/>
                </a:solidFill>
                <a:effectLst/>
                <a:latin typeface="Calibri" pitchFamily="34" charset="0"/>
                <a:cs typeface="Arial" pitchFamily="34" charset="0"/>
              </a:rPr>
              <a:t>The prompt will ask you to take a stance/side on some issue relevant to high school students. The prompt will  include some ideas to help with your brainstorming.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4"/>
          <p:cNvSpPr txBox="1">
            <a:spLocks noChangeArrowheads="1"/>
          </p:cNvSpPr>
          <p:nvPr/>
        </p:nvSpPr>
        <p:spPr bwMode="auto">
          <a:xfrm>
            <a:off x="3429000" y="1371600"/>
            <a:ext cx="2503487" cy="1008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Book Antiqua" pitchFamily="18" charset="0"/>
                <a:cs typeface="Arial" pitchFamily="34" charset="0"/>
              </a:rPr>
              <a:t>2 judges read your essay; </a:t>
            </a:r>
            <a:br>
              <a:rPr kumimoji="0" lang="en-US" sz="1200" b="0" i="0" u="none" strike="noStrike" cap="none" normalizeH="0" baseline="0" dirty="0" smtClean="0">
                <a:ln>
                  <a:noFill/>
                </a:ln>
                <a:solidFill>
                  <a:srgbClr val="000000"/>
                </a:solidFill>
                <a:effectLst/>
                <a:latin typeface="Book Antiqua" pitchFamily="18" charset="0"/>
                <a:cs typeface="Arial" pitchFamily="34" charset="0"/>
              </a:rPr>
            </a:br>
            <a:r>
              <a:rPr kumimoji="0" lang="en-US" sz="1200" b="0" i="0" u="none" strike="noStrike" cap="none" normalizeH="0" baseline="0" dirty="0" smtClean="0">
                <a:ln>
                  <a:noFill/>
                </a:ln>
                <a:solidFill>
                  <a:srgbClr val="000000"/>
                </a:solidFill>
                <a:effectLst/>
                <a:latin typeface="Book Antiqua" pitchFamily="18" charset="0"/>
                <a:cs typeface="Arial" pitchFamily="34" charset="0"/>
              </a:rPr>
              <a:t>each will give a score of 1-6. </a:t>
            </a:r>
            <a:br>
              <a:rPr kumimoji="0" lang="en-US" sz="1200" b="0" i="0" u="none" strike="noStrike" cap="none" normalizeH="0" baseline="0" dirty="0" smtClean="0">
                <a:ln>
                  <a:noFill/>
                </a:ln>
                <a:solidFill>
                  <a:srgbClr val="000000"/>
                </a:solidFill>
                <a:effectLst/>
                <a:latin typeface="Book Antiqua" pitchFamily="18" charset="0"/>
                <a:cs typeface="Arial" pitchFamily="34" charset="0"/>
              </a:rPr>
            </a:br>
            <a:r>
              <a:rPr kumimoji="0" lang="en-US" sz="1200" b="0" i="0" u="none" strike="noStrike" cap="none" normalizeH="0" baseline="0" dirty="0" smtClean="0">
                <a:ln>
                  <a:noFill/>
                </a:ln>
                <a:solidFill>
                  <a:srgbClr val="000000"/>
                </a:solidFill>
                <a:effectLst/>
                <a:latin typeface="Book Antiqua" pitchFamily="18" charset="0"/>
                <a:cs typeface="Arial" pitchFamily="34" charset="0"/>
              </a:rPr>
              <a:t>Then their scores are combined. </a:t>
            </a:r>
            <a:br>
              <a:rPr kumimoji="0" lang="en-US" sz="1200" b="0" i="0" u="none" strike="noStrike" cap="none" normalizeH="0" baseline="0" dirty="0" smtClean="0">
                <a:ln>
                  <a:noFill/>
                </a:ln>
                <a:solidFill>
                  <a:srgbClr val="000000"/>
                </a:solidFill>
                <a:effectLst/>
                <a:latin typeface="Book Antiqua" pitchFamily="18" charset="0"/>
                <a:cs typeface="Arial" pitchFamily="34" charset="0"/>
              </a:rPr>
            </a:br>
            <a:r>
              <a:rPr kumimoji="0" lang="en-US" sz="1200" b="0" i="0" u="none" strike="noStrike" cap="none" normalizeH="0" baseline="0" dirty="0" smtClean="0">
                <a:ln>
                  <a:noFill/>
                </a:ln>
                <a:solidFill>
                  <a:srgbClr val="000000"/>
                </a:solidFill>
                <a:effectLst/>
                <a:latin typeface="Book Antiqua" pitchFamily="18" charset="0"/>
                <a:cs typeface="Arial" pitchFamily="34" charset="0"/>
              </a:rPr>
              <a:t>Scores range from 2-12.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9" name="Picture 5" descr="sc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467795">
            <a:off x="5340924" y="1054112"/>
            <a:ext cx="1056801" cy="5307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8" name="Text Box 6"/>
          <p:cNvSpPr txBox="1">
            <a:spLocks noChangeArrowheads="1"/>
          </p:cNvSpPr>
          <p:nvPr/>
        </p:nvSpPr>
        <p:spPr bwMode="auto">
          <a:xfrm rot="-754179">
            <a:off x="6466862" y="904087"/>
            <a:ext cx="1492826" cy="7715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Centaur" pitchFamily="18" charset="0"/>
                <a:cs typeface="Arial" pitchFamily="34" charset="0"/>
              </a:rPr>
              <a:t>Timed Writing: </a:t>
            </a:r>
            <a:br>
              <a:rPr kumimoji="0" lang="en-US" sz="1600" b="1" i="0" u="none" strike="noStrike" cap="none" normalizeH="0" baseline="0" dirty="0" smtClean="0">
                <a:ln>
                  <a:noFill/>
                </a:ln>
                <a:solidFill>
                  <a:srgbClr val="000000"/>
                </a:solidFill>
                <a:effectLst/>
                <a:latin typeface="Centaur" pitchFamily="18" charset="0"/>
                <a:cs typeface="Arial" pitchFamily="34" charset="0"/>
              </a:rPr>
            </a:br>
            <a:r>
              <a:rPr kumimoji="0" lang="en-US" sz="1600" b="1" i="0" u="none" strike="noStrike" cap="none" normalizeH="0" baseline="0" dirty="0" smtClean="0">
                <a:ln>
                  <a:noFill/>
                </a:ln>
                <a:solidFill>
                  <a:srgbClr val="000000"/>
                </a:solidFill>
                <a:effectLst/>
                <a:latin typeface="Centaur" pitchFamily="18" charset="0"/>
                <a:cs typeface="Arial" pitchFamily="34" charset="0"/>
              </a:rPr>
              <a:t> Only 30 minutes!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7"/>
          <p:cNvSpPr txBox="1">
            <a:spLocks noChangeArrowheads="1"/>
          </p:cNvSpPr>
          <p:nvPr/>
        </p:nvSpPr>
        <p:spPr bwMode="auto">
          <a:xfrm>
            <a:off x="283191" y="2846637"/>
            <a:ext cx="3615219" cy="2209800"/>
          </a:xfrm>
          <a:prstGeom prst="rect">
            <a:avLst/>
          </a:prstGeom>
          <a:solidFill>
            <a:srgbClr val="FFFFFF"/>
          </a:solidFill>
          <a:ln w="12700" algn="in">
            <a:solidFill>
              <a:srgbClr val="000000"/>
            </a:solidFill>
            <a:prstDash val="dash"/>
            <a:miter lim="800000"/>
            <a:headEnd/>
            <a:tailEnd/>
          </a:ln>
          <a:effectLst/>
          <a:extLs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0000"/>
                </a:solidFill>
                <a:effectLst/>
                <a:latin typeface="Calibri" pitchFamily="34" charset="0"/>
                <a:cs typeface="Arial" pitchFamily="34" charset="0"/>
              </a:rPr>
              <a:t>LOOKS LIKE THIS...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Calibri" pitchFamily="34" charset="0"/>
                <a:cs typeface="Arial" pitchFamily="34" charset="0"/>
              </a:rPr>
              <a:t>Example: </a:t>
            </a:r>
            <a:r>
              <a:rPr kumimoji="0" lang="en-US" sz="1400" b="0" i="0" u="none" strike="noStrike" cap="none" normalizeH="0" baseline="0" dirty="0" smtClean="0">
                <a:ln>
                  <a:noFill/>
                </a:ln>
                <a:solidFill>
                  <a:srgbClr val="000000"/>
                </a:solidFill>
                <a:effectLst/>
                <a:latin typeface="Calibri" pitchFamily="34" charset="0"/>
                <a:cs typeface="Arial" pitchFamily="34" charset="0"/>
              </a:rPr>
              <a:t>Should students wear uniforms? </a:t>
            </a:r>
            <a:br>
              <a:rPr kumimoji="0" lang="en-US" sz="1400" b="0" i="0" u="none" strike="noStrike" cap="none" normalizeH="0" baseline="0" dirty="0" smtClean="0">
                <a:ln>
                  <a:noFill/>
                </a:ln>
                <a:solidFill>
                  <a:srgbClr val="000000"/>
                </a:solidFill>
                <a:effectLst/>
                <a:latin typeface="Calibri" pitchFamily="34" charset="0"/>
                <a:cs typeface="Arial" pitchFamily="34" charset="0"/>
              </a:rPr>
            </a:br>
            <a:r>
              <a:rPr kumimoji="0" lang="en-US" sz="1400" b="1" i="0" u="none" strike="noStrike" cap="none" normalizeH="0" baseline="0" dirty="0" smtClean="0">
                <a:ln>
                  <a:noFill/>
                </a:ln>
                <a:solidFill>
                  <a:srgbClr val="000000"/>
                </a:solidFill>
                <a:effectLst/>
                <a:latin typeface="Wingdings" pitchFamily="2" charset="2"/>
                <a:cs typeface="Arial" pitchFamily="34" charset="0"/>
              </a:rPr>
              <a:t> </a:t>
            </a:r>
            <a:r>
              <a:rPr kumimoji="0" lang="en-US" sz="1400" b="1" i="0" u="none" strike="noStrike" cap="none" normalizeH="0" baseline="0" dirty="0" smtClean="0">
                <a:ln>
                  <a:noFill/>
                </a:ln>
                <a:solidFill>
                  <a:srgbClr val="000000"/>
                </a:solidFill>
                <a:effectLst/>
                <a:latin typeface="Calibri" pitchFamily="34" charset="0"/>
                <a:cs typeface="Arial" pitchFamily="34" charset="0"/>
              </a:rPr>
              <a:t>Stance</a:t>
            </a:r>
            <a:r>
              <a:rPr kumimoji="0" lang="en-US" sz="1400" b="0" i="0" u="none" strike="noStrike" cap="none" normalizeH="0" baseline="0" dirty="0" smtClean="0">
                <a:ln>
                  <a:noFill/>
                </a:ln>
                <a:solidFill>
                  <a:srgbClr val="000000"/>
                </a:solidFill>
                <a:effectLst/>
                <a:latin typeface="Calibri" pitchFamily="34" charset="0"/>
                <a:cs typeface="Arial" pitchFamily="34" charset="0"/>
              </a:rPr>
              <a:t>: NO!   </a:t>
            </a:r>
            <a:r>
              <a:rPr kumimoji="0" lang="en-US" sz="1400" b="1" i="0" u="none" strike="noStrike" cap="none" normalizeH="0" baseline="0" noProof="1" smtClean="0">
                <a:ln>
                  <a:noFill/>
                </a:ln>
                <a:solidFill>
                  <a:srgbClr val="000000"/>
                </a:solidFill>
                <a:effectLst/>
                <a:latin typeface="Wingdings" pitchFamily="2" charset="2"/>
                <a:cs typeface="Arial" pitchFamily="34" charset="0"/>
              </a:rPr>
              <a:t>D</a:t>
            </a:r>
            <a:r>
              <a:rPr kumimoji="0" lang="en-US" sz="1400" b="0" i="0" u="none" strike="noStrike" cap="none" normalizeH="0" baseline="0" dirty="0" smtClean="0">
                <a:ln>
                  <a:noFill/>
                </a:ln>
                <a:solidFill>
                  <a:srgbClr val="000000"/>
                </a:solidFill>
                <a:effectLst/>
                <a:latin typeface="Calibri" pitchFamily="34" charset="0"/>
                <a:cs typeface="Arial" pitchFamily="34" charset="0"/>
              </a:rPr>
              <a:t/>
            </a:r>
            <a:br>
              <a:rPr kumimoji="0" lang="en-US" sz="1400" b="0" i="0" u="none" strike="noStrike" cap="none" normalizeH="0" baseline="0" dirty="0" smtClean="0">
                <a:ln>
                  <a:noFill/>
                </a:ln>
                <a:solidFill>
                  <a:srgbClr val="000000"/>
                </a:solidFill>
                <a:effectLst/>
                <a:latin typeface="Calibri" pitchFamily="34" charset="0"/>
                <a:cs typeface="Arial" pitchFamily="34" charset="0"/>
              </a:rPr>
            </a:br>
            <a:r>
              <a:rPr kumimoji="0" lang="en-US" sz="1400" b="0" i="0" u="none" strike="noStrike" cap="none" normalizeH="0" baseline="0" noProof="1" smtClean="0">
                <a:ln>
                  <a:noFill/>
                </a:ln>
                <a:solidFill>
                  <a:srgbClr val="000000"/>
                </a:solidFill>
                <a:effectLst/>
                <a:latin typeface="Calibri" pitchFamily="34" charset="0"/>
                <a:cs typeface="Arial" pitchFamily="34" charset="0"/>
              </a:rPr>
              <a:t>▪</a:t>
            </a:r>
            <a:r>
              <a:rPr kumimoji="0" lang="en-US" sz="1400" b="0" i="0" u="none" strike="noStrike" cap="none" normalizeH="0" baseline="0" dirty="0" smtClean="0">
                <a:ln>
                  <a:noFill/>
                </a:ln>
                <a:solidFill>
                  <a:srgbClr val="000000"/>
                </a:solidFill>
                <a:effectLst/>
                <a:latin typeface="Calibri" pitchFamily="34" charset="0"/>
                <a:cs typeface="Arial" pitchFamily="34" charset="0"/>
              </a:rPr>
              <a:t> </a:t>
            </a:r>
            <a:r>
              <a:rPr kumimoji="0" lang="en-US" sz="1400" b="1" i="0" u="none" strike="noStrike" cap="none" normalizeH="0" baseline="0" dirty="0" smtClean="0">
                <a:ln>
                  <a:noFill/>
                </a:ln>
                <a:solidFill>
                  <a:srgbClr val="000000"/>
                </a:solidFill>
                <a:effectLst/>
                <a:latin typeface="Calibri" pitchFamily="34" charset="0"/>
                <a:cs typeface="Arial" pitchFamily="34" charset="0"/>
              </a:rPr>
              <a:t>Reason #1</a:t>
            </a:r>
            <a:r>
              <a:rPr kumimoji="0" lang="en-US" sz="1400" b="0" i="0" u="none" strike="noStrike" cap="none" normalizeH="0" baseline="0" dirty="0" smtClean="0">
                <a:ln>
                  <a:noFill/>
                </a:ln>
                <a:solidFill>
                  <a:srgbClr val="000000"/>
                </a:solidFill>
                <a:effectLst/>
                <a:latin typeface="Calibri" pitchFamily="34" charset="0"/>
                <a:cs typeface="Arial" pitchFamily="34" charset="0"/>
              </a:rPr>
              <a:t>: costs</a:t>
            </a:r>
            <a:br>
              <a:rPr kumimoji="0" lang="en-US" sz="1400" b="0" i="0" u="none" strike="noStrike" cap="none" normalizeH="0" baseline="0" dirty="0" smtClean="0">
                <a:ln>
                  <a:noFill/>
                </a:ln>
                <a:solidFill>
                  <a:srgbClr val="000000"/>
                </a:solidFill>
                <a:effectLst/>
                <a:latin typeface="Calibri" pitchFamily="34" charset="0"/>
                <a:cs typeface="Arial" pitchFamily="34" charset="0"/>
              </a:rPr>
            </a:br>
            <a:r>
              <a:rPr kumimoji="0" lang="en-US" sz="1400" b="0" i="0" u="none" strike="noStrike" cap="none" normalizeH="0" baseline="0" noProof="1" smtClean="0">
                <a:ln>
                  <a:noFill/>
                </a:ln>
                <a:solidFill>
                  <a:srgbClr val="000000"/>
                </a:solidFill>
                <a:effectLst/>
                <a:latin typeface="Calibri" pitchFamily="34" charset="0"/>
                <a:cs typeface="Arial" pitchFamily="34" charset="0"/>
              </a:rPr>
              <a:t>▪</a:t>
            </a:r>
            <a:r>
              <a:rPr kumimoji="0" lang="en-US" sz="1400" b="0" i="0" u="none" strike="noStrike" cap="none" normalizeH="0" baseline="0" dirty="0" smtClean="0">
                <a:ln>
                  <a:noFill/>
                </a:ln>
                <a:solidFill>
                  <a:srgbClr val="000000"/>
                </a:solidFill>
                <a:effectLst/>
                <a:latin typeface="Calibri" pitchFamily="34" charset="0"/>
                <a:cs typeface="Arial" pitchFamily="34" charset="0"/>
              </a:rPr>
              <a:t> </a:t>
            </a:r>
            <a:r>
              <a:rPr kumimoji="0" lang="en-US" sz="1400" b="1" i="0" u="none" strike="noStrike" cap="none" normalizeH="0" baseline="0" dirty="0" smtClean="0">
                <a:ln>
                  <a:noFill/>
                </a:ln>
                <a:solidFill>
                  <a:srgbClr val="000000"/>
                </a:solidFill>
                <a:effectLst/>
                <a:latin typeface="Calibri" pitchFamily="34" charset="0"/>
                <a:cs typeface="Arial" pitchFamily="34" charset="0"/>
              </a:rPr>
              <a:t>Reason #2</a:t>
            </a:r>
            <a:r>
              <a:rPr kumimoji="0" lang="en-US" sz="1400" b="0" i="0" u="none" strike="noStrike" cap="none" normalizeH="0" baseline="0" dirty="0" smtClean="0">
                <a:ln>
                  <a:noFill/>
                </a:ln>
                <a:solidFill>
                  <a:srgbClr val="000000"/>
                </a:solidFill>
                <a:effectLst/>
                <a:latin typeface="Calibri" pitchFamily="34" charset="0"/>
                <a:cs typeface="Arial" pitchFamily="34" charset="0"/>
              </a:rPr>
              <a:t>: inhibits  student self-expression</a:t>
            </a:r>
            <a:br>
              <a:rPr kumimoji="0" lang="en-US" sz="1400" b="0" i="0" u="none" strike="noStrike" cap="none" normalizeH="0" baseline="0" dirty="0" smtClean="0">
                <a:ln>
                  <a:noFill/>
                </a:ln>
                <a:solidFill>
                  <a:srgbClr val="000000"/>
                </a:solidFill>
                <a:effectLst/>
                <a:latin typeface="Calibri" pitchFamily="34" charset="0"/>
                <a:cs typeface="Arial" pitchFamily="34" charset="0"/>
              </a:rPr>
            </a:br>
            <a:r>
              <a:rPr kumimoji="0" lang="en-US" sz="1400" b="0" i="0" u="none" strike="noStrike" cap="none" normalizeH="0" baseline="0" noProof="1" smtClean="0">
                <a:ln>
                  <a:noFill/>
                </a:ln>
                <a:solidFill>
                  <a:srgbClr val="000000"/>
                </a:solidFill>
                <a:effectLst/>
                <a:latin typeface="Wingdings" pitchFamily="2" charset="2"/>
                <a:cs typeface="Arial" pitchFamily="34" charset="0"/>
              </a:rPr>
              <a:t>¶</a:t>
            </a:r>
            <a:r>
              <a:rPr kumimoji="0" lang="en-US" sz="1400" b="0" i="0" u="none" strike="noStrike" cap="none" normalizeH="0" baseline="0" dirty="0" smtClean="0">
                <a:ln>
                  <a:noFill/>
                </a:ln>
                <a:solidFill>
                  <a:srgbClr val="000000"/>
                </a:solidFill>
                <a:effectLst/>
                <a:latin typeface="Calibri" pitchFamily="34" charset="0"/>
                <a:cs typeface="Arial" pitchFamily="34" charset="0"/>
              </a:rPr>
              <a:t> </a:t>
            </a:r>
            <a:r>
              <a:rPr kumimoji="0" lang="en-US" sz="1400" b="1" i="0" u="none" strike="noStrike" cap="none" normalizeH="0" baseline="0" dirty="0" smtClean="0">
                <a:ln>
                  <a:noFill/>
                </a:ln>
                <a:solidFill>
                  <a:srgbClr val="000000"/>
                </a:solidFill>
                <a:effectLst/>
                <a:latin typeface="Calibri" pitchFamily="34" charset="0"/>
                <a:cs typeface="Arial" pitchFamily="34" charset="0"/>
              </a:rPr>
              <a:t>Counterargument</a:t>
            </a:r>
            <a:r>
              <a:rPr kumimoji="0" lang="en-US" sz="1400" b="0" i="0" u="none" strike="noStrike" cap="none" normalizeH="0" baseline="0" dirty="0" smtClean="0">
                <a:ln>
                  <a:noFill/>
                </a:ln>
                <a:solidFill>
                  <a:srgbClr val="000000"/>
                </a:solidFill>
                <a:effectLst/>
                <a:latin typeface="Calibri" pitchFamily="34" charset="0"/>
                <a:cs typeface="Arial" pitchFamily="34" charset="0"/>
              </a:rPr>
              <a:t>: Those for uniforms think uniforms decrease behavior issues, </a:t>
            </a:r>
            <a:r>
              <a:rPr kumimoji="0" lang="en-US" sz="1400" b="1" i="0" u="sng" strike="noStrike" cap="none" normalizeH="0" baseline="0" dirty="0" smtClean="0">
                <a:ln>
                  <a:noFill/>
                </a:ln>
                <a:solidFill>
                  <a:srgbClr val="000000"/>
                </a:solidFill>
                <a:effectLst/>
                <a:latin typeface="Calibri" pitchFamily="34" charset="0"/>
                <a:cs typeface="Arial" pitchFamily="34" charset="0"/>
              </a:rPr>
              <a:t>but </a:t>
            </a:r>
            <a:r>
              <a:rPr kumimoji="0" lang="en-US" sz="1400" b="0" i="0" u="none" strike="noStrike" cap="none" normalizeH="0" baseline="0" dirty="0" smtClean="0">
                <a:ln>
                  <a:noFill/>
                </a:ln>
                <a:solidFill>
                  <a:srgbClr val="000000"/>
                </a:solidFill>
                <a:effectLst/>
                <a:latin typeface="Calibri" pitchFamily="34" charset="0"/>
                <a:cs typeface="Arial" pitchFamily="34" charset="0"/>
              </a:rPr>
              <a:t>they won’t!</a:t>
            </a:r>
            <a:br>
              <a:rPr kumimoji="0" lang="en-US" sz="1400" b="0" i="0" u="none" strike="noStrike" cap="none" normalizeH="0" baseline="0" dirty="0" smtClean="0">
                <a:ln>
                  <a:noFill/>
                </a:ln>
                <a:solidFill>
                  <a:srgbClr val="000000"/>
                </a:solidFill>
                <a:effectLst/>
                <a:latin typeface="Calibri" pitchFamily="34" charset="0"/>
                <a:cs typeface="Arial" pitchFamily="34" charset="0"/>
              </a:rPr>
            </a:br>
            <a:r>
              <a:rPr kumimoji="0" lang="en-US" sz="1400" b="0" i="0" u="none" strike="noStrike" cap="none" normalizeH="0" baseline="0" dirty="0" smtClean="0">
                <a:ln>
                  <a:noFill/>
                </a:ln>
                <a:solidFill>
                  <a:srgbClr val="000000"/>
                </a:solidFill>
                <a:effectLst/>
                <a:latin typeface="Calibri" pitchFamily="34" charset="0"/>
                <a:cs typeface="Arial" pitchFamily="34" charset="0"/>
              </a:rPr>
              <a:t>Don’t forget a conclusion!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32" name="Picture 8" descr="MP900442339[1]"/>
          <p:cNvPicPr>
            <a:picLocks noChangeAspect="1" noChangeArrowheads="1"/>
          </p:cNvPicPr>
          <p:nvPr/>
        </p:nvPicPr>
        <p:blipFill>
          <a:blip r:embed="rId3" cstate="print">
            <a:extLst>
              <a:ext uri="{28A0092B-C50C-407E-A947-70E740481C1C}">
                <a14:useLocalDpi xmlns:a14="http://schemas.microsoft.com/office/drawing/2010/main" val="0"/>
              </a:ext>
            </a:extLst>
          </a:blip>
          <a:srcRect l="11234" t="33229" r="14368"/>
          <a:stretch>
            <a:fillRect/>
          </a:stretch>
        </p:blipFill>
        <p:spPr bwMode="auto">
          <a:xfrm rot="797489">
            <a:off x="3215357" y="4577555"/>
            <a:ext cx="604838"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3" name="Picture 9" descr="MC90038974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84496">
            <a:off x="7866121" y="599919"/>
            <a:ext cx="812918" cy="89458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4" name="Picture 10" descr="eyes look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92894">
            <a:off x="2176459" y="2576762"/>
            <a:ext cx="725488" cy="539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nvGrpSpPr>
          <p:cNvPr id="10" name="Group 11"/>
          <p:cNvGrpSpPr>
            <a:grpSpLocks/>
          </p:cNvGrpSpPr>
          <p:nvPr/>
        </p:nvGrpSpPr>
        <p:grpSpPr bwMode="auto">
          <a:xfrm>
            <a:off x="6405051" y="6152011"/>
            <a:ext cx="2000250" cy="376237"/>
            <a:chOff x="106852581" y="114522199"/>
            <a:chExt cx="1999205" cy="375656"/>
          </a:xfrm>
        </p:grpSpPr>
        <p:pic>
          <p:nvPicPr>
            <p:cNvPr id="1036" name="Picture 12" descr="ac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051686" y="114522199"/>
              <a:ext cx="800100" cy="375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1" name="Text Box 13"/>
            <p:cNvSpPr txBox="1">
              <a:spLocks noChangeArrowheads="1"/>
            </p:cNvSpPr>
            <p:nvPr/>
          </p:nvSpPr>
          <p:spPr bwMode="auto">
            <a:xfrm>
              <a:off x="106852581" y="114562272"/>
              <a:ext cx="1236742" cy="309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0000"/>
                  </a:solidFill>
                  <a:effectLst/>
                  <a:latin typeface="Nyala" pitchFamily="2" charset="0"/>
                  <a:cs typeface="Arial" pitchFamily="34" charset="0"/>
                </a:rPr>
                <a:t>*Be ready for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Text Box 14"/>
          <p:cNvSpPr txBox="1">
            <a:spLocks noChangeArrowheads="1"/>
          </p:cNvSpPr>
          <p:nvPr/>
        </p:nvSpPr>
        <p:spPr bwMode="auto">
          <a:xfrm>
            <a:off x="7266146" y="1919168"/>
            <a:ext cx="1546225" cy="72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Impact" pitchFamily="34" charset="0"/>
                <a:cs typeface="Arial" pitchFamily="34" charset="0"/>
              </a:rPr>
              <a:t>TIP! </a:t>
            </a:r>
            <a:r>
              <a:rPr kumimoji="0" lang="en-US" sz="1400" b="0" i="0" u="none" strike="noStrike" cap="none" normalizeH="0" baseline="0" dirty="0" smtClean="0">
                <a:ln>
                  <a:noFill/>
                </a:ln>
                <a:solidFill>
                  <a:srgbClr val="000000"/>
                </a:solidFill>
                <a:effectLst/>
                <a:latin typeface="Book Antiqua" pitchFamily="18" charset="0"/>
                <a:cs typeface="Arial" pitchFamily="34" charset="0"/>
              </a:rPr>
              <a:t>You must pick a side—you can’t be on the fence!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Text Box 15"/>
          <p:cNvSpPr txBox="1">
            <a:spLocks noChangeArrowheads="1"/>
          </p:cNvSpPr>
          <p:nvPr/>
        </p:nvSpPr>
        <p:spPr bwMode="auto">
          <a:xfrm>
            <a:off x="6571461" y="2783446"/>
            <a:ext cx="2141956" cy="1139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Impact" pitchFamily="34" charset="0"/>
                <a:cs typeface="Arial" pitchFamily="34" charset="0"/>
              </a:rPr>
              <a:t>TIP! </a:t>
            </a:r>
            <a:r>
              <a:rPr kumimoji="0" lang="en-US" sz="1400" b="0" i="0" u="none" strike="noStrike" cap="none" normalizeH="0" baseline="0" dirty="0" smtClean="0">
                <a:ln>
                  <a:noFill/>
                </a:ln>
                <a:solidFill>
                  <a:srgbClr val="000000"/>
                </a:solidFill>
                <a:effectLst/>
                <a:latin typeface="Calibri" pitchFamily="34" charset="0"/>
                <a:cs typeface="Arial" pitchFamily="34" charset="0"/>
              </a:rPr>
              <a:t>You must give         examples to support your opinion—Reasons why your opinion is right!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Text Box 16"/>
          <p:cNvSpPr txBox="1">
            <a:spLocks noChangeArrowheads="1"/>
          </p:cNvSpPr>
          <p:nvPr/>
        </p:nvSpPr>
        <p:spPr bwMode="auto">
          <a:xfrm>
            <a:off x="5581317" y="3771869"/>
            <a:ext cx="1980287" cy="78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Impact" pitchFamily="34" charset="0"/>
                <a:cs typeface="Arial" pitchFamily="34" charset="0"/>
              </a:rPr>
              <a:t>TIP! </a:t>
            </a:r>
            <a:r>
              <a:rPr kumimoji="0" lang="en-US" sz="1400" b="0" i="0" u="none" strike="noStrike" cap="none" normalizeH="0" baseline="0" dirty="0" smtClean="0">
                <a:ln>
                  <a:noFill/>
                </a:ln>
                <a:solidFill>
                  <a:srgbClr val="000000"/>
                </a:solidFill>
                <a:effectLst/>
                <a:latin typeface="Calibri" pitchFamily="34" charset="0"/>
                <a:cs typeface="Arial" pitchFamily="34" charset="0"/>
              </a:rPr>
              <a:t>You should have an  introduction, 2-3 body paragraphs, and a    conclusion!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Text Box 17"/>
          <p:cNvSpPr txBox="1">
            <a:spLocks noChangeArrowheads="1"/>
          </p:cNvSpPr>
          <p:nvPr/>
        </p:nvSpPr>
        <p:spPr bwMode="auto">
          <a:xfrm>
            <a:off x="4103358" y="5489962"/>
            <a:ext cx="2809472" cy="1004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Impact" pitchFamily="34" charset="0"/>
                <a:cs typeface="Arial" pitchFamily="34" charset="0"/>
              </a:rPr>
              <a:t>TIP! </a:t>
            </a:r>
            <a:r>
              <a:rPr kumimoji="0" lang="en-US" sz="1400" b="0" i="0" u="none" strike="noStrike" cap="none" normalizeH="0" baseline="0" dirty="0" smtClean="0">
                <a:ln>
                  <a:noFill/>
                </a:ln>
                <a:solidFill>
                  <a:srgbClr val="000000"/>
                </a:solidFill>
                <a:effectLst/>
                <a:latin typeface="Calibri" pitchFamily="34" charset="0"/>
                <a:cs typeface="Arial" pitchFamily="34" charset="0"/>
              </a:rPr>
              <a:t>To get a higher score, you need to oppose the counterargument: tell why those who think  opposite of you are wrong. </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Text Box 18"/>
          <p:cNvSpPr txBox="1">
            <a:spLocks noChangeArrowheads="1"/>
          </p:cNvSpPr>
          <p:nvPr/>
        </p:nvSpPr>
        <p:spPr bwMode="auto">
          <a:xfrm>
            <a:off x="4870559" y="4689814"/>
            <a:ext cx="2395587" cy="11581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Impact" pitchFamily="34" charset="0"/>
                <a:cs typeface="Arial" pitchFamily="34" charset="0"/>
              </a:rPr>
              <a:t>TIP! </a:t>
            </a:r>
            <a:r>
              <a:rPr kumimoji="0" lang="en-US" sz="1400" b="0" i="0" u="none" strike="noStrike" cap="none" normalizeH="0" baseline="0" dirty="0" smtClean="0">
                <a:ln>
                  <a:noFill/>
                </a:ln>
                <a:solidFill>
                  <a:srgbClr val="000000"/>
                </a:solidFill>
                <a:effectLst/>
                <a:latin typeface="Calibri" pitchFamily="34" charset="0"/>
                <a:cs typeface="Arial" pitchFamily="34" charset="0"/>
              </a:rPr>
              <a:t>Use as much of the space provided as possible. One page will not get you a good score!</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43" name="Picture 19" descr="MC900441732[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5421249" y="2581865"/>
            <a:ext cx="647103" cy="647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44" name="Picture 20" descr="MP900448646[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87939">
            <a:off x="7834771" y="3822741"/>
            <a:ext cx="763738" cy="5099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45" name="Picture 21" descr="running-out-of-time"/>
          <p:cNvPicPr>
            <a:picLocks noChangeAspect="1" noChangeArrowheads="1"/>
          </p:cNvPicPr>
          <p:nvPr/>
        </p:nvPicPr>
        <p:blipFill>
          <a:blip r:embed="rId9" cstate="print">
            <a:extLst>
              <a:ext uri="{28A0092B-C50C-407E-A947-70E740481C1C}">
                <a14:useLocalDpi xmlns:a14="http://schemas.microsoft.com/office/drawing/2010/main" val="0"/>
              </a:ext>
            </a:extLst>
          </a:blip>
          <a:srcRect l="3563" t="4752" r="41583" b="19801"/>
          <a:stretch>
            <a:fillRect/>
          </a:stretch>
        </p:blipFill>
        <p:spPr bwMode="auto">
          <a:xfrm>
            <a:off x="3301447" y="5968329"/>
            <a:ext cx="432657" cy="4476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cxnSp>
        <p:nvCxnSpPr>
          <p:cNvPr id="1047" name="AutoShape 23"/>
          <p:cNvCxnSpPr>
            <a:cxnSpLocks noChangeShapeType="1"/>
          </p:cNvCxnSpPr>
          <p:nvPr/>
        </p:nvCxnSpPr>
        <p:spPr bwMode="auto">
          <a:xfrm flipH="1">
            <a:off x="6754018" y="2281118"/>
            <a:ext cx="459257" cy="484504"/>
          </a:xfrm>
          <a:prstGeom prst="straightConnector1">
            <a:avLst/>
          </a:prstGeom>
          <a:noFill/>
          <a:ln w="12700" algn="ctr">
            <a:solidFill>
              <a:srgbClr val="00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cxnSp>
        <p:nvCxnSpPr>
          <p:cNvPr id="31" name="AutoShape 23"/>
          <p:cNvCxnSpPr>
            <a:cxnSpLocks noChangeShapeType="1"/>
          </p:cNvCxnSpPr>
          <p:nvPr/>
        </p:nvCxnSpPr>
        <p:spPr bwMode="auto">
          <a:xfrm flipH="1">
            <a:off x="5945796" y="3048000"/>
            <a:ext cx="625664" cy="640318"/>
          </a:xfrm>
          <a:prstGeom prst="straightConnector1">
            <a:avLst/>
          </a:prstGeom>
          <a:noFill/>
          <a:ln w="12700" algn="ctr">
            <a:solidFill>
              <a:srgbClr val="00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cxnSp>
        <p:nvCxnSpPr>
          <p:cNvPr id="34" name="AutoShape 23"/>
          <p:cNvCxnSpPr>
            <a:cxnSpLocks noChangeShapeType="1"/>
          </p:cNvCxnSpPr>
          <p:nvPr/>
        </p:nvCxnSpPr>
        <p:spPr bwMode="auto">
          <a:xfrm flipH="1">
            <a:off x="5048837" y="4165569"/>
            <a:ext cx="459257" cy="484504"/>
          </a:xfrm>
          <a:prstGeom prst="straightConnector1">
            <a:avLst/>
          </a:prstGeom>
          <a:noFill/>
          <a:ln w="12700" algn="ctr">
            <a:solidFill>
              <a:srgbClr val="00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cxnSp>
        <p:nvCxnSpPr>
          <p:cNvPr id="35" name="AutoShape 23"/>
          <p:cNvCxnSpPr>
            <a:cxnSpLocks noChangeShapeType="1"/>
          </p:cNvCxnSpPr>
          <p:nvPr/>
        </p:nvCxnSpPr>
        <p:spPr bwMode="auto">
          <a:xfrm flipH="1">
            <a:off x="4341343" y="4953000"/>
            <a:ext cx="459257" cy="484504"/>
          </a:xfrm>
          <a:prstGeom prst="straightConnector1">
            <a:avLst/>
          </a:prstGeom>
          <a:noFill/>
          <a:ln w="12700" algn="ctr">
            <a:solidFill>
              <a:srgbClr val="000000"/>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sp>
        <p:nvSpPr>
          <p:cNvPr id="2" name="TextBox 1"/>
          <p:cNvSpPr txBox="1"/>
          <p:nvPr/>
        </p:nvSpPr>
        <p:spPr>
          <a:xfrm>
            <a:off x="1020771" y="5453796"/>
            <a:ext cx="2197090" cy="1077218"/>
          </a:xfrm>
          <a:prstGeom prst="rect">
            <a:avLst/>
          </a:prstGeom>
          <a:noFill/>
        </p:spPr>
        <p:txBody>
          <a:bodyPr wrap="square" rtlCol="0">
            <a:spAutoFit/>
          </a:bodyPr>
          <a:lstStyle/>
          <a:p>
            <a:r>
              <a:rPr lang="en-US" sz="1600" b="1" dirty="0" smtClean="0"/>
              <a:t>PLAN!! </a:t>
            </a:r>
            <a:r>
              <a:rPr lang="en-US" sz="1600" dirty="0" smtClean="0"/>
              <a:t>Take 3 minutes to brainstorm and map out your ideas! It will be time well spent!</a:t>
            </a:r>
            <a:endParaRPr lang="en-US" sz="1600" dirty="0"/>
          </a:p>
        </p:txBody>
      </p:sp>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3192" y="5182161"/>
            <a:ext cx="737580" cy="702081"/>
          </a:xfrm>
          <a:prstGeom prst="rect">
            <a:avLst/>
          </a:prstGeom>
        </p:spPr>
      </p:pic>
      <p:sp>
        <p:nvSpPr>
          <p:cNvPr id="17" name="TextBox 16"/>
          <p:cNvSpPr txBox="1"/>
          <p:nvPr/>
        </p:nvSpPr>
        <p:spPr>
          <a:xfrm>
            <a:off x="4006091" y="2442835"/>
            <a:ext cx="1306842" cy="1938992"/>
          </a:xfrm>
          <a:prstGeom prst="rect">
            <a:avLst/>
          </a:prstGeom>
          <a:noFill/>
        </p:spPr>
        <p:txBody>
          <a:bodyPr wrap="square" rtlCol="0">
            <a:spAutoFit/>
          </a:bodyPr>
          <a:lstStyle/>
          <a:p>
            <a:pPr algn="ctr"/>
            <a:r>
              <a:rPr lang="en-US" sz="1200" dirty="0" smtClean="0">
                <a:latin typeface="Consolas" pitchFamily="49" charset="0"/>
                <a:cs typeface="Consolas" pitchFamily="49" charset="0"/>
              </a:rPr>
              <a:t>Elaborate on your reasons with examples from personal experience: </a:t>
            </a:r>
            <a:r>
              <a:rPr lang="en-US" sz="1200" b="1" u="sng" dirty="0" smtClean="0">
                <a:latin typeface="Consolas" pitchFamily="49" charset="0"/>
                <a:cs typeface="Consolas" pitchFamily="49" charset="0"/>
              </a:rPr>
              <a:t>show</a:t>
            </a:r>
            <a:r>
              <a:rPr lang="en-US" sz="1200" dirty="0" smtClean="0">
                <a:latin typeface="Consolas" pitchFamily="49" charset="0"/>
                <a:cs typeface="Consolas" pitchFamily="49" charset="0"/>
              </a:rPr>
              <a:t> your readers what you’re talking about!</a:t>
            </a:r>
            <a:endParaRPr lang="en-US" sz="1200" dirty="0">
              <a:latin typeface="Consolas" pitchFamily="49" charset="0"/>
              <a:cs typeface="Consolas" pitchFamily="49" charset="0"/>
            </a:endParaRPr>
          </a:p>
        </p:txBody>
      </p:sp>
    </p:spTree>
    <p:extLst>
      <p:ext uri="{BB962C8B-B14F-4D97-AF65-F5344CB8AC3E}">
        <p14:creationId xmlns:p14="http://schemas.microsoft.com/office/powerpoint/2010/main" val="419021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circle(in)">
                                      <p:cBhvr>
                                        <p:cTn id="12" dur="2000"/>
                                        <p:tgtEl>
                                          <p:spTgt spid="1029"/>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par>
                                <p:cTn id="21" presetID="6" presetClass="entr" presetSubtype="16" fill="hold" nodeType="withEffect">
                                  <p:stCondLst>
                                    <p:cond delay="0"/>
                                  </p:stCondLst>
                                  <p:childTnLst>
                                    <p:set>
                                      <p:cBhvr>
                                        <p:cTn id="22" dur="1" fill="hold">
                                          <p:stCondLst>
                                            <p:cond delay="0"/>
                                          </p:stCondLst>
                                        </p:cTn>
                                        <p:tgtEl>
                                          <p:spTgt spid="1033"/>
                                        </p:tgtEl>
                                        <p:attrNameLst>
                                          <p:attrName>style.visibility</p:attrName>
                                        </p:attrNameLst>
                                      </p:cBhvr>
                                      <p:to>
                                        <p:strVal val="visible"/>
                                      </p:to>
                                    </p:set>
                                    <p:animEffect transition="in" filter="circle(in)">
                                      <p:cBhvr>
                                        <p:cTn id="23" dur="2000"/>
                                        <p:tgtEl>
                                          <p:spTgt spid="103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03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43"/>
                                        </p:tgtEl>
                                        <p:attrNameLst>
                                          <p:attrName>style.visibility</p:attrName>
                                        </p:attrNameLst>
                                      </p:cBhvr>
                                      <p:to>
                                        <p:strVal val="visible"/>
                                      </p:to>
                                    </p:set>
                                    <p:animEffect transition="in" filter="wipe(down)">
                                      <p:cBhvr>
                                        <p:cTn id="34" dur="500"/>
                                        <p:tgtEl>
                                          <p:spTgt spid="104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047"/>
                                        </p:tgtEl>
                                        <p:attrNameLst>
                                          <p:attrName>style.visibility</p:attrName>
                                        </p:attrNameLst>
                                      </p:cBhvr>
                                      <p:to>
                                        <p:strVal val="visible"/>
                                      </p:to>
                                    </p:set>
                                    <p:anim calcmode="lin" valueType="num">
                                      <p:cBhvr additive="base">
                                        <p:cTn id="42" dur="500" fill="hold"/>
                                        <p:tgtEl>
                                          <p:spTgt spid="1047"/>
                                        </p:tgtEl>
                                        <p:attrNameLst>
                                          <p:attrName>ppt_x</p:attrName>
                                        </p:attrNameLst>
                                      </p:cBhvr>
                                      <p:tavLst>
                                        <p:tav tm="0">
                                          <p:val>
                                            <p:strVal val="#ppt_x"/>
                                          </p:val>
                                        </p:tav>
                                        <p:tav tm="100000">
                                          <p:val>
                                            <p:strVal val="#ppt_x"/>
                                          </p:val>
                                        </p:tav>
                                      </p:tavLst>
                                    </p:anim>
                                    <p:anim calcmode="lin" valueType="num">
                                      <p:cBhvr additive="base">
                                        <p:cTn id="43" dur="500" fill="hold"/>
                                        <p:tgtEl>
                                          <p:spTgt spid="1047"/>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ppt_x"/>
                                          </p:val>
                                        </p:tav>
                                        <p:tav tm="100000">
                                          <p:val>
                                            <p:strVal val="#ppt_x"/>
                                          </p:val>
                                        </p:tav>
                                      </p:tavLst>
                                    </p:anim>
                                    <p:anim calcmode="lin" valueType="num">
                                      <p:cBhvr additive="base">
                                        <p:cTn id="47" dur="500" fill="hold"/>
                                        <p:tgtEl>
                                          <p:spTgt spid="13"/>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1044"/>
                                        </p:tgtEl>
                                        <p:attrNameLst>
                                          <p:attrName>style.visibility</p:attrName>
                                        </p:attrNameLst>
                                      </p:cBhvr>
                                      <p:to>
                                        <p:strVal val="visible"/>
                                      </p:to>
                                    </p:set>
                                    <p:anim calcmode="lin" valueType="num">
                                      <p:cBhvr additive="base">
                                        <p:cTn id="50" dur="500" fill="hold"/>
                                        <p:tgtEl>
                                          <p:spTgt spid="1044"/>
                                        </p:tgtEl>
                                        <p:attrNameLst>
                                          <p:attrName>ppt_x</p:attrName>
                                        </p:attrNameLst>
                                      </p:cBhvr>
                                      <p:tavLst>
                                        <p:tav tm="0">
                                          <p:val>
                                            <p:strVal val="#ppt_x"/>
                                          </p:val>
                                        </p:tav>
                                        <p:tav tm="100000">
                                          <p:val>
                                            <p:strVal val="#ppt_x"/>
                                          </p:val>
                                        </p:tav>
                                      </p:tavLst>
                                    </p:anim>
                                    <p:anim calcmode="lin" valueType="num">
                                      <p:cBhvr additive="base">
                                        <p:cTn id="51" dur="500" fill="hold"/>
                                        <p:tgtEl>
                                          <p:spTgt spid="1044"/>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wipe(down)">
                                      <p:cBhvr>
                                        <p:cTn id="56" dur="500"/>
                                        <p:tgtEl>
                                          <p:spTgt spid="31"/>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down)">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additive="base">
                                        <p:cTn id="64" dur="500" fill="hold"/>
                                        <p:tgtEl>
                                          <p:spTgt spid="34"/>
                                        </p:tgtEl>
                                        <p:attrNameLst>
                                          <p:attrName>ppt_x</p:attrName>
                                        </p:attrNameLst>
                                      </p:cBhvr>
                                      <p:tavLst>
                                        <p:tav tm="0">
                                          <p:val>
                                            <p:strVal val="#ppt_x"/>
                                          </p:val>
                                        </p:tav>
                                        <p:tav tm="100000">
                                          <p:val>
                                            <p:strVal val="#ppt_x"/>
                                          </p:val>
                                        </p:tav>
                                      </p:tavLst>
                                    </p:anim>
                                    <p:anim calcmode="lin" valueType="num">
                                      <p:cBhvr additive="base">
                                        <p:cTn id="65" dur="500" fill="hold"/>
                                        <p:tgtEl>
                                          <p:spTgt spid="34"/>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ppt_x"/>
                                          </p:val>
                                        </p:tav>
                                        <p:tav tm="100000">
                                          <p:val>
                                            <p:strVal val="#ppt_x"/>
                                          </p:val>
                                        </p:tav>
                                      </p:tavLst>
                                    </p:anim>
                                    <p:anim calcmode="lin" valueType="num">
                                      <p:cBhvr additive="base">
                                        <p:cTn id="6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nodeType="clickEffect">
                                  <p:stCondLst>
                                    <p:cond delay="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1000"/>
                                        <p:tgtEl>
                                          <p:spTgt spid="35"/>
                                        </p:tgtEl>
                                      </p:cBhvr>
                                    </p:animEffect>
                                    <p:anim calcmode="lin" valueType="num">
                                      <p:cBhvr>
                                        <p:cTn id="75" dur="1000" fill="hold"/>
                                        <p:tgtEl>
                                          <p:spTgt spid="35"/>
                                        </p:tgtEl>
                                        <p:attrNameLst>
                                          <p:attrName>ppt_x</p:attrName>
                                        </p:attrNameLst>
                                      </p:cBhvr>
                                      <p:tavLst>
                                        <p:tav tm="0">
                                          <p:val>
                                            <p:strVal val="#ppt_x"/>
                                          </p:val>
                                        </p:tav>
                                        <p:tav tm="100000">
                                          <p:val>
                                            <p:strVal val="#ppt_x"/>
                                          </p:val>
                                        </p:tav>
                                      </p:tavLst>
                                    </p:anim>
                                    <p:anim calcmode="lin" valueType="num">
                                      <p:cBhvr>
                                        <p:cTn id="76" dur="1000" fill="hold"/>
                                        <p:tgtEl>
                                          <p:spTgt spid="35"/>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15"/>
                                        </p:tgtEl>
                                        <p:attrNameLst>
                                          <p:attrName>style.visibility</p:attrName>
                                        </p:attrNameLst>
                                      </p:cBhvr>
                                      <p:to>
                                        <p:strVal val="visible"/>
                                      </p:to>
                                    </p:set>
                                    <p:animEffect transition="in" filter="fade">
                                      <p:cBhvr>
                                        <p:cTn id="79" dur="1000"/>
                                        <p:tgtEl>
                                          <p:spTgt spid="15"/>
                                        </p:tgtEl>
                                      </p:cBhvr>
                                    </p:animEffect>
                                    <p:anim calcmode="lin" valueType="num">
                                      <p:cBhvr>
                                        <p:cTn id="80" dur="1000" fill="hold"/>
                                        <p:tgtEl>
                                          <p:spTgt spid="15"/>
                                        </p:tgtEl>
                                        <p:attrNameLst>
                                          <p:attrName>ppt_x</p:attrName>
                                        </p:attrNameLst>
                                      </p:cBhvr>
                                      <p:tavLst>
                                        <p:tav tm="0">
                                          <p:val>
                                            <p:strVal val="#ppt_x"/>
                                          </p:val>
                                        </p:tav>
                                        <p:tav tm="100000">
                                          <p:val>
                                            <p:strVal val="#ppt_x"/>
                                          </p:val>
                                        </p:tav>
                                      </p:tavLst>
                                    </p:anim>
                                    <p:anim calcmode="lin" valueType="num">
                                      <p:cBhvr>
                                        <p:cTn id="8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animEffect transition="in" filter="fade">
                                      <p:cBhvr>
                                        <p:cTn id="86" dur="1000"/>
                                        <p:tgtEl>
                                          <p:spTgt spid="17"/>
                                        </p:tgtEl>
                                      </p:cBhvr>
                                    </p:animEffect>
                                    <p:anim calcmode="lin" valueType="num">
                                      <p:cBhvr>
                                        <p:cTn id="87" dur="1000" fill="hold"/>
                                        <p:tgtEl>
                                          <p:spTgt spid="17"/>
                                        </p:tgtEl>
                                        <p:attrNameLst>
                                          <p:attrName>ppt_x</p:attrName>
                                        </p:attrNameLst>
                                      </p:cBhvr>
                                      <p:tavLst>
                                        <p:tav tm="0">
                                          <p:val>
                                            <p:strVal val="#ppt_x"/>
                                          </p:val>
                                        </p:tav>
                                        <p:tav tm="100000">
                                          <p:val>
                                            <p:strVal val="#ppt_x"/>
                                          </p:val>
                                        </p:tav>
                                      </p:tavLst>
                                    </p:anim>
                                    <p:anim calcmode="lin" valueType="num">
                                      <p:cBhvr>
                                        <p:cTn id="8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1" presetClass="entr" presetSubtype="1" fill="hold" nodeType="clickEffect">
                                  <p:stCondLst>
                                    <p:cond delay="0"/>
                                  </p:stCondLst>
                                  <p:childTnLst>
                                    <p:set>
                                      <p:cBhvr>
                                        <p:cTn id="92" dur="1" fill="hold">
                                          <p:stCondLst>
                                            <p:cond delay="0"/>
                                          </p:stCondLst>
                                        </p:cTn>
                                        <p:tgtEl>
                                          <p:spTgt spid="1032"/>
                                        </p:tgtEl>
                                        <p:attrNameLst>
                                          <p:attrName>style.visibility</p:attrName>
                                        </p:attrNameLst>
                                      </p:cBhvr>
                                      <p:to>
                                        <p:strVal val="visible"/>
                                      </p:to>
                                    </p:set>
                                    <p:animEffect transition="in" filter="wheel(1)">
                                      <p:cBhvr>
                                        <p:cTn id="93" dur="2000"/>
                                        <p:tgtEl>
                                          <p:spTgt spid="1032"/>
                                        </p:tgtEl>
                                      </p:cBhvr>
                                    </p:animEffect>
                                  </p:childTnLst>
                                </p:cTn>
                              </p:par>
                            </p:childTnLst>
                          </p:cTn>
                        </p:par>
                      </p:childTnLst>
                    </p:cTn>
                  </p:par>
                  <p:par>
                    <p:cTn id="94" fill="hold">
                      <p:stCondLst>
                        <p:cond delay="indefinite"/>
                      </p:stCondLst>
                      <p:childTnLst>
                        <p:par>
                          <p:cTn id="95" fill="hold">
                            <p:stCondLst>
                              <p:cond delay="0"/>
                            </p:stCondLst>
                            <p:childTnLst>
                              <p:par>
                                <p:cTn id="96" presetID="16" presetClass="entr" presetSubtype="21" fill="hold" grpId="0" nodeType="clickEffect">
                                  <p:stCondLst>
                                    <p:cond delay="0"/>
                                  </p:stCondLst>
                                  <p:childTnLst>
                                    <p:set>
                                      <p:cBhvr>
                                        <p:cTn id="97" dur="1" fill="hold">
                                          <p:stCondLst>
                                            <p:cond delay="0"/>
                                          </p:stCondLst>
                                        </p:cTn>
                                        <p:tgtEl>
                                          <p:spTgt spid="2"/>
                                        </p:tgtEl>
                                        <p:attrNameLst>
                                          <p:attrName>style.visibility</p:attrName>
                                        </p:attrNameLst>
                                      </p:cBhvr>
                                      <p:to>
                                        <p:strVal val="visible"/>
                                      </p:to>
                                    </p:set>
                                    <p:animEffect transition="in" filter="barn(inVertical)">
                                      <p:cBhvr>
                                        <p:cTn id="98" dur="500"/>
                                        <p:tgtEl>
                                          <p:spTgt spid="2"/>
                                        </p:tgtEl>
                                      </p:cBhvr>
                                    </p:animEffect>
                                  </p:childTnLst>
                                </p:cTn>
                              </p:par>
                              <p:par>
                                <p:cTn id="99" presetID="6" presetClass="entr" presetSubtype="16" fill="hold" nodeType="withEffect">
                                  <p:stCondLst>
                                    <p:cond delay="0"/>
                                  </p:stCondLst>
                                  <p:childTnLst>
                                    <p:set>
                                      <p:cBhvr>
                                        <p:cTn id="100" dur="1" fill="hold">
                                          <p:stCondLst>
                                            <p:cond delay="0"/>
                                          </p:stCondLst>
                                        </p:cTn>
                                        <p:tgtEl>
                                          <p:spTgt spid="1045"/>
                                        </p:tgtEl>
                                        <p:attrNameLst>
                                          <p:attrName>style.visibility</p:attrName>
                                        </p:attrNameLst>
                                      </p:cBhvr>
                                      <p:to>
                                        <p:strVal val="visible"/>
                                      </p:to>
                                    </p:set>
                                    <p:animEffect transition="in" filter="circle(in)">
                                      <p:cBhvr>
                                        <p:cTn id="101" dur="2000"/>
                                        <p:tgtEl>
                                          <p:spTgt spid="1045"/>
                                        </p:tgtEl>
                                      </p:cBhvr>
                                    </p:animEffect>
                                  </p:childTnLst>
                                </p:cTn>
                              </p:par>
                              <p:par>
                                <p:cTn id="102" presetID="22" presetClass="entr" presetSubtype="4" fill="hold" nodeType="withEffect">
                                  <p:stCondLst>
                                    <p:cond delay="0"/>
                                  </p:stCondLst>
                                  <p:childTnLst>
                                    <p:set>
                                      <p:cBhvr>
                                        <p:cTn id="103" dur="1" fill="hold">
                                          <p:stCondLst>
                                            <p:cond delay="0"/>
                                          </p:stCondLst>
                                        </p:cTn>
                                        <p:tgtEl>
                                          <p:spTgt spid="3"/>
                                        </p:tgtEl>
                                        <p:attrNameLst>
                                          <p:attrName>style.visibility</p:attrName>
                                        </p:attrNameLst>
                                      </p:cBhvr>
                                      <p:to>
                                        <p:strVal val="visible"/>
                                      </p:to>
                                    </p:set>
                                    <p:animEffect transition="in" filter="wipe(down)">
                                      <p:cBhvr>
                                        <p:cTn id="10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2" grpId="0"/>
      <p:bldP spid="13" grpId="0"/>
      <p:bldP spid="14" grpId="0"/>
      <p:bldP spid="15" grpId="0"/>
      <p:bldP spid="16" grpId="0"/>
      <p:bldP spid="2"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28601"/>
            <a:ext cx="8077200" cy="2971799"/>
          </a:xfrm>
        </p:spPr>
        <p:txBody>
          <a:bodyPr>
            <a:noAutofit/>
          </a:bodyPr>
          <a:lstStyle/>
          <a:p>
            <a:r>
              <a:rPr lang="en-US" sz="2000" dirty="0"/>
              <a:t>In some states, legislators have debated whether teenagers should be required to maintain a “C” grade average in school before receiving a driver’s license. Some people think this would be a good policy because having passing grades shows that students are responsible enough to be good drivers. Other people think such a policy would not be appropriate because they see no relationship between grades in school and driving skills. In your opinion, should teenagers be required to maintain a “C” average in school before receiving a driver’s license? </a:t>
            </a:r>
          </a:p>
        </p:txBody>
      </p:sp>
      <p:graphicFrame>
        <p:nvGraphicFramePr>
          <p:cNvPr id="4" name="Table 3"/>
          <p:cNvGraphicFramePr>
            <a:graphicFrameLocks noGrp="1"/>
          </p:cNvGraphicFramePr>
          <p:nvPr>
            <p:extLst>
              <p:ext uri="{D42A27DB-BD31-4B8C-83A1-F6EECF244321}">
                <p14:modId xmlns:p14="http://schemas.microsoft.com/office/powerpoint/2010/main" val="2321296715"/>
              </p:ext>
            </p:extLst>
          </p:nvPr>
        </p:nvGraphicFramePr>
        <p:xfrm>
          <a:off x="990600" y="2971800"/>
          <a:ext cx="7467600" cy="3564284"/>
        </p:xfrm>
        <a:graphic>
          <a:graphicData uri="http://schemas.openxmlformats.org/drawingml/2006/table">
            <a:tbl>
              <a:tblPr firstRow="1" bandRow="1">
                <a:tableStyleId>{5940675A-B579-460E-94D1-54222C63F5DA}</a:tableStyleId>
              </a:tblPr>
              <a:tblGrid>
                <a:gridCol w="3733800"/>
                <a:gridCol w="3733800"/>
              </a:tblGrid>
              <a:tr h="478222">
                <a:tc>
                  <a:txBody>
                    <a:bodyPr/>
                    <a:lstStyle/>
                    <a:p>
                      <a:pPr algn="ctr"/>
                      <a:r>
                        <a:rPr lang="en-US" dirty="0" smtClean="0"/>
                        <a:t>Reasons</a:t>
                      </a:r>
                      <a:r>
                        <a:rPr lang="en-US" baseline="0" dirty="0" smtClean="0"/>
                        <a:t> for “C” requirement</a:t>
                      </a:r>
                      <a:endParaRPr lang="en-US" dirty="0"/>
                    </a:p>
                  </a:txBody>
                  <a:tcPr/>
                </a:tc>
                <a:tc>
                  <a:txBody>
                    <a:bodyPr/>
                    <a:lstStyle/>
                    <a:p>
                      <a:pPr algn="ctr"/>
                      <a:r>
                        <a:rPr lang="en-US" dirty="0" smtClean="0"/>
                        <a:t>Reasons</a:t>
                      </a:r>
                      <a:r>
                        <a:rPr lang="en-US" baseline="0" dirty="0" smtClean="0"/>
                        <a:t> against “C” requirement</a:t>
                      </a:r>
                      <a:endParaRPr lang="en-US" dirty="0"/>
                    </a:p>
                  </a:txBody>
                  <a:tcPr/>
                </a:tc>
              </a:tr>
              <a:tr h="3086062">
                <a:tc>
                  <a:txBody>
                    <a:bodyPr/>
                    <a:lstStyle/>
                    <a:p>
                      <a:endParaRPr lang="en-US" dirty="0"/>
                    </a:p>
                  </a:txBody>
                  <a:tcPr/>
                </a:tc>
                <a:tc>
                  <a:txBody>
                    <a:bodyPr/>
                    <a:lstStyle/>
                    <a:p>
                      <a:endParaRPr lang="en-US" dirty="0"/>
                    </a:p>
                  </a:txBody>
                  <a:tcPr/>
                </a:tc>
              </a:tr>
            </a:tbl>
          </a:graphicData>
        </a:graphic>
      </p:graphicFrame>
      <p:sp>
        <p:nvSpPr>
          <p:cNvPr id="5" name="TextBox 4"/>
          <p:cNvSpPr txBox="1"/>
          <p:nvPr/>
        </p:nvSpPr>
        <p:spPr>
          <a:xfrm>
            <a:off x="1143000" y="3581400"/>
            <a:ext cx="3429000" cy="523220"/>
          </a:xfrm>
          <a:prstGeom prst="rect">
            <a:avLst/>
          </a:prstGeom>
          <a:noFill/>
        </p:spPr>
        <p:txBody>
          <a:bodyPr wrap="square" rtlCol="0">
            <a:spAutoFit/>
          </a:bodyPr>
          <a:lstStyle/>
          <a:p>
            <a:r>
              <a:rPr lang="en-US" sz="1400" dirty="0" smtClean="0">
                <a:sym typeface="Wingdings"/>
              </a:rPr>
              <a:t> Shows responsibility on the part of the student</a:t>
            </a:r>
            <a:endParaRPr lang="en-US" sz="1400" dirty="0"/>
          </a:p>
        </p:txBody>
      </p:sp>
      <p:sp>
        <p:nvSpPr>
          <p:cNvPr id="6" name="TextBox 5"/>
          <p:cNvSpPr txBox="1"/>
          <p:nvPr/>
        </p:nvSpPr>
        <p:spPr>
          <a:xfrm>
            <a:off x="1172029" y="4191000"/>
            <a:ext cx="3429000" cy="523220"/>
          </a:xfrm>
          <a:prstGeom prst="rect">
            <a:avLst/>
          </a:prstGeom>
          <a:noFill/>
        </p:spPr>
        <p:txBody>
          <a:bodyPr wrap="square" rtlCol="0">
            <a:spAutoFit/>
          </a:bodyPr>
          <a:lstStyle/>
          <a:p>
            <a:r>
              <a:rPr lang="en-US" sz="1400" dirty="0" smtClean="0">
                <a:sym typeface="Wingdings"/>
              </a:rPr>
              <a:t> Gives an incentive for doing well in school to those who might not have one</a:t>
            </a:r>
            <a:endParaRPr lang="en-US" sz="1400" dirty="0"/>
          </a:p>
        </p:txBody>
      </p:sp>
      <p:sp>
        <p:nvSpPr>
          <p:cNvPr id="7" name="TextBox 6"/>
          <p:cNvSpPr txBox="1"/>
          <p:nvPr/>
        </p:nvSpPr>
        <p:spPr>
          <a:xfrm>
            <a:off x="1175658" y="4800600"/>
            <a:ext cx="3429000" cy="738664"/>
          </a:xfrm>
          <a:prstGeom prst="rect">
            <a:avLst/>
          </a:prstGeom>
          <a:noFill/>
        </p:spPr>
        <p:txBody>
          <a:bodyPr wrap="square" rtlCol="0">
            <a:spAutoFit/>
          </a:bodyPr>
          <a:lstStyle/>
          <a:p>
            <a:r>
              <a:rPr lang="en-US" sz="1400" dirty="0" smtClean="0">
                <a:sym typeface="Wingdings"/>
              </a:rPr>
              <a:t> Success in school means success on the roads—smarter kids make smarter driving decisions</a:t>
            </a:r>
            <a:endParaRPr lang="en-US" sz="1400" dirty="0"/>
          </a:p>
        </p:txBody>
      </p:sp>
      <p:sp>
        <p:nvSpPr>
          <p:cNvPr id="8" name="TextBox 7"/>
          <p:cNvSpPr txBox="1"/>
          <p:nvPr/>
        </p:nvSpPr>
        <p:spPr>
          <a:xfrm>
            <a:off x="4909458" y="4419600"/>
            <a:ext cx="3429000" cy="738664"/>
          </a:xfrm>
          <a:prstGeom prst="rect">
            <a:avLst/>
          </a:prstGeom>
          <a:noFill/>
        </p:spPr>
        <p:txBody>
          <a:bodyPr wrap="square" rtlCol="0">
            <a:spAutoFit/>
          </a:bodyPr>
          <a:lstStyle/>
          <a:p>
            <a:r>
              <a:rPr lang="en-US" sz="1400" dirty="0" smtClean="0">
                <a:sym typeface="Wingdings"/>
              </a:rPr>
              <a:t> Consequences on families who may rely on teenagers having jobs and/or picking up younger siblings </a:t>
            </a:r>
            <a:endParaRPr lang="en-US" sz="1400" dirty="0"/>
          </a:p>
        </p:txBody>
      </p:sp>
      <p:sp>
        <p:nvSpPr>
          <p:cNvPr id="9" name="TextBox 8"/>
          <p:cNvSpPr txBox="1"/>
          <p:nvPr/>
        </p:nvSpPr>
        <p:spPr>
          <a:xfrm>
            <a:off x="4909458" y="3581400"/>
            <a:ext cx="3429000" cy="738664"/>
          </a:xfrm>
          <a:prstGeom prst="rect">
            <a:avLst/>
          </a:prstGeom>
          <a:noFill/>
        </p:spPr>
        <p:txBody>
          <a:bodyPr wrap="square" rtlCol="0">
            <a:spAutoFit/>
          </a:bodyPr>
          <a:lstStyle/>
          <a:p>
            <a:r>
              <a:rPr lang="en-US" sz="1400" dirty="0" smtClean="0">
                <a:sym typeface="Wingdings"/>
              </a:rPr>
              <a:t> Unfair to tie driving to grades; students who struggle in school shouldn’t be denied driving privileges.</a:t>
            </a:r>
            <a:endParaRPr lang="en-US" sz="1400" dirty="0"/>
          </a:p>
        </p:txBody>
      </p:sp>
      <p:sp>
        <p:nvSpPr>
          <p:cNvPr id="10" name="TextBox 9"/>
          <p:cNvSpPr txBox="1"/>
          <p:nvPr/>
        </p:nvSpPr>
        <p:spPr>
          <a:xfrm>
            <a:off x="304800" y="457200"/>
            <a:ext cx="409946" cy="5016758"/>
          </a:xfrm>
          <a:prstGeom prst="rect">
            <a:avLst/>
          </a:prstGeom>
          <a:noFill/>
        </p:spPr>
        <p:txBody>
          <a:bodyPr wrap="square" rtlCol="0">
            <a:spAutoFit/>
          </a:bodyPr>
          <a:lstStyle/>
          <a:p>
            <a:r>
              <a:rPr lang="en-US" sz="4000" dirty="0" smtClean="0">
                <a:latin typeface="Aharoni" pitchFamily="2" charset="-79"/>
                <a:cs typeface="Aharoni" pitchFamily="2" charset="-79"/>
              </a:rPr>
              <a:t>P</a:t>
            </a:r>
          </a:p>
          <a:p>
            <a:r>
              <a:rPr lang="en-US" sz="4000" dirty="0" smtClean="0">
                <a:latin typeface="Aharoni" pitchFamily="2" charset="-79"/>
                <a:cs typeface="Aharoni" pitchFamily="2" charset="-79"/>
              </a:rPr>
              <a:t>L</a:t>
            </a:r>
          </a:p>
          <a:p>
            <a:r>
              <a:rPr lang="en-US" sz="4000" dirty="0" smtClean="0">
                <a:latin typeface="Aharoni" pitchFamily="2" charset="-79"/>
                <a:cs typeface="Aharoni" pitchFamily="2" charset="-79"/>
              </a:rPr>
              <a:t>A</a:t>
            </a:r>
          </a:p>
          <a:p>
            <a:r>
              <a:rPr lang="en-US" sz="4000" dirty="0" smtClean="0">
                <a:latin typeface="Aharoni" pitchFamily="2" charset="-79"/>
                <a:cs typeface="Aharoni" pitchFamily="2" charset="-79"/>
              </a:rPr>
              <a:t>NNI</a:t>
            </a:r>
            <a:br>
              <a:rPr lang="en-US" sz="4000" dirty="0" smtClean="0">
                <a:latin typeface="Aharoni" pitchFamily="2" charset="-79"/>
                <a:cs typeface="Aharoni" pitchFamily="2" charset="-79"/>
              </a:rPr>
            </a:br>
            <a:r>
              <a:rPr lang="en-US" sz="4000" dirty="0" smtClean="0">
                <a:latin typeface="Aharoni" pitchFamily="2" charset="-79"/>
                <a:cs typeface="Aharoni" pitchFamily="2" charset="-79"/>
              </a:rPr>
              <a:t>NG</a:t>
            </a:r>
            <a:endParaRPr lang="en-US" sz="4000" dirty="0">
              <a:latin typeface="Aharoni" pitchFamily="2" charset="-79"/>
              <a:cs typeface="Aharoni" pitchFamily="2" charset="-79"/>
            </a:endParaRPr>
          </a:p>
        </p:txBody>
      </p:sp>
    </p:spTree>
    <p:extLst>
      <p:ext uri="{BB962C8B-B14F-4D97-AF65-F5344CB8AC3E}">
        <p14:creationId xmlns:p14="http://schemas.microsoft.com/office/powerpoint/2010/main" val="4150412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circle(in)">
                                      <p:cBhvr>
                                        <p:cTn id="3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Prompt</a:t>
            </a:r>
            <a:endParaRPr lang="en-US" dirty="0"/>
          </a:p>
        </p:txBody>
      </p:sp>
      <p:sp>
        <p:nvSpPr>
          <p:cNvPr id="3" name="Content Placeholder 2"/>
          <p:cNvSpPr>
            <a:spLocks noGrp="1"/>
          </p:cNvSpPr>
          <p:nvPr>
            <p:ph idx="1"/>
          </p:nvPr>
        </p:nvSpPr>
        <p:spPr/>
        <p:txBody>
          <a:bodyPr>
            <a:normAutofit fontScale="70000" lnSpcReduction="20000"/>
          </a:bodyPr>
          <a:lstStyle/>
          <a:p>
            <a:pPr fontAlgn="base"/>
            <a:r>
              <a:rPr lang="en-US" dirty="0"/>
              <a:t>Recently, several English teachers have decided to teach a certain book to their classes that contains questionable material normally not allowed in schools, including poor language, sexuality, and violence. They claim that the book has many redeeming qualities about it, and also is a great tool for teaching students reading and analytical skills. Many parents, on the other hand, have objected to the use of this book in class, arguing that schools should only include books and topics that are acceptable to everyone, and that students are subjected to too many negative influences already through media outside of school. In your opinion, should these teachers be permitted to teach this questionable book to their students?</a:t>
            </a:r>
          </a:p>
          <a:p>
            <a:pPr fontAlgn="base"/>
            <a:r>
              <a:rPr lang="en-US" dirty="0"/>
              <a:t>In your essay, take a position on this question. You may write about either one of the two points of view given, or you may present a different point of view on this question. Use specific reasons and examples to support your position.</a:t>
            </a:r>
          </a:p>
          <a:p>
            <a:endParaRPr lang="en-US" dirty="0"/>
          </a:p>
        </p:txBody>
      </p:sp>
    </p:spTree>
    <p:extLst>
      <p:ext uri="{BB962C8B-B14F-4D97-AF65-F5344CB8AC3E}">
        <p14:creationId xmlns:p14="http://schemas.microsoft.com/office/powerpoint/2010/main" val="29062833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Prompt</a:t>
            </a:r>
            <a:endParaRPr lang="en-US" dirty="0"/>
          </a:p>
        </p:txBody>
      </p:sp>
      <p:sp>
        <p:nvSpPr>
          <p:cNvPr id="3" name="Content Placeholder 2"/>
          <p:cNvSpPr>
            <a:spLocks noGrp="1"/>
          </p:cNvSpPr>
          <p:nvPr>
            <p:ph idx="1"/>
          </p:nvPr>
        </p:nvSpPr>
        <p:spPr>
          <a:xfrm>
            <a:off x="304800" y="1676400"/>
            <a:ext cx="8534400" cy="4830763"/>
          </a:xfrm>
        </p:spPr>
        <p:txBody>
          <a:bodyPr>
            <a:normAutofit fontScale="77500" lnSpcReduction="20000"/>
          </a:bodyPr>
          <a:lstStyle/>
          <a:p>
            <a:pPr fontAlgn="base"/>
            <a:r>
              <a:rPr lang="en-US" dirty="0"/>
              <a:t>Many teachers are reconsidering how they score homework. They believe that if homework is meant as practice for students, then it should not be graded. This, teachers say, will allow students to practice and learn freely without the pressure of getting graded down for making mistakes on knowledge they have hardly had a chance to learn. Students would still receive feedback, but not grades. Other teachers, however, have commented that homework is a responsibility of students, and that grades on it help make sure students do it; plus their scores can be compared to track their progress. In your opinion, should teachers stop grading homework?</a:t>
            </a:r>
          </a:p>
          <a:p>
            <a:pPr fontAlgn="base"/>
            <a:r>
              <a:rPr lang="en-US" dirty="0"/>
              <a:t>In your essay, take a position on this question. You may write about either one of the two points of view given, or you may present a different point of view on this question. Use specific reasons and examples to support your position.</a:t>
            </a:r>
          </a:p>
          <a:p>
            <a:endParaRPr lang="en-US" dirty="0"/>
          </a:p>
        </p:txBody>
      </p:sp>
    </p:spTree>
    <p:extLst>
      <p:ext uri="{BB962C8B-B14F-4D97-AF65-F5344CB8AC3E}">
        <p14:creationId xmlns:p14="http://schemas.microsoft.com/office/powerpoint/2010/main" val="17127207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Prompt</a:t>
            </a:r>
            <a:endParaRPr lang="en-US" dirty="0"/>
          </a:p>
        </p:txBody>
      </p:sp>
      <p:sp>
        <p:nvSpPr>
          <p:cNvPr id="3" name="Content Placeholder 2"/>
          <p:cNvSpPr>
            <a:spLocks noGrp="1"/>
          </p:cNvSpPr>
          <p:nvPr>
            <p:ph idx="1"/>
          </p:nvPr>
        </p:nvSpPr>
        <p:spPr/>
        <p:txBody>
          <a:bodyPr>
            <a:normAutofit fontScale="70000" lnSpcReduction="20000"/>
          </a:bodyPr>
          <a:lstStyle/>
          <a:p>
            <a:pPr fontAlgn="base"/>
            <a:r>
              <a:rPr lang="en-US" dirty="0"/>
              <a:t>YouTube.com is famous for being the world’s largest video website, and it offers millions of videos that could be viewed for learning. However, your school’s administration has decided to block the website because so many students seem to be using it as a distraction: when students go to the library or study hall to work on a computer, they often end up watching videos instead. To limit student distraction, administrators now only allow teachers to use YouTube. While they claim this will help students to focus, many students insist that </a:t>
            </a:r>
            <a:r>
              <a:rPr lang="en-US" dirty="0" err="1"/>
              <a:t>Youtube</a:t>
            </a:r>
            <a:r>
              <a:rPr lang="en-US" dirty="0"/>
              <a:t> in school provides access to learning that should continue to be allowed. In your opinion, should students have access to </a:t>
            </a:r>
            <a:r>
              <a:rPr lang="en-US" dirty="0" err="1"/>
              <a:t>Youtube</a:t>
            </a:r>
            <a:r>
              <a:rPr lang="en-US" dirty="0"/>
              <a:t> in school?</a:t>
            </a:r>
          </a:p>
          <a:p>
            <a:pPr fontAlgn="base"/>
            <a:r>
              <a:rPr lang="en-US" dirty="0"/>
              <a:t>In your essay, take a position on this question. You may write about either one of the two points of view given, or you may present a different point of view on this question. Use specific reasons and examples to support your position.</a:t>
            </a:r>
          </a:p>
          <a:p>
            <a:endParaRPr lang="en-US" dirty="0"/>
          </a:p>
        </p:txBody>
      </p:sp>
    </p:spTree>
    <p:extLst>
      <p:ext uri="{BB962C8B-B14F-4D97-AF65-F5344CB8AC3E}">
        <p14:creationId xmlns:p14="http://schemas.microsoft.com/office/powerpoint/2010/main" val="3901659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Prompt</a:t>
            </a:r>
            <a:endParaRPr lang="en-US" dirty="0"/>
          </a:p>
        </p:txBody>
      </p:sp>
      <p:sp>
        <p:nvSpPr>
          <p:cNvPr id="3" name="Content Placeholder 2"/>
          <p:cNvSpPr>
            <a:spLocks noGrp="1"/>
          </p:cNvSpPr>
          <p:nvPr>
            <p:ph idx="1"/>
          </p:nvPr>
        </p:nvSpPr>
        <p:spPr/>
        <p:txBody>
          <a:bodyPr>
            <a:normAutofit fontScale="70000" lnSpcReduction="20000"/>
          </a:bodyPr>
          <a:lstStyle/>
          <a:p>
            <a:pPr fontAlgn="base"/>
            <a:r>
              <a:rPr lang="en-US" dirty="0"/>
              <a:t>As more technology becomes available for educational purposes, more schools are replacing the traditional textbooks and library books with electronic versions. By providing students with an </a:t>
            </a:r>
            <a:r>
              <a:rPr lang="en-US" dirty="0" err="1"/>
              <a:t>iPad</a:t>
            </a:r>
            <a:r>
              <a:rPr lang="en-US" dirty="0"/>
              <a:t> or e-reader, schools enable students to access digital books instead of the hard covers or paperbacks they have used in the past. According to technology advocates, this saves the school and students money in addition to making easier access to learning materials. Others have claimed, however, that there are certain learning benefits to holding a physical book that cannot be replicated with a digital device. In your opinion, should schools provide students with electronic devices to download their textbooks and reading materials?</a:t>
            </a:r>
          </a:p>
          <a:p>
            <a:pPr fontAlgn="base"/>
            <a:r>
              <a:rPr lang="en-US" dirty="0"/>
              <a:t>In your essay, take a position on this question. You may write about either one of the two points of view given, or you may present a different point of view on this question. Use specific reasons and examples to support your position</a:t>
            </a:r>
            <a:r>
              <a:rPr lang="en-US" dirty="0" smtClean="0"/>
              <a:t>.</a:t>
            </a:r>
            <a:endParaRPr lang="en-US" dirty="0"/>
          </a:p>
        </p:txBody>
      </p:sp>
    </p:spTree>
    <p:extLst>
      <p:ext uri="{BB962C8B-B14F-4D97-AF65-F5344CB8AC3E}">
        <p14:creationId xmlns:p14="http://schemas.microsoft.com/office/powerpoint/2010/main" val="4361852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1045</Words>
  <Application>Microsoft Office PowerPoint</Application>
  <PresentationFormat>On-screen Show (4:3)</PresentationFormat>
  <Paragraphs>38</Paragraphs>
  <Slides>6</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Aharoni</vt:lpstr>
      <vt:lpstr>Arial</vt:lpstr>
      <vt:lpstr>Book Antiqua</vt:lpstr>
      <vt:lpstr>Calibri</vt:lpstr>
      <vt:lpstr>Centaur</vt:lpstr>
      <vt:lpstr>Consolas</vt:lpstr>
      <vt:lpstr>Impact</vt:lpstr>
      <vt:lpstr>Nyala</vt:lpstr>
      <vt:lpstr>Snap ITC</vt:lpstr>
      <vt:lpstr>Wingdings</vt:lpstr>
      <vt:lpstr>Office Theme</vt:lpstr>
      <vt:lpstr>PowerPoint Presentation</vt:lpstr>
      <vt:lpstr>PowerPoint Presentation</vt:lpstr>
      <vt:lpstr>Sample Prompt</vt:lpstr>
      <vt:lpstr>Sample Prompt</vt:lpstr>
      <vt:lpstr>Sample Prompt</vt:lpstr>
      <vt:lpstr>Sample Prompt</vt:lpstr>
    </vt:vector>
  </TitlesOfParts>
  <Company>HCS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Patricia Wyrick</cp:lastModifiedBy>
  <cp:revision>11</cp:revision>
  <dcterms:created xsi:type="dcterms:W3CDTF">2015-02-12T20:15:28Z</dcterms:created>
  <dcterms:modified xsi:type="dcterms:W3CDTF">2017-05-24T15:50:15Z</dcterms:modified>
</cp:coreProperties>
</file>