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2" y="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558D5C3-CDCD-4382-8FF8-E1BA4531DE28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DB318E4-5053-4DD7-B912-E763D9506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91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639D-419B-4903-9A08-E5651D6F5A1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4FC9-7248-4053-9E08-89E6B7A7B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6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639D-419B-4903-9A08-E5651D6F5A1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4FC9-7248-4053-9E08-89E6B7A7B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409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639D-419B-4903-9A08-E5651D6F5A1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4FC9-7248-4053-9E08-89E6B7A7B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287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639D-419B-4903-9A08-E5651D6F5A1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4FC9-7248-4053-9E08-89E6B7A7B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329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639D-419B-4903-9A08-E5651D6F5A1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4FC9-7248-4053-9E08-89E6B7A7B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91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639D-419B-4903-9A08-E5651D6F5A1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4FC9-7248-4053-9E08-89E6B7A7B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42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639D-419B-4903-9A08-E5651D6F5A1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4FC9-7248-4053-9E08-89E6B7A7B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90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639D-419B-4903-9A08-E5651D6F5A1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4FC9-7248-4053-9E08-89E6B7A7B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77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639D-419B-4903-9A08-E5651D6F5A1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4FC9-7248-4053-9E08-89E6B7A7B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46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639D-419B-4903-9A08-E5651D6F5A1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4FC9-7248-4053-9E08-89E6B7A7B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91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639D-419B-4903-9A08-E5651D6F5A1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24FC9-7248-4053-9E08-89E6B7A7B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4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639D-419B-4903-9A08-E5651D6F5A1C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24FC9-7248-4053-9E08-89E6B7A7B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65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wmf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wmf"/><Relationship Id="rId10" Type="http://schemas.openxmlformats.org/officeDocument/2006/relationships/image" Target="../media/image9.gif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" name="Picture 92" descr="MP900400671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63546">
            <a:off x="1174749" y="1750390"/>
            <a:ext cx="747712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2093" name="Text Box 93"/>
          <p:cNvSpPr txBox="1">
            <a:spLocks noChangeArrowheads="1"/>
          </p:cNvSpPr>
          <p:nvPr/>
        </p:nvSpPr>
        <p:spPr bwMode="auto">
          <a:xfrm>
            <a:off x="381000" y="304800"/>
            <a:ext cx="2335212" cy="139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>4 Passage...4 genres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</a:br>
            <a:r>
              <a:rPr kumimoji="0" lang="en-US" sz="1200" b="0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▪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> Prose fiction </a:t>
            </a:r>
            <a:r>
              <a:rPr kumimoji="0" lang="en-US" sz="1200" b="0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▪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</a:br>
            <a:r>
              <a:rPr kumimoji="0" lang="en-US" sz="1200" b="0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▪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>Humanities </a:t>
            </a:r>
            <a:r>
              <a:rPr kumimoji="0" lang="en-US" sz="1200" b="0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▪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</a:br>
            <a:r>
              <a:rPr kumimoji="0" lang="en-US" sz="1200" b="0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▪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>Social Sciences </a:t>
            </a:r>
            <a:r>
              <a:rPr kumimoji="0" lang="en-US" sz="1200" b="0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▪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</a:br>
            <a:r>
              <a:rPr kumimoji="0" lang="en-US" sz="1200" b="0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▪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>Natural Science </a:t>
            </a:r>
            <a:r>
              <a:rPr kumimoji="0" lang="en-US" sz="1200" b="0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▪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</a:br>
            <a:r>
              <a:rPr kumimoji="0" lang="en-US" sz="12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>10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>Questions each = </a:t>
            </a:r>
            <a:r>
              <a:rPr kumimoji="0" lang="en-US" sz="12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>40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>in all!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95" name="Text Box 94"/>
          <p:cNvSpPr txBox="1">
            <a:spLocks noChangeArrowheads="1"/>
          </p:cNvSpPr>
          <p:nvPr/>
        </p:nvSpPr>
        <p:spPr bwMode="auto">
          <a:xfrm>
            <a:off x="3739262" y="4108032"/>
            <a:ext cx="1868488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Answer EVERY question.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okerman" pitchFamily="82" charset="0"/>
                <a:cs typeface="Arial" pitchFamily="34" charset="0"/>
              </a:rPr>
              <a:t>LEAVE NONE BLANK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!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97" name="Text Box 96"/>
          <p:cNvSpPr txBox="1">
            <a:spLocks noChangeArrowheads="1"/>
          </p:cNvSpPr>
          <p:nvPr/>
        </p:nvSpPr>
        <p:spPr bwMode="auto">
          <a:xfrm>
            <a:off x="737963" y="3428099"/>
            <a:ext cx="2179862" cy="1151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rlin Sans FB" pitchFamily="34" charset="0"/>
                <a:cs typeface="Arial" pitchFamily="34" charset="0"/>
              </a:rPr>
              <a:t>If an answer is half right,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hiller" pitchFamily="82" charset="0"/>
                <a:cs typeface="Arial" pitchFamily="34" charset="0"/>
              </a:rPr>
              <a:t>it’s 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hiller" pitchFamily="82" charset="0"/>
                <a:cs typeface="Arial" pitchFamily="34" charset="0"/>
              </a:rPr>
              <a:t>ALL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hiller" pitchFamily="82" charset="0"/>
                <a:cs typeface="Arial" pitchFamily="34" charset="0"/>
              </a:rPr>
              <a:t>wrong!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45" name="Picture 97" descr="MC900127674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7643">
            <a:off x="205723" y="2686902"/>
            <a:ext cx="658514" cy="916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2146" name="Picture 98" descr="running-out-of-tim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74" b="12093"/>
          <a:stretch>
            <a:fillRect/>
          </a:stretch>
        </p:blipFill>
        <p:spPr bwMode="auto">
          <a:xfrm>
            <a:off x="4069215" y="1676400"/>
            <a:ext cx="832531" cy="881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2098" name="Text Box 99"/>
          <p:cNvSpPr txBox="1">
            <a:spLocks noChangeArrowheads="1"/>
          </p:cNvSpPr>
          <p:nvPr/>
        </p:nvSpPr>
        <p:spPr bwMode="auto">
          <a:xfrm>
            <a:off x="5993871" y="1887604"/>
            <a:ext cx="2743199" cy="927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aur" pitchFamily="18" charset="0"/>
                <a:cs typeface="Arial" pitchFamily="34" charset="0"/>
              </a:rPr>
              <a:t>Eliminate WRONG answers—the answers to all of the questions can be found in the text.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03" name="Text Box 100"/>
          <p:cNvSpPr txBox="1">
            <a:spLocks noChangeArrowheads="1"/>
          </p:cNvSpPr>
          <p:nvPr/>
        </p:nvSpPr>
        <p:spPr bwMode="auto">
          <a:xfrm>
            <a:off x="3429000" y="990600"/>
            <a:ext cx="2001838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ONLY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35 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minutes!</a:t>
            </a:r>
            <a:b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Time management is crucial!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49" name="Picture 101" descr="MC900361264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582" y="5877067"/>
            <a:ext cx="852488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2150" name="Picture 102" descr="eliminat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14592" r="22580" b="35486"/>
          <a:stretch>
            <a:fillRect/>
          </a:stretch>
        </p:blipFill>
        <p:spPr bwMode="auto">
          <a:xfrm rot="791880">
            <a:off x="7297821" y="1218959"/>
            <a:ext cx="14811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105" name="Text Box 100"/>
          <p:cNvSpPr txBox="1">
            <a:spLocks noChangeArrowheads="1"/>
          </p:cNvSpPr>
          <p:nvPr/>
        </p:nvSpPr>
        <p:spPr bwMode="auto">
          <a:xfrm>
            <a:off x="3484562" y="2514600"/>
            <a:ext cx="2001838" cy="103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Give yourself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8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minutes per passage—no more! If you haven’t finished,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move on.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Text Box 99"/>
          <p:cNvSpPr txBox="1">
            <a:spLocks noChangeArrowheads="1"/>
          </p:cNvSpPr>
          <p:nvPr/>
        </p:nvSpPr>
        <p:spPr bwMode="auto">
          <a:xfrm>
            <a:off x="6746990" y="3166989"/>
            <a:ext cx="2279438" cy="522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radley Hand ITC" pitchFamily="66" charset="0"/>
                <a:cs typeface="Arial" pitchFamily="34" charset="0"/>
              </a:rPr>
              <a:t>INFER =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radley Hand ITC" pitchFamily="66" charset="0"/>
                <a:cs typeface="Arial" pitchFamily="34" charset="0"/>
              </a:rPr>
              <a:t>Make an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Bradley Hand ITC" pitchFamily="66" charset="0"/>
                <a:cs typeface="Arial" pitchFamily="34" charset="0"/>
              </a:rPr>
              <a:t> EDUCATED GUESS!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adley Hand ITC" pitchFamily="66" charset="0"/>
              <a:cs typeface="Arial" pitchFamily="34" charset="0"/>
            </a:endParaRPr>
          </a:p>
        </p:txBody>
      </p:sp>
      <p:sp>
        <p:nvSpPr>
          <p:cNvPr id="107" name="Text Box 96"/>
          <p:cNvSpPr txBox="1">
            <a:spLocks noChangeArrowheads="1"/>
          </p:cNvSpPr>
          <p:nvPr/>
        </p:nvSpPr>
        <p:spPr bwMode="auto">
          <a:xfrm>
            <a:off x="228600" y="5592969"/>
            <a:ext cx="2323957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rgbClr val="000000"/>
                </a:solidFill>
                <a:latin typeface="Berlin Sans FB" pitchFamily="34" charset="0"/>
                <a:cs typeface="Arial" pitchFamily="34" charset="0"/>
              </a:rPr>
              <a:t>Tone = author’s </a:t>
            </a:r>
            <a:r>
              <a:rPr lang="en-US" sz="1600" u="sng" dirty="0" smtClean="0">
                <a:solidFill>
                  <a:srgbClr val="000000"/>
                </a:solidFill>
                <a:latin typeface="Berlin Sans FB" pitchFamily="34" charset="0"/>
                <a:cs typeface="Arial" pitchFamily="34" charset="0"/>
              </a:rPr>
              <a:t>attitude</a:t>
            </a:r>
            <a:endParaRPr kumimoji="0" lang="en-US" sz="2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Text Box 99"/>
          <p:cNvSpPr txBox="1">
            <a:spLocks noChangeArrowheads="1"/>
          </p:cNvSpPr>
          <p:nvPr/>
        </p:nvSpPr>
        <p:spPr bwMode="auto">
          <a:xfrm>
            <a:off x="3285629" y="5783469"/>
            <a:ext cx="2810371" cy="923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aur" pitchFamily="18" charset="0"/>
                <a:cs typeface="Arial" pitchFamily="34" charset="0"/>
              </a:rPr>
              <a:t>For vocabulary questions, substitute the answer choices and pick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aur" pitchFamily="18" charset="0"/>
                <a:cs typeface="Arial" pitchFamily="34" charset="0"/>
              </a:rPr>
              <a:t> the best fit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05" name="Rectangle 2104"/>
          <p:cNvSpPr/>
          <p:nvPr/>
        </p:nvSpPr>
        <p:spPr>
          <a:xfrm>
            <a:off x="6248401" y="4485130"/>
            <a:ext cx="277561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BE A DETECTIVE!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 Antiqua" pitchFamily="18" charset="0"/>
                <a:cs typeface="Arial" pitchFamily="34" charset="0"/>
              </a:rPr>
              <a:t>If an answer isn’t supported by the passage, get rid of it!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06" name="Picture 210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895650"/>
            <a:ext cx="345685" cy="577985"/>
          </a:xfrm>
          <a:prstGeom prst="rect">
            <a:avLst/>
          </a:prstGeom>
        </p:spPr>
      </p:pic>
      <p:pic>
        <p:nvPicPr>
          <p:cNvPr id="2108" name="Picture 210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48" y="5128835"/>
            <a:ext cx="1215466" cy="738565"/>
          </a:xfrm>
          <a:prstGeom prst="rect">
            <a:avLst/>
          </a:prstGeom>
        </p:spPr>
      </p:pic>
      <p:pic>
        <p:nvPicPr>
          <p:cNvPr id="2109" name="Picture 210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38" y="4723982"/>
            <a:ext cx="722964" cy="722964"/>
          </a:xfrm>
          <a:prstGeom prst="rect">
            <a:avLst/>
          </a:prstGeom>
        </p:spPr>
      </p:pic>
      <p:sp>
        <p:nvSpPr>
          <p:cNvPr id="2110" name="Text Box 103"/>
          <p:cNvSpPr txBox="1">
            <a:spLocks noChangeArrowheads="1"/>
          </p:cNvSpPr>
          <p:nvPr/>
        </p:nvSpPr>
        <p:spPr bwMode="auto">
          <a:xfrm>
            <a:off x="3084248" y="76200"/>
            <a:ext cx="5819245" cy="78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Nyala" pitchFamily="2" charset="0"/>
                <a:cs typeface="Arial" pitchFamily="34" charset="0"/>
              </a:rPr>
              <a:t>ACT Reading Tips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2" name="Picture 104" descr="MM900354774[1]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944" y="47881"/>
            <a:ext cx="830262" cy="6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grpSp>
        <p:nvGrpSpPr>
          <p:cNvPr id="2112" name="Group 2111"/>
          <p:cNvGrpSpPr/>
          <p:nvPr/>
        </p:nvGrpSpPr>
        <p:grpSpPr>
          <a:xfrm>
            <a:off x="3029432" y="76200"/>
            <a:ext cx="5819245" cy="808657"/>
            <a:chOff x="3029432" y="76200"/>
            <a:chExt cx="5819245" cy="808657"/>
          </a:xfrm>
        </p:grpSpPr>
        <p:sp>
          <p:nvSpPr>
            <p:cNvPr id="116" name="Text Box 103"/>
            <p:cNvSpPr txBox="1">
              <a:spLocks noChangeArrowheads="1"/>
            </p:cNvSpPr>
            <p:nvPr/>
          </p:nvSpPr>
          <p:spPr bwMode="auto">
            <a:xfrm>
              <a:off x="3029432" y="104519"/>
              <a:ext cx="5819245" cy="7803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Nyala" pitchFamily="2" charset="0"/>
                  <a:cs typeface="Arial" pitchFamily="34" charset="0"/>
                </a:rPr>
                <a:t>ACT Reading Tips</a:t>
              </a:r>
              <a:endPara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7" name="Picture 104" descr="MM900354774[1]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9128" y="76200"/>
              <a:ext cx="830262" cy="6691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8668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3" grpId="0"/>
      <p:bldP spid="2095" grpId="0"/>
      <p:bldP spid="2097" grpId="0"/>
      <p:bldP spid="2098" grpId="0"/>
      <p:bldP spid="2103" grpId="0"/>
      <p:bldP spid="105" grpId="0"/>
      <p:bldP spid="106" grpId="0"/>
      <p:bldP spid="107" grpId="0"/>
      <p:bldP spid="108" grpId="0"/>
      <p:bldP spid="210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3" t="26865" r="51128" b="8269"/>
          <a:stretch/>
        </p:blipFill>
        <p:spPr bwMode="auto">
          <a:xfrm>
            <a:off x="228600" y="152400"/>
            <a:ext cx="7149684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90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76200"/>
            <a:ext cx="8382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1. According to the passage, the most dangerous aspect of Type II diabetes is:</a:t>
            </a:r>
            <a:endParaRPr lang="en-US" sz="1400" dirty="0"/>
          </a:p>
          <a:p>
            <a:r>
              <a:rPr lang="en-US" sz="1400" b="1" dirty="0"/>
              <a:t>a. </a:t>
            </a:r>
            <a:r>
              <a:rPr lang="en-US" sz="1400" dirty="0"/>
              <a:t>the daily insulin shots that are needed for treatment of Type II diabetes.</a:t>
            </a:r>
          </a:p>
          <a:p>
            <a:r>
              <a:rPr lang="en-US" sz="1400" b="1" dirty="0"/>
              <a:t>b. </a:t>
            </a:r>
            <a:r>
              <a:rPr lang="en-US" sz="1400" dirty="0"/>
              <a:t>that Type II diabetes may go undetected and, therefore, untreated.</a:t>
            </a:r>
          </a:p>
          <a:p>
            <a:r>
              <a:rPr lang="en-US" sz="1400" b="1" dirty="0"/>
              <a:t>c. </a:t>
            </a:r>
            <a:r>
              <a:rPr lang="en-US" sz="1400" dirty="0"/>
              <a:t>that in Type II diabetes, the pancreas does not produce insulin.</a:t>
            </a:r>
          </a:p>
          <a:p>
            <a:r>
              <a:rPr lang="en-US" sz="1400" b="1" dirty="0"/>
              <a:t>d. </a:t>
            </a:r>
            <a:r>
              <a:rPr lang="en-US" sz="1400" dirty="0"/>
              <a:t>that Type II diabetes interferes with digestion.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160361" y="1447800"/>
            <a:ext cx="861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2. The author of the passage compares Type I and Type II diabetes and states which of the following </a:t>
            </a:r>
            <a:r>
              <a:rPr lang="en-US" sz="1400" b="1" dirty="0" smtClean="0"/>
              <a:t>are the </a:t>
            </a:r>
            <a:r>
              <a:rPr lang="en-US" sz="1400" b="1" dirty="0"/>
              <a:t>same for both?</a:t>
            </a:r>
            <a:endParaRPr lang="en-US" sz="1400" dirty="0"/>
          </a:p>
          <a:p>
            <a:r>
              <a:rPr lang="en-US" sz="1400" b="1" dirty="0"/>
              <a:t>f. </a:t>
            </a:r>
            <a:r>
              <a:rPr lang="en-US" sz="1400" dirty="0"/>
              <a:t>treatments</a:t>
            </a:r>
          </a:p>
          <a:p>
            <a:r>
              <a:rPr lang="en-US" sz="1400" b="1" dirty="0"/>
              <a:t>g. </a:t>
            </a:r>
            <a:r>
              <a:rPr lang="en-US" sz="1400" dirty="0"/>
              <a:t>long-term health risks</a:t>
            </a:r>
          </a:p>
          <a:p>
            <a:r>
              <a:rPr lang="en-US" sz="1400" b="1" dirty="0"/>
              <a:t>h. </a:t>
            </a:r>
            <a:r>
              <a:rPr lang="en-US" sz="1400" dirty="0"/>
              <a:t>short-term effects</a:t>
            </a:r>
          </a:p>
          <a:p>
            <a:r>
              <a:rPr lang="en-US" sz="1400" b="1" dirty="0"/>
              <a:t>j. </a:t>
            </a:r>
            <a:r>
              <a:rPr lang="en-US" sz="1400" dirty="0"/>
              <a:t>causes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3048000"/>
            <a:ext cx="877096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3. According to the passage, one place in which excess glucose is stored is the:</a:t>
            </a:r>
            <a:endParaRPr lang="en-US" sz="1400" dirty="0"/>
          </a:p>
          <a:p>
            <a:r>
              <a:rPr lang="en-US" sz="1400" b="1" dirty="0"/>
              <a:t>a. </a:t>
            </a:r>
            <a:r>
              <a:rPr lang="en-US" sz="1400" dirty="0"/>
              <a:t>stomach.</a:t>
            </a:r>
          </a:p>
          <a:p>
            <a:r>
              <a:rPr lang="en-US" sz="1400" b="1" dirty="0"/>
              <a:t>b. </a:t>
            </a:r>
            <a:r>
              <a:rPr lang="en-US" sz="1400" dirty="0"/>
              <a:t>insulin receptors.</a:t>
            </a:r>
          </a:p>
          <a:p>
            <a:r>
              <a:rPr lang="en-US" sz="1400" b="1" dirty="0"/>
              <a:t>c. </a:t>
            </a:r>
            <a:r>
              <a:rPr lang="en-US" sz="1400" dirty="0"/>
              <a:t>pancreas.</a:t>
            </a:r>
          </a:p>
          <a:p>
            <a:r>
              <a:rPr lang="en-US" sz="1400" b="1" dirty="0"/>
              <a:t>d. </a:t>
            </a:r>
            <a:r>
              <a:rPr lang="en-US" sz="1400" dirty="0"/>
              <a:t>liver.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399" y="4343400"/>
            <a:ext cx="877096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4. A diet dominated by which of the following is recommended for non-insulin-dependent diabetics?</a:t>
            </a:r>
            <a:endParaRPr lang="en-US" sz="1400" dirty="0"/>
          </a:p>
          <a:p>
            <a:r>
              <a:rPr lang="en-US" sz="1400" b="1" dirty="0"/>
              <a:t>f. </a:t>
            </a:r>
            <a:r>
              <a:rPr lang="en-US" sz="1400" dirty="0"/>
              <a:t>protein</a:t>
            </a:r>
          </a:p>
          <a:p>
            <a:r>
              <a:rPr lang="en-US" sz="1400" b="1" dirty="0"/>
              <a:t>g. </a:t>
            </a:r>
            <a:r>
              <a:rPr lang="en-US" sz="1400" dirty="0"/>
              <a:t>fat</a:t>
            </a:r>
          </a:p>
          <a:p>
            <a:r>
              <a:rPr lang="en-US" sz="1400" b="1" dirty="0"/>
              <a:t>h. </a:t>
            </a:r>
            <a:r>
              <a:rPr lang="en-US" sz="1400" dirty="0"/>
              <a:t>carbohydrates</a:t>
            </a:r>
          </a:p>
          <a:p>
            <a:r>
              <a:rPr lang="en-US" sz="1400" b="1" dirty="0"/>
              <a:t>j. </a:t>
            </a:r>
            <a:r>
              <a:rPr lang="en-US" sz="1400" dirty="0"/>
              <a:t>raw foods</a:t>
            </a:r>
          </a:p>
        </p:txBody>
      </p:sp>
      <p:sp>
        <p:nvSpPr>
          <p:cNvPr id="8" name="Rectangle 7"/>
          <p:cNvSpPr/>
          <p:nvPr/>
        </p:nvSpPr>
        <p:spPr>
          <a:xfrm>
            <a:off x="116005" y="5657924"/>
            <a:ext cx="865495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5. Which of the following is the main function of insulin?</a:t>
            </a:r>
            <a:endParaRPr lang="en-US" sz="1400" dirty="0"/>
          </a:p>
          <a:p>
            <a:r>
              <a:rPr lang="en-US" sz="1400" b="1" dirty="0"/>
              <a:t>a. </a:t>
            </a:r>
            <a:r>
              <a:rPr lang="en-US" sz="1400" dirty="0"/>
              <a:t>It signals tissues to metabolize sugar.</a:t>
            </a:r>
          </a:p>
          <a:p>
            <a:r>
              <a:rPr lang="en-US" sz="1400" b="1" dirty="0"/>
              <a:t>b. </a:t>
            </a:r>
            <a:r>
              <a:rPr lang="en-US" sz="1400" dirty="0"/>
              <a:t>It breaks down food into glucose.</a:t>
            </a:r>
          </a:p>
          <a:p>
            <a:r>
              <a:rPr lang="en-US" sz="1400" b="1" dirty="0"/>
              <a:t>c. </a:t>
            </a:r>
            <a:r>
              <a:rPr lang="en-US" sz="1400" dirty="0"/>
              <a:t>It carries glucose throughout the body.</a:t>
            </a:r>
          </a:p>
          <a:p>
            <a:r>
              <a:rPr lang="en-US" sz="1400" b="1" dirty="0"/>
              <a:t>d. </a:t>
            </a:r>
            <a:r>
              <a:rPr lang="en-US" sz="1400" dirty="0"/>
              <a:t>It binds to receptors.</a:t>
            </a:r>
          </a:p>
        </p:txBody>
      </p:sp>
    </p:spTree>
    <p:extLst>
      <p:ext uri="{BB962C8B-B14F-4D97-AF65-F5344CB8AC3E}">
        <p14:creationId xmlns:p14="http://schemas.microsoft.com/office/powerpoint/2010/main" val="290014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76200"/>
            <a:ext cx="8686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6. Which of the following statements best summarizes the main idea of the passage?</a:t>
            </a:r>
            <a:endParaRPr lang="en-US" sz="1400" dirty="0"/>
          </a:p>
          <a:p>
            <a:r>
              <a:rPr lang="en-US" sz="1400" b="1" dirty="0"/>
              <a:t>f. </a:t>
            </a:r>
            <a:r>
              <a:rPr lang="en-US" sz="1400" dirty="0"/>
              <a:t>Type I and Type II diabetes are best treated by maintaining a high-protein diet.</a:t>
            </a:r>
          </a:p>
          <a:p>
            <a:r>
              <a:rPr lang="en-US" sz="1400" b="1" dirty="0"/>
              <a:t>g. </a:t>
            </a:r>
            <a:r>
              <a:rPr lang="en-US" sz="1400" dirty="0"/>
              <a:t>Type II diabetes is a distinct condition that can be managed by maintaining a healthy diet.</a:t>
            </a:r>
          </a:p>
          <a:p>
            <a:r>
              <a:rPr lang="en-US" sz="1400" b="1" dirty="0"/>
              <a:t>h. </a:t>
            </a:r>
            <a:r>
              <a:rPr lang="en-US" sz="1400" dirty="0"/>
              <a:t>Type I diabetes is an insidious condition most harmful when the patient is not taking daily </a:t>
            </a:r>
            <a:r>
              <a:rPr lang="en-US" sz="1400" dirty="0" smtClean="0"/>
              <a:t>insulin   </a:t>
            </a:r>
            <a:r>
              <a:rPr lang="en-US" sz="1400" dirty="0"/>
              <a:t>injections.</a:t>
            </a:r>
          </a:p>
          <a:p>
            <a:r>
              <a:rPr lang="en-US" sz="1400" b="1" dirty="0"/>
              <a:t>j. </a:t>
            </a:r>
            <a:r>
              <a:rPr lang="en-US" sz="1400" dirty="0"/>
              <a:t>Adults who suspect they may have Type II diabetes should immediately adopt a </a:t>
            </a:r>
            <a:r>
              <a:rPr lang="en-US" sz="1400" dirty="0" smtClean="0"/>
              <a:t>high-carbohydrate   </a:t>
            </a:r>
            <a:r>
              <a:rPr lang="en-US" sz="1400" dirty="0"/>
              <a:t>diet.</a:t>
            </a:r>
          </a:p>
        </p:txBody>
      </p:sp>
      <p:sp>
        <p:nvSpPr>
          <p:cNvPr id="5" name="Rectangle 4"/>
          <p:cNvSpPr/>
          <p:nvPr/>
        </p:nvSpPr>
        <p:spPr>
          <a:xfrm>
            <a:off x="152400" y="1371600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7. Which of the following is mentioned in the passage as a possible problem with insulin receptors in insulin-resistant individuals?</a:t>
            </a:r>
            <a:endParaRPr lang="en-US" sz="1400" dirty="0"/>
          </a:p>
          <a:p>
            <a:r>
              <a:rPr lang="en-US" sz="1400" b="1" dirty="0"/>
              <a:t>a. </a:t>
            </a:r>
            <a:r>
              <a:rPr lang="en-US" sz="1400" dirty="0"/>
              <a:t>Overeating causes the receptors not to function properly.</a:t>
            </a:r>
          </a:p>
          <a:p>
            <a:r>
              <a:rPr lang="en-US" sz="1400" b="1" dirty="0"/>
              <a:t>b. </a:t>
            </a:r>
            <a:r>
              <a:rPr lang="en-US" sz="1400" dirty="0"/>
              <a:t>There may be an overabundance of receptors.</a:t>
            </a:r>
          </a:p>
          <a:p>
            <a:r>
              <a:rPr lang="en-US" sz="1400" b="1" dirty="0"/>
              <a:t>c. </a:t>
            </a:r>
            <a:r>
              <a:rPr lang="en-US" sz="1400" dirty="0"/>
              <a:t>A defect causes the receptors to bind with glucose.</a:t>
            </a:r>
          </a:p>
          <a:p>
            <a:r>
              <a:rPr lang="en-US" sz="1400" b="1" dirty="0"/>
              <a:t>d. </a:t>
            </a:r>
            <a:r>
              <a:rPr lang="en-US" sz="1400" dirty="0"/>
              <a:t>A defect hinders the receptors from binding with insulin.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2895600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8. According to the passage, in normal individuals which of the following processes occur immediately after the digestive system converts some food into glucose?</a:t>
            </a:r>
            <a:endParaRPr lang="en-US" sz="1400" dirty="0"/>
          </a:p>
          <a:p>
            <a:r>
              <a:rPr lang="en-US" sz="1400" b="1" dirty="0"/>
              <a:t>f. </a:t>
            </a:r>
            <a:r>
              <a:rPr lang="en-US" sz="1400" dirty="0"/>
              <a:t>The glucose is metabolized by body tissues.</a:t>
            </a:r>
          </a:p>
          <a:p>
            <a:r>
              <a:rPr lang="en-US" sz="1400" b="1" dirty="0"/>
              <a:t>g. </a:t>
            </a:r>
            <a:r>
              <a:rPr lang="en-US" sz="1400" dirty="0"/>
              <a:t>Insulin is released into the bloodstream.</a:t>
            </a:r>
          </a:p>
          <a:p>
            <a:r>
              <a:rPr lang="en-US" sz="1400" b="1" dirty="0"/>
              <a:t>h. </a:t>
            </a:r>
            <a:r>
              <a:rPr lang="en-US" sz="1400" dirty="0"/>
              <a:t>Blood sugar levels rise.</a:t>
            </a:r>
          </a:p>
          <a:p>
            <a:r>
              <a:rPr lang="en-US" sz="1400" b="1" dirty="0"/>
              <a:t>j. </a:t>
            </a:r>
            <a:r>
              <a:rPr lang="en-US" sz="1400" dirty="0"/>
              <a:t>The pancreas manufactures increased amounts of insulin.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" y="4316849"/>
            <a:ext cx="8686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9. Based on the information in the passage, which of the following best describes people with Type I diabetes?</a:t>
            </a:r>
            <a:endParaRPr lang="en-US" sz="1400" dirty="0"/>
          </a:p>
          <a:p>
            <a:r>
              <a:rPr lang="en-US" sz="1400" b="1" dirty="0"/>
              <a:t>a. </a:t>
            </a:r>
            <a:r>
              <a:rPr lang="en-US" sz="1400" dirty="0"/>
              <a:t>They do not need to be treated with injections of insulin.</a:t>
            </a:r>
          </a:p>
          <a:p>
            <a:r>
              <a:rPr lang="en-US" sz="1400" b="1" dirty="0"/>
              <a:t>b. </a:t>
            </a:r>
            <a:r>
              <a:rPr lang="en-US" sz="1400" dirty="0"/>
              <a:t>It does not interfere with digestion.</a:t>
            </a:r>
          </a:p>
          <a:p>
            <a:r>
              <a:rPr lang="en-US" sz="1400" b="1" dirty="0"/>
              <a:t>c. </a:t>
            </a:r>
            <a:r>
              <a:rPr lang="en-US" sz="1400" dirty="0"/>
              <a:t>Their pancreases do not produce insulin.</a:t>
            </a:r>
          </a:p>
          <a:p>
            <a:r>
              <a:rPr lang="en-US" sz="1400" b="1" dirty="0"/>
              <a:t>d. </a:t>
            </a:r>
            <a:r>
              <a:rPr lang="en-US" sz="1400" dirty="0"/>
              <a:t>They are usually diagnosed as adults.</a:t>
            </a:r>
          </a:p>
        </p:txBody>
      </p:sp>
      <p:sp>
        <p:nvSpPr>
          <p:cNvPr id="8" name="Rectangle 7"/>
          <p:cNvSpPr/>
          <p:nvPr/>
        </p:nvSpPr>
        <p:spPr>
          <a:xfrm>
            <a:off x="164910" y="5562600"/>
            <a:ext cx="86106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10. As it is used in line 44, what is the closest meaning of the word </a:t>
            </a:r>
            <a:r>
              <a:rPr lang="en-US" sz="1400" b="1" i="1" dirty="0"/>
              <a:t>offset </a:t>
            </a:r>
            <a:r>
              <a:rPr lang="en-US" sz="1400" b="1" dirty="0"/>
              <a:t>in the final sentence of the passage?</a:t>
            </a:r>
            <a:endParaRPr lang="en-US" sz="1400" dirty="0"/>
          </a:p>
          <a:p>
            <a:r>
              <a:rPr lang="en-US" sz="1400" b="1" dirty="0"/>
              <a:t>f. </a:t>
            </a:r>
            <a:r>
              <a:rPr lang="en-US" sz="1400" dirty="0"/>
              <a:t>counteract</a:t>
            </a:r>
          </a:p>
          <a:p>
            <a:r>
              <a:rPr lang="en-US" sz="1400" b="1" dirty="0"/>
              <a:t>g. </a:t>
            </a:r>
            <a:r>
              <a:rPr lang="en-US" sz="1400" dirty="0"/>
              <a:t>cure</a:t>
            </a:r>
          </a:p>
          <a:p>
            <a:r>
              <a:rPr lang="en-US" sz="1400" b="1" dirty="0"/>
              <a:t>h. </a:t>
            </a:r>
            <a:r>
              <a:rPr lang="en-US" sz="1400" dirty="0"/>
              <a:t>move away from</a:t>
            </a:r>
          </a:p>
          <a:p>
            <a:r>
              <a:rPr lang="en-US" sz="1400" b="1" dirty="0"/>
              <a:t>j. </a:t>
            </a:r>
            <a:r>
              <a:rPr lang="en-US" sz="1400" dirty="0"/>
              <a:t>erase</a:t>
            </a:r>
          </a:p>
        </p:txBody>
      </p:sp>
    </p:spTree>
    <p:extLst>
      <p:ext uri="{BB962C8B-B14F-4D97-AF65-F5344CB8AC3E}">
        <p14:creationId xmlns:p14="http://schemas.microsoft.com/office/powerpoint/2010/main" val="320508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152400" y="304800"/>
            <a:ext cx="8763000" cy="63246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ANSWER KEY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1. </a:t>
            </a:r>
            <a:r>
              <a:rPr lang="en-US" dirty="0" smtClean="0"/>
              <a:t>B:  “someone who has developed Type II diabetes may feel tired or ill </a:t>
            </a:r>
            <a:r>
              <a:rPr lang="en-US" b="1" u="sng" dirty="0" smtClean="0">
                <a:solidFill>
                  <a:srgbClr val="FF0000"/>
                </a:solidFill>
              </a:rPr>
              <a:t>without knowing why</a:t>
            </a:r>
            <a:r>
              <a:rPr lang="en-US" dirty="0" smtClean="0"/>
              <a:t>.” 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2. </a:t>
            </a:r>
            <a:r>
              <a:rPr lang="en-US" dirty="0" smtClean="0"/>
              <a:t>G: “Both types can cause the </a:t>
            </a:r>
            <a:r>
              <a:rPr lang="en-US" b="1" u="sng" dirty="0" smtClean="0">
                <a:solidFill>
                  <a:srgbClr val="FF0000"/>
                </a:solidFill>
              </a:rPr>
              <a:t>same long-term health problem</a:t>
            </a:r>
            <a:r>
              <a:rPr lang="en-US" dirty="0" smtClean="0"/>
              <a:t>s”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3. </a:t>
            </a:r>
            <a:r>
              <a:rPr lang="en-US" dirty="0" smtClean="0"/>
              <a:t>D: “The glucose that the body does not use right away is </a:t>
            </a:r>
            <a:r>
              <a:rPr lang="en-US" b="1" u="sng" dirty="0" smtClean="0">
                <a:solidFill>
                  <a:srgbClr val="FF0000"/>
                </a:solidFill>
              </a:rPr>
              <a:t>stored in the liver, muscle, or fat.” </a:t>
            </a: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en-US" dirty="0"/>
              <a:t>4. </a:t>
            </a:r>
            <a:r>
              <a:rPr lang="en-US" dirty="0" smtClean="0"/>
              <a:t>H : “recommend that 50 to 60 percent of daily calories come from </a:t>
            </a:r>
            <a:r>
              <a:rPr lang="en-US" b="1" u="sng" dirty="0" smtClean="0">
                <a:solidFill>
                  <a:srgbClr val="FF0000"/>
                </a:solidFill>
              </a:rPr>
              <a:t>carbohydrates</a:t>
            </a:r>
            <a:r>
              <a:rPr lang="en-US" dirty="0" smtClean="0"/>
              <a:t>.” 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5. </a:t>
            </a:r>
            <a:r>
              <a:rPr lang="en-US" dirty="0" smtClean="0"/>
              <a:t>A: “insulin is released…and signals the body tissues to </a:t>
            </a:r>
            <a:r>
              <a:rPr lang="en-US" b="1" u="sng" dirty="0" smtClean="0">
                <a:solidFill>
                  <a:srgbClr val="FF0000"/>
                </a:solidFill>
              </a:rPr>
              <a:t>metabolize…the glucose</a:t>
            </a:r>
            <a:r>
              <a:rPr lang="en-US" dirty="0" smtClean="0"/>
              <a:t>”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6. </a:t>
            </a:r>
            <a:r>
              <a:rPr lang="en-US" dirty="0" smtClean="0"/>
              <a:t>G: f is wrong; h &amp; I are details (too specific to be main ideas).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7. </a:t>
            </a:r>
            <a:r>
              <a:rPr lang="en-US" dirty="0" smtClean="0"/>
              <a:t>D: “a </a:t>
            </a:r>
            <a:r>
              <a:rPr lang="en-US" b="1" u="sng" dirty="0" smtClean="0">
                <a:solidFill>
                  <a:srgbClr val="FF0000"/>
                </a:solidFill>
              </a:rPr>
              <a:t>defect in the receptors </a:t>
            </a:r>
            <a:r>
              <a:rPr lang="en-US" dirty="0" smtClean="0"/>
              <a:t>may prevent insulin from binding.”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8. </a:t>
            </a:r>
            <a:r>
              <a:rPr lang="en-US" dirty="0" smtClean="0"/>
              <a:t>F: signals the body tissues to </a:t>
            </a:r>
            <a:r>
              <a:rPr lang="en-US" b="1" u="sng" dirty="0" smtClean="0">
                <a:solidFill>
                  <a:srgbClr val="FF0000"/>
                </a:solidFill>
              </a:rPr>
              <a:t>metabolize…the glucose</a:t>
            </a:r>
            <a:r>
              <a:rPr lang="en-US" dirty="0" smtClean="0"/>
              <a:t>…which causes blood glucose levels to return to </a:t>
            </a:r>
            <a:r>
              <a:rPr lang="en-US" b="1" u="sng" dirty="0" smtClean="0">
                <a:solidFill>
                  <a:srgbClr val="FF0000"/>
                </a:solidFill>
              </a:rPr>
              <a:t>normal</a:t>
            </a:r>
            <a:r>
              <a:rPr lang="en-US" dirty="0" smtClean="0"/>
              <a:t>”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9. </a:t>
            </a:r>
            <a:r>
              <a:rPr lang="en-US" dirty="0" smtClean="0"/>
              <a:t>C: “in patients with insulin-dependent diabetes, </a:t>
            </a:r>
            <a:r>
              <a:rPr lang="en-US" b="1" u="sng" dirty="0" smtClean="0">
                <a:solidFill>
                  <a:srgbClr val="FF0000"/>
                </a:solidFill>
              </a:rPr>
              <a:t>the pancreas does not produce insulin at all</a:t>
            </a:r>
            <a:r>
              <a:rPr lang="en-US" dirty="0" smtClean="0"/>
              <a:t>.”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10. </a:t>
            </a:r>
            <a:r>
              <a:rPr lang="en-US" dirty="0" smtClean="0"/>
              <a:t>F: offset = counteract; G is wrong (no cure); H makes no sense; J is wrong (cannot erase/cure).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20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842</Words>
  <Application>Microsoft Office PowerPoint</Application>
  <PresentationFormat>On-screen Show (4:3)</PresentationFormat>
  <Paragraphs>74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7" baseType="lpstr">
      <vt:lpstr>Arial</vt:lpstr>
      <vt:lpstr>Bell MT</vt:lpstr>
      <vt:lpstr>Berlin Sans FB</vt:lpstr>
      <vt:lpstr>Book Antiqua</vt:lpstr>
      <vt:lpstr>Bradley Hand ITC</vt:lpstr>
      <vt:lpstr>Calibri</vt:lpstr>
      <vt:lpstr>Centaur</vt:lpstr>
      <vt:lpstr>Chiller</vt:lpstr>
      <vt:lpstr>Jokerman</vt:lpstr>
      <vt:lpstr>Nyala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HCS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Patricia Wyrick</cp:lastModifiedBy>
  <cp:revision>5</cp:revision>
  <cp:lastPrinted>2015-02-11T18:22:49Z</cp:lastPrinted>
  <dcterms:created xsi:type="dcterms:W3CDTF">2015-02-11T18:09:50Z</dcterms:created>
  <dcterms:modified xsi:type="dcterms:W3CDTF">2017-05-24T15:51:42Z</dcterms:modified>
</cp:coreProperties>
</file>