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57" r:id="rId3"/>
    <p:sldId id="258" r:id="rId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265" autoAdjust="0"/>
  </p:normalViewPr>
  <p:slideViewPr>
    <p:cSldViewPr>
      <p:cViewPr varScale="1">
        <p:scale>
          <a:sx n="82" d="100"/>
          <a:sy n="82" d="100"/>
        </p:scale>
        <p:origin x="30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DE595EE-04DC-4AFA-BF0A-6A25239C8E3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5310510-5E0C-417A-98B4-5F4C7888F1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851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EE025A-1FE0-4E4F-8C63-46AC56D8791E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DAAEF-1FD1-4FC3-81B0-5EA06333DD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188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DAAEF-1FD1-4FC3-81B0-5EA06333DD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34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DAAEF-1FD1-4FC3-81B0-5EA06333DD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04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22F41-AA99-441B-B8A4-6A841BE6C09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74B-0C01-4983-9C48-B18677521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669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22F41-AA99-441B-B8A4-6A841BE6C09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74B-0C01-4983-9C48-B18677521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594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22F41-AA99-441B-B8A4-6A841BE6C09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74B-0C01-4983-9C48-B18677521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703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22F41-AA99-441B-B8A4-6A841BE6C09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74B-0C01-4983-9C48-B18677521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954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22F41-AA99-441B-B8A4-6A841BE6C09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74B-0C01-4983-9C48-B18677521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403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22F41-AA99-441B-B8A4-6A841BE6C09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74B-0C01-4983-9C48-B18677521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562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22F41-AA99-441B-B8A4-6A841BE6C09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74B-0C01-4983-9C48-B18677521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38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22F41-AA99-441B-B8A4-6A841BE6C09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74B-0C01-4983-9C48-B18677521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897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22F41-AA99-441B-B8A4-6A841BE6C09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74B-0C01-4983-9C48-B18677521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666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22F41-AA99-441B-B8A4-6A841BE6C09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74B-0C01-4983-9C48-B18677521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699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22F41-AA99-441B-B8A4-6A841BE6C09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74B-0C01-4983-9C48-B18677521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888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22F41-AA99-441B-B8A4-6A841BE6C09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A374B-0C01-4983-9C48-B18677521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108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wmf"/><Relationship Id="rId5" Type="http://schemas.openxmlformats.org/officeDocument/2006/relationships/image" Target="../media/image3.png"/><Relationship Id="rId10" Type="http://schemas.openxmlformats.org/officeDocument/2006/relationships/image" Target="../media/image8.wmf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24"/>
          <p:cNvSpPr txBox="1">
            <a:spLocks noChangeArrowheads="1"/>
          </p:cNvSpPr>
          <p:nvPr/>
        </p:nvSpPr>
        <p:spPr bwMode="auto">
          <a:xfrm>
            <a:off x="2743200" y="1295400"/>
            <a:ext cx="38100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orte" pitchFamily="66" charset="0"/>
                <a:cs typeface="Arial" pitchFamily="34" charset="0"/>
              </a:rPr>
              <a:t>2) You’ll need to memorize your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Forte" pitchFamily="66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orte" pitchFamily="66" charset="0"/>
                <a:cs typeface="Arial" pitchFamily="34" charset="0"/>
              </a:rPr>
              <a:t>formulas—they aren’t given to you. </a:t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orte" pitchFamily="66" charset="0"/>
                <a:cs typeface="Arial" pitchFamily="34" charset="0"/>
              </a:rPr>
            </a:b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You’ll need these: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50" name="Picture 26" descr="pytheor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061"/>
          <a:stretch>
            <a:fillRect/>
          </a:stretch>
        </p:blipFill>
        <p:spPr bwMode="auto">
          <a:xfrm>
            <a:off x="4343400" y="923925"/>
            <a:ext cx="1047750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19" name="Text Box 27"/>
          <p:cNvSpPr txBox="1">
            <a:spLocks noChangeArrowheads="1"/>
          </p:cNvSpPr>
          <p:nvPr/>
        </p:nvSpPr>
        <p:spPr bwMode="auto">
          <a:xfrm>
            <a:off x="228600" y="152400"/>
            <a:ext cx="2514600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ritannic Bold" pitchFamily="34" charset="0"/>
                <a:cs typeface="Arial" pitchFamily="34" charset="0"/>
              </a:rPr>
              <a:t>1) Math Concepts Tested: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/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—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Pre-algebra (23%)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/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—Elementary algebra (17%)</a:t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—Intermediate algebra (15%)</a:t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—Coordinate geometry (15%)</a:t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—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Plane geometry (23%)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/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—Trigonometry (7%)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28"/>
          <p:cNvSpPr txBox="1">
            <a:spLocks noChangeArrowheads="1"/>
          </p:cNvSpPr>
          <p:nvPr/>
        </p:nvSpPr>
        <p:spPr bwMode="auto">
          <a:xfrm rot="20756819">
            <a:off x="111977" y="3720725"/>
            <a:ext cx="1891280" cy="781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4)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howcard Gothic" pitchFamily="82" charset="0"/>
                <a:cs typeface="Arial" pitchFamily="34" charset="0"/>
              </a:rPr>
              <a:t>60 questions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in </a:t>
            </a:r>
            <a:b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hiller" pitchFamily="82" charset="0"/>
                <a:cs typeface="Arial" pitchFamily="34" charset="0"/>
              </a:rPr>
              <a:t>60 minutes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; that’s one minute per question.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29"/>
          <p:cNvSpPr txBox="1">
            <a:spLocks noChangeArrowheads="1"/>
          </p:cNvSpPr>
          <p:nvPr/>
        </p:nvSpPr>
        <p:spPr bwMode="auto">
          <a:xfrm>
            <a:off x="6812723" y="2691175"/>
            <a:ext cx="2124075" cy="1049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6) Technically, all questions can be answered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Handwriting" pitchFamily="66" charset="0"/>
                <a:cs typeface="Arial" pitchFamily="34" charset="0"/>
              </a:rPr>
              <a:t>without a calculator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. Use it wisely and don’t make silly mistakes!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54" name="Picture 30" descr="MC900432574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574" y="3740820"/>
            <a:ext cx="760508" cy="760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55" name="Picture 31" descr="MC900433858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858" y="4140884"/>
            <a:ext cx="838199" cy="838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56" name="Picture 32" descr="math_clip_art_0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413" y="444309"/>
            <a:ext cx="531813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22" name="Text Box 33"/>
          <p:cNvSpPr txBox="1">
            <a:spLocks noChangeArrowheads="1"/>
          </p:cNvSpPr>
          <p:nvPr/>
        </p:nvSpPr>
        <p:spPr bwMode="auto">
          <a:xfrm rot="754398">
            <a:off x="7078074" y="1248855"/>
            <a:ext cx="1787892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5) Answer all the questions—</a:t>
            </a:r>
            <a:r>
              <a:rPr kumimoji="0" lang="en-US" sz="12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okerman" pitchFamily="82" charset="0"/>
                <a:cs typeface="Arial" pitchFamily="34" charset="0"/>
              </a:rPr>
              <a:t>LEAVE NONE BLANK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okerman" pitchFamily="82" charset="0"/>
                <a:cs typeface="Arial" pitchFamily="34" charset="0"/>
              </a:rPr>
              <a:t>!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If you run out of time, guess!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34"/>
          <p:cNvSpPr txBox="1">
            <a:spLocks noChangeArrowheads="1"/>
          </p:cNvSpPr>
          <p:nvPr/>
        </p:nvSpPr>
        <p:spPr bwMode="auto">
          <a:xfrm>
            <a:off x="7162799" y="4761893"/>
            <a:ext cx="1750443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7) If you’re guessing, always guess the same letter: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howcard Gothic" pitchFamily="82" charset="0"/>
                <a:cs typeface="Arial" pitchFamily="34" charset="0"/>
              </a:rPr>
              <a:t>a/f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or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howcard Gothic" pitchFamily="82" charset="0"/>
                <a:cs typeface="Arial" pitchFamily="34" charset="0"/>
              </a:rPr>
              <a:t>b/g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or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howcard Gothic" pitchFamily="82" charset="0"/>
                <a:cs typeface="Arial" pitchFamily="34" charset="0"/>
              </a:rPr>
              <a:t>c/h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or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howcard Gothic" pitchFamily="82" charset="0"/>
                <a:cs typeface="Arial" pitchFamily="34" charset="0"/>
              </a:rPr>
              <a:t>d/j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or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howcard Gothic" pitchFamily="82" charset="0"/>
                <a:cs typeface="Arial" pitchFamily="34" charset="0"/>
              </a:rPr>
              <a:t>e/k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.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briola" pitchFamily="82" charset="0"/>
                <a:cs typeface="Arial" pitchFamily="34" charset="0"/>
              </a:rPr>
              <a:t>DON’T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briola" pitchFamily="82" charset="0"/>
                <a:cs typeface="Arial" pitchFamily="34" charset="0"/>
              </a:rPr>
              <a:t> BE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briola" pitchFamily="82" charset="0"/>
                <a:cs typeface="Arial" pitchFamily="34" charset="0"/>
              </a:rPr>
              <a:t>RANDOM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briola" pitchFamily="82" charset="0"/>
                <a:cs typeface="Arial" pitchFamily="34" charset="0"/>
              </a:rPr>
              <a:t>!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Box 35"/>
          <p:cNvSpPr txBox="1">
            <a:spLocks noChangeArrowheads="1"/>
          </p:cNvSpPr>
          <p:nvPr/>
        </p:nvSpPr>
        <p:spPr bwMode="auto">
          <a:xfrm>
            <a:off x="3141319" y="4953000"/>
            <a:ext cx="2745131" cy="1374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8) </a:t>
            </a:r>
            <a:r>
              <a:rPr kumimoji="0" lang="en-US" sz="1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oudy Stout" pitchFamily="18" charset="0"/>
                <a:cs typeface="Arial" pitchFamily="34" charset="0"/>
              </a:rPr>
              <a:t>Read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word problems carefully! Sometimes the hardest part is making sure you know what the question is asking you to find.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 Box 36"/>
          <p:cNvSpPr txBox="1">
            <a:spLocks noChangeArrowheads="1"/>
          </p:cNvSpPr>
          <p:nvPr/>
        </p:nvSpPr>
        <p:spPr bwMode="auto">
          <a:xfrm>
            <a:off x="685800" y="1972224"/>
            <a:ext cx="1812284" cy="1025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3) The questions are generally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Handwriting" pitchFamily="66" charset="0"/>
                <a:cs typeface="Arial" pitchFamily="34" charset="0"/>
              </a:rPr>
              <a:t>ordered by level of  difficulty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; the higher the number, the harder the question.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61" name="Picture 37" descr="graph-20going-20up-small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06" y="1729638"/>
            <a:ext cx="1007091" cy="755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62" name="Picture 38" descr="multiple choic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17" y="5087147"/>
            <a:ext cx="695325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26" name="WordArt 39"/>
          <p:cNvSpPr>
            <a:spLocks noChangeArrowheads="1" noChangeShapeType="1" noTextEdit="1"/>
          </p:cNvSpPr>
          <p:nvPr/>
        </p:nvSpPr>
        <p:spPr bwMode="auto">
          <a:xfrm>
            <a:off x="3924300" y="198247"/>
            <a:ext cx="3924300" cy="466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en-US" sz="3600" b="1" kern="10" spc="0" dirty="0" smtClean="0">
                <a:ln w="127">
                  <a:solidFill>
                    <a:srgbClr val="C0504D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C0504D">
                        <a:gamma/>
                        <a:tint val="28627"/>
                        <a:invGamma/>
                      </a:srgbClr>
                    </a:gs>
                    <a:gs pos="100000">
                      <a:srgbClr val="C0504D"/>
                    </a:gs>
                  </a:gsLst>
                  <a:lin ang="5400000" scaled="1"/>
                </a:gradFill>
                <a:effectLst>
                  <a:outerShdw dist="29783" dir="3885598" algn="ctr" rotWithShape="0">
                    <a:srgbClr val="000000">
                      <a:alpha val="50000"/>
                    </a:srgbClr>
                  </a:outerShdw>
                </a:effectLst>
                <a:latin typeface="Showcard Gothic"/>
              </a:rPr>
              <a:t>ACT Math Tips...</a:t>
            </a:r>
            <a:endParaRPr lang="en-US" sz="3600" b="1" kern="10" spc="0" dirty="0">
              <a:ln w="127">
                <a:solidFill>
                  <a:srgbClr val="C0504D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C0504D">
                      <a:gamma/>
                      <a:tint val="28627"/>
                      <a:invGamma/>
                    </a:srgbClr>
                  </a:gs>
                  <a:gs pos="100000">
                    <a:srgbClr val="C0504D"/>
                  </a:gs>
                </a:gsLst>
                <a:lin ang="5400000" scaled="1"/>
              </a:gradFill>
              <a:effectLst>
                <a:outerShdw dist="29783" dir="3885598" algn="ctr" rotWithShape="0">
                  <a:srgbClr val="000000">
                    <a:alpha val="50000"/>
                  </a:srgbClr>
                </a:outerShdw>
              </a:effectLst>
              <a:latin typeface="Showcard Gothic"/>
            </a:endParaRPr>
          </a:p>
        </p:txBody>
      </p:sp>
      <p:grpSp>
        <p:nvGrpSpPr>
          <p:cNvPr id="27" name="Group 40"/>
          <p:cNvGrpSpPr>
            <a:grpSpLocks/>
          </p:cNvGrpSpPr>
          <p:nvPr/>
        </p:nvGrpSpPr>
        <p:grpSpPr bwMode="auto">
          <a:xfrm>
            <a:off x="6914581" y="6324600"/>
            <a:ext cx="1998662" cy="376237"/>
            <a:chOff x="106852581" y="114522199"/>
            <a:chExt cx="1999205" cy="375656"/>
          </a:xfrm>
        </p:grpSpPr>
        <p:pic>
          <p:nvPicPr>
            <p:cNvPr id="1065" name="Picture 41" descr="act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51686" y="114522199"/>
              <a:ext cx="800100" cy="3756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sp>
          <p:nvSpPr>
            <p:cNvPr id="28" name="Text Box 42"/>
            <p:cNvSpPr txBox="1">
              <a:spLocks noChangeArrowheads="1"/>
            </p:cNvSpPr>
            <p:nvPr/>
          </p:nvSpPr>
          <p:spPr bwMode="auto">
            <a:xfrm>
              <a:off x="106852581" y="114562272"/>
              <a:ext cx="1236742" cy="309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Nyala" pitchFamily="2" charset="0"/>
                  <a:cs typeface="Arial" pitchFamily="34" charset="0"/>
                </a:rPr>
                <a:t>*Be ready for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67" name="Picture 43" descr="MC900440424[1]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832" y="4283267"/>
            <a:ext cx="674104" cy="553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68" name="Picture 44" descr="MC900384040[1]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6685">
            <a:off x="8163599" y="329710"/>
            <a:ext cx="699403" cy="813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050408"/>
              </p:ext>
            </p:extLst>
          </p:nvPr>
        </p:nvGraphicFramePr>
        <p:xfrm>
          <a:off x="2743200" y="2196592"/>
          <a:ext cx="3810000" cy="198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05000"/>
                <a:gridCol w="1905000"/>
              </a:tblGrid>
              <a:tr h="5161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Volume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of cubes, pyramids, cylinders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Area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of squares, rectangles, circles, triangles</a:t>
                      </a:r>
                      <a:endParaRPr lang="en-US" sz="1400" b="1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Pythagorean Theorem</a:t>
                      </a:r>
                    </a:p>
                    <a:p>
                      <a:endParaRPr lang="en-US" sz="1400" b="1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Special right triangles</a:t>
                      </a:r>
                    </a:p>
                    <a:p>
                      <a:endParaRPr lang="en-US" sz="1400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25389">
                <a:tc>
                  <a:txBody>
                    <a:bodyPr/>
                    <a:lstStyle/>
                    <a:p>
                      <a:r>
                        <a:rPr kumimoji="0" lang="en-US" sz="1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Trig. Functions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: Sine, Cosine, &amp; Tangent (SOHCAHTOA</a:t>
                      </a:r>
                      <a:endParaRPr lang="en-US" sz="1400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Perimeter &amp; Circumference</a:t>
                      </a:r>
                    </a:p>
                    <a:p>
                      <a:endParaRPr lang="en-US" sz="1400" b="1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228599" y="4917550"/>
            <a:ext cx="20243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Try this: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/>
              <a:t>spend </a:t>
            </a:r>
            <a:r>
              <a:rPr lang="en-US" sz="1400" b="1" u="sng" dirty="0" smtClean="0">
                <a:solidFill>
                  <a:srgbClr val="FF0000"/>
                </a:solidFill>
              </a:rPr>
              <a:t>30 seconds </a:t>
            </a:r>
            <a:r>
              <a:rPr lang="en-US" sz="1400" dirty="0" smtClean="0"/>
              <a:t>on the first 20 questions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/>
              <a:t>spend </a:t>
            </a:r>
            <a:r>
              <a:rPr lang="en-US" sz="1400" b="1" u="sng" dirty="0" smtClean="0">
                <a:solidFill>
                  <a:srgbClr val="FF0000"/>
                </a:solidFill>
              </a:rPr>
              <a:t>1 minute </a:t>
            </a:r>
            <a:r>
              <a:rPr lang="en-US" sz="1400" dirty="0" smtClean="0"/>
              <a:t>on the middle 20 questions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/>
              <a:t>spend </a:t>
            </a:r>
            <a:r>
              <a:rPr lang="en-US" sz="1400" b="1" u="sng" dirty="0" smtClean="0">
                <a:solidFill>
                  <a:srgbClr val="FF0000"/>
                </a:solidFill>
              </a:rPr>
              <a:t>1 ½ minutes </a:t>
            </a:r>
            <a:r>
              <a:rPr lang="en-US" sz="1400" dirty="0" smtClean="0"/>
              <a:t>on the last 20!</a:t>
            </a:r>
            <a:endParaRPr lang="en-US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2782770" y="6150234"/>
            <a:ext cx="37308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ndalus" pitchFamily="18" charset="-78"/>
                <a:cs typeface="Andalus" pitchFamily="18" charset="-78"/>
              </a:rPr>
              <a:t>9) No idea how to do the problem? Try to plug in the answer choices and eliminate the choices that don’t make sense. </a:t>
            </a:r>
            <a:endParaRPr lang="en-US" sz="1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03828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30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pPr algn="r"/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Math Problems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0" t="23274" r="49580" b="42957"/>
          <a:stretch/>
        </p:blipFill>
        <p:spPr bwMode="auto">
          <a:xfrm>
            <a:off x="4191000" y="1523999"/>
            <a:ext cx="4205735" cy="2057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4" t="17304" r="50944" b="43635"/>
          <a:stretch/>
        </p:blipFill>
        <p:spPr bwMode="auto">
          <a:xfrm>
            <a:off x="4690281" y="3915119"/>
            <a:ext cx="4301319" cy="23357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5" t="28010" r="51373" b="46936"/>
          <a:stretch/>
        </p:blipFill>
        <p:spPr bwMode="auto">
          <a:xfrm>
            <a:off x="135467" y="4152217"/>
            <a:ext cx="4351866" cy="20068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33" t="14910" r="29006" b="63542"/>
          <a:stretch/>
        </p:blipFill>
        <p:spPr bwMode="auto">
          <a:xfrm>
            <a:off x="381173" y="539592"/>
            <a:ext cx="3200573" cy="20131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619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04800"/>
            <a:ext cx="8534400" cy="632460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dirty="0" smtClean="0"/>
              <a:t>Answer Key</a:t>
            </a:r>
          </a:p>
          <a:p>
            <a:pPr marL="0" indent="0">
              <a:buNone/>
            </a:pPr>
            <a:r>
              <a:rPr lang="en-US" dirty="0" smtClean="0"/>
              <a:t>3) A; students must remember </a:t>
            </a:r>
            <a:r>
              <a:rPr lang="en-US" smtClean="0"/>
              <a:t>the slope-intercept </a:t>
            </a:r>
            <a:r>
              <a:rPr lang="en-US" dirty="0" smtClean="0"/>
              <a:t>form of a line (y=mx +b where m is the slope). Solve for y and the m is -3. </a:t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7) C; plug 3 in for x, and solve for a. (3) + 3 = a(3) + 9.  a = -1. Students could also have substituted the answer choices to see which one worked. </a:t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7) B; students need to know the formula for area of a triangle (A = ½ </a:t>
            </a:r>
            <a:r>
              <a:rPr lang="en-US" dirty="0" err="1" smtClean="0"/>
              <a:t>bh</a:t>
            </a:r>
            <a:r>
              <a:rPr lang="en-US" dirty="0" smtClean="0"/>
              <a:t>) and that the altitude of that triangle is the same as the height. 24 = ½ (12) h. The answer is 4. </a:t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10) G; for inequalities, less than or equal to means the circle on the number line is closed. Solving the equation yields x </a:t>
            </a:r>
            <a:r>
              <a:rPr lang="en-US" u="sng" dirty="0" smtClean="0"/>
              <a:t>&lt;</a:t>
            </a:r>
            <a:r>
              <a:rPr lang="en-US" dirty="0" smtClean="0"/>
              <a:t> 10, so any number less than or equal to 10 is a solution.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80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274</Words>
  <Application>Microsoft Office PowerPoint</Application>
  <PresentationFormat>On-screen Show (4:3)</PresentationFormat>
  <Paragraphs>29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7" baseType="lpstr">
      <vt:lpstr>Agency FB</vt:lpstr>
      <vt:lpstr>Andalus</vt:lpstr>
      <vt:lpstr>Arial</vt:lpstr>
      <vt:lpstr>Britannic Bold</vt:lpstr>
      <vt:lpstr>Calibri</vt:lpstr>
      <vt:lpstr>Chiller</vt:lpstr>
      <vt:lpstr>Forte</vt:lpstr>
      <vt:lpstr>Gabriola</vt:lpstr>
      <vt:lpstr>Goudy Stout</vt:lpstr>
      <vt:lpstr>Jokerman</vt:lpstr>
      <vt:lpstr>Lucida Handwriting</vt:lpstr>
      <vt:lpstr>Nyala</vt:lpstr>
      <vt:lpstr>Showcard Gothic</vt:lpstr>
      <vt:lpstr>Office Theme</vt:lpstr>
      <vt:lpstr>PowerPoint Presentation</vt:lpstr>
      <vt:lpstr>Math Problems</vt:lpstr>
      <vt:lpstr>PowerPoint Presentation</vt:lpstr>
    </vt:vector>
  </TitlesOfParts>
  <Company>HCS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Patricia Wyrick</cp:lastModifiedBy>
  <cp:revision>9</cp:revision>
  <cp:lastPrinted>2015-02-12T17:01:10Z</cp:lastPrinted>
  <dcterms:created xsi:type="dcterms:W3CDTF">2015-02-12T13:17:00Z</dcterms:created>
  <dcterms:modified xsi:type="dcterms:W3CDTF">2017-05-24T15:23:17Z</dcterms:modified>
</cp:coreProperties>
</file>