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8"/>
  </p:handoutMasterIdLst>
  <p:sldIdLst>
    <p:sldId id="256" r:id="rId2"/>
    <p:sldId id="258" r:id="rId3"/>
    <p:sldId id="257" r:id="rId4"/>
    <p:sldId id="260" r:id="rId5"/>
    <p:sldId id="259" r:id="rId6"/>
    <p:sldId id="261" r:id="rId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0" d="100"/>
          <a:sy n="90" d="100"/>
        </p:scale>
        <p:origin x="84" y="36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723375C-BC55-4087-ABF6-6E34413A4AD2}" type="datetimeFigureOut">
              <a:rPr lang="en-US" smtClean="0"/>
              <a:t>5/24/2017</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308BCD4-E129-4EC7-BD2F-FB760919BC64}" type="slidenum">
              <a:rPr lang="en-US" smtClean="0"/>
              <a:t>‹#›</a:t>
            </a:fld>
            <a:endParaRPr lang="en-US"/>
          </a:p>
        </p:txBody>
      </p:sp>
    </p:spTree>
    <p:extLst>
      <p:ext uri="{BB962C8B-B14F-4D97-AF65-F5344CB8AC3E}">
        <p14:creationId xmlns:p14="http://schemas.microsoft.com/office/powerpoint/2010/main" val="261223230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99551F5-0441-4538-AC8D-9515D0BCE03D}"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39113582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9551F5-0441-4538-AC8D-9515D0BCE03D}"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2795285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9551F5-0441-4538-AC8D-9515D0BCE03D}"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3073143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99551F5-0441-4538-AC8D-9515D0BCE03D}"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1331415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99551F5-0441-4538-AC8D-9515D0BCE03D}" type="datetimeFigureOut">
              <a:rPr lang="en-US" smtClean="0"/>
              <a:t>5/24/2017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2977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99551F5-0441-4538-AC8D-9515D0BCE03D}"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2871044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99551F5-0441-4538-AC8D-9515D0BCE03D}" type="datetimeFigureOut">
              <a:rPr lang="en-US" smtClean="0"/>
              <a:t>5/24/2017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1798844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99551F5-0441-4538-AC8D-9515D0BCE03D}" type="datetimeFigureOut">
              <a:rPr lang="en-US" smtClean="0"/>
              <a:t>5/24/2017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1570050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9551F5-0441-4538-AC8D-9515D0BCE03D}" type="datetimeFigureOut">
              <a:rPr lang="en-US" smtClean="0"/>
              <a:t>5/24/2017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2890268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9551F5-0441-4538-AC8D-9515D0BCE03D}"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2619620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99551F5-0441-4538-AC8D-9515D0BCE03D}" type="datetimeFigureOut">
              <a:rPr lang="en-US" smtClean="0"/>
              <a:t>5/24/2017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0C6C51-2D33-478B-8E44-D8318DD58D4C}" type="slidenum">
              <a:rPr lang="en-US" smtClean="0"/>
              <a:t>‹#›</a:t>
            </a:fld>
            <a:endParaRPr lang="en-US"/>
          </a:p>
        </p:txBody>
      </p:sp>
    </p:spTree>
    <p:extLst>
      <p:ext uri="{BB962C8B-B14F-4D97-AF65-F5344CB8AC3E}">
        <p14:creationId xmlns:p14="http://schemas.microsoft.com/office/powerpoint/2010/main" val="57520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9551F5-0441-4538-AC8D-9515D0BCE03D}" type="datetimeFigureOut">
              <a:rPr lang="en-US" smtClean="0"/>
              <a:t>5/24/2017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0C6C51-2D33-478B-8E44-D8318DD58D4C}" type="slidenum">
              <a:rPr lang="en-US" smtClean="0"/>
              <a:t>‹#›</a:t>
            </a:fld>
            <a:endParaRPr lang="en-US"/>
          </a:p>
        </p:txBody>
      </p:sp>
    </p:spTree>
    <p:extLst>
      <p:ext uri="{BB962C8B-B14F-4D97-AF65-F5344CB8AC3E}">
        <p14:creationId xmlns:p14="http://schemas.microsoft.com/office/powerpoint/2010/main" val="24517151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2.wmf"/><Relationship Id="rId7" Type="http://schemas.openxmlformats.org/officeDocument/2006/relationships/image" Target="../media/image6.jpeg"/><Relationship Id="rId2" Type="http://schemas.openxmlformats.org/officeDocument/2006/relationships/image" Target="../media/image1.wmf"/><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Rounded Rectangle 3"/>
          <p:cNvSpPr/>
          <p:nvPr/>
        </p:nvSpPr>
        <p:spPr>
          <a:xfrm>
            <a:off x="152400" y="228600"/>
            <a:ext cx="8915400" cy="6553200"/>
          </a:xfrm>
          <a:prstGeom prst="roundRect">
            <a:avLst/>
          </a:prstGeom>
          <a:ln w="38100"/>
          <a:effectLst>
            <a:glow rad="101600">
              <a:schemeClr val="accent2">
                <a:satMod val="175000"/>
                <a:alpha val="40000"/>
              </a:schemeClr>
            </a:glow>
          </a:effectLst>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 Box 2"/>
          <p:cNvSpPr txBox="1">
            <a:spLocks noChangeArrowheads="1"/>
          </p:cNvSpPr>
          <p:nvPr/>
        </p:nvSpPr>
        <p:spPr bwMode="auto">
          <a:xfrm>
            <a:off x="6687344" y="1629569"/>
            <a:ext cx="2151062" cy="1360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noProof="1" smtClean="0">
                <a:ln>
                  <a:noFill/>
                </a:ln>
                <a:solidFill>
                  <a:srgbClr val="92D050"/>
                </a:solidFill>
                <a:effectLst/>
                <a:latin typeface="Calibri" pitchFamily="34" charset="0"/>
                <a:cs typeface="Arial" pitchFamily="34" charset="0"/>
              </a:rPr>
              <a:t>③</a:t>
            </a:r>
            <a:r>
              <a:rPr kumimoji="0" lang="en-US" sz="1400" b="0" i="0" u="none" strike="noStrike" cap="none" normalizeH="0" baseline="0" dirty="0" smtClean="0">
                <a:ln>
                  <a:noFill/>
                </a:ln>
                <a:solidFill>
                  <a:srgbClr val="92D050"/>
                </a:solidFill>
                <a:effectLst/>
                <a:latin typeface="Calibri" pitchFamily="34" charset="0"/>
                <a:cs typeface="Arial" pitchFamily="34" charset="0"/>
              </a:rPr>
              <a:t> </a:t>
            </a:r>
            <a:r>
              <a:rPr kumimoji="0" lang="en-US" sz="1400" b="1" i="0" u="none" strike="noStrike" cap="none" normalizeH="0" baseline="0" dirty="0" smtClean="0">
                <a:ln>
                  <a:noFill/>
                </a:ln>
                <a:solidFill>
                  <a:srgbClr val="92D050"/>
                </a:solidFill>
                <a:effectLst/>
                <a:latin typeface="Calibri" pitchFamily="34" charset="0"/>
                <a:cs typeface="Arial" pitchFamily="34" charset="0"/>
              </a:rPr>
              <a:t>Conflicting Viewpoints </a:t>
            </a:r>
            <a:r>
              <a:rPr kumimoji="0" lang="en-US" sz="1400" b="0" i="0" u="none" strike="noStrike" cap="none" normalizeH="0" baseline="0" dirty="0" smtClean="0">
                <a:ln>
                  <a:noFill/>
                </a:ln>
                <a:solidFill>
                  <a:srgbClr val="92D050"/>
                </a:solidFill>
                <a:effectLst/>
                <a:latin typeface="Calibri" pitchFamily="34" charset="0"/>
                <a:cs typeface="Arial" pitchFamily="34" charset="0"/>
              </a:rPr>
              <a:t/>
            </a:r>
            <a:br>
              <a:rPr kumimoji="0" lang="en-US" sz="1400" b="0" i="0" u="none" strike="noStrike" cap="none" normalizeH="0" baseline="0" dirty="0" smtClean="0">
                <a:ln>
                  <a:noFill/>
                </a:ln>
                <a:solidFill>
                  <a:srgbClr val="92D050"/>
                </a:solidFill>
                <a:effectLst/>
                <a:latin typeface="Calibri" pitchFamily="34" charset="0"/>
                <a:cs typeface="Arial" pitchFamily="34" charset="0"/>
              </a:rPr>
            </a:br>
            <a:r>
              <a:rPr kumimoji="0" lang="en-US" sz="1400" b="0" i="0" u="none" strike="noStrike" cap="none" normalizeH="0" baseline="0" dirty="0" smtClean="0">
                <a:ln>
                  <a:noFill/>
                </a:ln>
                <a:solidFill>
                  <a:srgbClr val="92D050"/>
                </a:solidFill>
                <a:effectLst/>
                <a:latin typeface="Calibri" pitchFamily="34" charset="0"/>
                <a:cs typeface="Arial" pitchFamily="34" charset="0"/>
              </a:rPr>
              <a:t>This is really a reading  comprehension section. Pay attention and look for how the scientists differ in their opinions. </a:t>
            </a:r>
            <a:endParaRPr kumimoji="0" lang="en-US" sz="2400" b="0" i="0" u="none" strike="noStrike" cap="none" normalizeH="0" baseline="0" dirty="0" smtClean="0">
              <a:ln>
                <a:noFill/>
              </a:ln>
              <a:solidFill>
                <a:srgbClr val="92D050"/>
              </a:solidFill>
              <a:effectLst/>
              <a:latin typeface="Arial" pitchFamily="34" charset="0"/>
              <a:cs typeface="Arial" pitchFamily="34" charset="0"/>
            </a:endParaRPr>
          </a:p>
        </p:txBody>
      </p:sp>
      <p:sp>
        <p:nvSpPr>
          <p:cNvPr id="6" name="Text Box 3"/>
          <p:cNvSpPr txBox="1">
            <a:spLocks noChangeArrowheads="1"/>
          </p:cNvSpPr>
          <p:nvPr/>
        </p:nvSpPr>
        <p:spPr bwMode="auto">
          <a:xfrm>
            <a:off x="304799" y="1676399"/>
            <a:ext cx="2294731" cy="177879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noProof="1" smtClean="0">
                <a:ln>
                  <a:noFill/>
                </a:ln>
                <a:solidFill>
                  <a:srgbClr val="FF0000"/>
                </a:solidFill>
                <a:effectLst/>
                <a:latin typeface="Calibri" pitchFamily="34" charset="0"/>
                <a:cs typeface="Arial" pitchFamily="34" charset="0"/>
              </a:rPr>
              <a:t>①</a:t>
            </a:r>
            <a:r>
              <a:rPr kumimoji="0" lang="en-US" sz="1400" b="1" i="0" u="none" strike="noStrike" cap="none" normalizeH="0" baseline="0" dirty="0" smtClean="0">
                <a:ln>
                  <a:noFill/>
                </a:ln>
                <a:solidFill>
                  <a:srgbClr val="FF0000"/>
                </a:solidFill>
                <a:effectLst/>
                <a:latin typeface="Calibri" pitchFamily="34" charset="0"/>
                <a:cs typeface="Arial" pitchFamily="34" charset="0"/>
              </a:rPr>
              <a:t> Data Representation  </a:t>
            </a:r>
            <a:r>
              <a:rPr kumimoji="0" lang="en-US" sz="1400" b="0" i="0" u="none" strike="noStrike" cap="none" normalizeH="0" baseline="0" dirty="0" smtClean="0">
                <a:ln>
                  <a:noFill/>
                </a:ln>
                <a:solidFill>
                  <a:srgbClr val="FF0000"/>
                </a:solidFill>
                <a:effectLst/>
                <a:latin typeface="Calibri" pitchFamily="34" charset="0"/>
                <a:cs typeface="Arial" pitchFamily="34" charset="0"/>
              </a:rPr>
              <a:t/>
            </a:r>
            <a:br>
              <a:rPr kumimoji="0" lang="en-US" sz="1400" b="0" i="0" u="none" strike="noStrike" cap="none" normalizeH="0" baseline="0" dirty="0" smtClean="0">
                <a:ln>
                  <a:noFill/>
                </a:ln>
                <a:solidFill>
                  <a:srgbClr val="FF0000"/>
                </a:solidFill>
                <a:effectLst/>
                <a:latin typeface="Calibri" pitchFamily="34" charset="0"/>
                <a:cs typeface="Arial" pitchFamily="34" charset="0"/>
              </a:rPr>
            </a:br>
            <a:r>
              <a:rPr kumimoji="0" lang="en-US" sz="1400" b="0" i="0" u="none" strike="noStrike" cap="none" normalizeH="0" baseline="0" dirty="0" smtClean="0">
                <a:ln>
                  <a:noFill/>
                </a:ln>
                <a:solidFill>
                  <a:srgbClr val="FF0000"/>
                </a:solidFill>
                <a:effectLst/>
                <a:latin typeface="Calibri" pitchFamily="34" charset="0"/>
                <a:cs typeface="Arial" pitchFamily="34" charset="0"/>
              </a:rPr>
              <a:t>This is all about interpreting charts and graphs. Notice trends—what goes up? Down? Stays the same? Do the numbers double? Triple? Half? Stay the same? What’s the variable? </a:t>
            </a:r>
            <a:endParaRPr kumimoji="0" lang="en-US" sz="2400" b="0" i="0" u="none" strike="noStrike" cap="none" normalizeH="0" baseline="0" dirty="0" smtClean="0">
              <a:ln>
                <a:noFill/>
              </a:ln>
              <a:solidFill>
                <a:srgbClr val="FF0000"/>
              </a:solidFill>
              <a:effectLst/>
              <a:latin typeface="Arial" pitchFamily="34" charset="0"/>
              <a:cs typeface="Arial" pitchFamily="34" charset="0"/>
            </a:endParaRPr>
          </a:p>
        </p:txBody>
      </p:sp>
      <p:sp>
        <p:nvSpPr>
          <p:cNvPr id="7" name="Text Box 4"/>
          <p:cNvSpPr txBox="1">
            <a:spLocks noChangeArrowheads="1"/>
          </p:cNvSpPr>
          <p:nvPr/>
        </p:nvSpPr>
        <p:spPr bwMode="auto">
          <a:xfrm>
            <a:off x="3207544" y="1238250"/>
            <a:ext cx="2652712" cy="1917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noProof="1" smtClean="0">
                <a:ln>
                  <a:noFill/>
                </a:ln>
                <a:solidFill>
                  <a:schemeClr val="tx2">
                    <a:lumMod val="60000"/>
                    <a:lumOff val="40000"/>
                  </a:schemeClr>
                </a:solidFill>
                <a:effectLst/>
                <a:latin typeface="Calibri" pitchFamily="34" charset="0"/>
                <a:cs typeface="Arial" pitchFamily="34" charset="0"/>
              </a:rPr>
              <a:t>②</a:t>
            </a:r>
            <a:r>
              <a:rPr kumimoji="0" lang="en-US" sz="1400" b="1" i="0" u="none" strike="noStrike" cap="none" normalizeH="0" baseline="0" dirty="0" smtClean="0">
                <a:ln>
                  <a:noFill/>
                </a:ln>
                <a:solidFill>
                  <a:schemeClr val="tx2">
                    <a:lumMod val="60000"/>
                    <a:lumOff val="40000"/>
                  </a:schemeClr>
                </a:solidFill>
                <a:effectLst/>
                <a:latin typeface="Calibri" pitchFamily="34" charset="0"/>
                <a:cs typeface="Arial" pitchFamily="34" charset="0"/>
              </a:rPr>
              <a:t>Research Summaries</a:t>
            </a:r>
            <a:r>
              <a:rPr kumimoji="0" lang="en-US" sz="1400" b="0" i="0" u="none" strike="noStrike" cap="none" normalizeH="0" baseline="0" dirty="0" smtClean="0">
                <a:ln>
                  <a:noFill/>
                </a:ln>
                <a:solidFill>
                  <a:schemeClr val="tx2">
                    <a:lumMod val="60000"/>
                    <a:lumOff val="40000"/>
                  </a:schemeClr>
                </a:solidFill>
                <a:effectLst/>
                <a:latin typeface="Calibri" pitchFamily="34" charset="0"/>
                <a:cs typeface="Arial" pitchFamily="34" charset="0"/>
              </a:rPr>
              <a:t/>
            </a:r>
            <a:br>
              <a:rPr kumimoji="0" lang="en-US" sz="1400" b="0" i="0" u="none" strike="noStrike" cap="none" normalizeH="0" baseline="0" dirty="0" smtClean="0">
                <a:ln>
                  <a:noFill/>
                </a:ln>
                <a:solidFill>
                  <a:schemeClr val="tx2">
                    <a:lumMod val="60000"/>
                    <a:lumOff val="40000"/>
                  </a:schemeClr>
                </a:solidFill>
                <a:effectLst/>
                <a:latin typeface="Calibri" pitchFamily="34" charset="0"/>
                <a:cs typeface="Arial" pitchFamily="34" charset="0"/>
              </a:rPr>
            </a:br>
            <a:r>
              <a:rPr kumimoji="0" lang="en-US" sz="1400" b="0" i="0" u="none" strike="noStrike" cap="none" normalizeH="0" baseline="0" dirty="0" smtClean="0">
                <a:ln>
                  <a:noFill/>
                </a:ln>
                <a:solidFill>
                  <a:schemeClr val="tx2">
                    <a:lumMod val="60000"/>
                    <a:lumOff val="40000"/>
                  </a:schemeClr>
                </a:solidFill>
                <a:effectLst/>
                <a:latin typeface="Calibri" pitchFamily="34" charset="0"/>
                <a:cs typeface="Arial" pitchFamily="34" charset="0"/>
              </a:rPr>
              <a:t> These  sections require you to analyze studies and experiments and make conclusions about the findings. These also have charts and graphs, but you may find yourself comparing information in two or more of them. </a:t>
            </a:r>
            <a:endParaRPr kumimoji="0" lang="en-US" sz="2400" b="0" i="0" u="none" strike="noStrike" cap="none" normalizeH="0" baseline="0" dirty="0" smtClean="0">
              <a:ln>
                <a:noFill/>
              </a:ln>
              <a:solidFill>
                <a:schemeClr val="tx2">
                  <a:lumMod val="60000"/>
                  <a:lumOff val="40000"/>
                </a:schemeClr>
              </a:solidFill>
              <a:effectLst/>
              <a:latin typeface="Arial" pitchFamily="34" charset="0"/>
              <a:cs typeface="Arial" pitchFamily="34" charset="0"/>
            </a:endParaRPr>
          </a:p>
        </p:txBody>
      </p:sp>
      <p:sp>
        <p:nvSpPr>
          <p:cNvPr id="8" name="Text Box 5"/>
          <p:cNvSpPr txBox="1">
            <a:spLocks noChangeArrowheads="1"/>
          </p:cNvSpPr>
          <p:nvPr/>
        </p:nvSpPr>
        <p:spPr bwMode="auto">
          <a:xfrm>
            <a:off x="2247900" y="246856"/>
            <a:ext cx="4381500" cy="590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outerShdw blurRad="38100" dist="38100" dir="2700000" algn="tl">
                    <a:srgbClr val="C0C0C0"/>
                  </a:outerShdw>
                </a:effectLst>
                <a:latin typeface="Lucida Sans Typewriter" pitchFamily="49" charset="0"/>
                <a:cs typeface="Arial" pitchFamily="34" charset="0"/>
              </a:rPr>
              <a:t>ACT Science Tips</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Text Box 6"/>
          <p:cNvSpPr txBox="1">
            <a:spLocks noChangeArrowheads="1"/>
          </p:cNvSpPr>
          <p:nvPr/>
        </p:nvSpPr>
        <p:spPr bwMode="auto">
          <a:xfrm>
            <a:off x="304800" y="762794"/>
            <a:ext cx="8381999" cy="312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rgbClr val="000000"/>
                </a:solidFill>
                <a:effectLst/>
                <a:latin typeface="Calibri" pitchFamily="34" charset="0"/>
                <a:cs typeface="Arial" pitchFamily="34" charset="0"/>
              </a:rPr>
              <a:t>3 types of sections: </a:t>
            </a:r>
            <a:r>
              <a:rPr kumimoji="0" lang="en-US" sz="1600" b="1" i="0" u="none" strike="noStrike" cap="none" normalizeH="0" baseline="0" noProof="1" smtClean="0">
                <a:ln>
                  <a:noFill/>
                </a:ln>
                <a:solidFill>
                  <a:srgbClr val="FF0000"/>
                </a:solidFill>
                <a:effectLst/>
                <a:latin typeface="Calibri" pitchFamily="34" charset="0"/>
                <a:cs typeface="Arial" pitchFamily="34" charset="0"/>
              </a:rPr>
              <a:t>①</a:t>
            </a:r>
            <a:r>
              <a:rPr kumimoji="0" lang="en-US" sz="1600" b="0" i="0" u="none" strike="noStrike" cap="none" normalizeH="0" baseline="0" dirty="0" smtClean="0">
                <a:ln>
                  <a:noFill/>
                </a:ln>
                <a:solidFill>
                  <a:srgbClr val="000000"/>
                </a:solidFill>
                <a:effectLst/>
                <a:latin typeface="Calibri" pitchFamily="34" charset="0"/>
                <a:cs typeface="Arial" pitchFamily="34" charset="0"/>
              </a:rPr>
              <a:t> </a:t>
            </a:r>
            <a:r>
              <a:rPr kumimoji="0" lang="en-US" sz="1600" b="1" i="0" u="none" strike="noStrike" cap="none" normalizeH="0" baseline="0" dirty="0" smtClean="0">
                <a:ln>
                  <a:noFill/>
                </a:ln>
                <a:solidFill>
                  <a:srgbClr val="FF0000"/>
                </a:solidFill>
                <a:effectLst/>
                <a:latin typeface="Calibri" pitchFamily="34" charset="0"/>
                <a:cs typeface="Arial" pitchFamily="34" charset="0"/>
              </a:rPr>
              <a:t>Data Representation    </a:t>
            </a:r>
            <a:r>
              <a:rPr kumimoji="0" lang="en-US" sz="1600" b="1" i="0" u="none" strike="noStrike" cap="none" normalizeH="0" baseline="0" noProof="1" smtClean="0">
                <a:ln>
                  <a:noFill/>
                </a:ln>
                <a:solidFill>
                  <a:schemeClr val="tx2">
                    <a:lumMod val="60000"/>
                    <a:lumOff val="40000"/>
                  </a:schemeClr>
                </a:solidFill>
                <a:effectLst/>
                <a:latin typeface="Calibri" pitchFamily="34" charset="0"/>
                <a:cs typeface="Arial" pitchFamily="34" charset="0"/>
              </a:rPr>
              <a:t>②</a:t>
            </a:r>
            <a:r>
              <a:rPr kumimoji="0" lang="en-US" sz="1600" b="1" i="0" u="none" strike="noStrike" cap="none" normalizeH="0" baseline="0" dirty="0" smtClean="0">
                <a:ln>
                  <a:noFill/>
                </a:ln>
                <a:solidFill>
                  <a:schemeClr val="tx2">
                    <a:lumMod val="60000"/>
                    <a:lumOff val="40000"/>
                  </a:schemeClr>
                </a:solidFill>
                <a:effectLst/>
                <a:latin typeface="Calibri" pitchFamily="34" charset="0"/>
                <a:cs typeface="Arial" pitchFamily="34" charset="0"/>
              </a:rPr>
              <a:t> Research Summaries    </a:t>
            </a:r>
            <a:r>
              <a:rPr kumimoji="0" lang="en-US" sz="1600" b="1" i="0" u="none" strike="noStrike" cap="none" normalizeH="0" baseline="0" noProof="1" smtClean="0">
                <a:ln>
                  <a:noFill/>
                </a:ln>
                <a:solidFill>
                  <a:srgbClr val="92D050"/>
                </a:solidFill>
                <a:effectLst/>
                <a:latin typeface="Calibri" pitchFamily="34" charset="0"/>
                <a:cs typeface="Arial" pitchFamily="34" charset="0"/>
              </a:rPr>
              <a:t>③</a:t>
            </a:r>
            <a:r>
              <a:rPr kumimoji="0" lang="en-US" sz="1600" b="1" i="0" u="none" strike="noStrike" cap="none" normalizeH="0" baseline="0" dirty="0" smtClean="0">
                <a:ln>
                  <a:noFill/>
                </a:ln>
                <a:solidFill>
                  <a:srgbClr val="92D050"/>
                </a:solidFill>
                <a:effectLst/>
                <a:latin typeface="Calibri" pitchFamily="34" charset="0"/>
                <a:cs typeface="Arial" pitchFamily="34" charset="0"/>
              </a:rPr>
              <a:t> Conflicting Viewpoints </a:t>
            </a:r>
            <a:endParaRPr kumimoji="0" lang="en-US" sz="2400" b="1" i="0" u="none" strike="noStrike" cap="none" normalizeH="0" baseline="0" dirty="0" smtClean="0">
              <a:ln>
                <a:noFill/>
              </a:ln>
              <a:solidFill>
                <a:srgbClr val="92D050"/>
              </a:solidFill>
              <a:effectLst/>
              <a:latin typeface="Arial" pitchFamily="34" charset="0"/>
              <a:cs typeface="Arial" pitchFamily="34" charset="0"/>
            </a:endParaRPr>
          </a:p>
        </p:txBody>
      </p:sp>
      <p:pic>
        <p:nvPicPr>
          <p:cNvPr id="1031" name="Picture 7" descr="MC90035195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227806"/>
            <a:ext cx="371475" cy="596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2" name="Picture 8" descr="MC90035197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0625" y="246856"/>
            <a:ext cx="444500" cy="471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3" name="Picture 9" descr="chart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8200" y="1091406"/>
            <a:ext cx="674687" cy="5984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4" name="Picture 10" descr="ch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94968" y="3007518"/>
            <a:ext cx="681831" cy="6263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pic>
        <p:nvPicPr>
          <p:cNvPr id="1035" name="Picture 11" descr="fighting scientist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620000" y="1066800"/>
            <a:ext cx="519112"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0" name="Text Box 12"/>
          <p:cNvSpPr txBox="1">
            <a:spLocks noChangeArrowheads="1"/>
          </p:cNvSpPr>
          <p:nvPr/>
        </p:nvSpPr>
        <p:spPr bwMode="auto">
          <a:xfrm>
            <a:off x="6841331" y="4582815"/>
            <a:ext cx="2076450" cy="12382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cs typeface="Arial" pitchFamily="34" charset="0"/>
              </a:rPr>
              <a:t>Read answer choices carefully: if 2 answer choices are OPPOSITES, chances are 1 of those 2 is the answer! </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13"/>
          <p:cNvSpPr txBox="1">
            <a:spLocks noChangeArrowheads="1"/>
          </p:cNvSpPr>
          <p:nvPr/>
        </p:nvSpPr>
        <p:spPr bwMode="auto">
          <a:xfrm>
            <a:off x="4867274" y="5074058"/>
            <a:ext cx="1645444" cy="501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Calibri" pitchFamily="34" charset="0"/>
                <a:cs typeface="Arial" pitchFamily="34" charset="0"/>
              </a:rPr>
              <a:t>A. temperatures rose</a:t>
            </a:r>
            <a:br>
              <a:rPr kumimoji="0" lang="en-US" sz="1200" b="0" i="0" u="none" strike="noStrike" cap="none" normalizeH="0" baseline="0" dirty="0" smtClean="0">
                <a:ln>
                  <a:noFill/>
                </a:ln>
                <a:solidFill>
                  <a:srgbClr val="000000"/>
                </a:solidFill>
                <a:effectLst/>
                <a:latin typeface="Calibri" pitchFamily="34" charset="0"/>
                <a:cs typeface="Arial" pitchFamily="34" charset="0"/>
              </a:rPr>
            </a:br>
            <a:r>
              <a:rPr kumimoji="0" lang="en-US" sz="1200" b="0" i="0" u="none" strike="noStrike" cap="none" normalizeH="0" baseline="0" dirty="0" smtClean="0">
                <a:ln>
                  <a:noFill/>
                </a:ln>
                <a:solidFill>
                  <a:srgbClr val="000000"/>
                </a:solidFill>
                <a:effectLst/>
                <a:latin typeface="Calibri" pitchFamily="34" charset="0"/>
                <a:cs typeface="Arial" pitchFamily="34" charset="0"/>
              </a:rPr>
              <a:t>B. temperatures dropped </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13" name="Group 12"/>
          <p:cNvGrpSpPr/>
          <p:nvPr/>
        </p:nvGrpSpPr>
        <p:grpSpPr>
          <a:xfrm rot="10969538">
            <a:off x="6634163" y="4893595"/>
            <a:ext cx="414338" cy="672308"/>
            <a:chOff x="4015581" y="5483225"/>
            <a:chExt cx="414338" cy="672308"/>
          </a:xfrm>
        </p:grpSpPr>
        <p:cxnSp>
          <p:nvCxnSpPr>
            <p:cNvPr id="1038" name="AutoShape 14"/>
            <p:cNvCxnSpPr>
              <a:cxnSpLocks noChangeShapeType="1"/>
            </p:cNvCxnSpPr>
            <p:nvPr/>
          </p:nvCxnSpPr>
          <p:spPr bwMode="auto">
            <a:xfrm>
              <a:off x="4015581" y="5483225"/>
              <a:ext cx="404019" cy="307975"/>
            </a:xfrm>
            <a:prstGeom prst="straightConnector1">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EEECE1"/>
                    </a:outerShdw>
                  </a:effectLst>
                </a14:hiddenEffects>
              </a:ext>
            </a:extLst>
          </p:spPr>
        </p:cxnSp>
        <p:cxnSp>
          <p:nvCxnSpPr>
            <p:cNvPr id="1039" name="AutoShape 15"/>
            <p:cNvCxnSpPr>
              <a:cxnSpLocks noChangeShapeType="1"/>
            </p:cNvCxnSpPr>
            <p:nvPr/>
          </p:nvCxnSpPr>
          <p:spPr bwMode="auto">
            <a:xfrm flipH="1">
              <a:off x="4034631" y="5785645"/>
              <a:ext cx="395288" cy="369888"/>
            </a:xfrm>
            <a:prstGeom prst="straightConnector1">
              <a:avLst/>
            </a:prstGeom>
            <a:noFill/>
            <a:ln w="9525">
              <a:solidFill>
                <a:srgbClr val="00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EEECE1"/>
                    </a:outerShdw>
                  </a:effectLst>
                </a14:hiddenEffects>
              </a:ext>
            </a:extLst>
          </p:spPr>
        </p:cxnSp>
      </p:grpSp>
      <p:pic>
        <p:nvPicPr>
          <p:cNvPr id="1040" name="Picture 16" descr="running-out-of-time"/>
          <p:cNvPicPr>
            <a:picLocks noChangeAspect="1" noChangeArrowheads="1"/>
          </p:cNvPicPr>
          <p:nvPr/>
        </p:nvPicPr>
        <p:blipFill>
          <a:blip r:embed="rId7" cstate="print">
            <a:extLst>
              <a:ext uri="{28A0092B-C50C-407E-A947-70E740481C1C}">
                <a14:useLocalDpi xmlns:a14="http://schemas.microsoft.com/office/drawing/2010/main" val="0"/>
              </a:ext>
            </a:extLst>
          </a:blip>
          <a:srcRect r="37674" b="12093"/>
          <a:stretch>
            <a:fillRect/>
          </a:stretch>
        </p:blipFill>
        <p:spPr bwMode="auto">
          <a:xfrm>
            <a:off x="3207544" y="5229749"/>
            <a:ext cx="800100" cy="8435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4" name="Text Box 17"/>
          <p:cNvSpPr txBox="1">
            <a:spLocks noChangeArrowheads="1"/>
          </p:cNvSpPr>
          <p:nvPr/>
        </p:nvSpPr>
        <p:spPr bwMode="auto">
          <a:xfrm>
            <a:off x="3429395" y="3922960"/>
            <a:ext cx="2522537" cy="104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0000"/>
                </a:solidFill>
                <a:effectLst/>
                <a:latin typeface="Calibri" pitchFamily="34" charset="0"/>
                <a:cs typeface="Arial" pitchFamily="34" charset="0"/>
              </a:rPr>
              <a:t>40 questions...35 minutes!</a:t>
            </a:r>
            <a:br>
              <a:rPr kumimoji="0" lang="en-US" sz="1400" b="0" i="0" u="none" strike="noStrike" cap="none" normalizeH="0" baseline="0" dirty="0" smtClean="0">
                <a:ln>
                  <a:noFill/>
                </a:ln>
                <a:solidFill>
                  <a:srgbClr val="000000"/>
                </a:solidFill>
                <a:effectLst/>
                <a:latin typeface="Calibri" pitchFamily="34" charset="0"/>
                <a:cs typeface="Arial" pitchFamily="34" charset="0"/>
              </a:rPr>
            </a:br>
            <a:r>
              <a:rPr kumimoji="0" lang="en-US" sz="1400" b="0" i="0" u="none" strike="noStrike" cap="none" normalizeH="0" baseline="0" noProof="1" smtClean="0">
                <a:ln>
                  <a:noFill/>
                </a:ln>
                <a:solidFill>
                  <a:srgbClr val="000000"/>
                </a:solidFill>
                <a:effectLst/>
                <a:latin typeface="Wingdings" pitchFamily="2" charset="2"/>
                <a:cs typeface="Arial" pitchFamily="34" charset="0"/>
              </a:rPr>
              <a:t>¶</a:t>
            </a:r>
            <a:r>
              <a:rPr kumimoji="0" lang="en-US" sz="1400" b="0" i="0" u="none" strike="noStrike" cap="none" normalizeH="0" baseline="0" dirty="0" smtClean="0">
                <a:ln>
                  <a:noFill/>
                </a:ln>
                <a:solidFill>
                  <a:srgbClr val="000000"/>
                </a:solidFill>
                <a:effectLst/>
                <a:latin typeface="Calibri" pitchFamily="34" charset="0"/>
                <a:cs typeface="Arial" pitchFamily="34" charset="0"/>
              </a:rPr>
              <a:t> Move Quickly </a:t>
            </a:r>
            <a:r>
              <a:rPr kumimoji="0" lang="en-US" sz="1400" b="0" i="0" u="none" strike="noStrike" cap="none" normalizeH="0" baseline="0" noProof="1" smtClean="0">
                <a:ln>
                  <a:noFill/>
                </a:ln>
                <a:solidFill>
                  <a:srgbClr val="000000"/>
                </a:solidFill>
                <a:effectLst/>
                <a:latin typeface="Wingdings" pitchFamily="2" charset="2"/>
                <a:cs typeface="Arial" pitchFamily="34" charset="0"/>
              </a:rPr>
              <a:t>¶</a:t>
            </a:r>
          </a:p>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cs typeface="Arial" pitchFamily="34" charset="0"/>
              </a:rPr>
              <a:t>Don’t spend more than 5 minutes on each</a:t>
            </a:r>
            <a:r>
              <a:rPr kumimoji="0" lang="en-US" sz="1400" b="0" i="0" u="none" strike="noStrike" cap="none" normalizeH="0" dirty="0" smtClean="0">
                <a:ln>
                  <a:noFill/>
                </a:ln>
                <a:solidFill>
                  <a:schemeClr val="tx1"/>
                </a:solidFill>
                <a:effectLst/>
                <a:cs typeface="Arial" pitchFamily="34" charset="0"/>
              </a:rPr>
              <a:t> science passage!</a:t>
            </a:r>
            <a:endParaRPr kumimoji="0" lang="en-US" sz="1400" b="0" i="0" u="none" strike="noStrike" cap="none" normalizeH="0" baseline="0" dirty="0" smtClean="0">
              <a:ln>
                <a:noFill/>
              </a:ln>
              <a:solidFill>
                <a:schemeClr val="tx1"/>
              </a:solidFill>
              <a:effectLst/>
              <a:cs typeface="Arial" pitchFamily="34" charset="0"/>
            </a:endParaRPr>
          </a:p>
        </p:txBody>
      </p:sp>
      <p:pic>
        <p:nvPicPr>
          <p:cNvPr id="1047" name="Picture 23" descr="MC900351968[1]"/>
          <p:cNvPicPr>
            <a:picLocks noChangeAspect="1" noChangeArrowheads="1"/>
          </p:cNvPicPr>
          <p:nvPr/>
        </p:nvPicPr>
        <p:blipFill>
          <a:blip r:embed="rId8" cstate="print">
            <a:extLst>
              <a:ext uri="{28A0092B-C50C-407E-A947-70E740481C1C}">
                <a14:useLocalDpi xmlns:a14="http://schemas.microsoft.com/office/drawing/2010/main" val="0"/>
              </a:ext>
            </a:extLst>
          </a:blip>
          <a:srcRect l="15804" r="15804"/>
          <a:stretch>
            <a:fillRect/>
          </a:stretch>
        </p:blipFill>
        <p:spPr bwMode="auto">
          <a:xfrm>
            <a:off x="7185422" y="3184665"/>
            <a:ext cx="710406" cy="7541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grpSp>
        <p:nvGrpSpPr>
          <p:cNvPr id="18" name="Group 24"/>
          <p:cNvGrpSpPr>
            <a:grpSpLocks/>
          </p:cNvGrpSpPr>
          <p:nvPr/>
        </p:nvGrpSpPr>
        <p:grpSpPr bwMode="auto">
          <a:xfrm>
            <a:off x="6485663" y="6185794"/>
            <a:ext cx="2000250" cy="376237"/>
            <a:chOff x="105326394" y="108194487"/>
            <a:chExt cx="1999205" cy="375656"/>
          </a:xfrm>
        </p:grpSpPr>
        <p:pic>
          <p:nvPicPr>
            <p:cNvPr id="1049" name="Picture 25" descr="act"/>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525499" y="108194487"/>
              <a:ext cx="800100" cy="3756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19" name="Text Box 26"/>
            <p:cNvSpPr txBox="1">
              <a:spLocks noChangeArrowheads="1"/>
            </p:cNvSpPr>
            <p:nvPr/>
          </p:nvSpPr>
          <p:spPr bwMode="auto">
            <a:xfrm>
              <a:off x="105326394" y="108234560"/>
              <a:ext cx="1236742" cy="3091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rgbClr val="000000"/>
                  </a:solidFill>
                  <a:effectLst/>
                  <a:latin typeface="Nyala" pitchFamily="2" charset="0"/>
                  <a:cs typeface="Arial" pitchFamily="34" charset="0"/>
                </a:rPr>
                <a:t>*Be ready for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20" name="TextBox 19"/>
          <p:cNvSpPr txBox="1"/>
          <p:nvPr/>
        </p:nvSpPr>
        <p:spPr>
          <a:xfrm>
            <a:off x="1023937" y="6153725"/>
            <a:ext cx="5072063" cy="523220"/>
          </a:xfrm>
          <a:prstGeom prst="rect">
            <a:avLst/>
          </a:prstGeom>
          <a:noFill/>
        </p:spPr>
        <p:txBody>
          <a:bodyPr wrap="square" rtlCol="0">
            <a:spAutoFit/>
          </a:bodyPr>
          <a:lstStyle/>
          <a:p>
            <a:pPr algn="ctr"/>
            <a:r>
              <a:rPr lang="en-US" sz="1400" dirty="0" smtClean="0">
                <a:latin typeface="Century Gothic" pitchFamily="34" charset="0"/>
              </a:rPr>
              <a:t>Don’t know the answer? Running out of time? </a:t>
            </a:r>
            <a:r>
              <a:rPr lang="en-US" sz="1400" dirty="0" smtClean="0">
                <a:latin typeface="Broadway" pitchFamily="82" charset="0"/>
              </a:rPr>
              <a:t>GUESS! </a:t>
            </a:r>
            <a:r>
              <a:rPr lang="en-US" sz="1400" dirty="0" smtClean="0">
                <a:latin typeface="Stencil" pitchFamily="82" charset="0"/>
              </a:rPr>
              <a:t>NEVER LEAVE AN ANSWER BLANK!</a:t>
            </a:r>
            <a:endParaRPr lang="en-US" sz="1400" b="1" dirty="0">
              <a:latin typeface="Stencil" pitchFamily="82" charset="0"/>
            </a:endParaRPr>
          </a:p>
        </p:txBody>
      </p:sp>
      <p:pic>
        <p:nvPicPr>
          <p:cNvPr id="21" name="Picture 2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0888177">
            <a:off x="904175" y="6121914"/>
            <a:ext cx="301435" cy="503999"/>
          </a:xfrm>
          <a:prstGeom prst="rect">
            <a:avLst/>
          </a:prstGeom>
        </p:spPr>
      </p:pic>
      <p:pic>
        <p:nvPicPr>
          <p:cNvPr id="34" name="Picture 3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672443">
            <a:off x="5883294" y="6081779"/>
            <a:ext cx="301435" cy="503999"/>
          </a:xfrm>
          <a:prstGeom prst="rect">
            <a:avLst/>
          </a:prstGeom>
        </p:spPr>
      </p:pic>
      <p:pic>
        <p:nvPicPr>
          <p:cNvPr id="1051" name="Picture 27"/>
          <p:cNvPicPr>
            <a:picLocks noChangeAspect="1" noChangeArrowheads="1"/>
          </p:cNvPicPr>
          <p:nvPr/>
        </p:nvPicPr>
        <p:blipFill rotWithShape="1">
          <a:blip r:embed="rId11">
            <a:extLst>
              <a:ext uri="{28A0092B-C50C-407E-A947-70E740481C1C}">
                <a14:useLocalDpi xmlns:a14="http://schemas.microsoft.com/office/drawing/2010/main" val="0"/>
              </a:ext>
            </a:extLst>
          </a:blip>
          <a:srcRect l="52782" t="18045" r="6955" b="30577"/>
          <a:stretch/>
        </p:blipFill>
        <p:spPr bwMode="auto">
          <a:xfrm>
            <a:off x="274636" y="3557068"/>
            <a:ext cx="3051175" cy="2188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342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2000"/>
                                        <p:tgtEl>
                                          <p:spTgt spid="8"/>
                                        </p:tgtEl>
                                      </p:cBhvr>
                                    </p:animEffect>
                                  </p:childTnLst>
                                </p:cTn>
                              </p:par>
                              <p:par>
                                <p:cTn id="8" presetID="6" presetClass="entr" presetSubtype="32" fill="hold" nodeType="withEffect">
                                  <p:stCondLst>
                                    <p:cond delay="0"/>
                                  </p:stCondLst>
                                  <p:childTnLst>
                                    <p:set>
                                      <p:cBhvr>
                                        <p:cTn id="9" dur="1" fill="hold">
                                          <p:stCondLst>
                                            <p:cond delay="0"/>
                                          </p:stCondLst>
                                        </p:cTn>
                                        <p:tgtEl>
                                          <p:spTgt spid="1031"/>
                                        </p:tgtEl>
                                        <p:attrNameLst>
                                          <p:attrName>style.visibility</p:attrName>
                                        </p:attrNameLst>
                                      </p:cBhvr>
                                      <p:to>
                                        <p:strVal val="visible"/>
                                      </p:to>
                                    </p:set>
                                    <p:animEffect transition="in" filter="circle(out)">
                                      <p:cBhvr>
                                        <p:cTn id="10" dur="2000"/>
                                        <p:tgtEl>
                                          <p:spTgt spid="1031"/>
                                        </p:tgtEl>
                                      </p:cBhvr>
                                    </p:animEffect>
                                  </p:childTnLst>
                                </p:cTn>
                              </p:par>
                              <p:par>
                                <p:cTn id="11" presetID="6" presetClass="entr" presetSubtype="32"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circle(out)">
                                      <p:cBhvr>
                                        <p:cTn id="13" dur="2000"/>
                                        <p:tgtEl>
                                          <p:spTgt spid="1032"/>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heel(1)">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33"/>
                                        </p:tgtEl>
                                        <p:attrNameLst>
                                          <p:attrName>style.visibility</p:attrName>
                                        </p:attrNameLst>
                                      </p:cBhvr>
                                      <p:to>
                                        <p:strVal val="visible"/>
                                      </p:to>
                                    </p:set>
                                    <p:anim calcmode="lin" valueType="num">
                                      <p:cBhvr additive="base">
                                        <p:cTn id="27" dur="500" fill="hold"/>
                                        <p:tgtEl>
                                          <p:spTgt spid="1033"/>
                                        </p:tgtEl>
                                        <p:attrNameLst>
                                          <p:attrName>ppt_x</p:attrName>
                                        </p:attrNameLst>
                                      </p:cBhvr>
                                      <p:tavLst>
                                        <p:tav tm="0">
                                          <p:val>
                                            <p:strVal val="#ppt_x"/>
                                          </p:val>
                                        </p:tav>
                                        <p:tav tm="100000">
                                          <p:val>
                                            <p:strVal val="#ppt_x"/>
                                          </p:val>
                                        </p:tav>
                                      </p:tavLst>
                                    </p:anim>
                                    <p:anim calcmode="lin" valueType="num">
                                      <p:cBhvr additive="base">
                                        <p:cTn id="28" dur="500" fill="hold"/>
                                        <p:tgtEl>
                                          <p:spTgt spid="1033"/>
                                        </p:tgtEl>
                                        <p:attrNameLst>
                                          <p:attrName>ppt_y</p:attrName>
                                        </p:attrNameLst>
                                      </p:cBhvr>
                                      <p:tavLst>
                                        <p:tav tm="0">
                                          <p:val>
                                            <p:strVal val="1+#ppt_h/2"/>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051"/>
                                        </p:tgtEl>
                                        <p:attrNameLst>
                                          <p:attrName>style.visibility</p:attrName>
                                        </p:attrNameLst>
                                      </p:cBhvr>
                                      <p:to>
                                        <p:strVal val="visible"/>
                                      </p:to>
                                    </p:set>
                                    <p:animEffect transition="in" filter="fade">
                                      <p:cBhvr>
                                        <p:cTn id="31" dur="1000"/>
                                        <p:tgtEl>
                                          <p:spTgt spid="1051"/>
                                        </p:tgtEl>
                                      </p:cBhvr>
                                    </p:animEffect>
                                    <p:anim calcmode="lin" valueType="num">
                                      <p:cBhvr>
                                        <p:cTn id="32" dur="1000" fill="hold"/>
                                        <p:tgtEl>
                                          <p:spTgt spid="1051"/>
                                        </p:tgtEl>
                                        <p:attrNameLst>
                                          <p:attrName>ppt_x</p:attrName>
                                        </p:attrNameLst>
                                      </p:cBhvr>
                                      <p:tavLst>
                                        <p:tav tm="0">
                                          <p:val>
                                            <p:strVal val="#ppt_x"/>
                                          </p:val>
                                        </p:tav>
                                        <p:tav tm="100000">
                                          <p:val>
                                            <p:strVal val="#ppt_x"/>
                                          </p:val>
                                        </p:tav>
                                      </p:tavLst>
                                    </p:anim>
                                    <p:anim calcmode="lin" valueType="num">
                                      <p:cBhvr>
                                        <p:cTn id="33" dur="1000" fill="hold"/>
                                        <p:tgtEl>
                                          <p:spTgt spid="1051"/>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barn(inVertical)">
                                      <p:cBhvr>
                                        <p:cTn id="38" dur="500"/>
                                        <p:tgtEl>
                                          <p:spTgt spid="7"/>
                                        </p:tgtEl>
                                      </p:cBhvr>
                                    </p:animEffect>
                                  </p:childTnLst>
                                </p:cTn>
                              </p:par>
                              <p:par>
                                <p:cTn id="39" presetID="16" presetClass="entr" presetSubtype="21" fill="hold" nodeType="withEffect">
                                  <p:stCondLst>
                                    <p:cond delay="0"/>
                                  </p:stCondLst>
                                  <p:childTnLst>
                                    <p:set>
                                      <p:cBhvr>
                                        <p:cTn id="40" dur="1" fill="hold">
                                          <p:stCondLst>
                                            <p:cond delay="0"/>
                                          </p:stCondLst>
                                        </p:cTn>
                                        <p:tgtEl>
                                          <p:spTgt spid="1034"/>
                                        </p:tgtEl>
                                        <p:attrNameLst>
                                          <p:attrName>style.visibility</p:attrName>
                                        </p:attrNameLst>
                                      </p:cBhvr>
                                      <p:to>
                                        <p:strVal val="visible"/>
                                      </p:to>
                                    </p:set>
                                    <p:animEffect transition="in" filter="barn(inVertical)">
                                      <p:cBhvr>
                                        <p:cTn id="41" dur="500"/>
                                        <p:tgtEl>
                                          <p:spTgt spid="1034"/>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103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arn(inVertical)">
                                      <p:cBhvr>
                                        <p:cTn id="52" dur="500"/>
                                        <p:tgtEl>
                                          <p:spTgt spid="14"/>
                                        </p:tgtEl>
                                      </p:cBhvr>
                                    </p:animEffect>
                                  </p:childTnLst>
                                </p:cTn>
                              </p:par>
                              <p:par>
                                <p:cTn id="53" presetID="16" presetClass="entr" presetSubtype="21" fill="hold" nodeType="withEffect">
                                  <p:stCondLst>
                                    <p:cond delay="0"/>
                                  </p:stCondLst>
                                  <p:childTnLst>
                                    <p:set>
                                      <p:cBhvr>
                                        <p:cTn id="54" dur="1" fill="hold">
                                          <p:stCondLst>
                                            <p:cond delay="0"/>
                                          </p:stCondLst>
                                        </p:cTn>
                                        <p:tgtEl>
                                          <p:spTgt spid="1047"/>
                                        </p:tgtEl>
                                        <p:attrNameLst>
                                          <p:attrName>style.visibility</p:attrName>
                                        </p:attrNameLst>
                                      </p:cBhvr>
                                      <p:to>
                                        <p:strVal val="visible"/>
                                      </p:to>
                                    </p:set>
                                    <p:animEffect transition="in" filter="barn(inVertical)">
                                      <p:cBhvr>
                                        <p:cTn id="55" dur="500"/>
                                        <p:tgtEl>
                                          <p:spTgt spid="1047"/>
                                        </p:tgtEl>
                                      </p:cBhvr>
                                    </p:animEffect>
                                  </p:childTnLst>
                                </p:cTn>
                              </p:par>
                            </p:childTnLst>
                          </p:cTn>
                        </p:par>
                      </p:childTnLst>
                    </p:cTn>
                  </p:par>
                  <p:par>
                    <p:cTn id="56" fill="hold">
                      <p:stCondLst>
                        <p:cond delay="indefinite"/>
                      </p:stCondLst>
                      <p:childTnLst>
                        <p:par>
                          <p:cTn id="57" fill="hold">
                            <p:stCondLst>
                              <p:cond delay="0"/>
                            </p:stCondLst>
                            <p:childTnLst>
                              <p:par>
                                <p:cTn id="58" presetID="6" presetClass="entr" presetSubtype="16"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circle(in)">
                                      <p:cBhvr>
                                        <p:cTn id="60" dur="2000"/>
                                        <p:tgtEl>
                                          <p:spTgt spid="11"/>
                                        </p:tgtEl>
                                      </p:cBhvr>
                                    </p:animEffect>
                                  </p:childTnLst>
                                </p:cTn>
                              </p:par>
                              <p:par>
                                <p:cTn id="61" presetID="6" presetClass="entr" presetSubtype="16" fill="hold" nodeType="with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circle(in)">
                                      <p:cBhvr>
                                        <p:cTn id="63" dur="2000"/>
                                        <p:tgtEl>
                                          <p:spTgt spid="13"/>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circle(in)">
                                      <p:cBhvr>
                                        <p:cTn id="66" dur="2000"/>
                                        <p:tgtEl>
                                          <p:spTgt spid="10"/>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4" fill="hold" nodeType="clickEffect">
                                  <p:stCondLst>
                                    <p:cond delay="0"/>
                                  </p:stCondLst>
                                  <p:childTnLst>
                                    <p:set>
                                      <p:cBhvr>
                                        <p:cTn id="70" dur="1" fill="hold">
                                          <p:stCondLst>
                                            <p:cond delay="0"/>
                                          </p:stCondLst>
                                        </p:cTn>
                                        <p:tgtEl>
                                          <p:spTgt spid="1040"/>
                                        </p:tgtEl>
                                        <p:attrNameLst>
                                          <p:attrName>style.visibility</p:attrName>
                                        </p:attrNameLst>
                                      </p:cBhvr>
                                      <p:to>
                                        <p:strVal val="visible"/>
                                      </p:to>
                                    </p:set>
                                    <p:animEffect transition="in" filter="wipe(down)">
                                      <p:cBhvr>
                                        <p:cTn id="71" dur="500"/>
                                        <p:tgtEl>
                                          <p:spTgt spid="1040"/>
                                        </p:tgtEl>
                                      </p:cBhvr>
                                    </p:animEffect>
                                  </p:childTnLst>
                                </p:cTn>
                              </p:par>
                              <p:par>
                                <p:cTn id="72" presetID="22" presetClass="entr" presetSubtype="4" fill="hold" grpId="0" nodeType="with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down)">
                                      <p:cBhvr>
                                        <p:cTn id="74" dur="500"/>
                                        <p:tgtEl>
                                          <p:spTgt spid="20"/>
                                        </p:tgtEl>
                                      </p:cBhvr>
                                    </p:animEffect>
                                  </p:childTnLst>
                                </p:cTn>
                              </p:par>
                              <p:par>
                                <p:cTn id="75" presetID="6" presetClass="entr" presetSubtype="16" fill="hold" nodeType="withEffect">
                                  <p:stCondLst>
                                    <p:cond delay="0"/>
                                  </p:stCondLst>
                                  <p:childTnLst>
                                    <p:set>
                                      <p:cBhvr>
                                        <p:cTn id="76" dur="1" fill="hold">
                                          <p:stCondLst>
                                            <p:cond delay="0"/>
                                          </p:stCondLst>
                                        </p:cTn>
                                        <p:tgtEl>
                                          <p:spTgt spid="34"/>
                                        </p:tgtEl>
                                        <p:attrNameLst>
                                          <p:attrName>style.visibility</p:attrName>
                                        </p:attrNameLst>
                                      </p:cBhvr>
                                      <p:to>
                                        <p:strVal val="visible"/>
                                      </p:to>
                                    </p:set>
                                    <p:animEffect transition="in" filter="circle(in)">
                                      <p:cBhvr>
                                        <p:cTn id="77" dur="2000"/>
                                        <p:tgtEl>
                                          <p:spTgt spid="34"/>
                                        </p:tgtEl>
                                      </p:cBhvr>
                                    </p:animEffect>
                                  </p:childTnLst>
                                </p:cTn>
                              </p:par>
                              <p:par>
                                <p:cTn id="78" presetID="6" presetClass="entr" presetSubtype="16" fill="hold" nodeType="withEffect">
                                  <p:stCondLst>
                                    <p:cond delay="0"/>
                                  </p:stCondLst>
                                  <p:childTnLst>
                                    <p:set>
                                      <p:cBhvr>
                                        <p:cTn id="79" dur="1" fill="hold">
                                          <p:stCondLst>
                                            <p:cond delay="0"/>
                                          </p:stCondLst>
                                        </p:cTn>
                                        <p:tgtEl>
                                          <p:spTgt spid="21"/>
                                        </p:tgtEl>
                                        <p:attrNameLst>
                                          <p:attrName>style.visibility</p:attrName>
                                        </p:attrNameLst>
                                      </p:cBhvr>
                                      <p:to>
                                        <p:strVal val="visible"/>
                                      </p:to>
                                    </p:set>
                                    <p:animEffect transition="in" filter="circle(in)">
                                      <p:cBhvr>
                                        <p:cTn id="80"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4"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80" t="31903" r="32641" b="55000"/>
          <a:stretch/>
        </p:blipFill>
        <p:spPr bwMode="auto">
          <a:xfrm>
            <a:off x="323557" y="0"/>
            <a:ext cx="8210843" cy="1528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80" t="60225" r="49481" b="13091"/>
          <a:stretch/>
        </p:blipFill>
        <p:spPr bwMode="auto">
          <a:xfrm>
            <a:off x="347441" y="1905000"/>
            <a:ext cx="367776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5139" t="43270" r="49075" b="10448"/>
          <a:stretch/>
        </p:blipFill>
        <p:spPr bwMode="auto">
          <a:xfrm>
            <a:off x="4343400" y="1174682"/>
            <a:ext cx="4191000" cy="5401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02573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3962400" cy="2308324"/>
          </a:xfrm>
          <a:prstGeom prst="rect">
            <a:avLst/>
          </a:prstGeom>
          <a:noFill/>
        </p:spPr>
        <p:txBody>
          <a:bodyPr wrap="square" rtlCol="0">
            <a:spAutoFit/>
          </a:bodyPr>
          <a:lstStyle/>
          <a:p>
            <a:pPr marL="342900" indent="-342900">
              <a:buAutoNum type="arabicPeriod"/>
            </a:pPr>
            <a:r>
              <a:rPr lang="en-US" b="1" dirty="0" smtClean="0"/>
              <a:t>According to the information in Figure 1, which of the following cities receives the LEAST percent of possible sunshine?</a:t>
            </a:r>
          </a:p>
          <a:p>
            <a:pPr marL="800100" lvl="1" indent="-342900">
              <a:buFont typeface="+mj-lt"/>
              <a:buAutoNum type="alphaUcPeriod"/>
            </a:pPr>
            <a:r>
              <a:rPr lang="en-US" b="1" dirty="0" smtClean="0"/>
              <a:t>Albuquerque</a:t>
            </a:r>
          </a:p>
          <a:p>
            <a:pPr marL="800100" lvl="1" indent="-342900">
              <a:buFont typeface="+mj-lt"/>
              <a:buAutoNum type="alphaUcPeriod"/>
            </a:pPr>
            <a:r>
              <a:rPr lang="en-US" b="1" dirty="0" smtClean="0"/>
              <a:t>Columbia</a:t>
            </a:r>
          </a:p>
          <a:p>
            <a:pPr marL="800100" lvl="1" indent="-342900">
              <a:buFont typeface="+mj-lt"/>
              <a:buAutoNum type="alphaUcPeriod"/>
            </a:pPr>
            <a:r>
              <a:rPr lang="en-US" b="1" dirty="0" smtClean="0"/>
              <a:t>Louisville</a:t>
            </a:r>
          </a:p>
          <a:p>
            <a:pPr marL="800100" lvl="1" indent="-342900">
              <a:buFont typeface="+mj-lt"/>
              <a:buAutoNum type="alphaUcPeriod"/>
            </a:pPr>
            <a:r>
              <a:rPr lang="en-US" b="1" dirty="0" smtClean="0"/>
              <a:t>New Orleans</a:t>
            </a:r>
            <a:endParaRPr lang="en-US" b="1"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80" t="60225" r="49481" b="13091"/>
          <a:stretch/>
        </p:blipFill>
        <p:spPr bwMode="auto">
          <a:xfrm>
            <a:off x="4495800" y="266700"/>
            <a:ext cx="4114800" cy="327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232012" y="4038600"/>
            <a:ext cx="3962400" cy="2308324"/>
          </a:xfrm>
          <a:prstGeom prst="rect">
            <a:avLst/>
          </a:prstGeom>
          <a:noFill/>
        </p:spPr>
        <p:txBody>
          <a:bodyPr wrap="square" rtlCol="0">
            <a:spAutoFit/>
          </a:bodyPr>
          <a:lstStyle/>
          <a:p>
            <a:r>
              <a:rPr lang="en-US" b="1" dirty="0" smtClean="0"/>
              <a:t>2. According to the information in Figure 3, the greatest heat gained through double-pane glass occurs in which of the following cities?</a:t>
            </a:r>
          </a:p>
          <a:p>
            <a:pPr lvl="1"/>
            <a:r>
              <a:rPr lang="en-US" b="1" dirty="0" smtClean="0"/>
              <a:t>F. Albuquerque </a:t>
            </a:r>
          </a:p>
          <a:p>
            <a:pPr lvl="1"/>
            <a:r>
              <a:rPr lang="en-US" b="1" dirty="0" smtClean="0"/>
              <a:t>G. Minneapolis</a:t>
            </a:r>
          </a:p>
          <a:p>
            <a:pPr lvl="1"/>
            <a:r>
              <a:rPr lang="en-US" b="1" dirty="0" smtClean="0"/>
              <a:t>H. New Orleans</a:t>
            </a:r>
          </a:p>
          <a:p>
            <a:pPr lvl="1"/>
            <a:r>
              <a:rPr lang="en-US" b="1" dirty="0" smtClean="0"/>
              <a:t>J.  Phoenix</a:t>
            </a:r>
          </a:p>
        </p:txBody>
      </p:sp>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5139" t="65228" r="49075" b="10448"/>
          <a:stretch/>
        </p:blipFill>
        <p:spPr bwMode="auto">
          <a:xfrm>
            <a:off x="4194412" y="3712191"/>
            <a:ext cx="4191000" cy="2838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590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3962400" cy="2031325"/>
          </a:xfrm>
          <a:prstGeom prst="rect">
            <a:avLst/>
          </a:prstGeom>
          <a:noFill/>
        </p:spPr>
        <p:txBody>
          <a:bodyPr wrap="square" rtlCol="0">
            <a:spAutoFit/>
          </a:bodyPr>
          <a:lstStyle/>
          <a:p>
            <a:pPr marL="342900" indent="-342900">
              <a:buFont typeface="+mj-lt"/>
              <a:buAutoNum type="arabicPeriod" startAt="3"/>
            </a:pPr>
            <a:r>
              <a:rPr lang="en-US" b="1" dirty="0" smtClean="0"/>
              <a:t>According to the data, the greatest net heat </a:t>
            </a:r>
            <a:r>
              <a:rPr lang="en-US" b="1" i="1" dirty="0" smtClean="0"/>
              <a:t>loss</a:t>
            </a:r>
            <a:r>
              <a:rPr lang="en-US" b="1" dirty="0" smtClean="0"/>
              <a:t> through a single-pane window occurred in which city?</a:t>
            </a:r>
          </a:p>
          <a:p>
            <a:pPr marL="800100" lvl="1" indent="-342900">
              <a:buFont typeface="+mj-lt"/>
              <a:buAutoNum type="alphaUcPeriod"/>
            </a:pPr>
            <a:r>
              <a:rPr lang="en-US" b="1" dirty="0" smtClean="0"/>
              <a:t>Concord</a:t>
            </a:r>
          </a:p>
          <a:p>
            <a:pPr marL="800100" lvl="1" indent="-342900">
              <a:buFont typeface="+mj-lt"/>
              <a:buAutoNum type="alphaUcPeriod"/>
            </a:pPr>
            <a:r>
              <a:rPr lang="en-US" b="1" dirty="0" smtClean="0"/>
              <a:t>Huron</a:t>
            </a:r>
          </a:p>
          <a:p>
            <a:pPr marL="800100" lvl="1" indent="-342900">
              <a:buFont typeface="+mj-lt"/>
              <a:buAutoNum type="alphaUcPeriod"/>
            </a:pPr>
            <a:r>
              <a:rPr lang="en-US" b="1" dirty="0" smtClean="0"/>
              <a:t>Minneapolis</a:t>
            </a:r>
          </a:p>
          <a:p>
            <a:pPr marL="800100" lvl="1" indent="-342900">
              <a:buFont typeface="+mj-lt"/>
              <a:buAutoNum type="alphaUcPeriod"/>
            </a:pPr>
            <a:r>
              <a:rPr lang="en-US" b="1" dirty="0" smtClean="0"/>
              <a:t>Phoenix</a:t>
            </a:r>
            <a:endParaRPr lang="en-US" b="1" dirty="0"/>
          </a:p>
        </p:txBody>
      </p:sp>
      <p:sp>
        <p:nvSpPr>
          <p:cNvPr id="6" name="TextBox 5"/>
          <p:cNvSpPr txBox="1"/>
          <p:nvPr/>
        </p:nvSpPr>
        <p:spPr>
          <a:xfrm>
            <a:off x="232012" y="3205237"/>
            <a:ext cx="3962400" cy="3139321"/>
          </a:xfrm>
          <a:prstGeom prst="rect">
            <a:avLst/>
          </a:prstGeom>
          <a:noFill/>
        </p:spPr>
        <p:txBody>
          <a:bodyPr wrap="square" rtlCol="0">
            <a:spAutoFit/>
          </a:bodyPr>
          <a:lstStyle/>
          <a:p>
            <a:r>
              <a:rPr lang="en-US" b="1" dirty="0" smtClean="0"/>
              <a:t>4. Indianapolis, Indiana, receives 51% possible sunshine and has an average temperature of 40.3 F during the heating season. On the basis of the data presented, the net heat gained by a double-pane window in Indianapolis would be approximately: </a:t>
            </a:r>
          </a:p>
          <a:p>
            <a:r>
              <a:rPr lang="en-US" b="1" dirty="0" smtClean="0"/>
              <a:t>F.  -15 Btu/</a:t>
            </a:r>
            <a:r>
              <a:rPr lang="en-US" b="1" dirty="0" err="1" smtClean="0"/>
              <a:t>hr</a:t>
            </a:r>
            <a:r>
              <a:rPr lang="en-US" b="1" dirty="0" smtClean="0"/>
              <a:t>/ft</a:t>
            </a:r>
            <a:r>
              <a:rPr lang="en-US" b="1" baseline="38000" dirty="0" smtClean="0"/>
              <a:t>2</a:t>
            </a:r>
            <a:r>
              <a:rPr lang="en-US" b="1" dirty="0" smtClean="0"/>
              <a:t>.</a:t>
            </a:r>
          </a:p>
          <a:p>
            <a:r>
              <a:rPr lang="en-US" b="1" dirty="0" smtClean="0"/>
              <a:t>G. </a:t>
            </a:r>
            <a:r>
              <a:rPr lang="en-US" b="1" dirty="0"/>
              <a:t> </a:t>
            </a:r>
            <a:r>
              <a:rPr lang="en-US" b="1" dirty="0" smtClean="0"/>
              <a:t>7 </a:t>
            </a:r>
            <a:r>
              <a:rPr lang="en-US" b="1" dirty="0"/>
              <a:t>Btu/</a:t>
            </a:r>
            <a:r>
              <a:rPr lang="en-US" b="1" dirty="0" err="1"/>
              <a:t>hr</a:t>
            </a:r>
            <a:r>
              <a:rPr lang="en-US" b="1" dirty="0"/>
              <a:t>/ft</a:t>
            </a:r>
            <a:r>
              <a:rPr lang="en-US" b="1" baseline="38000" dirty="0"/>
              <a:t>2</a:t>
            </a:r>
            <a:r>
              <a:rPr lang="en-US" b="1" dirty="0" smtClean="0"/>
              <a:t>.</a:t>
            </a:r>
          </a:p>
          <a:p>
            <a:r>
              <a:rPr lang="en-US" b="1" dirty="0" smtClean="0"/>
              <a:t>H.  11  </a:t>
            </a:r>
            <a:r>
              <a:rPr lang="en-US" b="1" dirty="0"/>
              <a:t>Btu/</a:t>
            </a:r>
            <a:r>
              <a:rPr lang="en-US" b="1" dirty="0" err="1"/>
              <a:t>hr</a:t>
            </a:r>
            <a:r>
              <a:rPr lang="en-US" b="1" dirty="0"/>
              <a:t>/ft</a:t>
            </a:r>
            <a:r>
              <a:rPr lang="en-US" b="1" baseline="38000" dirty="0"/>
              <a:t>2</a:t>
            </a:r>
            <a:r>
              <a:rPr lang="en-US" b="1" dirty="0" smtClean="0"/>
              <a:t>.</a:t>
            </a:r>
          </a:p>
          <a:p>
            <a:r>
              <a:rPr lang="en-US" b="1" dirty="0" smtClean="0"/>
              <a:t>J.  27  </a:t>
            </a:r>
            <a:r>
              <a:rPr lang="en-US" b="1" dirty="0"/>
              <a:t>Btu/</a:t>
            </a:r>
            <a:r>
              <a:rPr lang="en-US" b="1" dirty="0" err="1"/>
              <a:t>hr</a:t>
            </a:r>
            <a:r>
              <a:rPr lang="en-US" b="1" dirty="0"/>
              <a:t>/ft</a:t>
            </a:r>
            <a:r>
              <a:rPr lang="en-US" b="1" baseline="38000" dirty="0"/>
              <a:t>2</a:t>
            </a:r>
            <a:r>
              <a:rPr lang="en-US" b="1" dirty="0" smtClean="0"/>
              <a:t>.</a:t>
            </a:r>
            <a:endParaRPr lang="en-US" b="1" dirty="0"/>
          </a:p>
        </p:txBody>
      </p:sp>
      <p:pic>
        <p:nvPicPr>
          <p:cNvPr id="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139" t="65228" r="49075" b="10448"/>
          <a:stretch/>
        </p:blipFill>
        <p:spPr bwMode="auto">
          <a:xfrm>
            <a:off x="4194412" y="1066800"/>
            <a:ext cx="4679314" cy="3169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62832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304800"/>
            <a:ext cx="5029200" cy="3293209"/>
          </a:xfrm>
          <a:prstGeom prst="rect">
            <a:avLst/>
          </a:prstGeom>
          <a:noFill/>
        </p:spPr>
        <p:txBody>
          <a:bodyPr wrap="square" rtlCol="0">
            <a:spAutoFit/>
          </a:bodyPr>
          <a:lstStyle/>
          <a:p>
            <a:pPr marL="342900" indent="-342900">
              <a:buFont typeface="+mj-lt"/>
              <a:buAutoNum type="arabicPeriod" startAt="5"/>
            </a:pPr>
            <a:r>
              <a:rPr lang="en-US" sz="1600" b="1" dirty="0" smtClean="0"/>
              <a:t>Which of the following hypotheses about the relationship between the percent of possible sunshine and average outdoor temperature during the heating season is best supported by the data?</a:t>
            </a:r>
          </a:p>
          <a:p>
            <a:pPr marL="800100" lvl="1" indent="-342900">
              <a:buFont typeface="+mj-lt"/>
              <a:buAutoNum type="alphaUcPeriod"/>
            </a:pPr>
            <a:r>
              <a:rPr lang="en-US" sz="1600" b="1" dirty="0" smtClean="0"/>
              <a:t>As the percent of possible sunshine increases, the average temperature decreases. </a:t>
            </a:r>
          </a:p>
          <a:p>
            <a:pPr marL="800100" lvl="1" indent="-342900">
              <a:buFont typeface="+mj-lt"/>
              <a:buAutoNum type="alphaUcPeriod"/>
            </a:pPr>
            <a:r>
              <a:rPr lang="en-US" sz="1600" b="1" dirty="0" smtClean="0"/>
              <a:t>As the percent of possible sunshine increases, the average temperature increases.</a:t>
            </a:r>
          </a:p>
          <a:p>
            <a:pPr marL="800100" lvl="1" indent="-342900">
              <a:buFont typeface="+mj-lt"/>
              <a:buAutoNum type="alphaUcPeriod"/>
            </a:pPr>
            <a:r>
              <a:rPr lang="en-US" sz="1600" b="1" dirty="0" smtClean="0"/>
              <a:t>The average temperature is not directly related to the percent of possible sunshine.</a:t>
            </a:r>
          </a:p>
          <a:p>
            <a:pPr marL="800100" lvl="1" indent="-342900">
              <a:buFont typeface="+mj-lt"/>
              <a:buAutoNum type="alphaUcPeriod"/>
            </a:pPr>
            <a:r>
              <a:rPr lang="en-US" sz="1600" b="1" dirty="0" smtClean="0"/>
              <a:t>The percent of possible sunshine depends on the length of the heating season, rather than the average temperature. </a:t>
            </a:r>
            <a:endParaRPr lang="en-US" sz="1600" b="1" dirty="0"/>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680" t="60225" r="49481" b="13091"/>
          <a:stretch/>
        </p:blipFill>
        <p:spPr bwMode="auto">
          <a:xfrm>
            <a:off x="210403" y="3581400"/>
            <a:ext cx="3447197" cy="3071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5139" t="43270" r="49075" b="34636"/>
          <a:stretch/>
        </p:blipFill>
        <p:spPr bwMode="auto">
          <a:xfrm>
            <a:off x="4495800" y="3581400"/>
            <a:ext cx="4191000" cy="2578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55225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 Key</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1) D—New Orleans has the lowest percent of sunshine. </a:t>
            </a:r>
          </a:p>
          <a:p>
            <a:pPr marL="0" indent="0">
              <a:buNone/>
            </a:pPr>
            <a:r>
              <a:rPr lang="en-US" dirty="0" smtClean="0"/>
              <a:t>2) F—looing at figure 3, double-paned data is the second bar. The highest double-pane is Albuquerque. </a:t>
            </a:r>
          </a:p>
          <a:p>
            <a:pPr marL="0" indent="0">
              <a:buNone/>
            </a:pPr>
            <a:r>
              <a:rPr lang="en-US" dirty="0" smtClean="0"/>
              <a:t>3) C—looking at figure 3, net loss is portrayed as below 0. The city with the greatest loss, (-15) is Minneapolis. </a:t>
            </a:r>
          </a:p>
          <a:p>
            <a:pPr marL="0" indent="0">
              <a:buNone/>
            </a:pPr>
            <a:r>
              <a:rPr lang="en-US" dirty="0" smtClean="0"/>
              <a:t>4) H—students must determine the number of hours of sunlight to make this prediction, which can be done by setting the 51% possible sunshine equal to x/24 (possible hours of sunshine). The best answer choice is H, 11. </a:t>
            </a:r>
          </a:p>
          <a:p>
            <a:pPr marL="0" indent="0">
              <a:buNone/>
            </a:pPr>
            <a:r>
              <a:rPr lang="en-US" dirty="0" smtClean="0"/>
              <a:t>5) C—there is no connection between Figures 1 and 2. You cannot see any trends that show that as one variable goes up, the other does the same or the opposite. Therefore, the best choice is C. </a:t>
            </a:r>
            <a:endParaRPr lang="en-US" dirty="0"/>
          </a:p>
        </p:txBody>
      </p:sp>
    </p:spTree>
    <p:extLst>
      <p:ext uri="{BB962C8B-B14F-4D97-AF65-F5344CB8AC3E}">
        <p14:creationId xmlns:p14="http://schemas.microsoft.com/office/powerpoint/2010/main" val="160237799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38100"/>
        <a:effectLst>
          <a:glow rad="101600">
            <a:schemeClr val="accent2">
              <a:satMod val="175000"/>
              <a:alpha val="40000"/>
            </a:schemeClr>
          </a:glow>
        </a:effectLst>
      </a:spPr>
      <a:bodyPr rtlCol="0" anchor="ctr"/>
      <a:lstStyle>
        <a:defPPr algn="ctr">
          <a:defRPr/>
        </a:defPPr>
      </a:lstStyle>
      <a:style>
        <a:lnRef idx="2">
          <a:schemeClr val="dk1"/>
        </a:lnRef>
        <a:fillRef idx="1">
          <a:schemeClr val="lt1"/>
        </a:fillRef>
        <a:effectRef idx="0">
          <a:schemeClr val="dk1"/>
        </a:effectRef>
        <a:fontRef idx="minor">
          <a:schemeClr val="dk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472</Words>
  <Application>Microsoft Office PowerPoint</Application>
  <PresentationFormat>On-screen Show (4:3)</PresentationFormat>
  <Paragraphs>42</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Arial</vt:lpstr>
      <vt:lpstr>Broadway</vt:lpstr>
      <vt:lpstr>Calibri</vt:lpstr>
      <vt:lpstr>Century Gothic</vt:lpstr>
      <vt:lpstr>Lucida Sans Typewriter</vt:lpstr>
      <vt:lpstr>Nyala</vt:lpstr>
      <vt:lpstr>Stencil</vt:lpstr>
      <vt:lpstr>Wingdings</vt:lpstr>
      <vt:lpstr>Office Theme</vt:lpstr>
      <vt:lpstr>PowerPoint Presentation</vt:lpstr>
      <vt:lpstr>PowerPoint Presentation</vt:lpstr>
      <vt:lpstr>PowerPoint Presentation</vt:lpstr>
      <vt:lpstr>PowerPoint Presentation</vt:lpstr>
      <vt:lpstr>PowerPoint Presentation</vt:lpstr>
      <vt:lpstr>Answer Key</vt:lpstr>
    </vt:vector>
  </TitlesOfParts>
  <Company>HCS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Patricia Wyrick</cp:lastModifiedBy>
  <cp:revision>8</cp:revision>
  <cp:lastPrinted>2015-02-18T15:31:14Z</cp:lastPrinted>
  <dcterms:created xsi:type="dcterms:W3CDTF">2015-02-12T17:23:42Z</dcterms:created>
  <dcterms:modified xsi:type="dcterms:W3CDTF">2017-05-24T15:27:54Z</dcterms:modified>
</cp:coreProperties>
</file>