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Roboto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312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f273e447b_0_19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f273e447b_0_19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801650" y="179775"/>
            <a:ext cx="3540600" cy="813900"/>
          </a:xfrm>
          <a:prstGeom prst="roundRect">
            <a:avLst>
              <a:gd name="adj" fmla="val 50000"/>
            </a:avLst>
          </a:prstGeom>
          <a:solidFill>
            <a:srgbClr val="155B5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You indicate that a language other than English </a:t>
            </a:r>
            <a:endParaRPr sz="10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is used in your home when you complete the </a:t>
            </a:r>
            <a:endParaRPr sz="10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HOME LANGUAGE USAGE SURVEY</a:t>
            </a:r>
            <a:endParaRPr sz="10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during enrollment</a:t>
            </a:r>
            <a:endParaRPr sz="10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4902249" y="1450850"/>
            <a:ext cx="2880000" cy="442500"/>
          </a:xfrm>
          <a:prstGeom prst="roundRect">
            <a:avLst>
              <a:gd name="adj" fmla="val 50000"/>
            </a:avLst>
          </a:prstGeom>
          <a:solidFill>
            <a:srgbClr val="1B78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Your child has acceptable transfer records from another ESOL program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1361650" y="1450850"/>
            <a:ext cx="2880000" cy="442500"/>
          </a:xfrm>
          <a:prstGeom prst="roundRect">
            <a:avLst>
              <a:gd name="adj" fmla="val 50000"/>
            </a:avLst>
          </a:prstGeom>
          <a:solidFill>
            <a:srgbClr val="1B78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Your child does not have acceptable transfer records from another ESOL program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4717125" y="2065700"/>
            <a:ext cx="2062200" cy="1101600"/>
          </a:xfrm>
          <a:prstGeom prst="roundRect">
            <a:avLst>
              <a:gd name="adj" fmla="val 50000"/>
            </a:avLst>
          </a:prstGeom>
          <a:solidFill>
            <a:srgbClr val="1D7E7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The transfer records indicate that </a:t>
            </a:r>
            <a:endParaRPr sz="10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your child needs </a:t>
            </a:r>
            <a:endParaRPr sz="10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English language development (ELD) services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6924525" y="2044900"/>
            <a:ext cx="2062200" cy="1101600"/>
          </a:xfrm>
          <a:prstGeom prst="roundRect">
            <a:avLst>
              <a:gd name="adj" fmla="val 50000"/>
            </a:avLst>
          </a:prstGeom>
          <a:solidFill>
            <a:srgbClr val="1D7E7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The transfer records indicate that </a:t>
            </a:r>
            <a:endParaRPr sz="10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your child has exited an ESOL program and does not need ELD services</a:t>
            </a:r>
            <a:endParaRPr b="1">
              <a:solidFill>
                <a:srgbClr val="FFFFFF"/>
              </a:solidFill>
            </a:endParaRPr>
          </a:p>
        </p:txBody>
      </p:sp>
      <p:cxnSp>
        <p:nvCxnSpPr>
          <p:cNvPr id="59" name="Google Shape;59;p13"/>
          <p:cNvCxnSpPr>
            <a:stCxn id="54" idx="2"/>
            <a:endCxn id="55" idx="0"/>
          </p:cNvCxnSpPr>
          <p:nvPr/>
        </p:nvCxnSpPr>
        <p:spPr>
          <a:xfrm rot="-5400000" flipH="1">
            <a:off x="5228500" y="337125"/>
            <a:ext cx="457200" cy="1770300"/>
          </a:xfrm>
          <a:prstGeom prst="bentConnector3">
            <a:avLst>
              <a:gd name="adj1" fmla="val 49997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0" name="Google Shape;60;p13"/>
          <p:cNvCxnSpPr>
            <a:stCxn id="56" idx="0"/>
            <a:endCxn id="54" idx="2"/>
          </p:cNvCxnSpPr>
          <p:nvPr/>
        </p:nvCxnSpPr>
        <p:spPr>
          <a:xfrm rot="-5400000">
            <a:off x="3458200" y="337100"/>
            <a:ext cx="457200" cy="1770300"/>
          </a:xfrm>
          <a:prstGeom prst="bentConnector3">
            <a:avLst>
              <a:gd name="adj1" fmla="val 49997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1" name="Google Shape;61;p13"/>
          <p:cNvCxnSpPr>
            <a:stCxn id="56" idx="2"/>
            <a:endCxn id="62" idx="0"/>
          </p:cNvCxnSpPr>
          <p:nvPr/>
        </p:nvCxnSpPr>
        <p:spPr>
          <a:xfrm rot="5400000">
            <a:off x="1931500" y="1150700"/>
            <a:ext cx="127500" cy="1612800"/>
          </a:xfrm>
          <a:prstGeom prst="bentConnector3">
            <a:avLst>
              <a:gd name="adj1" fmla="val 50034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3" name="Google Shape;63;p13"/>
          <p:cNvCxnSpPr>
            <a:stCxn id="64" idx="0"/>
            <a:endCxn id="56" idx="2"/>
          </p:cNvCxnSpPr>
          <p:nvPr/>
        </p:nvCxnSpPr>
        <p:spPr>
          <a:xfrm rot="5400000" flipH="1">
            <a:off x="3018838" y="1676388"/>
            <a:ext cx="145800" cy="579900"/>
          </a:xfrm>
          <a:prstGeom prst="bentConnector3">
            <a:avLst>
              <a:gd name="adj1" fmla="val 50030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5" name="Google Shape;65;p13"/>
          <p:cNvCxnSpPr>
            <a:stCxn id="55" idx="2"/>
            <a:endCxn id="58" idx="0"/>
          </p:cNvCxnSpPr>
          <p:nvPr/>
        </p:nvCxnSpPr>
        <p:spPr>
          <a:xfrm rot="-5400000" flipH="1">
            <a:off x="7073199" y="1162400"/>
            <a:ext cx="151500" cy="1613400"/>
          </a:xfrm>
          <a:prstGeom prst="bentConnector3">
            <a:avLst>
              <a:gd name="adj1" fmla="val 48960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6" name="Google Shape;66;p13"/>
          <p:cNvCxnSpPr>
            <a:stCxn id="57" idx="0"/>
            <a:endCxn id="55" idx="2"/>
          </p:cNvCxnSpPr>
          <p:nvPr/>
        </p:nvCxnSpPr>
        <p:spPr>
          <a:xfrm rot="-5400000">
            <a:off x="5959125" y="1682600"/>
            <a:ext cx="172200" cy="594000"/>
          </a:xfrm>
          <a:prstGeom prst="bentConnector3">
            <a:avLst>
              <a:gd name="adj1" fmla="val 49957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7" name="Google Shape;67;p13"/>
          <p:cNvSpPr/>
          <p:nvPr/>
        </p:nvSpPr>
        <p:spPr>
          <a:xfrm>
            <a:off x="7077975" y="4082700"/>
            <a:ext cx="1755300" cy="1005900"/>
          </a:xfrm>
          <a:prstGeom prst="roundRect">
            <a:avLst>
              <a:gd name="adj" fmla="val 50000"/>
            </a:avLst>
          </a:prstGeom>
          <a:solidFill>
            <a:srgbClr val="249C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Your child will be monitored by ESOL staff for up to four years to ensure continued success without services</a:t>
            </a:r>
            <a:endParaRPr b="1">
              <a:solidFill>
                <a:srgbClr val="FFFFFF"/>
              </a:solidFill>
            </a:endParaRPr>
          </a:p>
        </p:txBody>
      </p:sp>
      <p:cxnSp>
        <p:nvCxnSpPr>
          <p:cNvPr id="68" name="Google Shape;68;p13"/>
          <p:cNvCxnSpPr>
            <a:stCxn id="69" idx="0"/>
            <a:endCxn id="57" idx="2"/>
          </p:cNvCxnSpPr>
          <p:nvPr/>
        </p:nvCxnSpPr>
        <p:spPr>
          <a:xfrm rot="-5400000">
            <a:off x="5017650" y="2722263"/>
            <a:ext cx="285600" cy="1175700"/>
          </a:xfrm>
          <a:prstGeom prst="bentConnector3">
            <a:avLst>
              <a:gd name="adj1" fmla="val 55003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0" name="Google Shape;70;p13"/>
          <p:cNvCxnSpPr>
            <a:stCxn id="67" idx="0"/>
            <a:endCxn id="58" idx="2"/>
          </p:cNvCxnSpPr>
          <p:nvPr/>
        </p:nvCxnSpPr>
        <p:spPr>
          <a:xfrm rot="-5400000">
            <a:off x="7487775" y="3614250"/>
            <a:ext cx="936300" cy="600"/>
          </a:xfrm>
          <a:prstGeom prst="bentConnector3">
            <a:avLst>
              <a:gd name="adj1" fmla="val 49995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9" name="Google Shape;69;p13"/>
          <p:cNvSpPr/>
          <p:nvPr/>
        </p:nvSpPr>
        <p:spPr>
          <a:xfrm>
            <a:off x="3694950" y="3452913"/>
            <a:ext cx="1755300" cy="442500"/>
          </a:xfrm>
          <a:prstGeom prst="roundRect">
            <a:avLst>
              <a:gd name="adj" fmla="val 50000"/>
            </a:avLst>
          </a:prstGeom>
          <a:solidFill>
            <a:srgbClr val="249C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Your child is placed in the ESOL program</a:t>
            </a:r>
            <a:endParaRPr b="1">
              <a:solidFill>
                <a:srgbClr val="FFFFFF"/>
              </a:solidFill>
            </a:endParaRPr>
          </a:p>
        </p:txBody>
      </p:sp>
      <p:cxnSp>
        <p:nvCxnSpPr>
          <p:cNvPr id="71" name="Google Shape;71;p13"/>
          <p:cNvCxnSpPr>
            <a:stCxn id="72" idx="0"/>
            <a:endCxn id="69" idx="2"/>
          </p:cNvCxnSpPr>
          <p:nvPr/>
        </p:nvCxnSpPr>
        <p:spPr>
          <a:xfrm rot="-5400000">
            <a:off x="4479000" y="3988800"/>
            <a:ext cx="187200" cy="600"/>
          </a:xfrm>
          <a:prstGeom prst="bentConnector3">
            <a:avLst>
              <a:gd name="adj1" fmla="val 50023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2" name="Google Shape;72;p13"/>
          <p:cNvSpPr/>
          <p:nvPr/>
        </p:nvSpPr>
        <p:spPr>
          <a:xfrm>
            <a:off x="3303300" y="4082700"/>
            <a:ext cx="2538000" cy="1005900"/>
          </a:xfrm>
          <a:prstGeom prst="roundRect">
            <a:avLst>
              <a:gd name="adj" fmla="val 50000"/>
            </a:avLst>
          </a:prstGeom>
          <a:solidFill>
            <a:srgbClr val="1F88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The Language Proficiency Assessment Committee (LPAC) at your child’s school determines appropriate services for your child that can be changed or declined at any time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157875" y="2020938"/>
            <a:ext cx="2062200" cy="1101600"/>
          </a:xfrm>
          <a:prstGeom prst="roundRect">
            <a:avLst>
              <a:gd name="adj" fmla="val 50000"/>
            </a:avLst>
          </a:prstGeom>
          <a:solidFill>
            <a:srgbClr val="1B78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Earn a score of “PROFICIENT” on </a:t>
            </a:r>
            <a:endParaRPr sz="1000" b="1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the English language proficiency assessment (ELPA)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4" name="Google Shape;64;p13"/>
          <p:cNvSpPr/>
          <p:nvPr/>
        </p:nvSpPr>
        <p:spPr>
          <a:xfrm>
            <a:off x="2350588" y="2039238"/>
            <a:ext cx="2062200" cy="1101600"/>
          </a:xfrm>
          <a:prstGeom prst="roundRect">
            <a:avLst>
              <a:gd name="adj" fmla="val 50000"/>
            </a:avLst>
          </a:prstGeom>
          <a:solidFill>
            <a:srgbClr val="1B78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Your child earns a score of </a:t>
            </a:r>
            <a:endParaRPr sz="10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“EMERGING” or “PROGRESSING” on the </a:t>
            </a:r>
            <a:endParaRPr sz="10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English language proficiency assessment (ELPA)</a:t>
            </a:r>
            <a:endParaRPr b="1">
              <a:solidFill>
                <a:srgbClr val="FFFFFF"/>
              </a:solidFill>
            </a:endParaRPr>
          </a:p>
        </p:txBody>
      </p:sp>
      <p:cxnSp>
        <p:nvCxnSpPr>
          <p:cNvPr id="73" name="Google Shape;73;p13"/>
          <p:cNvCxnSpPr>
            <a:stCxn id="69" idx="0"/>
            <a:endCxn id="64" idx="2"/>
          </p:cNvCxnSpPr>
          <p:nvPr/>
        </p:nvCxnSpPr>
        <p:spPr>
          <a:xfrm rot="5400000" flipH="1">
            <a:off x="3821100" y="2701413"/>
            <a:ext cx="312000" cy="1191000"/>
          </a:xfrm>
          <a:prstGeom prst="bentConnector3">
            <a:avLst>
              <a:gd name="adj1" fmla="val 50012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4" name="Google Shape;74;p13"/>
          <p:cNvCxnSpPr>
            <a:stCxn id="75" idx="0"/>
            <a:endCxn id="62" idx="2"/>
          </p:cNvCxnSpPr>
          <p:nvPr/>
        </p:nvCxnSpPr>
        <p:spPr>
          <a:xfrm rot="-5400000">
            <a:off x="936675" y="3150075"/>
            <a:ext cx="279900" cy="224700"/>
          </a:xfrm>
          <a:prstGeom prst="bentConnector3">
            <a:avLst>
              <a:gd name="adj1" fmla="val 38067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6" name="Google Shape;76;p13"/>
          <p:cNvCxnSpPr>
            <a:stCxn id="77" idx="0"/>
            <a:endCxn id="62" idx="2"/>
          </p:cNvCxnSpPr>
          <p:nvPr/>
        </p:nvCxnSpPr>
        <p:spPr>
          <a:xfrm rot="5400000" flipH="1">
            <a:off x="1743225" y="2568225"/>
            <a:ext cx="279900" cy="1388400"/>
          </a:xfrm>
          <a:prstGeom prst="bentConnector3">
            <a:avLst>
              <a:gd name="adj1" fmla="val 38067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8" name="Google Shape;78;p13"/>
          <p:cNvCxnSpPr>
            <a:stCxn id="69" idx="1"/>
            <a:endCxn id="77" idx="3"/>
          </p:cNvCxnSpPr>
          <p:nvPr/>
        </p:nvCxnSpPr>
        <p:spPr>
          <a:xfrm flipH="1">
            <a:off x="3384150" y="3674163"/>
            <a:ext cx="310800" cy="600"/>
          </a:xfrm>
          <a:prstGeom prst="bentConnector3">
            <a:avLst>
              <a:gd name="adj1" fmla="val 50012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9" name="Google Shape;79;p13"/>
          <p:cNvSpPr/>
          <p:nvPr/>
        </p:nvSpPr>
        <p:spPr>
          <a:xfrm>
            <a:off x="86625" y="4082700"/>
            <a:ext cx="1755300" cy="1005900"/>
          </a:xfrm>
          <a:prstGeom prst="roundRect">
            <a:avLst>
              <a:gd name="adj" fmla="val 50000"/>
            </a:avLst>
          </a:prstGeom>
          <a:solidFill>
            <a:srgbClr val="249C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Your child will be monitored by ESOL staff for up to four years to ensure continued success without services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77" name="Google Shape;77;p13"/>
          <p:cNvSpPr/>
          <p:nvPr/>
        </p:nvSpPr>
        <p:spPr>
          <a:xfrm>
            <a:off x="1770675" y="3402375"/>
            <a:ext cx="1613400" cy="543600"/>
          </a:xfrm>
          <a:prstGeom prst="roundRect">
            <a:avLst>
              <a:gd name="adj" fmla="val 50000"/>
            </a:avLst>
          </a:prstGeom>
          <a:solidFill>
            <a:srgbClr val="249C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Your child </a:t>
            </a:r>
            <a:endParaRPr sz="10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does not have </a:t>
            </a:r>
            <a:endParaRPr sz="10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other supporting data</a:t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75" name="Google Shape;75;p13"/>
          <p:cNvSpPr/>
          <p:nvPr/>
        </p:nvSpPr>
        <p:spPr>
          <a:xfrm>
            <a:off x="157875" y="3402375"/>
            <a:ext cx="1612800" cy="543600"/>
          </a:xfrm>
          <a:prstGeom prst="roundRect">
            <a:avLst>
              <a:gd name="adj" fmla="val 50000"/>
            </a:avLst>
          </a:prstGeom>
          <a:solidFill>
            <a:srgbClr val="249C9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Your child has </a:t>
            </a:r>
            <a:endParaRPr sz="1000" b="1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other supporting data</a:t>
            </a:r>
            <a:endParaRPr b="1">
              <a:solidFill>
                <a:srgbClr val="FFFFFF"/>
              </a:solidFill>
            </a:endParaRPr>
          </a:p>
        </p:txBody>
      </p:sp>
      <p:cxnSp>
        <p:nvCxnSpPr>
          <p:cNvPr id="80" name="Google Shape;80;p13"/>
          <p:cNvCxnSpPr>
            <a:stCxn id="79" idx="0"/>
            <a:endCxn id="75" idx="2"/>
          </p:cNvCxnSpPr>
          <p:nvPr/>
        </p:nvCxnSpPr>
        <p:spPr>
          <a:xfrm rot="-5400000">
            <a:off x="896175" y="4014000"/>
            <a:ext cx="136800" cy="600"/>
          </a:xfrm>
          <a:prstGeom prst="bentConnector3">
            <a:avLst>
              <a:gd name="adj1" fmla="val 49973"/>
            </a:avLst>
          </a:prstGeom>
          <a:noFill/>
          <a:ln w="38100" cap="flat" cmpd="sng">
            <a:solidFill>
              <a:srgbClr val="C2C2C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Microsoft Office PowerPoint</Application>
  <PresentationFormat>On-screen Show (16:9)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Roboto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Harris, Shelly</dc:creator>
  <cp:lastModifiedBy>Harris, Shelly</cp:lastModifiedBy>
  <cp:revision>1</cp:revision>
  <dcterms:modified xsi:type="dcterms:W3CDTF">2021-10-04T17:59:12Z</dcterms:modified>
</cp:coreProperties>
</file>