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5" r:id="rId2"/>
    <p:sldId id="268" r:id="rId3"/>
    <p:sldId id="279" r:id="rId4"/>
    <p:sldId id="269" r:id="rId5"/>
    <p:sldId id="270" r:id="rId6"/>
    <p:sldId id="260" r:id="rId7"/>
    <p:sldId id="290" r:id="rId8"/>
    <p:sldId id="291" r:id="rId9"/>
    <p:sldId id="257" r:id="rId10"/>
    <p:sldId id="262" r:id="rId11"/>
    <p:sldId id="263" r:id="rId12"/>
    <p:sldId id="282"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C1D56-1A01-48E2-A878-26F76876B979}" type="datetimeFigureOut">
              <a:rPr lang="en-US" smtClean="0"/>
              <a:pPr/>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0572F-B3B1-4671-B318-403001DB1DEE}" type="slidenum">
              <a:rPr lang="en-US" smtClean="0"/>
              <a:pPr/>
              <a:t>‹#›</a:t>
            </a:fld>
            <a:endParaRPr lang="en-US"/>
          </a:p>
        </p:txBody>
      </p:sp>
    </p:spTree>
    <p:extLst>
      <p:ext uri="{BB962C8B-B14F-4D97-AF65-F5344CB8AC3E}">
        <p14:creationId xmlns:p14="http://schemas.microsoft.com/office/powerpoint/2010/main" val="403150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BF2FD9-E261-4BD4-B798-75E2382F64F7}" type="slidenum">
              <a:rPr lang="en-US" smtClean="0"/>
              <a:pPr/>
              <a:t>1</a:t>
            </a:fld>
            <a:endParaRPr lang="en-US"/>
          </a:p>
        </p:txBody>
      </p:sp>
    </p:spTree>
    <p:extLst>
      <p:ext uri="{BB962C8B-B14F-4D97-AF65-F5344CB8AC3E}">
        <p14:creationId xmlns:p14="http://schemas.microsoft.com/office/powerpoint/2010/main" val="180955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0572F-B3B1-4671-B318-403001DB1DEE}" type="slidenum">
              <a:rPr lang="en-US" smtClean="0"/>
              <a:pPr/>
              <a:t>12</a:t>
            </a:fld>
            <a:endParaRPr lang="en-US"/>
          </a:p>
        </p:txBody>
      </p:sp>
    </p:spTree>
    <p:extLst>
      <p:ext uri="{BB962C8B-B14F-4D97-AF65-F5344CB8AC3E}">
        <p14:creationId xmlns:p14="http://schemas.microsoft.com/office/powerpoint/2010/main" val="401522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BF2FD9-E261-4BD4-B798-75E2382F64F7}" type="slidenum">
              <a:rPr lang="en-US" smtClean="0"/>
              <a:pPr/>
              <a:t>2</a:t>
            </a:fld>
            <a:endParaRPr lang="en-US"/>
          </a:p>
        </p:txBody>
      </p:sp>
    </p:spTree>
    <p:extLst>
      <p:ext uri="{BB962C8B-B14F-4D97-AF65-F5344CB8AC3E}">
        <p14:creationId xmlns:p14="http://schemas.microsoft.com/office/powerpoint/2010/main" val="310137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BF2FD9-E261-4BD4-B798-75E2382F64F7}" type="slidenum">
              <a:rPr lang="en-US" smtClean="0"/>
              <a:pPr/>
              <a:t>3</a:t>
            </a:fld>
            <a:endParaRPr lang="en-US"/>
          </a:p>
        </p:txBody>
      </p:sp>
    </p:spTree>
    <p:extLst>
      <p:ext uri="{BB962C8B-B14F-4D97-AF65-F5344CB8AC3E}">
        <p14:creationId xmlns:p14="http://schemas.microsoft.com/office/powerpoint/2010/main" val="7195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BF2FD9-E261-4BD4-B798-75E2382F64F7}" type="slidenum">
              <a:rPr lang="en-US" smtClean="0"/>
              <a:pPr/>
              <a:t>4</a:t>
            </a:fld>
            <a:endParaRPr lang="en-US"/>
          </a:p>
        </p:txBody>
      </p:sp>
    </p:spTree>
    <p:extLst>
      <p:ext uri="{BB962C8B-B14F-4D97-AF65-F5344CB8AC3E}">
        <p14:creationId xmlns:p14="http://schemas.microsoft.com/office/powerpoint/2010/main" val="412912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BF2FD9-E261-4BD4-B798-75E2382F64F7}" type="slidenum">
              <a:rPr lang="en-US" smtClean="0"/>
              <a:pPr/>
              <a:t>5</a:t>
            </a:fld>
            <a:endParaRPr lang="en-US"/>
          </a:p>
        </p:txBody>
      </p:sp>
    </p:spTree>
    <p:extLst>
      <p:ext uri="{BB962C8B-B14F-4D97-AF65-F5344CB8AC3E}">
        <p14:creationId xmlns:p14="http://schemas.microsoft.com/office/powerpoint/2010/main" val="14102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0572F-B3B1-4671-B318-403001DB1DEE}" type="slidenum">
              <a:rPr lang="en-US" smtClean="0"/>
              <a:pPr/>
              <a:t>6</a:t>
            </a:fld>
            <a:endParaRPr lang="en-US"/>
          </a:p>
        </p:txBody>
      </p:sp>
    </p:spTree>
    <p:extLst>
      <p:ext uri="{BB962C8B-B14F-4D97-AF65-F5344CB8AC3E}">
        <p14:creationId xmlns:p14="http://schemas.microsoft.com/office/powerpoint/2010/main" val="373271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0572F-B3B1-4671-B318-403001DB1DEE}" type="slidenum">
              <a:rPr lang="en-US" smtClean="0"/>
              <a:pPr/>
              <a:t>9</a:t>
            </a:fld>
            <a:endParaRPr lang="en-US"/>
          </a:p>
        </p:txBody>
      </p:sp>
    </p:spTree>
    <p:extLst>
      <p:ext uri="{BB962C8B-B14F-4D97-AF65-F5344CB8AC3E}">
        <p14:creationId xmlns:p14="http://schemas.microsoft.com/office/powerpoint/2010/main" val="318203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0572F-B3B1-4671-B318-403001DB1DEE}" type="slidenum">
              <a:rPr lang="en-US" smtClean="0"/>
              <a:pPr/>
              <a:t>10</a:t>
            </a:fld>
            <a:endParaRPr lang="en-US"/>
          </a:p>
        </p:txBody>
      </p:sp>
    </p:spTree>
    <p:extLst>
      <p:ext uri="{BB962C8B-B14F-4D97-AF65-F5344CB8AC3E}">
        <p14:creationId xmlns:p14="http://schemas.microsoft.com/office/powerpoint/2010/main" val="387786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0572F-B3B1-4671-B318-403001DB1DEE}" type="slidenum">
              <a:rPr lang="en-US" smtClean="0"/>
              <a:pPr/>
              <a:t>11</a:t>
            </a:fld>
            <a:endParaRPr lang="en-US"/>
          </a:p>
        </p:txBody>
      </p:sp>
    </p:spTree>
    <p:extLst>
      <p:ext uri="{BB962C8B-B14F-4D97-AF65-F5344CB8AC3E}">
        <p14:creationId xmlns:p14="http://schemas.microsoft.com/office/powerpoint/2010/main" val="107569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94CA55F-E24E-0E4F-BE76-8E228CF036D2}"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5609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68636EF1-C8C9-9745-AEA0-77A02CFCA971}"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607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26E47-6A9A-42A7-99F5-C636697FD202}"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C8FE-6476-4339-9AB1-BDEE80F98106}"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26E47-6A9A-42A7-99F5-C636697FD202}" type="datetimeFigureOut">
              <a:rPr lang="en-US" smtClean="0"/>
              <a:pPr/>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4C8FE-6476-4339-9AB1-BDEE80F98106}"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umaneeducation/" TargetMode="External"/><Relationship Id="rId2" Type="http://schemas.openxmlformats.org/officeDocument/2006/relationships/hyperlink" Target="http://www.humaneeducati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Humane Education</a:t>
            </a:r>
            <a:endParaRPr lang="en-US" dirty="0"/>
          </a:p>
        </p:txBody>
      </p:sp>
      <p:sp>
        <p:nvSpPr>
          <p:cNvPr id="2" name="Content Placeholder 1"/>
          <p:cNvSpPr>
            <a:spLocks noGrp="1"/>
          </p:cNvSpPr>
          <p:nvPr>
            <p:ph idx="1"/>
          </p:nvPr>
        </p:nvSpPr>
        <p:spPr/>
        <p:txBody>
          <a:bodyPr>
            <a:normAutofit/>
          </a:bodyPr>
          <a:lstStyle/>
          <a:p>
            <a:r>
              <a:rPr lang="en-US" dirty="0" smtClean="0"/>
              <a:t>The word ‘humane’ actually means the things that are considered the best qualities of human beings</a:t>
            </a:r>
          </a:p>
          <a:p>
            <a:r>
              <a:rPr lang="en-US" dirty="0" smtClean="0"/>
              <a:t>Humane Ed is teaching those qualities</a:t>
            </a:r>
          </a:p>
          <a:p>
            <a:r>
              <a:rPr lang="en-US" dirty="0" smtClean="0"/>
              <a:t>Humane Ed has come to encompass animal issues, as well as environmental and human rights issues</a:t>
            </a:r>
          </a:p>
        </p:txBody>
      </p:sp>
      <p:pic>
        <p:nvPicPr>
          <p:cNvPr id="7170" name="Picture 2" descr="http://www.waysidewaifs.org/images/content/pagebuilder/10917.jpg"/>
          <p:cNvPicPr>
            <a:picLocks noChangeAspect="1" noChangeArrowheads="1"/>
          </p:cNvPicPr>
          <p:nvPr/>
        </p:nvPicPr>
        <p:blipFill>
          <a:blip r:embed="rId3" cstate="print"/>
          <a:srcRect/>
          <a:stretch>
            <a:fillRect/>
          </a:stretch>
        </p:blipFill>
        <p:spPr bwMode="auto">
          <a:xfrm>
            <a:off x="5638800" y="4800600"/>
            <a:ext cx="2716630" cy="18985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 Child Left Behind”</a:t>
            </a:r>
            <a:endParaRPr lang="en-US" dirty="0"/>
          </a:p>
        </p:txBody>
      </p:sp>
      <p:sp>
        <p:nvSpPr>
          <p:cNvPr id="2" name="Content Placeholder 1"/>
          <p:cNvSpPr>
            <a:spLocks noGrp="1"/>
          </p:cNvSpPr>
          <p:nvPr>
            <p:ph idx="1"/>
          </p:nvPr>
        </p:nvSpPr>
        <p:spPr>
          <a:xfrm>
            <a:off x="304800" y="1481328"/>
            <a:ext cx="8610600" cy="4525963"/>
          </a:xfrm>
        </p:spPr>
        <p:txBody>
          <a:bodyPr>
            <a:normAutofit fontScale="85000" lnSpcReduction="10000"/>
          </a:bodyPr>
          <a:lstStyle/>
          <a:p>
            <a:pPr>
              <a:buNone/>
            </a:pPr>
            <a:r>
              <a:rPr lang="en-US" dirty="0" smtClean="0"/>
              <a:t>		Created Multiple Changes to Education</a:t>
            </a:r>
          </a:p>
          <a:p>
            <a:pPr>
              <a:buNone/>
            </a:pPr>
            <a:endParaRPr lang="en-US" sz="1300" dirty="0" smtClean="0"/>
          </a:p>
          <a:p>
            <a:r>
              <a:rPr lang="en-US" dirty="0" smtClean="0"/>
              <a:t>Classrooms under pressure to perform at improved levels</a:t>
            </a:r>
          </a:p>
          <a:p>
            <a:r>
              <a:rPr lang="en-US" dirty="0" smtClean="0"/>
              <a:t>Lacked funding to support changes</a:t>
            </a:r>
          </a:p>
          <a:p>
            <a:r>
              <a:rPr lang="en-US" dirty="0" smtClean="0"/>
              <a:t>High stakes testing</a:t>
            </a:r>
          </a:p>
          <a:p>
            <a:r>
              <a:rPr lang="en-US" dirty="0" smtClean="0"/>
              <a:t>Teacher evaluations </a:t>
            </a:r>
            <a:r>
              <a:rPr lang="en-US" dirty="0" smtClean="0">
                <a:sym typeface="Wingdings" pitchFamily="2" charset="2"/>
              </a:rPr>
              <a:t> Student performance</a:t>
            </a:r>
            <a:endParaRPr lang="en-US" dirty="0" smtClean="0"/>
          </a:p>
          <a:p>
            <a:pPr>
              <a:buNone/>
            </a:pPr>
            <a:endParaRPr lang="en-US" dirty="0" smtClean="0"/>
          </a:p>
          <a:p>
            <a:pPr>
              <a:buNone/>
            </a:pPr>
            <a:r>
              <a:rPr lang="en-US" dirty="0" smtClean="0"/>
              <a:t>Results…..</a:t>
            </a:r>
          </a:p>
          <a:p>
            <a:r>
              <a:rPr lang="en-US" dirty="0" smtClean="0"/>
              <a:t>Class time so structured </a:t>
            </a:r>
            <a:r>
              <a:rPr lang="en-US" dirty="0" smtClean="0">
                <a:sym typeface="Wingdings" pitchFamily="2" charset="2"/>
              </a:rPr>
              <a:t> reduced </a:t>
            </a:r>
            <a:r>
              <a:rPr lang="en-US" dirty="0" smtClean="0"/>
              <a:t>opportunities for additional curriculum activities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Impact</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Humane Educators reported:</a:t>
            </a:r>
          </a:p>
          <a:p>
            <a:r>
              <a:rPr lang="en-US" dirty="0" smtClean="0"/>
              <a:t>Unable to get into classrooms</a:t>
            </a:r>
          </a:p>
          <a:p>
            <a:r>
              <a:rPr lang="en-US" dirty="0" smtClean="0"/>
              <a:t>Unable to get out of classrooms</a:t>
            </a:r>
          </a:p>
          <a:p>
            <a:r>
              <a:rPr lang="en-US" dirty="0" smtClean="0"/>
              <a:t>Cuts in funding</a:t>
            </a:r>
          </a:p>
          <a:p>
            <a:r>
              <a:rPr lang="en-US" dirty="0" smtClean="0"/>
              <a:t>Cuts in staffing</a:t>
            </a:r>
          </a:p>
          <a:p>
            <a:pPr>
              <a:buNone/>
            </a:pPr>
            <a:endParaRPr lang="en-US" dirty="0" smtClean="0"/>
          </a:p>
          <a:p>
            <a:pPr>
              <a:buNone/>
            </a:pPr>
            <a:r>
              <a:rPr lang="en-US" dirty="0" smtClean="0"/>
              <a:t>Nationally:</a:t>
            </a:r>
          </a:p>
          <a:p>
            <a:r>
              <a:rPr lang="en-US" dirty="0" smtClean="0"/>
              <a:t>ASPCA cuts Humane Education Department</a:t>
            </a:r>
          </a:p>
          <a:p>
            <a:r>
              <a:rPr lang="en-US" dirty="0" smtClean="0"/>
              <a:t>AHA cuts Humane Education Department</a:t>
            </a:r>
            <a:endParaRPr lang="en-US" dirty="0"/>
          </a:p>
        </p:txBody>
      </p:sp>
      <p:pic>
        <p:nvPicPr>
          <p:cNvPr id="4" name="Picture 3" descr="teacher.jpg"/>
          <p:cNvPicPr>
            <a:picLocks noChangeAspect="1"/>
          </p:cNvPicPr>
          <p:nvPr/>
        </p:nvPicPr>
        <p:blipFill>
          <a:blip r:embed="rId3" cstate="print"/>
          <a:stretch>
            <a:fillRect/>
          </a:stretch>
        </p:blipFill>
        <p:spPr>
          <a:xfrm>
            <a:off x="6019800" y="2743200"/>
            <a:ext cx="2362200" cy="1656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What We Stand to Lose</a:t>
            </a:r>
            <a:endParaRPr lang="en-US" dirty="0"/>
          </a:p>
        </p:txBody>
      </p:sp>
      <p:sp>
        <p:nvSpPr>
          <p:cNvPr id="2" name="Content Placeholder 1"/>
          <p:cNvSpPr>
            <a:spLocks noGrp="1"/>
          </p:cNvSpPr>
          <p:nvPr>
            <p:ph idx="1"/>
          </p:nvPr>
        </p:nvSpPr>
        <p:spPr>
          <a:xfrm>
            <a:off x="457200" y="1143000"/>
            <a:ext cx="8229600" cy="4864291"/>
          </a:xfrm>
        </p:spPr>
        <p:txBody>
          <a:bodyPr>
            <a:normAutofit fontScale="55000" lnSpcReduction="20000"/>
          </a:bodyPr>
          <a:lstStyle/>
          <a:p>
            <a:pPr>
              <a:buNone/>
            </a:pPr>
            <a:r>
              <a:rPr lang="en-US" dirty="0" smtClean="0"/>
              <a:t>Summer camps		</a:t>
            </a:r>
          </a:p>
          <a:p>
            <a:pPr>
              <a:buNone/>
            </a:pPr>
            <a:r>
              <a:rPr lang="en-US" dirty="0" smtClean="0"/>
              <a:t>Endangered Species</a:t>
            </a:r>
          </a:p>
          <a:p>
            <a:pPr>
              <a:buNone/>
            </a:pPr>
            <a:r>
              <a:rPr lang="en-US" dirty="0" smtClean="0"/>
              <a:t>Introduction to Pet Care</a:t>
            </a:r>
          </a:p>
          <a:p>
            <a:pPr>
              <a:buNone/>
            </a:pPr>
            <a:r>
              <a:rPr lang="en-US" dirty="0" smtClean="0"/>
              <a:t>Pet Meets Baby</a:t>
            </a:r>
          </a:p>
          <a:p>
            <a:pPr>
              <a:buNone/>
            </a:pPr>
            <a:r>
              <a:rPr lang="en-US" dirty="0" smtClean="0"/>
              <a:t>Native Wildlife</a:t>
            </a:r>
          </a:p>
          <a:p>
            <a:pPr>
              <a:buNone/>
            </a:pPr>
            <a:r>
              <a:rPr lang="en-US" dirty="0" smtClean="0"/>
              <a:t>Anti-Bullying</a:t>
            </a:r>
          </a:p>
          <a:p>
            <a:pPr>
              <a:buNone/>
            </a:pPr>
            <a:r>
              <a:rPr lang="en-US" dirty="0" smtClean="0"/>
              <a:t>Pet Responsibility</a:t>
            </a:r>
          </a:p>
          <a:p>
            <a:pPr>
              <a:buNone/>
            </a:pPr>
            <a:r>
              <a:rPr lang="en-US" dirty="0" smtClean="0"/>
              <a:t>Animal Adaptations</a:t>
            </a:r>
          </a:p>
          <a:p>
            <a:pPr>
              <a:buNone/>
            </a:pPr>
            <a:r>
              <a:rPr lang="en-US" dirty="0" smtClean="0"/>
              <a:t>Exotic Pets</a:t>
            </a:r>
          </a:p>
          <a:p>
            <a:pPr>
              <a:buNone/>
            </a:pPr>
            <a:r>
              <a:rPr lang="en-US" dirty="0" smtClean="0"/>
              <a:t>Spay/Neuter</a:t>
            </a:r>
          </a:p>
          <a:p>
            <a:pPr>
              <a:buNone/>
            </a:pPr>
            <a:r>
              <a:rPr lang="en-US" dirty="0" smtClean="0"/>
              <a:t>Pet Overpopulation</a:t>
            </a:r>
          </a:p>
          <a:p>
            <a:pPr>
              <a:buNone/>
            </a:pPr>
            <a:r>
              <a:rPr lang="en-US" dirty="0" smtClean="0"/>
              <a:t>Dog Bite Prevention</a:t>
            </a:r>
          </a:p>
          <a:p>
            <a:pPr>
              <a:buNone/>
            </a:pPr>
            <a:r>
              <a:rPr lang="en-US" dirty="0" smtClean="0"/>
              <a:t>Humane Farming</a:t>
            </a:r>
          </a:p>
          <a:p>
            <a:pPr>
              <a:buNone/>
            </a:pPr>
            <a:r>
              <a:rPr lang="en-US" dirty="0" smtClean="0"/>
              <a:t>Conservation</a:t>
            </a:r>
          </a:p>
          <a:p>
            <a:pPr>
              <a:buNone/>
            </a:pPr>
            <a:r>
              <a:rPr lang="en-US" dirty="0" smtClean="0"/>
              <a:t>Animal Welfare and the Law</a:t>
            </a:r>
          </a:p>
          <a:p>
            <a:pPr>
              <a:buNone/>
            </a:pPr>
            <a:r>
              <a:rPr lang="en-US" dirty="0" smtClean="0"/>
              <a:t>Animal Facilitated Therapy</a:t>
            </a:r>
          </a:p>
          <a:p>
            <a:pPr>
              <a:buNone/>
            </a:pPr>
            <a:r>
              <a:rPr lang="en-US" dirty="0" smtClean="0"/>
              <a:t>Working Dogs</a:t>
            </a:r>
          </a:p>
          <a:p>
            <a:endParaRPr lang="en-US" dirty="0"/>
          </a:p>
        </p:txBody>
      </p:sp>
      <p:sp>
        <p:nvSpPr>
          <p:cNvPr id="4" name="TextBox 3"/>
          <p:cNvSpPr txBox="1"/>
          <p:nvPr/>
        </p:nvSpPr>
        <p:spPr>
          <a:xfrm>
            <a:off x="4724400" y="1143000"/>
            <a:ext cx="3962400" cy="4801314"/>
          </a:xfrm>
          <a:prstGeom prst="rect">
            <a:avLst/>
          </a:prstGeom>
          <a:noFill/>
        </p:spPr>
        <p:txBody>
          <a:bodyPr wrap="square" rtlCol="0">
            <a:spAutoFit/>
          </a:bodyPr>
          <a:lstStyle/>
          <a:p>
            <a:r>
              <a:rPr lang="en-US" dirty="0" smtClean="0"/>
              <a:t>Egg-</a:t>
            </a:r>
            <a:r>
              <a:rPr lang="en-US" dirty="0" err="1" smtClean="0"/>
              <a:t>cellent</a:t>
            </a:r>
            <a:r>
              <a:rPr lang="en-US" dirty="0" smtClean="0"/>
              <a:t> Eggs</a:t>
            </a:r>
          </a:p>
          <a:p>
            <a:r>
              <a:rPr lang="en-US" dirty="0" smtClean="0"/>
              <a:t>Eureka!</a:t>
            </a:r>
          </a:p>
          <a:p>
            <a:r>
              <a:rPr lang="en-US" dirty="0" smtClean="0"/>
              <a:t>Dogs, cats &amp; the Chesapeake Bay</a:t>
            </a:r>
          </a:p>
          <a:p>
            <a:r>
              <a:rPr lang="en-US" dirty="0" smtClean="0"/>
              <a:t>Earth Day</a:t>
            </a:r>
          </a:p>
          <a:p>
            <a:r>
              <a:rPr lang="en-US" dirty="0" smtClean="0"/>
              <a:t>Scouting workshops</a:t>
            </a:r>
          </a:p>
          <a:p>
            <a:r>
              <a:rPr lang="en-US" dirty="0" smtClean="0"/>
              <a:t>Mentoring projects</a:t>
            </a:r>
          </a:p>
          <a:p>
            <a:r>
              <a:rPr lang="en-US" dirty="0" smtClean="0"/>
              <a:t>Civic engagement</a:t>
            </a:r>
          </a:p>
          <a:p>
            <a:r>
              <a:rPr lang="en-US" dirty="0" smtClean="0"/>
              <a:t>Social Justice</a:t>
            </a:r>
          </a:p>
          <a:p>
            <a:r>
              <a:rPr lang="en-US" dirty="0" smtClean="0"/>
              <a:t>Community Service</a:t>
            </a:r>
          </a:p>
          <a:p>
            <a:r>
              <a:rPr lang="en-US" dirty="0" smtClean="0"/>
              <a:t>Animals in film</a:t>
            </a:r>
          </a:p>
          <a:p>
            <a:r>
              <a:rPr lang="en-US" dirty="0" smtClean="0"/>
              <a:t>Animal Adaptations</a:t>
            </a:r>
          </a:p>
          <a:p>
            <a:r>
              <a:rPr lang="en-US" dirty="0" smtClean="0"/>
              <a:t>Animal Adjectives</a:t>
            </a:r>
          </a:p>
          <a:p>
            <a:r>
              <a:rPr lang="en-US" dirty="0" smtClean="0"/>
              <a:t>Lunch and Learns</a:t>
            </a:r>
          </a:p>
          <a:p>
            <a:r>
              <a:rPr lang="en-US" dirty="0" smtClean="0"/>
              <a:t>Intro to Pet Training</a:t>
            </a:r>
          </a:p>
          <a:p>
            <a:r>
              <a:rPr lang="en-US" dirty="0" smtClean="0"/>
              <a:t>How Science Relates to Pet Care</a:t>
            </a:r>
          </a:p>
          <a:p>
            <a:r>
              <a:rPr lang="en-US" dirty="0" smtClean="0"/>
              <a:t>What do Zoos Do?</a:t>
            </a:r>
          </a:p>
          <a:p>
            <a:r>
              <a:rPr lang="en-US" dirty="0" smtClean="0"/>
              <a:t>Icky to Awesome</a:t>
            </a:r>
          </a:p>
        </p:txBody>
      </p:sp>
      <p:sp>
        <p:nvSpPr>
          <p:cNvPr id="5" name="TextBox 4"/>
          <p:cNvSpPr txBox="1"/>
          <p:nvPr/>
        </p:nvSpPr>
        <p:spPr>
          <a:xfrm>
            <a:off x="3810000" y="6096000"/>
            <a:ext cx="3962400" cy="523220"/>
          </a:xfrm>
          <a:prstGeom prst="rect">
            <a:avLst/>
          </a:prstGeom>
          <a:noFill/>
        </p:spPr>
        <p:txBody>
          <a:bodyPr wrap="square" rtlCol="0">
            <a:spAutoFit/>
          </a:bodyPr>
          <a:lstStyle/>
          <a:p>
            <a:r>
              <a:rPr lang="en-US" sz="2800" b="1" dirty="0" smtClean="0">
                <a:solidFill>
                  <a:srgbClr val="FF0000"/>
                </a:solidFill>
              </a:rPr>
              <a:t>And MANY more…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371600"/>
          </a:xfrm>
        </p:spPr>
        <p:txBody>
          <a:bodyPr/>
          <a:lstStyle/>
          <a:p>
            <a:pPr algn="ctr" eaLnBrk="1" hangingPunct="1"/>
            <a:r>
              <a:rPr lang="en-US">
                <a:latin typeface="Arial" charset="0"/>
                <a:cs typeface="Arial" charset="0"/>
              </a:rPr>
              <a:t>References</a:t>
            </a:r>
          </a:p>
        </p:txBody>
      </p:sp>
      <p:sp>
        <p:nvSpPr>
          <p:cNvPr id="22531" name="Rectangle 3"/>
          <p:cNvSpPr>
            <a:spLocks noGrp="1" noChangeArrowheads="1"/>
          </p:cNvSpPr>
          <p:nvPr>
            <p:ph type="body" idx="1"/>
          </p:nvPr>
        </p:nvSpPr>
        <p:spPr>
          <a:xfrm>
            <a:off x="457200" y="1524000"/>
            <a:ext cx="8229600" cy="5105400"/>
          </a:xfrm>
        </p:spPr>
        <p:txBody>
          <a:bodyPr/>
          <a:lstStyle/>
          <a:p>
            <a:pPr eaLnBrk="1" hangingPunct="1">
              <a:lnSpc>
                <a:spcPct val="80000"/>
              </a:lnSpc>
              <a:buFont typeface="Wingdings" charset="0"/>
              <a:buNone/>
            </a:pPr>
            <a:r>
              <a:rPr lang="en-US" sz="1800">
                <a:latin typeface="Arial" charset="0"/>
                <a:cs typeface="Arial" charset="0"/>
              </a:rPr>
              <a:t>Ascione, F. R. (1992). Enhancing Children</a:t>
            </a:r>
            <a:r>
              <a:rPr lang="ja-JP" altLang="en-US" sz="1800">
                <a:latin typeface="Arial" charset="0"/>
                <a:cs typeface="Arial" charset="0"/>
              </a:rPr>
              <a:t>’</a:t>
            </a:r>
            <a:r>
              <a:rPr lang="en-US" sz="1800">
                <a:latin typeface="Arial" charset="0"/>
                <a:cs typeface="Arial" charset="0"/>
              </a:rPr>
              <a:t>s Attitudes Toward the Humane Treatment of Animals: Generalization to Human-Directed Empathy. </a:t>
            </a:r>
            <a:r>
              <a:rPr lang="en-US" sz="1800" i="1">
                <a:latin typeface="Arial" charset="0"/>
                <a:cs typeface="Arial" charset="0"/>
              </a:rPr>
              <a:t>Anthrozoos, 5(3), </a:t>
            </a:r>
            <a:r>
              <a:rPr lang="en-US" sz="1800">
                <a:latin typeface="Arial" charset="0"/>
                <a:cs typeface="Arial" charset="0"/>
              </a:rPr>
              <a:t>176-191.</a:t>
            </a:r>
          </a:p>
          <a:p>
            <a:pPr eaLnBrk="1" hangingPunct="1">
              <a:lnSpc>
                <a:spcPct val="80000"/>
              </a:lnSpc>
              <a:buFont typeface="Wingdings" charset="0"/>
              <a:buNone/>
            </a:pPr>
            <a:r>
              <a:rPr lang="en-US" sz="1800">
                <a:latin typeface="Arial" charset="0"/>
                <a:cs typeface="Arial" charset="0"/>
              </a:rPr>
              <a:t>Beck, A. M. &amp; Katcher, A. H. (2003). Future Directions in Human-Animal Bond Research. </a:t>
            </a:r>
            <a:r>
              <a:rPr lang="en-US" sz="1800" i="1">
                <a:latin typeface="Arial" charset="0"/>
                <a:cs typeface="Arial" charset="0"/>
              </a:rPr>
              <a:t>American Behavioral Scientist, 47, </a:t>
            </a:r>
            <a:r>
              <a:rPr lang="en-US" sz="1800">
                <a:latin typeface="Arial" charset="0"/>
                <a:cs typeface="Arial" charset="0"/>
              </a:rPr>
              <a:t>79-93. </a:t>
            </a:r>
          </a:p>
          <a:p>
            <a:pPr eaLnBrk="1" hangingPunct="1">
              <a:lnSpc>
                <a:spcPct val="80000"/>
              </a:lnSpc>
              <a:buFont typeface="Wingdings" charset="0"/>
              <a:buNone/>
            </a:pPr>
            <a:r>
              <a:rPr lang="en-US" sz="1800">
                <a:latin typeface="Arial" charset="0"/>
                <a:cs typeface="Arial" charset="0"/>
              </a:rPr>
              <a:t>Greenslate, C. (2007). Social Justice and Language Arts. </a:t>
            </a:r>
            <a:r>
              <a:rPr lang="en-US" sz="1800" i="1">
                <a:latin typeface="Arial" charset="0"/>
                <a:cs typeface="Arial" charset="0"/>
              </a:rPr>
              <a:t>Green Teacher, 80,</a:t>
            </a:r>
            <a:r>
              <a:rPr lang="en-US" sz="1800">
                <a:latin typeface="Arial" charset="0"/>
                <a:cs typeface="Arial" charset="0"/>
              </a:rPr>
              <a:t> 28-32.</a:t>
            </a:r>
          </a:p>
          <a:p>
            <a:pPr eaLnBrk="1" hangingPunct="1">
              <a:lnSpc>
                <a:spcPct val="80000"/>
              </a:lnSpc>
              <a:buFont typeface="Wingdings" charset="0"/>
              <a:buNone/>
            </a:pPr>
            <a:r>
              <a:rPr lang="en-US" sz="1800">
                <a:latin typeface="Arial" charset="0"/>
                <a:cs typeface="Arial" charset="0"/>
              </a:rPr>
              <a:t>Henderson, K. (1997). Beetles, Beechnuts, and Behavior: Using Nature-based Activities to Develop Social Skills. </a:t>
            </a:r>
            <a:r>
              <a:rPr lang="en-US" sz="1800" i="1">
                <a:latin typeface="Arial" charset="0"/>
                <a:cs typeface="Arial" charset="0"/>
              </a:rPr>
              <a:t>CEC Annual Convention. </a:t>
            </a:r>
            <a:r>
              <a:rPr lang="en-US" sz="1800">
                <a:latin typeface="Arial" charset="0"/>
                <a:cs typeface="Arial" charset="0"/>
              </a:rPr>
              <a:t>Salt Lake City.</a:t>
            </a:r>
          </a:p>
          <a:p>
            <a:pPr eaLnBrk="1" hangingPunct="1">
              <a:lnSpc>
                <a:spcPct val="80000"/>
              </a:lnSpc>
              <a:buFont typeface="Wingdings" charset="0"/>
              <a:buNone/>
            </a:pPr>
            <a:r>
              <a:rPr lang="en-US" sz="1800">
                <a:latin typeface="Arial" charset="0"/>
                <a:cs typeface="Arial" charset="0"/>
              </a:rPr>
              <a:t>Institute for Humane Education. (n.d.) </a:t>
            </a:r>
            <a:r>
              <a:rPr lang="en-US" sz="1800" i="1">
                <a:latin typeface="Arial" charset="0"/>
                <a:cs typeface="Arial" charset="0"/>
              </a:rPr>
              <a:t>What is Humane Education? </a:t>
            </a:r>
            <a:r>
              <a:rPr lang="en-US" sz="1800">
                <a:latin typeface="Arial" charset="0"/>
                <a:cs typeface="Arial" charset="0"/>
              </a:rPr>
              <a:t>Retrieved March 6, 2009, from </a:t>
            </a:r>
            <a:r>
              <a:rPr lang="en-US" sz="1800">
                <a:latin typeface="Arial" charset="0"/>
                <a:cs typeface="Arial" charset="0"/>
                <a:hlinkClick r:id="rId2"/>
              </a:rPr>
              <a:t>http://www.humaneeducation.org</a:t>
            </a:r>
            <a:r>
              <a:rPr lang="en-US" sz="1800">
                <a:latin typeface="Arial" charset="0"/>
                <a:cs typeface="Arial" charset="0"/>
              </a:rPr>
              <a:t> </a:t>
            </a:r>
          </a:p>
          <a:p>
            <a:pPr eaLnBrk="1" hangingPunct="1">
              <a:lnSpc>
                <a:spcPct val="80000"/>
              </a:lnSpc>
              <a:buFont typeface="Wingdings" charset="0"/>
              <a:buNone/>
            </a:pPr>
            <a:r>
              <a:rPr lang="en-US" sz="1800">
                <a:latin typeface="Arial" charset="0"/>
                <a:cs typeface="Arial" charset="0"/>
              </a:rPr>
              <a:t>Kotrschal, K. &amp; Ortbauer, B. (2003). Behavioral Effects of the Presence of a Dog in a Classroom. Anthrozoos, 16(2), 147-159.</a:t>
            </a:r>
          </a:p>
          <a:p>
            <a:pPr eaLnBrk="1" hangingPunct="1">
              <a:lnSpc>
                <a:spcPct val="80000"/>
              </a:lnSpc>
              <a:buFont typeface="Wingdings" charset="0"/>
              <a:buNone/>
            </a:pPr>
            <a:r>
              <a:rPr lang="en-US" sz="1800">
                <a:latin typeface="Arial" charset="0"/>
                <a:cs typeface="Arial" charset="0"/>
              </a:rPr>
              <a:t>Pelletier, A. (2006, July/August). Is Compassion the New Black? Teaching Kindness Could Be All the Rage in Your Child</a:t>
            </a:r>
            <a:r>
              <a:rPr lang="ja-JP" altLang="en-US" sz="1800">
                <a:latin typeface="Arial" charset="0"/>
                <a:cs typeface="Arial" charset="0"/>
              </a:rPr>
              <a:t>’</a:t>
            </a:r>
            <a:r>
              <a:rPr lang="en-US" sz="1800">
                <a:latin typeface="Arial" charset="0"/>
                <a:cs typeface="Arial" charset="0"/>
              </a:rPr>
              <a:t>s School. </a:t>
            </a:r>
            <a:r>
              <a:rPr lang="en-US" sz="1800" i="1">
                <a:latin typeface="Arial" charset="0"/>
                <a:cs typeface="Arial" charset="0"/>
              </a:rPr>
              <a:t>The Brooklyn Rail: Critical Perspectives on Arts, Politics, and Culture.</a:t>
            </a:r>
            <a:endParaRPr lang="en-US" sz="1800">
              <a:latin typeface="Arial" charset="0"/>
              <a:cs typeface="Arial" charset="0"/>
            </a:endParaRPr>
          </a:p>
          <a:p>
            <a:pPr eaLnBrk="1" hangingPunct="1">
              <a:lnSpc>
                <a:spcPct val="80000"/>
              </a:lnSpc>
              <a:buFont typeface="Wingdings" charset="0"/>
              <a:buNone/>
            </a:pPr>
            <a:r>
              <a:rPr lang="en-US" sz="1800">
                <a:latin typeface="Arial" charset="0"/>
                <a:cs typeface="Arial" charset="0"/>
              </a:rPr>
              <a:t>Weil, Z. (2007, April/May). Changing the World Through Education. </a:t>
            </a:r>
            <a:r>
              <a:rPr lang="en-US" sz="1800" i="1">
                <a:latin typeface="Arial" charset="0"/>
                <a:cs typeface="Arial" charset="0"/>
              </a:rPr>
              <a:t>Satya, 47. </a:t>
            </a:r>
            <a:r>
              <a:rPr lang="en-US" sz="1800">
                <a:latin typeface="Arial" charset="0"/>
                <a:cs typeface="Arial" charset="0"/>
              </a:rPr>
              <a:t>Retrieved March 6, 2009, from </a:t>
            </a:r>
            <a:r>
              <a:rPr lang="en-US" sz="1800">
                <a:latin typeface="Arial" charset="0"/>
                <a:cs typeface="Arial" charset="0"/>
                <a:hlinkClick r:id="rId3"/>
              </a:rPr>
              <a:t>http://humaneeducation</a:t>
            </a:r>
            <a:r>
              <a:rPr lang="en-US" sz="1800" u="sng">
                <a:solidFill>
                  <a:schemeClr val="hlink"/>
                </a:solidFill>
                <a:latin typeface="Arial" charset="0"/>
                <a:cs typeface="Arial" charset="0"/>
              </a:rPr>
              <a:t>org/sections/view /publications</a:t>
            </a:r>
          </a:p>
          <a:p>
            <a:pPr eaLnBrk="1" hangingPunct="1">
              <a:lnSpc>
                <a:spcPct val="80000"/>
              </a:lnSpc>
              <a:buFont typeface="Wingdings" charset="0"/>
              <a:buNone/>
            </a:pPr>
            <a:endParaRPr lang="en-US" sz="1800" u="sng">
              <a:solidFill>
                <a:schemeClr val="accent2"/>
              </a:solidFill>
              <a:latin typeface="Arial" charset="0"/>
              <a:cs typeface="Arial" charset="0"/>
            </a:endParaRPr>
          </a:p>
        </p:txBody>
      </p:sp>
    </p:spTree>
    <p:extLst>
      <p:ext uri="{BB962C8B-B14F-4D97-AF65-F5344CB8AC3E}">
        <p14:creationId xmlns:p14="http://schemas.microsoft.com/office/powerpoint/2010/main" val="405901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229600" cy="5181600"/>
          </a:xfrm>
        </p:spPr>
        <p:txBody>
          <a:bodyPr/>
          <a:lstStyle/>
          <a:p>
            <a:pPr>
              <a:buNone/>
            </a:pPr>
            <a:endParaRPr lang="en-US" sz="2800" dirty="0" smtClean="0">
              <a:solidFill>
                <a:schemeClr val="accent2">
                  <a:lumMod val="50000"/>
                </a:schemeClr>
              </a:solidFill>
            </a:endParaRPr>
          </a:p>
          <a:p>
            <a:pPr algn="ctr">
              <a:buNone/>
            </a:pPr>
            <a:r>
              <a:rPr lang="en-US" sz="2400" dirty="0" smtClean="0"/>
              <a:t>“Ever since I introduced the subject of kindness to animals into my school, I have found the children less disorderly and more gentle and affectionate toward each other.”</a:t>
            </a:r>
          </a:p>
          <a:p>
            <a:pPr>
              <a:buNone/>
            </a:pPr>
            <a:r>
              <a:rPr lang="en-US" sz="2400" dirty="0" smtClean="0"/>
              <a:t>  </a:t>
            </a:r>
          </a:p>
          <a:p>
            <a:pPr>
              <a:buNone/>
            </a:pPr>
            <a:r>
              <a:rPr lang="en-US" sz="3600" dirty="0" smtClean="0"/>
              <a:t>	</a:t>
            </a:r>
            <a:r>
              <a:rPr lang="en-US" sz="3200" i="1" dirty="0" smtClean="0"/>
              <a:t>Mr. De </a:t>
            </a:r>
            <a:r>
              <a:rPr lang="en-US" sz="3200" i="1" dirty="0" err="1" smtClean="0"/>
              <a:t>Sailly</a:t>
            </a:r>
            <a:endParaRPr lang="en-US" sz="3200" i="1" dirty="0" smtClean="0"/>
          </a:p>
          <a:p>
            <a:pPr>
              <a:buNone/>
            </a:pPr>
            <a:r>
              <a:rPr lang="en-US" sz="2400" i="1" dirty="0" smtClean="0"/>
              <a:t>Eminently respected teacher </a:t>
            </a:r>
          </a:p>
          <a:p>
            <a:pPr>
              <a:buNone/>
            </a:pPr>
            <a:r>
              <a:rPr lang="en-US" sz="2400" i="1" dirty="0" smtClean="0"/>
              <a:t>France in the 1880’s</a:t>
            </a:r>
            <a:endParaRPr lang="en-US" i="1" dirty="0"/>
          </a:p>
        </p:txBody>
      </p:sp>
      <p:pic>
        <p:nvPicPr>
          <p:cNvPr id="65540" name="Picture 4" descr="http://piqueoftheweek.files.wordpress.com/2010/08/peo-98-0153-lhr.jpg"/>
          <p:cNvPicPr>
            <a:picLocks noChangeAspect="1" noChangeArrowheads="1"/>
          </p:cNvPicPr>
          <p:nvPr/>
        </p:nvPicPr>
        <p:blipFill>
          <a:blip r:embed="rId3" cstate="print"/>
          <a:srcRect/>
          <a:stretch>
            <a:fillRect/>
          </a:stretch>
        </p:blipFill>
        <p:spPr bwMode="auto">
          <a:xfrm>
            <a:off x="5105400" y="3505200"/>
            <a:ext cx="3638550" cy="26733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5540"/>
                                        </p:tgtEl>
                                        <p:attrNameLst>
                                          <p:attrName>style.visibility</p:attrName>
                                        </p:attrNameLst>
                                      </p:cBhvr>
                                      <p:to>
                                        <p:strVal val="visible"/>
                                      </p:to>
                                    </p:set>
                                    <p:anim calcmode="lin" valueType="num">
                                      <p:cBhvr additive="base">
                                        <p:cTn id="23" dur="2000" fill="hold"/>
                                        <p:tgtEl>
                                          <p:spTgt spid="65540"/>
                                        </p:tgtEl>
                                        <p:attrNameLst>
                                          <p:attrName>ppt_x</p:attrName>
                                        </p:attrNameLst>
                                      </p:cBhvr>
                                      <p:tavLst>
                                        <p:tav tm="0">
                                          <p:val>
                                            <p:strVal val="1+#ppt_w/2"/>
                                          </p:val>
                                        </p:tav>
                                        <p:tav tm="100000">
                                          <p:val>
                                            <p:strVal val="#ppt_x"/>
                                          </p:val>
                                        </p:tav>
                                      </p:tavLst>
                                    </p:anim>
                                    <p:anim calcmode="lin" valueType="num">
                                      <p:cBhvr additive="base">
                                        <p:cTn id="24" dur="2000" fill="hold"/>
                                        <p:tgtEl>
                                          <p:spTgt spid="65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Valuable Character Lessons</a:t>
            </a:r>
            <a:endParaRPr lang="en-US" dirty="0"/>
          </a:p>
        </p:txBody>
      </p:sp>
      <p:sp>
        <p:nvSpPr>
          <p:cNvPr id="2" name="Content Placeholder 1"/>
          <p:cNvSpPr>
            <a:spLocks noGrp="1"/>
          </p:cNvSpPr>
          <p:nvPr>
            <p:ph idx="1"/>
          </p:nvPr>
        </p:nvSpPr>
        <p:spPr>
          <a:xfrm>
            <a:off x="457200" y="1295400"/>
            <a:ext cx="8229600" cy="4711891"/>
          </a:xfrm>
        </p:spPr>
        <p:txBody>
          <a:bodyPr>
            <a:normAutofit fontScale="92500" lnSpcReduction="20000"/>
          </a:bodyPr>
          <a:lstStyle/>
          <a:p>
            <a:pPr>
              <a:buNone/>
            </a:pPr>
            <a:r>
              <a:rPr lang="en-US" dirty="0" smtClean="0"/>
              <a:t>If children are taught to be nice to and respect animals, they are more likely to treat people with respect and kindness.</a:t>
            </a:r>
          </a:p>
          <a:p>
            <a:pPr>
              <a:buNone/>
            </a:pPr>
            <a:r>
              <a:rPr lang="en-US" dirty="0" smtClean="0"/>
              <a:t>                                       </a:t>
            </a:r>
            <a:r>
              <a:rPr lang="en-US" sz="1800" dirty="0" err="1" smtClean="0"/>
              <a:t>Jalongo</a:t>
            </a:r>
            <a:r>
              <a:rPr lang="en-US" sz="1800" dirty="0" smtClean="0"/>
              <a:t> 2006</a:t>
            </a:r>
          </a:p>
          <a:p>
            <a:pPr>
              <a:buNone/>
            </a:pPr>
            <a:endParaRPr lang="en-US" sz="1800" dirty="0" smtClean="0"/>
          </a:p>
          <a:p>
            <a:pPr>
              <a:buNone/>
            </a:pPr>
            <a:r>
              <a:rPr lang="en-US" sz="2800" dirty="0" smtClean="0"/>
              <a:t>1</a:t>
            </a:r>
            <a:r>
              <a:rPr lang="en-US" sz="2800" baseline="30000" dirty="0" smtClean="0"/>
              <a:t>st</a:t>
            </a:r>
            <a:r>
              <a:rPr lang="en-US" sz="2800" dirty="0" smtClean="0"/>
              <a:t> graders self-reported empathy toward animals significantly increased after they participated in an in-class HE program.</a:t>
            </a:r>
          </a:p>
          <a:p>
            <a:pPr>
              <a:buNone/>
            </a:pPr>
            <a:r>
              <a:rPr lang="en-US" sz="2800" dirty="0" smtClean="0"/>
              <a:t>					   </a:t>
            </a:r>
            <a:r>
              <a:rPr lang="en-US" sz="1800" dirty="0" err="1" smtClean="0"/>
              <a:t>Nicoll</a:t>
            </a:r>
            <a:r>
              <a:rPr lang="en-US" sz="1800" dirty="0" smtClean="0"/>
              <a:t>, </a:t>
            </a:r>
            <a:r>
              <a:rPr lang="en-US" sz="1800" dirty="0" err="1" smtClean="0"/>
              <a:t>Trifone</a:t>
            </a:r>
            <a:r>
              <a:rPr lang="en-US" sz="1800" dirty="0" smtClean="0"/>
              <a:t>, and Samuels 2000</a:t>
            </a:r>
          </a:p>
          <a:p>
            <a:pPr>
              <a:buNone/>
            </a:pPr>
            <a:endParaRPr lang="en-US" sz="2800" dirty="0" smtClean="0"/>
          </a:p>
          <a:p>
            <a:pPr>
              <a:buNone/>
            </a:pPr>
            <a:r>
              <a:rPr lang="en-US" sz="2800" dirty="0" smtClean="0"/>
              <a:t>Even a year after HE program was implemented, increased empathy in children toward animals was present.                 </a:t>
            </a:r>
            <a:r>
              <a:rPr lang="en-US" sz="2000" dirty="0" err="1" smtClean="0"/>
              <a:t>Ascione</a:t>
            </a:r>
            <a:r>
              <a:rPr lang="en-US" sz="2000" dirty="0" smtClean="0"/>
              <a:t> &amp; Weber 1993</a:t>
            </a:r>
          </a:p>
          <a:p>
            <a:pPr>
              <a:buNone/>
            </a:pP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Golden Era</a:t>
            </a:r>
            <a:endParaRPr lang="en-US" dirty="0"/>
          </a:p>
        </p:txBody>
      </p:sp>
      <p:sp>
        <p:nvSpPr>
          <p:cNvPr id="2" name="Content Placeholder 1"/>
          <p:cNvSpPr>
            <a:spLocks noGrp="1"/>
          </p:cNvSpPr>
          <p:nvPr>
            <p:ph idx="1"/>
          </p:nvPr>
        </p:nvSpPr>
        <p:spPr>
          <a:xfrm>
            <a:off x="533400" y="1066800"/>
            <a:ext cx="8305800" cy="5562600"/>
          </a:xfrm>
        </p:spPr>
        <p:txBody>
          <a:bodyPr>
            <a:normAutofit lnSpcReduction="10000"/>
          </a:bodyPr>
          <a:lstStyle/>
          <a:p>
            <a:pPr lvl="0"/>
            <a:r>
              <a:rPr lang="en-US" sz="2600" u="sng" dirty="0" smtClean="0"/>
              <a:t>1829</a:t>
            </a:r>
            <a:r>
              <a:rPr lang="en-US" sz="2600" dirty="0" smtClean="0"/>
              <a:t> – NYS anti-cruelty statute passed </a:t>
            </a:r>
          </a:p>
          <a:p>
            <a:pPr lvl="0"/>
            <a:r>
              <a:rPr lang="en-US" sz="2600" u="sng" dirty="0" smtClean="0"/>
              <a:t>1882</a:t>
            </a:r>
            <a:r>
              <a:rPr lang="en-US" sz="2600" dirty="0" smtClean="0"/>
              <a:t> – Angell organized Bands of Mercy </a:t>
            </a:r>
          </a:p>
          <a:p>
            <a:pPr lvl="0"/>
            <a:r>
              <a:rPr lang="en-US" sz="2600" u="sng" dirty="0" smtClean="0"/>
              <a:t>1886</a:t>
            </a:r>
            <a:r>
              <a:rPr lang="en-US" sz="2600" dirty="0" smtClean="0"/>
              <a:t> – HE mandates introduced in MA</a:t>
            </a:r>
          </a:p>
          <a:p>
            <a:pPr lvl="0"/>
            <a:r>
              <a:rPr lang="en-US" sz="2600" u="sng" dirty="0" smtClean="0"/>
              <a:t>1889</a:t>
            </a:r>
            <a:r>
              <a:rPr lang="en-US" sz="2600" dirty="0" smtClean="0"/>
              <a:t> – Angell founded AHES to promote BOM</a:t>
            </a:r>
          </a:p>
          <a:p>
            <a:pPr lvl="0"/>
            <a:r>
              <a:rPr lang="en-US" sz="2600" u="sng" dirty="0" smtClean="0"/>
              <a:t>1902</a:t>
            </a:r>
            <a:r>
              <a:rPr lang="en-US" sz="2600" dirty="0" smtClean="0"/>
              <a:t> – AHA promotes publication/guidelines 		for texts w/ humane ideals </a:t>
            </a:r>
          </a:p>
          <a:p>
            <a:pPr lvl="0"/>
            <a:r>
              <a:rPr lang="en-US" sz="2600" u="sng" dirty="0" smtClean="0"/>
              <a:t>1905</a:t>
            </a:r>
            <a:r>
              <a:rPr lang="en-US" sz="2600" dirty="0" smtClean="0"/>
              <a:t> – NYHEC formed to advance state HE 	     		requirements</a:t>
            </a:r>
          </a:p>
          <a:p>
            <a:pPr lvl="0"/>
            <a:r>
              <a:rPr lang="en-US" sz="2600" u="sng" dirty="0" smtClean="0"/>
              <a:t>1916</a:t>
            </a:r>
            <a:r>
              <a:rPr lang="en-US" sz="2600" dirty="0" smtClean="0"/>
              <a:t> – ASPCA helps schools implement HE</a:t>
            </a:r>
          </a:p>
          <a:p>
            <a:pPr lvl="0"/>
            <a:r>
              <a:rPr lang="en-US" sz="2600" u="sng" dirty="0" smtClean="0"/>
              <a:t>1922</a:t>
            </a:r>
            <a:r>
              <a:rPr lang="en-US" sz="2600" dirty="0" smtClean="0"/>
              <a:t> – 22 states passed laws requiring HE in   		schools</a:t>
            </a:r>
          </a:p>
          <a:p>
            <a:pPr lvl="0"/>
            <a:r>
              <a:rPr lang="en-US" sz="2600" u="sng" dirty="0" smtClean="0"/>
              <a:t>1924</a:t>
            </a:r>
            <a:r>
              <a:rPr lang="en-US" sz="2600" dirty="0" smtClean="0"/>
              <a:t> – President of NEA endorsed HE at annual 		AH meeting</a:t>
            </a:r>
          </a:p>
          <a:p>
            <a:pPr lvl="0"/>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Historic Moment in 1933</a:t>
            </a:r>
            <a:endParaRPr lang="en-US" dirty="0"/>
          </a:p>
        </p:txBody>
      </p:sp>
      <p:sp>
        <p:nvSpPr>
          <p:cNvPr id="2" name="Content Placeholder 1"/>
          <p:cNvSpPr>
            <a:spLocks noGrp="1"/>
          </p:cNvSpPr>
          <p:nvPr>
            <p:ph idx="1"/>
          </p:nvPr>
        </p:nvSpPr>
        <p:spPr>
          <a:xfrm>
            <a:off x="457200" y="1981200"/>
            <a:ext cx="8229600" cy="4648200"/>
          </a:xfrm>
        </p:spPr>
        <p:txBody>
          <a:bodyPr>
            <a:normAutofit/>
          </a:bodyPr>
          <a:lstStyle/>
          <a:p>
            <a:pPr lvl="0">
              <a:buNone/>
            </a:pPr>
            <a:r>
              <a:rPr lang="en-US" dirty="0" smtClean="0">
                <a:solidFill>
                  <a:schemeClr val="bg2">
                    <a:lumMod val="50000"/>
                  </a:schemeClr>
                </a:solidFill>
              </a:rPr>
              <a:t>   </a:t>
            </a:r>
            <a:r>
              <a:rPr lang="en-US" dirty="0" smtClean="0">
                <a:solidFill>
                  <a:schemeClr val="accent3">
                    <a:lumMod val="75000"/>
                  </a:schemeClr>
                </a:solidFill>
              </a:rPr>
              <a:t>National PTA Congress </a:t>
            </a:r>
          </a:p>
          <a:p>
            <a:pPr lvl="0">
              <a:buNone/>
            </a:pPr>
            <a:r>
              <a:rPr lang="en-US" dirty="0" smtClean="0">
                <a:solidFill>
                  <a:schemeClr val="accent3">
                    <a:lumMod val="75000"/>
                  </a:schemeClr>
                </a:solidFill>
              </a:rPr>
              <a:t>      position statement</a:t>
            </a:r>
          </a:p>
          <a:p>
            <a:pPr lvl="0">
              <a:buNone/>
            </a:pPr>
            <a:endParaRPr lang="en-US" sz="1000" dirty="0" smtClean="0"/>
          </a:p>
          <a:p>
            <a:pPr lvl="0">
              <a:buNone/>
            </a:pPr>
            <a:endParaRPr lang="en-US" sz="1000" dirty="0" smtClean="0"/>
          </a:p>
          <a:p>
            <a:pPr lvl="0">
              <a:buNone/>
            </a:pPr>
            <a:endParaRPr lang="en-US" sz="1000" dirty="0" smtClean="0"/>
          </a:p>
          <a:p>
            <a:pPr lvl="0">
              <a:buNone/>
            </a:pPr>
            <a:endParaRPr lang="en-US" sz="1000" dirty="0" smtClean="0"/>
          </a:p>
          <a:p>
            <a:pPr algn="ctr">
              <a:buNone/>
            </a:pPr>
            <a:r>
              <a:rPr lang="en-US" dirty="0" smtClean="0"/>
              <a:t>	</a:t>
            </a:r>
            <a:r>
              <a:rPr lang="en-US" sz="2400" dirty="0" smtClean="0"/>
              <a:t>“Children trained to extend justice, kindness, and mercy to animals become more just, kind and considerate in their relationships with each other. Character training along these lines will result in men and women of broader sympathies; more humane, more law-abiding - in every respect more valuable citizens.”</a:t>
            </a:r>
          </a:p>
          <a:p>
            <a:endParaRPr lang="en-US" dirty="0"/>
          </a:p>
        </p:txBody>
      </p:sp>
      <p:pic>
        <p:nvPicPr>
          <p:cNvPr id="61442" name="Picture 2" descr="http://www.folio.ualberta.ca/images/PPF-classroom.jpg"/>
          <p:cNvPicPr>
            <a:picLocks noChangeAspect="1" noChangeArrowheads="1"/>
          </p:cNvPicPr>
          <p:nvPr/>
        </p:nvPicPr>
        <p:blipFill>
          <a:blip r:embed="rId3" cstate="print"/>
          <a:srcRect/>
          <a:stretch>
            <a:fillRect/>
          </a:stretch>
        </p:blipFill>
        <p:spPr bwMode="auto">
          <a:xfrm>
            <a:off x="5029200" y="1219200"/>
            <a:ext cx="2819400" cy="22546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New Millennium</a:t>
            </a:r>
            <a:endParaRPr lang="en-US" dirty="0"/>
          </a:p>
        </p:txBody>
      </p:sp>
      <p:sp>
        <p:nvSpPr>
          <p:cNvPr id="2" name="Content Placeholder 1"/>
          <p:cNvSpPr>
            <a:spLocks noGrp="1"/>
          </p:cNvSpPr>
          <p:nvPr>
            <p:ph idx="1"/>
          </p:nvPr>
        </p:nvSpPr>
        <p:spPr/>
        <p:txBody>
          <a:bodyPr/>
          <a:lstStyle/>
          <a:p>
            <a:r>
              <a:rPr lang="en-US" dirty="0" smtClean="0"/>
              <a:t>September 11</a:t>
            </a:r>
            <a:r>
              <a:rPr lang="en-US" baseline="30000" dirty="0" smtClean="0"/>
              <a:t>th</a:t>
            </a:r>
            <a:endParaRPr lang="en-US" dirty="0" smtClean="0"/>
          </a:p>
          <a:p>
            <a:r>
              <a:rPr lang="en-US" dirty="0" smtClean="0"/>
              <a:t>Stock market unsettled &amp; problems abroad</a:t>
            </a:r>
          </a:p>
          <a:p>
            <a:r>
              <a:rPr lang="en-US" dirty="0" smtClean="0"/>
              <a:t>The mid-east problems</a:t>
            </a:r>
          </a:p>
          <a:p>
            <a:r>
              <a:rPr lang="en-US" dirty="0" smtClean="0"/>
              <a:t>Troops to the middle east and war</a:t>
            </a:r>
          </a:p>
          <a:p>
            <a:r>
              <a:rPr lang="en-US" dirty="0" smtClean="0"/>
              <a:t>Unsettled economy/rising oil prices</a:t>
            </a:r>
          </a:p>
          <a:p>
            <a:r>
              <a:rPr lang="en-US" dirty="0" smtClean="0"/>
              <a:t>“No Child Left Behind” implemented</a:t>
            </a:r>
            <a:endParaRPr lang="en-US" dirty="0"/>
          </a:p>
        </p:txBody>
      </p:sp>
      <p:pic>
        <p:nvPicPr>
          <p:cNvPr id="4" name="Picture 3" descr="Sept 11.jpg"/>
          <p:cNvPicPr>
            <a:picLocks noChangeAspect="1"/>
          </p:cNvPicPr>
          <p:nvPr/>
        </p:nvPicPr>
        <p:blipFill>
          <a:blip r:embed="rId3" cstate="print"/>
          <a:stretch>
            <a:fillRect/>
          </a:stretch>
        </p:blipFill>
        <p:spPr>
          <a:xfrm>
            <a:off x="6400800" y="4267200"/>
            <a:ext cx="1676400" cy="2453268"/>
          </a:xfrm>
          <a:prstGeom prst="rect">
            <a:avLst/>
          </a:prstGeom>
          <a:ln>
            <a:noFill/>
          </a:ln>
          <a:effectLst>
            <a:outerShdw blurRad="292100" dist="139700" dir="2700000" algn="tl" rotWithShape="0">
              <a:srgbClr val="333333">
                <a:alpha val="65000"/>
              </a:srgbClr>
            </a:outerShdw>
          </a:effectLst>
        </p:spPr>
      </p:pic>
      <p:pic>
        <p:nvPicPr>
          <p:cNvPr id="5" name="Picture 4" descr="thumbnailCAV7POR9.jpg"/>
          <p:cNvPicPr>
            <a:picLocks noChangeAspect="1"/>
          </p:cNvPicPr>
          <p:nvPr/>
        </p:nvPicPr>
        <p:blipFill>
          <a:blip r:embed="rId4" cstate="print"/>
          <a:stretch>
            <a:fillRect/>
          </a:stretch>
        </p:blipFill>
        <p:spPr>
          <a:xfrm>
            <a:off x="2438400" y="4495800"/>
            <a:ext cx="2857500"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eaLnBrk="1" hangingPunct="1"/>
            <a:r>
              <a:rPr lang="en-US" dirty="0">
                <a:latin typeface="Arial" charset="0"/>
                <a:cs typeface="Arial" charset="0"/>
              </a:rPr>
              <a:t>What is Humane </a:t>
            </a:r>
            <a:r>
              <a:rPr lang="en-US" dirty="0" smtClean="0">
                <a:latin typeface="Arial" charset="0"/>
                <a:cs typeface="Arial" charset="0"/>
              </a:rPr>
              <a:t>Education Now?</a:t>
            </a:r>
            <a:endParaRPr lang="en-US" dirty="0">
              <a:latin typeface="Arial" charset="0"/>
              <a:cs typeface="Arial" charset="0"/>
            </a:endParaRPr>
          </a:p>
        </p:txBody>
      </p:sp>
      <p:sp>
        <p:nvSpPr>
          <p:cNvPr id="16387" name="Rectangle 3"/>
          <p:cNvSpPr>
            <a:spLocks noGrp="1" noChangeArrowheads="1"/>
          </p:cNvSpPr>
          <p:nvPr>
            <p:ph type="body" sz="half" idx="1"/>
          </p:nvPr>
        </p:nvSpPr>
        <p:spPr>
          <a:xfrm>
            <a:off x="228600" y="1447800"/>
            <a:ext cx="4724400" cy="5410200"/>
          </a:xfrm>
        </p:spPr>
        <p:txBody>
          <a:bodyPr/>
          <a:lstStyle/>
          <a:p>
            <a:pPr marL="609600" indent="-609600" eaLnBrk="1" hangingPunct="1">
              <a:lnSpc>
                <a:spcPct val="90000"/>
              </a:lnSpc>
            </a:pPr>
            <a:r>
              <a:rPr lang="en-US" sz="2000">
                <a:latin typeface="Arial" charset="0"/>
                <a:cs typeface="Arial" charset="0"/>
              </a:rPr>
              <a:t>Attempts to create a more humane society by educating individuals on the injustices of the world and awakening the power within them to create change.</a:t>
            </a:r>
          </a:p>
          <a:p>
            <a:pPr marL="609600" indent="-609600" eaLnBrk="1" hangingPunct="1">
              <a:lnSpc>
                <a:spcPct val="90000"/>
              </a:lnSpc>
            </a:pPr>
            <a:r>
              <a:rPr lang="en-US" sz="2000">
                <a:latin typeface="Arial" charset="0"/>
                <a:cs typeface="Arial" charset="0"/>
              </a:rPr>
              <a:t>Incorporates human rights, environmental protection, and animal protection (interconnected)</a:t>
            </a:r>
          </a:p>
          <a:p>
            <a:pPr marL="609600" indent="-609600" eaLnBrk="1" hangingPunct="1">
              <a:lnSpc>
                <a:spcPct val="90000"/>
              </a:lnSpc>
            </a:pPr>
            <a:r>
              <a:rPr lang="en-US" sz="2000">
                <a:latin typeface="Arial" charset="0"/>
                <a:cs typeface="Arial" charset="0"/>
              </a:rPr>
              <a:t>4 Components to Humane Education:</a:t>
            </a:r>
          </a:p>
          <a:p>
            <a:pPr marL="1371600" lvl="2" indent="-457200" eaLnBrk="1" hangingPunct="1">
              <a:lnSpc>
                <a:spcPct val="90000"/>
              </a:lnSpc>
              <a:buFont typeface="Wingdings" charset="0"/>
              <a:buChar char="¨"/>
            </a:pPr>
            <a:r>
              <a:rPr lang="en-US" sz="1600">
                <a:latin typeface="Arial" charset="0"/>
                <a:ea typeface="Arial" charset="0"/>
                <a:cs typeface="Arial" charset="0"/>
              </a:rPr>
              <a:t>Providing accurate information (knowledge)</a:t>
            </a:r>
          </a:p>
          <a:p>
            <a:pPr marL="1371600" lvl="2" indent="-457200" eaLnBrk="1" hangingPunct="1">
              <a:lnSpc>
                <a:spcPct val="90000"/>
              </a:lnSpc>
              <a:buFont typeface="Wingdings" charset="0"/>
              <a:buChar char="¨"/>
            </a:pPr>
            <a:r>
              <a:rPr lang="en-US" sz="1600">
                <a:latin typeface="Arial" charset="0"/>
                <a:ea typeface="Arial" charset="0"/>
                <a:cs typeface="Arial" charset="0"/>
              </a:rPr>
              <a:t>Fostering curiosity, creativity, and critical thinking</a:t>
            </a:r>
          </a:p>
          <a:p>
            <a:pPr marL="1371600" lvl="2" indent="-457200" eaLnBrk="1" hangingPunct="1">
              <a:lnSpc>
                <a:spcPct val="90000"/>
              </a:lnSpc>
              <a:buFont typeface="Wingdings" charset="0"/>
              <a:buChar char="¨"/>
            </a:pPr>
            <a:r>
              <a:rPr lang="en-US" sz="1600">
                <a:latin typeface="Arial" charset="0"/>
                <a:ea typeface="Arial" charset="0"/>
                <a:cs typeface="Arial" charset="0"/>
              </a:rPr>
              <a:t>Instilling reverence, respect, and responsibility</a:t>
            </a:r>
          </a:p>
          <a:p>
            <a:pPr marL="1371600" lvl="2" indent="-457200" eaLnBrk="1" hangingPunct="1">
              <a:lnSpc>
                <a:spcPct val="90000"/>
              </a:lnSpc>
              <a:buFont typeface="Wingdings" charset="0"/>
              <a:buChar char="¨"/>
            </a:pPr>
            <a:r>
              <a:rPr lang="en-US" sz="1600">
                <a:latin typeface="Arial" charset="0"/>
                <a:ea typeface="Arial" charset="0"/>
                <a:cs typeface="Arial" charset="0"/>
              </a:rPr>
              <a:t>Offering positive choices (empower)</a:t>
            </a:r>
          </a:p>
          <a:p>
            <a:pPr marL="609600" indent="-609600" eaLnBrk="1" hangingPunct="1">
              <a:lnSpc>
                <a:spcPct val="90000"/>
              </a:lnSpc>
              <a:buFont typeface="Wingdings" charset="0"/>
              <a:buNone/>
            </a:pPr>
            <a:endParaRPr lang="en-US" sz="1400">
              <a:latin typeface="Arial" charset="0"/>
              <a:cs typeface="Arial" charset="0"/>
            </a:endParaRPr>
          </a:p>
          <a:p>
            <a:pPr marL="609600" indent="-609600" algn="r" eaLnBrk="1" hangingPunct="1">
              <a:lnSpc>
                <a:spcPct val="90000"/>
              </a:lnSpc>
              <a:buFont typeface="Wingdings" charset="0"/>
              <a:buNone/>
            </a:pPr>
            <a:r>
              <a:rPr lang="en-US" sz="1400">
                <a:latin typeface="Arial" charset="0"/>
                <a:cs typeface="Arial" charset="0"/>
              </a:rPr>
              <a:t>(Institute for Humane Education, n.d.)</a:t>
            </a:r>
          </a:p>
        </p:txBody>
      </p:sp>
      <p:pic>
        <p:nvPicPr>
          <p:cNvPr id="16388" name="Picture 6" descr="audubon-kids-l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2514600"/>
            <a:ext cx="3810000" cy="2981325"/>
          </a:xfrm>
          <a:noFill/>
        </p:spPr>
      </p:pic>
    </p:spTree>
    <p:extLst>
      <p:ext uri="{BB962C8B-B14F-4D97-AF65-F5344CB8AC3E}">
        <p14:creationId xmlns:p14="http://schemas.microsoft.com/office/powerpoint/2010/main" val="380845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atin typeface="Arial" charset="0"/>
                <a:cs typeface="Arial" charset="0"/>
              </a:rPr>
              <a:t>Benefits of Humane Education</a:t>
            </a:r>
          </a:p>
        </p:txBody>
      </p:sp>
      <p:pic>
        <p:nvPicPr>
          <p:cNvPr id="17411" name="Picture 15" descr="BoysKali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981200"/>
            <a:ext cx="2897188" cy="3886200"/>
          </a:xfrm>
          <a:noFill/>
        </p:spPr>
      </p:pic>
      <p:sp>
        <p:nvSpPr>
          <p:cNvPr id="17412" name="Rectangle 17"/>
          <p:cNvSpPr>
            <a:spLocks noGrp="1" noChangeArrowheads="1"/>
          </p:cNvSpPr>
          <p:nvPr>
            <p:ph type="body" sz="half" idx="2"/>
          </p:nvPr>
        </p:nvSpPr>
        <p:spPr>
          <a:xfrm>
            <a:off x="3505200" y="1524000"/>
            <a:ext cx="5257800" cy="5105400"/>
          </a:xfrm>
        </p:spPr>
        <p:txBody>
          <a:bodyPr/>
          <a:lstStyle/>
          <a:p>
            <a:pPr eaLnBrk="1" hangingPunct="1">
              <a:lnSpc>
                <a:spcPct val="90000"/>
              </a:lnSpc>
            </a:pPr>
            <a:endParaRPr lang="en-US" sz="1600">
              <a:latin typeface="Arial" charset="0"/>
              <a:cs typeface="Arial" charset="0"/>
            </a:endParaRPr>
          </a:p>
          <a:p>
            <a:pPr eaLnBrk="1" hangingPunct="1">
              <a:lnSpc>
                <a:spcPct val="90000"/>
              </a:lnSpc>
            </a:pPr>
            <a:r>
              <a:rPr lang="en-US" sz="2400">
                <a:latin typeface="Arial" charset="0"/>
                <a:cs typeface="Arial" charset="0"/>
              </a:rPr>
              <a:t>Enhanced empathy </a:t>
            </a:r>
            <a:r>
              <a:rPr lang="en-US" sz="1600">
                <a:latin typeface="Arial" charset="0"/>
                <a:cs typeface="Arial" charset="0"/>
              </a:rPr>
              <a:t>(Ascione, 1992, as cited in Beck &amp; Katcher, 2003). </a:t>
            </a:r>
          </a:p>
          <a:p>
            <a:pPr eaLnBrk="1" hangingPunct="1">
              <a:lnSpc>
                <a:spcPct val="90000"/>
              </a:lnSpc>
            </a:pPr>
            <a:r>
              <a:rPr lang="en-US" sz="2400">
                <a:latin typeface="Arial" charset="0"/>
                <a:cs typeface="Arial" charset="0"/>
              </a:rPr>
              <a:t>Increased prosocial behaviors (decrease in aggression) </a:t>
            </a:r>
            <a:r>
              <a:rPr lang="en-US" sz="1600">
                <a:latin typeface="Arial" charset="0"/>
                <a:cs typeface="Arial" charset="0"/>
              </a:rPr>
              <a:t>(Kotrschal &amp; Ortbauer, 2003).</a:t>
            </a:r>
          </a:p>
          <a:p>
            <a:pPr eaLnBrk="1" hangingPunct="1">
              <a:lnSpc>
                <a:spcPct val="90000"/>
              </a:lnSpc>
            </a:pPr>
            <a:r>
              <a:rPr lang="en-US" sz="2400">
                <a:latin typeface="Arial" charset="0"/>
                <a:cs typeface="Arial" charset="0"/>
              </a:rPr>
              <a:t>Increased self-esteem </a:t>
            </a:r>
            <a:r>
              <a:rPr lang="en-US" sz="1600">
                <a:latin typeface="Arial" charset="0"/>
                <a:cs typeface="Arial" charset="0"/>
              </a:rPr>
              <a:t>(Henderson, 1997)</a:t>
            </a:r>
            <a:endParaRPr lang="en-US" sz="2400">
              <a:latin typeface="Arial" charset="0"/>
              <a:cs typeface="Arial" charset="0"/>
            </a:endParaRPr>
          </a:p>
          <a:p>
            <a:pPr eaLnBrk="1" hangingPunct="1">
              <a:lnSpc>
                <a:spcPct val="90000"/>
              </a:lnSpc>
            </a:pPr>
            <a:r>
              <a:rPr lang="en-US" sz="2400">
                <a:latin typeface="Arial" charset="0"/>
                <a:cs typeface="Arial" charset="0"/>
              </a:rPr>
              <a:t>Encourages critical thinking and increased knowledge </a:t>
            </a:r>
          </a:p>
          <a:p>
            <a:pPr eaLnBrk="1" hangingPunct="1">
              <a:lnSpc>
                <a:spcPct val="90000"/>
              </a:lnSpc>
            </a:pPr>
            <a:r>
              <a:rPr lang="en-US" sz="2400">
                <a:latin typeface="Arial" charset="0"/>
                <a:cs typeface="Arial" charset="0"/>
              </a:rPr>
              <a:t>Promotes responsibility and positive change</a:t>
            </a:r>
          </a:p>
          <a:p>
            <a:pPr eaLnBrk="1" hangingPunct="1">
              <a:lnSpc>
                <a:spcPct val="90000"/>
              </a:lnSpc>
            </a:pPr>
            <a:r>
              <a:rPr lang="en-US" sz="2400">
                <a:latin typeface="Arial" charset="0"/>
                <a:cs typeface="Arial" charset="0"/>
              </a:rPr>
              <a:t>Works to create active and engaged citizens and community members</a:t>
            </a:r>
          </a:p>
        </p:txBody>
      </p:sp>
    </p:spTree>
    <p:extLst>
      <p:ext uri="{BB962C8B-B14F-4D97-AF65-F5344CB8AC3E}">
        <p14:creationId xmlns:p14="http://schemas.microsoft.com/office/powerpoint/2010/main" val="340614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Happened to HE?</a:t>
            </a:r>
            <a:endParaRPr lang="en-US" dirty="0"/>
          </a:p>
        </p:txBody>
      </p:sp>
      <p:sp>
        <p:nvSpPr>
          <p:cNvPr id="2" name="Content Placeholder 1"/>
          <p:cNvSpPr>
            <a:spLocks noGrp="1"/>
          </p:cNvSpPr>
          <p:nvPr>
            <p:ph idx="1"/>
          </p:nvPr>
        </p:nvSpPr>
        <p:spPr>
          <a:xfrm>
            <a:off x="457200" y="1481328"/>
            <a:ext cx="8229600" cy="4919472"/>
          </a:xfrm>
        </p:spPr>
        <p:txBody>
          <a:bodyPr>
            <a:normAutofit fontScale="92500" lnSpcReduction="20000"/>
          </a:bodyPr>
          <a:lstStyle/>
          <a:p>
            <a:r>
              <a:rPr lang="en-US" dirty="0" smtClean="0"/>
              <a:t>Great Depression, 2 World Wars, poverty, homelessness, hunger, stock market crash</a:t>
            </a:r>
          </a:p>
          <a:p>
            <a:endParaRPr lang="en-US" sz="900" dirty="0" smtClean="0"/>
          </a:p>
          <a:p>
            <a:r>
              <a:rPr lang="en-US" dirty="0" smtClean="0"/>
              <a:t>Focus on rebuilding America</a:t>
            </a:r>
          </a:p>
          <a:p>
            <a:endParaRPr lang="en-US" sz="1200" dirty="0" smtClean="0"/>
          </a:p>
          <a:p>
            <a:r>
              <a:rPr lang="en-US" dirty="0" smtClean="0"/>
              <a:t>Vietnam, civil rights, assassinations, political unrest and social upheaval</a:t>
            </a:r>
          </a:p>
          <a:p>
            <a:endParaRPr lang="en-US" sz="1200" dirty="0" smtClean="0"/>
          </a:p>
          <a:p>
            <a:r>
              <a:rPr lang="en-US" dirty="0" smtClean="0"/>
              <a:t>Humane Education relegated to a low priority</a:t>
            </a:r>
          </a:p>
          <a:p>
            <a:pPr lvl="0" algn="ctr">
              <a:buNone/>
            </a:pPr>
            <a:endParaRPr lang="en-US" sz="2800" i="1" dirty="0" smtClean="0"/>
          </a:p>
          <a:p>
            <a:pPr lvl="0" algn="ctr">
              <a:buNone/>
            </a:pPr>
            <a:r>
              <a:rPr lang="en-US" sz="2800" i="1" dirty="0" smtClean="0">
                <a:solidFill>
                  <a:srgbClr val="FF0000"/>
                </a:solidFill>
              </a:rPr>
              <a:t>Is there a connection between loss of programs, tough economic times, </a:t>
            </a:r>
          </a:p>
          <a:p>
            <a:pPr lvl="0" algn="ctr">
              <a:buNone/>
            </a:pPr>
            <a:r>
              <a:rPr lang="en-US" sz="2800" i="1" dirty="0" smtClean="0">
                <a:solidFill>
                  <a:srgbClr val="FF0000"/>
                </a:solidFill>
              </a:rPr>
              <a:t>war and social flux?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3300</TotalTime>
  <Words>765</Words>
  <Application>Microsoft Office PowerPoint</Application>
  <PresentationFormat>On-screen Show (4:3)</PresentationFormat>
  <Paragraphs>148</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Wingdings</vt:lpstr>
      <vt:lpstr>Black</vt:lpstr>
      <vt:lpstr>Humane Education</vt:lpstr>
      <vt:lpstr>PowerPoint Presentation</vt:lpstr>
      <vt:lpstr>Valuable Character Lessons</vt:lpstr>
      <vt:lpstr>Golden Era</vt:lpstr>
      <vt:lpstr>Historic Moment in 1933</vt:lpstr>
      <vt:lpstr>The New Millennium</vt:lpstr>
      <vt:lpstr>What is Humane Education Now?</vt:lpstr>
      <vt:lpstr>Benefits of Humane Education</vt:lpstr>
      <vt:lpstr>What Happened to HE?</vt:lpstr>
      <vt:lpstr>“No Child Left Behind”</vt:lpstr>
      <vt:lpstr>The Impact</vt:lpstr>
      <vt:lpstr>What We Stand to Lose</vt:lpstr>
      <vt:lpstr>References</vt:lpstr>
    </vt:vector>
  </TitlesOfParts>
  <Company>American Humane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Humane Education an Endangered Species?</dc:title>
  <dc:creator>jane G. Deming</dc:creator>
  <cp:lastModifiedBy>Laura McCarty</cp:lastModifiedBy>
  <cp:revision>71</cp:revision>
  <dcterms:created xsi:type="dcterms:W3CDTF">2011-04-13T18:17:44Z</dcterms:created>
  <dcterms:modified xsi:type="dcterms:W3CDTF">2014-11-11T19:54:04Z</dcterms:modified>
</cp:coreProperties>
</file>