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4" r:id="rId5"/>
    <p:sldId id="261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E45FB-22F5-76E7-1F5C-A7FEBC283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568BB-7E2A-CA03-7AA1-9904983DA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55944-8536-DBC0-34FD-F483752F3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2B93B-8679-CC03-D7EB-16E538048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F0FB9-37D0-C795-CF43-B97505874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74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BC935-CB15-3C12-392D-8A3A5ACA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D7FD6-A5CE-D45F-2D4B-CEE30EFF7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151AA-DD83-1CDA-6239-E6C7263D1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11166-3F82-E3FD-2172-CB15918E3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D7C46-6014-F1AA-94AD-5C161328B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3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021D1-114E-43F6-8582-8FED63A3B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AB68A8-B87E-AD1B-EBDA-C7C27C218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66371-50B8-2782-AF81-00CF1AAF4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5B425-4176-DC00-BBF5-9B3AFFA2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E0060-F9A6-576E-F5F1-121899125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52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357E7-1080-BD96-C2CA-006DD322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15E1F-A63C-D196-751B-26E318B1E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7DFA1-DA28-95A6-FF1E-1740F51D4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85CEB-094F-CD31-0BCF-22219598E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DFC79-EF4F-2BD4-F396-9688E64E5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0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C8E5-8B12-664D-6662-0D2998E34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4543E-2A93-7186-BA22-008EFFD1F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616B9-AE78-6306-003E-B1C98B6F5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E46B7-6E45-7ABA-E85D-0142A8EDC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74130-9AFE-3288-FFCC-70A815C1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1625-4440-0207-B9BD-E3A4AA89D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5FC6F-316D-B0D7-00BD-9F51493A8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B4FDD-246F-C60B-50A8-EB1FD9DB2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B4435-1B69-A58F-D08C-D27CAB147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16B5C-9FF7-9472-C548-FF811876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BCA6D-2841-28D3-C5DA-8E17A5445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5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FA032-0512-81D9-A75A-ABD74507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B272D-C3A5-CBA0-59E9-9ECFC7500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9D89A-ED0A-1CF3-205E-57B1662A6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6257FE-6402-61A8-BE0E-A2B710891A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3DA5F-4660-7105-1C94-0A611EDB0A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112AB-6468-2588-EBD4-F0947F9C4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BE617D-DB92-94C3-4E99-4126CD0A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27A5F-9ED6-CD51-0E25-7E07FCB1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5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D3CB3-AAE6-E286-092A-45D0C4A08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004520-B278-19D6-013F-6E0A2E95C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1BFFF-B693-1F3F-DE25-29227D0F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3E60EF-7FE2-D5C6-53CD-57CB2B02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1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D86399-7CA5-B03A-162F-DB511D37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FEE578-7364-FD0B-1025-406C005F4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443F4-C8BC-DF53-BBD5-BC641BF15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4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B3B45-7A66-FD95-B0DC-D3A0C0884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AD33A-F220-6400-F319-6569ACFB5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A0C1B-02C6-D3F0-7008-BD243BB6A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5B26C-CE3D-62B5-8E9C-9EFA7A0B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AA617-7E7D-9C90-8811-4C0C7ABA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81AC1-EE2B-2914-7BB7-AD02F1647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6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1CBB3-3EB8-6355-19B6-282D4931D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A71EDD-B605-7D9F-DC88-392B27A8AD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F2AC8-466A-8B63-5476-E4981E713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0776D-0D90-B8D2-146A-BA2C29AA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BC65C-3ED2-B126-D23D-E79CA0345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A98AE5-6318-997D-691C-8FCCC9B5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4C222E-ED3D-92D4-A82B-C573D707E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50B8F-82B2-55DF-2BEA-DA1462653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F4551-244F-33B3-00B0-8DEC1A1B4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7FC83B-99B8-4606-9D80-C569D92CAD9A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CE7C2-0603-D5CB-F62A-6C9703380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6E678-C1ED-A8E8-4AF5-BD3467429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4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58465-FF40-4ECA-9C27-6735182F89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Grade 8 – Units 1-4 Pacing Guide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13813-0A20-060D-9E89-8B63408FD7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ABGS Middle School </a:t>
            </a:r>
          </a:p>
          <a:p>
            <a:r>
              <a:rPr lang="en-US" dirty="0"/>
              <a:t>Literature and Language Department </a:t>
            </a:r>
          </a:p>
          <a:p>
            <a:r>
              <a:rPr lang="en-US"/>
              <a:t>SDuBose</a:t>
            </a:r>
            <a:r>
              <a:rPr lang="en-US" dirty="0"/>
              <a:t>: Instructional Coach </a:t>
            </a:r>
          </a:p>
        </p:txBody>
      </p:sp>
    </p:spTree>
    <p:extLst>
      <p:ext uri="{BB962C8B-B14F-4D97-AF65-F5344CB8AC3E}">
        <p14:creationId xmlns:p14="http://schemas.microsoft.com/office/powerpoint/2010/main" val="147622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E2D60-B1E0-A0B1-2595-B21AE75F7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8621"/>
            <a:ext cx="12120467" cy="1015804"/>
          </a:xfrm>
        </p:spPr>
        <p:txBody>
          <a:bodyPr>
            <a:normAutofit fontScale="90000"/>
          </a:bodyPr>
          <a:lstStyle/>
          <a:p>
            <a:br>
              <a:rPr lang="en-US" sz="2000" b="1"/>
            </a:br>
            <a:r>
              <a:rPr lang="en-US" sz="2700" b="1"/>
              <a:t>Grade 8 – Unit 1A Pacing Guide						Length:</a:t>
            </a:r>
            <a:r>
              <a:rPr lang="en-US" sz="2700"/>
              <a:t> ~5 weeks</a:t>
            </a:r>
            <a:br>
              <a:rPr lang="en-US" sz="2700" b="1"/>
            </a:br>
            <a:r>
              <a:rPr lang="en-US" sz="2700" b="1"/>
              <a:t>Unit Title:</a:t>
            </a:r>
            <a:r>
              <a:rPr lang="en-US" sz="2700"/>
              <a:t> </a:t>
            </a:r>
            <a:r>
              <a:rPr lang="en-US" sz="2700" i="1"/>
              <a:t>Foundations of Expression: Growth Mindset, Structure, and Literary Analysis</a:t>
            </a:r>
            <a:br>
              <a:rPr lang="en-US" sz="2000"/>
            </a:b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1FCCB9-EA6F-D189-472A-0E42DC3601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538645"/>
              </p:ext>
            </p:extLst>
          </p:nvPr>
        </p:nvGraphicFramePr>
        <p:xfrm>
          <a:off x="192795" y="973156"/>
          <a:ext cx="11832974" cy="571862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66595">
                  <a:extLst>
                    <a:ext uri="{9D8B030D-6E8A-4147-A177-3AD203B41FA5}">
                      <a16:colId xmlns:a16="http://schemas.microsoft.com/office/drawing/2014/main" val="4160368557"/>
                    </a:ext>
                  </a:extLst>
                </a:gridCol>
                <a:gridCol w="2366595">
                  <a:extLst>
                    <a:ext uri="{9D8B030D-6E8A-4147-A177-3AD203B41FA5}">
                      <a16:colId xmlns:a16="http://schemas.microsoft.com/office/drawing/2014/main" val="1960470256"/>
                    </a:ext>
                  </a:extLst>
                </a:gridCol>
                <a:gridCol w="2389070">
                  <a:extLst>
                    <a:ext uri="{9D8B030D-6E8A-4147-A177-3AD203B41FA5}">
                      <a16:colId xmlns:a16="http://schemas.microsoft.com/office/drawing/2014/main" val="2431487718"/>
                    </a:ext>
                  </a:extLst>
                </a:gridCol>
                <a:gridCol w="2344119">
                  <a:extLst>
                    <a:ext uri="{9D8B030D-6E8A-4147-A177-3AD203B41FA5}">
                      <a16:colId xmlns:a16="http://schemas.microsoft.com/office/drawing/2014/main" val="3894713255"/>
                    </a:ext>
                  </a:extLst>
                </a:gridCol>
                <a:gridCol w="2366595">
                  <a:extLst>
                    <a:ext uri="{9D8B030D-6E8A-4147-A177-3AD203B41FA5}">
                      <a16:colId xmlns:a16="http://schemas.microsoft.com/office/drawing/2014/main" val="1129851647"/>
                    </a:ext>
                  </a:extLst>
                </a:gridCol>
              </a:tblGrid>
              <a:tr h="715367">
                <a:tc>
                  <a:txBody>
                    <a:bodyPr/>
                    <a:lstStyle/>
                    <a:p>
                      <a:r>
                        <a:rPr lang="en-US" sz="1800" b="1"/>
                        <a:t>Week</a:t>
                      </a:r>
                      <a:endParaRPr lang="en-US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NYS Next Generation Standards (Grade 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531469"/>
                  </a:ext>
                </a:extLst>
              </a:tr>
              <a:tr h="1179385">
                <a:tc>
                  <a:txBody>
                    <a:bodyPr/>
                    <a:lstStyle/>
                    <a:p>
                      <a:r>
                        <a:rPr lang="en-US" sz="1400" b="1"/>
                        <a:t>Week 1</a:t>
                      </a:r>
                      <a:r>
                        <a:rPr lang="en-US" sz="1400"/>
                        <a:t> </a:t>
                      </a:r>
                      <a:br>
                        <a:rPr lang="en-US" sz="1400"/>
                      </a:br>
                      <a:r>
                        <a:rPr lang="en-US" sz="1400" i="1"/>
                        <a:t>Baseline &amp; Foundations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Baseline literacy diagnostic (reading &amp; writing) </a:t>
                      </a:r>
                      <a:br>
                        <a:rPr lang="en-US" sz="1050"/>
                      </a:br>
                      <a:r>
                        <a:rPr lang="en-US" sz="1050"/>
                        <a:t>- Review: punctuation (comma, semicolon, coordinating conjunctions) </a:t>
                      </a:r>
                      <a:br>
                        <a:rPr lang="en-US" sz="1050"/>
                      </a:br>
                      <a:r>
                        <a:rPr lang="en-US" sz="1050"/>
                        <a:t>- Introduction: Growth Mindset &amp; academic goal setting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Identify literacy strengths &amp; weaknesses </a:t>
                      </a:r>
                      <a:br>
                        <a:rPr lang="en-US" sz="1050"/>
                      </a:br>
                      <a:r>
                        <a:rPr lang="en-US" sz="1050"/>
                        <a:t>- Apply conventions of punctuation </a:t>
                      </a:r>
                      <a:br>
                        <a:rPr lang="en-US" sz="1050"/>
                      </a:br>
                      <a:r>
                        <a:rPr lang="en-US" sz="1050"/>
                        <a:t>- Develop self-reflection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Baseline writing assessment (short response) </a:t>
                      </a:r>
                      <a:br>
                        <a:rPr lang="en-US" sz="1050"/>
                      </a:br>
                      <a:r>
                        <a:rPr lang="en-US" sz="1050"/>
                        <a:t>- Grammar/punctuation quiz </a:t>
                      </a:r>
                      <a:br>
                        <a:rPr lang="en-US" sz="1050"/>
                      </a:br>
                      <a:r>
                        <a:rPr lang="en-US" sz="1050"/>
                        <a:t>- Growth mindset reflection journal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8W1</a:t>
                      </a:r>
                      <a:r>
                        <a:rPr lang="en-US" sz="1050"/>
                        <a:t>: Write arguments using evidence </a:t>
                      </a:r>
                      <a:br>
                        <a:rPr lang="en-US" sz="105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8L1–2</a:t>
                      </a:r>
                      <a:r>
                        <a:rPr lang="en-US" sz="1050"/>
                        <a:t>: Grammar &amp; conventions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556025"/>
                  </a:ext>
                </a:extLst>
              </a:tr>
              <a:tr h="870041">
                <a:tc>
                  <a:txBody>
                    <a:bodyPr/>
                    <a:lstStyle/>
                    <a:p>
                      <a:r>
                        <a:rPr lang="en-US" sz="1200" b="1"/>
                        <a:t>Week 2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Complex Sentences &amp; R.A.C.E. Response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Review compound sentences </a:t>
                      </a:r>
                      <a:br>
                        <a:rPr lang="en-US" sz="1050"/>
                      </a:br>
                      <a:r>
                        <a:rPr lang="en-US" sz="1050"/>
                        <a:t>- Introduce complex sentence structure </a:t>
                      </a:r>
                      <a:br>
                        <a:rPr lang="en-US" sz="1050"/>
                      </a:br>
                      <a:r>
                        <a:rPr lang="en-US" sz="1050"/>
                        <a:t>- R.A.C.E. response structure refresher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Construct compound/complex sentences </a:t>
                      </a:r>
                      <a:br>
                        <a:rPr lang="en-US" sz="1050"/>
                      </a:br>
                      <a:r>
                        <a:rPr lang="en-US" sz="1050"/>
                        <a:t>- Write short responses using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Short response writing practice </a:t>
                      </a:r>
                      <a:br>
                        <a:rPr lang="en-US" sz="1050"/>
                      </a:br>
                      <a:r>
                        <a:rPr lang="en-US" sz="1050"/>
                        <a:t>- Peer review with R.A.C.E. checklist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8W1a-e</a:t>
                      </a:r>
                      <a:r>
                        <a:rPr lang="en-US" sz="1050"/>
                        <a:t>: Evidence-based claims </a:t>
                      </a:r>
                      <a:br>
                        <a:rPr lang="en-US" sz="105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8L3</a:t>
                      </a:r>
                      <a:r>
                        <a:rPr lang="en-US" sz="1050"/>
                        <a:t>: Effective language choices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868917"/>
                  </a:ext>
                </a:extLst>
              </a:tr>
              <a:tr h="812038">
                <a:tc>
                  <a:txBody>
                    <a:bodyPr/>
                    <a:lstStyle/>
                    <a:p>
                      <a:r>
                        <a:rPr lang="en-US" sz="1200" b="1"/>
                        <a:t>Week 3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Close Reading: Nonfiction #1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Central idea &amp; supporting details </a:t>
                      </a:r>
                      <a:br>
                        <a:rPr lang="en-US" sz="1050"/>
                      </a:br>
                      <a:r>
                        <a:rPr lang="en-US" sz="1050"/>
                        <a:t>- Citing textual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Determine central ideas </a:t>
                      </a:r>
                      <a:br>
                        <a:rPr lang="en-US" sz="1050"/>
                      </a:br>
                      <a:r>
                        <a:rPr lang="en-US" sz="1050"/>
                        <a:t>- Support analysis with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Close reading annotation task </a:t>
                      </a:r>
                      <a:br>
                        <a:rPr lang="en-US" sz="1050"/>
                      </a:br>
                      <a:r>
                        <a:rPr lang="en-US" sz="1050"/>
                        <a:t>- Short constructed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50"/>
                        <a:t>- </a:t>
                      </a:r>
                      <a:r>
                        <a:rPr lang="it-IT" sz="1050" b="1"/>
                        <a:t>8RI1</a:t>
                      </a:r>
                      <a:r>
                        <a:rPr lang="it-IT" sz="1050"/>
                        <a:t>: Cite evidence </a:t>
                      </a:r>
                      <a:br>
                        <a:rPr lang="it-IT" sz="1050"/>
                      </a:br>
                      <a:r>
                        <a:rPr lang="it-IT" sz="1050"/>
                        <a:t>- </a:t>
                      </a:r>
                      <a:r>
                        <a:rPr lang="it-IT" sz="1050" b="1"/>
                        <a:t>8RI2</a:t>
                      </a:r>
                      <a:r>
                        <a:rPr lang="it-IT" sz="1050"/>
                        <a:t>: Determine central ideas</a:t>
                      </a:r>
                      <a:endParaRPr lang="en-US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8140"/>
                  </a:ext>
                </a:extLst>
              </a:tr>
              <a:tr h="1044050">
                <a:tc>
                  <a:txBody>
                    <a:bodyPr/>
                    <a:lstStyle/>
                    <a:p>
                      <a:r>
                        <a:rPr lang="en-US" sz="1200" b="1"/>
                        <a:t>Week 4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Close Reading: Nonfiction #2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Comparative response essay </a:t>
                      </a:r>
                      <a:br>
                        <a:rPr lang="en-US" sz="1050"/>
                      </a:br>
                      <a:r>
                        <a:rPr lang="en-US" sz="1050"/>
                        <a:t>- Class discussion: multiple perspectives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Analyze text structure </a:t>
                      </a:r>
                      <a:br>
                        <a:rPr lang="en-US" sz="1050"/>
                      </a:br>
                      <a:r>
                        <a:rPr lang="en-US" sz="1050"/>
                        <a:t>- Determine meaning of words/phrases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Text-structure graphic organizer </a:t>
                      </a:r>
                      <a:br>
                        <a:rPr lang="en-US" sz="1050"/>
                      </a:br>
                      <a:r>
                        <a:rPr lang="en-US" sz="1050"/>
                        <a:t>- Vocabulary/connotation journal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8RI4</a:t>
                      </a:r>
                      <a:r>
                        <a:rPr lang="en-US" sz="1050"/>
                        <a:t>: Word meaning &amp; connotation </a:t>
                      </a:r>
                      <a:br>
                        <a:rPr lang="en-US" sz="105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8RI5</a:t>
                      </a:r>
                      <a:r>
                        <a:rPr lang="en-US" sz="1050"/>
                        <a:t>: Structure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31749"/>
                  </a:ext>
                </a:extLst>
              </a:tr>
              <a:tr h="1044050">
                <a:tc>
                  <a:txBody>
                    <a:bodyPr/>
                    <a:lstStyle/>
                    <a:p>
                      <a:r>
                        <a:rPr lang="en-US" sz="1200" b="1"/>
                        <a:t>Week 5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Close Reading: Nonfiction #3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Point of view and perspective </a:t>
                      </a:r>
                      <a:br>
                        <a:rPr lang="en-US" sz="1050"/>
                      </a:br>
                      <a:r>
                        <a:rPr lang="en-US" sz="1050"/>
                        <a:t>- Contrasting author’s claims and perspectives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Analyze how authors develop &amp; contrast POV </a:t>
                      </a:r>
                      <a:br>
                        <a:rPr lang="en-US" sz="1050"/>
                      </a:br>
                      <a:r>
                        <a:rPr lang="en-US" sz="1050"/>
                        <a:t>- Write claims supported by text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Comparative response essay </a:t>
                      </a:r>
                      <a:br>
                        <a:rPr lang="en-US" sz="1050"/>
                      </a:br>
                      <a:r>
                        <a:rPr lang="en-US" sz="1050"/>
                        <a:t>- Class discussion: multiple perspectives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8RI6</a:t>
                      </a:r>
                      <a:r>
                        <a:rPr lang="en-US" sz="1050"/>
                        <a:t>: Analyze author’s POV </a:t>
                      </a:r>
                      <a:br>
                        <a:rPr lang="en-US" sz="105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8W1</a:t>
                      </a:r>
                      <a:r>
                        <a:rPr lang="en-US" sz="1050"/>
                        <a:t>: Argumentative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162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9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BA93B-2933-F1B9-3B31-8636D5F49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C115F-7B1A-EE49-5D2B-3653AB3B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" y="386119"/>
            <a:ext cx="12045820" cy="1025137"/>
          </a:xfrm>
        </p:spPr>
        <p:txBody>
          <a:bodyPr>
            <a:normAutofit fontScale="90000"/>
          </a:bodyPr>
          <a:lstStyle/>
          <a:p>
            <a:br>
              <a:rPr lang="en-US" sz="1400" b="1" dirty="0"/>
            </a:br>
            <a:r>
              <a:rPr lang="en-US" sz="1800" b="1" dirty="0"/>
              <a:t>Grade 8 –  </a:t>
            </a:r>
            <a:r>
              <a:rPr lang="en-US" sz="1800" b="1" dirty="0">
                <a:solidFill>
                  <a:schemeClr val="accent6">
                    <a:lumMod val="76000"/>
                  </a:schemeClr>
                </a:solidFill>
              </a:rPr>
              <a:t>Unit 2 Pacing Guide (Novel Study)</a:t>
            </a:r>
            <a:br>
              <a:rPr lang="en-US" sz="1800" b="1" dirty="0"/>
            </a:br>
            <a:r>
              <a:rPr lang="en-US" sz="1800" b="1" dirty="0"/>
              <a:t>Novels:</a:t>
            </a:r>
            <a:r>
              <a:rPr lang="en-US" sz="1800" dirty="0"/>
              <a:t> </a:t>
            </a:r>
            <a:r>
              <a:rPr lang="en-US" sz="1800" i="1" dirty="0"/>
              <a:t>Inside Out and Back Again</a:t>
            </a:r>
            <a:r>
              <a:rPr lang="en-US" sz="1800" dirty="0"/>
              <a:t> (Thanhha Lai) </a:t>
            </a:r>
            <a:r>
              <a:rPr lang="en-US" sz="1800" b="1" dirty="0"/>
              <a:t>or</a:t>
            </a:r>
            <a:r>
              <a:rPr lang="en-US" sz="1800" dirty="0"/>
              <a:t> </a:t>
            </a:r>
            <a:r>
              <a:rPr lang="en-US" sz="1800" i="1" dirty="0"/>
              <a:t>Monster</a:t>
            </a:r>
            <a:r>
              <a:rPr lang="en-US" sz="1800" dirty="0"/>
              <a:t> (Walter Dean Myers) (introductions</a:t>
            </a:r>
            <a:r>
              <a:rPr lang="en-US" sz="1800" b="1" dirty="0"/>
              <a:t>)			 </a:t>
            </a:r>
            <a:r>
              <a:rPr lang="en-US" sz="1800" i="1" dirty="0"/>
              <a:t>or Lost &amp; Found  </a:t>
            </a:r>
            <a:r>
              <a:rPr lang="en-US" sz="1800" b="1" dirty="0"/>
              <a:t>Length:</a:t>
            </a:r>
            <a:r>
              <a:rPr lang="en-US" sz="1800" dirty="0"/>
              <a:t> ~6-8  weeks</a:t>
            </a:r>
            <a:br>
              <a:rPr lang="en-US" sz="1800" dirty="0"/>
            </a:br>
            <a:r>
              <a:rPr lang="en-US" sz="1800" dirty="0"/>
              <a:t>S</a:t>
            </a:r>
            <a:r>
              <a:rPr lang="en-US" sz="1600" b="1" dirty="0"/>
              <a:t>tatements of Inquiry:</a:t>
            </a:r>
            <a:br>
              <a:rPr lang="en-US" sz="1600" b="1" dirty="0"/>
            </a:br>
            <a:r>
              <a:rPr lang="en-US" sz="1300" b="1" i="1" dirty="0"/>
              <a:t>Inside Out and Back Again:</a:t>
            </a:r>
            <a:r>
              <a:rPr lang="en-US" sz="1300" b="1" dirty="0"/>
              <a:t> </a:t>
            </a:r>
            <a:r>
              <a:rPr lang="en-US" sz="1300" i="1" dirty="0"/>
              <a:t>Culture, language, and identity shape how individuals overcome obstacles and adapt to new environments, and perspective influences how stories are told and understood.</a:t>
            </a:r>
            <a:br>
              <a:rPr lang="en-US" sz="1300" dirty="0"/>
            </a:br>
            <a:r>
              <a:rPr lang="en-US" sz="1300" b="1" i="1" dirty="0"/>
              <a:t>Monster:</a:t>
            </a:r>
            <a:r>
              <a:rPr lang="en-US" sz="1300" b="1" dirty="0"/>
              <a:t> </a:t>
            </a:r>
            <a:r>
              <a:rPr lang="en-US" sz="1300" i="1" dirty="0"/>
              <a:t>Point of view and structure influence how truth, justice, and identity are perceived, and overcoming obstacles reveals the impact of culture and society on personal growth.</a:t>
            </a:r>
            <a:br>
              <a:rPr lang="en-US" sz="4000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51E0357-55E7-36E6-C259-F54EC96EF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402894"/>
              </p:ext>
            </p:extLst>
          </p:nvPr>
        </p:nvGraphicFramePr>
        <p:xfrm>
          <a:off x="0" y="1409700"/>
          <a:ext cx="12110400" cy="53816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22080">
                  <a:extLst>
                    <a:ext uri="{9D8B030D-6E8A-4147-A177-3AD203B41FA5}">
                      <a16:colId xmlns:a16="http://schemas.microsoft.com/office/drawing/2014/main" val="4160368557"/>
                    </a:ext>
                  </a:extLst>
                </a:gridCol>
                <a:gridCol w="2422080">
                  <a:extLst>
                    <a:ext uri="{9D8B030D-6E8A-4147-A177-3AD203B41FA5}">
                      <a16:colId xmlns:a16="http://schemas.microsoft.com/office/drawing/2014/main" val="1960470256"/>
                    </a:ext>
                  </a:extLst>
                </a:gridCol>
                <a:gridCol w="2422080">
                  <a:extLst>
                    <a:ext uri="{9D8B030D-6E8A-4147-A177-3AD203B41FA5}">
                      <a16:colId xmlns:a16="http://schemas.microsoft.com/office/drawing/2014/main" val="2431487718"/>
                    </a:ext>
                  </a:extLst>
                </a:gridCol>
                <a:gridCol w="2422080">
                  <a:extLst>
                    <a:ext uri="{9D8B030D-6E8A-4147-A177-3AD203B41FA5}">
                      <a16:colId xmlns:a16="http://schemas.microsoft.com/office/drawing/2014/main" val="3894713255"/>
                    </a:ext>
                  </a:extLst>
                </a:gridCol>
                <a:gridCol w="2422080">
                  <a:extLst>
                    <a:ext uri="{9D8B030D-6E8A-4147-A177-3AD203B41FA5}">
                      <a16:colId xmlns:a16="http://schemas.microsoft.com/office/drawing/2014/main" val="1129851647"/>
                    </a:ext>
                  </a:extLst>
                </a:gridCol>
              </a:tblGrid>
              <a:tr h="469726">
                <a:tc>
                  <a:txBody>
                    <a:bodyPr/>
                    <a:lstStyle/>
                    <a:p>
                      <a:r>
                        <a:rPr lang="en-US" sz="1600" b="1" dirty="0"/>
                        <a:t>Week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NYS Next Generation Standards (Grade 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531469"/>
                  </a:ext>
                </a:extLst>
              </a:tr>
              <a:tr h="1145661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1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Synthesis &amp; Transition to Novel Study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Review grammar/punctuation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Independent reading routines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Novel study introduction: </a:t>
                      </a:r>
                      <a:r>
                        <a:rPr lang="en-US" sz="1050" i="1" dirty="0"/>
                        <a:t>Inside Out and Back Again</a:t>
                      </a:r>
                      <a:r>
                        <a:rPr lang="en-US" sz="1050" dirty="0"/>
                        <a:t> by Thanhha Lai</a:t>
                      </a:r>
                    </a:p>
                    <a:p>
                      <a:pPr lvl="0">
                        <a:buNone/>
                      </a:pPr>
                      <a:r>
                        <a:rPr lang="en-US" sz="1050" dirty="0"/>
                        <a:t>Gist Writing/Summarizing</a:t>
                      </a:r>
                    </a:p>
                    <a:p>
                      <a:pPr lvl="0">
                        <a:buNone/>
                      </a:pPr>
                      <a:r>
                        <a:rPr lang="en-US" sz="1050" dirty="0"/>
                        <a:t>-Introduction to the author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Apply grammar conventions in writing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Connect nonfiction themes to literature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Establish independent reading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US" sz="1050" dirty="0"/>
                        <a:t>-Identifying group roles within the literature circle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Cumulative grammar assessment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Independent reading log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Intro reading of novel with reflection journal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8RL1</a:t>
                      </a:r>
                      <a:r>
                        <a:rPr lang="en-US" sz="1050" dirty="0"/>
                        <a:t>: Cite evidence in literary texts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8RL2</a:t>
                      </a:r>
                      <a:r>
                        <a:rPr lang="en-US" sz="1050" dirty="0"/>
                        <a:t>: Analyze theme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8W2</a:t>
                      </a:r>
                      <a:r>
                        <a:rPr lang="en-US" sz="1050" dirty="0"/>
                        <a:t>: Informative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556025"/>
                  </a:ext>
                </a:extLst>
              </a:tr>
              <a:tr h="1319241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50" b="1" dirty="0"/>
                        <a:t>Week 2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Introduction to Novel Study</a:t>
                      </a:r>
                      <a:endParaRPr lang="en-US" sz="1050" dirty="0"/>
                    </a:p>
                    <a:p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b="1" u="sng" dirty="0"/>
                        <a:t>Background: </a:t>
                      </a:r>
                    </a:p>
                    <a:p>
                      <a:r>
                        <a:rPr lang="en-US" sz="1050" dirty="0"/>
                        <a:t>Gallery Walks Vietnam War &amp; refugees (</a:t>
                      </a:r>
                      <a:r>
                        <a:rPr lang="en-US" sz="1050" i="1" dirty="0"/>
                        <a:t>Inside Out</a:t>
                      </a:r>
                      <a:r>
                        <a:rPr lang="en-US" sz="1050" dirty="0"/>
                        <a:t>) OR Criminal justice system (</a:t>
                      </a:r>
                      <a:r>
                        <a:rPr lang="en-US" sz="1050" i="1" dirty="0"/>
                        <a:t>Monster</a:t>
                      </a:r>
                      <a:r>
                        <a:rPr lang="en-US" sz="1050" dirty="0"/>
                        <a:t>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Anticipation guide: culture, justice, obstacles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Establish reading routines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Make predictions &amp; activate prior knowledge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Connect cultural/historical context to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Anticipation guide responses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Quick write: “What defines identity?”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Context-building nonfiction article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8RL1</a:t>
                      </a:r>
                      <a:r>
                        <a:rPr lang="en-US" sz="1050" dirty="0"/>
                        <a:t>: Cite evidence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8RI1</a:t>
                      </a:r>
                      <a:r>
                        <a:rPr lang="en-US" sz="1050" dirty="0"/>
                        <a:t>: Analyze informational text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6868917"/>
                  </a:ext>
                </a:extLst>
              </a:tr>
              <a:tr h="1365535">
                <a:tc>
                  <a:txBody>
                    <a:bodyPr/>
                    <a:lstStyle/>
                    <a:p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Week 3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POV &amp; Structure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Analyze point of view (Ha’s free verse OR Steve’s screenplay/journal format) </a:t>
                      </a:r>
                      <a:br>
                        <a:rPr lang="en-US" sz="1050" dirty="0"/>
                      </a:br>
                      <a:endParaRPr lang="en-US" sz="105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Identify how structure shapes tone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Contrast narrative formats (verse vs. screenplay)</a:t>
                      </a:r>
                    </a:p>
                    <a:p>
                      <a:pPr lvl="0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- How structure shapes meaning</a:t>
                      </a: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1st person memoir vs. 3rd person omniscient </a:t>
                      </a: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- Reliability of narrators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Exit ticket: POV analysis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Graphic organizer: structure 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8RL5</a:t>
                      </a:r>
                      <a:r>
                        <a:rPr lang="en-US" sz="1050" dirty="0"/>
                        <a:t>: Structure &amp; meaning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8RL6</a:t>
                      </a:r>
                      <a:r>
                        <a:rPr lang="en-US" sz="1050" dirty="0"/>
                        <a:t>: Author’s POV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8140"/>
                  </a:ext>
                </a:extLst>
              </a:tr>
              <a:tr h="972074">
                <a:tc>
                  <a:txBody>
                    <a:bodyPr/>
                    <a:lstStyle/>
                    <a:p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Week 4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Character Development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Character growth (Ha adapting to America OR Steve on trial)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Role of family, community, and culture in shaping identity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Track character growth through text evidence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Analyze relationships &amp; cultural influences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Character map/timeline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Double-entry journal (character evidence)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8RL3</a:t>
                      </a:r>
                      <a:r>
                        <a:rPr lang="en-US" sz="1050" dirty="0"/>
                        <a:t>: Character interactions &amp; development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8RL2</a:t>
                      </a:r>
                      <a:r>
                        <a:rPr lang="en-US" sz="1050" dirty="0"/>
                        <a:t>: Theme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31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493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948A0-260E-F48E-28AD-E31CC9084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9693-27AA-A010-B5D7-DB5FA8D06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1069"/>
            <a:ext cx="12120467" cy="1015804"/>
          </a:xfrm>
        </p:spPr>
        <p:txBody>
          <a:bodyPr>
            <a:normAutofit fontScale="90000"/>
          </a:bodyPr>
          <a:lstStyle/>
          <a:p>
            <a:r>
              <a:rPr lang="en-US" sz="2000" b="1">
                <a:solidFill>
                  <a:schemeClr val="accent3"/>
                </a:solidFill>
              </a:rPr>
              <a:t>Grade 8 – Unit 2 Pacing Guide (Novel Study)</a:t>
            </a:r>
            <a:br>
              <a:rPr lang="en-US" sz="2000" b="1"/>
            </a:br>
            <a:r>
              <a:rPr lang="en-US" sz="2000" b="1"/>
              <a:t>Novels: </a:t>
            </a:r>
            <a:r>
              <a:rPr lang="en-US" sz="2000"/>
              <a:t> </a:t>
            </a:r>
            <a:r>
              <a:rPr lang="en-US" sz="1800" b="1"/>
              <a:t>Novels:</a:t>
            </a:r>
            <a:r>
              <a:rPr lang="en-US" sz="1800"/>
              <a:t> </a:t>
            </a:r>
            <a:r>
              <a:rPr lang="en-US" sz="1800" i="1"/>
              <a:t>Inside Out and Back Again</a:t>
            </a:r>
            <a:r>
              <a:rPr lang="en-US" sz="1800"/>
              <a:t> (Thanhha Lai) </a:t>
            </a:r>
            <a:r>
              <a:rPr lang="en-US" sz="1800" b="1"/>
              <a:t>or</a:t>
            </a:r>
            <a:r>
              <a:rPr lang="en-US" sz="1800"/>
              <a:t> </a:t>
            </a:r>
            <a:r>
              <a:rPr lang="en-US" sz="1800" i="1"/>
              <a:t>Monster</a:t>
            </a:r>
            <a:r>
              <a:rPr lang="en-US" sz="1800"/>
              <a:t> (Walter Dean Myers)</a:t>
            </a:r>
            <a:r>
              <a:rPr lang="en-US" sz="1800" b="1"/>
              <a:t>    </a:t>
            </a:r>
            <a:r>
              <a:rPr lang="en-US" sz="2000"/>
              <a:t>    </a:t>
            </a:r>
            <a:r>
              <a:rPr lang="en-US" sz="2000" b="1"/>
              <a:t>Length: 6-8 weeks</a:t>
            </a:r>
            <a:br>
              <a:rPr lang="en-US" sz="2000"/>
            </a:br>
            <a:r>
              <a:rPr lang="en-US" sz="2000"/>
              <a:t>S</a:t>
            </a:r>
            <a:r>
              <a:rPr lang="en-US" sz="1600" b="1"/>
              <a:t>tatements of Inquiry:</a:t>
            </a:r>
            <a:br>
              <a:rPr lang="en-US" sz="1600" b="1"/>
            </a:br>
            <a:r>
              <a:rPr lang="en-US" sz="1600" b="1" i="1"/>
              <a:t>Inside Out and Back Again:</a:t>
            </a:r>
            <a:r>
              <a:rPr lang="en-US" sz="1600" b="1"/>
              <a:t> </a:t>
            </a:r>
            <a:r>
              <a:rPr lang="en-US" sz="1600" i="1"/>
              <a:t>Culture, language, and identity shape how individuals overcome obstacles and adapt to new environments, and perspective influences how stories are told and understood.</a:t>
            </a:r>
            <a:br>
              <a:rPr lang="en-US" sz="1600"/>
            </a:br>
            <a:r>
              <a:rPr lang="en-US" sz="1600" b="1" i="1"/>
              <a:t>Monster:</a:t>
            </a:r>
            <a:r>
              <a:rPr lang="en-US" sz="1600" b="1"/>
              <a:t> </a:t>
            </a:r>
            <a:r>
              <a:rPr lang="en-US" sz="1600" i="1"/>
              <a:t>Point of view and structure influence how truth, justice, and identity are perceived, and overcoming obstacles reveals the impact of culture and society on personal growth.</a:t>
            </a:r>
            <a:br>
              <a:rPr lang="en-US" sz="2000"/>
            </a:b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6546841-C7F4-53D0-1FB1-786F6777B1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305922"/>
              </p:ext>
            </p:extLst>
          </p:nvPr>
        </p:nvGraphicFramePr>
        <p:xfrm>
          <a:off x="0" y="1576873"/>
          <a:ext cx="12057681" cy="47609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11536">
                  <a:extLst>
                    <a:ext uri="{9D8B030D-6E8A-4147-A177-3AD203B41FA5}">
                      <a16:colId xmlns:a16="http://schemas.microsoft.com/office/drawing/2014/main" val="4160368557"/>
                    </a:ext>
                  </a:extLst>
                </a:gridCol>
                <a:gridCol w="2411536">
                  <a:extLst>
                    <a:ext uri="{9D8B030D-6E8A-4147-A177-3AD203B41FA5}">
                      <a16:colId xmlns:a16="http://schemas.microsoft.com/office/drawing/2014/main" val="1960470256"/>
                    </a:ext>
                  </a:extLst>
                </a:gridCol>
                <a:gridCol w="2434439">
                  <a:extLst>
                    <a:ext uri="{9D8B030D-6E8A-4147-A177-3AD203B41FA5}">
                      <a16:colId xmlns:a16="http://schemas.microsoft.com/office/drawing/2014/main" val="2431487718"/>
                    </a:ext>
                  </a:extLst>
                </a:gridCol>
                <a:gridCol w="2388634">
                  <a:extLst>
                    <a:ext uri="{9D8B030D-6E8A-4147-A177-3AD203B41FA5}">
                      <a16:colId xmlns:a16="http://schemas.microsoft.com/office/drawing/2014/main" val="3894713255"/>
                    </a:ext>
                  </a:extLst>
                </a:gridCol>
                <a:gridCol w="2411536">
                  <a:extLst>
                    <a:ext uri="{9D8B030D-6E8A-4147-A177-3AD203B41FA5}">
                      <a16:colId xmlns:a16="http://schemas.microsoft.com/office/drawing/2014/main" val="1129851647"/>
                    </a:ext>
                  </a:extLst>
                </a:gridCol>
              </a:tblGrid>
              <a:tr h="829769">
                <a:tc>
                  <a:txBody>
                    <a:bodyPr/>
                    <a:lstStyle/>
                    <a:p>
                      <a:r>
                        <a:rPr lang="en-US" sz="1800" b="1" dirty="0"/>
                        <a:t>Week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NYS Next Generation Standards (Grade 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531469"/>
                  </a:ext>
                </a:extLst>
              </a:tr>
              <a:tr h="134667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Week 5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Conflict &amp; Obstacles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Internal &amp; external conflicts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Overcoming adversity (Ha’s resilience OR Steve’s struggle for justice)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Analyze how conflict advances theme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Connect obstacles to cultural context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Conflict chart (Man vs. Self/Society/etc.)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Short constructed response using R.A.C.E.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1050" dirty="0"/>
                        <a:t>-Writing a four-paragraph  essay on the growth Mindset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b="1" dirty="0"/>
                        <a:t>8RL2</a:t>
                      </a:r>
                      <a:r>
                        <a:rPr lang="en-US" sz="1050" dirty="0"/>
                        <a:t>: Analyze theme development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8W1</a:t>
                      </a:r>
                      <a:r>
                        <a:rPr lang="en-US" sz="1050" dirty="0"/>
                        <a:t>: Evidence-based claims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8140"/>
                  </a:ext>
                </a:extLst>
              </a:tr>
              <a:tr h="123785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dirty="0"/>
                        <a:t>Week 6</a:t>
                      </a:r>
                      <a:br>
                        <a:rPr lang="en-US" sz="1400" dirty="0"/>
                      </a:br>
                      <a:r>
                        <a:rPr lang="en-US" sz="1400" i="1" dirty="0"/>
                        <a:t>Culture, Identity &amp; Thematic Development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Explore culture, identity, and belonging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Connect to contemporary nonfiction articles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Compare how identity is shaped by culture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Draw connections across genres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1050" b="0" i="0" u="none" strike="noStrike" noProof="0" dirty="0">
                          <a:latin typeface="Aptos"/>
                        </a:rPr>
                        <a:t>- Theme vs. main idea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Paired text response (novel + nonfiction)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Class debate: “How does culture shape identity?”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8RI2</a:t>
                      </a:r>
                      <a:r>
                        <a:rPr lang="en-US" sz="1050" dirty="0"/>
                        <a:t>: Determine central idea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8W4</a:t>
                      </a:r>
                      <a:r>
                        <a:rPr lang="en-US" sz="1050" dirty="0"/>
                        <a:t>: Clear, coherent writing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31749"/>
                  </a:ext>
                </a:extLst>
              </a:tr>
              <a:tr h="134667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1" dirty="0"/>
                        <a:t>Week 7</a:t>
                      </a:r>
                      <a:br>
                        <a:rPr lang="en-US" sz="1200" dirty="0"/>
                      </a:br>
                      <a:r>
                        <a:rPr lang="en-US" sz="1200" i="1" dirty="0"/>
                        <a:t>Synthesis &amp; Culminating Project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Review POV, structure, character growth, and obstacles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Write explanatory/analytical essay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Creative project: visual “Identity One-Pager”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Organize evidence-based essay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Synthesize themes of identity, culture, and resilience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dirty="0"/>
                        <a:t>- Culminating essay: “How does the author develop characters to show how individuals overcome obstacles?”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One-Pager Project</a:t>
                      </a:r>
                      <a:endParaRPr lang="en-US"/>
                    </a:p>
                    <a:p>
                      <a:pPr lvl="0">
                        <a:buNone/>
                      </a:pP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b="1" dirty="0"/>
                        <a:t>8W2</a:t>
                      </a:r>
                      <a:r>
                        <a:rPr lang="en-US" sz="1050" dirty="0"/>
                        <a:t>: Informative/explanatory writing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8W9</a:t>
                      </a:r>
                      <a:r>
                        <a:rPr lang="en-US" sz="1050" dirty="0"/>
                        <a:t>: Use evidence from texts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8SL4</a:t>
                      </a:r>
                      <a:r>
                        <a:rPr lang="en-US" sz="1050" dirty="0"/>
                        <a:t>: Present claims clearly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162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04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80663-E316-A51E-6EDC-687892C5D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E6954-0224-D572-3413-FE9FDC0A3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172" y="382555"/>
            <a:ext cx="11857654" cy="1015805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</a:rPr>
              <a:t>Grade 8 – Unit 3 Pacing Guide (Novel Study)</a:t>
            </a:r>
            <a:br>
              <a:rPr lang="en-US" sz="1800" b="1" dirty="0"/>
            </a:br>
            <a:r>
              <a:rPr lang="en-US" sz="1800" b="1" dirty="0"/>
              <a:t>Novels:</a:t>
            </a:r>
            <a:r>
              <a:rPr lang="en-US" sz="1800" dirty="0"/>
              <a:t> </a:t>
            </a:r>
            <a:r>
              <a:rPr lang="en-US" sz="1800" i="1" dirty="0"/>
              <a:t>To Kill a Mockingbird</a:t>
            </a:r>
            <a:r>
              <a:rPr lang="en-US" sz="1800" dirty="0"/>
              <a:t> (Harper Lee) &amp; </a:t>
            </a:r>
            <a:r>
              <a:rPr lang="en-US" sz="1800" i="1" dirty="0"/>
              <a:t>Speak</a:t>
            </a:r>
            <a:r>
              <a:rPr lang="en-US" sz="1800" dirty="0"/>
              <a:t> (Laurie Halse Anderson)</a:t>
            </a:r>
            <a:r>
              <a:rPr lang="en-US" sz="1800" b="1" dirty="0"/>
              <a:t>/ </a:t>
            </a:r>
            <a:r>
              <a:rPr lang="en-US" sz="1800" i="1" dirty="0"/>
              <a:t>The Help</a:t>
            </a:r>
            <a:r>
              <a:rPr lang="en-US" sz="1800" dirty="0"/>
              <a:t> by Kathryn Stockett</a:t>
            </a:r>
            <a:r>
              <a:rPr lang="en-US" sz="1800" b="1" dirty="0"/>
              <a:t> Length:</a:t>
            </a:r>
            <a:r>
              <a:rPr lang="en-US" sz="1800" dirty="0"/>
              <a:t> ~7 weeks</a:t>
            </a:r>
            <a:br>
              <a:rPr lang="en-US" sz="1800" dirty="0"/>
            </a:br>
            <a:r>
              <a:rPr lang="en-US" sz="1800" dirty="0"/>
              <a:t>S</a:t>
            </a:r>
            <a:r>
              <a:rPr lang="en-US" sz="1800" b="1" dirty="0"/>
              <a:t>tatements of Inquiry</a:t>
            </a:r>
            <a:br>
              <a:rPr lang="en-US" sz="1800" b="1" dirty="0"/>
            </a:br>
            <a:r>
              <a:rPr lang="en-US" sz="1800" i="1" dirty="0"/>
              <a:t>To Kill a Mockingbird:</a:t>
            </a:r>
            <a:r>
              <a:rPr lang="en-US" sz="1800" dirty="0"/>
              <a:t> </a:t>
            </a:r>
            <a:r>
              <a:rPr lang="en-US" sz="1800" i="1" dirty="0"/>
              <a:t>Justice and morality are shaped by culture, identity, and perspective; through conflict and character growth, authors reveal how individuals confront prejudice and search for truth.</a:t>
            </a:r>
            <a:br>
              <a:rPr lang="en-US" sz="1800" dirty="0"/>
            </a:br>
            <a:r>
              <a:rPr lang="en-US" sz="1800" i="1" dirty="0"/>
              <a:t>Speak:</a:t>
            </a:r>
            <a:r>
              <a:rPr lang="en-US" sz="1800" dirty="0"/>
              <a:t> </a:t>
            </a:r>
            <a:r>
              <a:rPr lang="en-US" sz="1800" i="1" dirty="0"/>
              <a:t>Language, silence, and perspective influence identity and healing; authors use character development and conflict to explore how individuals reclaim their voices in the face of injustice.</a:t>
            </a:r>
            <a:br>
              <a:rPr lang="en-US" sz="1800" dirty="0"/>
            </a:br>
            <a:endParaRPr lang="en-US" sz="18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1D96D1C-3727-FB72-AD3A-854F2290C9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160916"/>
              </p:ext>
            </p:extLst>
          </p:nvPr>
        </p:nvGraphicFramePr>
        <p:xfrm>
          <a:off x="38100" y="1543050"/>
          <a:ext cx="12097740" cy="54001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19548">
                  <a:extLst>
                    <a:ext uri="{9D8B030D-6E8A-4147-A177-3AD203B41FA5}">
                      <a16:colId xmlns:a16="http://schemas.microsoft.com/office/drawing/2014/main" val="4160368557"/>
                    </a:ext>
                  </a:extLst>
                </a:gridCol>
                <a:gridCol w="2419548">
                  <a:extLst>
                    <a:ext uri="{9D8B030D-6E8A-4147-A177-3AD203B41FA5}">
                      <a16:colId xmlns:a16="http://schemas.microsoft.com/office/drawing/2014/main" val="1960470256"/>
                    </a:ext>
                  </a:extLst>
                </a:gridCol>
                <a:gridCol w="2419548">
                  <a:extLst>
                    <a:ext uri="{9D8B030D-6E8A-4147-A177-3AD203B41FA5}">
                      <a16:colId xmlns:a16="http://schemas.microsoft.com/office/drawing/2014/main" val="2431487718"/>
                    </a:ext>
                  </a:extLst>
                </a:gridCol>
                <a:gridCol w="2419548">
                  <a:extLst>
                    <a:ext uri="{9D8B030D-6E8A-4147-A177-3AD203B41FA5}">
                      <a16:colId xmlns:a16="http://schemas.microsoft.com/office/drawing/2014/main" val="3894713255"/>
                    </a:ext>
                  </a:extLst>
                </a:gridCol>
                <a:gridCol w="2419548">
                  <a:extLst>
                    <a:ext uri="{9D8B030D-6E8A-4147-A177-3AD203B41FA5}">
                      <a16:colId xmlns:a16="http://schemas.microsoft.com/office/drawing/2014/main" val="1129851647"/>
                    </a:ext>
                  </a:extLst>
                </a:gridCol>
              </a:tblGrid>
              <a:tr h="575134">
                <a:tc>
                  <a:txBody>
                    <a:bodyPr/>
                    <a:lstStyle/>
                    <a:p>
                      <a:r>
                        <a:rPr lang="en-US" sz="1400" b="1" dirty="0"/>
                        <a:t>Week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531469"/>
                  </a:ext>
                </a:extLst>
              </a:tr>
              <a:tr h="1001527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1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Introduction &amp; Background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Historical context: Jim Crow laws &amp; Depression-era South (</a:t>
                      </a:r>
                      <a:r>
                        <a:rPr lang="en-US" sz="1050" i="1" dirty="0"/>
                        <a:t>TKAM</a:t>
                      </a:r>
                      <a:r>
                        <a:rPr lang="en-US" sz="1050" dirty="0"/>
                        <a:t>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Contemporary issues: trauma, silence, and recovery (</a:t>
                      </a:r>
                      <a:r>
                        <a:rPr lang="en-US" sz="1050" i="1" dirty="0"/>
                        <a:t>Speak</a:t>
                      </a:r>
                      <a:r>
                        <a:rPr lang="en-US" sz="1050" dirty="0"/>
                        <a:t>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Anticipation guide: justice, morality, identity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Build background knowledge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Make predictions using anticipation guides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Test Prep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: Determine central idea of nonfiction texts </a:t>
                      </a:r>
                    </a:p>
                    <a:p>
                      <a:pPr lvl="0">
                        <a:buNone/>
                      </a:pP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Anticipation guide response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KWL chart (justice &amp; identity)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Background article annotations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Do Now Standard based Test Preps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50" dirty="0"/>
                        <a:t>- </a:t>
                      </a:r>
                      <a:r>
                        <a:rPr lang="it-IT" sz="1050" b="1" dirty="0"/>
                        <a:t>8RI1</a:t>
                      </a:r>
                      <a:r>
                        <a:rPr lang="it-IT" sz="1050" dirty="0"/>
                        <a:t>: </a:t>
                      </a:r>
                      <a:r>
                        <a:rPr lang="it-IT" sz="1050" dirty="0" err="1"/>
                        <a:t>Cite</a:t>
                      </a:r>
                      <a:r>
                        <a:rPr lang="it-IT" sz="1050" dirty="0"/>
                        <a:t> </a:t>
                      </a:r>
                      <a:r>
                        <a:rPr lang="it-IT" sz="1050" dirty="0" err="1"/>
                        <a:t>textual</a:t>
                      </a:r>
                      <a:r>
                        <a:rPr lang="it-IT" sz="1050" dirty="0"/>
                        <a:t> </a:t>
                      </a:r>
                      <a:r>
                        <a:rPr lang="it-IT" sz="1050" dirty="0" err="1"/>
                        <a:t>evidence</a:t>
                      </a:r>
                      <a:r>
                        <a:rPr lang="it-IT" sz="1050" dirty="0"/>
                        <a:t> </a:t>
                      </a:r>
                      <a:br>
                        <a:rPr lang="it-IT" sz="1050" dirty="0"/>
                      </a:br>
                      <a:r>
                        <a:rPr lang="it-IT" sz="1050" dirty="0"/>
                        <a:t>- </a:t>
                      </a:r>
                      <a:r>
                        <a:rPr lang="it-IT" sz="1050" b="1" dirty="0"/>
                        <a:t>8SL1</a:t>
                      </a:r>
                      <a:r>
                        <a:rPr lang="it-IT" sz="1050" dirty="0"/>
                        <a:t>: Collaborative </a:t>
                      </a:r>
                      <a:r>
                        <a:rPr lang="it-IT" sz="1050" dirty="0" err="1"/>
                        <a:t>discussion</a:t>
                      </a:r>
                      <a:endParaRPr lang="en-US" sz="1050" dirty="0" err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556025"/>
                  </a:ext>
                </a:extLst>
              </a:tr>
              <a:tr h="1001527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2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Inference &amp; Drawing Conclusions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Making inferences from character actions (Scout, Atticus, Melinda)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Drawing conclusions about motivation and conflict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Infer meaning from dialogue/behavior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Support conclusions with evidence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Test Prep: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Author’s purpose &amp; perspective (informational texts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Exit ticket: inference statement + text evidence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Double-entry journal (character analysis)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Do Now Standard based Test Preps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8RL1</a:t>
                      </a:r>
                      <a:r>
                        <a:rPr lang="en-US" sz="1050" dirty="0"/>
                        <a:t>: Cite evidence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8RL3</a:t>
                      </a:r>
                      <a:r>
                        <a:rPr lang="en-US" sz="1050" dirty="0"/>
                        <a:t>: Analyze character interactions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868917"/>
                  </a:ext>
                </a:extLst>
              </a:tr>
              <a:tr h="852786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3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Conflict &amp; Justice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Internal and external conflicts (Tom Robinson trial; Melinda’s silence)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Role of justice systems and personal justice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Analyze how conflict advances theme </a:t>
                      </a:r>
                      <a:br>
                        <a:rPr lang="en-US" sz="1050" dirty="0"/>
                      </a:br>
                      <a:r>
                        <a:rPr lang="en-US" sz="1050"/>
                        <a:t>- Evaluate perspectives on justice</a:t>
                      </a:r>
                    </a:p>
                    <a:p>
                      <a:pPr lvl="0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Conflict graphic organizer </a:t>
                      </a:r>
                      <a:br>
                        <a:rPr lang="en-US" sz="1050" dirty="0"/>
                      </a:br>
                      <a:r>
                        <a:rPr lang="en-US" sz="1050"/>
                        <a:t>- Short constructed response: “What is justice?”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Do Now Standard based Test Preps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8RL2</a:t>
                      </a:r>
                      <a:r>
                        <a:rPr lang="en-US" sz="1050" dirty="0"/>
                        <a:t>: Theme analysis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8W1</a:t>
                      </a:r>
                      <a:r>
                        <a:rPr lang="en-US" sz="1050" dirty="0"/>
                        <a:t>: Evidence-based claims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8140"/>
                  </a:ext>
                </a:extLst>
              </a:tr>
              <a:tr h="852786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4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Character Development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Growth of Scout &amp; Jem (</a:t>
                      </a:r>
                      <a:r>
                        <a:rPr lang="en-US" sz="1050" i="1" dirty="0"/>
                        <a:t>TKAM</a:t>
                      </a:r>
                      <a:r>
                        <a:rPr lang="en-US" sz="1050" dirty="0"/>
                        <a:t>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Melinda’s journey from silence to voice (</a:t>
                      </a:r>
                      <a:r>
                        <a:rPr lang="en-US" sz="1050" i="1" dirty="0"/>
                        <a:t>Speak</a:t>
                      </a:r>
                      <a:r>
                        <a:rPr lang="en-US" sz="105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Track character development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Connect growth to theme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sng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Test Prep: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Compare perspectives across genres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Character timeline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Journal: turning points in character growth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Do Now Standard based Test Preps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8RL3</a:t>
                      </a:r>
                      <a:r>
                        <a:rPr lang="en-US" sz="1050" dirty="0"/>
                        <a:t>: Character development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8RL2</a:t>
                      </a:r>
                      <a:r>
                        <a:rPr lang="en-US" sz="1050" dirty="0"/>
                        <a:t>: Thematic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31749"/>
                  </a:ext>
                </a:extLst>
              </a:tr>
              <a:tr h="1051111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5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Theme &amp; Injustice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Prejudice, morality, and voice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Compare how each novel portrays injustice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Analyze how authors develop theme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Compare thematic statements across texts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Test Prep: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Analyze how structure influences meaning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Paired response (compare TKAM &amp; Speak)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Class debate: “What is the cost of silence?”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Do Now Standard based Test Preps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8RL9</a:t>
                      </a:r>
                      <a:r>
                        <a:rPr lang="en-US" sz="1050" dirty="0"/>
                        <a:t>: Analyze texts on similar themes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8W4</a:t>
                      </a:r>
                      <a:r>
                        <a:rPr lang="en-US" sz="1050" dirty="0"/>
                        <a:t>: Coherent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162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94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24BE2-7074-3846-76A0-820083136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9718C-9427-B642-6E83-6735538B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647" y="574579"/>
            <a:ext cx="11857654" cy="1015805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</a:rPr>
              <a:t>Grade 8 – Unit 3 Pacing Guide (Novel Study)</a:t>
            </a:r>
            <a:br>
              <a:rPr lang="en-US" sz="1800" b="1" dirty="0"/>
            </a:br>
            <a:r>
              <a:rPr lang="en-US" sz="1800" b="1" dirty="0"/>
              <a:t>Novels:</a:t>
            </a:r>
            <a:r>
              <a:rPr lang="en-US" sz="1800" dirty="0"/>
              <a:t> </a:t>
            </a:r>
            <a:r>
              <a:rPr lang="en-US" sz="1800" i="1" dirty="0"/>
              <a:t>To Kill a Mockingbird</a:t>
            </a:r>
            <a:r>
              <a:rPr lang="en-US" sz="1800" dirty="0"/>
              <a:t> (Harper Lee) &amp; </a:t>
            </a:r>
            <a:r>
              <a:rPr lang="en-US" sz="1800" i="1" dirty="0"/>
              <a:t>Speak</a:t>
            </a:r>
            <a:r>
              <a:rPr lang="en-US" sz="1800" dirty="0"/>
              <a:t> (Laurie Halse Anderson) </a:t>
            </a:r>
            <a:r>
              <a:rPr lang="en-US" sz="1800" i="1" dirty="0"/>
              <a:t>The Help</a:t>
            </a:r>
            <a:r>
              <a:rPr lang="en-US" sz="1800" dirty="0"/>
              <a:t> by Kathryn </a:t>
            </a:r>
            <a:r>
              <a:rPr lang="en-US" sz="1800" dirty="0" err="1"/>
              <a:t>Stockett</a:t>
            </a:r>
            <a:r>
              <a:rPr lang="en-US" sz="1800" b="1" dirty="0" err="1"/>
              <a:t>Test</a:t>
            </a:r>
            <a:r>
              <a:rPr lang="en-US" sz="1800" b="1" dirty="0"/>
              <a:t> Prep: </a:t>
            </a:r>
            <a:r>
              <a:rPr lang="en-US" sz="1800" dirty="0"/>
              <a:t>   		</a:t>
            </a:r>
            <a:r>
              <a:rPr lang="en-US" sz="1800" b="1" dirty="0"/>
              <a:t>Length:</a:t>
            </a:r>
            <a:r>
              <a:rPr lang="en-US" sz="1800" dirty="0"/>
              <a:t> ~7 weeks</a:t>
            </a:r>
            <a:br>
              <a:rPr lang="en-US" sz="1800" dirty="0"/>
            </a:br>
            <a:r>
              <a:rPr lang="en-US" sz="1800" dirty="0"/>
              <a:t>S</a:t>
            </a:r>
            <a:r>
              <a:rPr lang="en-US" sz="1800" b="1" dirty="0"/>
              <a:t>tatements of Inquiry</a:t>
            </a:r>
            <a:br>
              <a:rPr lang="en-US" sz="1800" b="1" dirty="0"/>
            </a:br>
            <a:r>
              <a:rPr lang="en-US" sz="1800" i="1" dirty="0"/>
              <a:t>To Kill a Mockingbird:</a:t>
            </a:r>
            <a:r>
              <a:rPr lang="en-US" sz="1800" dirty="0"/>
              <a:t> </a:t>
            </a:r>
            <a:r>
              <a:rPr lang="en-US" sz="1800" i="1" dirty="0"/>
              <a:t>Justice and morality are shaped by culture, identity, and perspective; through conflict and character growth, authors reveal how individuals confront prejudice and search for truth.</a:t>
            </a:r>
            <a:br>
              <a:rPr lang="en-US" sz="1800" dirty="0"/>
            </a:br>
            <a:r>
              <a:rPr lang="en-US" sz="1800" i="1" dirty="0"/>
              <a:t>Speak:</a:t>
            </a:r>
            <a:r>
              <a:rPr lang="en-US" sz="1800" dirty="0"/>
              <a:t> </a:t>
            </a:r>
            <a:r>
              <a:rPr lang="en-US" sz="1800" i="1" dirty="0"/>
              <a:t>Language, silence, and perspective influence identity and healing; authors use character development and conflict to explore how individuals reclaim their voices in the face of injustice.</a:t>
            </a:r>
            <a:br>
              <a:rPr lang="en-US" sz="1800" dirty="0"/>
            </a:br>
            <a:endParaRPr lang="en-US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C413BA-EA26-2BDF-7053-D5B6E02C2D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174748"/>
              </p:ext>
            </p:extLst>
          </p:nvPr>
        </p:nvGraphicFramePr>
        <p:xfrm>
          <a:off x="157646" y="2098089"/>
          <a:ext cx="11857655" cy="305966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71531">
                  <a:extLst>
                    <a:ext uri="{9D8B030D-6E8A-4147-A177-3AD203B41FA5}">
                      <a16:colId xmlns:a16="http://schemas.microsoft.com/office/drawing/2014/main" val="4160368557"/>
                    </a:ext>
                  </a:extLst>
                </a:gridCol>
                <a:gridCol w="2371531">
                  <a:extLst>
                    <a:ext uri="{9D8B030D-6E8A-4147-A177-3AD203B41FA5}">
                      <a16:colId xmlns:a16="http://schemas.microsoft.com/office/drawing/2014/main" val="1960470256"/>
                    </a:ext>
                  </a:extLst>
                </a:gridCol>
                <a:gridCol w="2371531">
                  <a:extLst>
                    <a:ext uri="{9D8B030D-6E8A-4147-A177-3AD203B41FA5}">
                      <a16:colId xmlns:a16="http://schemas.microsoft.com/office/drawing/2014/main" val="2431487718"/>
                    </a:ext>
                  </a:extLst>
                </a:gridCol>
                <a:gridCol w="2371531">
                  <a:extLst>
                    <a:ext uri="{9D8B030D-6E8A-4147-A177-3AD203B41FA5}">
                      <a16:colId xmlns:a16="http://schemas.microsoft.com/office/drawing/2014/main" val="3894713255"/>
                    </a:ext>
                  </a:extLst>
                </a:gridCol>
                <a:gridCol w="2371531">
                  <a:extLst>
                    <a:ext uri="{9D8B030D-6E8A-4147-A177-3AD203B41FA5}">
                      <a16:colId xmlns:a16="http://schemas.microsoft.com/office/drawing/2014/main" val="1129851647"/>
                    </a:ext>
                  </a:extLst>
                </a:gridCol>
              </a:tblGrid>
              <a:tr h="750803">
                <a:tc>
                  <a:txBody>
                    <a:bodyPr/>
                    <a:lstStyle/>
                    <a:p>
                      <a:r>
                        <a:rPr lang="en-US" sz="1400" b="1" dirty="0"/>
                        <a:t>Week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531469"/>
                  </a:ext>
                </a:extLst>
              </a:tr>
              <a:tr h="618309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6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Figurative Language &amp; Connotation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Figurative language and symbolism (mockingbird symbol, Melinda’s trees)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Connotation vs. denotation in key passages</a:t>
                      </a:r>
                    </a:p>
                    <a:p>
                      <a:pPr lvl="0">
                        <a:buNone/>
                      </a:pPr>
                      <a:r>
                        <a:rPr lang="en-US" sz="1050" dirty="0"/>
                        <a:t>-House of the Scorpion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Interpret figurative language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Analyze symbolic meaning &amp; tone</a:t>
                      </a:r>
                    </a:p>
                    <a:p>
                      <a:pPr lvl="0">
                        <a:buNone/>
                      </a:pPr>
                      <a:r>
                        <a:rPr lang="en-US" sz="1050" b="1" dirty="0"/>
                        <a:t>Test Prep: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- Compare poetic and informational structures </a:t>
                      </a:r>
                      <a:b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</a:b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- Analyze figurative vs. literal language</a:t>
                      </a:r>
                      <a:endParaRPr lang="en-US" sz="1050" dirty="0"/>
                    </a:p>
                    <a:p>
                      <a:pPr lvl="0">
                        <a:buNone/>
                      </a:pP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Quote analysis journal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Figurative language scavenger hunt</a:t>
                      </a:r>
                    </a:p>
                    <a:p>
                      <a:pPr lvl="0">
                        <a:buNone/>
                      </a:pPr>
                      <a:r>
                        <a:rPr lang="en-US" sz="1050" b="1" dirty="0"/>
                        <a:t>Do Now Standard based Test Preps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8RL4</a:t>
                      </a:r>
                      <a:r>
                        <a:rPr lang="en-US" sz="1050" dirty="0"/>
                        <a:t>: Word meaning, figurative &amp; connotation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8L5</a:t>
                      </a:r>
                      <a:r>
                        <a:rPr lang="en-US" sz="1050" dirty="0"/>
                        <a:t>: Figurative language &amp; word relationships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556025"/>
                  </a:ext>
                </a:extLst>
              </a:tr>
              <a:tr h="861216">
                <a:tc>
                  <a:txBody>
                    <a:bodyPr/>
                    <a:lstStyle/>
                    <a:p>
                      <a:r>
                        <a:rPr lang="en-US" sz="1050" b="1" dirty="0"/>
                        <a:t>Week 7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 dirty="0"/>
                        <a:t>Synthesis &amp; Culminating Project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Pulling together inference, conflict, justice, character, and theme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Explanatory/analytical essay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Creative project option: identity “One-Pager”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Organize essay with text evidence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Present theme analysis visually and in writing</a:t>
                      </a:r>
                    </a:p>
                    <a:p>
                      <a:pPr lvl="0">
                        <a:buNone/>
                      </a:pPr>
                      <a:r>
                        <a:rPr lang="en-US" sz="1050" b="1" dirty="0"/>
                        <a:t>Test Prep: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- Identify author’s purpose -Analyze perspective &amp; bias</a:t>
                      </a:r>
                      <a:endParaRPr lang="en-US" sz="1050" dirty="0"/>
                    </a:p>
                    <a:p>
                      <a:pPr lvl="0">
                        <a:buNone/>
                      </a:pP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Culminating essay: “How do the authors use character development and conflict to reveal truths about justice and identity?”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8W2</a:t>
                      </a:r>
                      <a:r>
                        <a:rPr lang="en-US" sz="1050" dirty="0"/>
                        <a:t>: Informative writing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8W9</a:t>
                      </a:r>
                      <a:r>
                        <a:rPr lang="en-US" sz="1050" dirty="0"/>
                        <a:t>: Use evidence from texts </a:t>
                      </a:r>
                      <a:br>
                        <a:rPr lang="en-US" sz="1050" dirty="0"/>
                      </a:br>
                      <a:r>
                        <a:rPr lang="en-US" sz="1050" dirty="0"/>
                        <a:t>- </a:t>
                      </a:r>
                      <a:r>
                        <a:rPr lang="en-US" sz="1050" b="1" dirty="0"/>
                        <a:t>8SL4</a:t>
                      </a:r>
                      <a:r>
                        <a:rPr lang="en-US" sz="1050" dirty="0"/>
                        <a:t>: Present claims clearly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868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071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35568-B027-64DB-079A-410AC7DBA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7FE2-CC5A-07E5-DD1D-4F5F1F80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6" y="214604"/>
            <a:ext cx="12108024" cy="1268963"/>
          </a:xfrm>
        </p:spPr>
        <p:txBody>
          <a:bodyPr>
            <a:normAutofit fontScale="90000"/>
          </a:bodyPr>
          <a:lstStyle/>
          <a:p>
            <a:r>
              <a:rPr lang="en-US" sz="1800" b="1">
                <a:solidFill>
                  <a:srgbClr val="FF0000"/>
                </a:solidFill>
              </a:rPr>
              <a:t>Grade 8 – Unit 4 Pacing Guide (Novel Study)</a:t>
            </a:r>
            <a:r>
              <a:rPr lang="en-US" sz="1800" b="1"/>
              <a:t>			 Length:</a:t>
            </a:r>
            <a:r>
              <a:rPr lang="en-US" sz="1800"/>
              <a:t> ~7 weeks</a:t>
            </a:r>
            <a:br>
              <a:rPr lang="en-US" sz="1800" b="1"/>
            </a:br>
            <a:r>
              <a:rPr lang="en-US" sz="1800" b="1"/>
              <a:t>Novels: </a:t>
            </a:r>
            <a:r>
              <a:rPr lang="en-US" sz="1800" i="1"/>
              <a:t>The Five People You Meet in Heaven</a:t>
            </a:r>
            <a:r>
              <a:rPr lang="en-US" sz="1800"/>
              <a:t> &amp; </a:t>
            </a:r>
            <a:r>
              <a:rPr lang="en-US" sz="1800" i="1"/>
              <a:t>The House of the Scorpion</a:t>
            </a:r>
            <a:r>
              <a:rPr lang="en-US" sz="1800"/>
              <a:t> (Nancy Farmer)</a:t>
            </a:r>
            <a:br>
              <a:rPr lang="en-US" sz="1800"/>
            </a:br>
            <a:r>
              <a:rPr lang="en-US" sz="1800" b="1"/>
              <a:t>Statements of Inquiry</a:t>
            </a:r>
            <a:br>
              <a:rPr lang="en-US" sz="1800" b="1"/>
            </a:br>
            <a:r>
              <a:rPr lang="en-US" sz="1800" i="1"/>
              <a:t>The Five People You Meet in Heaven:</a:t>
            </a:r>
            <a:r>
              <a:rPr lang="en-US" sz="1800"/>
              <a:t> </a:t>
            </a:r>
            <a:r>
              <a:rPr lang="en-US" sz="1800" i="1"/>
              <a:t>Human connections and choices influence identity, purpose, and legacy; through reflection and narrative structure, authors reveal how perspective shapes the meaning of life.</a:t>
            </a:r>
            <a:br>
              <a:rPr lang="en-US" sz="1800"/>
            </a:br>
            <a:r>
              <a:rPr lang="en-US" sz="1800" i="1"/>
              <a:t>The House of the Scorpion:</a:t>
            </a:r>
            <a:r>
              <a:rPr lang="en-US" sz="1800"/>
              <a:t> </a:t>
            </a:r>
            <a:r>
              <a:rPr lang="en-US" sz="1800" i="1"/>
              <a:t>Power, culture, and identity shape human behavior; through conflict and character development, authors reveal how individuals navigate morality and survival.</a:t>
            </a:r>
            <a:br>
              <a:rPr lang="en-US" sz="1800"/>
            </a:br>
            <a:endParaRPr lang="en-US" sz="18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7B5346B-D6D3-4F17-4279-29F9C706B5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3695052"/>
              </p:ext>
            </p:extLst>
          </p:nvPr>
        </p:nvGraphicFramePr>
        <p:xfrm>
          <a:off x="83976" y="1483567"/>
          <a:ext cx="11950961" cy="549806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3693">
                  <a:extLst>
                    <a:ext uri="{9D8B030D-6E8A-4147-A177-3AD203B41FA5}">
                      <a16:colId xmlns:a16="http://schemas.microsoft.com/office/drawing/2014/main" val="4160368557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1960470256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2431487718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3894713255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1129851647"/>
                    </a:ext>
                  </a:extLst>
                </a:gridCol>
              </a:tblGrid>
              <a:tr h="737585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NYS Next Generation </a:t>
                      </a:r>
                      <a:r>
                        <a:rPr lang="en-US" sz="1400"/>
                        <a:t>Standards (Grade 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531469"/>
                  </a:ext>
                </a:extLst>
              </a:tr>
              <a:tr h="607423">
                <a:tc>
                  <a:txBody>
                    <a:bodyPr/>
                    <a:lstStyle/>
                    <a:p>
                      <a:r>
                        <a:rPr lang="en-US" sz="1050" b="1"/>
                        <a:t>Week 1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/>
                        <a:t>Introduction &amp; Background</a:t>
                      </a: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Author background &amp; cultural/historical context </a:t>
                      </a:r>
                      <a:br>
                        <a:rPr lang="en-US" sz="1050" dirty="0"/>
                      </a:br>
                      <a:r>
                        <a:rPr lang="en-US" sz="1050"/>
                        <a:t>- Anticipation guide: identity, morality, purpose </a:t>
                      </a:r>
                      <a:br>
                        <a:rPr lang="en-US" sz="1050" dirty="0"/>
                      </a:br>
                      <a:r>
                        <a:rPr lang="en-US" sz="1050"/>
                        <a:t>- Establish novel study routines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Build context knowledge </a:t>
                      </a:r>
                      <a:br>
                        <a:rPr lang="en-US" sz="1050" dirty="0"/>
                      </a:br>
                      <a:r>
                        <a:rPr lang="en-US" sz="1050"/>
                        <a:t>- Make predictions </a:t>
                      </a:r>
                      <a:br>
                        <a:rPr lang="en-US" sz="1050" dirty="0"/>
                      </a:br>
                      <a:r>
                        <a:rPr lang="en-US" sz="1050"/>
                        <a:t>- Establish reading habits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Anticipation guide response </a:t>
                      </a:r>
                      <a:br>
                        <a:rPr lang="en-US" sz="1050" dirty="0"/>
                      </a:br>
                      <a:r>
                        <a:rPr lang="en-US" sz="1050"/>
                        <a:t>- Quickvwrite: “What defines identity/purpose?” </a:t>
                      </a:r>
                      <a:br>
                        <a:rPr lang="en-US" sz="1050" dirty="0"/>
                      </a:br>
                      <a:r>
                        <a:rPr lang="en-US" sz="1050"/>
                        <a:t>- KWL chart (morality &amp; legacy)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50" b="1"/>
                        <a:t>8RI1</a:t>
                      </a:r>
                      <a:r>
                        <a:rPr lang="it-IT" sz="1050"/>
                        <a:t>: Cite textual evidence </a:t>
                      </a:r>
                      <a:br>
                        <a:rPr lang="it-IT" sz="1050" dirty="0"/>
                      </a:br>
                      <a:r>
                        <a:rPr lang="it-IT" sz="1050"/>
                        <a:t>- </a:t>
                      </a:r>
                      <a:r>
                        <a:rPr lang="it-IT" sz="1050" b="1"/>
                        <a:t>8SL1</a:t>
                      </a:r>
                      <a:r>
                        <a:rPr lang="it-IT" sz="1050"/>
                        <a:t>: Collaborative discussion</a:t>
                      </a:r>
                      <a:endParaRPr lang="en-US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556025"/>
                  </a:ext>
                </a:extLst>
              </a:tr>
              <a:tr h="846054">
                <a:tc>
                  <a:txBody>
                    <a:bodyPr/>
                    <a:lstStyle/>
                    <a:p>
                      <a:r>
                        <a:rPr lang="en-US" sz="1050" b="1"/>
                        <a:t>Week 2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/>
                        <a:t>Narrative Point of View &amp; Structure</a:t>
                      </a: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Narrative POV in both novels (Eddie’s reflections vs. Matt’s cloning identity) </a:t>
                      </a:r>
                      <a:br>
                        <a:rPr lang="en-US" sz="1050" dirty="0"/>
                      </a:br>
                      <a:r>
                        <a:rPr lang="en-US" sz="1050"/>
                        <a:t>- Structure’s role in 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Identify POV and narrative choices </a:t>
                      </a:r>
                      <a:br>
                        <a:rPr lang="en-US" sz="1050" dirty="0"/>
                      </a:br>
                      <a:r>
                        <a:rPr lang="en-US" sz="1050"/>
                        <a:t>- Analyze how structure shapes understanding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Exit ticket: POV analysis </a:t>
                      </a:r>
                      <a:br>
                        <a:rPr lang="en-US" sz="1050" dirty="0"/>
                      </a:br>
                      <a:r>
                        <a:rPr lang="en-US" sz="1050"/>
                        <a:t>- Structure graphic organizer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8RL5</a:t>
                      </a:r>
                      <a:r>
                        <a:rPr lang="en-US" sz="1050"/>
                        <a:t>: Structure analysis </a:t>
                      </a:r>
                      <a:br>
                        <a:rPr lang="en-US" sz="1050" dirty="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8RL6</a:t>
                      </a:r>
                      <a:r>
                        <a:rPr lang="en-US" sz="1050"/>
                        <a:t>: Author’s POV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868917"/>
                  </a:ext>
                </a:extLst>
              </a:tr>
              <a:tr h="846054">
                <a:tc>
                  <a:txBody>
                    <a:bodyPr/>
                    <a:lstStyle/>
                    <a:p>
                      <a:r>
                        <a:rPr lang="en-US" sz="1050" b="1"/>
                        <a:t>Week 3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/>
                        <a:t>Character Development</a:t>
                      </a: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How Eddie and Matt evolve through conflicts </a:t>
                      </a:r>
                      <a:br>
                        <a:rPr lang="en-US" sz="1050" dirty="0"/>
                      </a:br>
                      <a:r>
                        <a:rPr lang="en-US" sz="1050"/>
                        <a:t>- Role of secondary characters in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Track character growth </a:t>
                      </a:r>
                      <a:br>
                        <a:rPr lang="en-US" sz="1050" dirty="0"/>
                      </a:br>
                      <a:r>
                        <a:rPr lang="en-US" sz="1050"/>
                        <a:t>- Connect relationships to themes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Character map/timeline </a:t>
                      </a:r>
                      <a:br>
                        <a:rPr lang="en-US" sz="1050" dirty="0"/>
                      </a:br>
                      <a:r>
                        <a:rPr lang="en-US" sz="1050"/>
                        <a:t>- Double-entry journal (character evidence)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8RL3</a:t>
                      </a:r>
                      <a:r>
                        <a:rPr lang="en-US" sz="1050"/>
                        <a:t>: Character development </a:t>
                      </a:r>
                      <a:br>
                        <a:rPr lang="en-US" sz="1050" dirty="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8RL2</a:t>
                      </a:r>
                      <a:r>
                        <a:rPr lang="en-US" sz="1050"/>
                        <a:t>: Theme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8140"/>
                  </a:ext>
                </a:extLst>
              </a:tr>
              <a:tr h="1092147">
                <a:tc>
                  <a:txBody>
                    <a:bodyPr/>
                    <a:lstStyle/>
                    <a:p>
                      <a:r>
                        <a:rPr lang="en-US" sz="1050" b="1"/>
                        <a:t>Week 4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/>
                        <a:t>Conflict, Power, and Morality</a:t>
                      </a: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Internal/external conflicts </a:t>
                      </a:r>
                      <a:br>
                        <a:rPr lang="en-US" sz="1050" dirty="0"/>
                      </a:br>
                      <a:r>
                        <a:rPr lang="en-US" sz="1050"/>
                        <a:t>- Eddie’s obstacles (regret, meaning) </a:t>
                      </a:r>
                      <a:br>
                        <a:rPr lang="en-US" sz="1050" dirty="0"/>
                      </a:br>
                      <a:r>
                        <a:rPr lang="en-US" sz="1050"/>
                        <a:t>- Matt’s conflicts (power, morality, survival)</a:t>
                      </a:r>
                    </a:p>
                    <a:p>
                      <a:pPr lvl="0">
                        <a:buNone/>
                      </a:pPr>
                      <a:r>
                        <a:rPr lang="en-US" sz="1050" b="0" i="0" u="none" strike="noStrike" noProof="0">
                          <a:latin typeface="Aptos"/>
                        </a:rPr>
                        <a:t>- Regret/redemption (</a:t>
                      </a:r>
                      <a:r>
                        <a:rPr lang="en-US" sz="1050" b="0" i="1" u="none" strike="noStrike" noProof="0">
                          <a:latin typeface="Aptos"/>
                        </a:rPr>
                        <a:t>Five People</a:t>
                      </a:r>
                      <a:r>
                        <a:rPr lang="en-US" sz="1050" b="0" i="0" u="none" strike="noStrike" noProof="0">
                          <a:latin typeface="Aptos"/>
                        </a:rPr>
                        <a:t>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Analyze how conflict develops theme </a:t>
                      </a:r>
                      <a:br>
                        <a:rPr lang="en-US" sz="1050" dirty="0"/>
                      </a:br>
                      <a:r>
                        <a:rPr lang="en-US" sz="1050"/>
                        <a:t>- Connect culture &amp; morality to obstacles</a:t>
                      </a:r>
                    </a:p>
                    <a:p>
                      <a:pPr lvl="0">
                        <a:buNone/>
                      </a:pPr>
                      <a:r>
                        <a:rPr lang="en-US" sz="1050" b="0" i="0" u="none" strike="noStrike" noProof="0">
                          <a:latin typeface="Aptos"/>
                        </a:rPr>
                        <a:t>- Mortality, regrets, relationships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Conflict graphic organizer </a:t>
                      </a:r>
                      <a:br>
                        <a:rPr lang="en-US" sz="1050" dirty="0"/>
                      </a:br>
                      <a:r>
                        <a:rPr lang="en-US" sz="1050"/>
                        <a:t>- Short constructed response (R.A.C.E.)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8RL2</a:t>
                      </a:r>
                      <a:r>
                        <a:rPr lang="en-US" sz="1050"/>
                        <a:t>: Analyze theme </a:t>
                      </a:r>
                      <a:br>
                        <a:rPr lang="en-US" sz="1050" dirty="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8W1</a:t>
                      </a:r>
                      <a:r>
                        <a:rPr lang="en-US" sz="1050"/>
                        <a:t>: Evidence-based claims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31749"/>
                  </a:ext>
                </a:extLst>
              </a:tr>
              <a:tr h="1084683">
                <a:tc>
                  <a:txBody>
                    <a:bodyPr/>
                    <a:lstStyle/>
                    <a:p>
                      <a:r>
                        <a:rPr lang="en-US" sz="1050" b="1"/>
                        <a:t>Week 5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/>
                        <a:t>Quote Analysis &amp; Thematic Connections</a:t>
                      </a:r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Writing with POV, dialogue, pacing, description, reflection </a:t>
                      </a:r>
                      <a:br>
                        <a:rPr lang="en-US" sz="1050" dirty="0"/>
                      </a:br>
                      <a:r>
                        <a:rPr lang="en-US" sz="1050"/>
                        <a:t>- Narrative extension: write an additional “lesson” for Eddie OR alternate chapter from Matt’s POV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Interpret quotes in context </a:t>
                      </a:r>
                      <a:br>
                        <a:rPr lang="en-US" sz="1100" dirty="0"/>
                      </a:br>
                      <a:r>
                        <a:rPr lang="en-US" sz="1100"/>
                        <a:t>- Synthesize thematic lessons</a:t>
                      </a:r>
                    </a:p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latin typeface="Aptos"/>
                        </a:rPr>
                        <a:t>- Tone through diction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Quote analysis journal </a:t>
                      </a:r>
                      <a:br>
                        <a:rPr lang="en-US" sz="1100" dirty="0"/>
                      </a:br>
                      <a:r>
                        <a:rPr lang="en-US" sz="1100"/>
                        <a:t>- Comparative short essay: “What lesson does each author suggest about life?”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8RL1</a:t>
                      </a:r>
                      <a:r>
                        <a:rPr lang="en-US" sz="1050"/>
                        <a:t>: Cite textual evidence </a:t>
                      </a:r>
                      <a:br>
                        <a:rPr lang="en-US" sz="1050" dirty="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8W4</a:t>
                      </a:r>
                      <a:r>
                        <a:rPr lang="en-US" sz="1050"/>
                        <a:t>: Clear, coherent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162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730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8C6E4-6D8C-FD17-7BEE-EC8DBCFC9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15AA0-A33E-EBE2-3506-09D10937E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519398"/>
            <a:ext cx="11857654" cy="1015805"/>
          </a:xfrm>
        </p:spPr>
        <p:txBody>
          <a:bodyPr>
            <a:normAutofit fontScale="90000"/>
          </a:bodyPr>
          <a:lstStyle/>
          <a:p>
            <a:r>
              <a:rPr lang="en-US" sz="1800" b="1">
                <a:solidFill>
                  <a:srgbClr val="FF0000"/>
                </a:solidFill>
              </a:rPr>
              <a:t>Grade 8 – Unit 4 Pacing Guide (Novel Study</a:t>
            </a:r>
            <a:r>
              <a:rPr lang="en-US" sz="1800" b="1"/>
              <a:t>)			 Length:</a:t>
            </a:r>
            <a:r>
              <a:rPr lang="en-US" sz="1800"/>
              <a:t> ~7 weeks</a:t>
            </a:r>
            <a:br>
              <a:rPr lang="en-US" sz="1800" b="1"/>
            </a:br>
            <a:r>
              <a:rPr lang="en-US" sz="1800" b="1"/>
              <a:t>Novels:</a:t>
            </a:r>
            <a:r>
              <a:rPr lang="en-US" sz="1800"/>
              <a:t> </a:t>
            </a:r>
            <a:r>
              <a:rPr lang="en-US" sz="1800" i="1"/>
              <a:t>The Five People You Meet in Heaven</a:t>
            </a:r>
            <a:r>
              <a:rPr lang="en-US" sz="1800"/>
              <a:t> (Mitch Albom) &amp; </a:t>
            </a:r>
            <a:r>
              <a:rPr lang="en-US" sz="1800" i="1"/>
              <a:t>The House of the Scorpion</a:t>
            </a:r>
            <a:r>
              <a:rPr lang="en-US" sz="1800"/>
              <a:t> (Nancy Farmer)</a:t>
            </a:r>
            <a:br>
              <a:rPr lang="en-US" sz="1800"/>
            </a:br>
            <a:r>
              <a:rPr lang="en-US" sz="1800" b="1"/>
              <a:t>Statements of Inquiry</a:t>
            </a:r>
            <a:br>
              <a:rPr lang="en-US" sz="1800" b="1"/>
            </a:br>
            <a:r>
              <a:rPr lang="en-US" sz="1800" i="1"/>
              <a:t>The Five People You Meet in Heaven:</a:t>
            </a:r>
            <a:r>
              <a:rPr lang="en-US" sz="1800"/>
              <a:t> </a:t>
            </a:r>
            <a:r>
              <a:rPr lang="en-US" sz="1800" i="1"/>
              <a:t>Human connections and choices influence identity, purpose, and legacy; through reflection and narrative structure, authors reveal how perspective shapes the meaning of life.</a:t>
            </a:r>
            <a:br>
              <a:rPr lang="en-US" sz="1800"/>
            </a:br>
            <a:r>
              <a:rPr lang="en-US" sz="1800" i="1"/>
              <a:t>The House of the Scorpion:</a:t>
            </a:r>
            <a:r>
              <a:rPr lang="en-US" sz="1800"/>
              <a:t> </a:t>
            </a:r>
            <a:r>
              <a:rPr lang="en-US" sz="1800" i="1"/>
              <a:t>Power, culture, and identity shape human behavior; through conflict and character development, authors reveal how individuals navigate morality and survival.</a:t>
            </a:r>
            <a:br>
              <a:rPr lang="en-US" sz="1800"/>
            </a:b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2D2722-57EB-15D6-30D6-278FF714B4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551547"/>
              </p:ext>
            </p:extLst>
          </p:nvPr>
        </p:nvGraphicFramePr>
        <p:xfrm>
          <a:off x="83975" y="1535203"/>
          <a:ext cx="11950961" cy="485005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3693">
                  <a:extLst>
                    <a:ext uri="{9D8B030D-6E8A-4147-A177-3AD203B41FA5}">
                      <a16:colId xmlns:a16="http://schemas.microsoft.com/office/drawing/2014/main" val="4160368557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1960470256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2431487718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3894713255"/>
                    </a:ext>
                  </a:extLst>
                </a:gridCol>
                <a:gridCol w="2416817">
                  <a:extLst>
                    <a:ext uri="{9D8B030D-6E8A-4147-A177-3AD203B41FA5}">
                      <a16:colId xmlns:a16="http://schemas.microsoft.com/office/drawing/2014/main" val="1129851647"/>
                    </a:ext>
                  </a:extLst>
                </a:gridCol>
              </a:tblGrid>
              <a:tr h="737585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NYS Next Generation </a:t>
                      </a:r>
                      <a:r>
                        <a:rPr lang="en-US" sz="1400"/>
                        <a:t>Standards (Grade 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531469"/>
                  </a:ext>
                </a:extLst>
              </a:tr>
              <a:tr h="846054">
                <a:tc>
                  <a:txBody>
                    <a:bodyPr/>
                    <a:lstStyle/>
                    <a:p>
                      <a:r>
                        <a:rPr lang="en-US" sz="1050" b="1"/>
                        <a:t>Week 6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/>
                        <a:t>Narrative Writing Focus (8W3a–b)</a:t>
                      </a:r>
                      <a:endParaRPr lang="en-US" sz="105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Writing with POV, dialogue, pacing, description, reflection </a:t>
                      </a:r>
                      <a:br>
                        <a:rPr lang="en-US" sz="1050" dirty="0"/>
                      </a:br>
                      <a:r>
                        <a:rPr lang="en-US" sz="1050"/>
                        <a:t>- Narrative extension: write an additional “lesson” for Eddie OR alternate chapter from Matt’s POV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Establish POV in narrative writing </a:t>
                      </a:r>
                      <a:br>
                        <a:rPr lang="en-US" sz="1050" dirty="0"/>
                      </a:br>
                      <a:r>
                        <a:rPr lang="en-US" sz="1050"/>
                        <a:t>- Use dialogue, pacing, reflection to develop events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Narrative writing draft: original scene from either novel </a:t>
                      </a:r>
                      <a:br>
                        <a:rPr lang="en-US" sz="1050" dirty="0"/>
                      </a:br>
                      <a:r>
                        <a:rPr lang="en-US" sz="1050"/>
                        <a:t>- Peer review of narrative techniques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/>
                        <a:t>8W3a</a:t>
                      </a:r>
                      <a:r>
                        <a:rPr lang="en-US" sz="1050"/>
                        <a:t>: Establish POV/narrator </a:t>
                      </a:r>
                      <a:br>
                        <a:rPr lang="en-US" sz="1050" dirty="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8W3b</a:t>
                      </a:r>
                      <a:r>
                        <a:rPr lang="en-US" sz="1050"/>
                        <a:t>: Narrative techniques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b="0" i="0" u="none" strike="noStrike" noProof="0">
                          <a:latin typeface="Aptos"/>
                        </a:rPr>
                        <a:t>- </a:t>
                      </a:r>
                      <a:r>
                        <a:rPr lang="en-US" sz="1050" b="1" i="0" u="none" strike="noStrike" noProof="0">
                          <a:latin typeface="Aptos"/>
                        </a:rPr>
                        <a:t>W.8.2</a:t>
                      </a:r>
                      <a:r>
                        <a:rPr lang="en-US" sz="1050" b="0" i="0" u="none" strike="noStrike" noProof="0">
                          <a:latin typeface="Aptos"/>
                        </a:rPr>
                        <a:t> Informative/Explanatory essay 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1050" b="0" i="0" u="none" strike="noStrike" noProof="0">
                          <a:latin typeface="Aptos"/>
                        </a:rPr>
                        <a:t>- </a:t>
                      </a:r>
                      <a:r>
                        <a:rPr lang="en-US" sz="1050" b="1" i="0" u="none" strike="noStrike" noProof="0">
                          <a:latin typeface="Aptos"/>
                        </a:rPr>
                        <a:t>W.8.4–6</a:t>
                      </a:r>
                      <a:r>
                        <a:rPr lang="en-US" sz="1050" b="0" i="0" u="none" strike="noStrike" noProof="0">
                          <a:latin typeface="Aptos"/>
                        </a:rPr>
                        <a:t> Produce clear, coherent writing using tech tools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868917"/>
                  </a:ext>
                </a:extLst>
              </a:tr>
              <a:tr h="846054">
                <a:tc>
                  <a:txBody>
                    <a:bodyPr/>
                    <a:lstStyle/>
                    <a:p>
                      <a:r>
                        <a:rPr lang="en-US" sz="1050" b="1"/>
                        <a:t>Week 7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 i="1"/>
                        <a:t>Synthesis &amp; Culminating Project</a:t>
                      </a:r>
                      <a:endParaRPr lang="en-US" sz="105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Compare themes, conflicts, and character development across novels </a:t>
                      </a:r>
                      <a:br>
                        <a:rPr lang="en-US" sz="1050" dirty="0"/>
                      </a:br>
                      <a:r>
                        <a:rPr lang="en-US" sz="1050"/>
                        <a:t>- Culminating writing task</a:t>
                      </a:r>
                    </a:p>
                    <a:p>
                      <a:pPr lvl="0">
                        <a:buNone/>
                      </a:pPr>
                      <a:r>
                        <a:rPr lang="en-US" sz="1050" b="0" i="0" u="none" strike="noStrike" noProof="0">
                          <a:latin typeface="Aptos"/>
                        </a:rPr>
                        <a:t>- Theme vs. main idea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--Compare/contrast author’s approach to identity &amp; morality </a:t>
                      </a:r>
                      <a:br>
                        <a:rPr lang="en-US" sz="1050" dirty="0"/>
                      </a:br>
                      <a:r>
                        <a:rPr lang="en-US" sz="1050"/>
                        <a:t>- Synthesize text analysis into final product task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Comparative essay: </a:t>
                      </a:r>
                      <a:r>
                        <a:rPr lang="en-US" sz="1050" i="1"/>
                        <a:t>How do Albom and Farmer use character development and conflict to reveal lessons about identity, morality, and purpose?</a:t>
                      </a:r>
                      <a:r>
                        <a:rPr lang="en-US" sz="1050" dirty="0"/>
                        <a:t> </a:t>
                      </a:r>
                      <a:br>
                        <a:rPr lang="en-US" sz="1050" dirty="0"/>
                      </a:br>
                      <a:r>
                        <a:rPr lang="en-US" sz="1050"/>
                        <a:t>- Final reflection journal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- </a:t>
                      </a:r>
                      <a:r>
                        <a:rPr lang="en-US" sz="1050" b="1"/>
                        <a:t>8RL9</a:t>
                      </a:r>
                      <a:r>
                        <a:rPr lang="en-US" sz="1050"/>
                        <a:t>: Analyze works on similar themes </a:t>
                      </a:r>
                      <a:br>
                        <a:rPr lang="en-US" sz="1050" dirty="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8W2</a:t>
                      </a:r>
                      <a:r>
                        <a:rPr lang="en-US" sz="1050"/>
                        <a:t>: Explanatory writing </a:t>
                      </a:r>
                      <a:br>
                        <a:rPr lang="en-US" sz="1050" dirty="0"/>
                      </a:br>
                      <a:r>
                        <a:rPr lang="en-US" sz="1050"/>
                        <a:t>- </a:t>
                      </a:r>
                      <a:r>
                        <a:rPr lang="en-US" sz="1050" b="1"/>
                        <a:t>8W9</a:t>
                      </a:r>
                      <a:r>
                        <a:rPr lang="en-US" sz="1050"/>
                        <a:t>: Use textual evidence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8458140"/>
                  </a:ext>
                </a:extLst>
              </a:tr>
              <a:tr h="1084683">
                <a:tc>
                  <a:txBody>
                    <a:bodyPr/>
                    <a:lstStyle/>
                    <a:p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Community Service Project Presentation</a:t>
                      </a:r>
                      <a:r>
                        <a:rPr lang="en-US" sz="1050"/>
                        <a:t> (written report + oral presentation) </a:t>
                      </a:r>
                      <a:br>
                        <a:rPr lang="en-US" sz="1050" dirty="0"/>
                      </a:br>
                      <a:r>
                        <a:rPr lang="en-US" sz="1050"/>
                        <a:t>- Reflection essay: “What did I learn about author’s purpose, perspective, and community?”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31749"/>
                  </a:ext>
                </a:extLst>
              </a:tr>
              <a:tr h="1084683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162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30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2991</Words>
  <Application>Microsoft Office PowerPoint</Application>
  <PresentationFormat>Widescreen</PresentationFormat>
  <Paragraphs>206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Grade 8 – Units 1-4 Pacing Guide</vt:lpstr>
      <vt:lpstr> Grade 8 – Unit 1A Pacing Guide      Length: ~5 weeks Unit Title: Foundations of Expression: Growth Mindset, Structure, and Literary Analysis </vt:lpstr>
      <vt:lpstr> Grade 8 –  Unit 2 Pacing Guide (Novel Study) Novels: Inside Out and Back Again (Thanhha Lai) or Monster (Walter Dean Myers) (introductions)    or Lost &amp; Found  Length: ~6-8  weeks Statements of Inquiry: Inside Out and Back Again: Culture, language, and identity shape how individuals overcome obstacles and adapt to new environments, and perspective influences how stories are told and understood. Monster: Point of view and structure influence how truth, justice, and identity are perceived, and overcoming obstacles reveals the impact of culture and society on personal growth. </vt:lpstr>
      <vt:lpstr>Grade 8 – Unit 2 Pacing Guide (Novel Study) Novels:  Novels: Inside Out and Back Again (Thanhha Lai) or Monster (Walter Dean Myers)        Length: 6-8 weeks Statements of Inquiry: Inside Out and Back Again: Culture, language, and identity shape how individuals overcome obstacles and adapt to new environments, and perspective influences how stories are told and understood. Monster: Point of view and structure influence how truth, justice, and identity are perceived, and overcoming obstacles reveals the impact of culture and society on personal growth. </vt:lpstr>
      <vt:lpstr>Grade 8 – Unit 3 Pacing Guide (Novel Study) Novels: To Kill a Mockingbird (Harper Lee) &amp; Speak (Laurie Halse Anderson)/ The Help by Kathryn Stockett Length: ~7 weeks Statements of Inquiry To Kill a Mockingbird: Justice and morality are shaped by culture, identity, and perspective; through conflict and character growth, authors reveal how individuals confront prejudice and search for truth. Speak: Language, silence, and perspective influence identity and healing; authors use character development and conflict to explore how individuals reclaim their voices in the face of injustice. </vt:lpstr>
      <vt:lpstr>Grade 8 – Unit 3 Pacing Guide (Novel Study) Novels: To Kill a Mockingbird (Harper Lee) &amp; Speak (Laurie Halse Anderson) The Help by Kathryn StockettTest Prep:      Length: ~7 weeks Statements of Inquiry To Kill a Mockingbird: Justice and morality are shaped by culture, identity, and perspective; through conflict and character growth, authors reveal how individuals confront prejudice and search for truth. Speak: Language, silence, and perspective influence identity and healing; authors use character development and conflict to explore how individuals reclaim their voices in the face of injustice. </vt:lpstr>
      <vt:lpstr>Grade 8 – Unit 4 Pacing Guide (Novel Study)    Length: ~7 weeks Novels: The Five People You Meet in Heaven &amp; The House of the Scorpion (Nancy Farmer) Statements of Inquiry The Five People You Meet in Heaven: Human connections and choices influence identity, purpose, and legacy; through reflection and narrative structure, authors reveal how perspective shapes the meaning of life. The House of the Scorpion: Power, culture, and identity shape human behavior; through conflict and character development, authors reveal how individuals navigate morality and survival. </vt:lpstr>
      <vt:lpstr>Grade 8 – Unit 4 Pacing Guide (Novel Study)    Length: ~7 weeks Novels: The Five People You Meet in Heaven (Mitch Albom) &amp; The House of the Scorpion (Nancy Farmer) Statements of Inquiry The Five People You Meet in Heaven: Human connections and choices influence identity, purpose, and legacy; through reflection and narrative structure, authors reveal how perspective shapes the meaning of life. The House of the Scorpion: Power, culture, and identity shape human behavior; through conflict and character development, authors reveal how individuals navigate morality and survival.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Dubose, Stephanie</dc:creator>
  <cp:lastModifiedBy>Prince, Felicia</cp:lastModifiedBy>
  <cp:revision>79</cp:revision>
  <dcterms:created xsi:type="dcterms:W3CDTF">2025-09-19T16:31:15Z</dcterms:created>
  <dcterms:modified xsi:type="dcterms:W3CDTF">2026-05-26T14:35:16Z</dcterms:modified>
</cp:coreProperties>
</file>