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8913EB"/>
    <a:srgbClr val="1111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0B87CC-5368-40BC-6587-B1C8C0A3D475}" v="55" dt="2025-09-22T14:58:16.267"/>
    <p1510:client id="{4BEABADF-DC2A-EAB1-91BA-A657D20D9FE4}" v="320" dt="2025-09-21T22:15:25.9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E45FB-22F5-76E7-1F5C-A7FEBC2836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5568BB-7E2A-CA03-7AA1-9904983DA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55944-8536-DBC0-34FD-F483752F3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2B93B-8679-CC03-D7EB-16E538048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F0FB9-37D0-C795-CF43-B97505874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74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BC935-CB15-3C12-392D-8A3A5ACA6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0D7FD6-A5CE-D45F-2D4B-CEE30EFF75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151AA-DD83-1CDA-6239-E6C7263D1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11166-3F82-E3FD-2172-CB15918E3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D7C46-6014-F1AA-94AD-5C161328B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33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6021D1-114E-43F6-8582-8FED63A3B4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AB68A8-B87E-AD1B-EBDA-C7C27C218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B66371-50B8-2782-AF81-00CF1AAF4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5B425-4176-DC00-BBF5-9B3AFFA2B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E0060-F9A6-576E-F5F1-121899125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652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357E7-1080-BD96-C2CA-006DD322B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15E1F-A63C-D196-751B-26E318B1E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77DFA1-DA28-95A6-FF1E-1740F51D4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85CEB-094F-CD31-0BCF-22219598E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7DFC79-EF4F-2BD4-F396-9688E64E5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20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DC8E5-8B12-664D-6662-0D2998E34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4543E-2A93-7186-BA22-008EFFD1F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616B9-AE78-6306-003E-B1C98B6F5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E46B7-6E45-7ABA-E85D-0142A8EDC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74130-9AFE-3288-FFCC-70A815C1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1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11625-4440-0207-B9BD-E3A4AA89D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5FC6F-316D-B0D7-00BD-9F51493A84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1B4FDD-246F-C60B-50A8-EB1FD9DB26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CB4435-1B69-A58F-D08C-D27CAB147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216B5C-9FF7-9472-C548-FF8118769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9BCA6D-2841-28D3-C5DA-8E17A5445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59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FA032-0512-81D9-A75A-ABD74507C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3B272D-C3A5-CBA0-59E9-9ECFC7500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9D89A-ED0A-1CF3-205E-57B1662A6B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6257FE-6402-61A8-BE0E-A2B710891A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33DA5F-4660-7105-1C94-0A611EDB0A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5112AB-6468-2588-EBD4-F0947F9C4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BE617D-DB92-94C3-4E99-4126CD0A0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C27A5F-9ED6-CD51-0E25-7E07FCB11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59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D3CB3-AAE6-E286-092A-45D0C4A08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004520-B278-19D6-013F-6E0A2E95C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1BFFF-B693-1F3F-DE25-29227D0F8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3E60EF-7FE2-D5C6-53CD-57CB2B02F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10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D86399-7CA5-B03A-162F-DB511D376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FEE578-7364-FD0B-1025-406C005F4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F443F4-C8BC-DF53-BBD5-BC641BF15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548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B3B45-7A66-FD95-B0DC-D3A0C0884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AD33A-F220-6400-F319-6569ACFB5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9A0C1B-02C6-D3F0-7008-BD243BB6A5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C5B26C-CE3D-62B5-8E9C-9EFA7A0B7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6AA617-7E7D-9C90-8811-4C0C7ABAB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481AC1-EE2B-2914-7BB7-AD02F1647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365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1CBB3-3EB8-6355-19B6-282D4931D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A71EDD-B605-7D9F-DC88-392B27A8AD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DF2AC8-466A-8B63-5476-E4981E713E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F0776D-0D90-B8D2-146A-BA2C29AAC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FC83B-99B8-4606-9D80-C569D92CAD9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7BC65C-3ED2-B126-D23D-E79CA0345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A98AE5-6318-997D-691C-8FCCC9B5E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2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4C222E-ED3D-92D4-A82B-C573D707E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50B8F-82B2-55DF-2BEA-DA1462653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F4551-244F-33B3-00B0-8DEC1A1B4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7FC83B-99B8-4606-9D80-C569D92CAD9A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CE7C2-0603-D5CB-F62A-6C9703380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6E678-C1ED-A8E8-4AF5-BD34674292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441602-D5E7-4FFC-B52A-CAEB8630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46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58465-FF40-4ECA-9C27-6735182F89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/>
              <a:t>Grade 7 – Units 1-4 Pacing Guide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A13813-0A20-060D-9E89-8B63408FD7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ABGS Middle School </a:t>
            </a:r>
          </a:p>
          <a:p>
            <a:r>
              <a:rPr lang="en-US" dirty="0"/>
              <a:t>Literature and Language Department </a:t>
            </a:r>
          </a:p>
          <a:p>
            <a:r>
              <a:rPr lang="en-US"/>
              <a:t>SDuBose</a:t>
            </a:r>
            <a:r>
              <a:rPr lang="en-US" dirty="0"/>
              <a:t>: Instructional Coach </a:t>
            </a:r>
          </a:p>
        </p:txBody>
      </p:sp>
    </p:spTree>
    <p:extLst>
      <p:ext uri="{BB962C8B-B14F-4D97-AF65-F5344CB8AC3E}">
        <p14:creationId xmlns:p14="http://schemas.microsoft.com/office/powerpoint/2010/main" val="1476226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ED6ED-8417-06BB-BFB5-351560795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B2CBA-F302-04DE-78F6-643C1D870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9698"/>
            <a:ext cx="12192719" cy="1146594"/>
          </a:xfrm>
        </p:spPr>
        <p:txBody>
          <a:bodyPr>
            <a:normAutofit fontScale="90000"/>
          </a:bodyPr>
          <a:lstStyle/>
          <a:p>
            <a:r>
              <a:rPr lang="en-US" sz="2000" b="1">
                <a:solidFill>
                  <a:srgbClr val="00B050"/>
                </a:solidFill>
              </a:rPr>
              <a:t>Grade 7 – Unit 1 Pacing Guide</a:t>
            </a:r>
            <a:br>
              <a:rPr lang="en-US" sz="2000" b="1"/>
            </a:br>
            <a:r>
              <a:rPr lang="en-US" sz="2000" b="1"/>
              <a:t>Unit Title:</a:t>
            </a:r>
            <a:r>
              <a:rPr lang="en-US" sz="2000"/>
              <a:t> </a:t>
            </a:r>
            <a:r>
              <a:rPr lang="en-US" sz="2000" i="1"/>
              <a:t>Fundamentals of Written Expression: Grammar, Structure, and Literary Analysis – “Stories That Shape Us: Exploring Grammar, Punctuation, and Style”. </a:t>
            </a:r>
            <a:r>
              <a:rPr lang="en-US" sz="2000" b="1"/>
              <a:t>Length:</a:t>
            </a:r>
            <a:r>
              <a:rPr lang="en-US" sz="2000"/>
              <a:t> ~5 weeks</a:t>
            </a:r>
            <a:br>
              <a:rPr lang="en-US" sz="2000"/>
            </a:br>
            <a:r>
              <a:rPr lang="en-US" sz="2000"/>
              <a:t> </a:t>
            </a:r>
            <a:br>
              <a:rPr lang="en-US" sz="2000"/>
            </a:br>
            <a:br>
              <a:rPr lang="en-US"/>
            </a:br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C146D97-A0BE-2107-55C4-A00283C8DD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0391247"/>
              </p:ext>
            </p:extLst>
          </p:nvPr>
        </p:nvGraphicFramePr>
        <p:xfrm>
          <a:off x="94890" y="1026291"/>
          <a:ext cx="12002219" cy="80234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875">
                  <a:extLst>
                    <a:ext uri="{9D8B030D-6E8A-4147-A177-3AD203B41FA5}">
                      <a16:colId xmlns:a16="http://schemas.microsoft.com/office/drawing/2014/main" val="3457128807"/>
                    </a:ext>
                  </a:extLst>
                </a:gridCol>
                <a:gridCol w="2139756">
                  <a:extLst>
                    <a:ext uri="{9D8B030D-6E8A-4147-A177-3AD203B41FA5}">
                      <a16:colId xmlns:a16="http://schemas.microsoft.com/office/drawing/2014/main" val="2727229680"/>
                    </a:ext>
                  </a:extLst>
                </a:gridCol>
                <a:gridCol w="3021896">
                  <a:extLst>
                    <a:ext uri="{9D8B030D-6E8A-4147-A177-3AD203B41FA5}">
                      <a16:colId xmlns:a16="http://schemas.microsoft.com/office/drawing/2014/main" val="3115099610"/>
                    </a:ext>
                  </a:extLst>
                </a:gridCol>
                <a:gridCol w="2495226">
                  <a:extLst>
                    <a:ext uri="{9D8B030D-6E8A-4147-A177-3AD203B41FA5}">
                      <a16:colId xmlns:a16="http://schemas.microsoft.com/office/drawing/2014/main" val="3686606851"/>
                    </a:ext>
                  </a:extLst>
                </a:gridCol>
                <a:gridCol w="3008466">
                  <a:extLst>
                    <a:ext uri="{9D8B030D-6E8A-4147-A177-3AD203B41FA5}">
                      <a16:colId xmlns:a16="http://schemas.microsoft.com/office/drawing/2014/main" val="2205811300"/>
                    </a:ext>
                  </a:extLst>
                </a:gridCol>
              </a:tblGrid>
              <a:tr h="640946">
                <a:tc>
                  <a:txBody>
                    <a:bodyPr/>
                    <a:lstStyle/>
                    <a:p>
                      <a:r>
                        <a:rPr lang="en-US" sz="1400" b="1" dirty="0"/>
                        <a:t>Week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Content / Focus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Skills &amp; Concepts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Formative Assessments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NYS Next Generation Standards (Grade 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0698926"/>
                  </a:ext>
                </a:extLst>
              </a:tr>
              <a:tr h="1132133">
                <a:tc>
                  <a:txBody>
                    <a:bodyPr/>
                    <a:lstStyle/>
                    <a:p>
                      <a:r>
                        <a:rPr lang="en-US" sz="1100" b="1" dirty="0"/>
                        <a:t>Week 1</a:t>
                      </a:r>
                      <a:r>
                        <a:rPr lang="en-US" sz="1100" dirty="0"/>
                        <a:t> </a:t>
                      </a:r>
                      <a:br>
                        <a:rPr lang="en-US" sz="1100" dirty="0"/>
                      </a:br>
                      <a:r>
                        <a:rPr lang="en-US" sz="1100" i="1" dirty="0"/>
                        <a:t>Diagnostic &amp; Foundations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Literacy diagnostic &amp; grouping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Review R.A.C.E. format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Punctuation review (comma, semicolon, ellipsis, coordinating conjunctions)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dirty="0"/>
                        <a:t>Identify strengths/weaknesses in reading/writing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Apply conventions of punctuation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Construct responses using R.A.C.E.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dirty="0"/>
                        <a:t>-Inference (review)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Baseline writing task (short response to nonfiction text)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Grammar/punctuation quiz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7W1</a:t>
                      </a:r>
                      <a:r>
                        <a:rPr lang="en-US" sz="1100" dirty="0"/>
                        <a:t>: Write arguments supported by evidence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7L1–2</a:t>
                      </a:r>
                      <a:r>
                        <a:rPr lang="en-US" sz="1100" dirty="0"/>
                        <a:t>: Grammar &amp; punctuation conventions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564412"/>
                  </a:ext>
                </a:extLst>
              </a:tr>
              <a:tr h="982091">
                <a:tc>
                  <a:txBody>
                    <a:bodyPr/>
                    <a:lstStyle/>
                    <a:p>
                      <a:r>
                        <a:rPr lang="en-US" sz="1100" b="1" dirty="0"/>
                        <a:t>Week 2</a:t>
                      </a:r>
                      <a:r>
                        <a:rPr lang="en-US" sz="1100" dirty="0"/>
                        <a:t> </a:t>
                      </a:r>
                      <a:br>
                        <a:rPr lang="en-US" sz="1100" dirty="0"/>
                      </a:br>
                      <a:r>
                        <a:rPr lang="en-US" sz="1100" i="1" dirty="0"/>
                        <a:t>Close Reading: “Seventh Grade” (Gary Soto)</a:t>
                      </a:r>
                    </a:p>
                    <a:p>
                      <a:pPr lvl="0">
                        <a:buNone/>
                      </a:pPr>
                      <a:r>
                        <a:rPr lang="en-US" sz="1100" i="1" dirty="0"/>
                        <a:t>Close Reading: "Eleven" (Sandra Cisneros)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Central idea &amp; supporting details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R.A.C.E. claim 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dirty="0"/>
                        <a:t>Review grammar &amp; punctuation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dirty="0"/>
                        <a:t>- Cite textual evidence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Analyze how elements of plot are related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Determine word meaning using context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Short response citing evidence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Vocabulary building </a:t>
                      </a:r>
                    </a:p>
                    <a:p>
                      <a:r>
                        <a:rPr lang="en-US" sz="1100" dirty="0"/>
                        <a:t>Grammar &amp; punctuation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7RL1</a:t>
                      </a:r>
                      <a:r>
                        <a:rPr lang="en-US" sz="1100" dirty="0"/>
                        <a:t>: Cite evidence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7RL3</a:t>
                      </a:r>
                      <a:r>
                        <a:rPr lang="en-US" sz="1100" dirty="0"/>
                        <a:t>: Analyze plot interaction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7L4</a:t>
                      </a:r>
                      <a:r>
                        <a:rPr lang="en-US" sz="1100" dirty="0"/>
                        <a:t>: Vocabulary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523511"/>
                  </a:ext>
                </a:extLst>
              </a:tr>
              <a:tr h="814534">
                <a:tc>
                  <a:txBody>
                    <a:bodyPr/>
                    <a:lstStyle/>
                    <a:p>
                      <a:r>
                        <a:rPr lang="en-US" sz="1100" b="1" dirty="0"/>
                        <a:t>Week 3</a:t>
                      </a:r>
                      <a:r>
                        <a:rPr lang="en-US" sz="1100" dirty="0"/>
                        <a:t> </a:t>
                      </a:r>
                      <a:br>
                        <a:rPr lang="en-US" sz="1100" dirty="0"/>
                      </a:br>
                      <a:r>
                        <a:rPr lang="en-US" sz="1100" i="1" dirty="0"/>
                        <a:t>Close Reading: “Fish Cheeks” (Amy Tan)</a:t>
                      </a:r>
                    </a:p>
                    <a:p>
                      <a:pPr lvl="0">
                        <a:buNone/>
                      </a:pPr>
                      <a:r>
                        <a:rPr lang="en-US" sz="1100" i="1" dirty="0"/>
                        <a:t>Close Reading (poetry):</a:t>
                      </a:r>
                    </a:p>
                    <a:p>
                      <a:pPr lvl="0">
                        <a:buNone/>
                      </a:pPr>
                      <a:r>
                        <a:rPr lang="en-US" sz="1100" i="1" dirty="0"/>
                        <a:t>"We Real Cool" </a:t>
                      </a:r>
                    </a:p>
                    <a:p>
                      <a:pPr lvl="0">
                        <a:buNone/>
                      </a:pPr>
                      <a:r>
                        <a:rPr lang="en-US" sz="1100" i="1" dirty="0"/>
                        <a:t>(Gwendolyn Brooks)</a:t>
                      </a:r>
                    </a:p>
                    <a:p>
                      <a:pPr lvl="0">
                        <a:buNone/>
                      </a:pPr>
                      <a:r>
                        <a:rPr lang="en-US" sz="1100" i="1" dirty="0"/>
                        <a:t>"Mother to Son"</a:t>
                      </a:r>
                    </a:p>
                    <a:p>
                      <a:pPr lvl="0">
                        <a:buNone/>
                      </a:pPr>
                      <a:r>
                        <a:rPr lang="en-US" sz="1100" i="1" dirty="0"/>
                        <a:t>(Langston Hughes)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Culture, time, and place in literature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Author’s POV and contrasts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Analyze how culture shapes identity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Contrast narrator vs. others’ perspectives</a:t>
                      </a:r>
                    </a:p>
                    <a:p>
                      <a:pPr lvl="0">
                        <a:buNone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Short response (claim + evidence)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Peer review checklist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7RL6</a:t>
                      </a:r>
                      <a:r>
                        <a:rPr lang="en-US" sz="1100" dirty="0"/>
                        <a:t>: Analyze author’s POV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7RL2</a:t>
                      </a:r>
                      <a:r>
                        <a:rPr lang="en-US" sz="1100" dirty="0"/>
                        <a:t>: Determine themes/central ideas</a:t>
                      </a:r>
                    </a:p>
                    <a:p>
                      <a:pPr lvl="0">
                        <a:buNone/>
                      </a:pPr>
                      <a:r>
                        <a:rPr lang="en-US" sz="1100" dirty="0"/>
                        <a:t>-</a:t>
                      </a:r>
                      <a:r>
                        <a:rPr lang="en-US" sz="1100" b="1" dirty="0"/>
                        <a:t>7L5</a:t>
                      </a:r>
                      <a:r>
                        <a:rPr lang="en-US" sz="1100" dirty="0"/>
                        <a:t>: Demonstrate understanding of figurative language, word relationships, and nuances in word meanings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926598"/>
                  </a:ext>
                </a:extLst>
              </a:tr>
              <a:tr h="982091">
                <a:tc>
                  <a:txBody>
                    <a:bodyPr/>
                    <a:lstStyle/>
                    <a:p>
                      <a:r>
                        <a:rPr lang="en-US" sz="1100" b="1" dirty="0"/>
                        <a:t>Week 4</a:t>
                      </a:r>
                      <a:r>
                        <a:rPr lang="en-US" sz="1100" dirty="0"/>
                        <a:t> </a:t>
                      </a:r>
                      <a:br>
                        <a:rPr lang="en-US" sz="1100" dirty="0"/>
                      </a:br>
                      <a:r>
                        <a:rPr lang="en-US" sz="1100" i="1" dirty="0"/>
                        <a:t>Close Reading: Nonfiction – “Miracle Hands” (Matt Birkbeck)</a:t>
                      </a:r>
                    </a:p>
                    <a:p>
                      <a:pPr lvl="0">
                        <a:buNone/>
                      </a:pPr>
                      <a:r>
                        <a:rPr lang="en-US" sz="1100" i="1" dirty="0"/>
                        <a:t>"At the Head of Her Class and Homeless" (Common Lit article)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Structure and central idea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Comparing fiction and nonfiction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Identify/explain central ideas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Write claims supported by evidence</a:t>
                      </a:r>
                    </a:p>
                    <a:p>
                      <a:pPr lvl="0">
                        <a:buNone/>
                      </a:pPr>
                      <a:r>
                        <a:rPr lang="en-US" sz="1100" dirty="0"/>
                        <a:t>-Analyze cause and effect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Comparative short response (fiction + nonfiction)</a:t>
                      </a:r>
                    </a:p>
                    <a:p>
                      <a:pPr lvl="0">
                        <a:buNone/>
                      </a:pPr>
                      <a:r>
                        <a:rPr lang="en-US" sz="1100" dirty="0"/>
                        <a:t>-Text-dependent multiple choice </a:t>
                      </a:r>
                    </a:p>
                    <a:p>
                      <a:pPr lvl="0">
                        <a:buNone/>
                      </a:pPr>
                      <a:r>
                        <a:rPr lang="en-US" sz="1100" dirty="0"/>
                        <a:t>-Short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7RI2</a:t>
                      </a:r>
                      <a:r>
                        <a:rPr lang="en-US" sz="1100" dirty="0"/>
                        <a:t>: Determine central idea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7W1a-e</a:t>
                      </a:r>
                      <a:r>
                        <a:rPr lang="en-US" sz="1100" dirty="0"/>
                        <a:t>: Claims &amp; evidence</a:t>
                      </a:r>
                    </a:p>
                    <a:p>
                      <a:pPr lvl="0">
                        <a:buNone/>
                      </a:pPr>
                      <a:r>
                        <a:rPr lang="en-US" sz="1100" b="1" dirty="0"/>
                        <a:t>7R3: </a:t>
                      </a:r>
                      <a:r>
                        <a:rPr lang="en-US" sz="1100" dirty="0"/>
                        <a:t> </a:t>
                      </a:r>
                      <a:r>
                        <a:rPr lang="en-US" sz="1100" b="0" i="1" u="none" strike="noStrike" noProof="0" dirty="0">
                          <a:latin typeface="Aptos"/>
                        </a:rPr>
                        <a:t>In informational texts, analyze how individuals, events, and ideas are introduced, relate to each other, and are developed. 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116469"/>
                  </a:ext>
                </a:extLst>
              </a:tr>
              <a:tr h="1282174">
                <a:tc>
                  <a:txBody>
                    <a:bodyPr/>
                    <a:lstStyle/>
                    <a:p>
                      <a:r>
                        <a:rPr lang="en-US" sz="1100" b="1" dirty="0"/>
                        <a:t>Week 5</a:t>
                      </a:r>
                      <a:r>
                        <a:rPr lang="en-US" sz="1100" dirty="0"/>
                        <a:t> </a:t>
                      </a:r>
                      <a:br>
                        <a:rPr lang="en-US" sz="1100" dirty="0"/>
                      </a:br>
                      <a:r>
                        <a:rPr lang="en-US" sz="1100" i="1" dirty="0"/>
                        <a:t>Close Reading: “The Day It Rained Cockroaches” (Paul Zindel) + Nonfiction Pairing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- Point of view analysis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Plot development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Vocabulary in context</a:t>
                      </a:r>
                    </a:p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dirty="0"/>
                        <a:t>Analyze how structure contributes to meaning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Connect texts to survival in challenging environments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dirty="0"/>
                        <a:t>- Apply grammar conventions in writing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Use evidence-based claims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Organize coherent essays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100" dirty="0"/>
                        <a:t>- Group discussion with evidence-based notes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dirty="0"/>
                        <a:t>Magnet Summaries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7RL5</a:t>
                      </a:r>
                      <a:r>
                        <a:rPr lang="en-US" sz="1100" dirty="0"/>
                        <a:t>: Analyze structure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7RI5</a:t>
                      </a:r>
                      <a:r>
                        <a:rPr lang="en-US" sz="1100" dirty="0"/>
                        <a:t>: Analyze nonfiction structure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7W4</a:t>
                      </a:r>
                      <a:r>
                        <a:rPr lang="en-US" sz="1100" dirty="0"/>
                        <a:t>: Clear, coherent writing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4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3788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26B5C-2DEC-11D8-EE39-D9434272D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14953"/>
            <a:ext cx="12002219" cy="1337094"/>
          </a:xfrm>
        </p:spPr>
        <p:txBody>
          <a:bodyPr>
            <a:normAutofit fontScale="90000"/>
          </a:bodyPr>
          <a:lstStyle/>
          <a:p>
            <a:r>
              <a:rPr lang="en-US" sz="2000" b="1" dirty="0">
                <a:solidFill>
                  <a:srgbClr val="1111F0"/>
                </a:solidFill>
              </a:rPr>
              <a:t>Grade 7 – Unit 2 (Novel Study) Pacing Guide</a:t>
            </a:r>
            <a:r>
              <a:rPr lang="en-US" sz="2000" b="1" dirty="0">
                <a:solidFill>
                  <a:srgbClr val="00B050"/>
                </a:solidFill>
              </a:rPr>
              <a:t>:</a:t>
            </a:r>
            <a:br>
              <a:rPr lang="en-US" sz="2000" b="1" dirty="0"/>
            </a:br>
            <a:r>
              <a:rPr lang="en-US" sz="2000" b="1" dirty="0"/>
              <a:t>Novels:</a:t>
            </a:r>
            <a:r>
              <a:rPr lang="en-US" sz="2000" dirty="0"/>
              <a:t> </a:t>
            </a:r>
            <a:r>
              <a:rPr lang="en-US" sz="2000" i="1" dirty="0">
                <a:solidFill>
                  <a:srgbClr val="FF3399"/>
                </a:solidFill>
              </a:rPr>
              <a:t>A Long Walk to Water</a:t>
            </a:r>
            <a:r>
              <a:rPr lang="en-US" sz="2000" dirty="0">
                <a:solidFill>
                  <a:srgbClr val="FF3399"/>
                </a:solidFill>
              </a:rPr>
              <a:t> (Linda Sue Park) or </a:t>
            </a:r>
            <a:r>
              <a:rPr lang="en-US" sz="2000" i="1" dirty="0">
                <a:solidFill>
                  <a:srgbClr val="FF3399"/>
                </a:solidFill>
              </a:rPr>
              <a:t>The Pearl</a:t>
            </a:r>
            <a:r>
              <a:rPr lang="en-US" sz="2000" dirty="0">
                <a:solidFill>
                  <a:srgbClr val="FF3399"/>
                </a:solidFill>
              </a:rPr>
              <a:t> (John Steinbeck – Honors</a:t>
            </a:r>
            <a:r>
              <a:rPr lang="en-US" sz="2000" dirty="0"/>
              <a:t>)             </a:t>
            </a:r>
            <a:r>
              <a:rPr lang="en-US" sz="2000" b="1" dirty="0"/>
              <a:t>Length:</a:t>
            </a:r>
            <a:r>
              <a:rPr lang="en-US" sz="2000" dirty="0"/>
              <a:t> ~6–7 weeks</a:t>
            </a:r>
            <a:br>
              <a:rPr lang="en-US" sz="2000" dirty="0"/>
            </a:br>
            <a:r>
              <a:rPr lang="en-US" sz="2000" b="1" i="1" dirty="0"/>
              <a:t>Statement of Inquiry:</a:t>
            </a:r>
            <a:r>
              <a:rPr lang="en-US" sz="2000" dirty="0"/>
              <a:t> How do people survive in challenging environments? 2. How do culture, time, and place affect an individual</a:t>
            </a:r>
            <a:br>
              <a:rPr lang="en-US" sz="2000" dirty="0"/>
            </a:br>
            <a:br>
              <a:rPr lang="en-US" sz="2000" dirty="0"/>
            </a:b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C2A6F0-AFB4-C9EF-FD4D-021AB92BF5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427380"/>
              </p:ext>
            </p:extLst>
          </p:nvPr>
        </p:nvGraphicFramePr>
        <p:xfrm>
          <a:off x="94888" y="1042416"/>
          <a:ext cx="12002219" cy="59157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574">
                  <a:extLst>
                    <a:ext uri="{9D8B030D-6E8A-4147-A177-3AD203B41FA5}">
                      <a16:colId xmlns:a16="http://schemas.microsoft.com/office/drawing/2014/main" val="3457128807"/>
                    </a:ext>
                  </a:extLst>
                </a:gridCol>
                <a:gridCol w="2145057">
                  <a:extLst>
                    <a:ext uri="{9D8B030D-6E8A-4147-A177-3AD203B41FA5}">
                      <a16:colId xmlns:a16="http://schemas.microsoft.com/office/drawing/2014/main" val="2727229680"/>
                    </a:ext>
                  </a:extLst>
                </a:gridCol>
                <a:gridCol w="3021896">
                  <a:extLst>
                    <a:ext uri="{9D8B030D-6E8A-4147-A177-3AD203B41FA5}">
                      <a16:colId xmlns:a16="http://schemas.microsoft.com/office/drawing/2014/main" val="3115099610"/>
                    </a:ext>
                  </a:extLst>
                </a:gridCol>
                <a:gridCol w="2495226">
                  <a:extLst>
                    <a:ext uri="{9D8B030D-6E8A-4147-A177-3AD203B41FA5}">
                      <a16:colId xmlns:a16="http://schemas.microsoft.com/office/drawing/2014/main" val="3686606851"/>
                    </a:ext>
                  </a:extLst>
                </a:gridCol>
                <a:gridCol w="3008466">
                  <a:extLst>
                    <a:ext uri="{9D8B030D-6E8A-4147-A177-3AD203B41FA5}">
                      <a16:colId xmlns:a16="http://schemas.microsoft.com/office/drawing/2014/main" val="2205811300"/>
                    </a:ext>
                  </a:extLst>
                </a:gridCol>
              </a:tblGrid>
              <a:tr h="616738">
                <a:tc>
                  <a:txBody>
                    <a:bodyPr/>
                    <a:lstStyle/>
                    <a:p>
                      <a:r>
                        <a:rPr lang="en-US" sz="1400" b="1"/>
                        <a:t>Week</a:t>
                      </a:r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Content / Focus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Skills &amp; Concepts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Formative Assessments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NYS Next Generation Standards (Grade 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0698926"/>
                  </a:ext>
                </a:extLst>
              </a:tr>
              <a:tr h="1576628">
                <a:tc>
                  <a:txBody>
                    <a:bodyPr/>
                    <a:lstStyle/>
                    <a:p>
                      <a:r>
                        <a:rPr lang="en-US" sz="1200" b="1"/>
                        <a:t>Week 1</a:t>
                      </a:r>
                      <a:r>
                        <a:rPr lang="en-US" sz="1200"/>
                        <a:t> </a:t>
                      </a:r>
                      <a:br>
                        <a:rPr lang="en-US" sz="1200"/>
                      </a:br>
                      <a:r>
                        <a:rPr lang="en-US" sz="1200" i="1"/>
                        <a:t>Introduction to Novel Study</a:t>
                      </a:r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 Background on Sudan (ALWTW) &amp; post-colonial survival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Background on Steinbeck &amp; symbolism in literature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Explanatory writing: components of extended response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Identify components of explanatory extended response </a:t>
                      </a:r>
                      <a:br>
                        <a:rPr lang="en-US" sz="1200"/>
                      </a:br>
                      <a:r>
                        <a:rPr lang="en-US" sz="1200"/>
                        <a:t>- Build background knowledge </a:t>
                      </a:r>
                      <a:br>
                        <a:rPr lang="en-US" sz="1200"/>
                      </a:br>
                      <a:r>
                        <a:rPr lang="en-US" sz="1200"/>
                        <a:t>- Preview themes: survival, poverty, greed, culture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200"/>
                        <a:t>Gallery Walk</a:t>
                      </a:r>
                      <a:br>
                        <a:rPr lang="en-US" sz="1200"/>
                      </a:br>
                      <a:r>
                        <a:rPr lang="en-US" sz="1200"/>
                        <a:t>- KWL chart on context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200"/>
                        <a:t>-Chapter quiz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200"/>
                        <a:t>-Vocabulary builds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7RI1</a:t>
                      </a:r>
                      <a:r>
                        <a:rPr lang="en-US" sz="1200" dirty="0"/>
                        <a:t>: Cite evidence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</a:t>
                      </a:r>
                      <a:r>
                        <a:rPr lang="en-US" sz="1200" b="1" dirty="0"/>
                        <a:t>7W2</a:t>
                      </a:r>
                      <a:r>
                        <a:rPr lang="en-US" sz="1200" dirty="0"/>
                        <a:t>: Explanatory writing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</a:t>
                      </a:r>
                      <a:r>
                        <a:rPr lang="en-US" sz="1200" b="1" dirty="0"/>
                        <a:t>7SL1</a:t>
                      </a:r>
                      <a:r>
                        <a:rPr lang="en-US" sz="1200" dirty="0"/>
                        <a:t>: Collaborative discussions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564412"/>
                  </a:ext>
                </a:extLst>
              </a:tr>
              <a:tr h="834686">
                <a:tc>
                  <a:txBody>
                    <a:bodyPr/>
                    <a:lstStyle/>
                    <a:p>
                      <a:r>
                        <a:rPr lang="en-US" sz="1200" b="1"/>
                        <a:t>Week 2</a:t>
                      </a:r>
                      <a:r>
                        <a:rPr lang="en-US" sz="1200"/>
                        <a:t> </a:t>
                      </a:r>
                      <a:br>
                        <a:rPr lang="en-US" sz="1200"/>
                      </a:br>
                      <a:r>
                        <a:rPr lang="en-US" sz="1200" i="1"/>
                        <a:t>Beginning the Novel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Close reading: symbolism (water / pearl)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Point of view and narrator’s perspective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200" dirty="0"/>
                        <a:t>Identify sensory details in text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Analyze symbolism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Compare narrative perspectives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/>
                        <a:t>- Symbolism chart </a:t>
                      </a:r>
                      <a:br>
                        <a:rPr lang="sv-SE" sz="1200"/>
                      </a:br>
                      <a:r>
                        <a:rPr lang="sv-SE" sz="1200"/>
                        <a:t>- Exit ticket: POV analysis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7RL2</a:t>
                      </a:r>
                      <a:r>
                        <a:rPr lang="en-US" sz="1200" dirty="0"/>
                        <a:t>: Determine theme/central idea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</a:t>
                      </a:r>
                      <a:r>
                        <a:rPr lang="en-US" sz="1200" b="1" dirty="0"/>
                        <a:t>7RL6</a:t>
                      </a:r>
                      <a:r>
                        <a:rPr lang="en-US" sz="1200" dirty="0"/>
                        <a:t>: Analyze POV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</a:t>
                      </a:r>
                      <a:r>
                        <a:rPr lang="en-US" sz="1200" b="1" dirty="0"/>
                        <a:t>7L5</a:t>
                      </a:r>
                      <a:r>
                        <a:rPr lang="en-US" sz="1200" dirty="0"/>
                        <a:t>: Figurative language &amp; connotations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523511"/>
                  </a:ext>
                </a:extLst>
              </a:tr>
              <a:tr h="819229">
                <a:tc>
                  <a:txBody>
                    <a:bodyPr/>
                    <a:lstStyle/>
                    <a:p>
                      <a:r>
                        <a:rPr lang="en-US" sz="1200" b="1"/>
                        <a:t>Week 3</a:t>
                      </a:r>
                      <a:r>
                        <a:rPr lang="en-US" sz="1200"/>
                        <a:t> </a:t>
                      </a:r>
                      <a:br>
                        <a:rPr lang="en-US" sz="1200"/>
                      </a:br>
                      <a:r>
                        <a:rPr lang="en-US" sz="1200" i="1"/>
                        <a:t>Conflict in Literature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-Internal vs. external conflicts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Text evidence &amp; R.A.C.E.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- Identify and explain internal/external conflict </a:t>
                      </a:r>
                      <a:br>
                        <a:rPr lang="en-US" sz="1200"/>
                      </a:br>
                      <a:r>
                        <a:rPr lang="en-US" sz="1200"/>
                        <a:t>- Use evidence to support claims</a:t>
                      </a:r>
                    </a:p>
                    <a:p>
                      <a:pPr lvl="0">
                        <a:buNone/>
                      </a:pPr>
                      <a:r>
                        <a:rPr lang="en-US" sz="1100" b="0" i="0" u="none" strike="noStrike" noProof="0">
                          <a:solidFill>
                            <a:srgbClr val="FF0000"/>
                          </a:solidFill>
                          <a:latin typeface="Aptos"/>
                        </a:rPr>
                        <a:t>Literary Devices: Metaphor/ Simile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- Conflict graphic organizer </a:t>
                      </a:r>
                      <a:br>
                        <a:rPr lang="en-US" sz="1200"/>
                      </a:br>
                      <a:r>
                        <a:rPr lang="en-US" sz="1200"/>
                        <a:t>- Short constructed response (R.A.C.E.)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7RL3</a:t>
                      </a:r>
                      <a:r>
                        <a:rPr lang="en-US" sz="1200" dirty="0"/>
                        <a:t>: Analyze plot/conflict interaction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</a:t>
                      </a:r>
                      <a:r>
                        <a:rPr lang="en-US" sz="1200" b="1" dirty="0"/>
                        <a:t>7W1</a:t>
                      </a:r>
                      <a:r>
                        <a:rPr lang="en-US" sz="1200" dirty="0"/>
                        <a:t>: Evidence-based claims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926598"/>
                  </a:ext>
                </a:extLst>
              </a:tr>
              <a:tr h="834686">
                <a:tc>
                  <a:txBody>
                    <a:bodyPr/>
                    <a:lstStyle/>
                    <a:p>
                      <a:r>
                        <a:rPr lang="en-US" sz="1200" b="1"/>
                        <a:t>Week 4</a:t>
                      </a:r>
                      <a:r>
                        <a:rPr lang="en-US" sz="1200"/>
                        <a:t> </a:t>
                      </a:r>
                      <a:br>
                        <a:rPr lang="en-US" sz="1200"/>
                      </a:br>
                      <a:r>
                        <a:rPr lang="en-US" sz="1200" i="1"/>
                        <a:t>Symbolism &amp; Connotation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Literary symbols (water as life, pearl as greed) </a:t>
                      </a:r>
                      <a:br>
                        <a:rPr lang="en-US" sz="1200"/>
                      </a:br>
                      <a:r>
                        <a:rPr lang="en-US" sz="1200"/>
                        <a:t>- Connotations of key words &amp; phrases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 Identify and analyze connotations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Analyze how symbols reinforce theme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- Quote analysis journal </a:t>
                      </a:r>
                      <a:br>
                        <a:rPr lang="en-US" sz="1200"/>
                      </a:br>
                      <a:r>
                        <a:rPr lang="en-US" sz="1200"/>
                        <a:t>- Vocabulary in context (connotations)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7RL4</a:t>
                      </a:r>
                      <a:r>
                        <a:rPr lang="en-US" sz="1200" dirty="0"/>
                        <a:t>: Analyze word choice/connotation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</a:t>
                      </a:r>
                      <a:r>
                        <a:rPr lang="en-US" sz="1200" b="1" dirty="0"/>
                        <a:t>7RL5</a:t>
                      </a:r>
                      <a:r>
                        <a:rPr lang="en-US" sz="1200" dirty="0"/>
                        <a:t>: Analyze structure &amp; meaning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116469"/>
                  </a:ext>
                </a:extLst>
              </a:tr>
              <a:tr h="1233748">
                <a:tc>
                  <a:txBody>
                    <a:bodyPr/>
                    <a:lstStyle/>
                    <a:p>
                      <a:r>
                        <a:rPr lang="en-US" sz="1200" b="1"/>
                        <a:t>Week 5</a:t>
                      </a:r>
                      <a:r>
                        <a:rPr lang="en-US" sz="1200"/>
                        <a:t> </a:t>
                      </a:r>
                      <a:br>
                        <a:rPr lang="en-US" sz="1200"/>
                      </a:br>
                      <a:r>
                        <a:rPr lang="en-US" sz="1200" i="1"/>
                        <a:t>Close Reading &amp; Thematic Development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 Survival (ALWTW)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Greed &amp; morality (The Pearl)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Comparative connections to nonfiction (articles, testimonies, historical context)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200" dirty="0"/>
                        <a:t>- Determine central idea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Connect fiction to nonfiction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Analyze author’s choices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200"/>
                        <a:t>- Double-entry journal </a:t>
                      </a:r>
                      <a:br>
                        <a:rPr lang="en-US" sz="1200"/>
                      </a:br>
                      <a:r>
                        <a:rPr lang="en-US" sz="1200"/>
                        <a:t>- Paired text response (fiction + nonfiction)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 </a:t>
                      </a:r>
                      <a:r>
                        <a:rPr lang="en-US" sz="1200" b="1" dirty="0"/>
                        <a:t>7RI2</a:t>
                      </a:r>
                      <a:r>
                        <a:rPr lang="en-US" sz="1200" dirty="0"/>
                        <a:t>: Central ideas in nonfiction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</a:t>
                      </a:r>
                      <a:r>
                        <a:rPr lang="en-US" sz="1200" b="1" dirty="0"/>
                        <a:t>7RL2</a:t>
                      </a:r>
                      <a:r>
                        <a:rPr lang="en-US" sz="1200" dirty="0"/>
                        <a:t>: Theme development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</a:t>
                      </a:r>
                      <a:r>
                        <a:rPr lang="en-US" sz="1200" b="1" dirty="0"/>
                        <a:t>7W4</a:t>
                      </a:r>
                      <a:r>
                        <a:rPr lang="en-US" sz="1200" dirty="0"/>
                        <a:t>: Clear writing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4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1498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717820-5435-BFEB-1247-14D8668F3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398D0-02A5-2F85-0D70-4F0B1D8FA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29228"/>
            <a:ext cx="12002219" cy="1337094"/>
          </a:xfrm>
        </p:spPr>
        <p:txBody>
          <a:bodyPr>
            <a:normAutofit fontScale="90000"/>
          </a:bodyPr>
          <a:lstStyle/>
          <a:p>
            <a:r>
              <a:rPr lang="en-US" sz="2000" b="1" dirty="0">
                <a:solidFill>
                  <a:srgbClr val="1111F0"/>
                </a:solidFill>
              </a:rPr>
              <a:t>Grade 7 – Unit 2  (Novel Study) Pacing Guide:</a:t>
            </a:r>
            <a:br>
              <a:rPr lang="en-US" sz="2000" b="1" dirty="0"/>
            </a:br>
            <a:r>
              <a:rPr lang="en-US" sz="2000" b="1" dirty="0"/>
              <a:t>Novels:</a:t>
            </a:r>
            <a:r>
              <a:rPr lang="en-US" sz="2000" dirty="0"/>
              <a:t> </a:t>
            </a:r>
            <a:r>
              <a:rPr lang="en-US" sz="2000" i="1" dirty="0">
                <a:solidFill>
                  <a:srgbClr val="FF3399"/>
                </a:solidFill>
              </a:rPr>
              <a:t>A Long Walk to Water</a:t>
            </a:r>
            <a:r>
              <a:rPr lang="en-US" sz="2000" dirty="0">
                <a:solidFill>
                  <a:srgbClr val="FF3399"/>
                </a:solidFill>
              </a:rPr>
              <a:t> (Linda Sue Park) and </a:t>
            </a:r>
            <a:r>
              <a:rPr lang="en-US" sz="2000" i="1" dirty="0">
                <a:solidFill>
                  <a:srgbClr val="FF3399"/>
                </a:solidFill>
              </a:rPr>
              <a:t>The Pearl</a:t>
            </a:r>
            <a:r>
              <a:rPr lang="en-US" sz="2000" dirty="0">
                <a:solidFill>
                  <a:srgbClr val="FF3399"/>
                </a:solidFill>
              </a:rPr>
              <a:t> (John Steinbeck – Honors</a:t>
            </a:r>
            <a:r>
              <a:rPr lang="en-US" sz="2000" dirty="0"/>
              <a:t>)     </a:t>
            </a:r>
            <a:r>
              <a:rPr lang="en-US" sz="2000" b="1" dirty="0"/>
              <a:t>Length:</a:t>
            </a:r>
            <a:r>
              <a:rPr lang="en-US" sz="2000" dirty="0"/>
              <a:t> ~5-6 weeks</a:t>
            </a:r>
            <a:br>
              <a:rPr lang="en-US" sz="2000" dirty="0"/>
            </a:br>
            <a:r>
              <a:rPr lang="en-US" sz="2000" b="1" i="1" dirty="0"/>
              <a:t>Statement of Inquiry:</a:t>
            </a:r>
            <a:r>
              <a:rPr lang="en-US" sz="2000" dirty="0"/>
              <a:t> How do people survive in challenging environments? 2. How do culture, time, and place affect an individual</a:t>
            </a:r>
            <a:br>
              <a:rPr lang="en-US" sz="2000" dirty="0"/>
            </a:br>
            <a:br>
              <a:rPr lang="en-US" sz="2000" dirty="0"/>
            </a:b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86DFCE2-D85B-BCF4-7BFB-EBCABFC6CB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9054684"/>
              </p:ext>
            </p:extLst>
          </p:nvPr>
        </p:nvGraphicFramePr>
        <p:xfrm>
          <a:off x="94890" y="1302516"/>
          <a:ext cx="12002219" cy="2504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875">
                  <a:extLst>
                    <a:ext uri="{9D8B030D-6E8A-4147-A177-3AD203B41FA5}">
                      <a16:colId xmlns:a16="http://schemas.microsoft.com/office/drawing/2014/main" val="3457128807"/>
                    </a:ext>
                  </a:extLst>
                </a:gridCol>
                <a:gridCol w="2139756">
                  <a:extLst>
                    <a:ext uri="{9D8B030D-6E8A-4147-A177-3AD203B41FA5}">
                      <a16:colId xmlns:a16="http://schemas.microsoft.com/office/drawing/2014/main" val="2727229680"/>
                    </a:ext>
                  </a:extLst>
                </a:gridCol>
                <a:gridCol w="3021896">
                  <a:extLst>
                    <a:ext uri="{9D8B030D-6E8A-4147-A177-3AD203B41FA5}">
                      <a16:colId xmlns:a16="http://schemas.microsoft.com/office/drawing/2014/main" val="3115099610"/>
                    </a:ext>
                  </a:extLst>
                </a:gridCol>
                <a:gridCol w="2495226">
                  <a:extLst>
                    <a:ext uri="{9D8B030D-6E8A-4147-A177-3AD203B41FA5}">
                      <a16:colId xmlns:a16="http://schemas.microsoft.com/office/drawing/2014/main" val="3686606851"/>
                    </a:ext>
                  </a:extLst>
                </a:gridCol>
                <a:gridCol w="3008466">
                  <a:extLst>
                    <a:ext uri="{9D8B030D-6E8A-4147-A177-3AD203B41FA5}">
                      <a16:colId xmlns:a16="http://schemas.microsoft.com/office/drawing/2014/main" val="2205811300"/>
                    </a:ext>
                  </a:extLst>
                </a:gridCol>
              </a:tblGrid>
              <a:tr h="640946">
                <a:tc>
                  <a:txBody>
                    <a:bodyPr/>
                    <a:lstStyle/>
                    <a:p>
                      <a:r>
                        <a:rPr lang="en-US" sz="1400" b="1"/>
                        <a:t>Week</a:t>
                      </a:r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Content / Focus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Skills &amp; Concepts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Formative Assessments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NYS Next Generation Standards (Grade 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0698926"/>
                  </a:ext>
                </a:extLst>
              </a:tr>
              <a:tr h="9283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Week 6</a:t>
                      </a:r>
                      <a:r>
                        <a:rPr lang="en-US" sz="1200" dirty="0"/>
                        <a:t> </a:t>
                      </a:r>
                      <a:br>
                        <a:rPr lang="en-US" sz="1200" dirty="0"/>
                      </a:br>
                      <a:r>
                        <a:rPr lang="en-US" sz="1200" i="1"/>
                        <a:t>Culminating Analysis</a:t>
                      </a:r>
                      <a:endParaRPr lang="en-US" sz="1200"/>
                    </a:p>
                    <a:p>
                      <a:r>
                        <a:rPr lang="en-US" sz="1200"/>
                        <a:t>Projects &amp; Synthesis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200"/>
                        <a:t>Explanatory extended response drafting </a:t>
                      </a:r>
                      <a:br>
                        <a:rPr lang="en-US" sz="1200" dirty="0"/>
                      </a:br>
                      <a:r>
                        <a:rPr lang="en-US" sz="1200"/>
                        <a:t>- Quote integration &amp; analysis </a:t>
                      </a:r>
                      <a:br>
                        <a:rPr lang="en-US" sz="1200" dirty="0"/>
                      </a:br>
                      <a:r>
                        <a:rPr lang="en-US" sz="1200"/>
                        <a:t>- Final Project prep (One Pager for </a:t>
                      </a:r>
                      <a:r>
                        <a:rPr lang="en-US" sz="1200" i="1"/>
                        <a:t>The Pearl</a:t>
                      </a:r>
                      <a:r>
                        <a:rPr lang="en-US" sz="120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- Organize evidence-based writing </a:t>
                      </a:r>
                      <a:br>
                        <a:rPr lang="en-US" sz="1200" dirty="0"/>
                      </a:br>
                      <a:r>
                        <a:rPr lang="en-US" sz="1200"/>
                        <a:t>- Use sensory and symbolic details in analysis </a:t>
                      </a:r>
                      <a:br>
                        <a:rPr lang="en-US" sz="1200" dirty="0"/>
                      </a:br>
                      <a:r>
                        <a:rPr lang="en-US" sz="1200"/>
                        <a:t>- Refine explanatory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dirty="0"/>
                        <a:t>One Pager Project (</a:t>
                      </a:r>
                      <a:r>
                        <a:rPr lang="en-US" sz="1200" i="1" dirty="0"/>
                        <a:t>The Pearl</a:t>
                      </a:r>
                      <a:r>
                        <a:rPr lang="en-US" sz="1200" dirty="0"/>
                        <a:t>)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Constructed response essay analyzing POV  (LWTW)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200" dirty="0"/>
                        <a:t>Draft extended response essay 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- Peer conferencing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7W2</a:t>
                      </a:r>
                      <a:r>
                        <a:rPr lang="en-US" sz="1200"/>
                        <a:t>: Informative/explanatory texts </a:t>
                      </a:r>
                      <a:br>
                        <a:rPr lang="en-US" sz="1200" dirty="0"/>
                      </a:br>
                      <a:r>
                        <a:rPr lang="en-US" sz="1200"/>
                        <a:t>- </a:t>
                      </a:r>
                      <a:r>
                        <a:rPr lang="en-US" sz="1200" b="1"/>
                        <a:t>7W5</a:t>
                      </a:r>
                      <a:r>
                        <a:rPr lang="en-US" sz="1200"/>
                        <a:t>: Revise/edit </a:t>
                      </a:r>
                      <a:br>
                        <a:rPr lang="en-US" sz="1200" dirty="0"/>
                      </a:br>
                      <a:r>
                        <a:rPr lang="en-US" sz="1200"/>
                        <a:t>- </a:t>
                      </a:r>
                      <a:r>
                        <a:rPr lang="en-US" sz="1200" b="1"/>
                        <a:t>7L1-2</a:t>
                      </a:r>
                      <a:r>
                        <a:rPr lang="en-US" sz="1200"/>
                        <a:t>: Conventions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564412"/>
                  </a:ext>
                </a:extLst>
              </a:tr>
              <a:tr h="675118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523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4269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3672A-C019-BA4E-930F-0A7130BA0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99574-FD7C-E2C3-93B7-660BAA447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" y="491701"/>
            <a:ext cx="12097469" cy="1318044"/>
          </a:xfrm>
        </p:spPr>
        <p:txBody>
          <a:bodyPr>
            <a:normAutofit fontScale="90000"/>
          </a:bodyPr>
          <a:lstStyle/>
          <a:p>
            <a:r>
              <a:rPr lang="en-US" sz="2000" b="1">
                <a:solidFill>
                  <a:srgbClr val="1111F0"/>
                </a:solidFill>
              </a:rPr>
              <a:t>Grade 7 –Unit 2 Pacing Guide (Novel Study)</a:t>
            </a:r>
            <a:r>
              <a:rPr lang="en-US" sz="2000" b="1"/>
              <a:t>            Length:</a:t>
            </a:r>
            <a:r>
              <a:rPr lang="en-US" sz="2000"/>
              <a:t> ~5-6 weeks</a:t>
            </a:r>
            <a:br>
              <a:rPr lang="en-US" sz="2000" b="1"/>
            </a:br>
            <a:r>
              <a:rPr lang="en-US" sz="2000" b="1"/>
              <a:t>Novels:</a:t>
            </a:r>
            <a:r>
              <a:rPr lang="en-US" sz="2000"/>
              <a:t> </a:t>
            </a:r>
            <a:r>
              <a:rPr lang="en-US" sz="2000" i="1"/>
              <a:t>The Giver</a:t>
            </a:r>
            <a:r>
              <a:rPr lang="en-US" sz="2000"/>
              <a:t> (Lois Lowry) and </a:t>
            </a:r>
            <a:r>
              <a:rPr lang="en-US" sz="2000" i="1"/>
              <a:t>Among the Hidden</a:t>
            </a:r>
            <a:r>
              <a:rPr lang="en-US" sz="2000"/>
              <a:t> (Margaret Peterson Haddix) (Informational Non-Fiction Articles)</a:t>
            </a:r>
            <a:br>
              <a:rPr lang="en-US" sz="2000"/>
            </a:br>
            <a:r>
              <a:rPr lang="en-US" sz="2000" b="1"/>
              <a:t>Statement of Inquiry</a:t>
            </a:r>
            <a:r>
              <a:rPr lang="en-US" sz="2000"/>
              <a:t>: </a:t>
            </a:r>
            <a:r>
              <a:rPr lang="en-US" sz="2000">
                <a:ea typeface="+mj-lt"/>
                <a:cs typeface="+mj-lt"/>
              </a:rPr>
              <a:t>How does the structure of society and the control of knowledge influence human identity, perspective, and the choices individuals make about freedom and truth.</a:t>
            </a:r>
            <a:br>
              <a:rPr lang="en-US" sz="2000" b="1"/>
            </a:br>
            <a:br>
              <a:rPr lang="en-US"/>
            </a:br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4DBDD71-B9DB-CE27-20D9-9E7AD18A62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4497015"/>
              </p:ext>
            </p:extLst>
          </p:nvPr>
        </p:nvGraphicFramePr>
        <p:xfrm>
          <a:off x="28575" y="1104900"/>
          <a:ext cx="12148355" cy="5698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3152">
                  <a:extLst>
                    <a:ext uri="{9D8B030D-6E8A-4147-A177-3AD203B41FA5}">
                      <a16:colId xmlns:a16="http://schemas.microsoft.com/office/drawing/2014/main" val="3457128807"/>
                    </a:ext>
                  </a:extLst>
                </a:gridCol>
                <a:gridCol w="2165809">
                  <a:extLst>
                    <a:ext uri="{9D8B030D-6E8A-4147-A177-3AD203B41FA5}">
                      <a16:colId xmlns:a16="http://schemas.microsoft.com/office/drawing/2014/main" val="2727229680"/>
                    </a:ext>
                  </a:extLst>
                </a:gridCol>
                <a:gridCol w="3058690">
                  <a:extLst>
                    <a:ext uri="{9D8B030D-6E8A-4147-A177-3AD203B41FA5}">
                      <a16:colId xmlns:a16="http://schemas.microsoft.com/office/drawing/2014/main" val="3115099610"/>
                    </a:ext>
                  </a:extLst>
                </a:gridCol>
                <a:gridCol w="2525607">
                  <a:extLst>
                    <a:ext uri="{9D8B030D-6E8A-4147-A177-3AD203B41FA5}">
                      <a16:colId xmlns:a16="http://schemas.microsoft.com/office/drawing/2014/main" val="3686606851"/>
                    </a:ext>
                  </a:extLst>
                </a:gridCol>
                <a:gridCol w="3045097">
                  <a:extLst>
                    <a:ext uri="{9D8B030D-6E8A-4147-A177-3AD203B41FA5}">
                      <a16:colId xmlns:a16="http://schemas.microsoft.com/office/drawing/2014/main" val="2205811300"/>
                    </a:ext>
                  </a:extLst>
                </a:gridCol>
              </a:tblGrid>
              <a:tr h="502195">
                <a:tc>
                  <a:txBody>
                    <a:bodyPr/>
                    <a:lstStyle/>
                    <a:p>
                      <a:r>
                        <a:rPr lang="en-US" sz="1400" b="1" dirty="0"/>
                        <a:t>Week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Content / Focus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Skills &amp; Concepts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Formative Assessments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NYS Next Generation Standards (Grade 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0698926"/>
                  </a:ext>
                </a:extLst>
              </a:tr>
              <a:tr h="1086382">
                <a:tc>
                  <a:txBody>
                    <a:bodyPr/>
                    <a:lstStyle/>
                    <a:p>
                      <a:r>
                        <a:rPr lang="en-US" sz="1100" b="1" dirty="0"/>
                        <a:t>Week 1</a:t>
                      </a:r>
                      <a:r>
                        <a:rPr lang="en-US" sz="1100" dirty="0"/>
                        <a:t> </a:t>
                      </a:r>
                      <a:br>
                        <a:rPr lang="en-US" sz="1100" dirty="0"/>
                      </a:br>
                      <a:r>
                        <a:rPr lang="en-US" sz="1100" i="1" dirty="0"/>
                        <a:t>Diagnostic &amp; Foundations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Literacy diagnostic &amp; grouping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Review R.A.C.E. format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Punctuation review (comma, semicolon, ellipsis, coordinating conjunctions)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Identify strengths/weaknesses in reading/writing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Apply conventions of punctuation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Construct responses using R.A.C.E.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dirty="0"/>
                        <a:t>Baseline writing task (short response to nonfiction text)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Grammar/punctuation quiz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</a:t>
                      </a:r>
                      <a:r>
                        <a:rPr lang="en-US" sz="1100" b="1"/>
                        <a:t>7W1</a:t>
                      </a:r>
                      <a:r>
                        <a:rPr lang="en-US" sz="1100"/>
                        <a:t>: Write arguments supported by evidence </a:t>
                      </a:r>
                      <a:br>
                        <a:rPr lang="en-US" sz="1100" dirty="0"/>
                      </a:br>
                      <a:r>
                        <a:rPr lang="en-US" sz="1100"/>
                        <a:t>- </a:t>
                      </a:r>
                      <a:r>
                        <a:rPr lang="en-US" sz="1100" b="1"/>
                        <a:t>7L1–2</a:t>
                      </a:r>
                      <a:r>
                        <a:rPr lang="en-US" sz="1100"/>
                        <a:t>: Grammar &amp; punctuation conventions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564412"/>
                  </a:ext>
                </a:extLst>
              </a:tr>
              <a:tr h="942898">
                <a:tc>
                  <a:txBody>
                    <a:bodyPr/>
                    <a:lstStyle/>
                    <a:p>
                      <a:r>
                        <a:rPr lang="en-US" sz="1100" b="1" dirty="0"/>
                        <a:t>Week 2</a:t>
                      </a:r>
                      <a:r>
                        <a:rPr lang="en-US" sz="1100" dirty="0"/>
                        <a:t> </a:t>
                      </a:r>
                      <a:br>
                        <a:rPr lang="en-US" sz="1100" dirty="0"/>
                      </a:br>
                      <a:r>
                        <a:rPr lang="en-US" sz="1100" i="1" dirty="0"/>
                        <a:t>Close Reading: “Seventh Grade” (Gary Soto)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Central idea &amp; supporting details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R.A.C.E. claim 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dirty="0"/>
                        <a:t>Review grammar &amp; punctuation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dirty="0"/>
                        <a:t>- Cite textual evidence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Analyze how elements of plot are related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Determine word meaning using context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Short response citing evidence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Vocabulary building </a:t>
                      </a:r>
                    </a:p>
                    <a:p>
                      <a:r>
                        <a:rPr lang="en-US" sz="1100" dirty="0"/>
                        <a:t>Grammar &amp; punctuation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7RL1</a:t>
                      </a:r>
                      <a:r>
                        <a:rPr lang="en-US" sz="1100" dirty="0"/>
                        <a:t>: Cite evidence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7RL3</a:t>
                      </a:r>
                      <a:r>
                        <a:rPr lang="en-US" sz="1100" dirty="0"/>
                        <a:t>: Analyze plot interaction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7L4</a:t>
                      </a:r>
                      <a:r>
                        <a:rPr lang="en-US" sz="1100" dirty="0"/>
                        <a:t>: Vocabulary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523511"/>
                  </a:ext>
                </a:extLst>
              </a:tr>
              <a:tr h="789164">
                <a:tc>
                  <a:txBody>
                    <a:bodyPr/>
                    <a:lstStyle/>
                    <a:p>
                      <a:r>
                        <a:rPr lang="en-US" sz="1100" b="1" dirty="0"/>
                        <a:t>Week 3</a:t>
                      </a:r>
                      <a:r>
                        <a:rPr lang="en-US" sz="1100" dirty="0"/>
                        <a:t> </a:t>
                      </a:r>
                      <a:br>
                        <a:rPr lang="en-US" sz="1100" dirty="0"/>
                      </a:br>
                      <a:r>
                        <a:rPr lang="en-US" sz="1100" i="1" dirty="0"/>
                        <a:t>Close Reading: “Fish Cheeks” (Amy Tan)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Culture, time, and place in literature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Author’s POV and contrasts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Analyze how culture shapes identity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Contrast narrator vs. others’ perspectives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dirty="0"/>
                        <a:t>Short response (claim + evidence)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Peer review checklist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7RL6</a:t>
                      </a:r>
                      <a:r>
                        <a:rPr lang="en-US" sz="1100" dirty="0"/>
                        <a:t>: Analyze author’s POV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7RL2</a:t>
                      </a:r>
                      <a:r>
                        <a:rPr lang="en-US" sz="1100" dirty="0"/>
                        <a:t>: Determine themes/central ideas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926598"/>
                  </a:ext>
                </a:extLst>
              </a:tr>
              <a:tr h="1076131">
                <a:tc>
                  <a:txBody>
                    <a:bodyPr/>
                    <a:lstStyle/>
                    <a:p>
                      <a:r>
                        <a:rPr lang="en-US" sz="1100" b="1" dirty="0"/>
                        <a:t>Week 4</a:t>
                      </a:r>
                      <a:r>
                        <a:rPr lang="en-US" sz="1100" dirty="0"/>
                        <a:t> </a:t>
                      </a:r>
                      <a:br>
                        <a:rPr lang="en-US" sz="1100" dirty="0"/>
                      </a:br>
                      <a:r>
                        <a:rPr lang="en-US" sz="1100" i="1" dirty="0"/>
                        <a:t>Close Reading: Nonfiction – “Miracle Hands” (Matt Birkbeck)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Structure and central idea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Comparing fiction and nonfiction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dirty="0"/>
                        <a:t>Identify/explain central ideas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Write claims supported by evidence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100" dirty="0"/>
                        <a:t>Figurative language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</a:rPr>
                        <a:t>Literary Devices: Irony, hyperbole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100" dirty="0"/>
                        <a:t>Connotation and Denotations.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dirty="0"/>
                        <a:t>Comparative short response (fiction + nonfiction)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Test Prep:</a:t>
                      </a:r>
                      <a:r>
                        <a:rPr lang="en-US" sz="1100" dirty="0"/>
                        <a:t> Extended response (R.A.C.E. format) using paired passage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7RI2</a:t>
                      </a:r>
                      <a:r>
                        <a:rPr lang="en-US" sz="1100" dirty="0"/>
                        <a:t>: Determine central idea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7W1a-e</a:t>
                      </a:r>
                      <a:r>
                        <a:rPr lang="en-US" sz="1100" dirty="0"/>
                        <a:t>: Claims &amp; evidence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116469"/>
                  </a:ext>
                </a:extLst>
              </a:tr>
              <a:tr h="1250368">
                <a:tc>
                  <a:txBody>
                    <a:bodyPr/>
                    <a:lstStyle/>
                    <a:p>
                      <a:r>
                        <a:rPr lang="en-US" sz="1100" b="1" dirty="0"/>
                        <a:t>Week 5</a:t>
                      </a:r>
                      <a:r>
                        <a:rPr lang="en-US" sz="1100" dirty="0"/>
                        <a:t> </a:t>
                      </a:r>
                      <a:br>
                        <a:rPr lang="en-US" sz="1100" dirty="0"/>
                      </a:br>
                      <a:r>
                        <a:rPr lang="en-US" sz="1100" i="1" dirty="0"/>
                        <a:t>Close Reading: “The Day It Rained Cockroaches” (Paul Zindel) + Nonfiction Pairing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- Point of view analysis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Plot development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Vocabulary in context</a:t>
                      </a:r>
                    </a:p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dirty="0"/>
                        <a:t>Analyze how structure contributes to meaning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Connect texts to survival in challenging environments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dirty="0"/>
                        <a:t>- Apply grammar conventions in writing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Use evidence-based claims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Organize coherent essays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100" dirty="0"/>
                        <a:t>- Group discussion with evidence-based notes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dirty="0"/>
                        <a:t>Magnet Summaries</a:t>
                      </a:r>
                    </a:p>
                    <a:p>
                      <a:pPr marL="171450" lvl="0" indent="-171450">
                        <a:buFontTx/>
                        <a:buChar char="-"/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Test Prep: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</a:rPr>
                        <a:t> Annotating a 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7RL5</a:t>
                      </a:r>
                      <a:r>
                        <a:rPr lang="en-US" sz="1100" dirty="0"/>
                        <a:t>: Analyze structure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7RI5</a:t>
                      </a:r>
                      <a:r>
                        <a:rPr lang="en-US" sz="1100" dirty="0"/>
                        <a:t>: Analyze nonfiction structure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7W4</a:t>
                      </a:r>
                      <a:r>
                        <a:rPr lang="en-US" sz="1100" dirty="0"/>
                        <a:t>: Clear, coherent writing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4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708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A941D-360D-477A-FF67-1A1926140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FD314-3B0C-3B7D-1FD6-BF6BAC028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7" y="615418"/>
            <a:ext cx="12002219" cy="1337094"/>
          </a:xfrm>
        </p:spPr>
        <p:txBody>
          <a:bodyPr>
            <a:normAutofit fontScale="90000"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Grade 7 – Unit 3 Pacing Guide (Novel Study)</a:t>
            </a:r>
            <a:r>
              <a:rPr lang="en-US" sz="2000" b="1" dirty="0"/>
              <a:t>                 Length:</a:t>
            </a:r>
            <a:r>
              <a:rPr lang="en-US" sz="2000" dirty="0"/>
              <a:t> ~5- 6 weeks</a:t>
            </a:r>
            <a:br>
              <a:rPr lang="en-US" sz="2000" b="1" dirty="0"/>
            </a:br>
            <a:r>
              <a:rPr lang="en-US" sz="2000" b="1" dirty="0"/>
              <a:t>Novels:</a:t>
            </a:r>
            <a:r>
              <a:rPr lang="en-US" sz="2000" dirty="0"/>
              <a:t> </a:t>
            </a:r>
            <a:r>
              <a:rPr lang="en-US" sz="2000" i="1" dirty="0"/>
              <a:t>The Giver</a:t>
            </a:r>
            <a:r>
              <a:rPr lang="en-US" sz="2000" dirty="0"/>
              <a:t> (Lois Lowry) and </a:t>
            </a:r>
            <a:r>
              <a:rPr lang="en-US" sz="2000" i="1" dirty="0"/>
              <a:t>Among the Hidden</a:t>
            </a:r>
            <a:r>
              <a:rPr lang="en-US" sz="2000" dirty="0"/>
              <a:t> (Margaret Peterson Haddix) </a:t>
            </a:r>
            <a:r>
              <a:rPr lang="en-US" sz="2000" b="1" dirty="0"/>
              <a:t>Test Prep (Non-Fiction articles)</a:t>
            </a:r>
            <a:br>
              <a:rPr lang="en-US" sz="2000" dirty="0"/>
            </a:br>
            <a:r>
              <a:rPr lang="en-US" sz="2000" b="1" dirty="0"/>
              <a:t>Statement of Inquiry: </a:t>
            </a:r>
            <a:r>
              <a:rPr lang="en-US" sz="2000" dirty="0"/>
              <a:t>How does the structure of society and the control of knowledge influence human identity, perspective, and the choices individuals make about freedom and truth.</a:t>
            </a:r>
            <a:br>
              <a:rPr lang="en-US" sz="2000" dirty="0"/>
            </a:br>
            <a:br>
              <a:rPr lang="en-US" sz="2000" dirty="0"/>
            </a:br>
            <a:br>
              <a:rPr lang="en-US" sz="2000" b="1" dirty="0"/>
            </a:b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0F73CEE-025E-0390-0F3D-BDEBC10135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51932"/>
              </p:ext>
            </p:extLst>
          </p:nvPr>
        </p:nvGraphicFramePr>
        <p:xfrm>
          <a:off x="9525" y="975360"/>
          <a:ext cx="12000421" cy="5599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675">
                  <a:extLst>
                    <a:ext uri="{9D8B030D-6E8A-4147-A177-3AD203B41FA5}">
                      <a16:colId xmlns:a16="http://schemas.microsoft.com/office/drawing/2014/main" val="3457128807"/>
                    </a:ext>
                  </a:extLst>
                </a:gridCol>
                <a:gridCol w="2139435">
                  <a:extLst>
                    <a:ext uri="{9D8B030D-6E8A-4147-A177-3AD203B41FA5}">
                      <a16:colId xmlns:a16="http://schemas.microsoft.com/office/drawing/2014/main" val="2727229680"/>
                    </a:ext>
                  </a:extLst>
                </a:gridCol>
                <a:gridCol w="3021443">
                  <a:extLst>
                    <a:ext uri="{9D8B030D-6E8A-4147-A177-3AD203B41FA5}">
                      <a16:colId xmlns:a16="http://schemas.microsoft.com/office/drawing/2014/main" val="3115099610"/>
                    </a:ext>
                  </a:extLst>
                </a:gridCol>
                <a:gridCol w="2494853">
                  <a:extLst>
                    <a:ext uri="{9D8B030D-6E8A-4147-A177-3AD203B41FA5}">
                      <a16:colId xmlns:a16="http://schemas.microsoft.com/office/drawing/2014/main" val="3686606851"/>
                    </a:ext>
                  </a:extLst>
                </a:gridCol>
                <a:gridCol w="3008015">
                  <a:extLst>
                    <a:ext uri="{9D8B030D-6E8A-4147-A177-3AD203B41FA5}">
                      <a16:colId xmlns:a16="http://schemas.microsoft.com/office/drawing/2014/main" val="2205811300"/>
                    </a:ext>
                  </a:extLst>
                </a:gridCol>
              </a:tblGrid>
              <a:tr h="591217">
                <a:tc>
                  <a:txBody>
                    <a:bodyPr/>
                    <a:lstStyle/>
                    <a:p>
                      <a:r>
                        <a:rPr lang="en-US" sz="1400" b="1"/>
                        <a:t>Week</a:t>
                      </a:r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Content / Focus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Skills &amp; Concepts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Formative Assessments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NYS Next Generation Standards (Grade 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0698926"/>
                  </a:ext>
                </a:extLst>
              </a:tr>
              <a:tr h="1251990">
                <a:tc>
                  <a:txBody>
                    <a:bodyPr/>
                    <a:lstStyle/>
                    <a:p>
                      <a:r>
                        <a:rPr lang="en-US" sz="1100" b="1"/>
                        <a:t>Week 1</a:t>
                      </a:r>
                      <a:r>
                        <a:rPr lang="en-US" sz="1100"/>
                        <a:t> </a:t>
                      </a:r>
                      <a:br>
                        <a:rPr lang="en-US" sz="1100"/>
                      </a:br>
                      <a:r>
                        <a:rPr lang="en-US" sz="1100" i="1"/>
                        <a:t>Introduction to Dystopian Fiction</a:t>
                      </a:r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Genre study: dystopia vs. utopia </a:t>
                      </a:r>
                      <a:br>
                        <a:rPr lang="en-US" sz="1100"/>
                      </a:br>
                      <a:r>
                        <a:rPr lang="en-US" sz="1100"/>
                        <a:t>- Background on novels and authors </a:t>
                      </a:r>
                      <a:br>
                        <a:rPr lang="en-US" sz="1100"/>
                      </a:br>
                      <a:r>
                        <a:rPr lang="en-US" sz="1100"/>
                        <a:t>- Anticipation guide using quotations (teen brain &amp; decision-making)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Make predictions and inference based on anticipation guide </a:t>
                      </a:r>
                      <a:br>
                        <a:rPr lang="en-US" sz="1100"/>
                      </a:br>
                      <a:r>
                        <a:rPr lang="en-US" sz="1100"/>
                        <a:t>- Identify features of dystopian literature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/>
                        <a:t>Anticipation guide responses </a:t>
                      </a:r>
                      <a:br>
                        <a:rPr lang="en-US" sz="1100"/>
                      </a:br>
                      <a:r>
                        <a:rPr lang="en-US" sz="1100"/>
                        <a:t>- Group discussion of predictions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100" b="1"/>
                        <a:t>Test Prep:</a:t>
                      </a:r>
                      <a:r>
                        <a:rPr lang="en-US" sz="1100"/>
                        <a:t> Practice citing text evidence in short response format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en-US" sz="1100"/>
                    </a:p>
                    <a:p>
                      <a:pPr marL="171450" indent="-171450">
                        <a:buFontTx/>
                        <a:buChar char="-"/>
                      </a:pPr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7RL2</a:t>
                      </a:r>
                      <a:r>
                        <a:rPr lang="en-US" sz="1100"/>
                        <a:t>: Determine theme/central idea </a:t>
                      </a:r>
                      <a:br>
                        <a:rPr lang="en-US" sz="1100"/>
                      </a:br>
                      <a:r>
                        <a:rPr lang="en-US" sz="1100"/>
                        <a:t>- </a:t>
                      </a:r>
                      <a:r>
                        <a:rPr lang="en-US" sz="1100" b="1"/>
                        <a:t>7SL1</a:t>
                      </a:r>
                      <a:r>
                        <a:rPr lang="en-US" sz="1100"/>
                        <a:t>: Collaborative discussions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564412"/>
                  </a:ext>
                </a:extLst>
              </a:tr>
              <a:tr h="1443266">
                <a:tc>
                  <a:txBody>
                    <a:bodyPr/>
                    <a:lstStyle/>
                    <a:p>
                      <a:r>
                        <a:rPr lang="en-US" sz="1100" b="1"/>
                        <a:t>Week 2</a:t>
                      </a:r>
                      <a:r>
                        <a:rPr lang="en-US" sz="1100"/>
                        <a:t> </a:t>
                      </a:r>
                      <a:br>
                        <a:rPr lang="en-US" sz="1100"/>
                      </a:br>
                      <a:r>
                        <a:rPr lang="en-US" sz="1100" i="1"/>
                        <a:t>Reading Launch</a:t>
                      </a:r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POV analysis (Jonas in </a:t>
                      </a:r>
                      <a:r>
                        <a:rPr lang="en-US" sz="1100" i="1"/>
                        <a:t>The Giver</a:t>
                      </a:r>
                      <a:r>
                        <a:rPr lang="en-US" sz="1100"/>
                        <a:t>, Luke in </a:t>
                      </a:r>
                      <a:r>
                        <a:rPr lang="en-US" sz="1100" i="1"/>
                        <a:t>Among the Hidden</a:t>
                      </a:r>
                      <a:r>
                        <a:rPr lang="en-US" sz="1100"/>
                        <a:t>) </a:t>
                      </a:r>
                      <a:br>
                        <a:rPr lang="en-US" sz="1100"/>
                      </a:br>
                      <a:r>
                        <a:rPr lang="en-US" sz="1100"/>
                        <a:t>- Structure: world-building 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/>
                        <a:t>- Analyze how authors establish perspective </a:t>
                      </a:r>
                      <a:br>
                        <a:rPr lang="en-US" sz="1100"/>
                      </a:br>
                      <a:r>
                        <a:rPr lang="en-US" sz="1100"/>
                        <a:t>- Identify elements of setting and how they build conflict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/>
                        <a:t>Exit ticket: POV analysis </a:t>
                      </a:r>
                      <a:br>
                        <a:rPr lang="en-US" sz="1100"/>
                      </a:br>
                      <a:r>
                        <a:rPr lang="en-US" sz="1100"/>
                        <a:t>- Vocabulary/connotation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100" b="1"/>
                        <a:t>Character Map</a:t>
                      </a:r>
                      <a:r>
                        <a:rPr lang="en-US" sz="1100"/>
                        <a:t>: track how conflicts impact Jonas/Luke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100"/>
                        <a:t>- </a:t>
                      </a:r>
                      <a:r>
                        <a:rPr lang="en-US" sz="1100" b="1"/>
                        <a:t>Test Prep:</a:t>
                      </a:r>
                      <a:r>
                        <a:rPr lang="en-US" sz="1100"/>
                        <a:t> Analyze vocabulary in context (MC practice)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 </a:t>
                      </a:r>
                      <a:r>
                        <a:rPr lang="en-US" sz="1100" b="1"/>
                        <a:t>7RL6</a:t>
                      </a:r>
                      <a:r>
                        <a:rPr lang="en-US" sz="1100"/>
                        <a:t>: Analyze development of POV </a:t>
                      </a:r>
                      <a:br>
                        <a:rPr lang="en-US" sz="1100"/>
                      </a:br>
                      <a:r>
                        <a:rPr lang="en-US" sz="1100"/>
                        <a:t>- </a:t>
                      </a:r>
                      <a:r>
                        <a:rPr lang="en-US" sz="1100" b="1"/>
                        <a:t>7L4–5</a:t>
                      </a:r>
                      <a:r>
                        <a:rPr lang="en-US" sz="1100"/>
                        <a:t>: Determine word meaning &amp; connotation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523511"/>
                  </a:ext>
                </a:extLst>
              </a:tr>
              <a:tr h="1060713">
                <a:tc>
                  <a:txBody>
                    <a:bodyPr/>
                    <a:lstStyle/>
                    <a:p>
                      <a:r>
                        <a:rPr lang="en-US" sz="1100" b="1"/>
                        <a:t>Week 3</a:t>
                      </a:r>
                      <a:r>
                        <a:rPr lang="en-US" sz="1100"/>
                        <a:t> </a:t>
                      </a:r>
                      <a:br>
                        <a:rPr lang="en-US" sz="1100"/>
                      </a:br>
                      <a:r>
                        <a:rPr lang="en-US" sz="1100" i="1"/>
                        <a:t>Conflict and Character Development</a:t>
                      </a:r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Types of conflict (Man vs. Society, Man vs. Self, etc.) </a:t>
                      </a:r>
                      <a:br>
                        <a:rPr lang="en-US" sz="1100"/>
                      </a:br>
                      <a:r>
                        <a:rPr lang="en-US" sz="1100"/>
                        <a:t>- Character motivations and choices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Identify conflicts and connect to themes </a:t>
                      </a:r>
                      <a:br>
                        <a:rPr lang="en-US" sz="1100"/>
                      </a:br>
                      <a:r>
                        <a:rPr lang="en-US" sz="1100"/>
                        <a:t>- Analyze how conflict advances plot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Conflict graphic organizer </a:t>
                      </a:r>
                      <a:br>
                        <a:rPr lang="en-US" sz="1100"/>
                      </a:br>
                      <a:r>
                        <a:rPr lang="en-US" sz="1100"/>
                        <a:t>- Short constructed response on conflict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/>
                        <a:t>Test Prep:</a:t>
                      </a:r>
                      <a:r>
                        <a:rPr lang="en-US" sz="1100"/>
                        <a:t> Author Perspective</a:t>
                      </a:r>
                    </a:p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</a:t>
                      </a:r>
                      <a:r>
                        <a:rPr lang="en-US" sz="1100" b="1"/>
                        <a:t>7RL3</a:t>
                      </a:r>
                      <a:r>
                        <a:rPr lang="en-US" sz="1100"/>
                        <a:t>: Analyze how elements of a story interact </a:t>
                      </a:r>
                      <a:br>
                        <a:rPr lang="en-US" sz="1100"/>
                      </a:br>
                      <a:r>
                        <a:rPr lang="en-US" sz="1100"/>
                        <a:t>- </a:t>
                      </a:r>
                      <a:r>
                        <a:rPr lang="en-US" sz="1100" b="1"/>
                        <a:t>7W1</a:t>
                      </a:r>
                      <a:r>
                        <a:rPr lang="en-US" sz="1100"/>
                        <a:t>: Support claims with evidence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926598"/>
                  </a:ext>
                </a:extLst>
              </a:tr>
              <a:tr h="1251990">
                <a:tc>
                  <a:txBody>
                    <a:bodyPr/>
                    <a:lstStyle/>
                    <a:p>
                      <a:r>
                        <a:rPr lang="en-US" sz="1100" b="1"/>
                        <a:t>Week 4</a:t>
                      </a:r>
                      <a:r>
                        <a:rPr lang="en-US" sz="1100"/>
                        <a:t> </a:t>
                      </a:r>
                      <a:br>
                        <a:rPr lang="en-US" sz="1100"/>
                      </a:br>
                      <a:r>
                        <a:rPr lang="en-US" sz="1100" i="1"/>
                        <a:t>Structure and Central Ideas</a:t>
                      </a:r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Analyzing text structure (ceremonies in </a:t>
                      </a:r>
                      <a:r>
                        <a:rPr lang="en-US" sz="1100" i="1"/>
                        <a:t>The Giver</a:t>
                      </a:r>
                      <a:r>
                        <a:rPr lang="en-US" sz="1100"/>
                        <a:t>, hiding rules in </a:t>
                      </a:r>
                      <a:r>
                        <a:rPr lang="en-US" sz="1100" i="1"/>
                        <a:t>Among the Hidden</a:t>
                      </a:r>
                      <a:r>
                        <a:rPr lang="en-US" sz="1100"/>
                        <a:t>) </a:t>
                      </a:r>
                      <a:br>
                        <a:rPr lang="en-US" sz="1100"/>
                      </a:br>
                      <a:r>
                        <a:rPr lang="en-US" sz="1100"/>
                        <a:t>- Connect structure to theme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Analyze how text structure reinforces central idea </a:t>
                      </a:r>
                      <a:br>
                        <a:rPr lang="en-US" sz="1100"/>
                      </a:br>
                      <a:r>
                        <a:rPr lang="en-US" sz="1100"/>
                        <a:t>- Draw connections between rules/rituals and control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/>
                        <a:t>Teacher-generated test (MC + short response) </a:t>
                      </a:r>
                      <a:br>
                        <a:rPr lang="en-US" sz="1100"/>
                      </a:br>
                      <a:r>
                        <a:rPr lang="en-US" sz="1100"/>
                        <a:t>- </a:t>
                      </a:r>
                      <a:r>
                        <a:rPr lang="en-US" sz="1100" b="1"/>
                        <a:t>Character Development Timeline</a:t>
                      </a:r>
                      <a:r>
                        <a:rPr lang="en-US" sz="1100"/>
                        <a:t>: chart character growth by key events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/>
                        <a:t>(Round, Flat, Static, Dynamic)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7RL5</a:t>
                      </a:r>
                      <a:r>
                        <a:rPr lang="en-US" sz="1100" dirty="0"/>
                        <a:t>: Analyze how structure contributes to meaning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7RI5</a:t>
                      </a:r>
                      <a:r>
                        <a:rPr lang="en-US" sz="1100" dirty="0"/>
                        <a:t>: Structure in nonfiction texts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116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733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2815E-4648-7FCD-8C91-2783069F6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64583-6B3B-A8D4-9050-697977F8E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0673"/>
            <a:ext cx="12002219" cy="1337094"/>
          </a:xfrm>
        </p:spPr>
        <p:txBody>
          <a:bodyPr>
            <a:normAutofit fontScale="90000"/>
          </a:bodyPr>
          <a:lstStyle/>
          <a:p>
            <a:r>
              <a:rPr lang="en-US" sz="2000" b="1">
                <a:solidFill>
                  <a:srgbClr val="FF0000"/>
                </a:solidFill>
              </a:rPr>
              <a:t>Grade 7 – Unit 3 Pacing Guide (Novel Study)   Length:</a:t>
            </a:r>
            <a:r>
              <a:rPr lang="en-US" sz="2000">
                <a:solidFill>
                  <a:srgbClr val="FF0000"/>
                </a:solidFill>
              </a:rPr>
              <a:t> ~5- 6 week</a:t>
            </a:r>
            <a:r>
              <a:rPr lang="en-US" sz="2000"/>
              <a:t>s</a:t>
            </a:r>
            <a:br>
              <a:rPr lang="en-US" sz="2000" b="1"/>
            </a:br>
            <a:r>
              <a:rPr lang="en-US" sz="2000" b="1"/>
              <a:t>Novels:</a:t>
            </a:r>
            <a:r>
              <a:rPr lang="en-US" sz="2000"/>
              <a:t> </a:t>
            </a:r>
            <a:r>
              <a:rPr lang="en-US" sz="2000" i="1"/>
              <a:t>The Giver</a:t>
            </a:r>
            <a:r>
              <a:rPr lang="en-US" sz="2000"/>
              <a:t> (Lois Lowry) and </a:t>
            </a:r>
            <a:r>
              <a:rPr lang="en-US" sz="2000" i="1"/>
              <a:t>Among the Hidden</a:t>
            </a:r>
            <a:r>
              <a:rPr lang="en-US" sz="2000"/>
              <a:t> (Margaret Peterson Haddix)</a:t>
            </a:r>
            <a:br>
              <a:rPr lang="en-US" sz="2000" b="1" u="sng"/>
            </a:br>
            <a:r>
              <a:rPr lang="en-US" sz="2000" b="1" u="sng"/>
              <a:t>Statement of Inquiry</a:t>
            </a:r>
            <a:r>
              <a:rPr lang="en-US" sz="2000"/>
              <a:t>: How does the structure of society and the control of knowledge influence human identity, perspective, and the choices individuals make about freedom and truth.</a:t>
            </a:r>
            <a:br>
              <a:rPr lang="en-US" sz="2000"/>
            </a:br>
            <a:br>
              <a:rPr lang="en-US" sz="2000"/>
            </a:br>
            <a:br>
              <a:rPr lang="en-US" sz="2000" b="1"/>
            </a:br>
            <a:br>
              <a:rPr lang="en-US"/>
            </a:br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51A14C4-9750-7879-EE49-D07160D609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33332"/>
              </p:ext>
            </p:extLst>
          </p:nvPr>
        </p:nvGraphicFramePr>
        <p:xfrm>
          <a:off x="95250" y="1352550"/>
          <a:ext cx="12002219" cy="3554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875">
                  <a:extLst>
                    <a:ext uri="{9D8B030D-6E8A-4147-A177-3AD203B41FA5}">
                      <a16:colId xmlns:a16="http://schemas.microsoft.com/office/drawing/2014/main" val="3457128807"/>
                    </a:ext>
                  </a:extLst>
                </a:gridCol>
                <a:gridCol w="2139756">
                  <a:extLst>
                    <a:ext uri="{9D8B030D-6E8A-4147-A177-3AD203B41FA5}">
                      <a16:colId xmlns:a16="http://schemas.microsoft.com/office/drawing/2014/main" val="2727229680"/>
                    </a:ext>
                  </a:extLst>
                </a:gridCol>
                <a:gridCol w="3021896">
                  <a:extLst>
                    <a:ext uri="{9D8B030D-6E8A-4147-A177-3AD203B41FA5}">
                      <a16:colId xmlns:a16="http://schemas.microsoft.com/office/drawing/2014/main" val="3115099610"/>
                    </a:ext>
                  </a:extLst>
                </a:gridCol>
                <a:gridCol w="2495226">
                  <a:extLst>
                    <a:ext uri="{9D8B030D-6E8A-4147-A177-3AD203B41FA5}">
                      <a16:colId xmlns:a16="http://schemas.microsoft.com/office/drawing/2014/main" val="3686606851"/>
                    </a:ext>
                  </a:extLst>
                </a:gridCol>
                <a:gridCol w="3008466">
                  <a:extLst>
                    <a:ext uri="{9D8B030D-6E8A-4147-A177-3AD203B41FA5}">
                      <a16:colId xmlns:a16="http://schemas.microsoft.com/office/drawing/2014/main" val="2205811300"/>
                    </a:ext>
                  </a:extLst>
                </a:gridCol>
              </a:tblGrid>
              <a:tr h="521917">
                <a:tc>
                  <a:txBody>
                    <a:bodyPr/>
                    <a:lstStyle/>
                    <a:p>
                      <a:r>
                        <a:rPr lang="en-US" sz="1400" b="1"/>
                        <a:t>Week</a:t>
                      </a:r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Content / Focus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Skills &amp; Concepts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Formative Assessments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NYS Next Generation Standards (Grade 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0698926"/>
                  </a:ext>
                </a:extLst>
              </a:tr>
              <a:tr h="1132133">
                <a:tc>
                  <a:txBody>
                    <a:bodyPr/>
                    <a:lstStyle/>
                    <a:p>
                      <a:r>
                        <a:rPr lang="en-US" sz="1100" b="1" dirty="0"/>
                        <a:t>Week 5</a:t>
                      </a:r>
                      <a:r>
                        <a:rPr lang="en-US" sz="1100" dirty="0"/>
                        <a:t> </a:t>
                      </a:r>
                      <a:br>
                        <a:rPr lang="en-US" sz="1100" dirty="0"/>
                      </a:br>
                      <a:r>
                        <a:rPr lang="en-US" sz="1100" i="1" dirty="0"/>
                        <a:t>Connecting Fiction to Nonfiction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Read nonfiction articles on teen brain, technology, and decision-making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Compare to Jonas and Luke’s experiences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100" dirty="0"/>
                        <a:t>- Cite evidence across genres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Compare fictional conflicts to real-world issues-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dirty="0"/>
                        <a:t>Paired text response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Small group debate/Socratic Seminar Discussion</a:t>
                      </a:r>
                    </a:p>
                    <a:p>
                      <a:r>
                        <a:rPr lang="en-US" sz="1100" b="1" dirty="0"/>
                        <a:t>-Test Prep:</a:t>
                      </a:r>
                      <a:r>
                        <a:rPr lang="en-US" sz="1100" dirty="0"/>
                        <a:t> Practice analyzing author’s word choice &amp; tone in excerpts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7RI1</a:t>
                      </a:r>
                      <a:r>
                        <a:rPr lang="en-US" sz="1100" dirty="0"/>
                        <a:t>: Cite evidence from nonfiction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7W9</a:t>
                      </a:r>
                      <a:r>
                        <a:rPr lang="en-US" sz="1100" dirty="0"/>
                        <a:t>: Draw evidence from multiple sources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589304"/>
                  </a:ext>
                </a:extLst>
              </a:tr>
              <a:tr h="11321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/>
                        <a:t>Week 6 </a:t>
                      </a:r>
                      <a:r>
                        <a:rPr lang="en-US" sz="1100"/>
                        <a:t> Final Assessments &amp; Reflection</a:t>
                      </a:r>
                    </a:p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 Final teacher-generated test (MC, short, extended)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Class reflection on debatable question: technology &amp; human brain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Demonstrate understanding of POV, structure, conflict, symbolism, and theme,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Final unit test </a:t>
                      </a:r>
                    </a:p>
                    <a:p>
                      <a:r>
                        <a:rPr lang="en-US" sz="1100"/>
                        <a:t>Character Analysis: Character Bio Project.</a:t>
                      </a:r>
                      <a:br>
                        <a:rPr lang="en-US" sz="1100" dirty="0"/>
                      </a:br>
                      <a:r>
                        <a:rPr lang="en-US" sz="1100"/>
                        <a:t>- Reflection journal: “What do these stories reveal about society?”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/>
                        <a:t>Test Prep:</a:t>
                      </a:r>
                      <a:r>
                        <a:rPr lang="en-US" sz="1100"/>
                        <a:t> Full practice test (MC, short response, extended response) with timing practice</a:t>
                      </a:r>
                    </a:p>
                    <a:p>
                      <a:endParaRPr lang="en-US" sz="1100"/>
                    </a:p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7SL4</a:t>
                      </a:r>
                      <a:r>
                        <a:rPr lang="en-US" sz="1100" dirty="0"/>
                        <a:t>: Present claims clearly 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- </a:t>
                      </a:r>
                      <a:r>
                        <a:rPr lang="en-US" sz="1100" b="1" dirty="0"/>
                        <a:t>7W4</a:t>
                      </a:r>
                      <a:r>
                        <a:rPr lang="en-US" sz="1100" dirty="0"/>
                        <a:t>: Clear, coherent writing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564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046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CBE7F-7943-4134-5FC2-B4BC9CF7D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FEF6D-35E9-DA7B-BB60-D6A7F988A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2747" y="-184460"/>
            <a:ext cx="12297494" cy="1375194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8913EB"/>
                </a:solidFill>
              </a:rPr>
              <a:t>Grade 7 – Unit 4 Pacing Guide (Novel Study: </a:t>
            </a:r>
            <a:r>
              <a:rPr lang="en-US" sz="2000" b="1" i="1" dirty="0">
                <a:solidFill>
                  <a:srgbClr val="8913EB"/>
                </a:solidFill>
              </a:rPr>
              <a:t>The Outsiders</a:t>
            </a:r>
            <a:r>
              <a:rPr lang="en-US" sz="2000" b="1" dirty="0">
                <a:solidFill>
                  <a:srgbClr val="8913EB"/>
                </a:solidFill>
              </a:rPr>
              <a:t>) Test Prep  Length:</a:t>
            </a:r>
            <a:r>
              <a:rPr lang="en-US" sz="2000" dirty="0">
                <a:solidFill>
                  <a:srgbClr val="8913EB"/>
                </a:solidFill>
              </a:rPr>
              <a:t> ~6–7 week</a:t>
            </a:r>
            <a:r>
              <a:rPr lang="en-US" sz="2000" dirty="0"/>
              <a:t>s</a:t>
            </a:r>
            <a:br>
              <a:rPr lang="en-US" sz="2000" b="1" dirty="0"/>
            </a:br>
            <a:r>
              <a:rPr lang="en-US" sz="2000" b="1" dirty="0"/>
              <a:t>Novel (s):</a:t>
            </a:r>
            <a:r>
              <a:rPr lang="en-US" sz="2000" dirty="0"/>
              <a:t> </a:t>
            </a:r>
            <a:r>
              <a:rPr lang="en-US" sz="2000" i="1" dirty="0"/>
              <a:t>The Outsiders</a:t>
            </a:r>
            <a:r>
              <a:rPr lang="en-US" sz="2000" dirty="0"/>
              <a:t> by S.E. Hinton or</a:t>
            </a:r>
            <a:r>
              <a:rPr lang="en-US" sz="2000" i="1" dirty="0"/>
              <a:t> Refugee </a:t>
            </a:r>
            <a:r>
              <a:rPr lang="en-US" sz="2000" dirty="0"/>
              <a:t>by Alan Gratz or </a:t>
            </a:r>
            <a:r>
              <a:rPr lang="en-US" sz="2000" i="1" dirty="0"/>
              <a:t>The Hunger Games/Catching Fire </a:t>
            </a:r>
            <a:r>
              <a:rPr lang="en-US" sz="2000" dirty="0"/>
              <a:t>(Suzanne Collins)</a:t>
            </a:r>
            <a:br>
              <a:rPr lang="en-US" sz="2000" dirty="0"/>
            </a:br>
            <a:r>
              <a:rPr lang="en-US" sz="2000" b="1" dirty="0"/>
              <a:t>Statement of Inquiry: </a:t>
            </a:r>
            <a:r>
              <a:rPr lang="en-US" sz="2000" dirty="0"/>
              <a:t>Examine </a:t>
            </a:r>
            <a:r>
              <a:rPr lang="en-US" sz="2000" dirty="0">
                <a:ea typeface="+mj-lt"/>
                <a:cs typeface="+mj-lt"/>
              </a:rPr>
              <a:t>how human relationships, culture, and social class shape personal identity and values, while overcoming obstacles reveals how perspective and belonging influence our sense of self.</a:t>
            </a:r>
            <a:endParaRPr lang="en-US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F729368-FBB9-C560-BE96-EA265408934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5250" y="1047750"/>
          <a:ext cx="12002219" cy="5689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875">
                  <a:extLst>
                    <a:ext uri="{9D8B030D-6E8A-4147-A177-3AD203B41FA5}">
                      <a16:colId xmlns:a16="http://schemas.microsoft.com/office/drawing/2014/main" val="3457128807"/>
                    </a:ext>
                  </a:extLst>
                </a:gridCol>
                <a:gridCol w="2139756">
                  <a:extLst>
                    <a:ext uri="{9D8B030D-6E8A-4147-A177-3AD203B41FA5}">
                      <a16:colId xmlns:a16="http://schemas.microsoft.com/office/drawing/2014/main" val="2727229680"/>
                    </a:ext>
                  </a:extLst>
                </a:gridCol>
                <a:gridCol w="3021896">
                  <a:extLst>
                    <a:ext uri="{9D8B030D-6E8A-4147-A177-3AD203B41FA5}">
                      <a16:colId xmlns:a16="http://schemas.microsoft.com/office/drawing/2014/main" val="3115099610"/>
                    </a:ext>
                  </a:extLst>
                </a:gridCol>
                <a:gridCol w="2495226">
                  <a:extLst>
                    <a:ext uri="{9D8B030D-6E8A-4147-A177-3AD203B41FA5}">
                      <a16:colId xmlns:a16="http://schemas.microsoft.com/office/drawing/2014/main" val="3686606851"/>
                    </a:ext>
                  </a:extLst>
                </a:gridCol>
                <a:gridCol w="3008466">
                  <a:extLst>
                    <a:ext uri="{9D8B030D-6E8A-4147-A177-3AD203B41FA5}">
                      <a16:colId xmlns:a16="http://schemas.microsoft.com/office/drawing/2014/main" val="2205811300"/>
                    </a:ext>
                  </a:extLst>
                </a:gridCol>
              </a:tblGrid>
              <a:tr h="621927">
                <a:tc>
                  <a:txBody>
                    <a:bodyPr/>
                    <a:lstStyle/>
                    <a:p>
                      <a:r>
                        <a:rPr lang="en-US" sz="1400" b="1"/>
                        <a:t>Week</a:t>
                      </a:r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Content / Focus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Skills &amp; Concepts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Formative Assessments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NYS Next Generation Standards (Grade 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0698926"/>
                  </a:ext>
                </a:extLst>
              </a:tr>
              <a:tr h="1101121">
                <a:tc>
                  <a:txBody>
                    <a:bodyPr/>
                    <a:lstStyle/>
                    <a:p>
                      <a:r>
                        <a:rPr lang="en-US" sz="1100" b="1"/>
                        <a:t>Week 1</a:t>
                      </a:r>
                      <a:r>
                        <a:rPr lang="en-US" sz="1100"/>
                        <a:t> </a:t>
                      </a:r>
                      <a:br>
                        <a:rPr lang="en-US" sz="1100"/>
                      </a:br>
                      <a:r>
                        <a:rPr lang="en-US" sz="1100" i="1"/>
                        <a:t>Introduction to Context</a:t>
                      </a:r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- 1960s historical background (youth culture, gangs, class) </a:t>
                      </a:r>
                      <a:br>
                        <a:rPr lang="en-US" sz="1100"/>
                      </a:br>
                      <a:r>
                        <a:rPr lang="en-US" sz="1100"/>
                        <a:t>- Anticipation guide: family, friendship, belonging </a:t>
                      </a:r>
                      <a:br>
                        <a:rPr lang="en-US" sz="1100"/>
                      </a:br>
                      <a:r>
                        <a:rPr lang="en-US" sz="1100"/>
                        <a:t>- Preview themes of identity &amp; values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Build historical context </a:t>
                      </a:r>
                      <a:br>
                        <a:rPr lang="en-US" sz="1100"/>
                      </a:br>
                      <a:r>
                        <a:rPr lang="en-US" sz="1100"/>
                        <a:t>- Make predictions using anticipation guide </a:t>
                      </a:r>
                      <a:br>
                        <a:rPr lang="en-US" sz="1100"/>
                      </a:br>
                      <a:r>
                        <a:rPr lang="en-US" sz="1100"/>
                        <a:t>- Identify background knowledge gaps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Anticipation guide </a:t>
                      </a:r>
                      <a:br>
                        <a:rPr lang="en-US" sz="1100"/>
                      </a:br>
                      <a:r>
                        <a:rPr lang="en-US" sz="1100"/>
                        <a:t>- KWL chart (1960s context) </a:t>
                      </a:r>
                      <a:br>
                        <a:rPr lang="en-US" sz="1100"/>
                      </a:br>
                      <a:r>
                        <a:rPr lang="en-US" sz="1100"/>
                        <a:t>- Quick write: “What makes a family?”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</a:t>
                      </a:r>
                      <a:r>
                        <a:rPr lang="en-US" sz="1100" b="1"/>
                        <a:t>7RL2</a:t>
                      </a:r>
                      <a:r>
                        <a:rPr lang="en-US" sz="1100"/>
                        <a:t>: Determine theme </a:t>
                      </a:r>
                      <a:br>
                        <a:rPr lang="en-US" sz="1100"/>
                      </a:br>
                      <a:r>
                        <a:rPr lang="en-US" sz="1100"/>
                        <a:t>- </a:t>
                      </a:r>
                      <a:r>
                        <a:rPr lang="en-US" sz="1100" b="1"/>
                        <a:t>7SL1</a:t>
                      </a:r>
                      <a:r>
                        <a:rPr lang="en-US" sz="1100"/>
                        <a:t>: Collaborative discussion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564412"/>
                  </a:ext>
                </a:extLst>
              </a:tr>
              <a:tr h="958380">
                <a:tc>
                  <a:txBody>
                    <a:bodyPr/>
                    <a:lstStyle/>
                    <a:p>
                      <a:r>
                        <a:rPr lang="en-US" sz="1100" b="1"/>
                        <a:t>Week 2</a:t>
                      </a:r>
                      <a:r>
                        <a:rPr lang="en-US" sz="1100"/>
                        <a:t> </a:t>
                      </a:r>
                      <a:br>
                        <a:rPr lang="en-US" sz="1100"/>
                      </a:br>
                      <a:r>
                        <a:rPr lang="en-US" sz="1100" i="1"/>
                        <a:t>Reading Launch</a:t>
                      </a:r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Narrator POV (Ponyboy) </a:t>
                      </a:r>
                      <a:br>
                        <a:rPr lang="en-US" sz="1100"/>
                      </a:br>
                      <a:r>
                        <a:rPr lang="en-US" sz="1100"/>
                        <a:t>- Slang &amp; multiple-meaning words  (Voice) </a:t>
                      </a:r>
                      <a:br>
                        <a:rPr lang="en-US" sz="1100"/>
                      </a:br>
                      <a:r>
                        <a:rPr lang="en-US" sz="1100"/>
                        <a:t>- Culture clash: Socs vs. Greasers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/>
                        <a:t>Analyze POV and its effect on narrative </a:t>
                      </a:r>
                      <a:br>
                        <a:rPr lang="en-US" sz="1100"/>
                      </a:br>
                      <a:r>
                        <a:rPr lang="en-US" sz="1100"/>
                        <a:t>- Interpret slang &amp; connotations </a:t>
                      </a:r>
                      <a:br>
                        <a:rPr lang="en-US" sz="1100"/>
                      </a:br>
                      <a:r>
                        <a:rPr lang="en-US" sz="1100"/>
                        <a:t>- Compare cultural identities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Exit ticket: POV analysis </a:t>
                      </a:r>
                      <a:br>
                        <a:rPr lang="en-US" sz="1100"/>
                      </a:br>
                      <a:r>
                        <a:rPr lang="en-US" sz="1100"/>
                        <a:t>- Slang/connotation word wall </a:t>
                      </a:r>
                      <a:br>
                        <a:rPr lang="en-US" sz="1100"/>
                      </a:br>
                      <a:r>
                        <a:rPr lang="en-US" sz="1100"/>
                        <a:t>- Character Chart setup (Ponyboy, Johnny, Dally)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7RL6</a:t>
                      </a:r>
                      <a:r>
                        <a:rPr lang="en-US" sz="1100"/>
                        <a:t>: Analyze POV </a:t>
                      </a:r>
                      <a:br>
                        <a:rPr lang="en-US" sz="1100"/>
                      </a:br>
                      <a:r>
                        <a:rPr lang="en-US" sz="1100"/>
                        <a:t>- </a:t>
                      </a:r>
                      <a:r>
                        <a:rPr lang="en-US" sz="1100" b="1"/>
                        <a:t>7L4–5</a:t>
                      </a:r>
                      <a:r>
                        <a:rPr lang="en-US" sz="1100"/>
                        <a:t>: Connotation &amp; figurative meaning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523511"/>
                  </a:ext>
                </a:extLst>
              </a:tr>
              <a:tr h="795252">
                <a:tc>
                  <a:txBody>
                    <a:bodyPr/>
                    <a:lstStyle/>
                    <a:p>
                      <a:r>
                        <a:rPr lang="en-US" sz="1100" b="1"/>
                        <a:t>Week 3</a:t>
                      </a:r>
                      <a:r>
                        <a:rPr lang="en-US" sz="1100"/>
                        <a:t> </a:t>
                      </a:r>
                      <a:br>
                        <a:rPr lang="en-US" sz="1100"/>
                      </a:br>
                      <a:r>
                        <a:rPr lang="en-US" sz="1100" i="1"/>
                        <a:t>Character Development &amp; Conflict</a:t>
                      </a:r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Internal &amp; external conflicts </a:t>
                      </a:r>
                      <a:br>
                        <a:rPr lang="en-US" sz="1100"/>
                      </a:br>
                      <a:r>
                        <a:rPr lang="en-US" sz="1100"/>
                        <a:t>- Family and friendship dynamics </a:t>
                      </a:r>
                      <a:br>
                        <a:rPr lang="en-US" sz="1100"/>
                      </a:br>
                      <a:r>
                        <a:rPr lang="en-US" sz="1100"/>
                        <a:t>- Obstacles shaping identity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Identify and explain conflicts </a:t>
                      </a:r>
                      <a:br>
                        <a:rPr lang="en-US" sz="1100"/>
                      </a:br>
                      <a:r>
                        <a:rPr lang="en-US" sz="1100"/>
                        <a:t>- Track character growth through relationships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Conflict graphic organizer </a:t>
                      </a:r>
                      <a:br>
                        <a:rPr lang="en-US" sz="1100"/>
                      </a:br>
                      <a:r>
                        <a:rPr lang="en-US" sz="1100"/>
                        <a:t>- Character Sketch: Johnny &amp; Dally </a:t>
                      </a:r>
                      <a:br>
                        <a:rPr lang="en-US" sz="1100"/>
                      </a:br>
                      <a:r>
                        <a:rPr lang="en-US" sz="1100"/>
                        <a:t>- Small group role-play of conflicts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7RL3</a:t>
                      </a:r>
                      <a:r>
                        <a:rPr lang="en-US" sz="1100"/>
                        <a:t>: Analyze interactions of characters/events </a:t>
                      </a:r>
                      <a:br>
                        <a:rPr lang="en-US" sz="1100"/>
                      </a:br>
                      <a:r>
                        <a:rPr lang="en-US" sz="1100"/>
                        <a:t>- </a:t>
                      </a:r>
                      <a:r>
                        <a:rPr lang="en-US" sz="1100" b="1"/>
                        <a:t>7W1</a:t>
                      </a:r>
                      <a:r>
                        <a:rPr lang="en-US" sz="1100"/>
                        <a:t>: Support claims with evidence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926598"/>
                  </a:ext>
                </a:extLst>
              </a:tr>
              <a:tr h="958380">
                <a:tc>
                  <a:txBody>
                    <a:bodyPr/>
                    <a:lstStyle/>
                    <a:p>
                      <a:r>
                        <a:rPr lang="en-US" sz="1100" b="1"/>
                        <a:t>Week 4</a:t>
                      </a:r>
                      <a:r>
                        <a:rPr lang="en-US" sz="1100"/>
                        <a:t> </a:t>
                      </a:r>
                      <a:br>
                        <a:rPr lang="en-US" sz="1100"/>
                      </a:br>
                      <a:r>
                        <a:rPr lang="en-US" sz="1100" i="1"/>
                        <a:t>Structure &amp; Thematic Development</a:t>
                      </a:r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Plot structure &amp; turning points (fire scene, hospital scenes) </a:t>
                      </a:r>
                      <a:br>
                        <a:rPr lang="en-US" sz="1100"/>
                      </a:br>
                      <a:r>
                        <a:rPr lang="en-US" sz="1100"/>
                        <a:t>- How author develops themes of loyalty, family, identity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Analyze how text structure supports theme </a:t>
                      </a:r>
                      <a:br>
                        <a:rPr lang="en-US" sz="1100"/>
                      </a:br>
                      <a:r>
                        <a:rPr lang="en-US" sz="1100"/>
                        <a:t>- Draft thematic statements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Theme tracker </a:t>
                      </a:r>
                      <a:br>
                        <a:rPr lang="en-US" sz="1100"/>
                      </a:br>
                      <a:r>
                        <a:rPr lang="en-US" sz="1100"/>
                        <a:t>- Quote analysis journal </a:t>
                      </a:r>
                      <a:br>
                        <a:rPr lang="en-US" sz="1100"/>
                      </a:br>
                      <a:r>
                        <a:rPr lang="en-US" sz="1100"/>
                        <a:t>- Teacher-generated test (MC + short response)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</a:t>
                      </a:r>
                      <a:r>
                        <a:rPr lang="en-US" sz="1100" b="1"/>
                        <a:t>7RL5</a:t>
                      </a:r>
                      <a:r>
                        <a:rPr lang="en-US" sz="1100"/>
                        <a:t>: Analyze structure </a:t>
                      </a:r>
                      <a:br>
                        <a:rPr lang="en-US" sz="1100"/>
                      </a:br>
                      <a:r>
                        <a:rPr lang="en-US" sz="1100"/>
                        <a:t>- </a:t>
                      </a:r>
                      <a:r>
                        <a:rPr lang="en-US" sz="1100" b="1"/>
                        <a:t>7RL2</a:t>
                      </a:r>
                      <a:r>
                        <a:rPr lang="en-US" sz="1100"/>
                        <a:t>: Theme development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116469"/>
                  </a:ext>
                </a:extLst>
              </a:tr>
              <a:tr h="1254053">
                <a:tc>
                  <a:txBody>
                    <a:bodyPr/>
                    <a:lstStyle/>
                    <a:p>
                      <a:r>
                        <a:rPr lang="en-US" sz="1100" b="1"/>
                        <a:t>Week 5</a:t>
                      </a:r>
                      <a:r>
                        <a:rPr lang="en-US" sz="1100"/>
                        <a:t> </a:t>
                      </a:r>
                      <a:br>
                        <a:rPr lang="en-US" sz="1100"/>
                      </a:br>
                      <a:r>
                        <a:rPr lang="en-US" sz="1100" i="1"/>
                        <a:t>Culture, Identity, and Values</a:t>
                      </a:r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Greasers vs. Socs: cultural identities and stereotypes </a:t>
                      </a:r>
                      <a:br>
                        <a:rPr lang="en-US" sz="1100"/>
                      </a:br>
                      <a:r>
                        <a:rPr lang="en-US" sz="1100"/>
                        <a:t>- Beliefs, values, and identity shaping choices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/>
                        <a:t>- Analyze how culture influences behavior </a:t>
                      </a:r>
                      <a:br>
                        <a:rPr lang="en-US" sz="1100"/>
                      </a:br>
                      <a:r>
                        <a:rPr lang="en-US" sz="1100"/>
                        <a:t>- Connect novel to students’ own cultural observations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100"/>
                        <a:t>- Double-entry journal (identity and values) </a:t>
                      </a:r>
                      <a:br>
                        <a:rPr lang="en-US" sz="1100"/>
                      </a:br>
                      <a:r>
                        <a:rPr lang="en-US" sz="1100"/>
                        <a:t>- Class debate: stereotypes &amp; belonging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</a:t>
                      </a:r>
                      <a:r>
                        <a:rPr lang="en-US" sz="1100" b="1"/>
                        <a:t>7RI2</a:t>
                      </a:r>
                      <a:r>
                        <a:rPr lang="en-US" sz="1100"/>
                        <a:t>: Central ideas in nonfiction </a:t>
                      </a:r>
                      <a:br>
                        <a:rPr lang="en-US" sz="1100"/>
                      </a:br>
                      <a:r>
                        <a:rPr lang="en-US" sz="1100"/>
                        <a:t>- </a:t>
                      </a:r>
                      <a:r>
                        <a:rPr lang="en-US" sz="1100" b="1"/>
                        <a:t>7W4</a:t>
                      </a:r>
                      <a:r>
                        <a:rPr lang="en-US" sz="1100"/>
                        <a:t>: Clear writing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4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685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0466DE-6E94-8A6F-18EA-3A9A77D0B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5DBAD-8A9B-4C71-03C5-1F4AB02DE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96576"/>
            <a:ext cx="12002219" cy="1337094"/>
          </a:xfrm>
        </p:spPr>
        <p:txBody>
          <a:bodyPr>
            <a:normAutofit fontScale="90000"/>
          </a:bodyPr>
          <a:lstStyle/>
          <a:p>
            <a:r>
              <a:rPr lang="en-US" sz="2200" b="1" dirty="0">
                <a:solidFill>
                  <a:srgbClr val="8913EB"/>
                </a:solidFill>
              </a:rPr>
              <a:t>Grade 7 – Unit 4 Pacing Guide (Novel Study: </a:t>
            </a:r>
            <a:r>
              <a:rPr lang="en-US" sz="2200" b="1" i="1" dirty="0">
                <a:solidFill>
                  <a:srgbClr val="8913EB"/>
                </a:solidFill>
              </a:rPr>
              <a:t>The Outsiders</a:t>
            </a:r>
            <a:r>
              <a:rPr lang="en-US" sz="2200" b="1" dirty="0">
                <a:solidFill>
                  <a:srgbClr val="8913EB"/>
                </a:solidFill>
              </a:rPr>
              <a:t>) Test Prep  Length:</a:t>
            </a:r>
            <a:r>
              <a:rPr lang="en-US" sz="2200" dirty="0">
                <a:solidFill>
                  <a:srgbClr val="8913EB"/>
                </a:solidFill>
              </a:rPr>
              <a:t> ~6–7 week</a:t>
            </a:r>
            <a:r>
              <a:rPr lang="en-US" sz="2200" dirty="0"/>
              <a:t>s</a:t>
            </a:r>
            <a:br>
              <a:rPr lang="en-US" sz="2000" b="1" dirty="0"/>
            </a:br>
            <a:r>
              <a:rPr lang="en-US" sz="2000" b="1" dirty="0"/>
              <a:t>Novel (s):</a:t>
            </a:r>
            <a:r>
              <a:rPr lang="en-US" sz="2000" dirty="0"/>
              <a:t> </a:t>
            </a:r>
            <a:r>
              <a:rPr lang="en-US" sz="2000" i="1" dirty="0"/>
              <a:t>The Outsiders</a:t>
            </a:r>
            <a:r>
              <a:rPr lang="en-US" sz="2000" dirty="0"/>
              <a:t> by S.E. Hinton or</a:t>
            </a:r>
            <a:r>
              <a:rPr lang="en-US" sz="2000" i="1" dirty="0"/>
              <a:t> Refugee </a:t>
            </a:r>
            <a:r>
              <a:rPr lang="en-US" sz="2000" dirty="0"/>
              <a:t>by Alan Gratz or </a:t>
            </a:r>
            <a:r>
              <a:rPr lang="en-US" sz="2000" i="1" dirty="0"/>
              <a:t>The Hunger Games/Catching Fire </a:t>
            </a:r>
            <a:r>
              <a:rPr lang="en-US" sz="2000" dirty="0"/>
              <a:t>(Suzanne Collins)</a:t>
            </a:r>
            <a:br>
              <a:rPr lang="en-US" sz="2000" dirty="0"/>
            </a:br>
            <a:r>
              <a:rPr lang="en-US" sz="2200" b="1" dirty="0"/>
              <a:t>Statement of Inquiry: </a:t>
            </a:r>
            <a:r>
              <a:rPr lang="en-US" sz="2200" dirty="0"/>
              <a:t>Examine how human relationships, culture, and social class shape personal identity and values, while overcoming obstacles reveals how perspective and belonging influence our sense of </a:t>
            </a:r>
            <a:r>
              <a:rPr lang="en-US" sz="2200" dirty="0" err="1"/>
              <a:t>self.</a:t>
            </a:r>
            <a:r>
              <a:rPr lang="en-US" sz="2000" dirty="0" err="1"/>
              <a:t>weeks</a:t>
            </a:r>
            <a:br>
              <a:rPr lang="en-US" sz="2000" dirty="0"/>
            </a:br>
            <a:br>
              <a:rPr lang="en-US" sz="2000" b="1" dirty="0"/>
            </a:br>
            <a:br>
              <a:rPr lang="en-US" dirty="0"/>
            </a:br>
            <a:r>
              <a:rPr lang="en-US" sz="2200" b="1" dirty="0"/>
              <a:t>Statement of Inquiry: </a:t>
            </a:r>
            <a:r>
              <a:rPr lang="en-US" sz="2200" dirty="0"/>
              <a:t>Examine how human relationships, culture, and social class shape personal identity and values, while overcoming obstacles reveals how perspective and belonging influence our sense of self.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7391CDC-D3DE-9C36-7D0B-C78A427F538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050" y="1476375"/>
          <a:ext cx="12169238" cy="19509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478">
                  <a:extLst>
                    <a:ext uri="{9D8B030D-6E8A-4147-A177-3AD203B41FA5}">
                      <a16:colId xmlns:a16="http://schemas.microsoft.com/office/drawing/2014/main" val="3457128807"/>
                    </a:ext>
                  </a:extLst>
                </a:gridCol>
                <a:gridCol w="2169532">
                  <a:extLst>
                    <a:ext uri="{9D8B030D-6E8A-4147-A177-3AD203B41FA5}">
                      <a16:colId xmlns:a16="http://schemas.microsoft.com/office/drawing/2014/main" val="2727229680"/>
                    </a:ext>
                  </a:extLst>
                </a:gridCol>
                <a:gridCol w="3063948">
                  <a:extLst>
                    <a:ext uri="{9D8B030D-6E8A-4147-A177-3AD203B41FA5}">
                      <a16:colId xmlns:a16="http://schemas.microsoft.com/office/drawing/2014/main" val="3115099610"/>
                    </a:ext>
                  </a:extLst>
                </a:gridCol>
                <a:gridCol w="2529949">
                  <a:extLst>
                    <a:ext uri="{9D8B030D-6E8A-4147-A177-3AD203B41FA5}">
                      <a16:colId xmlns:a16="http://schemas.microsoft.com/office/drawing/2014/main" val="3686606851"/>
                    </a:ext>
                  </a:extLst>
                </a:gridCol>
                <a:gridCol w="3050331">
                  <a:extLst>
                    <a:ext uri="{9D8B030D-6E8A-4147-A177-3AD203B41FA5}">
                      <a16:colId xmlns:a16="http://schemas.microsoft.com/office/drawing/2014/main" val="2205811300"/>
                    </a:ext>
                  </a:extLst>
                </a:gridCol>
              </a:tblGrid>
              <a:tr h="508739">
                <a:tc>
                  <a:txBody>
                    <a:bodyPr/>
                    <a:lstStyle/>
                    <a:p>
                      <a:r>
                        <a:rPr lang="en-US" sz="1400" b="1"/>
                        <a:t>Week</a:t>
                      </a:r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Content / Focus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Skills &amp; Concepts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Formative Assessments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NYS Next Generation Standards (Grade 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0698926"/>
                  </a:ext>
                </a:extLst>
              </a:tr>
              <a:tr h="14327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/>
                        <a:t>Week 6 </a:t>
                      </a:r>
                      <a:r>
                        <a:rPr lang="en-US" sz="1100"/>
                        <a:t> Final Assessments &amp; Reflection</a:t>
                      </a:r>
                    </a:p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Theme &amp; identity synthesis </a:t>
                      </a:r>
                      <a:br>
                        <a:rPr lang="en-US" sz="1100" dirty="0"/>
                      </a:br>
                      <a:r>
                        <a:rPr lang="en-US" sz="1100"/>
                        <a:t>- Culminating writing task: explanatory extended response </a:t>
                      </a:r>
                      <a:br>
                        <a:rPr lang="en-US" sz="1100" dirty="0"/>
                      </a:br>
                      <a:r>
                        <a:rPr lang="en-US" sz="1100"/>
                        <a:t>- Creative option: Character One-Pager (visual + writing)</a:t>
                      </a:r>
                    </a:p>
                    <a:p>
                      <a:r>
                        <a:rPr lang="en-US" sz="1100"/>
                        <a:t>“Reporting to you live”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Apply themes to explanatory writing </a:t>
                      </a:r>
                      <a:br>
                        <a:rPr lang="en-US" sz="1100" dirty="0"/>
                      </a:br>
                      <a:r>
                        <a:rPr lang="en-US" sz="1100"/>
                        <a:t>- Synthesize character development, POV, culture</a:t>
                      </a:r>
                    </a:p>
                    <a:p>
                      <a:r>
                        <a:rPr lang="en-US" sz="1100"/>
                        <a:t>Figurative language &amp; connotations </a:t>
                      </a:r>
                      <a:br>
                        <a:rPr lang="en-US" sz="1100" dirty="0"/>
                      </a:br>
                      <a:r>
                        <a:rPr lang="en-US" sz="1100"/>
                        <a:t>- Slang and cultural meaning </a:t>
                      </a:r>
                      <a:br>
                        <a:rPr lang="en-US" sz="1100" dirty="0"/>
                      </a:br>
                      <a:r>
                        <a:rPr lang="en-US" sz="1100"/>
                        <a:t>- Nonfiction writing: </a:t>
                      </a:r>
                      <a:r>
                        <a:rPr lang="en-US" sz="1100" b="1"/>
                        <a:t>“Reporting to You Live”</a:t>
                      </a:r>
                      <a:r>
                        <a:rPr lang="en-US" sz="1100"/>
                        <a:t> – write a newspaper article on a key event (fire, rumble, Johnny’s death)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Final extended response essay </a:t>
                      </a:r>
                      <a:br>
                        <a:rPr lang="en-US" sz="1100" dirty="0"/>
                      </a:br>
                      <a:r>
                        <a:rPr lang="en-US" sz="1100"/>
                        <a:t>- One-Pager Project </a:t>
                      </a:r>
                      <a:br>
                        <a:rPr lang="en-US" sz="1100" dirty="0"/>
                      </a:br>
                      <a:r>
                        <a:rPr lang="en-US" sz="1100"/>
                        <a:t>- </a:t>
                      </a:r>
                      <a:r>
                        <a:rPr lang="en-US" sz="1100" b="1"/>
                        <a:t>Test Prep:</a:t>
                      </a:r>
                      <a:r>
                        <a:rPr lang="en-US" sz="1100"/>
                        <a:t> Full practice test (MC, short response, extended response) with timing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- </a:t>
                      </a:r>
                      <a:r>
                        <a:rPr lang="en-US" sz="1100" b="1"/>
                        <a:t>7W2</a:t>
                      </a:r>
                      <a:r>
                        <a:rPr lang="en-US" sz="1100"/>
                        <a:t>: Informative writing </a:t>
                      </a:r>
                      <a:br>
                        <a:rPr lang="en-US" sz="1100" dirty="0"/>
                      </a:br>
                      <a:r>
                        <a:rPr lang="en-US" sz="1100"/>
                        <a:t>- </a:t>
                      </a:r>
                      <a:r>
                        <a:rPr lang="en-US" sz="1100" b="1"/>
                        <a:t>7W9</a:t>
                      </a:r>
                      <a:r>
                        <a:rPr lang="en-US" sz="1100"/>
                        <a:t>: Use evidence from texts </a:t>
                      </a:r>
                      <a:br>
                        <a:rPr lang="en-US" sz="1100" dirty="0"/>
                      </a:br>
                      <a:r>
                        <a:rPr lang="en-US" sz="1100"/>
                        <a:t>- </a:t>
                      </a:r>
                      <a:r>
                        <a:rPr lang="en-US" sz="1100" b="1"/>
                        <a:t>7SL4</a:t>
                      </a:r>
                      <a:r>
                        <a:rPr lang="en-US" sz="1100"/>
                        <a:t>: Present ideas clearly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564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064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</TotalTime>
  <Words>3237</Words>
  <Application>Microsoft Office PowerPoint</Application>
  <PresentationFormat>Widescreen</PresentationFormat>
  <Paragraphs>233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Grade 7 – Units 1-4 Pacing Guide</vt:lpstr>
      <vt:lpstr>Grade 7 – Unit 1 Pacing Guide Unit Title: Fundamentals of Written Expression: Grammar, Structure, and Literary Analysis – “Stories That Shape Us: Exploring Grammar, Punctuation, and Style”. Length: ~5 weeks    </vt:lpstr>
      <vt:lpstr>Grade 7 – Unit 2 (Novel Study) Pacing Guide: Novels: A Long Walk to Water (Linda Sue Park) or The Pearl (John Steinbeck – Honors)             Length: ~6–7 weeks Statement of Inquiry: How do people survive in challenging environments? 2. How do culture, time, and place affect an individual   </vt:lpstr>
      <vt:lpstr>Grade 7 – Unit 2  (Novel Study) Pacing Guide: Novels: A Long Walk to Water (Linda Sue Park) and The Pearl (John Steinbeck – Honors)     Length: ~5-6 weeks Statement of Inquiry: How do people survive in challenging environments? 2. How do culture, time, and place affect an individual   </vt:lpstr>
      <vt:lpstr>Grade 7 –Unit 2 Pacing Guide (Novel Study)            Length: ~5-6 weeks Novels: The Giver (Lois Lowry) and Among the Hidden (Margaret Peterson Haddix) (Informational Non-Fiction Articles) Statement of Inquiry: How does the structure of society and the control of knowledge influence human identity, perspective, and the choices individuals make about freedom and truth.  </vt:lpstr>
      <vt:lpstr>Grade 7 – Unit 3 Pacing Guide (Novel Study)                 Length: ~5- 6 weeks Novels: The Giver (Lois Lowry) and Among the Hidden (Margaret Peterson Haddix) Test Prep (Non-Fiction articles) Statement of Inquiry: How does the structure of society and the control of knowledge influence human identity, perspective, and the choices individuals make about freedom and truth.    </vt:lpstr>
      <vt:lpstr>Grade 7 – Unit 3 Pacing Guide (Novel Study)   Length: ~5- 6 weeks Novels: The Giver (Lois Lowry) and Among the Hidden (Margaret Peterson Haddix) Statement of Inquiry: How does the structure of society and the control of knowledge influence human identity, perspective, and the choices individuals make about freedom and truth.    </vt:lpstr>
      <vt:lpstr>Grade 7 – Unit 4 Pacing Guide (Novel Study: The Outsiders) Test Prep  Length: ~6–7 weeks Novel (s): The Outsiders by S.E. Hinton or Refugee by Alan Gratz or The Hunger Games/Catching Fire (Suzanne Collins) Statement of Inquiry: Examine how human relationships, culture, and social class shape personal identity and values, while overcoming obstacles reveals how perspective and belonging influence our sense of self.</vt:lpstr>
      <vt:lpstr>Grade 7 – Unit 4 Pacing Guide (Novel Study: The Outsiders) Test Prep  Length: ~6–7 weeks Novel (s): The Outsiders by S.E. Hinton or Refugee by Alan Gratz or The Hunger Games/Catching Fire (Suzanne Collins) Statement of Inquiry: Examine how human relationships, culture, and social class shape personal identity and values, while overcoming obstacles reveals how perspective and belonging influence our sense of self.weeks   Statement of Inquiry: Examine how human relationships, culture, and social class shape personal identity and values, while overcoming obstacles reveals how perspective and belonging influence our sense of self.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Dubose, Stephanie</dc:creator>
  <cp:lastModifiedBy>Dubose, Stephanie</cp:lastModifiedBy>
  <cp:revision>45</cp:revision>
  <dcterms:created xsi:type="dcterms:W3CDTF">2025-09-19T16:31:15Z</dcterms:created>
  <dcterms:modified xsi:type="dcterms:W3CDTF">2025-11-25T11:53:38Z</dcterms:modified>
</cp:coreProperties>
</file>