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4"/>
    <p:sldMasterId id="2147483687" r:id="rId5"/>
    <p:sldMasterId id="2147483660" r:id="rId6"/>
  </p:sldMasterIdLst>
  <p:notesMasterIdLst>
    <p:notesMasterId r:id="rId73"/>
  </p:notesMasterIdLst>
  <p:sldIdLst>
    <p:sldId id="109167" r:id="rId7"/>
    <p:sldId id="109579" r:id="rId8"/>
    <p:sldId id="109586" r:id="rId9"/>
    <p:sldId id="109584" r:id="rId10"/>
    <p:sldId id="109585" r:id="rId11"/>
    <p:sldId id="109587" r:id="rId12"/>
    <p:sldId id="109588" r:id="rId13"/>
    <p:sldId id="109676" r:id="rId14"/>
    <p:sldId id="109591" r:id="rId15"/>
    <p:sldId id="109592" r:id="rId16"/>
    <p:sldId id="109593" r:id="rId17"/>
    <p:sldId id="109594" r:id="rId18"/>
    <p:sldId id="109595" r:id="rId19"/>
    <p:sldId id="109665" r:id="rId20"/>
    <p:sldId id="109666" r:id="rId21"/>
    <p:sldId id="109536" r:id="rId22"/>
    <p:sldId id="109577" r:id="rId23"/>
    <p:sldId id="109551" r:id="rId24"/>
    <p:sldId id="109556" r:id="rId25"/>
    <p:sldId id="109560" r:id="rId26"/>
    <p:sldId id="109561" r:id="rId27"/>
    <p:sldId id="109563" r:id="rId28"/>
    <p:sldId id="109578" r:id="rId29"/>
    <p:sldId id="109677" r:id="rId30"/>
    <p:sldId id="109605" r:id="rId31"/>
    <p:sldId id="109566" r:id="rId32"/>
    <p:sldId id="109574" r:id="rId33"/>
    <p:sldId id="109667" r:id="rId34"/>
    <p:sldId id="109668" r:id="rId35"/>
    <p:sldId id="109669" r:id="rId36"/>
    <p:sldId id="109599" r:id="rId37"/>
    <p:sldId id="109613" r:id="rId38"/>
    <p:sldId id="109618" r:id="rId39"/>
    <p:sldId id="109572" r:id="rId40"/>
    <p:sldId id="109670" r:id="rId41"/>
    <p:sldId id="109610" r:id="rId42"/>
    <p:sldId id="109603" r:id="rId43"/>
    <p:sldId id="109625" r:id="rId44"/>
    <p:sldId id="109628" r:id="rId45"/>
    <p:sldId id="109682" r:id="rId46"/>
    <p:sldId id="109671" r:id="rId47"/>
    <p:sldId id="109631" r:id="rId48"/>
    <p:sldId id="109634" r:id="rId49"/>
    <p:sldId id="109637" r:id="rId50"/>
    <p:sldId id="109571" r:id="rId51"/>
    <p:sldId id="109674" r:id="rId52"/>
    <p:sldId id="109675" r:id="rId53"/>
    <p:sldId id="109641" r:id="rId54"/>
    <p:sldId id="109644" r:id="rId55"/>
    <p:sldId id="109569" r:id="rId56"/>
    <p:sldId id="109672" r:id="rId57"/>
    <p:sldId id="109647" r:id="rId58"/>
    <p:sldId id="109650" r:id="rId59"/>
    <p:sldId id="109653" r:id="rId60"/>
    <p:sldId id="109656" r:id="rId61"/>
    <p:sldId id="109683" r:id="rId62"/>
    <p:sldId id="109673" r:id="rId63"/>
    <p:sldId id="109659" r:id="rId64"/>
    <p:sldId id="109664" r:id="rId65"/>
    <p:sldId id="109660" r:id="rId66"/>
    <p:sldId id="109680" r:id="rId67"/>
    <p:sldId id="109681" r:id="rId68"/>
    <p:sldId id="109679" r:id="rId69"/>
    <p:sldId id="109661" r:id="rId70"/>
    <p:sldId id="109663" r:id="rId71"/>
    <p:sldId id="109662" r:id="rId72"/>
  </p:sldIdLst>
  <p:sldSz cx="12192000" cy="6858000"/>
  <p:notesSz cx="7315200" cy="96012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0A9EC4-E27D-40FE-A361-6341F318B0B7}">
          <p14:sldIdLst>
            <p14:sldId id="109167"/>
            <p14:sldId id="109579"/>
            <p14:sldId id="109586"/>
            <p14:sldId id="109584"/>
            <p14:sldId id="109585"/>
            <p14:sldId id="109587"/>
            <p14:sldId id="109588"/>
            <p14:sldId id="109676"/>
            <p14:sldId id="109591"/>
            <p14:sldId id="109592"/>
            <p14:sldId id="109593"/>
            <p14:sldId id="109594"/>
            <p14:sldId id="109595"/>
            <p14:sldId id="109665"/>
            <p14:sldId id="109666"/>
            <p14:sldId id="109536"/>
            <p14:sldId id="109577"/>
            <p14:sldId id="109551"/>
            <p14:sldId id="109556"/>
            <p14:sldId id="109560"/>
            <p14:sldId id="109561"/>
            <p14:sldId id="109563"/>
            <p14:sldId id="109578"/>
            <p14:sldId id="109677"/>
            <p14:sldId id="109605"/>
            <p14:sldId id="109566"/>
          </p14:sldIdLst>
        </p14:section>
        <p14:section name="Dallas Tours" id="{77AB1124-C2EF-42DA-9FD3-CB37DDB8F484}">
          <p14:sldIdLst>
            <p14:sldId id="109574"/>
            <p14:sldId id="109667"/>
            <p14:sldId id="109668"/>
            <p14:sldId id="109669"/>
            <p14:sldId id="109599"/>
            <p14:sldId id="109613"/>
            <p14:sldId id="109618"/>
          </p14:sldIdLst>
        </p14:section>
        <p14:section name="Houston Tours" id="{83C48BB6-951C-4782-8884-194D30C536BE}">
          <p14:sldIdLst>
            <p14:sldId id="109572"/>
            <p14:sldId id="109670"/>
            <p14:sldId id="109610"/>
            <p14:sldId id="109603"/>
            <p14:sldId id="109625"/>
            <p14:sldId id="109628"/>
            <p14:sldId id="109682"/>
            <p14:sldId id="109671"/>
            <p14:sldId id="109631"/>
            <p14:sldId id="109634"/>
            <p14:sldId id="109637"/>
          </p14:sldIdLst>
        </p14:section>
        <p14:section name="Austin Tours" id="{CB058A48-87D5-4D57-AB64-636BA225DD18}">
          <p14:sldIdLst>
            <p14:sldId id="109571"/>
            <p14:sldId id="109674"/>
            <p14:sldId id="109675"/>
            <p14:sldId id="109641"/>
            <p14:sldId id="109644"/>
          </p14:sldIdLst>
        </p14:section>
        <p14:section name="San Antonio Tours" id="{4FE9402E-87F9-473D-B787-87EDC5519C2E}">
          <p14:sldIdLst>
            <p14:sldId id="109569"/>
            <p14:sldId id="109672"/>
            <p14:sldId id="109647"/>
            <p14:sldId id="109650"/>
            <p14:sldId id="109653"/>
            <p14:sldId id="109656"/>
            <p14:sldId id="109683"/>
            <p14:sldId id="109673"/>
            <p14:sldId id="109659"/>
            <p14:sldId id="109664"/>
            <p14:sldId id="109660"/>
            <p14:sldId id="109680"/>
            <p14:sldId id="109681"/>
            <p14:sldId id="109679"/>
            <p14:sldId id="109661"/>
            <p14:sldId id="109663"/>
            <p14:sldId id="1096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38"/>
    <a:srgbClr val="9AA0FC"/>
    <a:srgbClr val="FF413E"/>
    <a:srgbClr val="DF7399"/>
    <a:srgbClr val="1A69F4"/>
    <a:srgbClr val="02D28C"/>
    <a:srgbClr val="F1A800"/>
    <a:srgbClr val="00A8DF"/>
    <a:srgbClr val="8C6FAE"/>
    <a:srgbClr val="0B2C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2"/>
    <p:restoredTop sz="84504" autoAdjust="0"/>
  </p:normalViewPr>
  <p:slideViewPr>
    <p:cSldViewPr snapToGrid="0">
      <p:cViewPr varScale="1">
        <p:scale>
          <a:sx n="64" d="100"/>
          <a:sy n="64" d="100"/>
        </p:scale>
        <p:origin x="741" y="39"/>
      </p:cViewPr>
      <p:guideLst/>
    </p:cSldViewPr>
  </p:slideViewPr>
  <p:notesTextViewPr>
    <p:cViewPr>
      <p:scale>
        <a:sx n="3" d="2"/>
        <a:sy n="3" d="2"/>
      </p:scale>
      <p:origin x="0" y="0"/>
    </p:cViewPr>
  </p:notesTextViewPr>
  <p:sorterViewPr>
    <p:cViewPr varScale="1">
      <p:scale>
        <a:sx n="1" d="1"/>
        <a:sy n="1" d="1"/>
      </p:scale>
      <p:origin x="0" y="-241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4F76-4E0A-A498-9EF30B7F1AAE}"/>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4-4F76-4E0A-A498-9EF30B7F1AAE}"/>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F76-4E0A-A498-9EF30B7F1AAE}"/>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6-4F76-4E0A-A498-9EF30B7F1AAE}"/>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4F76-4E0A-A498-9EF30B7F1AAE}"/>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8-4F76-4E0A-A498-9EF30B7F1AAE}"/>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9-4F76-4E0A-A498-9EF30B7F1AAE}"/>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A-4F76-4E0A-A498-9EF30B7F1AAE}"/>
              </c:ext>
            </c:extLst>
          </c:dPt>
          <c:dPt>
            <c:idx val="8"/>
            <c:invertIfNegative val="0"/>
            <c:bubble3D val="0"/>
            <c:spPr>
              <a:solidFill>
                <a:schemeClr val="accent5"/>
              </a:solidFill>
              <a:ln>
                <a:noFill/>
              </a:ln>
              <a:effectLst/>
            </c:spPr>
            <c:extLst>
              <c:ext xmlns:c16="http://schemas.microsoft.com/office/drawing/2014/chart" uri="{C3380CC4-5D6E-409C-BE32-E72D297353CC}">
                <c16:uniqueId val="{0000000B-4F76-4E0A-A498-9EF30B7F1AAE}"/>
              </c:ext>
            </c:extLst>
          </c:dPt>
          <c:dPt>
            <c:idx val="9"/>
            <c:invertIfNegative val="0"/>
            <c:bubble3D val="0"/>
            <c:spPr>
              <a:solidFill>
                <a:schemeClr val="accent6"/>
              </a:solidFill>
              <a:ln>
                <a:noFill/>
              </a:ln>
              <a:effectLst/>
            </c:spPr>
            <c:extLst>
              <c:ext xmlns:c16="http://schemas.microsoft.com/office/drawing/2014/chart" uri="{C3380CC4-5D6E-409C-BE32-E72D297353CC}">
                <c16:uniqueId val="{0000000C-4F76-4E0A-A498-9EF30B7F1AAE}"/>
              </c:ext>
            </c:extLst>
          </c:dPt>
          <c:dPt>
            <c:idx val="10"/>
            <c:invertIfNegative val="0"/>
            <c:bubble3D val="0"/>
            <c:spPr>
              <a:solidFill>
                <a:schemeClr val="accent6"/>
              </a:solidFill>
              <a:ln>
                <a:noFill/>
              </a:ln>
              <a:effectLst/>
            </c:spPr>
            <c:extLst>
              <c:ext xmlns:c16="http://schemas.microsoft.com/office/drawing/2014/chart" uri="{C3380CC4-5D6E-409C-BE32-E72D297353CC}">
                <c16:uniqueId val="{0000000E-4F76-4E0A-A498-9EF30B7F1AAE}"/>
              </c:ext>
            </c:extLst>
          </c:dPt>
          <c:dPt>
            <c:idx val="11"/>
            <c:invertIfNegative val="0"/>
            <c:bubble3D val="0"/>
            <c:spPr>
              <a:solidFill>
                <a:schemeClr val="accent6"/>
              </a:solidFill>
              <a:ln>
                <a:noFill/>
              </a:ln>
              <a:effectLst/>
            </c:spPr>
            <c:extLst>
              <c:ext xmlns:c16="http://schemas.microsoft.com/office/drawing/2014/chart" uri="{C3380CC4-5D6E-409C-BE32-E72D297353CC}">
                <c16:uniqueId val="{0000000D-4F76-4E0A-A498-9EF30B7F1AAE}"/>
              </c:ext>
            </c:extLst>
          </c:dPt>
          <c:dPt>
            <c:idx val="12"/>
            <c:invertIfNegative val="0"/>
            <c:bubble3D val="0"/>
            <c:spPr>
              <a:solidFill>
                <a:schemeClr val="accent6"/>
              </a:solidFill>
              <a:ln>
                <a:noFill/>
              </a:ln>
              <a:effectLst/>
            </c:spPr>
            <c:extLst>
              <c:ext xmlns:c16="http://schemas.microsoft.com/office/drawing/2014/chart" uri="{C3380CC4-5D6E-409C-BE32-E72D297353CC}">
                <c16:uniqueId val="{0000000F-4F76-4E0A-A498-9EF30B7F1AAE}"/>
              </c:ext>
            </c:extLst>
          </c:dPt>
          <c:dPt>
            <c:idx val="13"/>
            <c:invertIfNegative val="0"/>
            <c:bubble3D val="0"/>
            <c:spPr>
              <a:solidFill>
                <a:schemeClr val="accent6"/>
              </a:solidFill>
              <a:ln>
                <a:noFill/>
              </a:ln>
              <a:effectLst/>
            </c:spPr>
            <c:extLst>
              <c:ext xmlns:c16="http://schemas.microsoft.com/office/drawing/2014/chart" uri="{C3380CC4-5D6E-409C-BE32-E72D297353CC}">
                <c16:uniqueId val="{00000010-4F76-4E0A-A498-9EF30B7F1AAE}"/>
              </c:ext>
            </c:extLst>
          </c:dPt>
          <c:dPt>
            <c:idx val="14"/>
            <c:invertIfNegative val="0"/>
            <c:bubble3D val="0"/>
            <c:spPr>
              <a:solidFill>
                <a:schemeClr val="accent6"/>
              </a:solidFill>
              <a:ln>
                <a:noFill/>
              </a:ln>
              <a:effectLst/>
            </c:spPr>
            <c:extLst>
              <c:ext xmlns:c16="http://schemas.microsoft.com/office/drawing/2014/chart" uri="{C3380CC4-5D6E-409C-BE32-E72D297353CC}">
                <c16:uniqueId val="{00000011-4F76-4E0A-A498-9EF30B7F1AAE}"/>
              </c:ext>
            </c:extLst>
          </c:dPt>
          <c:cat>
            <c:strRef>
              <c:f>Sheet1!$A$2:$A$16</c:f>
              <c:strCache>
                <c:ptCount val="15"/>
                <c:pt idx="0">
                  <c:v>Combining Education + Industry</c:v>
                </c:pt>
                <c:pt idx="1">
                  <c:v>Trade Schools</c:v>
                </c:pt>
                <c:pt idx="2">
                  <c:v>Integration of AI &amp; VR</c:v>
                </c:pt>
                <c:pt idx="3">
                  <c:v>Growing High-Quality Educators</c:v>
                </c:pt>
                <c:pt idx="4">
                  <c:v>Other P-TECH programs</c:v>
                </c:pt>
                <c:pt idx="5">
                  <c:v>Early Childhood Centers</c:v>
                </c:pt>
                <c:pt idx="6">
                  <c:v>Early College</c:v>
                </c:pt>
                <c:pt idx="7">
                  <c:v>Distance Learning</c:v>
                </c:pt>
                <c:pt idx="8">
                  <c:v>CTE Education Regulations</c:v>
                </c:pt>
                <c:pt idx="9">
                  <c:v>Private School Competition</c:v>
                </c:pt>
                <c:pt idx="10">
                  <c:v>What are Others Doing?</c:v>
                </c:pt>
                <c:pt idx="11">
                  <c:v>Special Education Possibilities</c:v>
                </c:pt>
                <c:pt idx="12">
                  <c:v>Fine Arts Schools</c:v>
                </c:pt>
                <c:pt idx="13">
                  <c:v>International Trends</c:v>
                </c:pt>
                <c:pt idx="14">
                  <c:v>MS Magnet Trends</c:v>
                </c:pt>
              </c:strCache>
            </c:strRef>
          </c:cat>
          <c:val>
            <c:numRef>
              <c:f>Sheet1!$B$2:$B$16</c:f>
              <c:numCache>
                <c:formatCode>General</c:formatCode>
                <c:ptCount val="15"/>
                <c:pt idx="0">
                  <c:v>5</c:v>
                </c:pt>
                <c:pt idx="1">
                  <c:v>4</c:v>
                </c:pt>
                <c:pt idx="2">
                  <c:v>4</c:v>
                </c:pt>
                <c:pt idx="3">
                  <c:v>3</c:v>
                </c:pt>
                <c:pt idx="4">
                  <c:v>3</c:v>
                </c:pt>
                <c:pt idx="5">
                  <c:v>3</c:v>
                </c:pt>
                <c:pt idx="6">
                  <c:v>2</c:v>
                </c:pt>
                <c:pt idx="7">
                  <c:v>2</c:v>
                </c:pt>
                <c:pt idx="8">
                  <c:v>2</c:v>
                </c:pt>
                <c:pt idx="9">
                  <c:v>1</c:v>
                </c:pt>
                <c:pt idx="10">
                  <c:v>1</c:v>
                </c:pt>
                <c:pt idx="11">
                  <c:v>1</c:v>
                </c:pt>
                <c:pt idx="12">
                  <c:v>1</c:v>
                </c:pt>
                <c:pt idx="13">
                  <c:v>1</c:v>
                </c:pt>
                <c:pt idx="14">
                  <c:v>1</c:v>
                </c:pt>
              </c:numCache>
            </c:numRef>
          </c:val>
          <c:extLst>
            <c:ext xmlns:c16="http://schemas.microsoft.com/office/drawing/2014/chart" uri="{C3380CC4-5D6E-409C-BE32-E72D297353CC}">
              <c16:uniqueId val="{00000000-4F76-4E0A-A498-9EF30B7F1AAE}"/>
            </c:ext>
          </c:extLst>
        </c:ser>
        <c:dLbls>
          <c:showLegendKey val="0"/>
          <c:showVal val="0"/>
          <c:showCatName val="0"/>
          <c:showSerName val="0"/>
          <c:showPercent val="0"/>
          <c:showBubbleSize val="0"/>
        </c:dLbls>
        <c:gapWidth val="219"/>
        <c:overlap val="-27"/>
        <c:axId val="677378031"/>
        <c:axId val="677378511"/>
      </c:barChart>
      <c:catAx>
        <c:axId val="67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7378511"/>
        <c:crosses val="autoZero"/>
        <c:auto val="1"/>
        <c:lblAlgn val="ctr"/>
        <c:lblOffset val="100"/>
        <c:noMultiLvlLbl val="0"/>
      </c:catAx>
      <c:valAx>
        <c:axId val="6773785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737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4F76-4E0A-A498-9EF30B7F1AAE}"/>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4-4F76-4E0A-A498-9EF30B7F1AAE}"/>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F76-4E0A-A498-9EF30B7F1AAE}"/>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6-4F76-4E0A-A498-9EF30B7F1AAE}"/>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4F76-4E0A-A498-9EF30B7F1AAE}"/>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8-4F76-4E0A-A498-9EF30B7F1AAE}"/>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9-4F76-4E0A-A498-9EF30B7F1AAE}"/>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A-4F76-4E0A-A498-9EF30B7F1AAE}"/>
              </c:ext>
            </c:extLst>
          </c:dPt>
          <c:dPt>
            <c:idx val="8"/>
            <c:invertIfNegative val="0"/>
            <c:bubble3D val="0"/>
            <c:spPr>
              <a:solidFill>
                <a:schemeClr val="accent5"/>
              </a:solidFill>
              <a:ln>
                <a:noFill/>
              </a:ln>
              <a:effectLst/>
            </c:spPr>
            <c:extLst>
              <c:ext xmlns:c16="http://schemas.microsoft.com/office/drawing/2014/chart" uri="{C3380CC4-5D6E-409C-BE32-E72D297353CC}">
                <c16:uniqueId val="{0000000B-4F76-4E0A-A498-9EF30B7F1AAE}"/>
              </c:ext>
            </c:extLst>
          </c:dPt>
          <c:dPt>
            <c:idx val="9"/>
            <c:invertIfNegative val="0"/>
            <c:bubble3D val="0"/>
            <c:spPr>
              <a:solidFill>
                <a:schemeClr val="accent5"/>
              </a:solidFill>
              <a:ln>
                <a:noFill/>
              </a:ln>
              <a:effectLst/>
            </c:spPr>
            <c:extLst>
              <c:ext xmlns:c16="http://schemas.microsoft.com/office/drawing/2014/chart" uri="{C3380CC4-5D6E-409C-BE32-E72D297353CC}">
                <c16:uniqueId val="{0000000C-4F76-4E0A-A498-9EF30B7F1AAE}"/>
              </c:ext>
            </c:extLst>
          </c:dPt>
          <c:dPt>
            <c:idx val="10"/>
            <c:invertIfNegative val="0"/>
            <c:bubble3D val="0"/>
            <c:spPr>
              <a:solidFill>
                <a:schemeClr val="accent5"/>
              </a:solidFill>
              <a:ln>
                <a:noFill/>
              </a:ln>
              <a:effectLst/>
            </c:spPr>
            <c:extLst>
              <c:ext xmlns:c16="http://schemas.microsoft.com/office/drawing/2014/chart" uri="{C3380CC4-5D6E-409C-BE32-E72D297353CC}">
                <c16:uniqueId val="{0000000E-4F76-4E0A-A498-9EF30B7F1AAE}"/>
              </c:ext>
            </c:extLst>
          </c:dPt>
          <c:cat>
            <c:strRef>
              <c:f>Sheet1!$A$2:$A$12</c:f>
              <c:strCache>
                <c:ptCount val="11"/>
                <c:pt idx="0">
                  <c:v>Other Programs Being Considered</c:v>
                </c:pt>
                <c:pt idx="1">
                  <c:v>Longevity of Student Choice</c:v>
                </c:pt>
                <c:pt idx="2">
                  <c:v>Local Workforce Needs</c:v>
                </c:pt>
                <c:pt idx="3">
                  <c:v>Outdated Programs</c:v>
                </c:pt>
                <c:pt idx="4">
                  <c:v>Enrollment Projections</c:v>
                </c:pt>
                <c:pt idx="5">
                  <c:v>Facility Equity</c:v>
                </c:pt>
                <c:pt idx="6">
                  <c:v>Available Land</c:v>
                </c:pt>
                <c:pt idx="7">
                  <c:v>Longevity of Block Schedule</c:v>
                </c:pt>
                <c:pt idx="8">
                  <c:v>Teacher Retention Strategies</c:v>
                </c:pt>
                <c:pt idx="9">
                  <c:v>Outdoor Learning Space</c:v>
                </c:pt>
                <c:pt idx="10">
                  <c:v>Technology + Innovation</c:v>
                </c:pt>
              </c:strCache>
            </c:strRef>
          </c:cat>
          <c:val>
            <c:numRef>
              <c:f>Sheet1!$B$2:$B$12</c:f>
              <c:numCache>
                <c:formatCode>General</c:formatCode>
                <c:ptCount val="11"/>
                <c:pt idx="0">
                  <c:v>11</c:v>
                </c:pt>
                <c:pt idx="1">
                  <c:v>3</c:v>
                </c:pt>
                <c:pt idx="2">
                  <c:v>3</c:v>
                </c:pt>
                <c:pt idx="3">
                  <c:v>2</c:v>
                </c:pt>
                <c:pt idx="4">
                  <c:v>2</c:v>
                </c:pt>
                <c:pt idx="5">
                  <c:v>1</c:v>
                </c:pt>
                <c:pt idx="6">
                  <c:v>1</c:v>
                </c:pt>
                <c:pt idx="7">
                  <c:v>1</c:v>
                </c:pt>
                <c:pt idx="8">
                  <c:v>1</c:v>
                </c:pt>
                <c:pt idx="9">
                  <c:v>1</c:v>
                </c:pt>
                <c:pt idx="10">
                  <c:v>1</c:v>
                </c:pt>
              </c:numCache>
            </c:numRef>
          </c:val>
          <c:extLst>
            <c:ext xmlns:c16="http://schemas.microsoft.com/office/drawing/2014/chart" uri="{C3380CC4-5D6E-409C-BE32-E72D297353CC}">
              <c16:uniqueId val="{00000000-4F76-4E0A-A498-9EF30B7F1AAE}"/>
            </c:ext>
          </c:extLst>
        </c:ser>
        <c:dLbls>
          <c:showLegendKey val="0"/>
          <c:showVal val="0"/>
          <c:showCatName val="0"/>
          <c:showSerName val="0"/>
          <c:showPercent val="0"/>
          <c:showBubbleSize val="0"/>
        </c:dLbls>
        <c:gapWidth val="219"/>
        <c:overlap val="-27"/>
        <c:axId val="677378031"/>
        <c:axId val="677378511"/>
      </c:barChart>
      <c:catAx>
        <c:axId val="67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7378511"/>
        <c:crosses val="autoZero"/>
        <c:auto val="1"/>
        <c:lblAlgn val="ctr"/>
        <c:lblOffset val="100"/>
        <c:noMultiLvlLbl val="0"/>
      </c:catAx>
      <c:valAx>
        <c:axId val="6773785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73780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Sheet1!$A$2:$C$15</cx:f>
        <cx:lvl ptCount="14"/>
        <cx:lvl ptCount="14"/>
        <cx:lvl ptCount="14">
          <cx:pt idx="0">Building Trades school</cx:pt>
          <cx:pt idx="1">Early Childhood</cx:pt>
          <cx:pt idx="2">Fine Arts</cx:pt>
          <cx:pt idx="3">CTE Campuses / Other P-Tech programs</cx:pt>
          <cx:pt idx="4">Early/Accelerated College</cx:pt>
          <cx:pt idx="5">Criminal Justice / Law</cx:pt>
          <cx:pt idx="6">Classical</cx:pt>
          <cx:pt idx="7">STEM Academy</cx:pt>
          <cx:pt idx="8">Multipurpose/PLC</cx:pt>
          <cx:pt idx="9">Flex Campuses</cx:pt>
          <cx:pt idx="10">Leadership Academy</cx:pt>
          <cx:pt idx="11">MS Focus</cx:pt>
          <cx:pt idx="12">Athletics focus</cx:pt>
          <cx:pt idx="13">Business Schools</cx:pt>
        </cx:lvl>
      </cx:strDim>
      <cx:numDim type="size">
        <cx:f>Sheet1!$D$2:$D$15</cx:f>
        <cx:lvl ptCount="14" formatCode="General">
          <cx:pt idx="0">9</cx:pt>
          <cx:pt idx="1">8</cx:pt>
          <cx:pt idx="2">7</cx:pt>
          <cx:pt idx="3">9</cx:pt>
          <cx:pt idx="4">5</cx:pt>
          <cx:pt idx="5">3</cx:pt>
          <cx:pt idx="6">2</cx:pt>
          <cx:pt idx="7">2</cx:pt>
          <cx:pt idx="8">1</cx:pt>
          <cx:pt idx="9">1</cx:pt>
          <cx:pt idx="10">1</cx:pt>
          <cx:pt idx="11">1</cx:pt>
          <cx:pt idx="12">1</cx:pt>
          <cx:pt idx="13">1</cx:pt>
        </cx:lvl>
      </cx:numDim>
    </cx:data>
  </cx:chartData>
  <cx:chart>
    <cx:plotArea>
      <cx:plotAreaRegion>
        <cx:series layoutId="treemap" uniqueId="{793A6DCA-3A68-4207-924F-BCE12AB5423A}">
          <cx:tx>
            <cx:txData>
              <cx:f>Sheet1!$D$1</cx:f>
              <cx:v>Series1</cx:v>
            </cx:txData>
          </cx:tx>
          <cx:dataLabels pos="inEnd">
            <cx:visibility seriesName="0" categoryName="1" value="0"/>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10.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11.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1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1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1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1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1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1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ata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image" Target="../media/image80.svg"/><Relationship Id="rId5" Type="http://schemas.openxmlformats.org/officeDocument/2006/relationships/image" Target="../media/image84.sv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Designers, not teachers</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Exclusive to a specific population</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Magnet-type program where students apply could work</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ACC9BC43-6C45-4D3B-BCC0-50157B591B89}">
      <dgm:prSet phldrT="[Text]" custT="1"/>
      <dgm:spPr/>
      <dgm:t>
        <a:bodyPr/>
        <a:lstStyle/>
        <a:p>
          <a:pPr>
            <a:spcAft>
              <a:spcPts val="600"/>
            </a:spcAft>
          </a:pPr>
          <a:r>
            <a:rPr lang="en-US" sz="1800" dirty="0"/>
            <a:t>Aspects could work, but not this exact model</a:t>
          </a:r>
        </a:p>
      </dgm:t>
    </dgm:pt>
    <dgm:pt modelId="{72167FDD-505D-4ACD-A84B-F2D52A310826}" type="parTrans" cxnId="{6E655BE3-82C2-4718-927E-2CC72BCBD5B2}">
      <dgm:prSet/>
      <dgm:spPr/>
      <dgm:t>
        <a:bodyPr/>
        <a:lstStyle/>
        <a:p>
          <a:endParaRPr lang="en-US"/>
        </a:p>
      </dgm:t>
    </dgm:pt>
    <dgm:pt modelId="{9792F52A-7F88-4DE7-A1AD-4C64B3FA3081}" type="sibTrans" cxnId="{6E655BE3-82C2-4718-927E-2CC72BCBD5B2}">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Too exclusive, designed around 1 type of learner</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15A8F82F-85DE-4731-B37D-C89CD3A8841B}">
      <dgm:prSet custT="1"/>
      <dgm:spPr/>
      <dgm:t>
        <a:bodyPr/>
        <a:lstStyle/>
        <a:p>
          <a:pPr>
            <a:spcAft>
              <a:spcPts val="600"/>
            </a:spcAft>
          </a:pPr>
          <a:r>
            <a:rPr lang="en-US" sz="1800" dirty="0"/>
            <a:t>Very few extra-curriculars</a:t>
          </a:r>
        </a:p>
      </dgm:t>
    </dgm:pt>
    <dgm:pt modelId="{936DBBD7-94E6-4D21-961E-31736D9F8262}" type="parTrans" cxnId="{C0FEE08C-35EA-4FF3-8F89-3290A741DE2D}">
      <dgm:prSet/>
      <dgm:spPr/>
      <dgm:t>
        <a:bodyPr/>
        <a:lstStyle/>
        <a:p>
          <a:endParaRPr lang="en-US"/>
        </a:p>
      </dgm:t>
    </dgm:pt>
    <dgm:pt modelId="{3AA4EFF0-1C8C-44D8-9B26-30393404A633}" type="sibTrans" cxnId="{C0FEE08C-35EA-4FF3-8F89-3290A741DE2D}">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Appreciate the strategic planning</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71A127C2-8C30-48F2-902A-10E483C48769}">
      <dgm:prSet custT="1"/>
      <dgm:spPr/>
      <dgm:t>
        <a:bodyPr/>
        <a:lstStyle/>
        <a:p>
          <a:pPr>
            <a:spcAft>
              <a:spcPts val="600"/>
            </a:spcAft>
          </a:pPr>
          <a:endParaRPr lang="en-US" sz="1800" dirty="0"/>
        </a:p>
      </dgm:t>
    </dgm:pt>
    <dgm:pt modelId="{C0FD7F74-5C0A-4E7D-9859-9B17A3D54BA3}" type="parTrans" cxnId="{007EFA2A-106E-402C-9AF4-A176FA1ED328}">
      <dgm:prSet/>
      <dgm:spPr/>
      <dgm:t>
        <a:bodyPr/>
        <a:lstStyle/>
        <a:p>
          <a:endParaRPr lang="en-US"/>
        </a:p>
      </dgm:t>
    </dgm:pt>
    <dgm:pt modelId="{3ED533A8-3E35-4117-9DBE-E77C5CBE1B32}" type="sibTrans" cxnId="{007EFA2A-106E-402C-9AF4-A176FA1ED328}">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BAE4BF65-1A56-41E3-A99C-BDF59B713F98}">
      <dgm:prSet phldrT="[Text]" custT="1"/>
      <dgm:spPr/>
      <dgm:t>
        <a:bodyPr/>
        <a:lstStyle/>
        <a:p>
          <a:pPr>
            <a:spcAft>
              <a:spcPts val="600"/>
            </a:spcAft>
          </a:pPr>
          <a:r>
            <a:rPr lang="en-US" sz="1800" dirty="0"/>
            <a:t>Importance of professional development</a:t>
          </a:r>
        </a:p>
      </dgm:t>
    </dgm:pt>
    <dgm:pt modelId="{8BBACEEB-220D-4DEF-BF57-1982BDB6967A}" type="parTrans" cxnId="{FA155294-89E2-4B2F-852C-55BBFF64C7AE}">
      <dgm:prSet/>
      <dgm:spPr/>
      <dgm:t>
        <a:bodyPr/>
        <a:lstStyle/>
        <a:p>
          <a:endParaRPr lang="en-US"/>
        </a:p>
      </dgm:t>
    </dgm:pt>
    <dgm:pt modelId="{09378CEC-F847-410F-AF21-880A176386CF}" type="sibTrans" cxnId="{FA155294-89E2-4B2F-852C-55BBFF64C7AE}">
      <dgm:prSet/>
      <dgm:spPr/>
      <dgm:t>
        <a:bodyPr/>
        <a:lstStyle/>
        <a:p>
          <a:endParaRPr lang="en-US"/>
        </a:p>
      </dgm:t>
    </dgm:pt>
    <dgm:pt modelId="{75218CC3-1057-4A57-8A11-3B8BE40A73A1}">
      <dgm:prSet phldrT="[Text]" custT="1"/>
      <dgm:spPr/>
      <dgm:t>
        <a:bodyPr/>
        <a:lstStyle/>
        <a:p>
          <a:pPr>
            <a:spcAft>
              <a:spcPts val="600"/>
            </a:spcAft>
          </a:pPr>
          <a:r>
            <a:rPr lang="en-US" sz="1800" dirty="0"/>
            <a:t>Focused their design model around a specific learner</a:t>
          </a:r>
        </a:p>
      </dgm:t>
    </dgm:pt>
    <dgm:pt modelId="{9ACD995C-B358-43E0-BC5C-7F1061815172}" type="parTrans" cxnId="{84E52767-6B3A-4DD2-A86E-454F1CCEB343}">
      <dgm:prSet/>
      <dgm:spPr/>
      <dgm:t>
        <a:bodyPr/>
        <a:lstStyle/>
        <a:p>
          <a:endParaRPr lang="en-US"/>
        </a:p>
      </dgm:t>
    </dgm:pt>
    <dgm:pt modelId="{CE1B5629-9081-42F7-80C6-222550AE6CF6}" type="sibTrans" cxnId="{84E52767-6B3A-4DD2-A86E-454F1CCEB343}">
      <dgm:prSet/>
      <dgm:spPr/>
      <dgm:t>
        <a:bodyPr/>
        <a:lstStyle/>
        <a:p>
          <a:endParaRPr lang="en-US"/>
        </a:p>
      </dgm:t>
    </dgm:pt>
    <dgm:pt modelId="{60DCCD7F-7872-4392-AA87-A6AE530AC42D}">
      <dgm:prSet phldrT="[Text]" custT="1"/>
      <dgm:spPr/>
      <dgm:t>
        <a:bodyPr/>
        <a:lstStyle/>
        <a:p>
          <a:pPr>
            <a:spcAft>
              <a:spcPts val="600"/>
            </a:spcAft>
          </a:pPr>
          <a:r>
            <a:rPr lang="en-US" sz="1800" dirty="0"/>
            <a:t>Utilized an existing building</a:t>
          </a:r>
        </a:p>
      </dgm:t>
    </dgm:pt>
    <dgm:pt modelId="{883739EB-C9FF-4F62-BDBB-358296C5611E}" type="parTrans" cxnId="{467B79F7-433C-49B4-B15F-6632357A0853}">
      <dgm:prSet/>
      <dgm:spPr/>
      <dgm:t>
        <a:bodyPr/>
        <a:lstStyle/>
        <a:p>
          <a:endParaRPr lang="en-US"/>
        </a:p>
      </dgm:t>
    </dgm:pt>
    <dgm:pt modelId="{8D00D61D-6001-42B2-AC3E-2B38A60D0203}" type="sibTrans" cxnId="{467B79F7-433C-49B4-B15F-6632357A0853}">
      <dgm:prSet/>
      <dgm:spPr/>
      <dgm:t>
        <a:bodyPr/>
        <a:lstStyle/>
        <a:p>
          <a:endParaRPr lang="en-US"/>
        </a:p>
      </dgm:t>
    </dgm:pt>
    <dgm:pt modelId="{F3683F8A-9B61-481C-B11D-920E549A1256}">
      <dgm:prSet phldrT="[Text]" custT="1"/>
      <dgm:spPr/>
      <dgm:t>
        <a:bodyPr/>
        <a:lstStyle/>
        <a:p>
          <a:pPr>
            <a:spcAft>
              <a:spcPts val="600"/>
            </a:spcAft>
          </a:pPr>
          <a:r>
            <a:rPr lang="en-US" sz="1800" dirty="0"/>
            <a:t>Facility design a bit lacking</a:t>
          </a:r>
        </a:p>
      </dgm:t>
    </dgm:pt>
    <dgm:pt modelId="{84A6D94D-3586-4624-9580-C55148D63F92}" type="parTrans" cxnId="{61AB425C-CD22-4EEC-969E-BF007E96966A}">
      <dgm:prSet/>
      <dgm:spPr/>
      <dgm:t>
        <a:bodyPr/>
        <a:lstStyle/>
        <a:p>
          <a:endParaRPr lang="en-US"/>
        </a:p>
      </dgm:t>
    </dgm:pt>
    <dgm:pt modelId="{E0D38C52-DDCC-4394-B6D1-122569C01F07}" type="sibTrans" cxnId="{61AB425C-CD22-4EEC-969E-BF007E96966A}">
      <dgm:prSet/>
      <dgm:spPr/>
      <dgm:t>
        <a:bodyPr/>
        <a:lstStyle/>
        <a:p>
          <a:endParaRPr lang="en-US"/>
        </a:p>
      </dgm:t>
    </dgm:pt>
    <dgm:pt modelId="{A08E2DCA-F14A-42D1-8C7D-AF10EABC83E2}">
      <dgm:prSet phldrT="[Text]" custT="1"/>
      <dgm:spPr/>
      <dgm:t>
        <a:bodyPr/>
        <a:lstStyle/>
        <a:p>
          <a:pPr>
            <a:spcAft>
              <a:spcPts val="600"/>
            </a:spcAft>
          </a:pPr>
          <a:endParaRPr lang="en-US" sz="1800" dirty="0"/>
        </a:p>
      </dgm:t>
    </dgm:pt>
    <dgm:pt modelId="{4FFC9FA8-3C09-4FED-ACDF-2E95E4A21DFB}" type="parTrans" cxnId="{15B8D7DE-4A38-4BB9-A0FA-64ADF3CD3598}">
      <dgm:prSet/>
      <dgm:spPr/>
      <dgm:t>
        <a:bodyPr/>
        <a:lstStyle/>
        <a:p>
          <a:endParaRPr lang="en-US"/>
        </a:p>
      </dgm:t>
    </dgm:pt>
    <dgm:pt modelId="{990DF8C6-5136-4E6D-A25C-111E3EB94F7B}" type="sibTrans" cxnId="{15B8D7DE-4A38-4BB9-A0FA-64ADF3CD3598}">
      <dgm:prSet/>
      <dgm:spPr/>
      <dgm:t>
        <a:bodyPr/>
        <a:lstStyle/>
        <a:p>
          <a:endParaRPr lang="en-US"/>
        </a:p>
      </dgm:t>
    </dgm:pt>
    <dgm:pt modelId="{6AD81466-E687-45C8-9AE4-7D8025DBA4B2}">
      <dgm:prSet phldrT="[Text]" custT="1"/>
      <dgm:spPr/>
      <dgm:t>
        <a:bodyPr/>
        <a:lstStyle/>
        <a:p>
          <a:pPr>
            <a:spcAft>
              <a:spcPts val="600"/>
            </a:spcAft>
          </a:pPr>
          <a:r>
            <a:rPr lang="en-US" sz="1800" dirty="0"/>
            <a:t>Population served was small</a:t>
          </a:r>
        </a:p>
      </dgm:t>
    </dgm:pt>
    <dgm:pt modelId="{1F840610-5C72-4A5D-A0EE-B60B750DC347}" type="parTrans" cxnId="{FF893ACE-64FB-4055-AB59-62AD8DE98E06}">
      <dgm:prSet/>
      <dgm:spPr/>
      <dgm:t>
        <a:bodyPr/>
        <a:lstStyle/>
        <a:p>
          <a:endParaRPr lang="en-US"/>
        </a:p>
      </dgm:t>
    </dgm:pt>
    <dgm:pt modelId="{3FD83177-9898-47B3-B3AB-C89B2C8A18E0}" type="sibTrans" cxnId="{FF893ACE-64FB-4055-AB59-62AD8DE98E06}">
      <dgm:prSet/>
      <dgm:spPr/>
      <dgm:t>
        <a:bodyPr/>
        <a:lstStyle/>
        <a:p>
          <a:endParaRPr lang="en-US"/>
        </a:p>
      </dgm:t>
    </dgm:pt>
    <dgm:pt modelId="{1CBC6E81-FFF4-4E23-8DDC-6D18641814C9}">
      <dgm:prSet custT="1"/>
      <dgm:spPr/>
      <dgm:t>
        <a:bodyPr/>
        <a:lstStyle/>
        <a:p>
          <a:pPr>
            <a:spcAft>
              <a:spcPts val="600"/>
            </a:spcAft>
          </a:pPr>
          <a:r>
            <a:rPr lang="en-US" sz="1800" dirty="0"/>
            <a:t>Too small, needs to benefit more students</a:t>
          </a:r>
        </a:p>
      </dgm:t>
    </dgm:pt>
    <dgm:pt modelId="{3CE9B196-02D9-4AA6-8E7B-F96C2A057FE2}" type="parTrans" cxnId="{5C0F34C7-D498-4D6D-960D-DBC758C87575}">
      <dgm:prSet/>
      <dgm:spPr/>
      <dgm:t>
        <a:bodyPr/>
        <a:lstStyle/>
        <a:p>
          <a:endParaRPr lang="en-US"/>
        </a:p>
      </dgm:t>
    </dgm:pt>
    <dgm:pt modelId="{F6C4559B-9F00-4D72-B50E-67D0A27321B2}" type="sibTrans" cxnId="{5C0F34C7-D498-4D6D-960D-DBC758C87575}">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3"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B9729C29-E343-4C83-A7C9-206208FB13CD}" type="presOf" srcId="{BAE4BF65-1A56-41E3-A99C-BDF59B713F98}" destId="{BAFE45D5-D783-4391-8F6C-28E95801714E}" srcOrd="0" destOrd="1" presId="urn:microsoft.com/office/officeart/2005/8/layout/hList2"/>
    <dgm:cxn modelId="{8C05982A-6F04-438A-8D44-266816828992}" srcId="{D0FB89FD-439F-42B2-8168-C46C4AE25E73}" destId="{A22C7C04-C3D6-46B3-9ADB-6A3FF44C7B30}" srcOrd="0" destOrd="0" parTransId="{5E527A67-3391-488D-9ECB-A5259E9395DF}" sibTransId="{09D9E85F-2647-4A40-99E3-65DB3C754C4F}"/>
    <dgm:cxn modelId="{007EFA2A-106E-402C-9AF4-A176FA1ED328}" srcId="{CF95B3D0-60EE-49E5-B5AF-7977E4A8BF03}" destId="{71A127C2-8C30-48F2-902A-10E483C48769}" srcOrd="1" destOrd="0" parTransId="{C0FD7F74-5C0A-4E7D-9859-9B17A3D54BA3}" sibTransId="{3ED533A8-3E35-4117-9DBE-E77C5CBE1B32}"/>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2"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61AB425C-CD22-4EEC-969E-BF007E96966A}" srcId="{D0FB89FD-439F-42B2-8168-C46C4AE25E73}" destId="{F3683F8A-9B61-481C-B11D-920E549A1256}" srcOrd="2" destOrd="0" parTransId="{84A6D94D-3586-4624-9580-C55148D63F92}" sibTransId="{E0D38C52-DDCC-4394-B6D1-122569C01F07}"/>
    <dgm:cxn modelId="{D0530C5E-99BD-495F-A450-B3545419C8F4}" type="presOf" srcId="{A22C7C04-C3D6-46B3-9ADB-6A3FF44C7B30}" destId="{F12A29B8-8468-46CB-86CB-7A634B1078EC}" srcOrd="0" destOrd="0" presId="urn:microsoft.com/office/officeart/2005/8/layout/hList2"/>
    <dgm:cxn modelId="{280BDA61-8941-458D-8729-1BA562D922E3}" type="presOf" srcId="{ACC9BC43-6C45-4D3B-BCC0-50157B591B89}" destId="{4E09AE35-5BDB-427E-ABA0-F56FCCD28D78}" srcOrd="0" destOrd="1"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84E52767-6B3A-4DD2-A86E-454F1CCEB343}" srcId="{31264F5F-DC9F-4381-8866-3B84B06B0DF1}" destId="{75218CC3-1057-4A57-8A11-3B8BE40A73A1}" srcOrd="2" destOrd="0" parTransId="{9ACD995C-B358-43E0-BC5C-7F1061815172}" sibTransId="{CE1B5629-9081-42F7-80C6-222550AE6CF6}"/>
    <dgm:cxn modelId="{D910984C-6485-4FF7-A686-8B1C889FCB1B}" type="presOf" srcId="{75218CC3-1057-4A57-8A11-3B8BE40A73A1}" destId="{BAFE45D5-D783-4391-8F6C-28E95801714E}" srcOrd="0" destOrd="2" presId="urn:microsoft.com/office/officeart/2005/8/layout/hList2"/>
    <dgm:cxn modelId="{B7B4176E-6E4F-4F89-9608-2B93CFA19204}" srcId="{CF95B3D0-60EE-49E5-B5AF-7977E4A8BF03}" destId="{16B3ADF2-F3AA-4436-9284-5350A61FD2D5}" srcOrd="2"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3"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9EEFA984-46C2-4E90-91CC-4B32C4E3C756}" type="presOf" srcId="{71A127C2-8C30-48F2-902A-10E483C48769}" destId="{0F90FF95-D6CF-4B5C-974D-A19FB1C8FE83}" srcOrd="0" destOrd="1" presId="urn:microsoft.com/office/officeart/2005/8/layout/hList2"/>
    <dgm:cxn modelId="{C0FEE08C-35EA-4FF3-8F89-3290A741DE2D}" srcId="{D1FFD291-2477-4D97-939A-366999E13E99}" destId="{15A8F82F-85DE-4731-B37D-C89CD3A8841B}" srcOrd="1" destOrd="0" parTransId="{936DBBD7-94E6-4D21-961E-31736D9F8262}" sibTransId="{3AA4EFF0-1C8C-44D8-9B26-30393404A633}"/>
    <dgm:cxn modelId="{6D7A018D-BB73-4A49-AEF9-62F9B3AF0CF5}" type="presOf" srcId="{31264F5F-DC9F-4381-8866-3B84B06B0DF1}" destId="{2FFE18D2-5804-40BE-94A8-43DDF7F3BBF7}" srcOrd="0" destOrd="0" presId="urn:microsoft.com/office/officeart/2005/8/layout/hList2"/>
    <dgm:cxn modelId="{FA155294-89E2-4B2F-852C-55BBFF64C7AE}" srcId="{31264F5F-DC9F-4381-8866-3B84B06B0DF1}" destId="{BAE4BF65-1A56-41E3-A99C-BDF59B713F98}" srcOrd="1" destOrd="0" parTransId="{8BBACEEB-220D-4DEF-BF57-1982BDB6967A}" sibTransId="{09378CEC-F847-410F-AF21-880A176386CF}"/>
    <dgm:cxn modelId="{B2AEC799-5825-42BA-8D8A-9046CEC3A13D}" type="presOf" srcId="{6AD81466-E687-45C8-9AE4-7D8025DBA4B2}" destId="{F12A29B8-8468-46CB-86CB-7A634B1078EC}" srcOrd="0" destOrd="1" presId="urn:microsoft.com/office/officeart/2005/8/layout/hList2"/>
    <dgm:cxn modelId="{52BCFEA0-9B95-4DED-9944-08EA78B6F26B}" type="presOf" srcId="{A08E2DCA-F14A-42D1-8C7D-AF10EABC83E2}" destId="{F12A29B8-8468-46CB-86CB-7A634B1078EC}" srcOrd="0" destOrd="3" presId="urn:microsoft.com/office/officeart/2005/8/layout/hList2"/>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FF5C09A7-6E38-406B-B79C-4F07A305E087}" type="presOf" srcId="{F3683F8A-9B61-481C-B11D-920E549A1256}" destId="{F12A29B8-8468-46CB-86CB-7A634B1078EC}" srcOrd="0" destOrd="2"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5C0F34C7-D498-4D6D-960D-DBC758C87575}" srcId="{D1FFD291-2477-4D97-939A-366999E13E99}" destId="{1CBC6E81-FFF4-4E23-8DDC-6D18641814C9}" srcOrd="2" destOrd="0" parTransId="{3CE9B196-02D9-4AA6-8E7B-F96C2A057FE2}" sibTransId="{F6C4559B-9F00-4D72-B50E-67D0A27321B2}"/>
    <dgm:cxn modelId="{AC4BEFC8-2E22-4D30-B801-3ABBC8166048}" type="presOf" srcId="{15A8F82F-85DE-4731-B37D-C89CD3A8841B}" destId="{53E59139-CA80-4F09-99EE-D5C957EBC10B}" srcOrd="0" destOrd="1" presId="urn:microsoft.com/office/officeart/2005/8/layout/hList2"/>
    <dgm:cxn modelId="{FF893ACE-64FB-4055-AB59-62AD8DE98E06}" srcId="{D0FB89FD-439F-42B2-8168-C46C4AE25E73}" destId="{6AD81466-E687-45C8-9AE4-7D8025DBA4B2}" srcOrd="1" destOrd="0" parTransId="{1F840610-5C72-4A5D-A0EE-B60B750DC347}" sibTransId="{3FD83177-9898-47B3-B3AB-C89B2C8A18E0}"/>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15B8D7DE-4A38-4BB9-A0FA-64ADF3CD3598}" srcId="{D0FB89FD-439F-42B2-8168-C46C4AE25E73}" destId="{A08E2DCA-F14A-42D1-8C7D-AF10EABC83E2}" srcOrd="3" destOrd="0" parTransId="{4FFC9FA8-3C09-4FED-ACDF-2E95E4A21DFB}" sibTransId="{990DF8C6-5136-4E6D-A25C-111E3EB94F7B}"/>
    <dgm:cxn modelId="{3CB8ACDF-951D-4754-B50A-77397BCAC3BC}" type="presOf" srcId="{1CBC6E81-FFF4-4E23-8DDC-6D18641814C9}" destId="{53E59139-CA80-4F09-99EE-D5C957EBC10B}" srcOrd="0" destOrd="2" presId="urn:microsoft.com/office/officeart/2005/8/layout/hList2"/>
    <dgm:cxn modelId="{6E655BE3-82C2-4718-927E-2CC72BCBD5B2}" srcId="{D8035F69-2714-412A-9DAA-0858A42730C4}" destId="{ACC9BC43-6C45-4D3B-BCC0-50157B591B89}" srcOrd="1" destOrd="0" parTransId="{72167FDD-505D-4ACD-A84B-F2D52A310826}" sibTransId="{9792F52A-7F88-4DE7-A1AD-4C64B3FA3081}"/>
    <dgm:cxn modelId="{0593EDF2-DF54-465E-84B3-0F4BE3FA5F6D}" srcId="{CADD4245-1ACB-4211-9589-77DF8257468D}" destId="{D8035F69-2714-412A-9DAA-0858A42730C4}" srcOrd="2" destOrd="0" parTransId="{85B9DEE4-57CB-458D-BF78-0FD163FAD985}" sibTransId="{006C5264-5690-44F5-BE68-38C94708C1D2}"/>
    <dgm:cxn modelId="{467B79F7-433C-49B4-B15F-6632357A0853}" srcId="{31264F5F-DC9F-4381-8866-3B84B06B0DF1}" destId="{60DCCD7F-7872-4392-AA87-A6AE530AC42D}" srcOrd="3" destOrd="0" parTransId="{883739EB-C9FF-4F62-BDBB-358296C5611E}" sibTransId="{8D00D61D-6001-42B2-AC3E-2B38A60D0203}"/>
    <dgm:cxn modelId="{1DB259F8-9C68-41ED-80CD-32E9A8B51633}" type="presOf" srcId="{60DCCD7F-7872-4392-AA87-A6AE530AC42D}" destId="{BAFE45D5-D783-4391-8F6C-28E95801714E}" srcOrd="0" destOrd="3" presId="urn:microsoft.com/office/officeart/2005/8/layout/hList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Lots of great programs that are relevant to Boerne </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Program was still growing at GCCISD</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38C9FFE-CFBE-474C-AF0D-D5D4800A72E0}">
      <dgm:prSet phldrT="[Text]" custT="1"/>
      <dgm:spPr/>
      <dgm:t>
        <a:bodyPr/>
        <a:lstStyle/>
        <a:p>
          <a:pPr>
            <a:spcAft>
              <a:spcPts val="600"/>
            </a:spcAft>
          </a:pPr>
          <a:r>
            <a:rPr lang="en-US" sz="1800" dirty="0"/>
            <a:t>Some classes were not fully utilized</a:t>
          </a:r>
        </a:p>
      </dgm:t>
    </dgm:pt>
    <dgm:pt modelId="{F9E94A75-FF99-4945-AE44-CFEFA09F6B93}" type="parTrans" cxnId="{8E12B71D-6CF1-4CFE-95D5-9EAAE5C8B39F}">
      <dgm:prSet/>
      <dgm:spPr/>
      <dgm:t>
        <a:bodyPr/>
        <a:lstStyle/>
        <a:p>
          <a:endParaRPr lang="en-US"/>
        </a:p>
      </dgm:t>
    </dgm:pt>
    <dgm:pt modelId="{30CBBF1F-CA92-46E4-BB7D-03DFB6961D78}" type="sibTrans" cxnId="{8E12B71D-6CF1-4CFE-95D5-9EAAE5C8B39F}">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How would this work with the “shuttle model” we use?</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ACC9BC43-6C45-4D3B-BCC0-50157B591B89}">
      <dgm:prSet phldrT="[Text]" custT="1"/>
      <dgm:spPr/>
      <dgm:t>
        <a:bodyPr/>
        <a:lstStyle/>
        <a:p>
          <a:pPr>
            <a:spcAft>
              <a:spcPts val="600"/>
            </a:spcAft>
          </a:pPr>
          <a:r>
            <a:rPr lang="en-US" sz="1800" dirty="0"/>
            <a:t>An existing former ES was utilized for this</a:t>
          </a:r>
        </a:p>
      </dgm:t>
    </dgm:pt>
    <dgm:pt modelId="{72167FDD-505D-4ACD-A84B-F2D52A310826}" type="parTrans" cxnId="{6E655BE3-82C2-4718-927E-2CC72BCBD5B2}">
      <dgm:prSet/>
      <dgm:spPr/>
      <dgm:t>
        <a:bodyPr/>
        <a:lstStyle/>
        <a:p>
          <a:endParaRPr lang="en-US"/>
        </a:p>
      </dgm:t>
    </dgm:pt>
    <dgm:pt modelId="{9792F52A-7F88-4DE7-A1AD-4C64B3FA3081}" type="sibTrans" cxnId="{6E655BE3-82C2-4718-927E-2CC72BCBD5B2}">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Cost of independent campus vs. supplement campus</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Really enjoyed seeing how other districts are tackling the same problems/ issues that Boerne ISD has</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1"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E12B71D-6CF1-4CFE-95D5-9EAAE5C8B39F}" srcId="{D0FB89FD-439F-42B2-8168-C46C4AE25E73}" destId="{D38C9FFE-CFBE-474C-AF0D-D5D4800A72E0}" srcOrd="1" destOrd="0" parTransId="{F9E94A75-FF99-4945-AE44-CFEFA09F6B93}" sibTransId="{30CBBF1F-CA92-46E4-BB7D-03DFB6961D78}"/>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EC0E6D37-0B81-4738-8BBE-94A40694539D}" type="presOf" srcId="{D38C9FFE-CFBE-474C-AF0D-D5D4800A72E0}" destId="{F12A29B8-8468-46CB-86CB-7A634B1078EC}"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280BDA61-8941-458D-8729-1BA562D922E3}" type="presOf" srcId="{ACC9BC43-6C45-4D3B-BCC0-50157B591B89}" destId="{4E09AE35-5BDB-427E-ABA0-F56FCCD28D78}" srcOrd="0" destOrd="1"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1"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6E655BE3-82C2-4718-927E-2CC72BCBD5B2}" srcId="{D8035F69-2714-412A-9DAA-0858A42730C4}" destId="{ACC9BC43-6C45-4D3B-BCC0-50157B591B89}" srcOrd="1" destOrd="0" parTransId="{72167FDD-505D-4ACD-A84B-F2D52A310826}" sibTransId="{9792F52A-7F88-4DE7-A1AD-4C64B3FA3081}"/>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Planned for future growth</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600"/>
            </a:spcAft>
          </a:pPr>
          <a:r>
            <a:rPr lang="en-US" sz="1800" dirty="0"/>
            <a:t>Open to community</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Seemed underutilized</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38C9FFE-CFBE-474C-AF0D-D5D4800A72E0}">
      <dgm:prSet phldrT="[Text]" custT="1"/>
      <dgm:spPr/>
      <dgm:t>
        <a:bodyPr/>
        <a:lstStyle/>
        <a:p>
          <a:pPr>
            <a:spcAft>
              <a:spcPts val="600"/>
            </a:spcAft>
          </a:pPr>
          <a:r>
            <a:rPr lang="en-US" sz="1800" dirty="0"/>
            <a:t>Building design issues (lack of electrical outlets)</a:t>
          </a:r>
        </a:p>
      </dgm:t>
    </dgm:pt>
    <dgm:pt modelId="{F9E94A75-FF99-4945-AE44-CFEFA09F6B93}" type="parTrans" cxnId="{8E12B71D-6CF1-4CFE-95D5-9EAAE5C8B39F}">
      <dgm:prSet/>
      <dgm:spPr/>
      <dgm:t>
        <a:bodyPr/>
        <a:lstStyle/>
        <a:p>
          <a:endParaRPr lang="en-US"/>
        </a:p>
      </dgm:t>
    </dgm:pt>
    <dgm:pt modelId="{30CBBF1F-CA92-46E4-BB7D-03DFB6961D78}" type="sibTrans" cxnId="{8E12B71D-6CF1-4CFE-95D5-9EAAE5C8B39F}">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Multiple pathways in one facility is great</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Transport to and from the home campuses</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A02F7B05-B031-43DA-A743-4D6DCE65EC83}">
      <dgm:prSet custT="1"/>
      <dgm:spPr/>
      <dgm:t>
        <a:bodyPr/>
        <a:lstStyle/>
        <a:p>
          <a:pPr>
            <a:spcAft>
              <a:spcPts val="600"/>
            </a:spcAft>
          </a:pPr>
          <a:r>
            <a:rPr lang="en-US" sz="1800" dirty="0"/>
            <a:t>Renovating an existing facility (versus building a new one) will have limitations</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5962E3B2-4CB4-43A3-9D0F-3DEF88B64BDF}">
      <dgm:prSet phldrT="[Text]" custT="1"/>
      <dgm:spPr/>
      <dgm:t>
        <a:bodyPr/>
        <a:lstStyle/>
        <a:p>
          <a:pPr>
            <a:spcAft>
              <a:spcPts val="600"/>
            </a:spcAft>
          </a:pPr>
          <a:r>
            <a:rPr lang="en-US" sz="1800" dirty="0"/>
            <a:t>Flexible spaces and building components</a:t>
          </a:r>
        </a:p>
      </dgm:t>
    </dgm:pt>
    <dgm:pt modelId="{3B4EBB06-D29B-4ACF-84C3-B11D8316A174}" type="parTrans" cxnId="{3C37C488-5558-40F3-A658-CB17DAB873FA}">
      <dgm:prSet/>
      <dgm:spPr/>
      <dgm:t>
        <a:bodyPr/>
        <a:lstStyle/>
        <a:p>
          <a:endParaRPr lang="en-US"/>
        </a:p>
      </dgm:t>
    </dgm:pt>
    <dgm:pt modelId="{A8593104-EA49-40E6-A381-DB1258FCEEBA}" type="sibTrans" cxnId="{3C37C488-5558-40F3-A658-CB17DAB873FA}">
      <dgm:prSet/>
      <dgm:spPr/>
      <dgm:t>
        <a:bodyPr/>
        <a:lstStyle/>
        <a:p>
          <a:endParaRPr lang="en-US"/>
        </a:p>
      </dgm:t>
    </dgm:pt>
    <dgm:pt modelId="{6A2B86D7-E61D-4305-B7FB-E47731F26B2F}">
      <dgm:prSet phldrT="[Text]" custT="1"/>
      <dgm:spPr/>
      <dgm:t>
        <a:bodyPr/>
        <a:lstStyle/>
        <a:p>
          <a:pPr>
            <a:spcAft>
              <a:spcPts val="600"/>
            </a:spcAft>
          </a:pPr>
          <a:r>
            <a:rPr lang="en-US" sz="1800" dirty="0"/>
            <a:t>Multi-use spaces</a:t>
          </a:r>
        </a:p>
      </dgm:t>
    </dgm:pt>
    <dgm:pt modelId="{1D4FDDA4-5D02-4A73-8EEC-62258BBD4F6D}" type="parTrans" cxnId="{051E627F-A44F-4EC4-9557-368E7B5E9820}">
      <dgm:prSet/>
      <dgm:spPr/>
      <dgm:t>
        <a:bodyPr/>
        <a:lstStyle/>
        <a:p>
          <a:endParaRPr lang="en-US"/>
        </a:p>
      </dgm:t>
    </dgm:pt>
    <dgm:pt modelId="{ADC85188-F6C5-487F-9907-3AEAC80E51C9}" type="sibTrans" cxnId="{051E627F-A44F-4EC4-9557-368E7B5E9820}">
      <dgm:prSet/>
      <dgm:spPr/>
      <dgm:t>
        <a:bodyPr/>
        <a:lstStyle/>
        <a:p>
          <a:endParaRPr lang="en-US"/>
        </a:p>
      </dgm:t>
    </dgm:pt>
    <dgm:pt modelId="{6C7FE82E-6FCB-42BD-AE5D-023BAA4F9D5A}">
      <dgm:prSet phldrT="[Text]" custT="1"/>
      <dgm:spPr/>
      <dgm:t>
        <a:bodyPr/>
        <a:lstStyle/>
        <a:p>
          <a:pPr>
            <a:spcAft>
              <a:spcPts val="600"/>
            </a:spcAft>
          </a:pPr>
          <a:r>
            <a:rPr lang="en-US" sz="1800" dirty="0"/>
            <a:t>Students not using the facility for a full day</a:t>
          </a:r>
        </a:p>
      </dgm:t>
    </dgm:pt>
    <dgm:pt modelId="{65FC80E3-266B-46CD-A227-7D16A2931C3E}" type="parTrans" cxnId="{5CB0C779-B1FF-4D78-AE56-F6BD90D61CF4}">
      <dgm:prSet/>
      <dgm:spPr/>
      <dgm:t>
        <a:bodyPr/>
        <a:lstStyle/>
        <a:p>
          <a:endParaRPr lang="en-US"/>
        </a:p>
      </dgm:t>
    </dgm:pt>
    <dgm:pt modelId="{276E1F42-789D-41FF-A8E3-249BCE5D17A1}" type="sibTrans" cxnId="{5CB0C779-B1FF-4D78-AE56-F6BD90D61CF4}">
      <dgm:prSet/>
      <dgm:spPr/>
      <dgm:t>
        <a:bodyPr/>
        <a:lstStyle/>
        <a:p>
          <a:endParaRPr lang="en-US"/>
        </a:p>
      </dgm:t>
    </dgm:pt>
    <dgm:pt modelId="{4D15DDDE-9101-4442-8D88-56DD6F57E6EE}">
      <dgm:prSet custT="1"/>
      <dgm:spPr/>
      <dgm:t>
        <a:bodyPr/>
        <a:lstStyle/>
        <a:p>
          <a:pPr>
            <a:spcAft>
              <a:spcPts val="600"/>
            </a:spcAft>
          </a:pPr>
          <a:r>
            <a:rPr lang="en-US" sz="1800" dirty="0"/>
            <a:t>Keeping students interested in their pathway + engaged in the full sequence</a:t>
          </a:r>
        </a:p>
      </dgm:t>
    </dgm:pt>
    <dgm:pt modelId="{F5C37093-6D43-4E62-80C0-D391BC51ECFE}" type="parTrans" cxnId="{46B9C1BA-9C23-4923-89D4-EFCFF34DFF98}">
      <dgm:prSet/>
      <dgm:spPr/>
      <dgm:t>
        <a:bodyPr/>
        <a:lstStyle/>
        <a:p>
          <a:endParaRPr lang="en-US"/>
        </a:p>
      </dgm:t>
    </dgm:pt>
    <dgm:pt modelId="{7C21EB0B-96AA-4E28-A988-E19D85BC06D2}" type="sibTrans" cxnId="{46B9C1BA-9C23-4923-89D4-EFCFF34DFF98}">
      <dgm:prSet/>
      <dgm:spPr/>
      <dgm:t>
        <a:bodyPr/>
        <a:lstStyle/>
        <a:p>
          <a:endParaRPr lang="en-US"/>
        </a:p>
      </dgm:t>
    </dgm:pt>
    <dgm:pt modelId="{E9A95E92-4743-4C20-B06A-6832A718946C}">
      <dgm:prSet custT="1"/>
      <dgm:spPr/>
      <dgm:t>
        <a:bodyPr/>
        <a:lstStyle/>
        <a:p>
          <a:pPr>
            <a:spcAft>
              <a:spcPts val="600"/>
            </a:spcAft>
          </a:pPr>
          <a:r>
            <a:rPr lang="en-US" sz="1800" dirty="0"/>
            <a:t>Strong recruiting is needed</a:t>
          </a:r>
        </a:p>
      </dgm:t>
    </dgm:pt>
    <dgm:pt modelId="{7CAD8B76-4D6A-456C-965C-E820FD183535}" type="parTrans" cxnId="{5E50C1E3-40D5-4D98-B091-BA2BAFAC2980}">
      <dgm:prSet/>
      <dgm:spPr/>
      <dgm:t>
        <a:bodyPr/>
        <a:lstStyle/>
        <a:p>
          <a:endParaRPr lang="en-US"/>
        </a:p>
      </dgm:t>
    </dgm:pt>
    <dgm:pt modelId="{2F0F15BF-9C7B-4ADD-85F5-19FDED68D8ED}" type="sibTrans" cxnId="{5E50C1E3-40D5-4D98-B091-BA2BAFAC2980}">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B702BA04-AF52-4405-A304-08D2268BA6F5}" type="presOf" srcId="{E9A95E92-4743-4C20-B06A-6832A718946C}" destId="{53E59139-CA80-4F09-99EE-D5C957EBC10B}" srcOrd="0" destOrd="2"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E12B71D-6CF1-4CFE-95D5-9EAAE5C8B39F}" srcId="{D0FB89FD-439F-42B2-8168-C46C4AE25E73}" destId="{D38C9FFE-CFBE-474C-AF0D-D5D4800A72E0}" srcOrd="2" destOrd="0" parTransId="{F9E94A75-FF99-4945-AE44-CFEFA09F6B93}" sibTransId="{30CBBF1F-CA92-46E4-BB7D-03DFB6961D78}"/>
    <dgm:cxn modelId="{9B625920-FB8F-42ED-8630-0D3BA18C525F}" type="presOf" srcId="{6A2B86D7-E61D-4305-B7FB-E47731F26B2F}" destId="{BAFE45D5-D783-4391-8F6C-28E95801714E}" srcOrd="0" destOrd="2" presId="urn:microsoft.com/office/officeart/2005/8/layout/hList2"/>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EC0E6D37-0B81-4738-8BBE-94A40694539D}" type="presOf" srcId="{D38C9FFE-CFBE-474C-AF0D-D5D4800A72E0}" destId="{F12A29B8-8468-46CB-86CB-7A634B1078EC}" srcOrd="0" destOrd="2"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5CB0C779-B1FF-4D78-AE56-F6BD90D61CF4}" srcId="{D0FB89FD-439F-42B2-8168-C46C4AE25E73}" destId="{6C7FE82E-6FCB-42BD-AE5D-023BAA4F9D5A}" srcOrd="1" destOrd="0" parTransId="{65FC80E3-266B-46CD-A227-7D16A2931C3E}" sibTransId="{276E1F42-789D-41FF-A8E3-249BCE5D17A1}"/>
    <dgm:cxn modelId="{B1EED37E-AE5F-474C-9A82-E6E9CB022590}" srcId="{CADD4245-1ACB-4211-9589-77DF8257468D}" destId="{31264F5F-DC9F-4381-8866-3B84B06B0DF1}" srcOrd="0" destOrd="0" parTransId="{530067CC-1055-4DFA-ABD6-2F47BB4B1078}" sibTransId="{3A676B1C-C7AA-4BD9-8BA1-384C0265BDAF}"/>
    <dgm:cxn modelId="{051E627F-A44F-4EC4-9557-368E7B5E9820}" srcId="{31264F5F-DC9F-4381-8866-3B84B06B0DF1}" destId="{6A2B86D7-E61D-4305-B7FB-E47731F26B2F}" srcOrd="2" destOrd="0" parTransId="{1D4FDDA4-5D02-4A73-8EEC-62258BBD4F6D}" sibTransId="{ADC85188-F6C5-487F-9907-3AEAC80E51C9}"/>
    <dgm:cxn modelId="{A1E13788-112A-4B94-80D5-C7BA20D43165}" type="presOf" srcId="{6C7FE82E-6FCB-42BD-AE5D-023BAA4F9D5A}" destId="{F12A29B8-8468-46CB-86CB-7A634B1078EC}" srcOrd="0" destOrd="1" presId="urn:microsoft.com/office/officeart/2005/8/layout/hList2"/>
    <dgm:cxn modelId="{3C37C488-5558-40F3-A658-CB17DAB873FA}" srcId="{31264F5F-DC9F-4381-8866-3B84B06B0DF1}" destId="{5962E3B2-4CB4-43A3-9D0F-3DEF88B64BDF}" srcOrd="1" destOrd="0" parTransId="{3B4EBB06-D29B-4ACF-84C3-B11D8316A174}" sibTransId="{A8593104-EA49-40E6-A381-DB1258FCEEBA}"/>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3"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3" presId="urn:microsoft.com/office/officeart/2005/8/layout/hList2"/>
    <dgm:cxn modelId="{46B9C1BA-9C23-4923-89D4-EFCFF34DFF98}" srcId="{D1FFD291-2477-4D97-939A-366999E13E99}" destId="{4D15DDDE-9101-4442-8D88-56DD6F57E6EE}" srcOrd="1" destOrd="0" parTransId="{F5C37093-6D43-4E62-80C0-D391BC51ECFE}" sibTransId="{7C21EB0B-96AA-4E28-A988-E19D85BC06D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663803D4-A1F0-46B8-961F-B0E68EDD5DCA}" type="presOf" srcId="{4D15DDDE-9101-4442-8D88-56DD6F57E6EE}" destId="{53E59139-CA80-4F09-99EE-D5C957EBC10B}" srcOrd="0" destOrd="1"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5E50C1E3-40D5-4D98-B091-BA2BAFAC2980}" srcId="{D1FFD291-2477-4D97-939A-366999E13E99}" destId="{E9A95E92-4743-4C20-B06A-6832A718946C}" srcOrd="2" destOrd="0" parTransId="{7CAD8B76-4D6A-456C-965C-E820FD183535}" sibTransId="{2F0F15BF-9C7B-4ADD-85F5-19FDED68D8ED}"/>
    <dgm:cxn modelId="{82C5F4E4-55ED-440D-B62F-D8BF52F35A78}" type="presOf" srcId="{5962E3B2-4CB4-43A3-9D0F-3DEF88B64BDF}" destId="{BAFE45D5-D783-4391-8F6C-28E95801714E}" srcOrd="0" destOrd="1"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Re-use of historic building</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600"/>
            </a:spcAft>
          </a:pPr>
          <a:r>
            <a:rPr lang="en-US" sz="1800" dirty="0"/>
            <a:t>Designed for collaboration</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Staff naturally using semi-private areas vs. the large open collaborative areas</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38C9FFE-CFBE-474C-AF0D-D5D4800A72E0}">
      <dgm:prSet phldrT="[Text]" custT="1"/>
      <dgm:spPr/>
      <dgm:t>
        <a:bodyPr/>
        <a:lstStyle/>
        <a:p>
          <a:pPr>
            <a:spcAft>
              <a:spcPts val="600"/>
            </a:spcAft>
          </a:pPr>
          <a:r>
            <a:rPr lang="en-US" sz="1800" dirty="0"/>
            <a:t>Doesn’t “look” like it’s related to schools</a:t>
          </a:r>
        </a:p>
      </dgm:t>
    </dgm:pt>
    <dgm:pt modelId="{F9E94A75-FF99-4945-AE44-CFEFA09F6B93}" type="parTrans" cxnId="{8E12B71D-6CF1-4CFE-95D5-9EAAE5C8B39F}">
      <dgm:prSet/>
      <dgm:spPr/>
      <dgm:t>
        <a:bodyPr/>
        <a:lstStyle/>
        <a:p>
          <a:endParaRPr lang="en-US"/>
        </a:p>
      </dgm:t>
    </dgm:pt>
    <dgm:pt modelId="{30CBBF1F-CA92-46E4-BB7D-03DFB6961D78}" type="sibTrans" cxnId="{8E12B71D-6CF1-4CFE-95D5-9EAAE5C8B39F}">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Re-use of an existing facility </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Creating a variety of collaborative spaces that users will utilize</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Might be some good lessons here about re-use of an existing building, but perhaps not much more</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0FFF7C2C-BCAB-4A06-B864-67E975A97263}">
      <dgm:prSet phldrT="[Text]" custT="1"/>
      <dgm:spPr/>
      <dgm:t>
        <a:bodyPr/>
        <a:lstStyle/>
        <a:p>
          <a:pPr>
            <a:spcAft>
              <a:spcPts val="600"/>
            </a:spcAft>
          </a:pPr>
          <a:r>
            <a:rPr lang="en-US" sz="1800" dirty="0"/>
            <a:t>Flexible</a:t>
          </a:r>
        </a:p>
      </dgm:t>
    </dgm:pt>
    <dgm:pt modelId="{7F7D0BC0-C617-4DCE-804F-34B7441B7575}" type="parTrans" cxnId="{248B06B2-C1C2-451E-A14E-58F0788C4799}">
      <dgm:prSet/>
      <dgm:spPr/>
      <dgm:t>
        <a:bodyPr/>
        <a:lstStyle/>
        <a:p>
          <a:endParaRPr lang="en-US"/>
        </a:p>
      </dgm:t>
    </dgm:pt>
    <dgm:pt modelId="{ACD4DD55-E0A8-414B-9C29-905ED5C46489}" type="sibTrans" cxnId="{248B06B2-C1C2-451E-A14E-58F0788C4799}">
      <dgm:prSet/>
      <dgm:spPr/>
      <dgm:t>
        <a:bodyPr/>
        <a:lstStyle/>
        <a:p>
          <a:endParaRPr lang="en-US"/>
        </a:p>
      </dgm:t>
    </dgm:pt>
    <dgm:pt modelId="{D4D990FE-F207-493C-9864-E562A0BC65E6}">
      <dgm:prSet phldrT="[Text]" custT="1"/>
      <dgm:spPr/>
      <dgm:t>
        <a:bodyPr/>
        <a:lstStyle/>
        <a:p>
          <a:pPr>
            <a:spcAft>
              <a:spcPts val="600"/>
            </a:spcAft>
          </a:pPr>
          <a:r>
            <a:rPr lang="en-US" sz="1800" dirty="0"/>
            <a:t>Lack of storage</a:t>
          </a:r>
        </a:p>
      </dgm:t>
    </dgm:pt>
    <dgm:pt modelId="{B8FDF82A-0B9C-4ECA-8BE8-AA38A75320EB}" type="parTrans" cxnId="{55C4A07C-F360-445A-9443-51CA7E257652}">
      <dgm:prSet/>
      <dgm:spPr/>
      <dgm:t>
        <a:bodyPr/>
        <a:lstStyle/>
        <a:p>
          <a:endParaRPr lang="en-US"/>
        </a:p>
      </dgm:t>
    </dgm:pt>
    <dgm:pt modelId="{75E09E6A-1F3E-4AEC-8EDF-855AE58D9C26}" type="sibTrans" cxnId="{55C4A07C-F360-445A-9443-51CA7E257652}">
      <dgm:prSet/>
      <dgm:spPr/>
      <dgm:t>
        <a:bodyPr/>
        <a:lstStyle/>
        <a:p>
          <a:endParaRPr lang="en-US"/>
        </a:p>
      </dgm:t>
    </dgm:pt>
    <dgm:pt modelId="{996C2266-E09B-4469-BBB4-78EF701CEA46}">
      <dgm:prSet custT="1"/>
      <dgm:spPr/>
      <dgm:t>
        <a:bodyPr/>
        <a:lstStyle/>
        <a:p>
          <a:pPr>
            <a:spcAft>
              <a:spcPts val="600"/>
            </a:spcAft>
          </a:pPr>
          <a:r>
            <a:rPr lang="en-US" sz="1800" dirty="0"/>
            <a:t>Unlikely that BMSN will be 100% allocated towards a PD program like this</a:t>
          </a:r>
        </a:p>
      </dgm:t>
    </dgm:pt>
    <dgm:pt modelId="{599F7D9D-45B7-452F-BB7C-D1891C0B5F99}" type="parTrans" cxnId="{2AE128EB-D51A-4F40-9EDF-6B0069526894}">
      <dgm:prSet/>
      <dgm:spPr/>
      <dgm:t>
        <a:bodyPr/>
        <a:lstStyle/>
        <a:p>
          <a:endParaRPr lang="en-US"/>
        </a:p>
      </dgm:t>
    </dgm:pt>
    <dgm:pt modelId="{29896752-642A-405E-BA18-C86FB7D324E0}" type="sibTrans" cxnId="{2AE128EB-D51A-4F40-9EDF-6B0069526894}">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2"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E12B71D-6CF1-4CFE-95D5-9EAAE5C8B39F}" srcId="{D0FB89FD-439F-42B2-8168-C46C4AE25E73}" destId="{D38C9FFE-CFBE-474C-AF0D-D5D4800A72E0}" srcOrd="1" destOrd="0" parTransId="{F9E94A75-FF99-4945-AE44-CFEFA09F6B93}" sibTransId="{30CBBF1F-CA92-46E4-BB7D-03DFB6961D78}"/>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EC0E6D37-0B81-4738-8BBE-94A40694539D}" type="presOf" srcId="{D38C9FFE-CFBE-474C-AF0D-D5D4800A72E0}" destId="{F12A29B8-8468-46CB-86CB-7A634B1078EC}"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2" destOrd="0" parTransId="{04F79B24-8FA7-4C21-A684-8044637452AD}" sibTransId="{233BF6F2-E1D4-45DB-BCBE-1A19107E1F0F}"/>
    <dgm:cxn modelId="{55C4A07C-F360-445A-9443-51CA7E257652}" srcId="{D0FB89FD-439F-42B2-8168-C46C4AE25E73}" destId="{D4D990FE-F207-493C-9864-E562A0BC65E6}" srcOrd="2" destOrd="0" parTransId="{B8FDF82A-0B9C-4ECA-8BE8-AA38A75320EB}" sibTransId="{75E09E6A-1F3E-4AEC-8EDF-855AE58D9C26}"/>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0F521BAA-2E12-4904-B87E-F5C5CAFA3727}" type="presOf" srcId="{D4D990FE-F207-493C-9864-E562A0BC65E6}" destId="{F12A29B8-8468-46CB-86CB-7A634B1078EC}" srcOrd="0" destOrd="2" presId="urn:microsoft.com/office/officeart/2005/8/layout/hList2"/>
    <dgm:cxn modelId="{248B06B2-C1C2-451E-A14E-58F0788C4799}" srcId="{31264F5F-DC9F-4381-8866-3B84B06B0DF1}" destId="{0FFF7C2C-BCAB-4A06-B864-67E975A97263}" srcOrd="2" destOrd="0" parTransId="{7F7D0BC0-C617-4DCE-804F-34B7441B7575}" sibTransId="{ACD4DD55-E0A8-414B-9C29-905ED5C46489}"/>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C94CCDC8-1EF4-4C86-BB38-4E2E6EC57468}" type="presOf" srcId="{0FFF7C2C-BCAB-4A06-B864-67E975A97263}" destId="{BAFE45D5-D783-4391-8F6C-28E95801714E}" srcOrd="0" destOrd="2" presId="urn:microsoft.com/office/officeart/2005/8/layout/hList2"/>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2AE128EB-D51A-4F40-9EDF-6B0069526894}" srcId="{D1FFD291-2477-4D97-939A-366999E13E99}" destId="{996C2266-E09B-4469-BBB4-78EF701CEA46}" srcOrd="1" destOrd="0" parTransId="{599F7D9D-45B7-452F-BB7C-D1891C0B5F99}" sibTransId="{29896752-642A-405E-BA18-C86FB7D324E0}"/>
    <dgm:cxn modelId="{4C9746EC-F5BD-4912-BDE4-5D88B9A373F2}" type="presOf" srcId="{996C2266-E09B-4469-BBB4-78EF701CEA46}" destId="{53E59139-CA80-4F09-99EE-D5C957EBC10B}" srcOrd="0" destOrd="1"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1200"/>
            </a:spcAft>
          </a:pPr>
          <a:r>
            <a:rPr lang="en-US" sz="1800" dirty="0"/>
            <a:t>Focus on community &amp; collaboration</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1200"/>
            </a:spcAft>
          </a:pPr>
          <a:r>
            <a:rPr lang="en-US" sz="1800" dirty="0"/>
            <a:t>Did the best with the facilities they have</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1200"/>
            </a:spcAft>
          </a:pPr>
          <a:r>
            <a:rPr lang="en-US" sz="1800" dirty="0"/>
            <a:t>Crowded and cluttered</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38C9FFE-CFBE-474C-AF0D-D5D4800A72E0}">
      <dgm:prSet phldrT="[Text]" custT="1"/>
      <dgm:spPr/>
      <dgm:t>
        <a:bodyPr/>
        <a:lstStyle/>
        <a:p>
          <a:pPr>
            <a:spcAft>
              <a:spcPts val="1200"/>
            </a:spcAft>
          </a:pPr>
          <a:r>
            <a:rPr lang="en-US" sz="1800" dirty="0"/>
            <a:t>Storage space needed</a:t>
          </a:r>
        </a:p>
      </dgm:t>
    </dgm:pt>
    <dgm:pt modelId="{F9E94A75-FF99-4945-AE44-CFEFA09F6B93}" type="parTrans" cxnId="{8E12B71D-6CF1-4CFE-95D5-9EAAE5C8B39F}">
      <dgm:prSet/>
      <dgm:spPr/>
      <dgm:t>
        <a:bodyPr/>
        <a:lstStyle/>
        <a:p>
          <a:endParaRPr lang="en-US"/>
        </a:p>
      </dgm:t>
    </dgm:pt>
    <dgm:pt modelId="{30CBBF1F-CA92-46E4-BB7D-03DFB6961D78}" type="sibTrans" cxnId="{8E12B71D-6CF1-4CFE-95D5-9EAAE5C8B39F}">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1200"/>
            </a:spcAft>
          </a:pPr>
          <a:r>
            <a:rPr lang="en-US" sz="1800" dirty="0"/>
            <a:t>Similar pathway at Boerne already</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1200"/>
            </a:spcAft>
          </a:pPr>
          <a:r>
            <a:rPr lang="en-US" sz="1800" dirty="0"/>
            <a:t>Space and storage issues</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12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1200"/>
            </a:spcAft>
          </a:pPr>
          <a:r>
            <a:rPr lang="en-US" sz="1800" dirty="0"/>
            <a:t>Support from 6-12</a:t>
          </a:r>
          <a:r>
            <a:rPr lang="en-US" sz="1800" baseline="30000" dirty="0"/>
            <a:t>th</a:t>
          </a:r>
          <a:r>
            <a:rPr lang="en-US" sz="1800" dirty="0"/>
            <a:t> grade is great</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12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B51B7D73-32F5-4F14-AEEA-C2391F547436}">
      <dgm:prSet phldrT="[Text]" custT="1"/>
      <dgm:spPr/>
      <dgm:t>
        <a:bodyPr/>
        <a:lstStyle/>
        <a:p>
          <a:pPr>
            <a:spcAft>
              <a:spcPts val="1200"/>
            </a:spcAft>
          </a:pPr>
          <a:r>
            <a:rPr lang="en-US" sz="1800" dirty="0"/>
            <a:t>Facilities were not special</a:t>
          </a:r>
        </a:p>
      </dgm:t>
    </dgm:pt>
    <dgm:pt modelId="{7BE03045-319E-4BDC-B357-A7099E2C72A3}" type="parTrans" cxnId="{B3CC762A-1615-4711-B414-43770217D527}">
      <dgm:prSet/>
      <dgm:spPr/>
      <dgm:t>
        <a:bodyPr/>
        <a:lstStyle/>
        <a:p>
          <a:endParaRPr lang="en-US"/>
        </a:p>
      </dgm:t>
    </dgm:pt>
    <dgm:pt modelId="{760E4A4F-5378-430D-8286-0989B3FD9DD7}" type="sibTrans" cxnId="{B3CC762A-1615-4711-B414-43770217D527}">
      <dgm:prSet/>
      <dgm:spPr/>
      <dgm:t>
        <a:bodyPr/>
        <a:lstStyle/>
        <a:p>
          <a:endParaRPr lang="en-US"/>
        </a:p>
      </dgm:t>
    </dgm:pt>
    <dgm:pt modelId="{68924451-268F-48B5-B7D8-5A3D1F55BA28}">
      <dgm:prSet custT="1"/>
      <dgm:spPr/>
      <dgm:t>
        <a:bodyPr/>
        <a:lstStyle/>
        <a:p>
          <a:pPr>
            <a:spcAft>
              <a:spcPts val="1200"/>
            </a:spcAft>
          </a:pPr>
          <a:r>
            <a:rPr lang="en-US" sz="1800" dirty="0"/>
            <a:t>Expansion issues (landlocked)</a:t>
          </a:r>
        </a:p>
      </dgm:t>
    </dgm:pt>
    <dgm:pt modelId="{9110D952-1949-40C9-B6CE-BFDAE1FDEE56}" type="parTrans" cxnId="{A2A7FA74-347A-4B4B-9EB7-803C0C2C6754}">
      <dgm:prSet/>
      <dgm:spPr/>
      <dgm:t>
        <a:bodyPr/>
        <a:lstStyle/>
        <a:p>
          <a:endParaRPr lang="en-US"/>
        </a:p>
      </dgm:t>
    </dgm:pt>
    <dgm:pt modelId="{D11D2E66-F26E-419D-B61F-9C37F3B88DC6}" type="sibTrans" cxnId="{A2A7FA74-347A-4B4B-9EB7-803C0C2C6754}">
      <dgm:prSet/>
      <dgm:spPr/>
      <dgm:t>
        <a:bodyPr/>
        <a:lstStyle/>
        <a:p>
          <a:endParaRPr lang="en-US"/>
        </a:p>
      </dgm:t>
    </dgm:pt>
    <dgm:pt modelId="{EC6B60E8-FE0C-404F-B779-2EBF4D397EFA}">
      <dgm:prSet custT="1"/>
      <dgm:spPr/>
      <dgm:t>
        <a:bodyPr/>
        <a:lstStyle/>
        <a:p>
          <a:pPr>
            <a:spcAft>
              <a:spcPts val="1200"/>
            </a:spcAft>
          </a:pPr>
          <a:r>
            <a:rPr lang="en-US" sz="1800" dirty="0"/>
            <a:t>BISD is already ahead of this program</a:t>
          </a:r>
        </a:p>
      </dgm:t>
    </dgm:pt>
    <dgm:pt modelId="{D2D45D4C-C978-420D-9228-E71AADB8BE2E}" type="parTrans" cxnId="{1E42D335-3247-4E9A-AF73-163164801274}">
      <dgm:prSet/>
      <dgm:spPr/>
      <dgm:t>
        <a:bodyPr/>
        <a:lstStyle/>
        <a:p>
          <a:endParaRPr lang="en-US"/>
        </a:p>
      </dgm:t>
    </dgm:pt>
    <dgm:pt modelId="{937E9594-F257-43E7-A398-D182B80A85C4}" type="sibTrans" cxnId="{1E42D335-3247-4E9A-AF73-163164801274}">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2"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E12B71D-6CF1-4CFE-95D5-9EAAE5C8B39F}" srcId="{D0FB89FD-439F-42B2-8168-C46C4AE25E73}" destId="{D38C9FFE-CFBE-474C-AF0D-D5D4800A72E0}" srcOrd="1" destOrd="0" parTransId="{F9E94A75-FF99-4945-AE44-CFEFA09F6B93}" sibTransId="{30CBBF1F-CA92-46E4-BB7D-03DFB6961D78}"/>
    <dgm:cxn modelId="{B3CC762A-1615-4711-B414-43770217D527}" srcId="{D0FB89FD-439F-42B2-8168-C46C4AE25E73}" destId="{B51B7D73-32F5-4F14-AEEA-C2391F547436}" srcOrd="2" destOrd="0" parTransId="{7BE03045-319E-4BDC-B357-A7099E2C72A3}" sibTransId="{760E4A4F-5378-430D-8286-0989B3FD9DD7}"/>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2" presId="urn:microsoft.com/office/officeart/2005/8/layout/hList2"/>
    <dgm:cxn modelId="{1E42D335-3247-4E9A-AF73-163164801274}" srcId="{CF95B3D0-60EE-49E5-B5AF-7977E4A8BF03}" destId="{EC6B60E8-FE0C-404F-B779-2EBF4D397EFA}" srcOrd="1" destOrd="0" parTransId="{D2D45D4C-C978-420D-9228-E71AADB8BE2E}" sibTransId="{937E9594-F257-43E7-A398-D182B80A85C4}"/>
    <dgm:cxn modelId="{EC0E6D37-0B81-4738-8BBE-94A40694539D}" type="presOf" srcId="{D38C9FFE-CFBE-474C-AF0D-D5D4800A72E0}" destId="{F12A29B8-8468-46CB-86CB-7A634B1078EC}"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2"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A2A7FA74-347A-4B4B-9EB7-803C0C2C6754}" srcId="{D1FFD291-2477-4D97-939A-366999E13E99}" destId="{68924451-268F-48B5-B7D8-5A3D1F55BA28}" srcOrd="1" destOrd="0" parTransId="{9110D952-1949-40C9-B6CE-BFDAE1FDEE56}" sibTransId="{D11D2E66-F26E-419D-B61F-9C37F3B88DC6}"/>
    <dgm:cxn modelId="{34233475-CB99-4E92-BE3E-CDBBF3FD0BDE}" srcId="{D1FFD291-2477-4D97-939A-366999E13E99}" destId="{45589A01-9D3D-4371-BC37-BCFA6A41ABF4}" srcOrd="2" destOrd="0" parTransId="{04F79B24-8FA7-4C21-A684-8044637452AD}" sibTransId="{233BF6F2-E1D4-45DB-BCBE-1A19107E1F0F}"/>
    <dgm:cxn modelId="{BDBA3876-8314-456A-8356-8600850E49C0}" type="presOf" srcId="{68924451-268F-48B5-B7D8-5A3D1F55BA28}" destId="{53E59139-CA80-4F09-99EE-D5C957EBC10B}" srcOrd="0" destOrd="1" presId="urn:microsoft.com/office/officeart/2005/8/layout/hList2"/>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19F57C93-C763-44C8-BCD1-94F72D234A1C}" type="presOf" srcId="{EC6B60E8-FE0C-404F-B779-2EBF4D397EFA}" destId="{0F90FF95-D6CF-4B5C-974D-A19FB1C8FE83}" srcOrd="0" destOrd="1"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5CD33D9E-73E0-4415-BC77-1D5F390B0BC7}" type="presOf" srcId="{B51B7D73-32F5-4F14-AEEA-C2391F547436}" destId="{F12A29B8-8468-46CB-86CB-7A634B1078EC}" srcOrd="0" destOrd="2" presId="urn:microsoft.com/office/officeart/2005/8/layout/hList2"/>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1200"/>
            </a:spcAft>
          </a:pPr>
          <a:r>
            <a:rPr lang="en-US" sz="1800" dirty="0"/>
            <a:t>This is a program not currently offered in Boerne</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1200"/>
            </a:spcAft>
          </a:pPr>
          <a:r>
            <a:rPr lang="en-US" sz="1800" dirty="0"/>
            <a:t>Great that students don’t have to “leave” to get hands-on experience</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1200"/>
            </a:spcAft>
          </a:pPr>
          <a:r>
            <a:rPr lang="en-US" sz="1800" dirty="0"/>
            <a:t>Nothing!</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1200"/>
            </a:spcAft>
          </a:pPr>
          <a:r>
            <a:rPr lang="en-US" sz="1800" dirty="0"/>
            <a:t>This type of program is absolutely relevant to Boerne</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ACC9BC43-6C45-4D3B-BCC0-50157B591B89}">
      <dgm:prSet phldrT="[Text]" custT="1"/>
      <dgm:spPr/>
      <dgm:t>
        <a:bodyPr/>
        <a:lstStyle/>
        <a:p>
          <a:pPr>
            <a:spcAft>
              <a:spcPts val="1200"/>
            </a:spcAft>
          </a:pPr>
          <a:r>
            <a:rPr lang="en-US" sz="1800" dirty="0"/>
            <a:t>Would align with needs of other programs as well (i.e. Robotics)</a:t>
          </a:r>
        </a:p>
      </dgm:t>
    </dgm:pt>
    <dgm:pt modelId="{72167FDD-505D-4ACD-A84B-F2D52A310826}" type="parTrans" cxnId="{6E655BE3-82C2-4718-927E-2CC72BCBD5B2}">
      <dgm:prSet/>
      <dgm:spPr/>
      <dgm:t>
        <a:bodyPr/>
        <a:lstStyle/>
        <a:p>
          <a:endParaRPr lang="en-US"/>
        </a:p>
      </dgm:t>
    </dgm:pt>
    <dgm:pt modelId="{9792F52A-7F88-4DE7-A1AD-4C64B3FA3081}" type="sibTrans" cxnId="{6E655BE3-82C2-4718-927E-2CC72BCBD5B2}">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1200"/>
            </a:spcAft>
          </a:pPr>
          <a:r>
            <a:rPr lang="en-US" sz="1800" dirty="0"/>
            <a:t>Many partnerships would be needed</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12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1200"/>
            </a:spcAft>
          </a:pPr>
          <a:r>
            <a:rPr lang="en-US" sz="1800" dirty="0"/>
            <a:t>Love this program!</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12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5568CAC8-0C50-43CA-B9BB-F10A4178665F}">
      <dgm:prSet custT="1"/>
      <dgm:spPr/>
      <dgm:t>
        <a:bodyPr/>
        <a:lstStyle/>
        <a:p>
          <a:pPr>
            <a:spcAft>
              <a:spcPts val="1200"/>
            </a:spcAft>
          </a:pPr>
          <a:r>
            <a:rPr lang="en-US" sz="1800" dirty="0"/>
            <a:t>Will our community support a “trades-specific” pathway?</a:t>
          </a:r>
        </a:p>
      </dgm:t>
    </dgm:pt>
    <dgm:pt modelId="{A2E06272-96E4-4850-AD04-681E480247E4}" type="parTrans" cxnId="{1D2319D4-E4FD-4FEC-948C-D4FBA6899530}">
      <dgm:prSet/>
      <dgm:spPr/>
      <dgm:t>
        <a:bodyPr/>
        <a:lstStyle/>
        <a:p>
          <a:endParaRPr lang="en-US"/>
        </a:p>
      </dgm:t>
    </dgm:pt>
    <dgm:pt modelId="{9D437710-E382-4C12-85B9-FDA2B0E42EA8}" type="sibTrans" cxnId="{1D2319D4-E4FD-4FEC-948C-D4FBA6899530}">
      <dgm:prSet/>
      <dgm:spPr/>
      <dgm:t>
        <a:bodyPr/>
        <a:lstStyle/>
        <a:p>
          <a:endParaRPr lang="en-US"/>
        </a:p>
      </dgm:t>
    </dgm:pt>
    <dgm:pt modelId="{42E4DDC1-5FFD-4344-8F19-233ECBC47E41}">
      <dgm:prSet custT="1"/>
      <dgm:spPr/>
      <dgm:t>
        <a:bodyPr/>
        <a:lstStyle/>
        <a:p>
          <a:pPr>
            <a:spcAft>
              <a:spcPts val="1200"/>
            </a:spcAft>
          </a:pPr>
          <a:r>
            <a:rPr lang="en-US" sz="1800" dirty="0"/>
            <a:t>Truly innovative</a:t>
          </a:r>
        </a:p>
      </dgm:t>
    </dgm:pt>
    <dgm:pt modelId="{475C0329-0B81-413A-9342-2E678091919E}" type="parTrans" cxnId="{B9AE0824-8503-4649-8623-D0D8750AF028}">
      <dgm:prSet/>
      <dgm:spPr/>
      <dgm:t>
        <a:bodyPr/>
        <a:lstStyle/>
        <a:p>
          <a:endParaRPr lang="en-US"/>
        </a:p>
      </dgm:t>
    </dgm:pt>
    <dgm:pt modelId="{24A687B3-16FF-4BC1-9D31-3826C4F17237}" type="sibTrans" cxnId="{B9AE0824-8503-4649-8623-D0D8750AF028}">
      <dgm:prSet/>
      <dgm:spPr/>
      <dgm:t>
        <a:bodyPr/>
        <a:lstStyle/>
        <a:p>
          <a:endParaRPr lang="en-US"/>
        </a:p>
      </dgm:t>
    </dgm:pt>
    <dgm:pt modelId="{FF5D3DEF-7F1B-4197-9E04-D7CE2C6BBB1B}">
      <dgm:prSet custT="1"/>
      <dgm:spPr/>
      <dgm:t>
        <a:bodyPr/>
        <a:lstStyle/>
        <a:p>
          <a:pPr>
            <a:spcAft>
              <a:spcPts val="1200"/>
            </a:spcAft>
          </a:pPr>
          <a:r>
            <a:rPr lang="en-US" sz="1800" dirty="0"/>
            <a:t>Could unify our district to further close the gaps between ES, MS and HS</a:t>
          </a:r>
        </a:p>
      </dgm:t>
    </dgm:pt>
    <dgm:pt modelId="{D3DC8313-C638-4BAF-885F-604D1D3AF5DB}" type="parTrans" cxnId="{A02D9928-C1A9-410D-A0C4-67511692BD8F}">
      <dgm:prSet/>
      <dgm:spPr/>
      <dgm:t>
        <a:bodyPr/>
        <a:lstStyle/>
        <a:p>
          <a:endParaRPr lang="en-US"/>
        </a:p>
      </dgm:t>
    </dgm:pt>
    <dgm:pt modelId="{F423F3BF-D84A-4B23-B76C-DC524A480658}" type="sibTrans" cxnId="{A02D9928-C1A9-410D-A0C4-67511692BD8F}">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08F49506-45DB-4C2D-8A1E-99E495396A94}" type="presOf" srcId="{5568CAC8-0C50-43CA-B9BB-F10A4178665F}" destId="{53E59139-CA80-4F09-99EE-D5C957EBC10B}" srcOrd="0" destOrd="1" presId="urn:microsoft.com/office/officeart/2005/8/layout/hList2"/>
    <dgm:cxn modelId="{FE3B490E-1DAA-4094-B154-8C600A8F3803}" type="presOf" srcId="{45589A01-9D3D-4371-BC37-BCFA6A41ABF4}" destId="{53E59139-CA80-4F09-99EE-D5C957EBC10B}" srcOrd="0" destOrd="2"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B9AE0824-8503-4649-8623-D0D8750AF028}" srcId="{CF95B3D0-60EE-49E5-B5AF-7977E4A8BF03}" destId="{42E4DDC1-5FFD-4344-8F19-233ECBC47E41}" srcOrd="1" destOrd="0" parTransId="{475C0329-0B81-413A-9342-2E678091919E}" sibTransId="{24A687B3-16FF-4BC1-9D31-3826C4F17237}"/>
    <dgm:cxn modelId="{A02D9928-C1A9-410D-A0C4-67511692BD8F}" srcId="{CF95B3D0-60EE-49E5-B5AF-7977E4A8BF03}" destId="{FF5D3DEF-7F1B-4197-9E04-D7CE2C6BBB1B}" srcOrd="2" destOrd="0" parTransId="{D3DC8313-C638-4BAF-885F-604D1D3AF5DB}" sibTransId="{F423F3BF-D84A-4B23-B76C-DC524A480658}"/>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3"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280BDA61-8941-458D-8729-1BA562D922E3}" type="presOf" srcId="{ACC9BC43-6C45-4D3B-BCC0-50157B591B89}" destId="{4E09AE35-5BDB-427E-ABA0-F56FCCD28D78}" srcOrd="0" destOrd="1"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3"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2"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263392A3-5EEF-4684-A7A0-B60D4E992D71}" type="presOf" srcId="{42E4DDC1-5FFD-4344-8F19-233ECBC47E41}" destId="{0F90FF95-D6CF-4B5C-974D-A19FB1C8FE83}" srcOrd="0" destOrd="1" presId="urn:microsoft.com/office/officeart/2005/8/layout/hList2"/>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1D2319D4-E4FD-4FEC-948C-D4FBA6899530}" srcId="{D1FFD291-2477-4D97-939A-366999E13E99}" destId="{5568CAC8-0C50-43CA-B9BB-F10A4178665F}" srcOrd="1" destOrd="0" parTransId="{A2E06272-96E4-4850-AD04-681E480247E4}" sibTransId="{9D437710-E382-4C12-85B9-FDA2B0E42EA8}"/>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6E655BE3-82C2-4718-927E-2CC72BCBD5B2}" srcId="{D8035F69-2714-412A-9DAA-0858A42730C4}" destId="{ACC9BC43-6C45-4D3B-BCC0-50157B591B89}" srcOrd="1" destOrd="0" parTransId="{72167FDD-505D-4ACD-A84B-F2D52A310826}" sibTransId="{9792F52A-7F88-4DE7-A1AD-4C64B3FA3081}"/>
    <dgm:cxn modelId="{3D1AD4F1-7D3C-48AA-8E99-C0EB671750F7}" type="presOf" srcId="{FF5D3DEF-7F1B-4197-9E04-D7CE2C6BBB1B}" destId="{0F90FF95-D6CF-4B5C-974D-A19FB1C8FE83}" srcOrd="0" destOrd="2"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1200"/>
            </a:spcAft>
          </a:pPr>
          <a:r>
            <a:rPr lang="en-US" sz="1800" dirty="0"/>
            <a:t>Loved how students were interacting</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1200"/>
            </a:spcAft>
          </a:pPr>
          <a:r>
            <a:rPr lang="en-US" sz="1800" dirty="0"/>
            <a:t>Concerned about student-to-teacher ratio that would be needed</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1200"/>
            </a:spcAft>
          </a:pPr>
          <a:r>
            <a:rPr lang="en-US" sz="1800" dirty="0"/>
            <a:t>Similar program in Boerne</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1200"/>
            </a:spcAft>
          </a:pPr>
          <a:r>
            <a:rPr lang="en-US" sz="1800" dirty="0"/>
            <a:t>Funding sources</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12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1200"/>
            </a:spcAft>
          </a:pPr>
          <a:r>
            <a:rPr lang="en-US" sz="1800" dirty="0"/>
            <a:t>Great program but our district has probably other priorities</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12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85897DB1-7738-447D-B269-F880C369EA15}">
      <dgm:prSet phldrT="[Text]" custT="1"/>
      <dgm:spPr/>
      <dgm:t>
        <a:bodyPr/>
        <a:lstStyle/>
        <a:p>
          <a:pPr>
            <a:spcAft>
              <a:spcPts val="1200"/>
            </a:spcAft>
          </a:pPr>
          <a:r>
            <a:rPr lang="en-US" sz="1800" dirty="0"/>
            <a:t>Prioritization of hands-on and outdoor learning</a:t>
          </a:r>
        </a:p>
      </dgm:t>
    </dgm:pt>
    <dgm:pt modelId="{E5064689-5412-4902-B89B-ED234373F876}" type="parTrans" cxnId="{753AB778-BE1A-4491-9B5D-59996F881A5B}">
      <dgm:prSet/>
      <dgm:spPr/>
      <dgm:t>
        <a:bodyPr/>
        <a:lstStyle/>
        <a:p>
          <a:endParaRPr lang="en-US"/>
        </a:p>
      </dgm:t>
    </dgm:pt>
    <dgm:pt modelId="{8F4AE47E-0E89-4763-A329-3B3EB65FB3B8}" type="sibTrans" cxnId="{753AB778-BE1A-4491-9B5D-59996F881A5B}">
      <dgm:prSet/>
      <dgm:spPr/>
      <dgm:t>
        <a:bodyPr/>
        <a:lstStyle/>
        <a:p>
          <a:endParaRPr lang="en-US"/>
        </a:p>
      </dgm:t>
    </dgm:pt>
    <dgm:pt modelId="{41002587-F934-401D-AF82-EB17C3FEC2C2}">
      <dgm:prSet phldrT="[Text]" custT="1"/>
      <dgm:spPr/>
      <dgm:t>
        <a:bodyPr/>
        <a:lstStyle/>
        <a:p>
          <a:pPr>
            <a:spcAft>
              <a:spcPts val="1200"/>
            </a:spcAft>
          </a:pPr>
          <a:r>
            <a:rPr lang="en-US" sz="1800" dirty="0"/>
            <a:t>Well planned</a:t>
          </a:r>
        </a:p>
      </dgm:t>
    </dgm:pt>
    <dgm:pt modelId="{1D9F4BFA-A92B-467E-A990-4272A7E4CB0E}" type="parTrans" cxnId="{DE03F665-F438-4A8A-A749-5764F33F0F93}">
      <dgm:prSet/>
      <dgm:spPr/>
      <dgm:t>
        <a:bodyPr/>
        <a:lstStyle/>
        <a:p>
          <a:endParaRPr lang="en-US"/>
        </a:p>
      </dgm:t>
    </dgm:pt>
    <dgm:pt modelId="{8159120E-5925-421A-A4FB-6222F6A63587}" type="sibTrans" cxnId="{DE03F665-F438-4A8A-A749-5764F33F0F93}">
      <dgm:prSet/>
      <dgm:spPr/>
      <dgm:t>
        <a:bodyPr/>
        <a:lstStyle/>
        <a:p>
          <a:endParaRPr lang="en-US"/>
        </a:p>
      </dgm:t>
    </dgm:pt>
    <dgm:pt modelId="{46AEE205-B485-4209-A5BD-BC7E508733DD}">
      <dgm:prSet phldrT="[Text]" custT="1"/>
      <dgm:spPr/>
      <dgm:t>
        <a:bodyPr/>
        <a:lstStyle/>
        <a:p>
          <a:pPr>
            <a:spcAft>
              <a:spcPts val="1200"/>
            </a:spcAft>
          </a:pPr>
          <a:endParaRPr lang="en-US" sz="1800" dirty="0"/>
        </a:p>
      </dgm:t>
    </dgm:pt>
    <dgm:pt modelId="{E1C25C27-EF7C-49E4-9A98-83D27A6EF596}" type="parTrans" cxnId="{16FAFB3E-C55A-4D4B-A8D3-6138C85986F0}">
      <dgm:prSet/>
      <dgm:spPr/>
      <dgm:t>
        <a:bodyPr/>
        <a:lstStyle/>
        <a:p>
          <a:endParaRPr lang="en-US"/>
        </a:p>
      </dgm:t>
    </dgm:pt>
    <dgm:pt modelId="{CB0F9A51-0AB7-4F94-92BE-977D18F9A775}" type="sibTrans" cxnId="{16FAFB3E-C55A-4D4B-A8D3-6138C85986F0}">
      <dgm:prSet/>
      <dgm:spPr/>
      <dgm:t>
        <a:bodyPr/>
        <a:lstStyle/>
        <a:p>
          <a:endParaRPr lang="en-US"/>
        </a:p>
      </dgm:t>
    </dgm:pt>
    <dgm:pt modelId="{9B75693E-513C-46F7-BFD5-CD87AF3ED4A1}">
      <dgm:prSet phldrT="[Text]" custT="1"/>
      <dgm:spPr/>
      <dgm:t>
        <a:bodyPr/>
        <a:lstStyle/>
        <a:p>
          <a:pPr>
            <a:spcAft>
              <a:spcPts val="1200"/>
            </a:spcAft>
          </a:pPr>
          <a:r>
            <a:rPr lang="en-US" sz="1800" dirty="0"/>
            <a:t>Would be great to expand to early childhood teacher preparation</a:t>
          </a:r>
        </a:p>
      </dgm:t>
    </dgm:pt>
    <dgm:pt modelId="{1316BB21-01DC-4E36-86F7-A4BBFA1DF9F9}" type="parTrans" cxnId="{E1D1EB54-1511-493B-9F60-6E2F0371FFA8}">
      <dgm:prSet/>
      <dgm:spPr/>
      <dgm:t>
        <a:bodyPr/>
        <a:lstStyle/>
        <a:p>
          <a:endParaRPr lang="en-US"/>
        </a:p>
      </dgm:t>
    </dgm:pt>
    <dgm:pt modelId="{80E6F7DF-8987-4EC7-B723-2E28E1B9B72E}" type="sibTrans" cxnId="{E1D1EB54-1511-493B-9F60-6E2F0371FFA8}">
      <dgm:prSet/>
      <dgm:spPr/>
      <dgm:t>
        <a:bodyPr/>
        <a:lstStyle/>
        <a:p>
          <a:endParaRPr lang="en-US"/>
        </a:p>
      </dgm:t>
    </dgm:pt>
    <dgm:pt modelId="{46BEB673-CC58-4102-A6A8-E88152CDC286}">
      <dgm:prSet custT="1"/>
      <dgm:spPr/>
      <dgm:t>
        <a:bodyPr/>
        <a:lstStyle/>
        <a:p>
          <a:pPr>
            <a:spcAft>
              <a:spcPts val="1200"/>
            </a:spcAft>
          </a:pPr>
          <a:r>
            <a:rPr lang="en-US" sz="1800" dirty="0"/>
            <a:t>Staffing needs</a:t>
          </a:r>
        </a:p>
      </dgm:t>
    </dgm:pt>
    <dgm:pt modelId="{C7090149-6B40-4A40-9634-ADF8191C1A25}" type="parTrans" cxnId="{4B62F696-E715-4ECE-848F-BD0FC179B2AB}">
      <dgm:prSet/>
      <dgm:spPr/>
      <dgm:t>
        <a:bodyPr/>
        <a:lstStyle/>
        <a:p>
          <a:endParaRPr lang="en-US"/>
        </a:p>
      </dgm:t>
    </dgm:pt>
    <dgm:pt modelId="{5E25F2E7-9696-42E8-883F-F19328EDE98A}" type="sibTrans" cxnId="{4B62F696-E715-4ECE-848F-BD0FC179B2AB}">
      <dgm:prSet/>
      <dgm:spPr/>
      <dgm:t>
        <a:bodyPr/>
        <a:lstStyle/>
        <a:p>
          <a:endParaRPr lang="en-US"/>
        </a:p>
      </dgm:t>
    </dgm:pt>
    <dgm:pt modelId="{AE3FEBA5-2298-4A55-8249-B87A99BFD419}">
      <dgm:prSet custT="1"/>
      <dgm:spPr/>
      <dgm:t>
        <a:bodyPr/>
        <a:lstStyle/>
        <a:p>
          <a:pPr>
            <a:spcAft>
              <a:spcPts val="1200"/>
            </a:spcAft>
          </a:pPr>
          <a:r>
            <a:rPr lang="en-US" sz="1800" dirty="0"/>
            <a:t>Limitations of the existing BMSN campus</a:t>
          </a:r>
        </a:p>
      </dgm:t>
    </dgm:pt>
    <dgm:pt modelId="{07FE9C53-BD2E-4873-9763-CAC667AEEA8D}" type="parTrans" cxnId="{C1385D5D-14AB-4B6E-8D88-911351FFE832}">
      <dgm:prSet/>
      <dgm:spPr/>
      <dgm:t>
        <a:bodyPr/>
        <a:lstStyle/>
        <a:p>
          <a:endParaRPr lang="en-US"/>
        </a:p>
      </dgm:t>
    </dgm:pt>
    <dgm:pt modelId="{F64DBF9E-18A3-4364-B97F-440A4B6A0C37}" type="sibTrans" cxnId="{C1385D5D-14AB-4B6E-8D88-911351FFE832}">
      <dgm:prSet/>
      <dgm:spPr/>
      <dgm:t>
        <a:bodyPr/>
        <a:lstStyle/>
        <a:p>
          <a:endParaRPr lang="en-US"/>
        </a:p>
      </dgm:t>
    </dgm:pt>
    <dgm:pt modelId="{F22EE51E-6A0E-443C-8995-A400D954956F}">
      <dgm:prSet custT="1"/>
      <dgm:spPr/>
      <dgm:t>
        <a:bodyPr/>
        <a:lstStyle/>
        <a:p>
          <a:pPr>
            <a:spcAft>
              <a:spcPts val="1200"/>
            </a:spcAft>
          </a:pPr>
          <a:r>
            <a:rPr lang="en-US" sz="1800" dirty="0"/>
            <a:t>Is a program this robust really a need for our community?</a:t>
          </a:r>
        </a:p>
      </dgm:t>
    </dgm:pt>
    <dgm:pt modelId="{92352E4C-1357-4196-8DC8-1B9691D7600E}" type="parTrans" cxnId="{AA41495D-EACC-4D59-90D4-15EB80A55A8E}">
      <dgm:prSet/>
      <dgm:spPr/>
      <dgm:t>
        <a:bodyPr/>
        <a:lstStyle/>
        <a:p>
          <a:endParaRPr lang="en-US"/>
        </a:p>
      </dgm:t>
    </dgm:pt>
    <dgm:pt modelId="{856939A9-9708-48BF-8315-7E9676B280CF}" type="sibTrans" cxnId="{AA41495D-EACC-4D59-90D4-15EB80A55A8E}">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3"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2" presId="urn:microsoft.com/office/officeart/2005/8/layout/hList2"/>
    <dgm:cxn modelId="{DB985C37-D341-4504-A855-9349C8888ED1}" type="presOf" srcId="{85897DB1-7738-447D-B269-F880C369EA15}" destId="{BAFE45D5-D783-4391-8F6C-28E95801714E}"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16FAFB3E-C55A-4D4B-A8D3-6138C85986F0}" srcId="{D0FB89FD-439F-42B2-8168-C46C4AE25E73}" destId="{46AEE205-B485-4209-A5BD-BC7E508733DD}" srcOrd="1" destOrd="0" parTransId="{E1C25C27-EF7C-49E4-9A98-83D27A6EF596}" sibTransId="{CB0F9A51-0AB7-4F94-92BE-977D18F9A775}"/>
    <dgm:cxn modelId="{2DBD6A5B-4798-40CC-B0EC-65D9053AD13A}" srcId="{D1FFD291-2477-4D97-939A-366999E13E99}" destId="{43DF56CF-EA01-42DE-A984-C8DCBFC8FBFC}" srcOrd="0" destOrd="0" parTransId="{0DDB2FFD-FC71-4284-AFDD-3D78A883ED5B}" sibTransId="{22D856E6-3DEC-4AB7-84E5-11E0B4A1342C}"/>
    <dgm:cxn modelId="{C1385D5D-14AB-4B6E-8D88-911351FFE832}" srcId="{D1FFD291-2477-4D97-939A-366999E13E99}" destId="{AE3FEBA5-2298-4A55-8249-B87A99BFD419}" srcOrd="2" destOrd="0" parTransId="{07FE9C53-BD2E-4873-9763-CAC667AEEA8D}" sibTransId="{F64DBF9E-18A3-4364-B97F-440A4B6A0C37}"/>
    <dgm:cxn modelId="{AA41495D-EACC-4D59-90D4-15EB80A55A8E}" srcId="{CF95B3D0-60EE-49E5-B5AF-7977E4A8BF03}" destId="{F22EE51E-6A0E-443C-8995-A400D954956F}" srcOrd="1" destOrd="0" parTransId="{92352E4C-1357-4196-8DC8-1B9691D7600E}" sibTransId="{856939A9-9708-48BF-8315-7E9676B280CF}"/>
    <dgm:cxn modelId="{D0530C5E-99BD-495F-A450-B3545419C8F4}" type="presOf" srcId="{A22C7C04-C3D6-46B3-9ADB-6A3FF44C7B30}" destId="{F12A29B8-8468-46CB-86CB-7A634B1078EC}" srcOrd="0" destOrd="0" presId="urn:microsoft.com/office/officeart/2005/8/layout/hList2"/>
    <dgm:cxn modelId="{7247F742-2BB6-48F4-8B58-36359C1D5629}" type="presOf" srcId="{46BEB673-CC58-4102-A6A8-E88152CDC286}" destId="{53E59139-CA80-4F09-99EE-D5C957EBC10B}" srcOrd="0" destOrd="1"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DE03F665-F438-4A8A-A749-5764F33F0F93}" srcId="{31264F5F-DC9F-4381-8866-3B84B06B0DF1}" destId="{41002587-F934-401D-AF82-EB17C3FEC2C2}" srcOrd="2" destOrd="0" parTransId="{1D9F4BFA-A92B-467E-A990-4272A7E4CB0E}" sibTransId="{8159120E-5925-421A-A4FB-6222F6A63587}"/>
    <dgm:cxn modelId="{3A4A3C68-75C5-435B-8572-1F0A3685E040}" type="presOf" srcId="{F22EE51E-6A0E-443C-8995-A400D954956F}" destId="{0F90FF95-D6CF-4B5C-974D-A19FB1C8FE83}" srcOrd="0" destOrd="1" presId="urn:microsoft.com/office/officeart/2005/8/layout/hList2"/>
    <dgm:cxn modelId="{B7B4176E-6E4F-4F89-9608-2B93CFA19204}" srcId="{CF95B3D0-60EE-49E5-B5AF-7977E4A8BF03}" destId="{16B3ADF2-F3AA-4436-9284-5350A61FD2D5}" srcOrd="2"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E1D1EB54-1511-493B-9F60-6E2F0371FFA8}" srcId="{D8035F69-2714-412A-9DAA-0858A42730C4}" destId="{9B75693E-513C-46F7-BFD5-CD87AF3ED4A1}" srcOrd="1" destOrd="0" parTransId="{1316BB21-01DC-4E36-86F7-A4BBFA1DF9F9}" sibTransId="{80E6F7DF-8987-4EC7-B723-2E28E1B9B72E}"/>
    <dgm:cxn modelId="{34233475-CB99-4E92-BE3E-CDBBF3FD0BDE}" srcId="{D1FFD291-2477-4D97-939A-366999E13E99}" destId="{45589A01-9D3D-4371-BC37-BCFA6A41ABF4}" srcOrd="3" destOrd="0" parTransId="{04F79B24-8FA7-4C21-A684-8044637452AD}" sibTransId="{233BF6F2-E1D4-45DB-BCBE-1A19107E1F0F}"/>
    <dgm:cxn modelId="{753AB778-BE1A-4491-9B5D-59996F881A5B}" srcId="{31264F5F-DC9F-4381-8866-3B84B06B0DF1}" destId="{85897DB1-7738-447D-B269-F880C369EA15}" srcOrd="1" destOrd="0" parTransId="{E5064689-5412-4902-B89B-ED234373F876}" sibTransId="{8F4AE47E-0E89-4763-A329-3B3EB65FB3B8}"/>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4B62F696-E715-4ECE-848F-BD0FC179B2AB}" srcId="{D1FFD291-2477-4D97-939A-366999E13E99}" destId="{46BEB673-CC58-4102-A6A8-E88152CDC286}" srcOrd="1" destOrd="0" parTransId="{C7090149-6B40-4A40-9634-ADF8191C1A25}" sibTransId="{5E25F2E7-9696-42E8-883F-F19328EDE98A}"/>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2A7875AA-9EDB-423F-B343-A07A608D6D97}" type="presOf" srcId="{41002587-F934-401D-AF82-EB17C3FEC2C2}" destId="{BAFE45D5-D783-4391-8F6C-28E95801714E}" srcOrd="0" destOrd="2" presId="urn:microsoft.com/office/officeart/2005/8/layout/hList2"/>
    <dgm:cxn modelId="{4D1B12B0-631C-402D-88B8-F2E9F42844D4}" type="presOf" srcId="{9B75693E-513C-46F7-BFD5-CD87AF3ED4A1}" destId="{4E09AE35-5BDB-427E-ABA0-F56FCCD28D78}" srcOrd="0" destOrd="1"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7B08C5C9-1F19-40E4-A08B-1629D00FB154}" type="presOf" srcId="{46AEE205-B485-4209-A5BD-BC7E508733DD}" destId="{F12A29B8-8468-46CB-86CB-7A634B1078EC}" srcOrd="0" destOrd="1" presId="urn:microsoft.com/office/officeart/2005/8/layout/hList2"/>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03E065FF-C4BE-42E8-826A-5C99E1FE976B}" type="presOf" srcId="{AE3FEBA5-2298-4A55-8249-B87A99BFD419}" destId="{53E59139-CA80-4F09-99EE-D5C957EBC10B}" srcOrd="0" destOrd="2" presId="urn:microsoft.com/office/officeart/2005/8/layout/hList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1200"/>
            </a:spcAft>
          </a:pPr>
          <a:r>
            <a:rPr lang="en-US" sz="1800" dirty="0"/>
            <a:t>Combination of science + history + art + modern</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1200"/>
            </a:spcAft>
          </a:pPr>
          <a:r>
            <a:rPr lang="en-US" sz="1800" dirty="0"/>
            <a:t>Hands-on learning</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1200"/>
            </a:spcAft>
          </a:pPr>
          <a:r>
            <a:rPr lang="en-US" sz="1800" dirty="0"/>
            <a:t>Neat and fun, but probably not applicable to Boerne</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1200"/>
            </a:spcAft>
          </a:pPr>
          <a:r>
            <a:rPr lang="en-US" sz="1800" dirty="0"/>
            <a:t>Might have some relevance, with adjustments</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1200"/>
            </a:spcAft>
          </a:pPr>
          <a:r>
            <a:rPr lang="en-US" sz="1800" dirty="0"/>
            <a:t>Need to be adapted to Boerne’s needs</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12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1200"/>
            </a:spcAft>
          </a:pPr>
          <a:r>
            <a:rPr lang="en-US" sz="1800" dirty="0"/>
            <a:t>Opportunity to create a really innovative program (summer camps?)</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71A127C2-8C30-48F2-902A-10E483C48769}">
      <dgm:prSet custT="1"/>
      <dgm:spPr/>
      <dgm:t>
        <a:bodyPr/>
        <a:lstStyle/>
        <a:p>
          <a:pPr>
            <a:spcAft>
              <a:spcPts val="1200"/>
            </a:spcAft>
          </a:pPr>
          <a:r>
            <a:rPr lang="en-US" sz="1800" dirty="0"/>
            <a:t>Need to send our teachers here for some inspiration!</a:t>
          </a:r>
        </a:p>
      </dgm:t>
    </dgm:pt>
    <dgm:pt modelId="{C0FD7F74-5C0A-4E7D-9859-9B17A3D54BA3}" type="parTrans" cxnId="{007EFA2A-106E-402C-9AF4-A176FA1ED328}">
      <dgm:prSet/>
      <dgm:spPr/>
      <dgm:t>
        <a:bodyPr/>
        <a:lstStyle/>
        <a:p>
          <a:endParaRPr lang="en-US"/>
        </a:p>
      </dgm:t>
    </dgm:pt>
    <dgm:pt modelId="{3ED533A8-3E35-4117-9DBE-E77C5CBE1B32}" type="sibTrans" cxnId="{007EFA2A-106E-402C-9AF4-A176FA1ED328}">
      <dgm:prSet/>
      <dgm:spPr/>
      <dgm:t>
        <a:bodyPr/>
        <a:lstStyle/>
        <a:p>
          <a:endParaRPr lang="en-US"/>
        </a:p>
      </dgm:t>
    </dgm:pt>
    <dgm:pt modelId="{16B3ADF2-F3AA-4436-9284-5350A61FD2D5}">
      <dgm:prSet custT="1"/>
      <dgm:spPr/>
      <dgm:t>
        <a:bodyPr/>
        <a:lstStyle/>
        <a:p>
          <a:pPr>
            <a:spcAft>
              <a:spcPts val="12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1"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C05982A-6F04-438A-8D44-266816828992}" srcId="{D0FB89FD-439F-42B2-8168-C46C4AE25E73}" destId="{A22C7C04-C3D6-46B3-9ADB-6A3FF44C7B30}" srcOrd="0" destOrd="0" parTransId="{5E527A67-3391-488D-9ECB-A5259E9395DF}" sibTransId="{09D9E85F-2647-4A40-99E3-65DB3C754C4F}"/>
    <dgm:cxn modelId="{007EFA2A-106E-402C-9AF4-A176FA1ED328}" srcId="{CF95B3D0-60EE-49E5-B5AF-7977E4A8BF03}" destId="{71A127C2-8C30-48F2-902A-10E483C48769}" srcOrd="1" destOrd="0" parTransId="{C0FD7F74-5C0A-4E7D-9859-9B17A3D54BA3}" sibTransId="{3ED533A8-3E35-4117-9DBE-E77C5CBE1B32}"/>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2"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2"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1"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9EEFA984-46C2-4E90-91CC-4B32C4E3C756}" type="presOf" srcId="{71A127C2-8C30-48F2-902A-10E483C48769}" destId="{0F90FF95-D6CF-4B5C-974D-A19FB1C8FE83}" srcOrd="0" destOrd="1" presId="urn:microsoft.com/office/officeart/2005/8/layout/hList2"/>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1200"/>
            </a:spcAft>
          </a:pPr>
          <a:r>
            <a:rPr lang="en-US" sz="1800" dirty="0"/>
            <a:t>Current equipment</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1200"/>
            </a:spcAft>
          </a:pPr>
          <a:r>
            <a:rPr lang="en-US" sz="1800" dirty="0"/>
            <a:t>Real world experience for students</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1200"/>
            </a:spcAft>
          </a:pPr>
          <a:r>
            <a:rPr lang="en-US" sz="1800" dirty="0"/>
            <a:t>Geared towards high-achieving students only</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38C9FFE-CFBE-474C-AF0D-D5D4800A72E0}">
      <dgm:prSet phldrT="[Text]" custT="1"/>
      <dgm:spPr/>
      <dgm:t>
        <a:bodyPr/>
        <a:lstStyle/>
        <a:p>
          <a:pPr>
            <a:spcAft>
              <a:spcPts val="1200"/>
            </a:spcAft>
          </a:pPr>
          <a:r>
            <a:rPr lang="en-US" sz="1800" dirty="0"/>
            <a:t>Limited collaborative interaction (outdated classroom technology)</a:t>
          </a:r>
        </a:p>
      </dgm:t>
    </dgm:pt>
    <dgm:pt modelId="{F9E94A75-FF99-4945-AE44-CFEFA09F6B93}" type="parTrans" cxnId="{8E12B71D-6CF1-4CFE-95D5-9EAAE5C8B39F}">
      <dgm:prSet/>
      <dgm:spPr/>
      <dgm:t>
        <a:bodyPr/>
        <a:lstStyle/>
        <a:p>
          <a:endParaRPr lang="en-US"/>
        </a:p>
      </dgm:t>
    </dgm:pt>
    <dgm:pt modelId="{30CBBF1F-CA92-46E4-BB7D-03DFB6961D78}" type="sibTrans" cxnId="{8E12B71D-6CF1-4CFE-95D5-9EAAE5C8B39F}">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1200"/>
            </a:spcAft>
          </a:pPr>
          <a:r>
            <a:rPr lang="en-US" sz="1800" dirty="0"/>
            <a:t>BISD’s current P-TECH program feels more innovative</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1200"/>
            </a:spcAft>
          </a:pPr>
          <a:r>
            <a:rPr lang="en-US" sz="1800" dirty="0"/>
            <a:t>Logistics of student movement between home campus and a more distant specialized campus?</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12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1200"/>
            </a:spcAft>
          </a:pPr>
          <a:r>
            <a:rPr lang="en-US" sz="1800" dirty="0"/>
            <a:t>How would BMSN support a specialized CTE program – just 1 program or multiple programs?</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12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1EA80188-B2FD-4DBF-9249-FD7CACA4AA71}">
      <dgm:prSet phldrT="[Text]" custT="1"/>
      <dgm:spPr/>
      <dgm:t>
        <a:bodyPr/>
        <a:lstStyle/>
        <a:p>
          <a:pPr>
            <a:spcAft>
              <a:spcPts val="1200"/>
            </a:spcAft>
          </a:pPr>
          <a:r>
            <a:rPr lang="en-US" sz="1800" dirty="0"/>
            <a:t>Not as much hands-on learning</a:t>
          </a:r>
        </a:p>
      </dgm:t>
    </dgm:pt>
    <dgm:pt modelId="{D3DE636A-0DEB-475E-96B4-3626CCF312F7}" type="parTrans" cxnId="{4BBE021D-8ED2-4913-865B-0C56C0543489}">
      <dgm:prSet/>
      <dgm:spPr/>
      <dgm:t>
        <a:bodyPr/>
        <a:lstStyle/>
        <a:p>
          <a:endParaRPr lang="en-US"/>
        </a:p>
      </dgm:t>
    </dgm:pt>
    <dgm:pt modelId="{F9BAD7AF-BFC2-4246-B832-D65F865183A1}" type="sibTrans" cxnId="{4BBE021D-8ED2-4913-865B-0C56C0543489}">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1"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4BBE021D-8ED2-4913-865B-0C56C0543489}" srcId="{D0FB89FD-439F-42B2-8168-C46C4AE25E73}" destId="{1EA80188-B2FD-4DBF-9249-FD7CACA4AA71}" srcOrd="2" destOrd="0" parTransId="{D3DE636A-0DEB-475E-96B4-3626CCF312F7}" sibTransId="{F9BAD7AF-BFC2-4246-B832-D65F865183A1}"/>
    <dgm:cxn modelId="{8E12B71D-6CF1-4CFE-95D5-9EAAE5C8B39F}" srcId="{D0FB89FD-439F-42B2-8168-C46C4AE25E73}" destId="{D38C9FFE-CFBE-474C-AF0D-D5D4800A72E0}" srcOrd="1" destOrd="0" parTransId="{F9E94A75-FF99-4945-AE44-CFEFA09F6B93}" sibTransId="{30CBBF1F-CA92-46E4-BB7D-03DFB6961D78}"/>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EC0E6D37-0B81-4738-8BBE-94A40694539D}" type="presOf" srcId="{D38C9FFE-CFBE-474C-AF0D-D5D4800A72E0}" destId="{F12A29B8-8468-46CB-86CB-7A634B1078EC}"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1"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3762FDB6-F95B-4666-A3A2-8860C3EF540D}" type="presOf" srcId="{1EA80188-B2FD-4DBF-9249-FD7CACA4AA71}" destId="{F12A29B8-8468-46CB-86CB-7A634B1078EC}" srcOrd="0" destOrd="2"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6D096EF-D1B4-4FA6-B09C-8EDCB033471A}"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25424100-F6D9-4755-BE25-68A76F5E7632}">
      <dgm:prSet phldrT="[Text]"/>
      <dgm:spPr>
        <a:solidFill>
          <a:schemeClr val="dk2">
            <a:hueOff val="0"/>
            <a:satOff val="0"/>
            <a:lumOff val="0"/>
            <a:alpha val="10000"/>
          </a:schemeClr>
        </a:solidFill>
        <a:ln>
          <a:noFill/>
        </a:ln>
      </dgm:spPr>
      <dgm:t>
        <a:bodyPr/>
        <a:lstStyle/>
        <a:p>
          <a:endParaRPr lang="en-US" dirty="0"/>
        </a:p>
      </dgm:t>
    </dgm:pt>
    <dgm:pt modelId="{2D8E8076-6EAE-4741-AF61-BD7242E5AF01}" type="parTrans" cxnId="{0F9C896C-F983-4A61-9B00-2C01ACFB3897}">
      <dgm:prSet/>
      <dgm:spPr/>
      <dgm:t>
        <a:bodyPr/>
        <a:lstStyle/>
        <a:p>
          <a:endParaRPr lang="en-US"/>
        </a:p>
      </dgm:t>
    </dgm:pt>
    <dgm:pt modelId="{4849F760-4504-41EA-A19F-AD72C315C3E7}" type="sibTrans" cxnId="{0F9C896C-F983-4A61-9B00-2C01ACFB3897}">
      <dgm:prSet/>
      <dgm:spPr>
        <a:solidFill>
          <a:schemeClr val="tx2">
            <a:alpha val="10000"/>
          </a:schemeClr>
        </a:solidFill>
        <a:ln>
          <a:noFill/>
        </a:ln>
      </dgm:spPr>
      <dgm:t>
        <a:bodyPr/>
        <a:lstStyle/>
        <a:p>
          <a:endParaRPr lang="en-US"/>
        </a:p>
      </dgm:t>
    </dgm:pt>
    <dgm:pt modelId="{901AF27E-8089-4CA5-AEA8-06B08B70B797}">
      <dgm:prSet phldrT="[Text]"/>
      <dgm:spPr>
        <a:solidFill>
          <a:schemeClr val="tx2">
            <a:alpha val="10000"/>
          </a:schemeClr>
        </a:solidFill>
        <a:ln>
          <a:noFill/>
        </a:ln>
      </dgm:spPr>
      <dgm:t>
        <a:bodyPr/>
        <a:lstStyle/>
        <a:p>
          <a:endParaRPr lang="en-US" dirty="0"/>
        </a:p>
      </dgm:t>
    </dgm:pt>
    <dgm:pt modelId="{5C004EC9-FB50-42E2-895D-5C30708AE6C3}" type="parTrans" cxnId="{8102CC0E-0DB0-4A33-BF0A-2A342CB184BC}">
      <dgm:prSet/>
      <dgm:spPr/>
      <dgm:t>
        <a:bodyPr/>
        <a:lstStyle/>
        <a:p>
          <a:endParaRPr lang="en-US"/>
        </a:p>
      </dgm:t>
    </dgm:pt>
    <dgm:pt modelId="{16AFA732-BAE9-4FBE-95FF-98FA021838A5}" type="sibTrans" cxnId="{8102CC0E-0DB0-4A33-BF0A-2A342CB184BC}">
      <dgm:prSet/>
      <dgm:spPr>
        <a:solidFill>
          <a:schemeClr val="tx2">
            <a:alpha val="10000"/>
          </a:schemeClr>
        </a:solidFill>
        <a:ln>
          <a:noFill/>
        </a:ln>
      </dgm:spPr>
      <dgm:t>
        <a:bodyPr/>
        <a:lstStyle/>
        <a:p>
          <a:endParaRPr lang="en-US"/>
        </a:p>
      </dgm:t>
    </dgm:pt>
    <dgm:pt modelId="{991B932B-6AAF-41AB-A4D3-61B63760C887}">
      <dgm:prSet phldrT="[Text]"/>
      <dgm:spPr>
        <a:solidFill>
          <a:schemeClr val="tx2">
            <a:alpha val="10000"/>
          </a:schemeClr>
        </a:solidFill>
        <a:ln>
          <a:noFill/>
        </a:ln>
      </dgm:spPr>
      <dgm:t>
        <a:bodyPr/>
        <a:lstStyle/>
        <a:p>
          <a:endParaRPr lang="en-US" dirty="0"/>
        </a:p>
      </dgm:t>
    </dgm:pt>
    <dgm:pt modelId="{9EF704FE-0875-4BC5-B66A-79AE4A53B234}" type="parTrans" cxnId="{CE55B232-0EA5-4FB8-972F-6C984FD4D3C9}">
      <dgm:prSet/>
      <dgm:spPr/>
      <dgm:t>
        <a:bodyPr/>
        <a:lstStyle/>
        <a:p>
          <a:endParaRPr lang="en-US"/>
        </a:p>
      </dgm:t>
    </dgm:pt>
    <dgm:pt modelId="{73CBA8E5-2D60-4483-865D-1F299E6D2FFC}" type="sibTrans" cxnId="{CE55B232-0EA5-4FB8-972F-6C984FD4D3C9}">
      <dgm:prSet/>
      <dgm:spPr>
        <a:solidFill>
          <a:schemeClr val="tx2">
            <a:alpha val="10000"/>
          </a:schemeClr>
        </a:solidFill>
        <a:ln>
          <a:noFill/>
        </a:ln>
      </dgm:spPr>
      <dgm:t>
        <a:bodyPr/>
        <a:lstStyle/>
        <a:p>
          <a:endParaRPr lang="en-US"/>
        </a:p>
      </dgm:t>
    </dgm:pt>
    <dgm:pt modelId="{23AFAE4B-BA26-494A-8FFA-A0FD078E4954}">
      <dgm:prSet phldrT="[Text]"/>
      <dgm:spPr>
        <a:solidFill>
          <a:schemeClr val="tx2">
            <a:alpha val="10000"/>
          </a:schemeClr>
        </a:solidFill>
        <a:ln>
          <a:noFill/>
        </a:ln>
      </dgm:spPr>
      <dgm:t>
        <a:bodyPr/>
        <a:lstStyle/>
        <a:p>
          <a:endParaRPr lang="en-US" dirty="0"/>
        </a:p>
      </dgm:t>
    </dgm:pt>
    <dgm:pt modelId="{C20674E2-3713-4C30-BBE7-91426BCB2C8A}" type="parTrans" cxnId="{88535A55-FBB3-48F4-ACCC-145F9D178BEB}">
      <dgm:prSet/>
      <dgm:spPr/>
      <dgm:t>
        <a:bodyPr/>
        <a:lstStyle/>
        <a:p>
          <a:endParaRPr lang="en-US"/>
        </a:p>
      </dgm:t>
    </dgm:pt>
    <dgm:pt modelId="{06ED8D60-EAB0-4EF9-9D84-2840F97B7403}" type="sibTrans" cxnId="{88535A55-FBB3-48F4-ACCC-145F9D178BEB}">
      <dgm:prSet/>
      <dgm:spPr>
        <a:solidFill>
          <a:schemeClr val="tx2">
            <a:alpha val="10000"/>
          </a:schemeClr>
        </a:solidFill>
        <a:ln>
          <a:noFill/>
        </a:ln>
      </dgm:spPr>
      <dgm:t>
        <a:bodyPr/>
        <a:lstStyle/>
        <a:p>
          <a:endParaRPr lang="en-US"/>
        </a:p>
      </dgm:t>
    </dgm:pt>
    <dgm:pt modelId="{2929724A-8820-4979-B421-980387B4FE67}" type="pres">
      <dgm:prSet presAssocID="{F6D096EF-D1B4-4FA6-B09C-8EDCB033471A}" presName="cycle" presStyleCnt="0">
        <dgm:presLayoutVars>
          <dgm:dir/>
          <dgm:resizeHandles val="exact"/>
        </dgm:presLayoutVars>
      </dgm:prSet>
      <dgm:spPr/>
    </dgm:pt>
    <dgm:pt modelId="{0B8C1A6B-5BF4-4F5B-813D-7C9E1448588B}" type="pres">
      <dgm:prSet presAssocID="{25424100-F6D9-4755-BE25-68A76F5E7632}" presName="node" presStyleLbl="node1" presStyleIdx="0" presStyleCnt="4">
        <dgm:presLayoutVars>
          <dgm:bulletEnabled val="1"/>
        </dgm:presLayoutVars>
      </dgm:prSet>
      <dgm:spPr/>
    </dgm:pt>
    <dgm:pt modelId="{9CE2DDAA-B97F-47EB-A292-EF0F0039C871}" type="pres">
      <dgm:prSet presAssocID="{4849F760-4504-41EA-A19F-AD72C315C3E7}" presName="sibTrans" presStyleLbl="sibTrans2D1" presStyleIdx="0" presStyleCnt="4"/>
      <dgm:spPr/>
    </dgm:pt>
    <dgm:pt modelId="{AEBF4CA5-93F5-424F-AE90-4887AF1FDA62}" type="pres">
      <dgm:prSet presAssocID="{4849F760-4504-41EA-A19F-AD72C315C3E7}" presName="connectorText" presStyleLbl="sibTrans2D1" presStyleIdx="0" presStyleCnt="4"/>
      <dgm:spPr/>
    </dgm:pt>
    <dgm:pt modelId="{6B07117D-87EB-4496-9FC7-F88DBFD42D2A}" type="pres">
      <dgm:prSet presAssocID="{901AF27E-8089-4CA5-AEA8-06B08B70B797}" presName="node" presStyleLbl="node1" presStyleIdx="1" presStyleCnt="4">
        <dgm:presLayoutVars>
          <dgm:bulletEnabled val="1"/>
        </dgm:presLayoutVars>
      </dgm:prSet>
      <dgm:spPr/>
    </dgm:pt>
    <dgm:pt modelId="{368F916D-0E19-4326-A0F9-786A109A6683}" type="pres">
      <dgm:prSet presAssocID="{16AFA732-BAE9-4FBE-95FF-98FA021838A5}" presName="sibTrans" presStyleLbl="sibTrans2D1" presStyleIdx="1" presStyleCnt="4"/>
      <dgm:spPr/>
    </dgm:pt>
    <dgm:pt modelId="{4E784374-F6D5-41E7-B080-AD3EE4932BFB}" type="pres">
      <dgm:prSet presAssocID="{16AFA732-BAE9-4FBE-95FF-98FA021838A5}" presName="connectorText" presStyleLbl="sibTrans2D1" presStyleIdx="1" presStyleCnt="4"/>
      <dgm:spPr/>
    </dgm:pt>
    <dgm:pt modelId="{A055D69D-277A-464B-B22E-2919797A2368}" type="pres">
      <dgm:prSet presAssocID="{991B932B-6AAF-41AB-A4D3-61B63760C887}" presName="node" presStyleLbl="node1" presStyleIdx="2" presStyleCnt="4">
        <dgm:presLayoutVars>
          <dgm:bulletEnabled val="1"/>
        </dgm:presLayoutVars>
      </dgm:prSet>
      <dgm:spPr/>
    </dgm:pt>
    <dgm:pt modelId="{5C1AAC2A-6AA6-4CDE-A269-15F3B6BAA6CD}" type="pres">
      <dgm:prSet presAssocID="{73CBA8E5-2D60-4483-865D-1F299E6D2FFC}" presName="sibTrans" presStyleLbl="sibTrans2D1" presStyleIdx="2" presStyleCnt="4"/>
      <dgm:spPr/>
    </dgm:pt>
    <dgm:pt modelId="{D8E40D65-9F2B-4062-BFB1-5ECE65135C6F}" type="pres">
      <dgm:prSet presAssocID="{73CBA8E5-2D60-4483-865D-1F299E6D2FFC}" presName="connectorText" presStyleLbl="sibTrans2D1" presStyleIdx="2" presStyleCnt="4"/>
      <dgm:spPr/>
    </dgm:pt>
    <dgm:pt modelId="{DEB2FBEB-0534-4438-A71C-36EF612E791A}" type="pres">
      <dgm:prSet presAssocID="{23AFAE4B-BA26-494A-8FFA-A0FD078E4954}" presName="node" presStyleLbl="node1" presStyleIdx="3" presStyleCnt="4">
        <dgm:presLayoutVars>
          <dgm:bulletEnabled val="1"/>
        </dgm:presLayoutVars>
      </dgm:prSet>
      <dgm:spPr/>
    </dgm:pt>
    <dgm:pt modelId="{3A577275-3109-4534-ACDA-A4E5F2354F22}" type="pres">
      <dgm:prSet presAssocID="{06ED8D60-EAB0-4EF9-9D84-2840F97B7403}" presName="sibTrans" presStyleLbl="sibTrans2D1" presStyleIdx="3" presStyleCnt="4"/>
      <dgm:spPr/>
    </dgm:pt>
    <dgm:pt modelId="{DCF3B721-96F1-42D0-9161-197F8D7217B7}" type="pres">
      <dgm:prSet presAssocID="{06ED8D60-EAB0-4EF9-9D84-2840F97B7403}" presName="connectorText" presStyleLbl="sibTrans2D1" presStyleIdx="3" presStyleCnt="4"/>
      <dgm:spPr/>
    </dgm:pt>
  </dgm:ptLst>
  <dgm:cxnLst>
    <dgm:cxn modelId="{FAC3D301-501E-4F2F-AEF4-A08576EDE0A2}" type="presOf" srcId="{16AFA732-BAE9-4FBE-95FF-98FA021838A5}" destId="{4E784374-F6D5-41E7-B080-AD3EE4932BFB}" srcOrd="1" destOrd="0" presId="urn:microsoft.com/office/officeart/2005/8/layout/cycle2"/>
    <dgm:cxn modelId="{955D550E-5F69-42A8-9FB5-19A908E9B607}" type="presOf" srcId="{901AF27E-8089-4CA5-AEA8-06B08B70B797}" destId="{6B07117D-87EB-4496-9FC7-F88DBFD42D2A}" srcOrd="0" destOrd="0" presId="urn:microsoft.com/office/officeart/2005/8/layout/cycle2"/>
    <dgm:cxn modelId="{8102CC0E-0DB0-4A33-BF0A-2A342CB184BC}" srcId="{F6D096EF-D1B4-4FA6-B09C-8EDCB033471A}" destId="{901AF27E-8089-4CA5-AEA8-06B08B70B797}" srcOrd="1" destOrd="0" parTransId="{5C004EC9-FB50-42E2-895D-5C30708AE6C3}" sibTransId="{16AFA732-BAE9-4FBE-95FF-98FA021838A5}"/>
    <dgm:cxn modelId="{2CEE6711-5013-4924-BF45-014282BB55BE}" type="presOf" srcId="{23AFAE4B-BA26-494A-8FFA-A0FD078E4954}" destId="{DEB2FBEB-0534-4438-A71C-36EF612E791A}" srcOrd="0" destOrd="0" presId="urn:microsoft.com/office/officeart/2005/8/layout/cycle2"/>
    <dgm:cxn modelId="{01F9921B-D64A-45BA-8A1D-471A7EBC6584}" type="presOf" srcId="{06ED8D60-EAB0-4EF9-9D84-2840F97B7403}" destId="{3A577275-3109-4534-ACDA-A4E5F2354F22}" srcOrd="0" destOrd="0" presId="urn:microsoft.com/office/officeart/2005/8/layout/cycle2"/>
    <dgm:cxn modelId="{C6F5C71F-E364-4912-9985-F54E6A6CF234}" type="presOf" srcId="{4849F760-4504-41EA-A19F-AD72C315C3E7}" destId="{9CE2DDAA-B97F-47EB-A292-EF0F0039C871}" srcOrd="0" destOrd="0" presId="urn:microsoft.com/office/officeart/2005/8/layout/cycle2"/>
    <dgm:cxn modelId="{CE55B232-0EA5-4FB8-972F-6C984FD4D3C9}" srcId="{F6D096EF-D1B4-4FA6-B09C-8EDCB033471A}" destId="{991B932B-6AAF-41AB-A4D3-61B63760C887}" srcOrd="2" destOrd="0" parTransId="{9EF704FE-0875-4BC5-B66A-79AE4A53B234}" sibTransId="{73CBA8E5-2D60-4483-865D-1F299E6D2FFC}"/>
    <dgm:cxn modelId="{0F9C896C-F983-4A61-9B00-2C01ACFB3897}" srcId="{F6D096EF-D1B4-4FA6-B09C-8EDCB033471A}" destId="{25424100-F6D9-4755-BE25-68A76F5E7632}" srcOrd="0" destOrd="0" parTransId="{2D8E8076-6EAE-4741-AF61-BD7242E5AF01}" sibTransId="{4849F760-4504-41EA-A19F-AD72C315C3E7}"/>
    <dgm:cxn modelId="{D09C6C6E-04A3-428D-A8B5-0783826CC88C}" type="presOf" srcId="{991B932B-6AAF-41AB-A4D3-61B63760C887}" destId="{A055D69D-277A-464B-B22E-2919797A2368}" srcOrd="0" destOrd="0" presId="urn:microsoft.com/office/officeart/2005/8/layout/cycle2"/>
    <dgm:cxn modelId="{88535A55-FBB3-48F4-ACCC-145F9D178BEB}" srcId="{F6D096EF-D1B4-4FA6-B09C-8EDCB033471A}" destId="{23AFAE4B-BA26-494A-8FFA-A0FD078E4954}" srcOrd="3" destOrd="0" parTransId="{C20674E2-3713-4C30-BBE7-91426BCB2C8A}" sibTransId="{06ED8D60-EAB0-4EF9-9D84-2840F97B7403}"/>
    <dgm:cxn modelId="{A67D278B-0784-482D-BDF7-67B01B91B233}" type="presOf" srcId="{4849F760-4504-41EA-A19F-AD72C315C3E7}" destId="{AEBF4CA5-93F5-424F-AE90-4887AF1FDA62}" srcOrd="1" destOrd="0" presId="urn:microsoft.com/office/officeart/2005/8/layout/cycle2"/>
    <dgm:cxn modelId="{94DD44A7-9CA1-4E5D-8844-D04026179EE3}" type="presOf" srcId="{73CBA8E5-2D60-4483-865D-1F299E6D2FFC}" destId="{D8E40D65-9F2B-4062-BFB1-5ECE65135C6F}" srcOrd="1" destOrd="0" presId="urn:microsoft.com/office/officeart/2005/8/layout/cycle2"/>
    <dgm:cxn modelId="{608397B4-761A-481C-A439-F0EF5278820E}" type="presOf" srcId="{06ED8D60-EAB0-4EF9-9D84-2840F97B7403}" destId="{DCF3B721-96F1-42D0-9161-197F8D7217B7}" srcOrd="1" destOrd="0" presId="urn:microsoft.com/office/officeart/2005/8/layout/cycle2"/>
    <dgm:cxn modelId="{D1CDF2BA-A1ED-481E-BDDD-E04179DED722}" type="presOf" srcId="{73CBA8E5-2D60-4483-865D-1F299E6D2FFC}" destId="{5C1AAC2A-6AA6-4CDE-A269-15F3B6BAA6CD}" srcOrd="0" destOrd="0" presId="urn:microsoft.com/office/officeart/2005/8/layout/cycle2"/>
    <dgm:cxn modelId="{E0BB50C3-5B6A-4FE8-9061-94DC6B223D76}" type="presOf" srcId="{F6D096EF-D1B4-4FA6-B09C-8EDCB033471A}" destId="{2929724A-8820-4979-B421-980387B4FE67}" srcOrd="0" destOrd="0" presId="urn:microsoft.com/office/officeart/2005/8/layout/cycle2"/>
    <dgm:cxn modelId="{03C1B5D4-5B68-4568-8B50-B3C2B219C6B8}" type="presOf" srcId="{25424100-F6D9-4755-BE25-68A76F5E7632}" destId="{0B8C1A6B-5BF4-4F5B-813D-7C9E1448588B}" srcOrd="0" destOrd="0" presId="urn:microsoft.com/office/officeart/2005/8/layout/cycle2"/>
    <dgm:cxn modelId="{10C7DDE0-CBC6-46BB-A51A-B1F9DC81193F}" type="presOf" srcId="{16AFA732-BAE9-4FBE-95FF-98FA021838A5}" destId="{368F916D-0E19-4326-A0F9-786A109A6683}" srcOrd="0" destOrd="0" presId="urn:microsoft.com/office/officeart/2005/8/layout/cycle2"/>
    <dgm:cxn modelId="{EEFFCA1A-5E37-4A17-9B34-D8938798EBF2}" type="presParOf" srcId="{2929724A-8820-4979-B421-980387B4FE67}" destId="{0B8C1A6B-5BF4-4F5B-813D-7C9E1448588B}" srcOrd="0" destOrd="0" presId="urn:microsoft.com/office/officeart/2005/8/layout/cycle2"/>
    <dgm:cxn modelId="{977B92D0-F658-43B6-9366-7DFA56BD8423}" type="presParOf" srcId="{2929724A-8820-4979-B421-980387B4FE67}" destId="{9CE2DDAA-B97F-47EB-A292-EF0F0039C871}" srcOrd="1" destOrd="0" presId="urn:microsoft.com/office/officeart/2005/8/layout/cycle2"/>
    <dgm:cxn modelId="{AC758128-77BA-488C-BF29-379DE98B4C8E}" type="presParOf" srcId="{9CE2DDAA-B97F-47EB-A292-EF0F0039C871}" destId="{AEBF4CA5-93F5-424F-AE90-4887AF1FDA62}" srcOrd="0" destOrd="0" presId="urn:microsoft.com/office/officeart/2005/8/layout/cycle2"/>
    <dgm:cxn modelId="{1784DB84-348B-4466-9982-8469345DB52A}" type="presParOf" srcId="{2929724A-8820-4979-B421-980387B4FE67}" destId="{6B07117D-87EB-4496-9FC7-F88DBFD42D2A}" srcOrd="2" destOrd="0" presId="urn:microsoft.com/office/officeart/2005/8/layout/cycle2"/>
    <dgm:cxn modelId="{B4086F89-274D-4309-982B-678D1F9461D0}" type="presParOf" srcId="{2929724A-8820-4979-B421-980387B4FE67}" destId="{368F916D-0E19-4326-A0F9-786A109A6683}" srcOrd="3" destOrd="0" presId="urn:microsoft.com/office/officeart/2005/8/layout/cycle2"/>
    <dgm:cxn modelId="{1C36AC9B-D9DD-4706-879D-B79FC27A7934}" type="presParOf" srcId="{368F916D-0E19-4326-A0F9-786A109A6683}" destId="{4E784374-F6D5-41E7-B080-AD3EE4932BFB}" srcOrd="0" destOrd="0" presId="urn:microsoft.com/office/officeart/2005/8/layout/cycle2"/>
    <dgm:cxn modelId="{C8249B25-011A-4858-BD72-2D97BCC2E6EC}" type="presParOf" srcId="{2929724A-8820-4979-B421-980387B4FE67}" destId="{A055D69D-277A-464B-B22E-2919797A2368}" srcOrd="4" destOrd="0" presId="urn:microsoft.com/office/officeart/2005/8/layout/cycle2"/>
    <dgm:cxn modelId="{1E9139B9-D03C-4226-8482-B123CE139358}" type="presParOf" srcId="{2929724A-8820-4979-B421-980387B4FE67}" destId="{5C1AAC2A-6AA6-4CDE-A269-15F3B6BAA6CD}" srcOrd="5" destOrd="0" presId="urn:microsoft.com/office/officeart/2005/8/layout/cycle2"/>
    <dgm:cxn modelId="{C0E6E5AB-9B2F-40CC-B22A-A230D2F63A7B}" type="presParOf" srcId="{5C1AAC2A-6AA6-4CDE-A269-15F3B6BAA6CD}" destId="{D8E40D65-9F2B-4062-BFB1-5ECE65135C6F}" srcOrd="0" destOrd="0" presId="urn:microsoft.com/office/officeart/2005/8/layout/cycle2"/>
    <dgm:cxn modelId="{0605FECF-24A4-4694-B47C-FC607BD3FFCA}" type="presParOf" srcId="{2929724A-8820-4979-B421-980387B4FE67}" destId="{DEB2FBEB-0534-4438-A71C-36EF612E791A}" srcOrd="6" destOrd="0" presId="urn:microsoft.com/office/officeart/2005/8/layout/cycle2"/>
    <dgm:cxn modelId="{D5D191D0-8E1A-4ECA-9240-1F1285CAC765}" type="presParOf" srcId="{2929724A-8820-4979-B421-980387B4FE67}" destId="{3A577275-3109-4534-ACDA-A4E5F2354F22}" srcOrd="7" destOrd="0" presId="urn:microsoft.com/office/officeart/2005/8/layout/cycle2"/>
    <dgm:cxn modelId="{9C6C6514-A484-43A6-BF94-B9A9ABB11434}" type="presParOf" srcId="{3A577275-3109-4534-ACDA-A4E5F2354F22}" destId="{DCF3B721-96F1-42D0-9161-197F8D7217B7}"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6D096EF-D1B4-4FA6-B09C-8EDCB033471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25424100-F6D9-4755-BE25-68A76F5E7632}">
      <dgm:prSet phldrT="[Text]"/>
      <dgm:spPr>
        <a:ln w="12700">
          <a:solidFill>
            <a:schemeClr val="bg1"/>
          </a:solidFill>
        </a:ln>
      </dgm:spPr>
      <dgm:t>
        <a:bodyPr/>
        <a:lstStyle/>
        <a:p>
          <a:r>
            <a:rPr lang="en-US" dirty="0"/>
            <a:t># 1</a:t>
          </a:r>
        </a:p>
        <a:p>
          <a:r>
            <a:rPr lang="en-US" dirty="0"/>
            <a:t>Early Childhood</a:t>
          </a:r>
        </a:p>
      </dgm:t>
    </dgm:pt>
    <dgm:pt modelId="{2D8E8076-6EAE-4741-AF61-BD7242E5AF01}" type="parTrans" cxnId="{0F9C896C-F983-4A61-9B00-2C01ACFB3897}">
      <dgm:prSet/>
      <dgm:spPr/>
      <dgm:t>
        <a:bodyPr/>
        <a:lstStyle/>
        <a:p>
          <a:endParaRPr lang="en-US"/>
        </a:p>
      </dgm:t>
    </dgm:pt>
    <dgm:pt modelId="{4849F760-4504-41EA-A19F-AD72C315C3E7}" type="sibTrans" cxnId="{0F9C896C-F983-4A61-9B00-2C01ACFB3897}">
      <dgm:prSet/>
      <dgm:spPr>
        <a:ln w="12700">
          <a:solidFill>
            <a:schemeClr val="bg1"/>
          </a:solidFill>
        </a:ln>
      </dgm:spPr>
      <dgm:t>
        <a:bodyPr/>
        <a:lstStyle/>
        <a:p>
          <a:endParaRPr lang="en-US"/>
        </a:p>
      </dgm:t>
    </dgm:pt>
    <dgm:pt modelId="{901AF27E-8089-4CA5-AEA8-06B08B70B797}">
      <dgm:prSet phldrT="[Text]"/>
      <dgm:spPr>
        <a:ln w="12700">
          <a:solidFill>
            <a:schemeClr val="bg1"/>
          </a:solidFill>
        </a:ln>
      </dgm:spPr>
      <dgm:t>
        <a:bodyPr/>
        <a:lstStyle/>
        <a:p>
          <a:r>
            <a:rPr lang="en-US" dirty="0"/>
            <a:t># 2</a:t>
          </a:r>
        </a:p>
        <a:p>
          <a:r>
            <a:rPr lang="en-US" dirty="0"/>
            <a:t>CTE</a:t>
          </a:r>
        </a:p>
      </dgm:t>
    </dgm:pt>
    <dgm:pt modelId="{5C004EC9-FB50-42E2-895D-5C30708AE6C3}" type="parTrans" cxnId="{8102CC0E-0DB0-4A33-BF0A-2A342CB184BC}">
      <dgm:prSet/>
      <dgm:spPr/>
      <dgm:t>
        <a:bodyPr/>
        <a:lstStyle/>
        <a:p>
          <a:endParaRPr lang="en-US"/>
        </a:p>
      </dgm:t>
    </dgm:pt>
    <dgm:pt modelId="{16AFA732-BAE9-4FBE-95FF-98FA021838A5}" type="sibTrans" cxnId="{8102CC0E-0DB0-4A33-BF0A-2A342CB184BC}">
      <dgm:prSet/>
      <dgm:spPr>
        <a:ln w="12700">
          <a:solidFill>
            <a:schemeClr val="bg1"/>
          </a:solidFill>
        </a:ln>
      </dgm:spPr>
      <dgm:t>
        <a:bodyPr/>
        <a:lstStyle/>
        <a:p>
          <a:endParaRPr lang="en-US"/>
        </a:p>
      </dgm:t>
    </dgm:pt>
    <dgm:pt modelId="{991B932B-6AAF-41AB-A4D3-61B63760C887}">
      <dgm:prSet phldrT="[Text]"/>
      <dgm:spPr>
        <a:ln w="12700">
          <a:solidFill>
            <a:schemeClr val="bg1"/>
          </a:solidFill>
        </a:ln>
      </dgm:spPr>
      <dgm:t>
        <a:bodyPr/>
        <a:lstStyle/>
        <a:p>
          <a:r>
            <a:rPr lang="en-US" dirty="0"/>
            <a:t># 3</a:t>
          </a:r>
        </a:p>
        <a:p>
          <a:r>
            <a:rPr lang="en-US" dirty="0"/>
            <a:t>Early College</a:t>
          </a:r>
        </a:p>
      </dgm:t>
    </dgm:pt>
    <dgm:pt modelId="{9EF704FE-0875-4BC5-B66A-79AE4A53B234}" type="parTrans" cxnId="{CE55B232-0EA5-4FB8-972F-6C984FD4D3C9}">
      <dgm:prSet/>
      <dgm:spPr/>
      <dgm:t>
        <a:bodyPr/>
        <a:lstStyle/>
        <a:p>
          <a:endParaRPr lang="en-US"/>
        </a:p>
      </dgm:t>
    </dgm:pt>
    <dgm:pt modelId="{73CBA8E5-2D60-4483-865D-1F299E6D2FFC}" type="sibTrans" cxnId="{CE55B232-0EA5-4FB8-972F-6C984FD4D3C9}">
      <dgm:prSet/>
      <dgm:spPr>
        <a:ln w="12700">
          <a:solidFill>
            <a:schemeClr val="bg1"/>
          </a:solidFill>
        </a:ln>
      </dgm:spPr>
      <dgm:t>
        <a:bodyPr/>
        <a:lstStyle/>
        <a:p>
          <a:endParaRPr lang="en-US"/>
        </a:p>
      </dgm:t>
    </dgm:pt>
    <dgm:pt modelId="{23AFAE4B-BA26-494A-8FFA-A0FD078E4954}">
      <dgm:prSet phldrT="[Text]"/>
      <dgm:spPr>
        <a:ln w="12700">
          <a:solidFill>
            <a:schemeClr val="bg1"/>
          </a:solidFill>
        </a:ln>
      </dgm:spPr>
      <dgm:t>
        <a:bodyPr/>
        <a:lstStyle/>
        <a:p>
          <a:r>
            <a:rPr lang="en-US" dirty="0"/>
            <a:t># 4</a:t>
          </a:r>
        </a:p>
        <a:p>
          <a:r>
            <a:rPr lang="en-US" dirty="0"/>
            <a:t>Comm./</a:t>
          </a:r>
        </a:p>
        <a:p>
          <a:r>
            <a:rPr lang="en-US" dirty="0"/>
            <a:t>Admin.</a:t>
          </a:r>
        </a:p>
      </dgm:t>
    </dgm:pt>
    <dgm:pt modelId="{C20674E2-3713-4C30-BBE7-91426BCB2C8A}" type="parTrans" cxnId="{88535A55-FBB3-48F4-ACCC-145F9D178BEB}">
      <dgm:prSet/>
      <dgm:spPr/>
      <dgm:t>
        <a:bodyPr/>
        <a:lstStyle/>
        <a:p>
          <a:endParaRPr lang="en-US"/>
        </a:p>
      </dgm:t>
    </dgm:pt>
    <dgm:pt modelId="{06ED8D60-EAB0-4EF9-9D84-2840F97B7403}" type="sibTrans" cxnId="{88535A55-FBB3-48F4-ACCC-145F9D178BEB}">
      <dgm:prSet/>
      <dgm:spPr>
        <a:ln w="12700">
          <a:solidFill>
            <a:schemeClr val="bg1"/>
          </a:solidFill>
        </a:ln>
      </dgm:spPr>
      <dgm:t>
        <a:bodyPr/>
        <a:lstStyle/>
        <a:p>
          <a:endParaRPr lang="en-US"/>
        </a:p>
      </dgm:t>
    </dgm:pt>
    <dgm:pt modelId="{2929724A-8820-4979-B421-980387B4FE67}" type="pres">
      <dgm:prSet presAssocID="{F6D096EF-D1B4-4FA6-B09C-8EDCB033471A}" presName="cycle" presStyleCnt="0">
        <dgm:presLayoutVars>
          <dgm:dir/>
          <dgm:resizeHandles val="exact"/>
        </dgm:presLayoutVars>
      </dgm:prSet>
      <dgm:spPr/>
    </dgm:pt>
    <dgm:pt modelId="{0B8C1A6B-5BF4-4F5B-813D-7C9E1448588B}" type="pres">
      <dgm:prSet presAssocID="{25424100-F6D9-4755-BE25-68A76F5E7632}" presName="node" presStyleLbl="node1" presStyleIdx="0" presStyleCnt="4">
        <dgm:presLayoutVars>
          <dgm:bulletEnabled val="1"/>
        </dgm:presLayoutVars>
      </dgm:prSet>
      <dgm:spPr/>
    </dgm:pt>
    <dgm:pt modelId="{9CE2DDAA-B97F-47EB-A292-EF0F0039C871}" type="pres">
      <dgm:prSet presAssocID="{4849F760-4504-41EA-A19F-AD72C315C3E7}" presName="sibTrans" presStyleLbl="sibTrans2D1" presStyleIdx="0" presStyleCnt="4"/>
      <dgm:spPr/>
    </dgm:pt>
    <dgm:pt modelId="{AEBF4CA5-93F5-424F-AE90-4887AF1FDA62}" type="pres">
      <dgm:prSet presAssocID="{4849F760-4504-41EA-A19F-AD72C315C3E7}" presName="connectorText" presStyleLbl="sibTrans2D1" presStyleIdx="0" presStyleCnt="4"/>
      <dgm:spPr/>
    </dgm:pt>
    <dgm:pt modelId="{6B07117D-87EB-4496-9FC7-F88DBFD42D2A}" type="pres">
      <dgm:prSet presAssocID="{901AF27E-8089-4CA5-AEA8-06B08B70B797}" presName="node" presStyleLbl="node1" presStyleIdx="1" presStyleCnt="4">
        <dgm:presLayoutVars>
          <dgm:bulletEnabled val="1"/>
        </dgm:presLayoutVars>
      </dgm:prSet>
      <dgm:spPr/>
    </dgm:pt>
    <dgm:pt modelId="{368F916D-0E19-4326-A0F9-786A109A6683}" type="pres">
      <dgm:prSet presAssocID="{16AFA732-BAE9-4FBE-95FF-98FA021838A5}" presName="sibTrans" presStyleLbl="sibTrans2D1" presStyleIdx="1" presStyleCnt="4"/>
      <dgm:spPr/>
    </dgm:pt>
    <dgm:pt modelId="{4E784374-F6D5-41E7-B080-AD3EE4932BFB}" type="pres">
      <dgm:prSet presAssocID="{16AFA732-BAE9-4FBE-95FF-98FA021838A5}" presName="connectorText" presStyleLbl="sibTrans2D1" presStyleIdx="1" presStyleCnt="4"/>
      <dgm:spPr/>
    </dgm:pt>
    <dgm:pt modelId="{A055D69D-277A-464B-B22E-2919797A2368}" type="pres">
      <dgm:prSet presAssocID="{991B932B-6AAF-41AB-A4D3-61B63760C887}" presName="node" presStyleLbl="node1" presStyleIdx="2" presStyleCnt="4">
        <dgm:presLayoutVars>
          <dgm:bulletEnabled val="1"/>
        </dgm:presLayoutVars>
      </dgm:prSet>
      <dgm:spPr/>
    </dgm:pt>
    <dgm:pt modelId="{5C1AAC2A-6AA6-4CDE-A269-15F3B6BAA6CD}" type="pres">
      <dgm:prSet presAssocID="{73CBA8E5-2D60-4483-865D-1F299E6D2FFC}" presName="sibTrans" presStyleLbl="sibTrans2D1" presStyleIdx="2" presStyleCnt="4"/>
      <dgm:spPr/>
    </dgm:pt>
    <dgm:pt modelId="{D8E40D65-9F2B-4062-BFB1-5ECE65135C6F}" type="pres">
      <dgm:prSet presAssocID="{73CBA8E5-2D60-4483-865D-1F299E6D2FFC}" presName="connectorText" presStyleLbl="sibTrans2D1" presStyleIdx="2" presStyleCnt="4"/>
      <dgm:spPr/>
    </dgm:pt>
    <dgm:pt modelId="{DEB2FBEB-0534-4438-A71C-36EF612E791A}" type="pres">
      <dgm:prSet presAssocID="{23AFAE4B-BA26-494A-8FFA-A0FD078E4954}" presName="node" presStyleLbl="node1" presStyleIdx="3" presStyleCnt="4">
        <dgm:presLayoutVars>
          <dgm:bulletEnabled val="1"/>
        </dgm:presLayoutVars>
      </dgm:prSet>
      <dgm:spPr/>
    </dgm:pt>
    <dgm:pt modelId="{3A577275-3109-4534-ACDA-A4E5F2354F22}" type="pres">
      <dgm:prSet presAssocID="{06ED8D60-EAB0-4EF9-9D84-2840F97B7403}" presName="sibTrans" presStyleLbl="sibTrans2D1" presStyleIdx="3" presStyleCnt="4"/>
      <dgm:spPr/>
    </dgm:pt>
    <dgm:pt modelId="{DCF3B721-96F1-42D0-9161-197F8D7217B7}" type="pres">
      <dgm:prSet presAssocID="{06ED8D60-EAB0-4EF9-9D84-2840F97B7403}" presName="connectorText" presStyleLbl="sibTrans2D1" presStyleIdx="3" presStyleCnt="4"/>
      <dgm:spPr/>
    </dgm:pt>
  </dgm:ptLst>
  <dgm:cxnLst>
    <dgm:cxn modelId="{FAC3D301-501E-4F2F-AEF4-A08576EDE0A2}" type="presOf" srcId="{16AFA732-BAE9-4FBE-95FF-98FA021838A5}" destId="{4E784374-F6D5-41E7-B080-AD3EE4932BFB}" srcOrd="1" destOrd="0" presId="urn:microsoft.com/office/officeart/2005/8/layout/cycle2"/>
    <dgm:cxn modelId="{955D550E-5F69-42A8-9FB5-19A908E9B607}" type="presOf" srcId="{901AF27E-8089-4CA5-AEA8-06B08B70B797}" destId="{6B07117D-87EB-4496-9FC7-F88DBFD42D2A}" srcOrd="0" destOrd="0" presId="urn:microsoft.com/office/officeart/2005/8/layout/cycle2"/>
    <dgm:cxn modelId="{8102CC0E-0DB0-4A33-BF0A-2A342CB184BC}" srcId="{F6D096EF-D1B4-4FA6-B09C-8EDCB033471A}" destId="{901AF27E-8089-4CA5-AEA8-06B08B70B797}" srcOrd="1" destOrd="0" parTransId="{5C004EC9-FB50-42E2-895D-5C30708AE6C3}" sibTransId="{16AFA732-BAE9-4FBE-95FF-98FA021838A5}"/>
    <dgm:cxn modelId="{2CEE6711-5013-4924-BF45-014282BB55BE}" type="presOf" srcId="{23AFAE4B-BA26-494A-8FFA-A0FD078E4954}" destId="{DEB2FBEB-0534-4438-A71C-36EF612E791A}" srcOrd="0" destOrd="0" presId="urn:microsoft.com/office/officeart/2005/8/layout/cycle2"/>
    <dgm:cxn modelId="{01F9921B-D64A-45BA-8A1D-471A7EBC6584}" type="presOf" srcId="{06ED8D60-EAB0-4EF9-9D84-2840F97B7403}" destId="{3A577275-3109-4534-ACDA-A4E5F2354F22}" srcOrd="0" destOrd="0" presId="urn:microsoft.com/office/officeart/2005/8/layout/cycle2"/>
    <dgm:cxn modelId="{C6F5C71F-E364-4912-9985-F54E6A6CF234}" type="presOf" srcId="{4849F760-4504-41EA-A19F-AD72C315C3E7}" destId="{9CE2DDAA-B97F-47EB-A292-EF0F0039C871}" srcOrd="0" destOrd="0" presId="urn:microsoft.com/office/officeart/2005/8/layout/cycle2"/>
    <dgm:cxn modelId="{CE55B232-0EA5-4FB8-972F-6C984FD4D3C9}" srcId="{F6D096EF-D1B4-4FA6-B09C-8EDCB033471A}" destId="{991B932B-6AAF-41AB-A4D3-61B63760C887}" srcOrd="2" destOrd="0" parTransId="{9EF704FE-0875-4BC5-B66A-79AE4A53B234}" sibTransId="{73CBA8E5-2D60-4483-865D-1F299E6D2FFC}"/>
    <dgm:cxn modelId="{0F9C896C-F983-4A61-9B00-2C01ACFB3897}" srcId="{F6D096EF-D1B4-4FA6-B09C-8EDCB033471A}" destId="{25424100-F6D9-4755-BE25-68A76F5E7632}" srcOrd="0" destOrd="0" parTransId="{2D8E8076-6EAE-4741-AF61-BD7242E5AF01}" sibTransId="{4849F760-4504-41EA-A19F-AD72C315C3E7}"/>
    <dgm:cxn modelId="{D09C6C6E-04A3-428D-A8B5-0783826CC88C}" type="presOf" srcId="{991B932B-6AAF-41AB-A4D3-61B63760C887}" destId="{A055D69D-277A-464B-B22E-2919797A2368}" srcOrd="0" destOrd="0" presId="urn:microsoft.com/office/officeart/2005/8/layout/cycle2"/>
    <dgm:cxn modelId="{88535A55-FBB3-48F4-ACCC-145F9D178BEB}" srcId="{F6D096EF-D1B4-4FA6-B09C-8EDCB033471A}" destId="{23AFAE4B-BA26-494A-8FFA-A0FD078E4954}" srcOrd="3" destOrd="0" parTransId="{C20674E2-3713-4C30-BBE7-91426BCB2C8A}" sibTransId="{06ED8D60-EAB0-4EF9-9D84-2840F97B7403}"/>
    <dgm:cxn modelId="{A67D278B-0784-482D-BDF7-67B01B91B233}" type="presOf" srcId="{4849F760-4504-41EA-A19F-AD72C315C3E7}" destId="{AEBF4CA5-93F5-424F-AE90-4887AF1FDA62}" srcOrd="1" destOrd="0" presId="urn:microsoft.com/office/officeart/2005/8/layout/cycle2"/>
    <dgm:cxn modelId="{94DD44A7-9CA1-4E5D-8844-D04026179EE3}" type="presOf" srcId="{73CBA8E5-2D60-4483-865D-1F299E6D2FFC}" destId="{D8E40D65-9F2B-4062-BFB1-5ECE65135C6F}" srcOrd="1" destOrd="0" presId="urn:microsoft.com/office/officeart/2005/8/layout/cycle2"/>
    <dgm:cxn modelId="{608397B4-761A-481C-A439-F0EF5278820E}" type="presOf" srcId="{06ED8D60-EAB0-4EF9-9D84-2840F97B7403}" destId="{DCF3B721-96F1-42D0-9161-197F8D7217B7}" srcOrd="1" destOrd="0" presId="urn:microsoft.com/office/officeart/2005/8/layout/cycle2"/>
    <dgm:cxn modelId="{D1CDF2BA-A1ED-481E-BDDD-E04179DED722}" type="presOf" srcId="{73CBA8E5-2D60-4483-865D-1F299E6D2FFC}" destId="{5C1AAC2A-6AA6-4CDE-A269-15F3B6BAA6CD}" srcOrd="0" destOrd="0" presId="urn:microsoft.com/office/officeart/2005/8/layout/cycle2"/>
    <dgm:cxn modelId="{E0BB50C3-5B6A-4FE8-9061-94DC6B223D76}" type="presOf" srcId="{F6D096EF-D1B4-4FA6-B09C-8EDCB033471A}" destId="{2929724A-8820-4979-B421-980387B4FE67}" srcOrd="0" destOrd="0" presId="urn:microsoft.com/office/officeart/2005/8/layout/cycle2"/>
    <dgm:cxn modelId="{03C1B5D4-5B68-4568-8B50-B3C2B219C6B8}" type="presOf" srcId="{25424100-F6D9-4755-BE25-68A76F5E7632}" destId="{0B8C1A6B-5BF4-4F5B-813D-7C9E1448588B}" srcOrd="0" destOrd="0" presId="urn:microsoft.com/office/officeart/2005/8/layout/cycle2"/>
    <dgm:cxn modelId="{10C7DDE0-CBC6-46BB-A51A-B1F9DC81193F}" type="presOf" srcId="{16AFA732-BAE9-4FBE-95FF-98FA021838A5}" destId="{368F916D-0E19-4326-A0F9-786A109A6683}" srcOrd="0" destOrd="0" presId="urn:microsoft.com/office/officeart/2005/8/layout/cycle2"/>
    <dgm:cxn modelId="{EEFFCA1A-5E37-4A17-9B34-D8938798EBF2}" type="presParOf" srcId="{2929724A-8820-4979-B421-980387B4FE67}" destId="{0B8C1A6B-5BF4-4F5B-813D-7C9E1448588B}" srcOrd="0" destOrd="0" presId="urn:microsoft.com/office/officeart/2005/8/layout/cycle2"/>
    <dgm:cxn modelId="{977B92D0-F658-43B6-9366-7DFA56BD8423}" type="presParOf" srcId="{2929724A-8820-4979-B421-980387B4FE67}" destId="{9CE2DDAA-B97F-47EB-A292-EF0F0039C871}" srcOrd="1" destOrd="0" presId="urn:microsoft.com/office/officeart/2005/8/layout/cycle2"/>
    <dgm:cxn modelId="{AC758128-77BA-488C-BF29-379DE98B4C8E}" type="presParOf" srcId="{9CE2DDAA-B97F-47EB-A292-EF0F0039C871}" destId="{AEBF4CA5-93F5-424F-AE90-4887AF1FDA62}" srcOrd="0" destOrd="0" presId="urn:microsoft.com/office/officeart/2005/8/layout/cycle2"/>
    <dgm:cxn modelId="{1784DB84-348B-4466-9982-8469345DB52A}" type="presParOf" srcId="{2929724A-8820-4979-B421-980387B4FE67}" destId="{6B07117D-87EB-4496-9FC7-F88DBFD42D2A}" srcOrd="2" destOrd="0" presId="urn:microsoft.com/office/officeart/2005/8/layout/cycle2"/>
    <dgm:cxn modelId="{B4086F89-274D-4309-982B-678D1F9461D0}" type="presParOf" srcId="{2929724A-8820-4979-B421-980387B4FE67}" destId="{368F916D-0E19-4326-A0F9-786A109A6683}" srcOrd="3" destOrd="0" presId="urn:microsoft.com/office/officeart/2005/8/layout/cycle2"/>
    <dgm:cxn modelId="{1C36AC9B-D9DD-4706-879D-B79FC27A7934}" type="presParOf" srcId="{368F916D-0E19-4326-A0F9-786A109A6683}" destId="{4E784374-F6D5-41E7-B080-AD3EE4932BFB}" srcOrd="0" destOrd="0" presId="urn:microsoft.com/office/officeart/2005/8/layout/cycle2"/>
    <dgm:cxn modelId="{C8249B25-011A-4858-BD72-2D97BCC2E6EC}" type="presParOf" srcId="{2929724A-8820-4979-B421-980387B4FE67}" destId="{A055D69D-277A-464B-B22E-2919797A2368}" srcOrd="4" destOrd="0" presId="urn:microsoft.com/office/officeart/2005/8/layout/cycle2"/>
    <dgm:cxn modelId="{1E9139B9-D03C-4226-8482-B123CE139358}" type="presParOf" srcId="{2929724A-8820-4979-B421-980387B4FE67}" destId="{5C1AAC2A-6AA6-4CDE-A269-15F3B6BAA6CD}" srcOrd="5" destOrd="0" presId="urn:microsoft.com/office/officeart/2005/8/layout/cycle2"/>
    <dgm:cxn modelId="{C0E6E5AB-9B2F-40CC-B22A-A230D2F63A7B}" type="presParOf" srcId="{5C1AAC2A-6AA6-4CDE-A269-15F3B6BAA6CD}" destId="{D8E40D65-9F2B-4062-BFB1-5ECE65135C6F}" srcOrd="0" destOrd="0" presId="urn:microsoft.com/office/officeart/2005/8/layout/cycle2"/>
    <dgm:cxn modelId="{0605FECF-24A4-4694-B47C-FC607BD3FFCA}" type="presParOf" srcId="{2929724A-8820-4979-B421-980387B4FE67}" destId="{DEB2FBEB-0534-4438-A71C-36EF612E791A}" srcOrd="6" destOrd="0" presId="urn:microsoft.com/office/officeart/2005/8/layout/cycle2"/>
    <dgm:cxn modelId="{D5D191D0-8E1A-4ECA-9240-1F1285CAC765}" type="presParOf" srcId="{2929724A-8820-4979-B421-980387B4FE67}" destId="{3A577275-3109-4534-ACDA-A4E5F2354F22}" srcOrd="7" destOrd="0" presId="urn:microsoft.com/office/officeart/2005/8/layout/cycle2"/>
    <dgm:cxn modelId="{9C6C6514-A484-43A6-BF94-B9A9ABB11434}" type="presParOf" srcId="{3A577275-3109-4534-ACDA-A4E5F2354F22}" destId="{DCF3B721-96F1-42D0-9161-197F8D7217B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One-of-a-kind facility</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Very large &amp; expensive facility</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r>
            <a:rPr lang="en-US" sz="1800" dirty="0"/>
            <a:t>Similar communities with businesses/ industry looking for ways to contribute towards student success</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Securing partnerships</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ct val="150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Would this be an option to increase capacity at ES and secondary schools?</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ct val="150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2C93A94D-6BD5-4C3E-98AB-10E53A0AC13C}">
      <dgm:prSet phldrT="[Text]" custT="1"/>
      <dgm:spPr/>
      <dgm:t>
        <a:bodyPr/>
        <a:lstStyle/>
        <a:p>
          <a:pPr>
            <a:spcAft>
              <a:spcPts val="600"/>
            </a:spcAft>
          </a:pPr>
          <a:r>
            <a:rPr lang="en-US" sz="1800" dirty="0"/>
            <a:t>Highly flexible</a:t>
          </a:r>
        </a:p>
      </dgm:t>
    </dgm:pt>
    <dgm:pt modelId="{DC6EF9BB-8E1B-4B95-BF53-A144AA61F81F}" type="parTrans" cxnId="{0F87989C-E09B-45FA-BD39-B97305B407C6}">
      <dgm:prSet/>
      <dgm:spPr/>
      <dgm:t>
        <a:bodyPr/>
        <a:lstStyle/>
        <a:p>
          <a:endParaRPr lang="en-US"/>
        </a:p>
      </dgm:t>
    </dgm:pt>
    <dgm:pt modelId="{893A1B4C-051A-465D-AC86-A25ED3430E40}" type="sibTrans" cxnId="{0F87989C-E09B-45FA-BD39-B97305B407C6}">
      <dgm:prSet/>
      <dgm:spPr/>
      <dgm:t>
        <a:bodyPr/>
        <a:lstStyle/>
        <a:p>
          <a:endParaRPr lang="en-US"/>
        </a:p>
      </dgm:t>
    </dgm:pt>
    <dgm:pt modelId="{F31332B6-CC81-4424-A086-1A01818DEEE1}">
      <dgm:prSet phldrT="[Text]" custT="1"/>
      <dgm:spPr/>
      <dgm:t>
        <a:bodyPr/>
        <a:lstStyle/>
        <a:p>
          <a:pPr>
            <a:spcAft>
              <a:spcPts val="600"/>
            </a:spcAft>
          </a:pPr>
          <a:r>
            <a:rPr lang="en-US" sz="1800" dirty="0"/>
            <a:t>Focused on community</a:t>
          </a:r>
        </a:p>
      </dgm:t>
    </dgm:pt>
    <dgm:pt modelId="{B35D795F-3C89-440F-9BC3-09D5E1F61249}" type="parTrans" cxnId="{691EF283-7A54-4195-9208-4E5B768E5F0F}">
      <dgm:prSet/>
      <dgm:spPr/>
      <dgm:t>
        <a:bodyPr/>
        <a:lstStyle/>
        <a:p>
          <a:endParaRPr lang="en-US"/>
        </a:p>
      </dgm:t>
    </dgm:pt>
    <dgm:pt modelId="{4C9D0544-EB93-4B7E-9FB0-08D8ADA79525}" type="sibTrans" cxnId="{691EF283-7A54-4195-9208-4E5B768E5F0F}">
      <dgm:prSet/>
      <dgm:spPr/>
      <dgm:t>
        <a:bodyPr/>
        <a:lstStyle/>
        <a:p>
          <a:endParaRPr lang="en-US"/>
        </a:p>
      </dgm:t>
    </dgm:pt>
    <dgm:pt modelId="{6E310E2B-79B4-4C7A-98C9-7CA5906DAC6D}">
      <dgm:prSet phldrT="[Text]" custT="1"/>
      <dgm:spPr/>
      <dgm:t>
        <a:bodyPr/>
        <a:lstStyle/>
        <a:p>
          <a:pPr>
            <a:spcAft>
              <a:spcPts val="600"/>
            </a:spcAft>
          </a:pPr>
          <a:r>
            <a:rPr lang="en-US" sz="1800" dirty="0"/>
            <a:t>Directly connecting industry + education</a:t>
          </a:r>
        </a:p>
      </dgm:t>
    </dgm:pt>
    <dgm:pt modelId="{0E3470A8-895E-4916-9596-3A1C6625DE6E}" type="parTrans" cxnId="{29D47AD0-11F9-4DC7-9726-A8C3894A0633}">
      <dgm:prSet/>
      <dgm:spPr/>
      <dgm:t>
        <a:bodyPr/>
        <a:lstStyle/>
        <a:p>
          <a:endParaRPr lang="en-US"/>
        </a:p>
      </dgm:t>
    </dgm:pt>
    <dgm:pt modelId="{EC3CED50-6B87-433B-8845-A50D68142801}" type="sibTrans" cxnId="{29D47AD0-11F9-4DC7-9726-A8C3894A0633}">
      <dgm:prSet/>
      <dgm:spPr/>
      <dgm:t>
        <a:bodyPr/>
        <a:lstStyle/>
        <a:p>
          <a:endParaRPr lang="en-US"/>
        </a:p>
      </dgm:t>
    </dgm:pt>
    <dgm:pt modelId="{AF8E4F05-7552-468D-A0AE-834E3D80771E}">
      <dgm:prSet phldrT="[Text]" custT="1"/>
      <dgm:spPr/>
      <dgm:t>
        <a:bodyPr/>
        <a:lstStyle/>
        <a:p>
          <a:pPr>
            <a:spcAft>
              <a:spcPts val="600"/>
            </a:spcAft>
          </a:pPr>
          <a:r>
            <a:rPr lang="en-US" sz="1800" dirty="0"/>
            <a:t>Requires a lot of staff</a:t>
          </a:r>
        </a:p>
      </dgm:t>
    </dgm:pt>
    <dgm:pt modelId="{419EAF5A-3AA6-4B6E-8946-E7298582262B}" type="parTrans" cxnId="{152037AB-39AD-4BFC-916A-4F2FE2BA49AA}">
      <dgm:prSet/>
      <dgm:spPr/>
      <dgm:t>
        <a:bodyPr/>
        <a:lstStyle/>
        <a:p>
          <a:endParaRPr lang="en-US"/>
        </a:p>
      </dgm:t>
    </dgm:pt>
    <dgm:pt modelId="{ABF1644F-3523-40C5-BA04-943CFA70CFA7}" type="sibTrans" cxnId="{152037AB-39AD-4BFC-916A-4F2FE2BA49AA}">
      <dgm:prSet/>
      <dgm:spPr/>
      <dgm:t>
        <a:bodyPr/>
        <a:lstStyle/>
        <a:p>
          <a:endParaRPr lang="en-US"/>
        </a:p>
      </dgm:t>
    </dgm:pt>
    <dgm:pt modelId="{390DFF6B-4823-40A1-9209-64C85249733C}">
      <dgm:prSet phldrT="[Text]" custT="1"/>
      <dgm:spPr/>
      <dgm:t>
        <a:bodyPr/>
        <a:lstStyle/>
        <a:p>
          <a:pPr>
            <a:spcAft>
              <a:spcPts val="600"/>
            </a:spcAft>
          </a:pPr>
          <a:r>
            <a:rPr lang="en-US" sz="1800" dirty="0"/>
            <a:t>Long-term viability with rental retail spaces?</a:t>
          </a:r>
        </a:p>
      </dgm:t>
    </dgm:pt>
    <dgm:pt modelId="{2C6AB13A-FF6A-4B16-B057-DD25AA522AEA}" type="parTrans" cxnId="{37545F28-9726-43E4-9DC3-46BE029420DE}">
      <dgm:prSet/>
      <dgm:spPr/>
      <dgm:t>
        <a:bodyPr/>
        <a:lstStyle/>
        <a:p>
          <a:endParaRPr lang="en-US"/>
        </a:p>
      </dgm:t>
    </dgm:pt>
    <dgm:pt modelId="{D665D5AA-B90D-4285-8F31-8494F039F238}" type="sibTrans" cxnId="{37545F28-9726-43E4-9DC3-46BE029420DE}">
      <dgm:prSet/>
      <dgm:spPr/>
      <dgm:t>
        <a:bodyPr/>
        <a:lstStyle/>
        <a:p>
          <a:endParaRPr lang="en-US"/>
        </a:p>
      </dgm:t>
    </dgm:pt>
    <dgm:pt modelId="{342BACF1-6667-4AD7-9DB9-58F42D7BD539}">
      <dgm:prSet custT="1"/>
      <dgm:spPr/>
      <dgm:t>
        <a:bodyPr/>
        <a:lstStyle/>
        <a:p>
          <a:pPr>
            <a:spcAft>
              <a:spcPts val="600"/>
            </a:spcAft>
          </a:pPr>
          <a:r>
            <a:rPr lang="en-US" sz="1800" dirty="0"/>
            <a:t>OC scale is too big</a:t>
          </a:r>
        </a:p>
      </dgm:t>
    </dgm:pt>
    <dgm:pt modelId="{42C78C57-1652-4AD0-8E39-9411D34ED909}" type="parTrans" cxnId="{2CC7C43C-A3D3-4ADC-9CE9-1574DD669734}">
      <dgm:prSet/>
      <dgm:spPr/>
      <dgm:t>
        <a:bodyPr/>
        <a:lstStyle/>
        <a:p>
          <a:endParaRPr lang="en-US"/>
        </a:p>
      </dgm:t>
    </dgm:pt>
    <dgm:pt modelId="{D546E73B-5F37-4640-B9A9-643B2FE605E4}" type="sibTrans" cxnId="{2CC7C43C-A3D3-4ADC-9CE9-1574DD669734}">
      <dgm:prSet/>
      <dgm:spPr/>
      <dgm:t>
        <a:bodyPr/>
        <a:lstStyle/>
        <a:p>
          <a:endParaRPr lang="en-US"/>
        </a:p>
      </dgm:t>
    </dgm:pt>
    <dgm:pt modelId="{01E37123-6BDD-4562-BB12-F7366B5C36AA}">
      <dgm:prSet custT="1"/>
      <dgm:spPr/>
      <dgm:t>
        <a:bodyPr/>
        <a:lstStyle/>
        <a:p>
          <a:pPr>
            <a:spcAft>
              <a:spcPts val="600"/>
            </a:spcAft>
          </a:pPr>
          <a:r>
            <a:rPr lang="en-US" sz="1800" dirty="0"/>
            <a:t>Location of BMSN might be an issue (businesses need traffic to make this financially attractive)</a:t>
          </a:r>
        </a:p>
      </dgm:t>
    </dgm:pt>
    <dgm:pt modelId="{B15767CC-A25B-4E74-A7B2-D647523CF81E}" type="parTrans" cxnId="{77F5E66C-1C4B-4AE3-BDA6-E4A4840229D0}">
      <dgm:prSet/>
      <dgm:spPr/>
      <dgm:t>
        <a:bodyPr/>
        <a:lstStyle/>
        <a:p>
          <a:endParaRPr lang="en-US"/>
        </a:p>
      </dgm:t>
    </dgm:pt>
    <dgm:pt modelId="{6FF5B655-270E-42A5-855D-E68683EB5823}" type="sibTrans" cxnId="{77F5E66C-1C4B-4AE3-BDA6-E4A4840229D0}">
      <dgm:prSet/>
      <dgm:spPr/>
      <dgm:t>
        <a:bodyPr/>
        <a:lstStyle/>
        <a:p>
          <a:endParaRPr lang="en-US"/>
        </a:p>
      </dgm:t>
    </dgm:pt>
    <dgm:pt modelId="{915B6C18-E353-4488-B7D4-439D0A1406ED}">
      <dgm:prSet custT="1"/>
      <dgm:spPr/>
      <dgm:t>
        <a:bodyPr/>
        <a:lstStyle/>
        <a:p>
          <a:pPr>
            <a:spcAft>
              <a:spcPts val="600"/>
            </a:spcAft>
          </a:pPr>
          <a:r>
            <a:rPr lang="en-US" sz="1800" dirty="0"/>
            <a:t>Security of outside patrons</a:t>
          </a:r>
        </a:p>
      </dgm:t>
    </dgm:pt>
    <dgm:pt modelId="{CE0D4B44-99BE-4B62-B5F0-EBCEC125BDFC}" type="parTrans" cxnId="{47E3F3AE-9D07-42DF-BE0A-44EE3033BCD8}">
      <dgm:prSet/>
      <dgm:spPr/>
      <dgm:t>
        <a:bodyPr/>
        <a:lstStyle/>
        <a:p>
          <a:endParaRPr lang="en-US"/>
        </a:p>
      </dgm:t>
    </dgm:pt>
    <dgm:pt modelId="{70D147F6-D622-4A5B-9A8C-19EE837F15FB}" type="sibTrans" cxnId="{47E3F3AE-9D07-42DF-BE0A-44EE3033BCD8}">
      <dgm:prSet/>
      <dgm:spPr/>
      <dgm:t>
        <a:bodyPr/>
        <a:lstStyle/>
        <a:p>
          <a:endParaRPr lang="en-US"/>
        </a:p>
      </dgm:t>
    </dgm:pt>
    <dgm:pt modelId="{1D8641C9-856A-4458-955F-FD20C06E2986}">
      <dgm:prSet custT="1"/>
      <dgm:spPr/>
      <dgm:t>
        <a:bodyPr/>
        <a:lstStyle/>
        <a:p>
          <a:pPr>
            <a:spcAft>
              <a:spcPts val="600"/>
            </a:spcAft>
          </a:pPr>
          <a:r>
            <a:rPr lang="en-US" sz="1800" dirty="0"/>
            <a:t>Love the connection between local business/ industry and the students</a:t>
          </a:r>
        </a:p>
      </dgm:t>
    </dgm:pt>
    <dgm:pt modelId="{5D502CCE-ED24-437A-8F59-65C2D6EA3551}" type="parTrans" cxnId="{D30F707B-A3EA-4C17-8531-AA3618B17ABF}">
      <dgm:prSet/>
      <dgm:spPr/>
      <dgm:t>
        <a:bodyPr/>
        <a:lstStyle/>
        <a:p>
          <a:endParaRPr lang="en-US"/>
        </a:p>
      </dgm:t>
    </dgm:pt>
    <dgm:pt modelId="{BF5EC13E-04C4-4BA6-A496-86AE9C508502}" type="sibTrans" cxnId="{D30F707B-A3EA-4C17-8531-AA3618B17ABF}">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2654AA03-4902-4213-8A2E-DB1909CA851C}" type="presOf" srcId="{342BACF1-6667-4AD7-9DB9-58F42D7BD539}" destId="{53E59139-CA80-4F09-99EE-D5C957EBC10B}" srcOrd="0" destOrd="1" presId="urn:microsoft.com/office/officeart/2005/8/layout/hList2"/>
    <dgm:cxn modelId="{FE3B490E-1DAA-4094-B154-8C600A8F3803}" type="presOf" srcId="{45589A01-9D3D-4371-BC37-BCFA6A41ABF4}" destId="{53E59139-CA80-4F09-99EE-D5C957EBC10B}" srcOrd="0" destOrd="4"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B5AD314-0F24-4EA0-B301-23D115B83B8C}" type="presOf" srcId="{1D8641C9-856A-4458-955F-FD20C06E2986}" destId="{0F90FF95-D6CF-4B5C-974D-A19FB1C8FE83}" srcOrd="0" destOrd="1" presId="urn:microsoft.com/office/officeart/2005/8/layout/hList2"/>
    <dgm:cxn modelId="{9CC03C18-D889-46DE-B745-3D67F14D5283}" type="presOf" srcId="{6E310E2B-79B4-4C7A-98C9-7CA5906DAC6D}" destId="{BAFE45D5-D783-4391-8F6C-28E95801714E}" srcOrd="0" destOrd="3" presId="urn:microsoft.com/office/officeart/2005/8/layout/hList2"/>
    <dgm:cxn modelId="{37545F28-9726-43E4-9DC3-46BE029420DE}" srcId="{D0FB89FD-439F-42B2-8168-C46C4AE25E73}" destId="{390DFF6B-4823-40A1-9209-64C85249733C}" srcOrd="2" destOrd="0" parTransId="{2C6AB13A-FF6A-4B16-B057-DD25AA522AEA}" sibTransId="{D665D5AA-B90D-4285-8F31-8494F039F238}"/>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2" presId="urn:microsoft.com/office/officeart/2005/8/layout/hList2"/>
    <dgm:cxn modelId="{2CC7C43C-A3D3-4ADC-9CE9-1574DD669734}" srcId="{D1FFD291-2477-4D97-939A-366999E13E99}" destId="{342BACF1-6667-4AD7-9DB9-58F42D7BD539}" srcOrd="1" destOrd="0" parTransId="{42C78C57-1652-4AD0-8E39-9411D34ED909}" sibTransId="{D546E73B-5F37-4640-B9A9-643B2FE605E4}"/>
    <dgm:cxn modelId="{9ED4BA3D-1739-4837-881C-A2070E661399}" type="presOf" srcId="{390DFF6B-4823-40A1-9209-64C85249733C}" destId="{F12A29B8-8468-46CB-86CB-7A634B1078EC}" srcOrd="0" destOrd="2"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77F5E66C-1C4B-4AE3-BDA6-E4A4840229D0}" srcId="{D1FFD291-2477-4D97-939A-366999E13E99}" destId="{01E37123-6BDD-4562-BB12-F7366B5C36AA}" srcOrd="2" destOrd="0" parTransId="{B15767CC-A25B-4E74-A7B2-D647523CF81E}" sibTransId="{6FF5B655-270E-42A5-855D-E68683EB5823}"/>
    <dgm:cxn modelId="{B7B4176E-6E4F-4F89-9608-2B93CFA19204}" srcId="{CF95B3D0-60EE-49E5-B5AF-7977E4A8BF03}" destId="{16B3ADF2-F3AA-4436-9284-5350A61FD2D5}" srcOrd="2" destOrd="0" parTransId="{7C87049D-2169-4B8F-AFF9-12677E966859}" sibTransId="{0993B81B-0444-4858-99E1-62A13080C06C}"/>
    <dgm:cxn modelId="{19C0B673-525D-4BA3-AED4-C3CECB69ED88}" type="presOf" srcId="{915B6C18-E353-4488-B7D4-439D0A1406ED}" destId="{53E59139-CA80-4F09-99EE-D5C957EBC10B}" srcOrd="0" destOrd="3" presId="urn:microsoft.com/office/officeart/2005/8/layout/hList2"/>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4" destOrd="0" parTransId="{04F79B24-8FA7-4C21-A684-8044637452AD}" sibTransId="{233BF6F2-E1D4-45DB-BCBE-1A19107E1F0F}"/>
    <dgm:cxn modelId="{FDAC9059-85F8-4A3B-A0B4-12575A8C6EF2}" type="presOf" srcId="{AF8E4F05-7552-468D-A0AE-834E3D80771E}" destId="{F12A29B8-8468-46CB-86CB-7A634B1078EC}" srcOrd="0" destOrd="1" presId="urn:microsoft.com/office/officeart/2005/8/layout/hList2"/>
    <dgm:cxn modelId="{D30F707B-A3EA-4C17-8531-AA3618B17ABF}" srcId="{CF95B3D0-60EE-49E5-B5AF-7977E4A8BF03}" destId="{1D8641C9-856A-4458-955F-FD20C06E2986}" srcOrd="1" destOrd="0" parTransId="{5D502CCE-ED24-437A-8F59-65C2D6EA3551}" sibTransId="{BF5EC13E-04C4-4BA6-A496-86AE9C508502}"/>
    <dgm:cxn modelId="{B1EED37E-AE5F-474C-9A82-E6E9CB022590}" srcId="{CADD4245-1ACB-4211-9589-77DF8257468D}" destId="{31264F5F-DC9F-4381-8866-3B84B06B0DF1}" srcOrd="0" destOrd="0" parTransId="{530067CC-1055-4DFA-ABD6-2F47BB4B1078}" sibTransId="{3A676B1C-C7AA-4BD9-8BA1-384C0265BDAF}"/>
    <dgm:cxn modelId="{691EF283-7A54-4195-9208-4E5B768E5F0F}" srcId="{31264F5F-DC9F-4381-8866-3B84B06B0DF1}" destId="{F31332B6-CC81-4424-A086-1A01818DEEE1}" srcOrd="2" destOrd="0" parTransId="{B35D795F-3C89-440F-9BC3-09D5E1F61249}" sibTransId="{4C9D0544-EB93-4B7E-9FB0-08D8ADA79525}"/>
    <dgm:cxn modelId="{6D7A018D-BB73-4A49-AEF9-62F9B3AF0CF5}" type="presOf" srcId="{31264F5F-DC9F-4381-8866-3B84B06B0DF1}" destId="{2FFE18D2-5804-40BE-94A8-43DDF7F3BBF7}" srcOrd="0" destOrd="0" presId="urn:microsoft.com/office/officeart/2005/8/layout/hList2"/>
    <dgm:cxn modelId="{9179319A-5A6C-43B4-8A10-803CA641C528}" type="presOf" srcId="{01E37123-6BDD-4562-BB12-F7366B5C36AA}" destId="{53E59139-CA80-4F09-99EE-D5C957EBC10B}" srcOrd="0" destOrd="2" presId="urn:microsoft.com/office/officeart/2005/8/layout/hList2"/>
    <dgm:cxn modelId="{0F87989C-E09B-45FA-BD39-B97305B407C6}" srcId="{31264F5F-DC9F-4381-8866-3B84B06B0DF1}" destId="{2C93A94D-6BD5-4C3E-98AB-10E53A0AC13C}" srcOrd="1" destOrd="0" parTransId="{DC6EF9BB-8E1B-4B95-BF53-A144AA61F81F}" sibTransId="{893A1B4C-051A-465D-AC86-A25ED3430E40}"/>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152037AB-39AD-4BFC-916A-4F2FE2BA49AA}" srcId="{D0FB89FD-439F-42B2-8168-C46C4AE25E73}" destId="{AF8E4F05-7552-468D-A0AE-834E3D80771E}" srcOrd="1" destOrd="0" parTransId="{419EAF5A-3AA6-4B6E-8946-E7298582262B}" sibTransId="{ABF1644F-3523-40C5-BA04-943CFA70CFA7}"/>
    <dgm:cxn modelId="{47E3F3AE-9D07-42DF-BE0A-44EE3033BCD8}" srcId="{D1FFD291-2477-4D97-939A-366999E13E99}" destId="{915B6C18-E353-4488-B7D4-439D0A1406ED}" srcOrd="3" destOrd="0" parTransId="{CE0D4B44-99BE-4B62-B5F0-EBCEC125BDFC}" sibTransId="{70D147F6-D622-4A5B-9A8C-19EE837F15FB}"/>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29D47AD0-11F9-4DC7-9726-A8C3894A0633}" srcId="{31264F5F-DC9F-4381-8866-3B84B06B0DF1}" destId="{6E310E2B-79B4-4C7A-98C9-7CA5906DAC6D}" srcOrd="3" destOrd="0" parTransId="{0E3470A8-895E-4916-9596-3A1C6625DE6E}" sibTransId="{EC3CED50-6B87-433B-8845-A50D68142801}"/>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DD8659DC-9EF4-46BF-8C2D-FFE23288AE90}" type="presOf" srcId="{F31332B6-CC81-4424-A086-1A01818DEEE1}" destId="{BAFE45D5-D783-4391-8F6C-28E95801714E}" srcOrd="0" destOrd="2" presId="urn:microsoft.com/office/officeart/2005/8/layout/hList2"/>
    <dgm:cxn modelId="{1D4ECAE0-450F-4AE0-81BA-FD96AEDD19F2}" type="presOf" srcId="{2C93A94D-6BD5-4C3E-98AB-10E53A0AC13C}" destId="{BAFE45D5-D783-4391-8F6C-28E95801714E}" srcOrd="0" destOrd="1"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The natural setting</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600"/>
            </a:spcAft>
          </a:pPr>
          <a:r>
            <a:rPr lang="en-US" sz="1800" dirty="0"/>
            <a:t>Student autonomy &amp; choice</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Shuttling aspects</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38C9FFE-CFBE-474C-AF0D-D5D4800A72E0}">
      <dgm:prSet phldrT="[Text]" custT="1"/>
      <dgm:spPr/>
      <dgm:t>
        <a:bodyPr/>
        <a:lstStyle/>
        <a:p>
          <a:pPr>
            <a:spcAft>
              <a:spcPts val="600"/>
            </a:spcAft>
          </a:pPr>
          <a:r>
            <a:rPr lang="en-US" sz="1800" dirty="0"/>
            <a:t>Student freedom/ choice</a:t>
          </a:r>
        </a:p>
      </dgm:t>
    </dgm:pt>
    <dgm:pt modelId="{F9E94A75-FF99-4945-AE44-CFEFA09F6B93}" type="parTrans" cxnId="{8E12B71D-6CF1-4CFE-95D5-9EAAE5C8B39F}">
      <dgm:prSet/>
      <dgm:spPr/>
      <dgm:t>
        <a:bodyPr/>
        <a:lstStyle/>
        <a:p>
          <a:endParaRPr lang="en-US"/>
        </a:p>
      </dgm:t>
    </dgm:pt>
    <dgm:pt modelId="{30CBBF1F-CA92-46E4-BB7D-03DFB6961D78}" type="sibTrans" cxnId="{8E12B71D-6CF1-4CFE-95D5-9EAAE5C8B39F}">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Connection to every student in the district</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ACC9BC43-6C45-4D3B-BCC0-50157B591B89}">
      <dgm:prSet phldrT="[Text]" custT="1"/>
      <dgm:spPr/>
      <dgm:t>
        <a:bodyPr/>
        <a:lstStyle/>
        <a:p>
          <a:pPr>
            <a:spcAft>
              <a:spcPts val="600"/>
            </a:spcAft>
          </a:pPr>
          <a:r>
            <a:rPr lang="en-US" sz="1800" dirty="0"/>
            <a:t>Could provide some capacity relief</a:t>
          </a:r>
        </a:p>
      </dgm:t>
    </dgm:pt>
    <dgm:pt modelId="{72167FDD-505D-4ACD-A84B-F2D52A310826}" type="parTrans" cxnId="{6E655BE3-82C2-4718-927E-2CC72BCBD5B2}">
      <dgm:prSet/>
      <dgm:spPr/>
      <dgm:t>
        <a:bodyPr/>
        <a:lstStyle/>
        <a:p>
          <a:endParaRPr lang="en-US"/>
        </a:p>
      </dgm:t>
    </dgm:pt>
    <dgm:pt modelId="{9792F52A-7F88-4DE7-A1AD-4C64B3FA3081}" type="sibTrans" cxnId="{6E655BE3-82C2-4718-927E-2CC72BCBD5B2}">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Potentially a hefty price tag (would require a bond)</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15A8F82F-85DE-4731-B37D-C89CD3A8841B}">
      <dgm:prSet custT="1"/>
      <dgm:spPr/>
      <dgm:t>
        <a:bodyPr/>
        <a:lstStyle/>
        <a:p>
          <a:pPr>
            <a:spcAft>
              <a:spcPts val="600"/>
            </a:spcAft>
          </a:pPr>
          <a:endParaRPr lang="en-US" sz="1800" dirty="0"/>
        </a:p>
      </dgm:t>
    </dgm:pt>
    <dgm:pt modelId="{936DBBD7-94E6-4D21-961E-31736D9F8262}" type="parTrans" cxnId="{C0FEE08C-35EA-4FF3-8F89-3290A741DE2D}">
      <dgm:prSet/>
      <dgm:spPr/>
      <dgm:t>
        <a:bodyPr/>
        <a:lstStyle/>
        <a:p>
          <a:endParaRPr lang="en-US"/>
        </a:p>
      </dgm:t>
    </dgm:pt>
    <dgm:pt modelId="{3AA4EFF0-1C8C-44D8-9B26-30393404A633}" type="sibTrans" cxnId="{C0FEE08C-35EA-4FF3-8F89-3290A741DE2D}">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A definite shift in mindset</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2E55DE27-6BBE-4FE4-B8F6-FED59ADF9F45}">
      <dgm:prSet phldrT="[Text]" custT="1"/>
      <dgm:spPr/>
      <dgm:t>
        <a:bodyPr/>
        <a:lstStyle/>
        <a:p>
          <a:pPr>
            <a:spcAft>
              <a:spcPts val="600"/>
            </a:spcAft>
          </a:pPr>
          <a:r>
            <a:rPr lang="en-US" sz="1800" dirty="0"/>
            <a:t>Integration of K-8 population</a:t>
          </a:r>
        </a:p>
      </dgm:t>
    </dgm:pt>
    <dgm:pt modelId="{EC1BD834-E664-4E04-A0D9-074CDCB4D1D1}" type="parTrans" cxnId="{2E29F76E-85A4-45B8-9330-8F49CF14527F}">
      <dgm:prSet/>
      <dgm:spPr/>
      <dgm:t>
        <a:bodyPr/>
        <a:lstStyle/>
        <a:p>
          <a:endParaRPr lang="en-US"/>
        </a:p>
      </dgm:t>
    </dgm:pt>
    <dgm:pt modelId="{C546CC17-F9DC-456E-9694-A783C222F593}" type="sibTrans" cxnId="{2E29F76E-85A4-45B8-9330-8F49CF14527F}">
      <dgm:prSet/>
      <dgm:spPr/>
      <dgm:t>
        <a:bodyPr/>
        <a:lstStyle/>
        <a:p>
          <a:endParaRPr lang="en-US"/>
        </a:p>
      </dgm:t>
    </dgm:pt>
    <dgm:pt modelId="{1A47FC5D-67D7-4D25-B894-F1939186388E}">
      <dgm:prSet phldrT="[Text]" custT="1"/>
      <dgm:spPr/>
      <dgm:t>
        <a:bodyPr/>
        <a:lstStyle/>
        <a:p>
          <a:pPr>
            <a:spcAft>
              <a:spcPts val="600"/>
            </a:spcAft>
          </a:pPr>
          <a:r>
            <a:rPr lang="en-US" sz="1800" dirty="0"/>
            <a:t>Connection to community college</a:t>
          </a:r>
        </a:p>
      </dgm:t>
    </dgm:pt>
    <dgm:pt modelId="{A0E7E47D-E8BB-4577-A2BC-94BBDC978F1A}" type="parTrans" cxnId="{54FD4205-B404-4334-8975-09699F7CBE4F}">
      <dgm:prSet/>
      <dgm:spPr/>
      <dgm:t>
        <a:bodyPr/>
        <a:lstStyle/>
        <a:p>
          <a:endParaRPr lang="en-US"/>
        </a:p>
      </dgm:t>
    </dgm:pt>
    <dgm:pt modelId="{A8C9F170-6528-4846-8060-D2D5549B7B24}" type="sibTrans" cxnId="{54FD4205-B404-4334-8975-09699F7CBE4F}">
      <dgm:prSet/>
      <dgm:spPr/>
      <dgm:t>
        <a:bodyPr/>
        <a:lstStyle/>
        <a:p>
          <a:endParaRPr lang="en-US"/>
        </a:p>
      </dgm:t>
    </dgm:pt>
    <dgm:pt modelId="{535CE458-EABE-4B7E-8688-5DB341352A3B}">
      <dgm:prSet phldrT="[Text]" custT="1"/>
      <dgm:spPr/>
      <dgm:t>
        <a:bodyPr/>
        <a:lstStyle/>
        <a:p>
          <a:pPr>
            <a:spcAft>
              <a:spcPts val="600"/>
            </a:spcAft>
          </a:pPr>
          <a:r>
            <a:rPr lang="en-US" sz="1800" dirty="0"/>
            <a:t>Security issues with such an open campus</a:t>
          </a:r>
        </a:p>
      </dgm:t>
    </dgm:pt>
    <dgm:pt modelId="{74DE47B7-6732-40EC-A3AA-02F6FEF5BBE8}" type="parTrans" cxnId="{E6E213AC-750E-4D4D-9C89-16B11473DBF9}">
      <dgm:prSet/>
      <dgm:spPr/>
      <dgm:t>
        <a:bodyPr/>
        <a:lstStyle/>
        <a:p>
          <a:endParaRPr lang="en-US"/>
        </a:p>
      </dgm:t>
    </dgm:pt>
    <dgm:pt modelId="{F57CBB05-856E-4130-AF4D-7C32D0B84DAC}" type="sibTrans" cxnId="{E6E213AC-750E-4D4D-9C89-16B11473DBF9}">
      <dgm:prSet/>
      <dgm:spPr/>
      <dgm:t>
        <a:bodyPr/>
        <a:lstStyle/>
        <a:p>
          <a:endParaRPr lang="en-US"/>
        </a:p>
      </dgm:t>
    </dgm:pt>
    <dgm:pt modelId="{C207569D-ACE5-46AB-9A8B-214A962C4A8F}">
      <dgm:prSet phldrT="[Text]" custT="1"/>
      <dgm:spPr/>
      <dgm:t>
        <a:bodyPr/>
        <a:lstStyle/>
        <a:p>
          <a:pPr>
            <a:spcAft>
              <a:spcPts val="600"/>
            </a:spcAft>
          </a:pPr>
          <a:r>
            <a:rPr lang="en-US" sz="1800" dirty="0"/>
            <a:t>Dual-credit location</a:t>
          </a:r>
        </a:p>
      </dgm:t>
    </dgm:pt>
    <dgm:pt modelId="{70B7B85B-0180-42D9-B2AC-75A7F022E7FB}" type="parTrans" cxnId="{9BB11A34-FFFA-4840-972B-EA24A7F91737}">
      <dgm:prSet/>
      <dgm:spPr/>
      <dgm:t>
        <a:bodyPr/>
        <a:lstStyle/>
        <a:p>
          <a:endParaRPr lang="en-US"/>
        </a:p>
      </dgm:t>
    </dgm:pt>
    <dgm:pt modelId="{D830AB23-08CF-432D-8451-9AA43209EFE3}" type="sibTrans" cxnId="{9BB11A34-FFFA-4840-972B-EA24A7F91737}">
      <dgm:prSet/>
      <dgm:spPr/>
      <dgm:t>
        <a:bodyPr/>
        <a:lstStyle/>
        <a:p>
          <a:endParaRPr lang="en-US"/>
        </a:p>
      </dgm:t>
    </dgm:pt>
    <dgm:pt modelId="{E31CC7BA-9F69-427D-84B6-3E23D6600E71}">
      <dgm:prSet custT="1"/>
      <dgm:spPr/>
      <dgm:t>
        <a:bodyPr/>
        <a:lstStyle/>
        <a:p>
          <a:pPr>
            <a:spcAft>
              <a:spcPts val="600"/>
            </a:spcAft>
          </a:pPr>
          <a:r>
            <a:rPr lang="en-US" sz="1800" dirty="0"/>
            <a:t>Bond = needs a clearly defined vision &amp; connection to all students</a:t>
          </a:r>
        </a:p>
      </dgm:t>
    </dgm:pt>
    <dgm:pt modelId="{7150835C-2AC3-4657-9EB7-181D9C8B692B}" type="parTrans" cxnId="{74A159FD-5E49-420E-B057-4BE4DEC23118}">
      <dgm:prSet/>
      <dgm:spPr/>
      <dgm:t>
        <a:bodyPr/>
        <a:lstStyle/>
        <a:p>
          <a:endParaRPr lang="en-US"/>
        </a:p>
      </dgm:t>
    </dgm:pt>
    <dgm:pt modelId="{DEEEFA19-9EA6-4B33-B8AB-8A8C320F5CDA}" type="sibTrans" cxnId="{74A159FD-5E49-420E-B057-4BE4DEC23118}">
      <dgm:prSet/>
      <dgm:spPr/>
      <dgm:t>
        <a:bodyPr/>
        <a:lstStyle/>
        <a:p>
          <a:endParaRPr lang="en-US"/>
        </a:p>
      </dgm:t>
    </dgm:pt>
    <dgm:pt modelId="{527C536C-FC6A-4F4D-B71C-F66D89A7725C}">
      <dgm:prSet custT="1"/>
      <dgm:spPr/>
      <dgm:t>
        <a:bodyPr/>
        <a:lstStyle/>
        <a:p>
          <a:pPr>
            <a:spcAft>
              <a:spcPts val="600"/>
            </a:spcAft>
          </a:pPr>
          <a:r>
            <a:rPr lang="en-US" sz="1800" dirty="0"/>
            <a:t>Highly flexible = learning spaces were generalized and intentional at the same time</a:t>
          </a:r>
        </a:p>
      </dgm:t>
    </dgm:pt>
    <dgm:pt modelId="{1E5D0494-E4B4-4473-B281-225A5DC116FC}" type="parTrans" cxnId="{D354DB42-CB93-426D-9F3A-77871209194D}">
      <dgm:prSet/>
      <dgm:spPr/>
      <dgm:t>
        <a:bodyPr/>
        <a:lstStyle/>
        <a:p>
          <a:endParaRPr lang="en-US"/>
        </a:p>
      </dgm:t>
    </dgm:pt>
    <dgm:pt modelId="{8439BF03-B3E8-451A-9702-3B0F27A27046}" type="sibTrans" cxnId="{D354DB42-CB93-426D-9F3A-77871209194D}">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54FD4205-B404-4334-8975-09699F7CBE4F}" srcId="{31264F5F-DC9F-4381-8866-3B84B06B0DF1}" destId="{1A47FC5D-67D7-4D25-B894-F1939186388E}" srcOrd="3" destOrd="0" parTransId="{A0E7E47D-E8BB-4577-A2BC-94BBDC978F1A}" sibTransId="{A8C9F170-6528-4846-8060-D2D5549B7B24}"/>
    <dgm:cxn modelId="{FE3B490E-1DAA-4094-B154-8C600A8F3803}" type="presOf" srcId="{45589A01-9D3D-4371-BC37-BCFA6A41ABF4}" destId="{53E59139-CA80-4F09-99EE-D5C957EBC10B}" srcOrd="0" destOrd="3"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24E2AE1A-6500-4FD8-AFE8-74DF9E69E1BC}" type="presOf" srcId="{2E55DE27-6BBE-4FE4-B8F6-FED59ADF9F45}" destId="{BAFE45D5-D783-4391-8F6C-28E95801714E}" srcOrd="0" destOrd="2" presId="urn:microsoft.com/office/officeart/2005/8/layout/hList2"/>
    <dgm:cxn modelId="{8E12B71D-6CF1-4CFE-95D5-9EAAE5C8B39F}" srcId="{D0FB89FD-439F-42B2-8168-C46C4AE25E73}" destId="{D38C9FFE-CFBE-474C-AF0D-D5D4800A72E0}" srcOrd="1" destOrd="0" parTransId="{F9E94A75-FF99-4945-AE44-CFEFA09F6B93}" sibTransId="{30CBBF1F-CA92-46E4-BB7D-03DFB6961D78}"/>
    <dgm:cxn modelId="{8C05982A-6F04-438A-8D44-266816828992}" srcId="{D0FB89FD-439F-42B2-8168-C46C4AE25E73}" destId="{A22C7C04-C3D6-46B3-9ADB-6A3FF44C7B30}" srcOrd="0" destOrd="0" parTransId="{5E527A67-3391-488D-9ECB-A5259E9395DF}" sibTransId="{09D9E85F-2647-4A40-99E3-65DB3C754C4F}"/>
    <dgm:cxn modelId="{B2EA9D2B-A440-4ACF-A461-365ADF7A8D21}" type="presOf" srcId="{527C536C-FC6A-4F4D-B71C-F66D89A7725C}" destId="{0F90FF95-D6CF-4B5C-974D-A19FB1C8FE83}" srcOrd="0" destOrd="1" presId="urn:microsoft.com/office/officeart/2005/8/layout/hList2"/>
    <dgm:cxn modelId="{4273CD2F-6A41-4CEA-988D-CD6FC783662B}" type="presOf" srcId="{43DF56CF-EA01-42DE-A984-C8DCBFC8FBFC}" destId="{53E59139-CA80-4F09-99EE-D5C957EBC10B}" srcOrd="0" destOrd="0" presId="urn:microsoft.com/office/officeart/2005/8/layout/hList2"/>
    <dgm:cxn modelId="{9BB11A34-FFFA-4840-972B-EA24A7F91737}" srcId="{D8035F69-2714-412A-9DAA-0858A42730C4}" destId="{C207569D-ACE5-46AB-9A8B-214A962C4A8F}" srcOrd="2" destOrd="0" parTransId="{70B7B85B-0180-42D9-B2AC-75A7F022E7FB}" sibTransId="{D830AB23-08CF-432D-8451-9AA43209EFE3}"/>
    <dgm:cxn modelId="{62D53634-9B01-4BDA-91C6-83EA35AE4722}" type="presOf" srcId="{16B3ADF2-F3AA-4436-9284-5350A61FD2D5}" destId="{0F90FF95-D6CF-4B5C-974D-A19FB1C8FE83}" srcOrd="0" destOrd="2" presId="urn:microsoft.com/office/officeart/2005/8/layout/hList2"/>
    <dgm:cxn modelId="{EC0E6D37-0B81-4738-8BBE-94A40694539D}" type="presOf" srcId="{D38C9FFE-CFBE-474C-AF0D-D5D4800A72E0}" destId="{F12A29B8-8468-46CB-86CB-7A634B1078EC}" srcOrd="0" destOrd="1" presId="urn:microsoft.com/office/officeart/2005/8/layout/hList2"/>
    <dgm:cxn modelId="{32322C3D-9918-420A-B3E5-3E7EA3E7A4EA}" type="presOf" srcId="{E31CC7BA-9F69-427D-84B6-3E23D6600E71}" destId="{53E59139-CA80-4F09-99EE-D5C957EBC10B}"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280BDA61-8941-458D-8729-1BA562D922E3}" type="presOf" srcId="{ACC9BC43-6C45-4D3B-BCC0-50157B591B89}" destId="{4E09AE35-5BDB-427E-ABA0-F56FCCD28D78}" srcOrd="0" destOrd="1" presId="urn:microsoft.com/office/officeart/2005/8/layout/hList2"/>
    <dgm:cxn modelId="{D354DB42-CB93-426D-9F3A-77871209194D}" srcId="{CF95B3D0-60EE-49E5-B5AF-7977E4A8BF03}" destId="{527C536C-FC6A-4F4D-B71C-F66D89A7725C}" srcOrd="1" destOrd="0" parTransId="{1E5D0494-E4B4-4473-B281-225A5DC116FC}" sibTransId="{8439BF03-B3E8-451A-9702-3B0F27A27046}"/>
    <dgm:cxn modelId="{9F1A4443-04EF-447B-AA02-7FD4785F67D3}" srcId="{31264F5F-DC9F-4381-8866-3B84B06B0DF1}" destId="{C9659A35-DD2E-479A-9B3A-A3964DFF905A}" srcOrd="0" destOrd="0" parTransId="{30466A2F-778D-465D-923D-D461A89F4C9F}" sibTransId="{6BF85F35-9CCA-427E-9AC2-73DD82A288E5}"/>
    <dgm:cxn modelId="{604C5E6B-5510-4AC1-BF8D-28E7090F33F1}" type="presOf" srcId="{C207569D-ACE5-46AB-9A8B-214A962C4A8F}" destId="{4E09AE35-5BDB-427E-ABA0-F56FCCD28D78}" srcOrd="0" destOrd="2" presId="urn:microsoft.com/office/officeart/2005/8/layout/hList2"/>
    <dgm:cxn modelId="{B7B4176E-6E4F-4F89-9608-2B93CFA19204}" srcId="{CF95B3D0-60EE-49E5-B5AF-7977E4A8BF03}" destId="{16B3ADF2-F3AA-4436-9284-5350A61FD2D5}" srcOrd="2" destOrd="0" parTransId="{7C87049D-2169-4B8F-AFF9-12677E966859}" sibTransId="{0993B81B-0444-4858-99E1-62A13080C06C}"/>
    <dgm:cxn modelId="{2E29F76E-85A4-45B8-9330-8F49CF14527F}" srcId="{31264F5F-DC9F-4381-8866-3B84B06B0DF1}" destId="{2E55DE27-6BBE-4FE4-B8F6-FED59ADF9F45}" srcOrd="2" destOrd="0" parTransId="{EC1BD834-E664-4E04-A0D9-074CDCB4D1D1}" sibTransId="{C546CC17-F9DC-456E-9694-A783C222F593}"/>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3" destOrd="0" parTransId="{04F79B24-8FA7-4C21-A684-8044637452AD}" sibTransId="{233BF6F2-E1D4-45DB-BCBE-1A19107E1F0F}"/>
    <dgm:cxn modelId="{B5CF6A5A-E3AA-478E-BD86-758377A0270D}" type="presOf" srcId="{1A47FC5D-67D7-4D25-B894-F1939186388E}" destId="{BAFE45D5-D783-4391-8F6C-28E95801714E}" srcOrd="0" destOrd="3" presId="urn:microsoft.com/office/officeart/2005/8/layout/hList2"/>
    <dgm:cxn modelId="{B1EED37E-AE5F-474C-9A82-E6E9CB022590}" srcId="{CADD4245-1ACB-4211-9589-77DF8257468D}" destId="{31264F5F-DC9F-4381-8866-3B84B06B0DF1}" srcOrd="0" destOrd="0" parTransId="{530067CC-1055-4DFA-ABD6-2F47BB4B1078}" sibTransId="{3A676B1C-C7AA-4BD9-8BA1-384C0265BDAF}"/>
    <dgm:cxn modelId="{C0FEE08C-35EA-4FF3-8F89-3290A741DE2D}" srcId="{D1FFD291-2477-4D97-939A-366999E13E99}" destId="{15A8F82F-85DE-4731-B37D-C89CD3A8841B}" srcOrd="2" destOrd="0" parTransId="{936DBBD7-94E6-4D21-961E-31736D9F8262}" sibTransId="{3AA4EFF0-1C8C-44D8-9B26-30393404A633}"/>
    <dgm:cxn modelId="{6D7A018D-BB73-4A49-AEF9-62F9B3AF0CF5}" type="presOf" srcId="{31264F5F-DC9F-4381-8866-3B84B06B0DF1}" destId="{2FFE18D2-5804-40BE-94A8-43DDF7F3BBF7}" srcOrd="0" destOrd="0" presId="urn:microsoft.com/office/officeart/2005/8/layout/hList2"/>
    <dgm:cxn modelId="{AE1A318D-4DF8-4C1B-B784-5340BEC75A65}" type="presOf" srcId="{535CE458-EABE-4B7E-8688-5DB341352A3B}" destId="{F12A29B8-8468-46CB-86CB-7A634B1078EC}" srcOrd="0" destOrd="2"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E6E213AC-750E-4D4D-9C89-16B11473DBF9}" srcId="{D0FB89FD-439F-42B2-8168-C46C4AE25E73}" destId="{535CE458-EABE-4B7E-8688-5DB341352A3B}" srcOrd="2" destOrd="0" parTransId="{74DE47B7-6732-40EC-A3AA-02F6FEF5BBE8}" sibTransId="{F57CBB05-856E-4130-AF4D-7C32D0B84DAC}"/>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AC4BEFC8-2E22-4D30-B801-3ABBC8166048}" type="presOf" srcId="{15A8F82F-85DE-4731-B37D-C89CD3A8841B}" destId="{53E59139-CA80-4F09-99EE-D5C957EBC10B}" srcOrd="0" destOrd="2" presId="urn:microsoft.com/office/officeart/2005/8/layout/hList2"/>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6E655BE3-82C2-4718-927E-2CC72BCBD5B2}" srcId="{D8035F69-2714-412A-9DAA-0858A42730C4}" destId="{ACC9BC43-6C45-4D3B-BCC0-50157B591B89}" srcOrd="1" destOrd="0" parTransId="{72167FDD-505D-4ACD-A84B-F2D52A310826}" sibTransId="{9792F52A-7F88-4DE7-A1AD-4C64B3FA3081}"/>
    <dgm:cxn modelId="{0593EDF2-DF54-465E-84B3-0F4BE3FA5F6D}" srcId="{CADD4245-1ACB-4211-9589-77DF8257468D}" destId="{D8035F69-2714-412A-9DAA-0858A42730C4}" srcOrd="2" destOrd="0" parTransId="{85B9DEE4-57CB-458D-BF78-0FD163FAD985}" sibTransId="{006C5264-5690-44F5-BE68-38C94708C1D2}"/>
    <dgm:cxn modelId="{74A159FD-5E49-420E-B057-4BE4DEC23118}" srcId="{D1FFD291-2477-4D97-939A-366999E13E99}" destId="{E31CC7BA-9F69-427D-84B6-3E23D6600E71}" srcOrd="1" destOrd="0" parTransId="{7150835C-2AC3-4657-9EB7-181D9C8B692B}" sibTransId="{DEEEFA19-9EA6-4B33-B8AB-8A8C320F5CDA}"/>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Welcoming to the public (signage &amp; historic features)</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600"/>
            </a:spcAft>
          </a:pPr>
          <a:r>
            <a:rPr lang="en-US" sz="1800" dirty="0"/>
            <a:t>Student work and branding on display</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Doesn’t align with the needs of BISD students</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Similar location &amp; similar community</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ACC9BC43-6C45-4D3B-BCC0-50157B591B89}">
      <dgm:prSet phldrT="[Text]" custT="1"/>
      <dgm:spPr/>
      <dgm:t>
        <a:bodyPr/>
        <a:lstStyle/>
        <a:p>
          <a:pPr>
            <a:spcAft>
              <a:spcPts val="600"/>
            </a:spcAft>
          </a:pPr>
          <a:r>
            <a:rPr lang="en-US" sz="1800" dirty="0"/>
            <a:t>Like the idea of a space to put CTE on “display” – creates community awareness</a:t>
          </a:r>
        </a:p>
      </dgm:t>
    </dgm:pt>
    <dgm:pt modelId="{72167FDD-505D-4ACD-A84B-F2D52A310826}" type="parTrans" cxnId="{6E655BE3-82C2-4718-927E-2CC72BCBD5B2}">
      <dgm:prSet/>
      <dgm:spPr/>
      <dgm:t>
        <a:bodyPr/>
        <a:lstStyle/>
        <a:p>
          <a:endParaRPr lang="en-US"/>
        </a:p>
      </dgm:t>
    </dgm:pt>
    <dgm:pt modelId="{9792F52A-7F88-4DE7-A1AD-4C64B3FA3081}" type="sibTrans" cxnId="{6E655BE3-82C2-4718-927E-2CC72BCBD5B2}">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Would need to align more with BISD student needs</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BMSN location is uniquely poised to provide a similar experience/ exposure opportunity</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2025891A-D49B-4FCF-990D-AD5384690BBA}">
      <dgm:prSet phldrT="[Text]" custT="1"/>
      <dgm:spPr/>
      <dgm:t>
        <a:bodyPr/>
        <a:lstStyle/>
        <a:p>
          <a:pPr>
            <a:spcAft>
              <a:spcPts val="600"/>
            </a:spcAft>
          </a:pPr>
          <a:r>
            <a:rPr lang="en-US" sz="1800" dirty="0"/>
            <a:t>Right in the middle of town</a:t>
          </a:r>
        </a:p>
      </dgm:t>
    </dgm:pt>
    <dgm:pt modelId="{85686781-18A1-4AA6-B03B-EAFED30D313C}" type="parTrans" cxnId="{F8842BC3-6AC6-48D2-B8BF-D37664C45905}">
      <dgm:prSet/>
      <dgm:spPr/>
      <dgm:t>
        <a:bodyPr/>
        <a:lstStyle/>
        <a:p>
          <a:endParaRPr lang="en-US"/>
        </a:p>
      </dgm:t>
    </dgm:pt>
    <dgm:pt modelId="{05EB882D-B263-468D-A674-23217AA7C903}" type="sibTrans" cxnId="{F8842BC3-6AC6-48D2-B8BF-D37664C45905}">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1"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280BDA61-8941-458D-8729-1BA562D922E3}" type="presOf" srcId="{ACC9BC43-6C45-4D3B-BCC0-50157B591B89}" destId="{4E09AE35-5BDB-427E-ABA0-F56FCCD28D78}" srcOrd="0" destOrd="1" presId="urn:microsoft.com/office/officeart/2005/8/layout/hList2"/>
    <dgm:cxn modelId="{CD1EA242-FE4F-4BF2-8662-AAD38309EF47}" type="presOf" srcId="{2025891A-D49B-4FCF-990D-AD5384690BBA}" destId="{BAFE45D5-D783-4391-8F6C-28E95801714E}" srcOrd="0" destOrd="2"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1"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F8842BC3-6AC6-48D2-B8BF-D37664C45905}" srcId="{31264F5F-DC9F-4381-8866-3B84B06B0DF1}" destId="{2025891A-D49B-4FCF-990D-AD5384690BBA}" srcOrd="2" destOrd="0" parTransId="{85686781-18A1-4AA6-B03B-EAFED30D313C}" sibTransId="{05EB882D-B263-468D-A674-23217AA7C903}"/>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6E655BE3-82C2-4718-927E-2CC72BCBD5B2}" srcId="{D8035F69-2714-412A-9DAA-0858A42730C4}" destId="{ACC9BC43-6C45-4D3B-BCC0-50157B591B89}" srcOrd="1" destOrd="0" parTransId="{72167FDD-505D-4ACD-A84B-F2D52A310826}" sibTransId="{9792F52A-7F88-4DE7-A1AD-4C64B3FA3081}"/>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Full day use</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600"/>
            </a:spcAft>
          </a:pPr>
          <a:r>
            <a:rPr lang="en-US" sz="1800" dirty="0"/>
            <a:t>Highly flexible &amp; multi-purpose</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Focused on such a specific program (Robotics)</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Concept of a multi-purpose facility would be beneficial</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Would have to be a program-of-study that is well-received and in-demand</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Multi-purpose aspect and full-day usage are appealing</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1"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1"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20 programs of study at one campus</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How do they determine what programs to offer?</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38C9FFE-CFBE-474C-AF0D-D5D4800A72E0}">
      <dgm:prSet phldrT="[Text]" custT="1"/>
      <dgm:spPr/>
      <dgm:t>
        <a:bodyPr/>
        <a:lstStyle/>
        <a:p>
          <a:pPr>
            <a:spcAft>
              <a:spcPts val="600"/>
            </a:spcAft>
          </a:pPr>
          <a:r>
            <a:rPr lang="en-US" sz="1800" dirty="0"/>
            <a:t>Who establishes partnerships with local businesses?</a:t>
          </a:r>
        </a:p>
      </dgm:t>
    </dgm:pt>
    <dgm:pt modelId="{F9E94A75-FF99-4945-AE44-CFEFA09F6B93}" type="parTrans" cxnId="{8E12B71D-6CF1-4CFE-95D5-9EAAE5C8B39F}">
      <dgm:prSet/>
      <dgm:spPr/>
      <dgm:t>
        <a:bodyPr/>
        <a:lstStyle/>
        <a:p>
          <a:endParaRPr lang="en-US"/>
        </a:p>
      </dgm:t>
    </dgm:pt>
    <dgm:pt modelId="{30CBBF1F-CA92-46E4-BB7D-03DFB6961D78}" type="sibTrans" cxnId="{8E12B71D-6CF1-4CFE-95D5-9EAAE5C8B39F}">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Location of BMSN would be great for this type of a facility</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Parking challenges for BMSN</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15A8F82F-85DE-4731-B37D-C89CD3A8841B}">
      <dgm:prSet custT="1"/>
      <dgm:spPr/>
      <dgm:t>
        <a:bodyPr/>
        <a:lstStyle/>
        <a:p>
          <a:pPr>
            <a:spcAft>
              <a:spcPts val="600"/>
            </a:spcAft>
          </a:pPr>
          <a:r>
            <a:rPr lang="en-US" sz="1800" dirty="0"/>
            <a:t>Bussing or other trans-</a:t>
          </a:r>
          <a:r>
            <a:rPr lang="en-US" sz="1800" dirty="0" err="1"/>
            <a:t>portation</a:t>
          </a:r>
          <a:r>
            <a:rPr lang="en-US" sz="1800" dirty="0"/>
            <a:t> could be a challenge</a:t>
          </a:r>
        </a:p>
      </dgm:t>
    </dgm:pt>
    <dgm:pt modelId="{936DBBD7-94E6-4D21-961E-31736D9F8262}" type="parTrans" cxnId="{C0FEE08C-35EA-4FF3-8F89-3290A741DE2D}">
      <dgm:prSet/>
      <dgm:spPr/>
      <dgm:t>
        <a:bodyPr/>
        <a:lstStyle/>
        <a:p>
          <a:endParaRPr lang="en-US"/>
        </a:p>
      </dgm:t>
    </dgm:pt>
    <dgm:pt modelId="{3AA4EFF0-1C8C-44D8-9B26-30393404A633}" type="sibTrans" cxnId="{C0FEE08C-35EA-4FF3-8F89-3290A741DE2D}">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Centralized location of BMSN make this type of a collective CTE facility attractive</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AFFEF3C8-5286-4FF5-9D20-3A872B50A7E0}">
      <dgm:prSet phldrT="[Text]" custT="1"/>
      <dgm:spPr/>
      <dgm:t>
        <a:bodyPr/>
        <a:lstStyle/>
        <a:p>
          <a:pPr>
            <a:spcAft>
              <a:spcPts val="600"/>
            </a:spcAft>
          </a:pPr>
          <a:r>
            <a:rPr lang="en-US" sz="1800" dirty="0"/>
            <a:t>Serve 1700 students</a:t>
          </a:r>
        </a:p>
      </dgm:t>
    </dgm:pt>
    <dgm:pt modelId="{6E63E5C6-3E54-4F29-A1C4-03F47EB6C9EF}" type="parTrans" cxnId="{3B000339-61DA-4207-A84E-4BCCD43D61FF}">
      <dgm:prSet/>
      <dgm:spPr/>
      <dgm:t>
        <a:bodyPr/>
        <a:lstStyle/>
        <a:p>
          <a:endParaRPr lang="en-US"/>
        </a:p>
      </dgm:t>
    </dgm:pt>
    <dgm:pt modelId="{B20A5148-9A9D-4CB2-AFBD-FC2ADE4E4084}" type="sibTrans" cxnId="{3B000339-61DA-4207-A84E-4BCCD43D61FF}">
      <dgm:prSet/>
      <dgm:spPr/>
      <dgm:t>
        <a:bodyPr/>
        <a:lstStyle/>
        <a:p>
          <a:endParaRPr lang="en-US"/>
        </a:p>
      </dgm:t>
    </dgm:pt>
    <dgm:pt modelId="{A04BC2FF-1489-471B-89AB-51DBBB6D34D4}">
      <dgm:prSet phldrT="[Text]" custT="1"/>
      <dgm:spPr/>
      <dgm:t>
        <a:bodyPr/>
        <a:lstStyle/>
        <a:p>
          <a:pPr>
            <a:spcAft>
              <a:spcPts val="600"/>
            </a:spcAft>
          </a:pPr>
          <a:r>
            <a:rPr lang="en-US" sz="1800" dirty="0"/>
            <a:t>4 programs also serve the community</a:t>
          </a:r>
        </a:p>
      </dgm:t>
    </dgm:pt>
    <dgm:pt modelId="{E0E3E8FD-119C-492C-9264-FAD6A5C75B36}" type="parTrans" cxnId="{B7A84EEA-8861-4AB3-BCAC-4077A177053C}">
      <dgm:prSet/>
      <dgm:spPr/>
      <dgm:t>
        <a:bodyPr/>
        <a:lstStyle/>
        <a:p>
          <a:endParaRPr lang="en-US"/>
        </a:p>
      </dgm:t>
    </dgm:pt>
    <dgm:pt modelId="{5813AE8D-C30C-4C3F-8A8F-1FDED2A97923}" type="sibTrans" cxnId="{B7A84EEA-8861-4AB3-BCAC-4077A177053C}">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2"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E12B71D-6CF1-4CFE-95D5-9EAAE5C8B39F}" srcId="{D0FB89FD-439F-42B2-8168-C46C4AE25E73}" destId="{D38C9FFE-CFBE-474C-AF0D-D5D4800A72E0}" srcOrd="1" destOrd="0" parTransId="{F9E94A75-FF99-4945-AE44-CFEFA09F6B93}" sibTransId="{30CBBF1F-CA92-46E4-BB7D-03DFB6961D78}"/>
    <dgm:cxn modelId="{13F8A920-69D0-45DC-8ABC-91EE45096665}" type="presOf" srcId="{A04BC2FF-1489-471B-89AB-51DBBB6D34D4}" destId="{BAFE45D5-D783-4391-8F6C-28E95801714E}" srcOrd="0" destOrd="2" presId="urn:microsoft.com/office/officeart/2005/8/layout/hList2"/>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EC0E6D37-0B81-4738-8BBE-94A40694539D}" type="presOf" srcId="{D38C9FFE-CFBE-474C-AF0D-D5D4800A72E0}" destId="{F12A29B8-8468-46CB-86CB-7A634B1078EC}" srcOrd="0" destOrd="1" presId="urn:microsoft.com/office/officeart/2005/8/layout/hList2"/>
    <dgm:cxn modelId="{3B000339-61DA-4207-A84E-4BCCD43D61FF}" srcId="{31264F5F-DC9F-4381-8866-3B84B06B0DF1}" destId="{AFFEF3C8-5286-4FF5-9D20-3A872B50A7E0}" srcOrd="1" destOrd="0" parTransId="{6E63E5C6-3E54-4F29-A1C4-03F47EB6C9EF}" sibTransId="{B20A5148-9A9D-4CB2-AFBD-FC2ADE4E4084}"/>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2"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C0FEE08C-35EA-4FF3-8F89-3290A741DE2D}" srcId="{D1FFD291-2477-4D97-939A-366999E13E99}" destId="{15A8F82F-85DE-4731-B37D-C89CD3A8841B}" srcOrd="1" destOrd="0" parTransId="{936DBBD7-94E6-4D21-961E-31736D9F8262}" sibTransId="{3AA4EFF0-1C8C-44D8-9B26-30393404A633}"/>
    <dgm:cxn modelId="{6D7A018D-BB73-4A49-AEF9-62F9B3AF0CF5}" type="presOf" srcId="{31264F5F-DC9F-4381-8866-3B84B06B0DF1}" destId="{2FFE18D2-5804-40BE-94A8-43DDF7F3BBF7}" srcOrd="0" destOrd="0" presId="urn:microsoft.com/office/officeart/2005/8/layout/hList2"/>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27982EC5-5807-41F7-97BC-09281F94CE13}" type="presOf" srcId="{AFFEF3C8-5286-4FF5-9D20-3A872B50A7E0}" destId="{BAFE45D5-D783-4391-8F6C-28E95801714E}" srcOrd="0" destOrd="1" presId="urn:microsoft.com/office/officeart/2005/8/layout/hList2"/>
    <dgm:cxn modelId="{AC4BEFC8-2E22-4D30-B801-3ABBC8166048}" type="presOf" srcId="{15A8F82F-85DE-4731-B37D-C89CD3A8841B}" destId="{53E59139-CA80-4F09-99EE-D5C957EBC10B}" srcOrd="0" destOrd="1" presId="urn:microsoft.com/office/officeart/2005/8/layout/hList2"/>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B7A84EEA-8861-4AB3-BCAC-4077A177053C}" srcId="{31264F5F-DC9F-4381-8866-3B84B06B0DF1}" destId="{A04BC2FF-1489-471B-89AB-51DBBB6D34D4}" srcOrd="2" destOrd="0" parTransId="{E0E3E8FD-119C-492C-9264-FAD6A5C75B36}" sibTransId="{5813AE8D-C30C-4C3F-8A8F-1FDED2A97923}"/>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Staff that is willing to do “the extra”</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600"/>
            </a:spcAft>
          </a:pPr>
          <a:r>
            <a:rPr lang="en-US" sz="1800" dirty="0"/>
            <a:t>Campus on a true bell curve</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Would need to find staff that is bought in to this model</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HE partner could be found in ACD (campus forthcoming south of Boerne)</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Is an ECHS more needed/ wanted than a CTE facility?</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Like the strong connection between staff and students</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25AF3BE3-5A55-441D-A394-161C564F84A8}">
      <dgm:prSet phldrT="[Text]" custT="1"/>
      <dgm:spPr/>
      <dgm:t>
        <a:bodyPr/>
        <a:lstStyle/>
        <a:p>
          <a:pPr>
            <a:spcAft>
              <a:spcPts val="600"/>
            </a:spcAft>
          </a:pPr>
          <a:r>
            <a:rPr lang="en-US" sz="1800" dirty="0"/>
            <a:t>Physical proximity to their higher education partner</a:t>
          </a:r>
        </a:p>
      </dgm:t>
    </dgm:pt>
    <dgm:pt modelId="{DCF6E2FF-56AE-4F31-B8C4-7BAAC4165A4A}" type="parTrans" cxnId="{8010AE73-F29F-4CFE-8DF1-1DB1C6BF5A6A}">
      <dgm:prSet/>
      <dgm:spPr/>
      <dgm:t>
        <a:bodyPr/>
        <a:lstStyle/>
        <a:p>
          <a:endParaRPr lang="en-US"/>
        </a:p>
      </dgm:t>
    </dgm:pt>
    <dgm:pt modelId="{A3669905-FAD9-4B7E-9465-4424BDD26463}" type="sibTrans" cxnId="{8010AE73-F29F-4CFE-8DF1-1DB1C6BF5A6A}">
      <dgm:prSet/>
      <dgm:spPr/>
      <dgm:t>
        <a:bodyPr/>
        <a:lstStyle/>
        <a:p>
          <a:endParaRPr lang="en-US"/>
        </a:p>
      </dgm:t>
    </dgm:pt>
    <dgm:pt modelId="{24004C2D-872B-49BD-85C4-7823B1C409D1}">
      <dgm:prSet custT="1"/>
      <dgm:spPr/>
      <dgm:t>
        <a:bodyPr/>
        <a:lstStyle/>
        <a:p>
          <a:pPr>
            <a:spcAft>
              <a:spcPts val="600"/>
            </a:spcAft>
          </a:pPr>
          <a:r>
            <a:rPr lang="en-US" sz="1800" dirty="0"/>
            <a:t>With ACD coming to Boerne, would an ECHS make more sense closer to that campus?</a:t>
          </a:r>
        </a:p>
      </dgm:t>
    </dgm:pt>
    <dgm:pt modelId="{8956AAFE-8F49-4E7D-9DEC-5F65ECC7E0AB}" type="parTrans" cxnId="{91990600-77A3-44D1-9A15-E3D40EA0966D}">
      <dgm:prSet/>
      <dgm:spPr/>
      <dgm:t>
        <a:bodyPr/>
        <a:lstStyle/>
        <a:p>
          <a:endParaRPr lang="en-US"/>
        </a:p>
      </dgm:t>
    </dgm:pt>
    <dgm:pt modelId="{78ADD01E-00A5-41D6-89F1-289572A3457D}" type="sibTrans" cxnId="{91990600-77A3-44D1-9A15-E3D40EA0966D}">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91990600-77A3-44D1-9A15-E3D40EA0966D}" srcId="{D1FFD291-2477-4D97-939A-366999E13E99}" destId="{24004C2D-872B-49BD-85C4-7823B1C409D1}" srcOrd="1" destOrd="0" parTransId="{8956AAFE-8F49-4E7D-9DEC-5F65ECC7E0AB}" sibTransId="{78ADD01E-00A5-41D6-89F1-289572A3457D}"/>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2"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03285462-7E35-4EC4-929D-BDAE9B42FEB0}" type="presOf" srcId="{24004C2D-872B-49BD-85C4-7823B1C409D1}" destId="{53E59139-CA80-4F09-99EE-D5C957EBC10B}" srcOrd="0" destOrd="1"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8010AE73-F29F-4CFE-8DF1-1DB1C6BF5A6A}" srcId="{31264F5F-DC9F-4381-8866-3B84B06B0DF1}" destId="{25AF3BE3-5A55-441D-A394-161C564F84A8}" srcOrd="2" destOrd="0" parTransId="{DCF6E2FF-56AE-4F31-B8C4-7BAAC4165A4A}" sibTransId="{A3669905-FAD9-4B7E-9465-4424BDD26463}"/>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2" destOrd="0" parTransId="{04F79B24-8FA7-4C21-A684-8044637452AD}" sibTransId="{233BF6F2-E1D4-45DB-BCBE-1A19107E1F0F}"/>
    <dgm:cxn modelId="{AAF7BF7D-3A6E-4C8D-866E-7A2BFD1E5FD6}" type="presOf" srcId="{25AF3BE3-5A55-441D-A394-161C564F84A8}" destId="{BAFE45D5-D783-4391-8F6C-28E95801714E}" srcOrd="0" destOrd="2" presId="urn:microsoft.com/office/officeart/2005/8/layout/hList2"/>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1" destOrd="0" parTransId="{579366E8-8B79-4F73-8FD8-B7BB595A9BD8}" sibTransId="{5B263EE7-B64D-4837-A6D8-A6AAC395CE51}"/>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1"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Intentional for students to receive certifications and/or credentials</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Facility design issues (narrow hallways)</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Ideal roadmap for Boerne ISD to use</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Space and land – is BMSN big enough for this type of program?</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“This is the premier standard, in my opinion…”</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9D5DEB47-AAD6-4367-9940-BE4D54AFF46E}">
      <dgm:prSet phldrT="[Text]" custT="1"/>
      <dgm:spPr/>
      <dgm:t>
        <a:bodyPr/>
        <a:lstStyle/>
        <a:p>
          <a:pPr>
            <a:spcAft>
              <a:spcPts val="600"/>
            </a:spcAft>
          </a:pPr>
          <a:r>
            <a:rPr lang="en-US" sz="1800" dirty="0"/>
            <a:t>Immersive environment</a:t>
          </a:r>
        </a:p>
      </dgm:t>
    </dgm:pt>
    <dgm:pt modelId="{72A1143F-52C6-4444-9566-C37019FB35C1}" type="parTrans" cxnId="{0594D358-5AFC-4EF9-AA75-D6AA226FEF80}">
      <dgm:prSet/>
      <dgm:spPr/>
      <dgm:t>
        <a:bodyPr/>
        <a:lstStyle/>
        <a:p>
          <a:endParaRPr lang="en-US"/>
        </a:p>
      </dgm:t>
    </dgm:pt>
    <dgm:pt modelId="{CB922288-EBF7-4CDF-97F0-3A0B6C3D71D4}" type="sibTrans" cxnId="{0594D358-5AFC-4EF9-AA75-D6AA226FEF80}">
      <dgm:prSet/>
      <dgm:spPr/>
      <dgm:t>
        <a:bodyPr/>
        <a:lstStyle/>
        <a:p>
          <a:endParaRPr lang="en-US"/>
        </a:p>
      </dgm:t>
    </dgm:pt>
    <dgm:pt modelId="{037ED6F4-AC9E-417D-8D8C-BEA16F9DFE29}">
      <dgm:prSet phldrT="[Text]" custT="1"/>
      <dgm:spPr/>
      <dgm:t>
        <a:bodyPr/>
        <a:lstStyle/>
        <a:p>
          <a:pPr>
            <a:spcAft>
              <a:spcPts val="600"/>
            </a:spcAft>
          </a:pPr>
          <a:r>
            <a:rPr lang="en-US" sz="1800" dirty="0"/>
            <a:t>Creative use of an existing facility</a:t>
          </a:r>
        </a:p>
      </dgm:t>
    </dgm:pt>
    <dgm:pt modelId="{0DDBBB23-A093-42FD-8484-E0B6A908792C}" type="parTrans" cxnId="{E633DB12-037C-4945-AB93-26A77F0BDE2E}">
      <dgm:prSet/>
      <dgm:spPr/>
      <dgm:t>
        <a:bodyPr/>
        <a:lstStyle/>
        <a:p>
          <a:endParaRPr lang="en-US"/>
        </a:p>
      </dgm:t>
    </dgm:pt>
    <dgm:pt modelId="{37228430-C71C-4B92-AF07-F0B6CF868737}" type="sibTrans" cxnId="{E633DB12-037C-4945-AB93-26A77F0BDE2E}">
      <dgm:prSet/>
      <dgm:spPr/>
      <dgm:t>
        <a:bodyPr/>
        <a:lstStyle/>
        <a:p>
          <a:endParaRPr lang="en-US"/>
        </a:p>
      </dgm:t>
    </dgm:pt>
    <dgm:pt modelId="{F53464C4-1651-4775-8F71-91B21D9AD0D5}">
      <dgm:prSet custT="1"/>
      <dgm:spPr/>
      <dgm:t>
        <a:bodyPr/>
        <a:lstStyle/>
        <a:p>
          <a:pPr>
            <a:spcAft>
              <a:spcPts val="600"/>
            </a:spcAft>
          </a:pPr>
          <a:r>
            <a:rPr lang="en-US" sz="1800" dirty="0"/>
            <a:t>Will the community support it?</a:t>
          </a:r>
        </a:p>
      </dgm:t>
    </dgm:pt>
    <dgm:pt modelId="{A93A30A5-39EF-4D14-80C0-F4007A2C26F7}" type="parTrans" cxnId="{2674979F-5524-4E55-8B0E-BA9306924ED2}">
      <dgm:prSet/>
      <dgm:spPr/>
      <dgm:t>
        <a:bodyPr/>
        <a:lstStyle/>
        <a:p>
          <a:endParaRPr lang="en-US"/>
        </a:p>
      </dgm:t>
    </dgm:pt>
    <dgm:pt modelId="{C60C147C-B9F9-43DB-93C7-3587198FA174}" type="sibTrans" cxnId="{2674979F-5524-4E55-8B0E-BA9306924ED2}">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2" presId="urn:microsoft.com/office/officeart/2005/8/layout/hList2"/>
    <dgm:cxn modelId="{2081F30E-F107-4FFC-BB95-20C815D401D8}" type="presOf" srcId="{D0FB89FD-439F-42B2-8168-C46C4AE25E73}" destId="{693AA227-836B-48F3-985C-B3E5CA6C1157}" srcOrd="0" destOrd="0" presId="urn:microsoft.com/office/officeart/2005/8/layout/hList2"/>
    <dgm:cxn modelId="{E633DB12-037C-4945-AB93-26A77F0BDE2E}" srcId="{31264F5F-DC9F-4381-8866-3B84B06B0DF1}" destId="{037ED6F4-AC9E-417D-8D8C-BEA16F9DFE29}" srcOrd="2" destOrd="0" parTransId="{0DDBBB23-A093-42FD-8484-E0B6A908792C}" sibTransId="{37228430-C71C-4B92-AF07-F0B6CF868737}"/>
    <dgm:cxn modelId="{00E4B313-2448-45ED-B11B-B746BCED565C}" srcId="{CF95B3D0-60EE-49E5-B5AF-7977E4A8BF03}" destId="{A02F7B05-B031-43DA-A743-4D6DCE65EC83}" srcOrd="0" destOrd="0" parTransId="{1A3CEEF2-D7B7-426C-AF87-8A5C38293DC3}" sibTransId="{7EF571C0-F31D-4D39-AE7B-FDF627D01D3B}"/>
    <dgm:cxn modelId="{D679DB29-B04D-4F90-8159-1FE53AC95DDF}" type="presOf" srcId="{037ED6F4-AC9E-417D-8D8C-BEA16F9DFE29}" destId="{BAFE45D5-D783-4391-8F6C-28E95801714E}" srcOrd="0" destOrd="2" presId="urn:microsoft.com/office/officeart/2005/8/layout/hList2"/>
    <dgm:cxn modelId="{8C05982A-6F04-438A-8D44-266816828992}" srcId="{D0FB89FD-439F-42B2-8168-C46C4AE25E73}" destId="{A22C7C04-C3D6-46B3-9ADB-6A3FF44C7B30}" srcOrd="0" destOrd="0" parTransId="{5E527A67-3391-488D-9ECB-A5259E9395DF}" sibTransId="{09D9E85F-2647-4A40-99E3-65DB3C754C4F}"/>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B7B4176E-6E4F-4F89-9608-2B93CFA19204}" srcId="{CF95B3D0-60EE-49E5-B5AF-7977E4A8BF03}" destId="{16B3ADF2-F3AA-4436-9284-5350A61FD2D5}" srcOrd="1" destOrd="0" parTransId="{7C87049D-2169-4B8F-AFF9-12677E966859}" sibTransId="{0993B81B-0444-4858-99E1-62A13080C06C}"/>
    <dgm:cxn modelId="{AEEBBF4E-C1C2-4F07-8DF4-43EDD3680391}" type="presOf" srcId="{9D5DEB47-AAD6-4367-9940-BE4D54AFF46E}" destId="{BAFE45D5-D783-4391-8F6C-28E95801714E}" srcOrd="0" destOrd="1" presId="urn:microsoft.com/office/officeart/2005/8/layout/hList2"/>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2" destOrd="0" parTransId="{04F79B24-8FA7-4C21-A684-8044637452AD}" sibTransId="{233BF6F2-E1D4-45DB-BCBE-1A19107E1F0F}"/>
    <dgm:cxn modelId="{0594D358-5AFC-4EF9-AA75-D6AA226FEF80}" srcId="{31264F5F-DC9F-4381-8866-3B84B06B0DF1}" destId="{9D5DEB47-AAD6-4367-9940-BE4D54AFF46E}" srcOrd="1" destOrd="0" parTransId="{72A1143F-52C6-4444-9566-C37019FB35C1}" sibTransId="{CB922288-EBF7-4CDF-97F0-3A0B6C3D71D4}"/>
    <dgm:cxn modelId="{B1EED37E-AE5F-474C-9A82-E6E9CB022590}" srcId="{CADD4245-1ACB-4211-9589-77DF8257468D}" destId="{31264F5F-DC9F-4381-8866-3B84B06B0DF1}" srcOrd="0" destOrd="0" parTransId="{530067CC-1055-4DFA-ABD6-2F47BB4B1078}" sibTransId="{3A676B1C-C7AA-4BD9-8BA1-384C0265BDAF}"/>
    <dgm:cxn modelId="{6D7A018D-BB73-4A49-AEF9-62F9B3AF0CF5}" type="presOf" srcId="{31264F5F-DC9F-4381-8866-3B84B06B0DF1}" destId="{2FFE18D2-5804-40BE-94A8-43DDF7F3BBF7}" srcOrd="0" destOrd="0" presId="urn:microsoft.com/office/officeart/2005/8/layout/hList2"/>
    <dgm:cxn modelId="{2674979F-5524-4E55-8B0E-BA9306924ED2}" srcId="{D1FFD291-2477-4D97-939A-366999E13E99}" destId="{F53464C4-1651-4775-8F71-91B21D9AD0D5}" srcOrd="1" destOrd="0" parTransId="{A93A30A5-39EF-4D14-80C0-F4007A2C26F7}" sibTransId="{C60C147C-B9F9-43DB-93C7-3587198FA174}"/>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6EAC09C3-791A-4EBF-AF01-561A34C5CB5D}" type="presOf" srcId="{F53464C4-1651-4775-8F71-91B21D9AD0D5}" destId="{53E59139-CA80-4F09-99EE-D5C957EBC10B}" srcOrd="0" destOrd="1" presId="urn:microsoft.com/office/officeart/2005/8/layout/hList2"/>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ADD4245-1ACB-4211-9589-77DF8257468D}" type="doc">
      <dgm:prSet loTypeId="urn:microsoft.com/office/officeart/2005/8/layout/hList2" loCatId="list" qsTypeId="urn:microsoft.com/office/officeart/2005/8/quickstyle/simple4" qsCatId="simple" csTypeId="urn:microsoft.com/office/officeart/2005/8/colors/accent3_2" csCatId="accent3" phldr="1"/>
      <dgm:spPr/>
      <dgm:t>
        <a:bodyPr/>
        <a:lstStyle/>
        <a:p>
          <a:endParaRPr lang="en-US"/>
        </a:p>
      </dgm:t>
    </dgm:pt>
    <dgm:pt modelId="{31264F5F-DC9F-4381-8866-3B84B06B0DF1}">
      <dgm:prSet phldrT="[Text]"/>
      <dgm:spPr/>
      <dgm:t>
        <a:bodyPr/>
        <a:lstStyle/>
        <a:p>
          <a:r>
            <a:rPr lang="en-US" dirty="0"/>
            <a:t>THIS IS GREAT!</a:t>
          </a:r>
        </a:p>
      </dgm:t>
    </dgm:pt>
    <dgm:pt modelId="{530067CC-1055-4DFA-ABD6-2F47BB4B1078}" type="parTrans" cxnId="{B1EED37E-AE5F-474C-9A82-E6E9CB022590}">
      <dgm:prSet/>
      <dgm:spPr/>
      <dgm:t>
        <a:bodyPr/>
        <a:lstStyle/>
        <a:p>
          <a:endParaRPr lang="en-US"/>
        </a:p>
      </dgm:t>
    </dgm:pt>
    <dgm:pt modelId="{3A676B1C-C7AA-4BD9-8BA1-384C0265BDAF}" type="sibTrans" cxnId="{B1EED37E-AE5F-474C-9A82-E6E9CB022590}">
      <dgm:prSet/>
      <dgm:spPr/>
      <dgm:t>
        <a:bodyPr/>
        <a:lstStyle/>
        <a:p>
          <a:endParaRPr lang="en-US"/>
        </a:p>
      </dgm:t>
    </dgm:pt>
    <dgm:pt modelId="{C9659A35-DD2E-479A-9B3A-A3964DFF905A}">
      <dgm:prSet phldrT="[Text]" custT="1"/>
      <dgm:spPr/>
      <dgm:t>
        <a:bodyPr/>
        <a:lstStyle/>
        <a:p>
          <a:pPr>
            <a:spcAft>
              <a:spcPts val="600"/>
            </a:spcAft>
          </a:pPr>
          <a:r>
            <a:rPr lang="en-US" sz="1800" dirty="0"/>
            <a:t>Focused on collaboration</a:t>
          </a:r>
        </a:p>
      </dgm:t>
    </dgm:pt>
    <dgm:pt modelId="{30466A2F-778D-465D-923D-D461A89F4C9F}" type="parTrans" cxnId="{9F1A4443-04EF-447B-AA02-7FD4785F67D3}">
      <dgm:prSet/>
      <dgm:spPr/>
      <dgm:t>
        <a:bodyPr/>
        <a:lstStyle/>
        <a:p>
          <a:endParaRPr lang="en-US"/>
        </a:p>
      </dgm:t>
    </dgm:pt>
    <dgm:pt modelId="{6BF85F35-9CCA-427E-9AC2-73DD82A288E5}" type="sibTrans" cxnId="{9F1A4443-04EF-447B-AA02-7FD4785F67D3}">
      <dgm:prSet/>
      <dgm:spPr/>
      <dgm:t>
        <a:bodyPr/>
        <a:lstStyle/>
        <a:p>
          <a:endParaRPr lang="en-US"/>
        </a:p>
      </dgm:t>
    </dgm:pt>
    <dgm:pt modelId="{D03F8DC2-6554-403C-984C-AA23E59D16D3}">
      <dgm:prSet phldrT="[Text]" custT="1"/>
      <dgm:spPr/>
      <dgm:t>
        <a:bodyPr/>
        <a:lstStyle/>
        <a:p>
          <a:pPr>
            <a:spcAft>
              <a:spcPts val="600"/>
            </a:spcAft>
          </a:pPr>
          <a:r>
            <a:rPr lang="en-US" sz="1800" dirty="0"/>
            <a:t>Flexibility</a:t>
          </a:r>
        </a:p>
      </dgm:t>
    </dgm:pt>
    <dgm:pt modelId="{579366E8-8B79-4F73-8FD8-B7BB595A9BD8}" type="parTrans" cxnId="{804D3999-AA66-48D3-8E3A-8E65D71EEB16}">
      <dgm:prSet/>
      <dgm:spPr/>
      <dgm:t>
        <a:bodyPr/>
        <a:lstStyle/>
        <a:p>
          <a:endParaRPr lang="en-US"/>
        </a:p>
      </dgm:t>
    </dgm:pt>
    <dgm:pt modelId="{5B263EE7-B64D-4837-A6D8-A6AAC395CE51}" type="sibTrans" cxnId="{804D3999-AA66-48D3-8E3A-8E65D71EEB16}">
      <dgm:prSet/>
      <dgm:spPr/>
      <dgm:t>
        <a:bodyPr/>
        <a:lstStyle/>
        <a:p>
          <a:endParaRPr lang="en-US"/>
        </a:p>
      </dgm:t>
    </dgm:pt>
    <dgm:pt modelId="{D0FB89FD-439F-42B2-8168-C46C4AE25E73}">
      <dgm:prSet phldrT="[Text]"/>
      <dgm:spPr/>
      <dgm:t>
        <a:bodyPr/>
        <a:lstStyle/>
        <a:p>
          <a:r>
            <a:rPr lang="en-US" dirty="0"/>
            <a:t>I’M NOT SURE ABOUT THIS</a:t>
          </a:r>
        </a:p>
      </dgm:t>
    </dgm:pt>
    <dgm:pt modelId="{1D02F373-9DD8-4A8E-BC13-4E909E2335E4}" type="parTrans" cxnId="{A9E6ECA2-6EF8-4BC0-9C41-AA11C328668E}">
      <dgm:prSet/>
      <dgm:spPr/>
      <dgm:t>
        <a:bodyPr/>
        <a:lstStyle/>
        <a:p>
          <a:endParaRPr lang="en-US"/>
        </a:p>
      </dgm:t>
    </dgm:pt>
    <dgm:pt modelId="{D8B04374-D77B-48BD-8BCF-2B925B5E85CF}" type="sibTrans" cxnId="{A9E6ECA2-6EF8-4BC0-9C41-AA11C328668E}">
      <dgm:prSet/>
      <dgm:spPr/>
      <dgm:t>
        <a:bodyPr/>
        <a:lstStyle/>
        <a:p>
          <a:endParaRPr lang="en-US"/>
        </a:p>
      </dgm:t>
    </dgm:pt>
    <dgm:pt modelId="{A22C7C04-C3D6-46B3-9ADB-6A3FF44C7B30}">
      <dgm:prSet phldrT="[Text]" custT="1"/>
      <dgm:spPr/>
      <dgm:t>
        <a:bodyPr/>
        <a:lstStyle/>
        <a:p>
          <a:pPr>
            <a:spcAft>
              <a:spcPts val="600"/>
            </a:spcAft>
          </a:pPr>
          <a:r>
            <a:rPr lang="en-US" sz="1800" dirty="0"/>
            <a:t>Makerspace was only geared for one pathway</a:t>
          </a:r>
        </a:p>
      </dgm:t>
    </dgm:pt>
    <dgm:pt modelId="{5E527A67-3391-488D-9ECB-A5259E9395DF}" type="parTrans" cxnId="{8C05982A-6F04-438A-8D44-266816828992}">
      <dgm:prSet/>
      <dgm:spPr/>
      <dgm:t>
        <a:bodyPr/>
        <a:lstStyle/>
        <a:p>
          <a:endParaRPr lang="en-US"/>
        </a:p>
      </dgm:t>
    </dgm:pt>
    <dgm:pt modelId="{09D9E85F-2647-4A40-99E3-65DB3C754C4F}" type="sibTrans" cxnId="{8C05982A-6F04-438A-8D44-266816828992}">
      <dgm:prSet/>
      <dgm:spPr/>
      <dgm:t>
        <a:bodyPr/>
        <a:lstStyle/>
        <a:p>
          <a:endParaRPr lang="en-US"/>
        </a:p>
      </dgm:t>
    </dgm:pt>
    <dgm:pt modelId="{D38C9FFE-CFBE-474C-AF0D-D5D4800A72E0}">
      <dgm:prSet phldrT="[Text]" custT="1"/>
      <dgm:spPr/>
      <dgm:t>
        <a:bodyPr/>
        <a:lstStyle/>
        <a:p>
          <a:pPr>
            <a:spcAft>
              <a:spcPts val="600"/>
            </a:spcAft>
          </a:pPr>
          <a:r>
            <a:rPr lang="en-US" sz="1800" dirty="0"/>
            <a:t>Staffing for the makerspace </a:t>
          </a:r>
        </a:p>
      </dgm:t>
    </dgm:pt>
    <dgm:pt modelId="{F9E94A75-FF99-4945-AE44-CFEFA09F6B93}" type="parTrans" cxnId="{8E12B71D-6CF1-4CFE-95D5-9EAAE5C8B39F}">
      <dgm:prSet/>
      <dgm:spPr/>
      <dgm:t>
        <a:bodyPr/>
        <a:lstStyle/>
        <a:p>
          <a:endParaRPr lang="en-US"/>
        </a:p>
      </dgm:t>
    </dgm:pt>
    <dgm:pt modelId="{30CBBF1F-CA92-46E4-BB7D-03DFB6961D78}" type="sibTrans" cxnId="{8E12B71D-6CF1-4CFE-95D5-9EAAE5C8B39F}">
      <dgm:prSet/>
      <dgm:spPr/>
      <dgm:t>
        <a:bodyPr/>
        <a:lstStyle/>
        <a:p>
          <a:endParaRPr lang="en-US"/>
        </a:p>
      </dgm:t>
    </dgm:pt>
    <dgm:pt modelId="{D8035F69-2714-412A-9DAA-0858A42730C4}">
      <dgm:prSet phldrT="[Text]"/>
      <dgm:spPr/>
      <dgm:t>
        <a:bodyPr/>
        <a:lstStyle/>
        <a:p>
          <a:r>
            <a:rPr lang="en-US" dirty="0"/>
            <a:t>RELEVANCE TO BOERNE</a:t>
          </a:r>
        </a:p>
      </dgm:t>
    </dgm:pt>
    <dgm:pt modelId="{85B9DEE4-57CB-458D-BF78-0FD163FAD985}" type="parTrans" cxnId="{0593EDF2-DF54-465E-84B3-0F4BE3FA5F6D}">
      <dgm:prSet/>
      <dgm:spPr/>
      <dgm:t>
        <a:bodyPr/>
        <a:lstStyle/>
        <a:p>
          <a:endParaRPr lang="en-US"/>
        </a:p>
      </dgm:t>
    </dgm:pt>
    <dgm:pt modelId="{006C5264-5690-44F5-BE68-38C94708C1D2}" type="sibTrans" cxnId="{0593EDF2-DF54-465E-84B3-0F4BE3FA5F6D}">
      <dgm:prSet/>
      <dgm:spPr/>
      <dgm:t>
        <a:bodyPr/>
        <a:lstStyle/>
        <a:p>
          <a:endParaRPr lang="en-US"/>
        </a:p>
      </dgm:t>
    </dgm:pt>
    <dgm:pt modelId="{103564E1-A437-41BC-9067-58617B82FF69}">
      <dgm:prSet phldrT="[Text]" custT="1"/>
      <dgm:spPr/>
      <dgm:t>
        <a:bodyPr/>
        <a:lstStyle/>
        <a:p>
          <a:pPr>
            <a:spcAft>
              <a:spcPts val="600"/>
            </a:spcAft>
          </a:pPr>
          <a:r>
            <a:rPr lang="en-US" sz="1800" dirty="0"/>
            <a:t>Great as an idea to promote collaboration between the district and community college</a:t>
          </a:r>
        </a:p>
      </dgm:t>
    </dgm:pt>
    <dgm:pt modelId="{31AFF7AE-9922-481F-864A-5B54F0200A65}" type="parTrans" cxnId="{36177BC2-E157-48E5-B806-D7629BACE02F}">
      <dgm:prSet/>
      <dgm:spPr/>
      <dgm:t>
        <a:bodyPr/>
        <a:lstStyle/>
        <a:p>
          <a:endParaRPr lang="en-US"/>
        </a:p>
      </dgm:t>
    </dgm:pt>
    <dgm:pt modelId="{48F1D717-8637-44A1-BF77-EF51C8F2D847}" type="sibTrans" cxnId="{36177BC2-E157-48E5-B806-D7629BACE02F}">
      <dgm:prSet/>
      <dgm:spPr/>
      <dgm:t>
        <a:bodyPr/>
        <a:lstStyle/>
        <a:p>
          <a:endParaRPr lang="en-US"/>
        </a:p>
      </dgm:t>
    </dgm:pt>
    <dgm:pt modelId="{D1FFD291-2477-4D97-939A-366999E13E99}">
      <dgm:prSet/>
      <dgm:spPr/>
      <dgm:t>
        <a:bodyPr/>
        <a:lstStyle/>
        <a:p>
          <a:r>
            <a:rPr lang="en-US" dirty="0"/>
            <a:t>CHALLENGES</a:t>
          </a:r>
        </a:p>
      </dgm:t>
    </dgm:pt>
    <dgm:pt modelId="{DDC2C46C-3215-42B2-B29E-2DE9DA5C1C13}" type="parTrans" cxnId="{3F315B03-A543-4157-A940-9B393E8257D0}">
      <dgm:prSet/>
      <dgm:spPr/>
      <dgm:t>
        <a:bodyPr/>
        <a:lstStyle/>
        <a:p>
          <a:endParaRPr lang="en-US"/>
        </a:p>
      </dgm:t>
    </dgm:pt>
    <dgm:pt modelId="{826BBB35-0939-4868-959B-A7AC5F8B2364}" type="sibTrans" cxnId="{3F315B03-A543-4157-A940-9B393E8257D0}">
      <dgm:prSet/>
      <dgm:spPr/>
      <dgm:t>
        <a:bodyPr/>
        <a:lstStyle/>
        <a:p>
          <a:endParaRPr lang="en-US"/>
        </a:p>
      </dgm:t>
    </dgm:pt>
    <dgm:pt modelId="{CF95B3D0-60EE-49E5-B5AF-7977E4A8BF03}">
      <dgm:prSet/>
      <dgm:spPr/>
      <dgm:t>
        <a:bodyPr/>
        <a:lstStyle/>
        <a:p>
          <a:r>
            <a:rPr lang="en-US" dirty="0"/>
            <a:t>FINAL THOUGHTS</a:t>
          </a:r>
        </a:p>
      </dgm:t>
    </dgm:pt>
    <dgm:pt modelId="{119C7E0E-B4E4-4BA9-9F22-748E60CC73CC}" type="parTrans" cxnId="{202F38A3-8FFD-4F36-B6E5-7D5E728F94C7}">
      <dgm:prSet/>
      <dgm:spPr/>
      <dgm:t>
        <a:bodyPr/>
        <a:lstStyle/>
        <a:p>
          <a:endParaRPr lang="en-US"/>
        </a:p>
      </dgm:t>
    </dgm:pt>
    <dgm:pt modelId="{57DF33F3-AF9A-4FC4-8418-C217FD7668F8}" type="sibTrans" cxnId="{202F38A3-8FFD-4F36-B6E5-7D5E728F94C7}">
      <dgm:prSet/>
      <dgm:spPr/>
      <dgm:t>
        <a:bodyPr/>
        <a:lstStyle/>
        <a:p>
          <a:endParaRPr lang="en-US"/>
        </a:p>
      </dgm:t>
    </dgm:pt>
    <dgm:pt modelId="{43DF56CF-EA01-42DE-A984-C8DCBFC8FBFC}">
      <dgm:prSet custT="1"/>
      <dgm:spPr/>
      <dgm:t>
        <a:bodyPr/>
        <a:lstStyle/>
        <a:p>
          <a:pPr>
            <a:spcAft>
              <a:spcPts val="600"/>
            </a:spcAft>
          </a:pPr>
          <a:r>
            <a:rPr lang="en-US" sz="1800" dirty="0"/>
            <a:t>Cost</a:t>
          </a:r>
        </a:p>
      </dgm:t>
    </dgm:pt>
    <dgm:pt modelId="{0DDB2FFD-FC71-4284-AFDD-3D78A883ED5B}" type="parTrans" cxnId="{2DBD6A5B-4798-40CC-B0EC-65D9053AD13A}">
      <dgm:prSet/>
      <dgm:spPr/>
      <dgm:t>
        <a:bodyPr/>
        <a:lstStyle/>
        <a:p>
          <a:endParaRPr lang="en-US"/>
        </a:p>
      </dgm:t>
    </dgm:pt>
    <dgm:pt modelId="{22D856E6-3DEC-4AB7-84E5-11E0B4A1342C}" type="sibTrans" cxnId="{2DBD6A5B-4798-40CC-B0EC-65D9053AD13A}">
      <dgm:prSet/>
      <dgm:spPr/>
      <dgm:t>
        <a:bodyPr/>
        <a:lstStyle/>
        <a:p>
          <a:endParaRPr lang="en-US"/>
        </a:p>
      </dgm:t>
    </dgm:pt>
    <dgm:pt modelId="{45589A01-9D3D-4371-BC37-BCFA6A41ABF4}">
      <dgm:prSet custT="1"/>
      <dgm:spPr/>
      <dgm:t>
        <a:bodyPr/>
        <a:lstStyle/>
        <a:p>
          <a:pPr>
            <a:spcAft>
              <a:spcPts val="600"/>
            </a:spcAft>
          </a:pPr>
          <a:endParaRPr lang="en-US" sz="1800" dirty="0"/>
        </a:p>
      </dgm:t>
    </dgm:pt>
    <dgm:pt modelId="{04F79B24-8FA7-4C21-A684-8044637452AD}" type="parTrans" cxnId="{34233475-CB99-4E92-BE3E-CDBBF3FD0BDE}">
      <dgm:prSet/>
      <dgm:spPr/>
      <dgm:t>
        <a:bodyPr/>
        <a:lstStyle/>
        <a:p>
          <a:endParaRPr lang="en-US"/>
        </a:p>
      </dgm:t>
    </dgm:pt>
    <dgm:pt modelId="{233BF6F2-E1D4-45DB-BCBE-1A19107E1F0F}" type="sibTrans" cxnId="{34233475-CB99-4E92-BE3E-CDBBF3FD0BDE}">
      <dgm:prSet/>
      <dgm:spPr/>
      <dgm:t>
        <a:bodyPr/>
        <a:lstStyle/>
        <a:p>
          <a:endParaRPr lang="en-US"/>
        </a:p>
      </dgm:t>
    </dgm:pt>
    <dgm:pt modelId="{A02F7B05-B031-43DA-A743-4D6DCE65EC83}">
      <dgm:prSet custT="1"/>
      <dgm:spPr/>
      <dgm:t>
        <a:bodyPr/>
        <a:lstStyle/>
        <a:p>
          <a:pPr>
            <a:spcAft>
              <a:spcPts val="600"/>
            </a:spcAft>
          </a:pPr>
          <a:r>
            <a:rPr lang="en-US" sz="1800" dirty="0"/>
            <a:t>Would be nice to have in Boerne</a:t>
          </a:r>
        </a:p>
      </dgm:t>
    </dgm:pt>
    <dgm:pt modelId="{1A3CEEF2-D7B7-426C-AF87-8A5C38293DC3}" type="parTrans" cxnId="{00E4B313-2448-45ED-B11B-B746BCED565C}">
      <dgm:prSet/>
      <dgm:spPr/>
      <dgm:t>
        <a:bodyPr/>
        <a:lstStyle/>
        <a:p>
          <a:endParaRPr lang="en-US"/>
        </a:p>
      </dgm:t>
    </dgm:pt>
    <dgm:pt modelId="{7EF571C0-F31D-4D39-AE7B-FDF627D01D3B}" type="sibTrans" cxnId="{00E4B313-2448-45ED-B11B-B746BCED565C}">
      <dgm:prSet/>
      <dgm:spPr/>
      <dgm:t>
        <a:bodyPr/>
        <a:lstStyle/>
        <a:p>
          <a:endParaRPr lang="en-US"/>
        </a:p>
      </dgm:t>
    </dgm:pt>
    <dgm:pt modelId="{71A127C2-8C30-48F2-902A-10E483C48769}">
      <dgm:prSet custT="1"/>
      <dgm:spPr/>
      <dgm:t>
        <a:bodyPr/>
        <a:lstStyle/>
        <a:p>
          <a:pPr>
            <a:spcAft>
              <a:spcPts val="600"/>
            </a:spcAft>
          </a:pPr>
          <a:r>
            <a:rPr lang="en-US" sz="1800" dirty="0"/>
            <a:t>Would need to be flexible and adaptable – not designed around a specific type of technology</a:t>
          </a:r>
        </a:p>
      </dgm:t>
    </dgm:pt>
    <dgm:pt modelId="{C0FD7F74-5C0A-4E7D-9859-9B17A3D54BA3}" type="parTrans" cxnId="{007EFA2A-106E-402C-9AF4-A176FA1ED328}">
      <dgm:prSet/>
      <dgm:spPr/>
      <dgm:t>
        <a:bodyPr/>
        <a:lstStyle/>
        <a:p>
          <a:endParaRPr lang="en-US"/>
        </a:p>
      </dgm:t>
    </dgm:pt>
    <dgm:pt modelId="{3ED533A8-3E35-4117-9DBE-E77C5CBE1B32}" type="sibTrans" cxnId="{007EFA2A-106E-402C-9AF4-A176FA1ED328}">
      <dgm:prSet/>
      <dgm:spPr/>
      <dgm:t>
        <a:bodyPr/>
        <a:lstStyle/>
        <a:p>
          <a:endParaRPr lang="en-US"/>
        </a:p>
      </dgm:t>
    </dgm:pt>
    <dgm:pt modelId="{16B3ADF2-F3AA-4436-9284-5350A61FD2D5}">
      <dgm:prSet custT="1"/>
      <dgm:spPr/>
      <dgm:t>
        <a:bodyPr/>
        <a:lstStyle/>
        <a:p>
          <a:pPr>
            <a:spcAft>
              <a:spcPts val="600"/>
            </a:spcAft>
          </a:pPr>
          <a:endParaRPr lang="en-US" sz="1800" dirty="0"/>
        </a:p>
      </dgm:t>
    </dgm:pt>
    <dgm:pt modelId="{7C87049D-2169-4B8F-AFF9-12677E966859}" type="parTrans" cxnId="{B7B4176E-6E4F-4F89-9608-2B93CFA19204}">
      <dgm:prSet/>
      <dgm:spPr/>
      <dgm:t>
        <a:bodyPr/>
        <a:lstStyle/>
        <a:p>
          <a:endParaRPr lang="en-US"/>
        </a:p>
      </dgm:t>
    </dgm:pt>
    <dgm:pt modelId="{0993B81B-0444-4858-99E1-62A13080C06C}" type="sibTrans" cxnId="{B7B4176E-6E4F-4F89-9608-2B93CFA19204}">
      <dgm:prSet/>
      <dgm:spPr/>
      <dgm:t>
        <a:bodyPr/>
        <a:lstStyle/>
        <a:p>
          <a:endParaRPr lang="en-US"/>
        </a:p>
      </dgm:t>
    </dgm:pt>
    <dgm:pt modelId="{527EA5A2-E395-4B60-B597-D5F8B1970C3F}">
      <dgm:prSet phldrT="[Text]" custT="1"/>
      <dgm:spPr/>
      <dgm:t>
        <a:bodyPr/>
        <a:lstStyle/>
        <a:p>
          <a:pPr>
            <a:spcAft>
              <a:spcPts val="600"/>
            </a:spcAft>
          </a:pPr>
          <a:r>
            <a:rPr lang="en-US" sz="1800" dirty="0"/>
            <a:t>Makerspace integration was great</a:t>
          </a:r>
        </a:p>
      </dgm:t>
    </dgm:pt>
    <dgm:pt modelId="{0454A614-E3E2-43FD-A61C-11E673F8D263}" type="parTrans" cxnId="{E025B89F-BB4C-497E-9450-E0F223784B05}">
      <dgm:prSet/>
      <dgm:spPr/>
      <dgm:t>
        <a:bodyPr/>
        <a:lstStyle/>
        <a:p>
          <a:endParaRPr lang="en-US"/>
        </a:p>
      </dgm:t>
    </dgm:pt>
    <dgm:pt modelId="{3FD54426-5135-4A48-B480-72C697FE92A5}" type="sibTrans" cxnId="{E025B89F-BB4C-497E-9450-E0F223784B05}">
      <dgm:prSet/>
      <dgm:spPr/>
      <dgm:t>
        <a:bodyPr/>
        <a:lstStyle/>
        <a:p>
          <a:endParaRPr lang="en-US"/>
        </a:p>
      </dgm:t>
    </dgm:pt>
    <dgm:pt modelId="{AC1420E2-E02E-41C2-B211-7FB3ABA2F186}">
      <dgm:prSet custT="1"/>
      <dgm:spPr/>
      <dgm:t>
        <a:bodyPr/>
        <a:lstStyle/>
        <a:p>
          <a:pPr>
            <a:spcAft>
              <a:spcPts val="600"/>
            </a:spcAft>
          </a:pPr>
          <a:r>
            <a:rPr lang="en-US" sz="1800" dirty="0"/>
            <a:t>Logistics of traveling to/from this type of facility</a:t>
          </a:r>
        </a:p>
      </dgm:t>
    </dgm:pt>
    <dgm:pt modelId="{6F5B048C-CA3C-4EAC-B768-4879317A2ADB}" type="parTrans" cxnId="{F88ECF47-3320-4D4A-8710-FEC52B144F23}">
      <dgm:prSet/>
      <dgm:spPr/>
      <dgm:t>
        <a:bodyPr/>
        <a:lstStyle/>
        <a:p>
          <a:endParaRPr lang="en-US"/>
        </a:p>
      </dgm:t>
    </dgm:pt>
    <dgm:pt modelId="{E1868715-EA08-485B-B020-222D80D52F30}" type="sibTrans" cxnId="{F88ECF47-3320-4D4A-8710-FEC52B144F23}">
      <dgm:prSet/>
      <dgm:spPr/>
      <dgm:t>
        <a:bodyPr/>
        <a:lstStyle/>
        <a:p>
          <a:endParaRPr lang="en-US"/>
        </a:p>
      </dgm:t>
    </dgm:pt>
    <dgm:pt modelId="{43C2D626-55C6-4A72-8E91-1EE82DA9DCFE}" type="pres">
      <dgm:prSet presAssocID="{CADD4245-1ACB-4211-9589-77DF8257468D}" presName="linearFlow" presStyleCnt="0">
        <dgm:presLayoutVars>
          <dgm:dir/>
          <dgm:animLvl val="lvl"/>
          <dgm:resizeHandles/>
        </dgm:presLayoutVars>
      </dgm:prSet>
      <dgm:spPr/>
    </dgm:pt>
    <dgm:pt modelId="{6CC57B5A-CBB1-4E55-9175-42238EC4ADFE}" type="pres">
      <dgm:prSet presAssocID="{31264F5F-DC9F-4381-8866-3B84B06B0DF1}" presName="compositeNode" presStyleCnt="0">
        <dgm:presLayoutVars>
          <dgm:bulletEnabled val="1"/>
        </dgm:presLayoutVars>
      </dgm:prSet>
      <dgm:spPr/>
    </dgm:pt>
    <dgm:pt modelId="{F222E331-8905-4B16-B537-6E246E93EAC9}" type="pres">
      <dgm:prSet presAssocID="{31264F5F-DC9F-4381-8866-3B84B06B0DF1}" presName="image" presStyleLbl="fgImgPlace1" presStyleIdx="0"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omment Like with solid fill"/>
        </a:ext>
      </dgm:extLst>
    </dgm:pt>
    <dgm:pt modelId="{BAFE45D5-D783-4391-8F6C-28E95801714E}" type="pres">
      <dgm:prSet presAssocID="{31264F5F-DC9F-4381-8866-3B84B06B0DF1}" presName="childNode" presStyleLbl="node1" presStyleIdx="0" presStyleCnt="5">
        <dgm:presLayoutVars>
          <dgm:bulletEnabled val="1"/>
        </dgm:presLayoutVars>
      </dgm:prSet>
      <dgm:spPr/>
    </dgm:pt>
    <dgm:pt modelId="{2FFE18D2-5804-40BE-94A8-43DDF7F3BBF7}" type="pres">
      <dgm:prSet presAssocID="{31264F5F-DC9F-4381-8866-3B84B06B0DF1}" presName="parentNode" presStyleLbl="revTx" presStyleIdx="0" presStyleCnt="5">
        <dgm:presLayoutVars>
          <dgm:chMax val="0"/>
          <dgm:bulletEnabled val="1"/>
        </dgm:presLayoutVars>
      </dgm:prSet>
      <dgm:spPr/>
    </dgm:pt>
    <dgm:pt modelId="{28552C74-99F1-44CB-9B73-3D4828ED2E96}" type="pres">
      <dgm:prSet presAssocID="{3A676B1C-C7AA-4BD9-8BA1-384C0265BDAF}" presName="sibTrans" presStyleCnt="0"/>
      <dgm:spPr/>
    </dgm:pt>
    <dgm:pt modelId="{7D2FB84D-6B7D-4A8D-9CED-73DF31CD5954}" type="pres">
      <dgm:prSet presAssocID="{D0FB89FD-439F-42B2-8168-C46C4AE25E73}" presName="compositeNode" presStyleCnt="0">
        <dgm:presLayoutVars>
          <dgm:bulletEnabled val="1"/>
        </dgm:presLayoutVars>
      </dgm:prSet>
      <dgm:spPr/>
    </dgm:pt>
    <dgm:pt modelId="{3247C2EA-15A5-458E-A76B-A5A9EE1CD983}" type="pres">
      <dgm:prSet presAssocID="{D0FB89FD-439F-42B2-8168-C46C4AE25E73}" presName="image" presStyleLbl="fgImgPlace1" presStyleIdx="1"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ment Dislike with solid fill"/>
        </a:ext>
      </dgm:extLst>
    </dgm:pt>
    <dgm:pt modelId="{F12A29B8-8468-46CB-86CB-7A634B1078EC}" type="pres">
      <dgm:prSet presAssocID="{D0FB89FD-439F-42B2-8168-C46C4AE25E73}" presName="childNode" presStyleLbl="node1" presStyleIdx="1" presStyleCnt="5">
        <dgm:presLayoutVars>
          <dgm:bulletEnabled val="1"/>
        </dgm:presLayoutVars>
      </dgm:prSet>
      <dgm:spPr/>
    </dgm:pt>
    <dgm:pt modelId="{693AA227-836B-48F3-985C-B3E5CA6C1157}" type="pres">
      <dgm:prSet presAssocID="{D0FB89FD-439F-42B2-8168-C46C4AE25E73}" presName="parentNode" presStyleLbl="revTx" presStyleIdx="1" presStyleCnt="5">
        <dgm:presLayoutVars>
          <dgm:chMax val="0"/>
          <dgm:bulletEnabled val="1"/>
        </dgm:presLayoutVars>
      </dgm:prSet>
      <dgm:spPr/>
    </dgm:pt>
    <dgm:pt modelId="{064249C4-E793-4980-AD2A-3421D82D0B03}" type="pres">
      <dgm:prSet presAssocID="{D8B04374-D77B-48BD-8BCF-2B925B5E85CF}" presName="sibTrans" presStyleCnt="0"/>
      <dgm:spPr/>
    </dgm:pt>
    <dgm:pt modelId="{E1FA97D5-2EBF-41FA-B5E7-FE409790F38A}" type="pres">
      <dgm:prSet presAssocID="{D8035F69-2714-412A-9DAA-0858A42730C4}" presName="compositeNode" presStyleCnt="0">
        <dgm:presLayoutVars>
          <dgm:bulletEnabled val="1"/>
        </dgm:presLayoutVars>
      </dgm:prSet>
      <dgm:spPr/>
    </dgm:pt>
    <dgm:pt modelId="{94EBCB96-4455-4749-A2B2-A676A3FDA075}" type="pres">
      <dgm:prSet presAssocID="{D8035F69-2714-412A-9DAA-0858A42730C4}" presName="image" presStyleLbl="fgImgPlace1" presStyleIdx="2"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llseye with solid fill"/>
        </a:ext>
      </dgm:extLst>
    </dgm:pt>
    <dgm:pt modelId="{4E09AE35-5BDB-427E-ABA0-F56FCCD28D78}" type="pres">
      <dgm:prSet presAssocID="{D8035F69-2714-412A-9DAA-0858A42730C4}" presName="childNode" presStyleLbl="node1" presStyleIdx="2" presStyleCnt="5">
        <dgm:presLayoutVars>
          <dgm:bulletEnabled val="1"/>
        </dgm:presLayoutVars>
      </dgm:prSet>
      <dgm:spPr/>
    </dgm:pt>
    <dgm:pt modelId="{4ED09F0A-9EF6-4D24-8D93-FA818ABF0A85}" type="pres">
      <dgm:prSet presAssocID="{D8035F69-2714-412A-9DAA-0858A42730C4}" presName="parentNode" presStyleLbl="revTx" presStyleIdx="2" presStyleCnt="5">
        <dgm:presLayoutVars>
          <dgm:chMax val="0"/>
          <dgm:bulletEnabled val="1"/>
        </dgm:presLayoutVars>
      </dgm:prSet>
      <dgm:spPr/>
    </dgm:pt>
    <dgm:pt modelId="{7139200A-F2D2-4BD9-86CB-D3B80FF541EB}" type="pres">
      <dgm:prSet presAssocID="{006C5264-5690-44F5-BE68-38C94708C1D2}" presName="sibTrans" presStyleCnt="0"/>
      <dgm:spPr/>
    </dgm:pt>
    <dgm:pt modelId="{2421AFF6-2A0E-4D36-8C78-EC77FE9074F1}" type="pres">
      <dgm:prSet presAssocID="{D1FFD291-2477-4D97-939A-366999E13E99}" presName="compositeNode" presStyleCnt="0">
        <dgm:presLayoutVars>
          <dgm:bulletEnabled val="1"/>
        </dgm:presLayoutVars>
      </dgm:prSet>
      <dgm:spPr/>
    </dgm:pt>
    <dgm:pt modelId="{83C4802A-9E01-4218-A0C2-61422AEC8134}" type="pres">
      <dgm:prSet presAssocID="{D1FFD291-2477-4D97-939A-366999E13E99}" presName="image" presStyleLbl="fgImgPlace1" presStyleIdx="3"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with solid fill"/>
        </a:ext>
      </dgm:extLst>
    </dgm:pt>
    <dgm:pt modelId="{53E59139-CA80-4F09-99EE-D5C957EBC10B}" type="pres">
      <dgm:prSet presAssocID="{D1FFD291-2477-4D97-939A-366999E13E99}" presName="childNode" presStyleLbl="node1" presStyleIdx="3" presStyleCnt="5">
        <dgm:presLayoutVars>
          <dgm:bulletEnabled val="1"/>
        </dgm:presLayoutVars>
      </dgm:prSet>
      <dgm:spPr/>
    </dgm:pt>
    <dgm:pt modelId="{969ED9C0-E168-4C3C-B567-37F3BC5BEB58}" type="pres">
      <dgm:prSet presAssocID="{D1FFD291-2477-4D97-939A-366999E13E99}" presName="parentNode" presStyleLbl="revTx" presStyleIdx="3" presStyleCnt="5">
        <dgm:presLayoutVars>
          <dgm:chMax val="0"/>
          <dgm:bulletEnabled val="1"/>
        </dgm:presLayoutVars>
      </dgm:prSet>
      <dgm:spPr/>
    </dgm:pt>
    <dgm:pt modelId="{7B3BC579-A366-4441-AAA5-8704361FD6D0}" type="pres">
      <dgm:prSet presAssocID="{826BBB35-0939-4868-959B-A7AC5F8B2364}" presName="sibTrans" presStyleCnt="0"/>
      <dgm:spPr/>
    </dgm:pt>
    <dgm:pt modelId="{F6A8FC2C-8AC7-4207-B2C4-4A117424D450}" type="pres">
      <dgm:prSet presAssocID="{CF95B3D0-60EE-49E5-B5AF-7977E4A8BF03}" presName="compositeNode" presStyleCnt="0">
        <dgm:presLayoutVars>
          <dgm:bulletEnabled val="1"/>
        </dgm:presLayoutVars>
      </dgm:prSet>
      <dgm:spPr/>
    </dgm:pt>
    <dgm:pt modelId="{2A5BCF1C-FEAF-4724-9B05-6170C489D40B}" type="pres">
      <dgm:prSet presAssocID="{CF95B3D0-60EE-49E5-B5AF-7977E4A8BF03}" presName="image" presStyleLbl="fgImgPlace1" presStyleIdx="4" presStyleCnt="5" custLinFactX="27804" custLinFactNeighborX="100000" custLinFactNeighborY="-40286"/>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pt>
    <dgm:pt modelId="{0F90FF95-D6CF-4B5C-974D-A19FB1C8FE83}" type="pres">
      <dgm:prSet presAssocID="{CF95B3D0-60EE-49E5-B5AF-7977E4A8BF03}" presName="childNode" presStyleLbl="node1" presStyleIdx="4" presStyleCnt="5">
        <dgm:presLayoutVars>
          <dgm:bulletEnabled val="1"/>
        </dgm:presLayoutVars>
      </dgm:prSet>
      <dgm:spPr/>
    </dgm:pt>
    <dgm:pt modelId="{76D95089-8B45-432A-953E-7A804D8F9FE6}" type="pres">
      <dgm:prSet presAssocID="{CF95B3D0-60EE-49E5-B5AF-7977E4A8BF03}" presName="parentNode" presStyleLbl="revTx" presStyleIdx="4" presStyleCnt="5">
        <dgm:presLayoutVars>
          <dgm:chMax val="0"/>
          <dgm:bulletEnabled val="1"/>
        </dgm:presLayoutVars>
      </dgm:prSet>
      <dgm:spPr/>
    </dgm:pt>
  </dgm:ptLst>
  <dgm:cxnLst>
    <dgm:cxn modelId="{3F315B03-A543-4157-A940-9B393E8257D0}" srcId="{CADD4245-1ACB-4211-9589-77DF8257468D}" destId="{D1FFD291-2477-4D97-939A-366999E13E99}" srcOrd="3" destOrd="0" parTransId="{DDC2C46C-3215-42B2-B29E-2DE9DA5C1C13}" sibTransId="{826BBB35-0939-4868-959B-A7AC5F8B2364}"/>
    <dgm:cxn modelId="{FE3B490E-1DAA-4094-B154-8C600A8F3803}" type="presOf" srcId="{45589A01-9D3D-4371-BC37-BCFA6A41ABF4}" destId="{53E59139-CA80-4F09-99EE-D5C957EBC10B}" srcOrd="0" destOrd="2" presId="urn:microsoft.com/office/officeart/2005/8/layout/hList2"/>
    <dgm:cxn modelId="{2081F30E-F107-4FFC-BB95-20C815D401D8}" type="presOf" srcId="{D0FB89FD-439F-42B2-8168-C46C4AE25E73}" destId="{693AA227-836B-48F3-985C-B3E5CA6C1157}" srcOrd="0" destOrd="0" presId="urn:microsoft.com/office/officeart/2005/8/layout/hList2"/>
    <dgm:cxn modelId="{00E4B313-2448-45ED-B11B-B746BCED565C}" srcId="{CF95B3D0-60EE-49E5-B5AF-7977E4A8BF03}" destId="{A02F7B05-B031-43DA-A743-4D6DCE65EC83}" srcOrd="0" destOrd="0" parTransId="{1A3CEEF2-D7B7-426C-AF87-8A5C38293DC3}" sibTransId="{7EF571C0-F31D-4D39-AE7B-FDF627D01D3B}"/>
    <dgm:cxn modelId="{8E12B71D-6CF1-4CFE-95D5-9EAAE5C8B39F}" srcId="{D0FB89FD-439F-42B2-8168-C46C4AE25E73}" destId="{D38C9FFE-CFBE-474C-AF0D-D5D4800A72E0}" srcOrd="1" destOrd="0" parTransId="{F9E94A75-FF99-4945-AE44-CFEFA09F6B93}" sibTransId="{30CBBF1F-CA92-46E4-BB7D-03DFB6961D78}"/>
    <dgm:cxn modelId="{8C05982A-6F04-438A-8D44-266816828992}" srcId="{D0FB89FD-439F-42B2-8168-C46C4AE25E73}" destId="{A22C7C04-C3D6-46B3-9ADB-6A3FF44C7B30}" srcOrd="0" destOrd="0" parTransId="{5E527A67-3391-488D-9ECB-A5259E9395DF}" sibTransId="{09D9E85F-2647-4A40-99E3-65DB3C754C4F}"/>
    <dgm:cxn modelId="{007EFA2A-106E-402C-9AF4-A176FA1ED328}" srcId="{CF95B3D0-60EE-49E5-B5AF-7977E4A8BF03}" destId="{71A127C2-8C30-48F2-902A-10E483C48769}" srcOrd="1" destOrd="0" parTransId="{C0FD7F74-5C0A-4E7D-9859-9B17A3D54BA3}" sibTransId="{3ED533A8-3E35-4117-9DBE-E77C5CBE1B32}"/>
    <dgm:cxn modelId="{4273CD2F-6A41-4CEA-988D-CD6FC783662B}" type="presOf" srcId="{43DF56CF-EA01-42DE-A984-C8DCBFC8FBFC}" destId="{53E59139-CA80-4F09-99EE-D5C957EBC10B}" srcOrd="0" destOrd="0" presId="urn:microsoft.com/office/officeart/2005/8/layout/hList2"/>
    <dgm:cxn modelId="{62D53634-9B01-4BDA-91C6-83EA35AE4722}" type="presOf" srcId="{16B3ADF2-F3AA-4436-9284-5350A61FD2D5}" destId="{0F90FF95-D6CF-4B5C-974D-A19FB1C8FE83}" srcOrd="0" destOrd="2" presId="urn:microsoft.com/office/officeart/2005/8/layout/hList2"/>
    <dgm:cxn modelId="{EC0E6D37-0B81-4738-8BBE-94A40694539D}" type="presOf" srcId="{D38C9FFE-CFBE-474C-AF0D-D5D4800A72E0}" destId="{F12A29B8-8468-46CB-86CB-7A634B1078EC}" srcOrd="0" destOrd="1" presId="urn:microsoft.com/office/officeart/2005/8/layout/hList2"/>
    <dgm:cxn modelId="{09A6F83D-31F4-4977-B9BD-7C3EC4D56B98}" type="presOf" srcId="{C9659A35-DD2E-479A-9B3A-A3964DFF905A}" destId="{BAFE45D5-D783-4391-8F6C-28E95801714E}" srcOrd="0" destOrd="0" presId="urn:microsoft.com/office/officeart/2005/8/layout/hList2"/>
    <dgm:cxn modelId="{2DBD6A5B-4798-40CC-B0EC-65D9053AD13A}" srcId="{D1FFD291-2477-4D97-939A-366999E13E99}" destId="{43DF56CF-EA01-42DE-A984-C8DCBFC8FBFC}" srcOrd="0" destOrd="0" parTransId="{0DDB2FFD-FC71-4284-AFDD-3D78A883ED5B}" sibTransId="{22D856E6-3DEC-4AB7-84E5-11E0B4A1342C}"/>
    <dgm:cxn modelId="{D0530C5E-99BD-495F-A450-B3545419C8F4}" type="presOf" srcId="{A22C7C04-C3D6-46B3-9ADB-6A3FF44C7B30}" destId="{F12A29B8-8468-46CB-86CB-7A634B1078EC}" srcOrd="0" destOrd="0" presId="urn:microsoft.com/office/officeart/2005/8/layout/hList2"/>
    <dgm:cxn modelId="{32B2DD61-1539-4EAD-A7BB-6AF11441AA60}" type="presOf" srcId="{AC1420E2-E02E-41C2-B211-7FB3ABA2F186}" destId="{53E59139-CA80-4F09-99EE-D5C957EBC10B}" srcOrd="0" destOrd="1" presId="urn:microsoft.com/office/officeart/2005/8/layout/hList2"/>
    <dgm:cxn modelId="{9F1A4443-04EF-447B-AA02-7FD4785F67D3}" srcId="{31264F5F-DC9F-4381-8866-3B84B06B0DF1}" destId="{C9659A35-DD2E-479A-9B3A-A3964DFF905A}" srcOrd="0" destOrd="0" parTransId="{30466A2F-778D-465D-923D-D461A89F4C9F}" sibTransId="{6BF85F35-9CCA-427E-9AC2-73DD82A288E5}"/>
    <dgm:cxn modelId="{975DA643-6B6D-48F3-88B6-8F098C6F5440}" type="presOf" srcId="{527EA5A2-E395-4B60-B597-D5F8B1970C3F}" destId="{BAFE45D5-D783-4391-8F6C-28E95801714E}" srcOrd="0" destOrd="1" presId="urn:microsoft.com/office/officeart/2005/8/layout/hList2"/>
    <dgm:cxn modelId="{F88ECF47-3320-4D4A-8710-FEC52B144F23}" srcId="{D1FFD291-2477-4D97-939A-366999E13E99}" destId="{AC1420E2-E02E-41C2-B211-7FB3ABA2F186}" srcOrd="1" destOrd="0" parTransId="{6F5B048C-CA3C-4EAC-B768-4879317A2ADB}" sibTransId="{E1868715-EA08-485B-B020-222D80D52F30}"/>
    <dgm:cxn modelId="{B7B4176E-6E4F-4F89-9608-2B93CFA19204}" srcId="{CF95B3D0-60EE-49E5-B5AF-7977E4A8BF03}" destId="{16B3ADF2-F3AA-4436-9284-5350A61FD2D5}" srcOrd="2" destOrd="0" parTransId="{7C87049D-2169-4B8F-AFF9-12677E966859}" sibTransId="{0993B81B-0444-4858-99E1-62A13080C06C}"/>
    <dgm:cxn modelId="{A8E26E74-F5A3-41FE-A6FD-A37DA22B2049}" type="presOf" srcId="{CADD4245-1ACB-4211-9589-77DF8257468D}" destId="{43C2D626-55C6-4A72-8E91-1EE82DA9DCFE}" srcOrd="0" destOrd="0" presId="urn:microsoft.com/office/officeart/2005/8/layout/hList2"/>
    <dgm:cxn modelId="{34233475-CB99-4E92-BE3E-CDBBF3FD0BDE}" srcId="{D1FFD291-2477-4D97-939A-366999E13E99}" destId="{45589A01-9D3D-4371-BC37-BCFA6A41ABF4}" srcOrd="2" destOrd="0" parTransId="{04F79B24-8FA7-4C21-A684-8044637452AD}" sibTransId="{233BF6F2-E1D4-45DB-BCBE-1A19107E1F0F}"/>
    <dgm:cxn modelId="{B1EED37E-AE5F-474C-9A82-E6E9CB022590}" srcId="{CADD4245-1ACB-4211-9589-77DF8257468D}" destId="{31264F5F-DC9F-4381-8866-3B84B06B0DF1}" srcOrd="0" destOrd="0" parTransId="{530067CC-1055-4DFA-ABD6-2F47BB4B1078}" sibTransId="{3A676B1C-C7AA-4BD9-8BA1-384C0265BDAF}"/>
    <dgm:cxn modelId="{9EEFA984-46C2-4E90-91CC-4B32C4E3C756}" type="presOf" srcId="{71A127C2-8C30-48F2-902A-10E483C48769}" destId="{0F90FF95-D6CF-4B5C-974D-A19FB1C8FE83}" srcOrd="0" destOrd="1" presId="urn:microsoft.com/office/officeart/2005/8/layout/hList2"/>
    <dgm:cxn modelId="{6D7A018D-BB73-4A49-AEF9-62F9B3AF0CF5}" type="presOf" srcId="{31264F5F-DC9F-4381-8866-3B84B06B0DF1}" destId="{2FFE18D2-5804-40BE-94A8-43DDF7F3BBF7}" srcOrd="0" destOrd="0" presId="urn:microsoft.com/office/officeart/2005/8/layout/hList2"/>
    <dgm:cxn modelId="{804D3999-AA66-48D3-8E3A-8E65D71EEB16}" srcId="{31264F5F-DC9F-4381-8866-3B84B06B0DF1}" destId="{D03F8DC2-6554-403C-984C-AA23E59D16D3}" srcOrd="2" destOrd="0" parTransId="{579366E8-8B79-4F73-8FD8-B7BB595A9BD8}" sibTransId="{5B263EE7-B64D-4837-A6D8-A6AAC395CE51}"/>
    <dgm:cxn modelId="{E025B89F-BB4C-497E-9450-E0F223784B05}" srcId="{31264F5F-DC9F-4381-8866-3B84B06B0DF1}" destId="{527EA5A2-E395-4B60-B597-D5F8B1970C3F}" srcOrd="1" destOrd="0" parTransId="{0454A614-E3E2-43FD-A61C-11E673F8D263}" sibTransId="{3FD54426-5135-4A48-B480-72C697FE92A5}"/>
    <dgm:cxn modelId="{A9E6ECA2-6EF8-4BC0-9C41-AA11C328668E}" srcId="{CADD4245-1ACB-4211-9589-77DF8257468D}" destId="{D0FB89FD-439F-42B2-8168-C46C4AE25E73}" srcOrd="1" destOrd="0" parTransId="{1D02F373-9DD8-4A8E-BC13-4E909E2335E4}" sibTransId="{D8B04374-D77B-48BD-8BCF-2B925B5E85CF}"/>
    <dgm:cxn modelId="{202F38A3-8FFD-4F36-B6E5-7D5E728F94C7}" srcId="{CADD4245-1ACB-4211-9589-77DF8257468D}" destId="{CF95B3D0-60EE-49E5-B5AF-7977E4A8BF03}" srcOrd="4" destOrd="0" parTransId="{119C7E0E-B4E4-4BA9-9F22-748E60CC73CC}" sibTransId="{57DF33F3-AF9A-4FC4-8418-C217FD7668F8}"/>
    <dgm:cxn modelId="{5D5630A5-9507-42B7-9171-5983404485A0}" type="presOf" srcId="{CF95B3D0-60EE-49E5-B5AF-7977E4A8BF03}" destId="{76D95089-8B45-432A-953E-7A804D8F9FE6}" srcOrd="0" destOrd="0" presId="urn:microsoft.com/office/officeart/2005/8/layout/hList2"/>
    <dgm:cxn modelId="{4CF5A3A6-C67F-4316-B7D1-ACD0B0CBCE4D}" type="presOf" srcId="{D03F8DC2-6554-403C-984C-AA23E59D16D3}" destId="{BAFE45D5-D783-4391-8F6C-28E95801714E}" srcOrd="0" destOrd="2" presId="urn:microsoft.com/office/officeart/2005/8/layout/hList2"/>
    <dgm:cxn modelId="{0BD151C2-83F4-417F-870E-D8EFC2B41DC4}" type="presOf" srcId="{D1FFD291-2477-4D97-939A-366999E13E99}" destId="{969ED9C0-E168-4C3C-B567-37F3BC5BEB58}" srcOrd="0" destOrd="0" presId="urn:microsoft.com/office/officeart/2005/8/layout/hList2"/>
    <dgm:cxn modelId="{36177BC2-E157-48E5-B806-D7629BACE02F}" srcId="{D8035F69-2714-412A-9DAA-0858A42730C4}" destId="{103564E1-A437-41BC-9067-58617B82FF69}" srcOrd="0" destOrd="0" parTransId="{31AFF7AE-9922-481F-864A-5B54F0200A65}" sibTransId="{48F1D717-8637-44A1-BF77-EF51C8F2D847}"/>
    <dgm:cxn modelId="{3C6582D0-D0EE-44E1-843B-4D962D77542B}" type="presOf" srcId="{A02F7B05-B031-43DA-A743-4D6DCE65EC83}" destId="{0F90FF95-D6CF-4B5C-974D-A19FB1C8FE83}" srcOrd="0" destOrd="0" presId="urn:microsoft.com/office/officeart/2005/8/layout/hList2"/>
    <dgm:cxn modelId="{CA5A78D7-28F9-4DAC-AD7E-C7370ABA9E36}" type="presOf" srcId="{103564E1-A437-41BC-9067-58617B82FF69}" destId="{4E09AE35-5BDB-427E-ABA0-F56FCCD28D78}" srcOrd="0" destOrd="0" presId="urn:microsoft.com/office/officeart/2005/8/layout/hList2"/>
    <dgm:cxn modelId="{ACC0A6D9-422F-41B2-9422-BEE51137E17B}" type="presOf" srcId="{D8035F69-2714-412A-9DAA-0858A42730C4}" destId="{4ED09F0A-9EF6-4D24-8D93-FA818ABF0A85}" srcOrd="0" destOrd="0" presId="urn:microsoft.com/office/officeart/2005/8/layout/hList2"/>
    <dgm:cxn modelId="{0593EDF2-DF54-465E-84B3-0F4BE3FA5F6D}" srcId="{CADD4245-1ACB-4211-9589-77DF8257468D}" destId="{D8035F69-2714-412A-9DAA-0858A42730C4}" srcOrd="2" destOrd="0" parTransId="{85B9DEE4-57CB-458D-BF78-0FD163FAD985}" sibTransId="{006C5264-5690-44F5-BE68-38C94708C1D2}"/>
    <dgm:cxn modelId="{D73CCCC3-19BC-4BED-8D02-A59FF937B286}" type="presParOf" srcId="{43C2D626-55C6-4A72-8E91-1EE82DA9DCFE}" destId="{6CC57B5A-CBB1-4E55-9175-42238EC4ADFE}" srcOrd="0" destOrd="0" presId="urn:microsoft.com/office/officeart/2005/8/layout/hList2"/>
    <dgm:cxn modelId="{0F6CC8B8-4521-49CC-AD8C-82907C7379DE}" type="presParOf" srcId="{6CC57B5A-CBB1-4E55-9175-42238EC4ADFE}" destId="{F222E331-8905-4B16-B537-6E246E93EAC9}" srcOrd="0" destOrd="0" presId="urn:microsoft.com/office/officeart/2005/8/layout/hList2"/>
    <dgm:cxn modelId="{FE626C1D-03D3-48F7-8ABB-7220BE17A124}" type="presParOf" srcId="{6CC57B5A-CBB1-4E55-9175-42238EC4ADFE}" destId="{BAFE45D5-D783-4391-8F6C-28E95801714E}" srcOrd="1" destOrd="0" presId="urn:microsoft.com/office/officeart/2005/8/layout/hList2"/>
    <dgm:cxn modelId="{5B697797-C532-41B4-8329-80223A3A8308}" type="presParOf" srcId="{6CC57B5A-CBB1-4E55-9175-42238EC4ADFE}" destId="{2FFE18D2-5804-40BE-94A8-43DDF7F3BBF7}" srcOrd="2" destOrd="0" presId="urn:microsoft.com/office/officeart/2005/8/layout/hList2"/>
    <dgm:cxn modelId="{28C27B3C-76D1-4BED-B93D-816B6F8B9F87}" type="presParOf" srcId="{43C2D626-55C6-4A72-8E91-1EE82DA9DCFE}" destId="{28552C74-99F1-44CB-9B73-3D4828ED2E96}" srcOrd="1" destOrd="0" presId="urn:microsoft.com/office/officeart/2005/8/layout/hList2"/>
    <dgm:cxn modelId="{2B2FB114-AC16-4051-BECB-92D69445A5E6}" type="presParOf" srcId="{43C2D626-55C6-4A72-8E91-1EE82DA9DCFE}" destId="{7D2FB84D-6B7D-4A8D-9CED-73DF31CD5954}" srcOrd="2" destOrd="0" presId="urn:microsoft.com/office/officeart/2005/8/layout/hList2"/>
    <dgm:cxn modelId="{FC9BEF20-19B4-4364-B110-EC5F3934DBB1}" type="presParOf" srcId="{7D2FB84D-6B7D-4A8D-9CED-73DF31CD5954}" destId="{3247C2EA-15A5-458E-A76B-A5A9EE1CD983}" srcOrd="0" destOrd="0" presId="urn:microsoft.com/office/officeart/2005/8/layout/hList2"/>
    <dgm:cxn modelId="{5FF53021-6054-46BA-81CB-60D254F05615}" type="presParOf" srcId="{7D2FB84D-6B7D-4A8D-9CED-73DF31CD5954}" destId="{F12A29B8-8468-46CB-86CB-7A634B1078EC}" srcOrd="1" destOrd="0" presId="urn:microsoft.com/office/officeart/2005/8/layout/hList2"/>
    <dgm:cxn modelId="{B8539AB1-01A6-4602-B18D-A54BD65EA63C}" type="presParOf" srcId="{7D2FB84D-6B7D-4A8D-9CED-73DF31CD5954}" destId="{693AA227-836B-48F3-985C-B3E5CA6C1157}" srcOrd="2" destOrd="0" presId="urn:microsoft.com/office/officeart/2005/8/layout/hList2"/>
    <dgm:cxn modelId="{35CA5B97-6347-446D-9982-EC8C959E0006}" type="presParOf" srcId="{43C2D626-55C6-4A72-8E91-1EE82DA9DCFE}" destId="{064249C4-E793-4980-AD2A-3421D82D0B03}" srcOrd="3" destOrd="0" presId="urn:microsoft.com/office/officeart/2005/8/layout/hList2"/>
    <dgm:cxn modelId="{8E43621C-BB62-4E27-A060-F9B541E625F1}" type="presParOf" srcId="{43C2D626-55C6-4A72-8E91-1EE82DA9DCFE}" destId="{E1FA97D5-2EBF-41FA-B5E7-FE409790F38A}" srcOrd="4" destOrd="0" presId="urn:microsoft.com/office/officeart/2005/8/layout/hList2"/>
    <dgm:cxn modelId="{75220017-6211-4100-ADBA-AAA99782BBD2}" type="presParOf" srcId="{E1FA97D5-2EBF-41FA-B5E7-FE409790F38A}" destId="{94EBCB96-4455-4749-A2B2-A676A3FDA075}" srcOrd="0" destOrd="0" presId="urn:microsoft.com/office/officeart/2005/8/layout/hList2"/>
    <dgm:cxn modelId="{0EF1EE8D-A68C-494F-A695-794DFADD1237}" type="presParOf" srcId="{E1FA97D5-2EBF-41FA-B5E7-FE409790F38A}" destId="{4E09AE35-5BDB-427E-ABA0-F56FCCD28D78}" srcOrd="1" destOrd="0" presId="urn:microsoft.com/office/officeart/2005/8/layout/hList2"/>
    <dgm:cxn modelId="{3362FC34-B717-470C-9993-E31945E0F714}" type="presParOf" srcId="{E1FA97D5-2EBF-41FA-B5E7-FE409790F38A}" destId="{4ED09F0A-9EF6-4D24-8D93-FA818ABF0A85}" srcOrd="2" destOrd="0" presId="urn:microsoft.com/office/officeart/2005/8/layout/hList2"/>
    <dgm:cxn modelId="{EAE67E69-E0FA-42F5-AE06-80376ECBB5B6}" type="presParOf" srcId="{43C2D626-55C6-4A72-8E91-1EE82DA9DCFE}" destId="{7139200A-F2D2-4BD9-86CB-D3B80FF541EB}" srcOrd="5" destOrd="0" presId="urn:microsoft.com/office/officeart/2005/8/layout/hList2"/>
    <dgm:cxn modelId="{150730B4-07C4-4ABB-A103-564835FF575C}" type="presParOf" srcId="{43C2D626-55C6-4A72-8E91-1EE82DA9DCFE}" destId="{2421AFF6-2A0E-4D36-8C78-EC77FE9074F1}" srcOrd="6" destOrd="0" presId="urn:microsoft.com/office/officeart/2005/8/layout/hList2"/>
    <dgm:cxn modelId="{FC3AAB84-9163-4024-B6BD-7ABC4691FB5E}" type="presParOf" srcId="{2421AFF6-2A0E-4D36-8C78-EC77FE9074F1}" destId="{83C4802A-9E01-4218-A0C2-61422AEC8134}" srcOrd="0" destOrd="0" presId="urn:microsoft.com/office/officeart/2005/8/layout/hList2"/>
    <dgm:cxn modelId="{1974F969-90CD-435E-9762-DA943A1A0FFB}" type="presParOf" srcId="{2421AFF6-2A0E-4D36-8C78-EC77FE9074F1}" destId="{53E59139-CA80-4F09-99EE-D5C957EBC10B}" srcOrd="1" destOrd="0" presId="urn:microsoft.com/office/officeart/2005/8/layout/hList2"/>
    <dgm:cxn modelId="{FCB49E99-6983-4285-A18A-9BDAE0646D9B}" type="presParOf" srcId="{2421AFF6-2A0E-4D36-8C78-EC77FE9074F1}" destId="{969ED9C0-E168-4C3C-B567-37F3BC5BEB58}" srcOrd="2" destOrd="0" presId="urn:microsoft.com/office/officeart/2005/8/layout/hList2"/>
    <dgm:cxn modelId="{3ED5A4E9-8DCF-48DA-AEE4-3E33B25CAF7A}" type="presParOf" srcId="{43C2D626-55C6-4A72-8E91-1EE82DA9DCFE}" destId="{7B3BC579-A366-4441-AAA5-8704361FD6D0}" srcOrd="7" destOrd="0" presId="urn:microsoft.com/office/officeart/2005/8/layout/hList2"/>
    <dgm:cxn modelId="{5F142E43-9FD6-4370-A40D-5C4C791EAFCD}" type="presParOf" srcId="{43C2D626-55C6-4A72-8E91-1EE82DA9DCFE}" destId="{F6A8FC2C-8AC7-4207-B2C4-4A117424D450}" srcOrd="8" destOrd="0" presId="urn:microsoft.com/office/officeart/2005/8/layout/hList2"/>
    <dgm:cxn modelId="{87E97169-2210-47DC-9688-B89251B833FF}" type="presParOf" srcId="{F6A8FC2C-8AC7-4207-B2C4-4A117424D450}" destId="{2A5BCF1C-FEAF-4724-9B05-6170C489D40B}" srcOrd="0" destOrd="0" presId="urn:microsoft.com/office/officeart/2005/8/layout/hList2"/>
    <dgm:cxn modelId="{6DDF0454-734D-49C2-84A8-63C1B6866159}" type="presParOf" srcId="{F6A8FC2C-8AC7-4207-B2C4-4A117424D450}" destId="{0F90FF95-D6CF-4B5C-974D-A19FB1C8FE83}" srcOrd="1" destOrd="0" presId="urn:microsoft.com/office/officeart/2005/8/layout/hList2"/>
    <dgm:cxn modelId="{ACD4EB03-D1A3-40FD-89E4-E5B8E2E612A4}" type="presParOf" srcId="{F6A8FC2C-8AC7-4207-B2C4-4A117424D450}" destId="{76D95089-8B45-432A-953E-7A804D8F9FE6}"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Designers, not teachers</a:t>
          </a:r>
        </a:p>
        <a:p>
          <a:pPr marL="171450" lvl="1" indent="-171450" algn="l" defTabSz="800100">
            <a:lnSpc>
              <a:spcPct val="90000"/>
            </a:lnSpc>
            <a:spcBef>
              <a:spcPct val="0"/>
            </a:spcBef>
            <a:spcAft>
              <a:spcPts val="600"/>
            </a:spcAft>
            <a:buChar char="•"/>
          </a:pPr>
          <a:r>
            <a:rPr lang="en-US" sz="1800" kern="1200" dirty="0"/>
            <a:t>Importance of professional development</a:t>
          </a:r>
        </a:p>
        <a:p>
          <a:pPr marL="171450" lvl="1" indent="-171450" algn="l" defTabSz="800100">
            <a:lnSpc>
              <a:spcPct val="90000"/>
            </a:lnSpc>
            <a:spcBef>
              <a:spcPct val="0"/>
            </a:spcBef>
            <a:spcAft>
              <a:spcPts val="600"/>
            </a:spcAft>
            <a:buChar char="•"/>
          </a:pPr>
          <a:r>
            <a:rPr lang="en-US" sz="1800" kern="1200" dirty="0"/>
            <a:t>Focused their design model around a specific learner</a:t>
          </a:r>
        </a:p>
        <a:p>
          <a:pPr marL="171450" lvl="1" indent="-171450" algn="l" defTabSz="800100">
            <a:lnSpc>
              <a:spcPct val="90000"/>
            </a:lnSpc>
            <a:spcBef>
              <a:spcPct val="0"/>
            </a:spcBef>
            <a:spcAft>
              <a:spcPts val="600"/>
            </a:spcAft>
            <a:buChar char="•"/>
          </a:pPr>
          <a:r>
            <a:rPr lang="en-US" sz="1800" kern="1200" dirty="0"/>
            <a:t>Utilized an existing building</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Exclusive to a specific population</a:t>
          </a:r>
        </a:p>
        <a:p>
          <a:pPr marL="171450" lvl="1" indent="-171450" algn="l" defTabSz="800100">
            <a:lnSpc>
              <a:spcPct val="90000"/>
            </a:lnSpc>
            <a:spcBef>
              <a:spcPct val="0"/>
            </a:spcBef>
            <a:spcAft>
              <a:spcPts val="600"/>
            </a:spcAft>
            <a:buChar char="•"/>
          </a:pPr>
          <a:r>
            <a:rPr lang="en-US" sz="1800" kern="1200" dirty="0"/>
            <a:t>Population served was small</a:t>
          </a:r>
        </a:p>
        <a:p>
          <a:pPr marL="171450" lvl="1" indent="-171450" algn="l" defTabSz="800100">
            <a:lnSpc>
              <a:spcPct val="90000"/>
            </a:lnSpc>
            <a:spcBef>
              <a:spcPct val="0"/>
            </a:spcBef>
            <a:spcAft>
              <a:spcPts val="600"/>
            </a:spcAft>
            <a:buChar char="•"/>
          </a:pPr>
          <a:r>
            <a:rPr lang="en-US" sz="1800" kern="1200" dirty="0"/>
            <a:t>Facility design a bit lacking</a:t>
          </a:r>
        </a:p>
        <a:p>
          <a:pPr marL="171450" lvl="1" indent="-171450" algn="l" defTabSz="800100">
            <a:lnSpc>
              <a:spcPct val="90000"/>
            </a:lnSpc>
            <a:spcBef>
              <a:spcPct val="0"/>
            </a:spcBef>
            <a:spcAft>
              <a:spcPts val="600"/>
            </a:spcAft>
            <a:buChar char="•"/>
          </a:pPr>
          <a:endParaRPr lang="en-US" sz="1800" kern="1200" dirty="0"/>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Magnet-type program where students apply could work</a:t>
          </a:r>
        </a:p>
        <a:p>
          <a:pPr marL="171450" lvl="1" indent="-171450" algn="l" defTabSz="800100">
            <a:lnSpc>
              <a:spcPct val="90000"/>
            </a:lnSpc>
            <a:spcBef>
              <a:spcPct val="0"/>
            </a:spcBef>
            <a:spcAft>
              <a:spcPts val="600"/>
            </a:spcAft>
            <a:buChar char="•"/>
          </a:pPr>
          <a:r>
            <a:rPr lang="en-US" sz="1800" kern="1200" dirty="0"/>
            <a:t>Aspects could work, but not this exact model</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Too exclusive, designed around 1 type of learner</a:t>
          </a:r>
        </a:p>
        <a:p>
          <a:pPr marL="171450" lvl="1" indent="-171450" algn="l" defTabSz="800100">
            <a:lnSpc>
              <a:spcPct val="90000"/>
            </a:lnSpc>
            <a:spcBef>
              <a:spcPct val="0"/>
            </a:spcBef>
            <a:spcAft>
              <a:spcPts val="600"/>
            </a:spcAft>
            <a:buChar char="•"/>
          </a:pPr>
          <a:r>
            <a:rPr lang="en-US" sz="1800" kern="1200" dirty="0"/>
            <a:t>Very few extra-curriculars</a:t>
          </a:r>
        </a:p>
        <a:p>
          <a:pPr marL="171450" lvl="1" indent="-171450" algn="l" defTabSz="800100">
            <a:lnSpc>
              <a:spcPct val="90000"/>
            </a:lnSpc>
            <a:spcBef>
              <a:spcPct val="0"/>
            </a:spcBef>
            <a:spcAft>
              <a:spcPts val="600"/>
            </a:spcAft>
            <a:buChar char="•"/>
          </a:pPr>
          <a:r>
            <a:rPr lang="en-US" sz="1800" kern="1200" dirty="0"/>
            <a:t>Too small, needs to benefit more students</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Appreciate the strategic planning</a:t>
          </a:r>
        </a:p>
        <a:p>
          <a:pPr marL="171450" lvl="1" indent="-171450" algn="l" defTabSz="800100">
            <a:lnSpc>
              <a:spcPct val="90000"/>
            </a:lnSpc>
            <a:spcBef>
              <a:spcPct val="0"/>
            </a:spcBef>
            <a:spcAft>
              <a:spcPts val="600"/>
            </a:spcAft>
            <a:buChar char="•"/>
          </a:pPr>
          <a:endParaRPr lang="en-US" sz="1800" kern="1200" dirty="0"/>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Lots of great programs that are relevant to Boerne </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Program was still growing at GCCISD</a:t>
          </a:r>
        </a:p>
        <a:p>
          <a:pPr marL="171450" lvl="1" indent="-171450" algn="l" defTabSz="800100">
            <a:lnSpc>
              <a:spcPct val="90000"/>
            </a:lnSpc>
            <a:spcBef>
              <a:spcPct val="0"/>
            </a:spcBef>
            <a:spcAft>
              <a:spcPts val="600"/>
            </a:spcAft>
            <a:buChar char="•"/>
          </a:pPr>
          <a:r>
            <a:rPr lang="en-US" sz="1800" kern="1200" dirty="0"/>
            <a:t>Some classes were not fully utilized</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How would this work with the “shuttle model” we use?</a:t>
          </a:r>
        </a:p>
        <a:p>
          <a:pPr marL="171450" lvl="1" indent="-171450" algn="l" defTabSz="800100">
            <a:lnSpc>
              <a:spcPct val="90000"/>
            </a:lnSpc>
            <a:spcBef>
              <a:spcPct val="0"/>
            </a:spcBef>
            <a:spcAft>
              <a:spcPts val="600"/>
            </a:spcAft>
            <a:buChar char="•"/>
          </a:pPr>
          <a:r>
            <a:rPr lang="en-US" sz="1800" kern="1200" dirty="0"/>
            <a:t>An existing former ES was utilized for this</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Cost of independent campus vs. supplement campus</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Really enjoyed seeing how other districts are tackling the same problems/ issues that Boerne ISD has</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Planned for future growth</a:t>
          </a:r>
        </a:p>
        <a:p>
          <a:pPr marL="171450" lvl="1" indent="-171450" algn="l" defTabSz="800100">
            <a:lnSpc>
              <a:spcPct val="90000"/>
            </a:lnSpc>
            <a:spcBef>
              <a:spcPct val="0"/>
            </a:spcBef>
            <a:spcAft>
              <a:spcPts val="600"/>
            </a:spcAft>
            <a:buChar char="•"/>
          </a:pPr>
          <a:r>
            <a:rPr lang="en-US" sz="1800" kern="1200" dirty="0"/>
            <a:t>Flexible spaces and building components</a:t>
          </a:r>
        </a:p>
        <a:p>
          <a:pPr marL="171450" lvl="1" indent="-171450" algn="l" defTabSz="800100">
            <a:lnSpc>
              <a:spcPct val="90000"/>
            </a:lnSpc>
            <a:spcBef>
              <a:spcPct val="0"/>
            </a:spcBef>
            <a:spcAft>
              <a:spcPts val="600"/>
            </a:spcAft>
            <a:buChar char="•"/>
          </a:pPr>
          <a:r>
            <a:rPr lang="en-US" sz="1800" kern="1200" dirty="0"/>
            <a:t>Multi-use spaces</a:t>
          </a:r>
        </a:p>
        <a:p>
          <a:pPr marL="171450" lvl="1" indent="-171450" algn="l" defTabSz="800100">
            <a:lnSpc>
              <a:spcPct val="90000"/>
            </a:lnSpc>
            <a:spcBef>
              <a:spcPct val="0"/>
            </a:spcBef>
            <a:spcAft>
              <a:spcPts val="600"/>
            </a:spcAft>
            <a:buChar char="•"/>
          </a:pPr>
          <a:r>
            <a:rPr lang="en-US" sz="1800" kern="1200" dirty="0"/>
            <a:t>Open to community</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Seemed underutilized</a:t>
          </a:r>
        </a:p>
        <a:p>
          <a:pPr marL="171450" lvl="1" indent="-171450" algn="l" defTabSz="800100">
            <a:lnSpc>
              <a:spcPct val="90000"/>
            </a:lnSpc>
            <a:spcBef>
              <a:spcPct val="0"/>
            </a:spcBef>
            <a:spcAft>
              <a:spcPts val="600"/>
            </a:spcAft>
            <a:buChar char="•"/>
          </a:pPr>
          <a:r>
            <a:rPr lang="en-US" sz="1800" kern="1200" dirty="0"/>
            <a:t>Students not using the facility for a full day</a:t>
          </a:r>
        </a:p>
        <a:p>
          <a:pPr marL="171450" lvl="1" indent="-171450" algn="l" defTabSz="800100">
            <a:lnSpc>
              <a:spcPct val="90000"/>
            </a:lnSpc>
            <a:spcBef>
              <a:spcPct val="0"/>
            </a:spcBef>
            <a:spcAft>
              <a:spcPts val="600"/>
            </a:spcAft>
            <a:buChar char="•"/>
          </a:pPr>
          <a:r>
            <a:rPr lang="en-US" sz="1800" kern="1200" dirty="0"/>
            <a:t>Building design issues (lack of electrical outlets)</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Multiple pathways in one facility is great</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Transport to and from the home campuses</a:t>
          </a:r>
        </a:p>
        <a:p>
          <a:pPr marL="171450" lvl="1" indent="-171450" algn="l" defTabSz="800100">
            <a:lnSpc>
              <a:spcPct val="90000"/>
            </a:lnSpc>
            <a:spcBef>
              <a:spcPct val="0"/>
            </a:spcBef>
            <a:spcAft>
              <a:spcPts val="600"/>
            </a:spcAft>
            <a:buChar char="•"/>
          </a:pPr>
          <a:r>
            <a:rPr lang="en-US" sz="1800" kern="1200" dirty="0"/>
            <a:t>Keeping students interested in their pathway + engaged in the full sequence</a:t>
          </a:r>
        </a:p>
        <a:p>
          <a:pPr marL="171450" lvl="1" indent="-171450" algn="l" defTabSz="800100">
            <a:lnSpc>
              <a:spcPct val="90000"/>
            </a:lnSpc>
            <a:spcBef>
              <a:spcPct val="0"/>
            </a:spcBef>
            <a:spcAft>
              <a:spcPts val="600"/>
            </a:spcAft>
            <a:buChar char="•"/>
          </a:pPr>
          <a:r>
            <a:rPr lang="en-US" sz="1800" kern="1200" dirty="0"/>
            <a:t>Strong recruiting is needed</a:t>
          </a:r>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Renovating an existing facility (versus building a new one) will have limitations</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Re-use of historic building</a:t>
          </a:r>
        </a:p>
        <a:p>
          <a:pPr marL="171450" lvl="1" indent="-171450" algn="l" defTabSz="800100">
            <a:lnSpc>
              <a:spcPct val="90000"/>
            </a:lnSpc>
            <a:spcBef>
              <a:spcPct val="0"/>
            </a:spcBef>
            <a:spcAft>
              <a:spcPts val="600"/>
            </a:spcAft>
            <a:buChar char="•"/>
          </a:pPr>
          <a:r>
            <a:rPr lang="en-US" sz="1800" kern="1200" dirty="0"/>
            <a:t>Designed for collaboration</a:t>
          </a:r>
        </a:p>
        <a:p>
          <a:pPr marL="171450" lvl="1" indent="-171450" algn="l" defTabSz="800100">
            <a:lnSpc>
              <a:spcPct val="90000"/>
            </a:lnSpc>
            <a:spcBef>
              <a:spcPct val="0"/>
            </a:spcBef>
            <a:spcAft>
              <a:spcPts val="600"/>
            </a:spcAft>
            <a:buChar char="•"/>
          </a:pPr>
          <a:r>
            <a:rPr lang="en-US" sz="1800" kern="1200" dirty="0"/>
            <a:t>Flexible</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Staff naturally using semi-private areas vs. the large open collaborative areas</a:t>
          </a:r>
        </a:p>
        <a:p>
          <a:pPr marL="171450" lvl="1" indent="-171450" algn="l" defTabSz="800100">
            <a:lnSpc>
              <a:spcPct val="90000"/>
            </a:lnSpc>
            <a:spcBef>
              <a:spcPct val="0"/>
            </a:spcBef>
            <a:spcAft>
              <a:spcPts val="600"/>
            </a:spcAft>
            <a:buChar char="•"/>
          </a:pPr>
          <a:r>
            <a:rPr lang="en-US" sz="1800" kern="1200" dirty="0"/>
            <a:t>Doesn’t “look” like it’s related to schools</a:t>
          </a:r>
        </a:p>
        <a:p>
          <a:pPr marL="171450" lvl="1" indent="-171450" algn="l" defTabSz="800100">
            <a:lnSpc>
              <a:spcPct val="90000"/>
            </a:lnSpc>
            <a:spcBef>
              <a:spcPct val="0"/>
            </a:spcBef>
            <a:spcAft>
              <a:spcPts val="600"/>
            </a:spcAft>
            <a:buChar char="•"/>
          </a:pPr>
          <a:r>
            <a:rPr lang="en-US" sz="1800" kern="1200" dirty="0"/>
            <a:t>Lack of storage</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Re-use of an existing facility </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Creating a variety of collaborative spaces that users will utilize</a:t>
          </a:r>
        </a:p>
        <a:p>
          <a:pPr marL="171450" lvl="1" indent="-171450" algn="l" defTabSz="800100">
            <a:lnSpc>
              <a:spcPct val="90000"/>
            </a:lnSpc>
            <a:spcBef>
              <a:spcPct val="0"/>
            </a:spcBef>
            <a:spcAft>
              <a:spcPts val="600"/>
            </a:spcAft>
            <a:buChar char="•"/>
          </a:pPr>
          <a:r>
            <a:rPr lang="en-US" sz="1800" kern="1200" dirty="0"/>
            <a:t>Unlikely that BMSN will be 100% allocated towards a PD program like this</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Might be some good lessons here about re-use of an existing building, but perhaps not much more</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Focus on community &amp; collaboration</a:t>
          </a:r>
        </a:p>
        <a:p>
          <a:pPr marL="171450" lvl="1" indent="-171450" algn="l" defTabSz="800100">
            <a:lnSpc>
              <a:spcPct val="90000"/>
            </a:lnSpc>
            <a:spcBef>
              <a:spcPct val="0"/>
            </a:spcBef>
            <a:spcAft>
              <a:spcPts val="1200"/>
            </a:spcAft>
            <a:buChar char="•"/>
          </a:pPr>
          <a:r>
            <a:rPr lang="en-US" sz="1800" kern="1200" dirty="0"/>
            <a:t>Did the best with the facilities they have</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Crowded and cluttered</a:t>
          </a:r>
        </a:p>
        <a:p>
          <a:pPr marL="171450" lvl="1" indent="-171450" algn="l" defTabSz="800100">
            <a:lnSpc>
              <a:spcPct val="90000"/>
            </a:lnSpc>
            <a:spcBef>
              <a:spcPct val="0"/>
            </a:spcBef>
            <a:spcAft>
              <a:spcPts val="1200"/>
            </a:spcAft>
            <a:buChar char="•"/>
          </a:pPr>
          <a:r>
            <a:rPr lang="en-US" sz="1800" kern="1200" dirty="0"/>
            <a:t>Storage space needed</a:t>
          </a:r>
        </a:p>
        <a:p>
          <a:pPr marL="171450" lvl="1" indent="-171450" algn="l" defTabSz="800100">
            <a:lnSpc>
              <a:spcPct val="90000"/>
            </a:lnSpc>
            <a:spcBef>
              <a:spcPct val="0"/>
            </a:spcBef>
            <a:spcAft>
              <a:spcPts val="1200"/>
            </a:spcAft>
            <a:buChar char="•"/>
          </a:pPr>
          <a:r>
            <a:rPr lang="en-US" sz="1800" kern="1200" dirty="0"/>
            <a:t>Facilities were not special</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Similar pathway at Boerne already</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Space and storage issues</a:t>
          </a:r>
        </a:p>
        <a:p>
          <a:pPr marL="171450" lvl="1" indent="-171450" algn="l" defTabSz="800100">
            <a:lnSpc>
              <a:spcPct val="90000"/>
            </a:lnSpc>
            <a:spcBef>
              <a:spcPct val="0"/>
            </a:spcBef>
            <a:spcAft>
              <a:spcPts val="1200"/>
            </a:spcAft>
            <a:buChar char="•"/>
          </a:pPr>
          <a:r>
            <a:rPr lang="en-US" sz="1800" kern="1200" dirty="0"/>
            <a:t>Expansion issues (landlocked)</a:t>
          </a:r>
        </a:p>
        <a:p>
          <a:pPr marL="171450" lvl="1" indent="-171450" algn="l" defTabSz="800100">
            <a:lnSpc>
              <a:spcPct val="90000"/>
            </a:lnSpc>
            <a:spcBef>
              <a:spcPct val="0"/>
            </a:spcBef>
            <a:spcAft>
              <a:spcPts val="12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Support from 6-12</a:t>
          </a:r>
          <a:r>
            <a:rPr lang="en-US" sz="1800" kern="1200" baseline="30000" dirty="0"/>
            <a:t>th</a:t>
          </a:r>
          <a:r>
            <a:rPr lang="en-US" sz="1800" kern="1200" dirty="0"/>
            <a:t> grade is great</a:t>
          </a:r>
        </a:p>
        <a:p>
          <a:pPr marL="171450" lvl="1" indent="-171450" algn="l" defTabSz="800100">
            <a:lnSpc>
              <a:spcPct val="90000"/>
            </a:lnSpc>
            <a:spcBef>
              <a:spcPct val="0"/>
            </a:spcBef>
            <a:spcAft>
              <a:spcPts val="1200"/>
            </a:spcAft>
            <a:buChar char="•"/>
          </a:pPr>
          <a:r>
            <a:rPr lang="en-US" sz="1800" kern="1200" dirty="0"/>
            <a:t>BISD is already ahead of this program</a:t>
          </a:r>
        </a:p>
        <a:p>
          <a:pPr marL="171450" lvl="1" indent="-171450" algn="l" defTabSz="800100">
            <a:lnSpc>
              <a:spcPct val="90000"/>
            </a:lnSpc>
            <a:spcBef>
              <a:spcPct val="0"/>
            </a:spcBef>
            <a:spcAft>
              <a:spcPts val="12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This is a program not currently offered in Boerne</a:t>
          </a:r>
        </a:p>
        <a:p>
          <a:pPr marL="171450" lvl="1" indent="-171450" algn="l" defTabSz="800100">
            <a:lnSpc>
              <a:spcPct val="90000"/>
            </a:lnSpc>
            <a:spcBef>
              <a:spcPct val="0"/>
            </a:spcBef>
            <a:spcAft>
              <a:spcPts val="1200"/>
            </a:spcAft>
            <a:buChar char="•"/>
          </a:pPr>
          <a:r>
            <a:rPr lang="en-US" sz="1800" kern="1200" dirty="0"/>
            <a:t>Great that students don’t have to “leave” to get hands-on experience</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Nothing!</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This type of program is absolutely relevant to Boerne</a:t>
          </a:r>
        </a:p>
        <a:p>
          <a:pPr marL="171450" lvl="1" indent="-171450" algn="l" defTabSz="800100">
            <a:lnSpc>
              <a:spcPct val="90000"/>
            </a:lnSpc>
            <a:spcBef>
              <a:spcPct val="0"/>
            </a:spcBef>
            <a:spcAft>
              <a:spcPts val="1200"/>
            </a:spcAft>
            <a:buChar char="•"/>
          </a:pPr>
          <a:r>
            <a:rPr lang="en-US" sz="1800" kern="1200" dirty="0"/>
            <a:t>Would align with needs of other programs as well (i.e. Robotics)</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Many partnerships would be needed</a:t>
          </a:r>
        </a:p>
        <a:p>
          <a:pPr marL="171450" lvl="1" indent="-171450" algn="l" defTabSz="800100">
            <a:lnSpc>
              <a:spcPct val="90000"/>
            </a:lnSpc>
            <a:spcBef>
              <a:spcPct val="0"/>
            </a:spcBef>
            <a:spcAft>
              <a:spcPts val="1200"/>
            </a:spcAft>
            <a:buChar char="•"/>
          </a:pPr>
          <a:r>
            <a:rPr lang="en-US" sz="1800" kern="1200" dirty="0"/>
            <a:t>Will our community support a “trades-specific” pathway?</a:t>
          </a:r>
        </a:p>
        <a:p>
          <a:pPr marL="171450" lvl="1" indent="-171450" algn="l" defTabSz="800100">
            <a:lnSpc>
              <a:spcPct val="90000"/>
            </a:lnSpc>
            <a:spcBef>
              <a:spcPct val="0"/>
            </a:spcBef>
            <a:spcAft>
              <a:spcPts val="12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Love this program!</a:t>
          </a:r>
        </a:p>
        <a:p>
          <a:pPr marL="171450" lvl="1" indent="-171450" algn="l" defTabSz="800100">
            <a:lnSpc>
              <a:spcPct val="90000"/>
            </a:lnSpc>
            <a:spcBef>
              <a:spcPct val="0"/>
            </a:spcBef>
            <a:spcAft>
              <a:spcPts val="1200"/>
            </a:spcAft>
            <a:buChar char="•"/>
          </a:pPr>
          <a:r>
            <a:rPr lang="en-US" sz="1800" kern="1200" dirty="0"/>
            <a:t>Truly innovative</a:t>
          </a:r>
        </a:p>
        <a:p>
          <a:pPr marL="171450" lvl="1" indent="-171450" algn="l" defTabSz="800100">
            <a:lnSpc>
              <a:spcPct val="90000"/>
            </a:lnSpc>
            <a:spcBef>
              <a:spcPct val="0"/>
            </a:spcBef>
            <a:spcAft>
              <a:spcPts val="1200"/>
            </a:spcAft>
            <a:buChar char="•"/>
          </a:pPr>
          <a:r>
            <a:rPr lang="en-US" sz="1800" kern="1200" dirty="0"/>
            <a:t>Could unify our district to further close the gaps between ES, MS and HS</a:t>
          </a:r>
        </a:p>
        <a:p>
          <a:pPr marL="171450" lvl="1" indent="-171450" algn="l" defTabSz="800100">
            <a:lnSpc>
              <a:spcPct val="90000"/>
            </a:lnSpc>
            <a:spcBef>
              <a:spcPct val="0"/>
            </a:spcBef>
            <a:spcAft>
              <a:spcPts val="12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Loved how students were interacting</a:t>
          </a:r>
        </a:p>
        <a:p>
          <a:pPr marL="171450" lvl="1" indent="-171450" algn="l" defTabSz="800100">
            <a:lnSpc>
              <a:spcPct val="90000"/>
            </a:lnSpc>
            <a:spcBef>
              <a:spcPct val="0"/>
            </a:spcBef>
            <a:spcAft>
              <a:spcPts val="1200"/>
            </a:spcAft>
            <a:buChar char="•"/>
          </a:pPr>
          <a:r>
            <a:rPr lang="en-US" sz="1800" kern="1200" dirty="0"/>
            <a:t>Prioritization of hands-on and outdoor learning</a:t>
          </a:r>
        </a:p>
        <a:p>
          <a:pPr marL="171450" lvl="1" indent="-171450" algn="l" defTabSz="800100">
            <a:lnSpc>
              <a:spcPct val="90000"/>
            </a:lnSpc>
            <a:spcBef>
              <a:spcPct val="0"/>
            </a:spcBef>
            <a:spcAft>
              <a:spcPts val="1200"/>
            </a:spcAft>
            <a:buChar char="•"/>
          </a:pPr>
          <a:r>
            <a:rPr lang="en-US" sz="1800" kern="1200" dirty="0"/>
            <a:t>Well planned</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Concerned about student-to-teacher ratio that would be needed</a:t>
          </a:r>
        </a:p>
        <a:p>
          <a:pPr marL="171450" lvl="1" indent="-171450" algn="l" defTabSz="800100">
            <a:lnSpc>
              <a:spcPct val="90000"/>
            </a:lnSpc>
            <a:spcBef>
              <a:spcPct val="0"/>
            </a:spcBef>
            <a:spcAft>
              <a:spcPts val="1200"/>
            </a:spcAft>
            <a:buChar char="•"/>
          </a:pPr>
          <a:endParaRPr lang="en-US" sz="1800" kern="1200" dirty="0"/>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Similar program in Boerne</a:t>
          </a:r>
        </a:p>
        <a:p>
          <a:pPr marL="171450" lvl="1" indent="-171450" algn="l" defTabSz="800100">
            <a:lnSpc>
              <a:spcPct val="90000"/>
            </a:lnSpc>
            <a:spcBef>
              <a:spcPct val="0"/>
            </a:spcBef>
            <a:spcAft>
              <a:spcPts val="1200"/>
            </a:spcAft>
            <a:buChar char="•"/>
          </a:pPr>
          <a:r>
            <a:rPr lang="en-US" sz="1800" kern="1200" dirty="0"/>
            <a:t>Would be great to expand to early childhood teacher preparation</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Funding sources</a:t>
          </a:r>
        </a:p>
        <a:p>
          <a:pPr marL="171450" lvl="1" indent="-171450" algn="l" defTabSz="800100">
            <a:lnSpc>
              <a:spcPct val="90000"/>
            </a:lnSpc>
            <a:spcBef>
              <a:spcPct val="0"/>
            </a:spcBef>
            <a:spcAft>
              <a:spcPts val="1200"/>
            </a:spcAft>
            <a:buChar char="•"/>
          </a:pPr>
          <a:r>
            <a:rPr lang="en-US" sz="1800" kern="1200" dirty="0"/>
            <a:t>Staffing needs</a:t>
          </a:r>
        </a:p>
        <a:p>
          <a:pPr marL="171450" lvl="1" indent="-171450" algn="l" defTabSz="800100">
            <a:lnSpc>
              <a:spcPct val="90000"/>
            </a:lnSpc>
            <a:spcBef>
              <a:spcPct val="0"/>
            </a:spcBef>
            <a:spcAft>
              <a:spcPts val="1200"/>
            </a:spcAft>
            <a:buChar char="•"/>
          </a:pPr>
          <a:r>
            <a:rPr lang="en-US" sz="1800" kern="1200" dirty="0"/>
            <a:t>Limitations of the existing BMSN campus</a:t>
          </a:r>
        </a:p>
        <a:p>
          <a:pPr marL="171450" lvl="1" indent="-171450" algn="l" defTabSz="800100">
            <a:lnSpc>
              <a:spcPct val="90000"/>
            </a:lnSpc>
            <a:spcBef>
              <a:spcPct val="0"/>
            </a:spcBef>
            <a:spcAft>
              <a:spcPts val="12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Great program but our district has probably other priorities</a:t>
          </a:r>
        </a:p>
        <a:p>
          <a:pPr marL="171450" lvl="1" indent="-171450" algn="l" defTabSz="800100">
            <a:lnSpc>
              <a:spcPct val="90000"/>
            </a:lnSpc>
            <a:spcBef>
              <a:spcPct val="0"/>
            </a:spcBef>
            <a:spcAft>
              <a:spcPts val="1200"/>
            </a:spcAft>
            <a:buChar char="•"/>
          </a:pPr>
          <a:r>
            <a:rPr lang="en-US" sz="1800" kern="1200" dirty="0"/>
            <a:t>Is a program this robust really a need for our community?</a:t>
          </a:r>
        </a:p>
        <a:p>
          <a:pPr marL="171450" lvl="1" indent="-171450" algn="l" defTabSz="800100">
            <a:lnSpc>
              <a:spcPct val="90000"/>
            </a:lnSpc>
            <a:spcBef>
              <a:spcPct val="0"/>
            </a:spcBef>
            <a:spcAft>
              <a:spcPts val="12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Combination of science + history + art + modern</a:t>
          </a:r>
        </a:p>
        <a:p>
          <a:pPr marL="171450" lvl="1" indent="-171450" algn="l" defTabSz="800100">
            <a:lnSpc>
              <a:spcPct val="90000"/>
            </a:lnSpc>
            <a:spcBef>
              <a:spcPct val="0"/>
            </a:spcBef>
            <a:spcAft>
              <a:spcPts val="1200"/>
            </a:spcAft>
            <a:buChar char="•"/>
          </a:pPr>
          <a:r>
            <a:rPr lang="en-US" sz="1800" kern="1200" dirty="0"/>
            <a:t>Hands-on learning</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Neat and fun, but probably not applicable to Boerne</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Might have some relevance, with adjustments</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Need to be adapted to Boerne’s needs</a:t>
          </a:r>
        </a:p>
        <a:p>
          <a:pPr marL="171450" lvl="1" indent="-171450" algn="l" defTabSz="800100">
            <a:lnSpc>
              <a:spcPct val="90000"/>
            </a:lnSpc>
            <a:spcBef>
              <a:spcPct val="0"/>
            </a:spcBef>
            <a:spcAft>
              <a:spcPts val="12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Opportunity to create a really innovative program (summer camps?)</a:t>
          </a:r>
        </a:p>
        <a:p>
          <a:pPr marL="171450" lvl="1" indent="-171450" algn="l" defTabSz="800100">
            <a:lnSpc>
              <a:spcPct val="90000"/>
            </a:lnSpc>
            <a:spcBef>
              <a:spcPct val="0"/>
            </a:spcBef>
            <a:spcAft>
              <a:spcPts val="1200"/>
            </a:spcAft>
            <a:buChar char="•"/>
          </a:pPr>
          <a:r>
            <a:rPr lang="en-US" sz="1800" kern="1200" dirty="0"/>
            <a:t>Need to send our teachers here for some inspiration!</a:t>
          </a:r>
        </a:p>
        <a:p>
          <a:pPr marL="171450" lvl="1" indent="-171450" algn="l" defTabSz="800100">
            <a:lnSpc>
              <a:spcPct val="90000"/>
            </a:lnSpc>
            <a:spcBef>
              <a:spcPct val="0"/>
            </a:spcBef>
            <a:spcAft>
              <a:spcPts val="12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Current equipment</a:t>
          </a:r>
        </a:p>
        <a:p>
          <a:pPr marL="171450" lvl="1" indent="-171450" algn="l" defTabSz="800100">
            <a:lnSpc>
              <a:spcPct val="90000"/>
            </a:lnSpc>
            <a:spcBef>
              <a:spcPct val="0"/>
            </a:spcBef>
            <a:spcAft>
              <a:spcPts val="1200"/>
            </a:spcAft>
            <a:buChar char="•"/>
          </a:pPr>
          <a:r>
            <a:rPr lang="en-US" sz="1800" kern="1200" dirty="0"/>
            <a:t>Real world experience for students</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Geared towards high-achieving students only</a:t>
          </a:r>
        </a:p>
        <a:p>
          <a:pPr marL="171450" lvl="1" indent="-171450" algn="l" defTabSz="800100">
            <a:lnSpc>
              <a:spcPct val="90000"/>
            </a:lnSpc>
            <a:spcBef>
              <a:spcPct val="0"/>
            </a:spcBef>
            <a:spcAft>
              <a:spcPts val="1200"/>
            </a:spcAft>
            <a:buChar char="•"/>
          </a:pPr>
          <a:r>
            <a:rPr lang="en-US" sz="1800" kern="1200" dirty="0"/>
            <a:t>Limited collaborative interaction (outdated classroom technology)</a:t>
          </a:r>
        </a:p>
        <a:p>
          <a:pPr marL="171450" lvl="1" indent="-171450" algn="l" defTabSz="800100">
            <a:lnSpc>
              <a:spcPct val="90000"/>
            </a:lnSpc>
            <a:spcBef>
              <a:spcPct val="0"/>
            </a:spcBef>
            <a:spcAft>
              <a:spcPts val="1200"/>
            </a:spcAft>
            <a:buChar char="•"/>
          </a:pPr>
          <a:r>
            <a:rPr lang="en-US" sz="1800" kern="1200" dirty="0"/>
            <a:t>Not as much hands-on learning</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BISD’s current P-TECH program feels more innovative</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Logistics of student movement between home campus and a more distant specialized campus?</a:t>
          </a:r>
        </a:p>
        <a:p>
          <a:pPr marL="171450" lvl="1" indent="-171450" algn="l" defTabSz="800100">
            <a:lnSpc>
              <a:spcPct val="90000"/>
            </a:lnSpc>
            <a:spcBef>
              <a:spcPct val="0"/>
            </a:spcBef>
            <a:spcAft>
              <a:spcPts val="12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1200"/>
            </a:spcAft>
            <a:buChar char="•"/>
          </a:pPr>
          <a:r>
            <a:rPr lang="en-US" sz="1800" kern="1200" dirty="0"/>
            <a:t>How would BMSN support a specialized CTE program – just 1 program or multiple programs?</a:t>
          </a:r>
        </a:p>
        <a:p>
          <a:pPr marL="171450" lvl="1" indent="-171450" algn="l" defTabSz="800100">
            <a:lnSpc>
              <a:spcPct val="90000"/>
            </a:lnSpc>
            <a:spcBef>
              <a:spcPct val="0"/>
            </a:spcBef>
            <a:spcAft>
              <a:spcPts val="12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C1A6B-5BF4-4F5B-813D-7C9E1448588B}">
      <dsp:nvSpPr>
        <dsp:cNvPr id="0" name=""/>
        <dsp:cNvSpPr/>
      </dsp:nvSpPr>
      <dsp:spPr>
        <a:xfrm>
          <a:off x="3196828" y="1442"/>
          <a:ext cx="1734343" cy="1734343"/>
        </a:xfrm>
        <a:prstGeom prst="ellipse">
          <a:avLst/>
        </a:prstGeom>
        <a:solidFill>
          <a:schemeClr val="dk2">
            <a:hueOff val="0"/>
            <a:satOff val="0"/>
            <a:lumOff val="0"/>
            <a:alpha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450817" y="255431"/>
        <a:ext cx="1226365" cy="1226365"/>
      </dsp:txXfrm>
    </dsp:sp>
    <dsp:sp modelId="{9CE2DDAA-B97F-47EB-A292-EF0F0039C871}">
      <dsp:nvSpPr>
        <dsp:cNvPr id="0" name=""/>
        <dsp:cNvSpPr/>
      </dsp:nvSpPr>
      <dsp:spPr>
        <a:xfrm rot="2700000">
          <a:off x="4744905" y="1487088"/>
          <a:ext cx="460478" cy="585341"/>
        </a:xfrm>
        <a:prstGeom prst="rightArrow">
          <a:avLst>
            <a:gd name="adj1" fmla="val 60000"/>
            <a:gd name="adj2" fmla="val 50000"/>
          </a:avLst>
        </a:prstGeom>
        <a:solidFill>
          <a:schemeClr val="tx2">
            <a:alpha val="1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4765136" y="1555315"/>
        <a:ext cx="322335" cy="351205"/>
      </dsp:txXfrm>
    </dsp:sp>
    <dsp:sp modelId="{6B07117D-87EB-4496-9FC7-F88DBFD42D2A}">
      <dsp:nvSpPr>
        <dsp:cNvPr id="0" name=""/>
        <dsp:cNvSpPr/>
      </dsp:nvSpPr>
      <dsp:spPr>
        <a:xfrm>
          <a:off x="5037547" y="1842161"/>
          <a:ext cx="1734343" cy="1734343"/>
        </a:xfrm>
        <a:prstGeom prst="ellipse">
          <a:avLst/>
        </a:prstGeom>
        <a:solidFill>
          <a:schemeClr val="tx2">
            <a:alpha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291536" y="2096150"/>
        <a:ext cx="1226365" cy="1226365"/>
      </dsp:txXfrm>
    </dsp:sp>
    <dsp:sp modelId="{368F916D-0E19-4326-A0F9-786A109A6683}">
      <dsp:nvSpPr>
        <dsp:cNvPr id="0" name=""/>
        <dsp:cNvSpPr/>
      </dsp:nvSpPr>
      <dsp:spPr>
        <a:xfrm rot="8100000">
          <a:off x="4763335" y="3327807"/>
          <a:ext cx="460478" cy="585341"/>
        </a:xfrm>
        <a:prstGeom prst="rightArrow">
          <a:avLst>
            <a:gd name="adj1" fmla="val 60000"/>
            <a:gd name="adj2" fmla="val 50000"/>
          </a:avLst>
        </a:prstGeom>
        <a:solidFill>
          <a:schemeClr val="tx2">
            <a:alpha val="1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4881247" y="3396034"/>
        <a:ext cx="322335" cy="351205"/>
      </dsp:txXfrm>
    </dsp:sp>
    <dsp:sp modelId="{A055D69D-277A-464B-B22E-2919797A2368}">
      <dsp:nvSpPr>
        <dsp:cNvPr id="0" name=""/>
        <dsp:cNvSpPr/>
      </dsp:nvSpPr>
      <dsp:spPr>
        <a:xfrm>
          <a:off x="3196828" y="3682880"/>
          <a:ext cx="1734343" cy="1734343"/>
        </a:xfrm>
        <a:prstGeom prst="ellipse">
          <a:avLst/>
        </a:prstGeom>
        <a:solidFill>
          <a:schemeClr val="tx2">
            <a:alpha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450817" y="3936869"/>
        <a:ext cx="1226365" cy="1226365"/>
      </dsp:txXfrm>
    </dsp:sp>
    <dsp:sp modelId="{5C1AAC2A-6AA6-4CDE-A269-15F3B6BAA6CD}">
      <dsp:nvSpPr>
        <dsp:cNvPr id="0" name=""/>
        <dsp:cNvSpPr/>
      </dsp:nvSpPr>
      <dsp:spPr>
        <a:xfrm rot="13500000">
          <a:off x="2922616" y="3346237"/>
          <a:ext cx="460478" cy="585341"/>
        </a:xfrm>
        <a:prstGeom prst="rightArrow">
          <a:avLst>
            <a:gd name="adj1" fmla="val 60000"/>
            <a:gd name="adj2" fmla="val 50000"/>
          </a:avLst>
        </a:prstGeom>
        <a:solidFill>
          <a:schemeClr val="tx2">
            <a:alpha val="1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rot="10800000">
        <a:off x="3040528" y="3512146"/>
        <a:ext cx="322335" cy="351205"/>
      </dsp:txXfrm>
    </dsp:sp>
    <dsp:sp modelId="{DEB2FBEB-0534-4438-A71C-36EF612E791A}">
      <dsp:nvSpPr>
        <dsp:cNvPr id="0" name=""/>
        <dsp:cNvSpPr/>
      </dsp:nvSpPr>
      <dsp:spPr>
        <a:xfrm>
          <a:off x="1356108" y="1842161"/>
          <a:ext cx="1734343" cy="1734343"/>
        </a:xfrm>
        <a:prstGeom prst="ellipse">
          <a:avLst/>
        </a:prstGeom>
        <a:solidFill>
          <a:schemeClr val="tx2">
            <a:alpha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610097" y="2096150"/>
        <a:ext cx="1226365" cy="1226365"/>
      </dsp:txXfrm>
    </dsp:sp>
    <dsp:sp modelId="{3A577275-3109-4534-ACDA-A4E5F2354F22}">
      <dsp:nvSpPr>
        <dsp:cNvPr id="0" name=""/>
        <dsp:cNvSpPr/>
      </dsp:nvSpPr>
      <dsp:spPr>
        <a:xfrm rot="18900000">
          <a:off x="2904186" y="1505518"/>
          <a:ext cx="460478" cy="585341"/>
        </a:xfrm>
        <a:prstGeom prst="rightArrow">
          <a:avLst>
            <a:gd name="adj1" fmla="val 60000"/>
            <a:gd name="adj2" fmla="val 50000"/>
          </a:avLst>
        </a:prstGeom>
        <a:solidFill>
          <a:schemeClr val="tx2">
            <a:alpha val="1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924417" y="1671427"/>
        <a:ext cx="322335" cy="3512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C1A6B-5BF4-4F5B-813D-7C9E1448588B}">
      <dsp:nvSpPr>
        <dsp:cNvPr id="0" name=""/>
        <dsp:cNvSpPr/>
      </dsp:nvSpPr>
      <dsp:spPr>
        <a:xfrm>
          <a:off x="3196828" y="1442"/>
          <a:ext cx="1734343" cy="1734343"/>
        </a:xfrm>
        <a:prstGeom prst="ellipse">
          <a:avLst/>
        </a:prstGeom>
        <a:solidFill>
          <a:schemeClr val="accent2">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 1</a:t>
          </a:r>
        </a:p>
        <a:p>
          <a:pPr marL="0" lvl="0" indent="0" algn="ctr" defTabSz="933450">
            <a:lnSpc>
              <a:spcPct val="90000"/>
            </a:lnSpc>
            <a:spcBef>
              <a:spcPct val="0"/>
            </a:spcBef>
            <a:spcAft>
              <a:spcPct val="35000"/>
            </a:spcAft>
            <a:buNone/>
          </a:pPr>
          <a:r>
            <a:rPr lang="en-US" sz="2100" kern="1200" dirty="0"/>
            <a:t>Early Childhood</a:t>
          </a:r>
        </a:p>
      </dsp:txBody>
      <dsp:txXfrm>
        <a:off x="3450817" y="255431"/>
        <a:ext cx="1226365" cy="1226365"/>
      </dsp:txXfrm>
    </dsp:sp>
    <dsp:sp modelId="{9CE2DDAA-B97F-47EB-A292-EF0F0039C871}">
      <dsp:nvSpPr>
        <dsp:cNvPr id="0" name=""/>
        <dsp:cNvSpPr/>
      </dsp:nvSpPr>
      <dsp:spPr>
        <a:xfrm rot="2700000">
          <a:off x="4744905" y="1487088"/>
          <a:ext cx="460478" cy="585341"/>
        </a:xfrm>
        <a:prstGeom prst="rightArrow">
          <a:avLst>
            <a:gd name="adj1" fmla="val 60000"/>
            <a:gd name="adj2" fmla="val 50000"/>
          </a:avLst>
        </a:prstGeom>
        <a:solidFill>
          <a:schemeClr val="accent2">
            <a:hueOff val="0"/>
            <a:satOff val="0"/>
            <a:lumOff val="0"/>
            <a:alphaOff val="0"/>
          </a:schemeClr>
        </a:solidFill>
        <a:ln w="12700">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765136" y="1555315"/>
        <a:ext cx="322335" cy="351205"/>
      </dsp:txXfrm>
    </dsp:sp>
    <dsp:sp modelId="{6B07117D-87EB-4496-9FC7-F88DBFD42D2A}">
      <dsp:nvSpPr>
        <dsp:cNvPr id="0" name=""/>
        <dsp:cNvSpPr/>
      </dsp:nvSpPr>
      <dsp:spPr>
        <a:xfrm>
          <a:off x="5037547" y="1842161"/>
          <a:ext cx="1734343" cy="1734343"/>
        </a:xfrm>
        <a:prstGeom prst="ellipse">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 2</a:t>
          </a:r>
        </a:p>
        <a:p>
          <a:pPr marL="0" lvl="0" indent="0" algn="ctr" defTabSz="933450">
            <a:lnSpc>
              <a:spcPct val="90000"/>
            </a:lnSpc>
            <a:spcBef>
              <a:spcPct val="0"/>
            </a:spcBef>
            <a:spcAft>
              <a:spcPct val="35000"/>
            </a:spcAft>
            <a:buNone/>
          </a:pPr>
          <a:r>
            <a:rPr lang="en-US" sz="2100" kern="1200" dirty="0"/>
            <a:t>CTE</a:t>
          </a:r>
        </a:p>
      </dsp:txBody>
      <dsp:txXfrm>
        <a:off x="5291536" y="2096150"/>
        <a:ext cx="1226365" cy="1226365"/>
      </dsp:txXfrm>
    </dsp:sp>
    <dsp:sp modelId="{368F916D-0E19-4326-A0F9-786A109A6683}">
      <dsp:nvSpPr>
        <dsp:cNvPr id="0" name=""/>
        <dsp:cNvSpPr/>
      </dsp:nvSpPr>
      <dsp:spPr>
        <a:xfrm rot="8100000">
          <a:off x="4763335" y="3327807"/>
          <a:ext cx="460478" cy="585341"/>
        </a:xfrm>
        <a:prstGeom prst="rightArrow">
          <a:avLst>
            <a:gd name="adj1" fmla="val 60000"/>
            <a:gd name="adj2" fmla="val 50000"/>
          </a:avLst>
        </a:prstGeom>
        <a:solidFill>
          <a:schemeClr val="accent3">
            <a:hueOff val="0"/>
            <a:satOff val="0"/>
            <a:lumOff val="0"/>
            <a:alphaOff val="0"/>
          </a:schemeClr>
        </a:solidFill>
        <a:ln w="12700">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881247" y="3396034"/>
        <a:ext cx="322335" cy="351205"/>
      </dsp:txXfrm>
    </dsp:sp>
    <dsp:sp modelId="{A055D69D-277A-464B-B22E-2919797A2368}">
      <dsp:nvSpPr>
        <dsp:cNvPr id="0" name=""/>
        <dsp:cNvSpPr/>
      </dsp:nvSpPr>
      <dsp:spPr>
        <a:xfrm>
          <a:off x="3196828" y="3682880"/>
          <a:ext cx="1734343" cy="1734343"/>
        </a:xfrm>
        <a:prstGeom prst="ellipse">
          <a:avLst/>
        </a:prstGeom>
        <a:solidFill>
          <a:schemeClr val="accent4">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 3</a:t>
          </a:r>
        </a:p>
        <a:p>
          <a:pPr marL="0" lvl="0" indent="0" algn="ctr" defTabSz="933450">
            <a:lnSpc>
              <a:spcPct val="90000"/>
            </a:lnSpc>
            <a:spcBef>
              <a:spcPct val="0"/>
            </a:spcBef>
            <a:spcAft>
              <a:spcPct val="35000"/>
            </a:spcAft>
            <a:buNone/>
          </a:pPr>
          <a:r>
            <a:rPr lang="en-US" sz="2100" kern="1200" dirty="0"/>
            <a:t>Early College</a:t>
          </a:r>
        </a:p>
      </dsp:txBody>
      <dsp:txXfrm>
        <a:off x="3450817" y="3936869"/>
        <a:ext cx="1226365" cy="1226365"/>
      </dsp:txXfrm>
    </dsp:sp>
    <dsp:sp modelId="{5C1AAC2A-6AA6-4CDE-A269-15F3B6BAA6CD}">
      <dsp:nvSpPr>
        <dsp:cNvPr id="0" name=""/>
        <dsp:cNvSpPr/>
      </dsp:nvSpPr>
      <dsp:spPr>
        <a:xfrm rot="13500000">
          <a:off x="2922616" y="3346237"/>
          <a:ext cx="460478" cy="585341"/>
        </a:xfrm>
        <a:prstGeom prst="rightArrow">
          <a:avLst>
            <a:gd name="adj1" fmla="val 60000"/>
            <a:gd name="adj2" fmla="val 50000"/>
          </a:avLst>
        </a:prstGeom>
        <a:solidFill>
          <a:schemeClr val="accent4">
            <a:hueOff val="0"/>
            <a:satOff val="0"/>
            <a:lumOff val="0"/>
            <a:alphaOff val="0"/>
          </a:schemeClr>
        </a:solidFill>
        <a:ln w="12700">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040528" y="3512146"/>
        <a:ext cx="322335" cy="351205"/>
      </dsp:txXfrm>
    </dsp:sp>
    <dsp:sp modelId="{DEB2FBEB-0534-4438-A71C-36EF612E791A}">
      <dsp:nvSpPr>
        <dsp:cNvPr id="0" name=""/>
        <dsp:cNvSpPr/>
      </dsp:nvSpPr>
      <dsp:spPr>
        <a:xfrm>
          <a:off x="1356108" y="1842161"/>
          <a:ext cx="1734343" cy="1734343"/>
        </a:xfrm>
        <a:prstGeom prst="ellipse">
          <a:avLst/>
        </a:prstGeom>
        <a:solidFill>
          <a:schemeClr val="accent5">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 4</a:t>
          </a:r>
        </a:p>
        <a:p>
          <a:pPr marL="0" lvl="0" indent="0" algn="ctr" defTabSz="933450">
            <a:lnSpc>
              <a:spcPct val="90000"/>
            </a:lnSpc>
            <a:spcBef>
              <a:spcPct val="0"/>
            </a:spcBef>
            <a:spcAft>
              <a:spcPct val="35000"/>
            </a:spcAft>
            <a:buNone/>
          </a:pPr>
          <a:r>
            <a:rPr lang="en-US" sz="2100" kern="1200" dirty="0"/>
            <a:t>Comm./</a:t>
          </a:r>
        </a:p>
        <a:p>
          <a:pPr marL="0" lvl="0" indent="0" algn="ctr" defTabSz="933450">
            <a:lnSpc>
              <a:spcPct val="90000"/>
            </a:lnSpc>
            <a:spcBef>
              <a:spcPct val="0"/>
            </a:spcBef>
            <a:spcAft>
              <a:spcPct val="35000"/>
            </a:spcAft>
            <a:buNone/>
          </a:pPr>
          <a:r>
            <a:rPr lang="en-US" sz="2100" kern="1200" dirty="0"/>
            <a:t>Admin.</a:t>
          </a:r>
        </a:p>
      </dsp:txBody>
      <dsp:txXfrm>
        <a:off x="1610097" y="2096150"/>
        <a:ext cx="1226365" cy="1226365"/>
      </dsp:txXfrm>
    </dsp:sp>
    <dsp:sp modelId="{3A577275-3109-4534-ACDA-A4E5F2354F22}">
      <dsp:nvSpPr>
        <dsp:cNvPr id="0" name=""/>
        <dsp:cNvSpPr/>
      </dsp:nvSpPr>
      <dsp:spPr>
        <a:xfrm rot="18900000">
          <a:off x="2904186" y="1505518"/>
          <a:ext cx="460478" cy="585341"/>
        </a:xfrm>
        <a:prstGeom prst="rightArrow">
          <a:avLst>
            <a:gd name="adj1" fmla="val 60000"/>
            <a:gd name="adj2" fmla="val 50000"/>
          </a:avLst>
        </a:prstGeom>
        <a:solidFill>
          <a:schemeClr val="accent5">
            <a:hueOff val="0"/>
            <a:satOff val="0"/>
            <a:lumOff val="0"/>
            <a:alphaOff val="0"/>
          </a:schemeClr>
        </a:solidFill>
        <a:ln w="12700">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924417" y="1671427"/>
        <a:ext cx="322335" cy="351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One-of-a-kind facility</a:t>
          </a:r>
        </a:p>
        <a:p>
          <a:pPr marL="171450" lvl="1" indent="-171450" algn="l" defTabSz="800100">
            <a:lnSpc>
              <a:spcPct val="90000"/>
            </a:lnSpc>
            <a:spcBef>
              <a:spcPct val="0"/>
            </a:spcBef>
            <a:spcAft>
              <a:spcPts val="600"/>
            </a:spcAft>
            <a:buChar char="•"/>
          </a:pPr>
          <a:r>
            <a:rPr lang="en-US" sz="1800" kern="1200" dirty="0"/>
            <a:t>Highly flexible</a:t>
          </a:r>
        </a:p>
        <a:p>
          <a:pPr marL="171450" lvl="1" indent="-171450" algn="l" defTabSz="800100">
            <a:lnSpc>
              <a:spcPct val="90000"/>
            </a:lnSpc>
            <a:spcBef>
              <a:spcPct val="0"/>
            </a:spcBef>
            <a:spcAft>
              <a:spcPts val="600"/>
            </a:spcAft>
            <a:buChar char="•"/>
          </a:pPr>
          <a:r>
            <a:rPr lang="en-US" sz="1800" kern="1200" dirty="0"/>
            <a:t>Focused on community</a:t>
          </a:r>
        </a:p>
        <a:p>
          <a:pPr marL="171450" lvl="1" indent="-171450" algn="l" defTabSz="800100">
            <a:lnSpc>
              <a:spcPct val="90000"/>
            </a:lnSpc>
            <a:spcBef>
              <a:spcPct val="0"/>
            </a:spcBef>
            <a:spcAft>
              <a:spcPts val="600"/>
            </a:spcAft>
            <a:buChar char="•"/>
          </a:pPr>
          <a:r>
            <a:rPr lang="en-US" sz="1800" kern="1200" dirty="0"/>
            <a:t>Directly connecting industry + education</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Very large &amp; expensive facility</a:t>
          </a:r>
        </a:p>
        <a:p>
          <a:pPr marL="171450" lvl="1" indent="-171450" algn="l" defTabSz="800100">
            <a:lnSpc>
              <a:spcPct val="90000"/>
            </a:lnSpc>
            <a:spcBef>
              <a:spcPct val="0"/>
            </a:spcBef>
            <a:spcAft>
              <a:spcPts val="600"/>
            </a:spcAft>
            <a:buChar char="•"/>
          </a:pPr>
          <a:r>
            <a:rPr lang="en-US" sz="1800" kern="1200" dirty="0"/>
            <a:t>Requires a lot of staff</a:t>
          </a:r>
        </a:p>
        <a:p>
          <a:pPr marL="171450" lvl="1" indent="-171450" algn="l" defTabSz="800100">
            <a:lnSpc>
              <a:spcPct val="90000"/>
            </a:lnSpc>
            <a:spcBef>
              <a:spcPct val="0"/>
            </a:spcBef>
            <a:spcAft>
              <a:spcPts val="600"/>
            </a:spcAft>
            <a:buChar char="•"/>
          </a:pPr>
          <a:r>
            <a:rPr lang="en-US" sz="1800" kern="1200" dirty="0"/>
            <a:t>Long-term viability with rental retail spaces?</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Similar communities with businesses/ industry looking for ways to contribute towards student success</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Securing partnerships</a:t>
          </a:r>
        </a:p>
        <a:p>
          <a:pPr marL="171450" lvl="1" indent="-171450" algn="l" defTabSz="800100">
            <a:lnSpc>
              <a:spcPct val="90000"/>
            </a:lnSpc>
            <a:spcBef>
              <a:spcPct val="0"/>
            </a:spcBef>
            <a:spcAft>
              <a:spcPts val="600"/>
            </a:spcAft>
            <a:buChar char="•"/>
          </a:pPr>
          <a:r>
            <a:rPr lang="en-US" sz="1800" kern="1200" dirty="0"/>
            <a:t>OC scale is too big</a:t>
          </a:r>
        </a:p>
        <a:p>
          <a:pPr marL="171450" lvl="1" indent="-171450" algn="l" defTabSz="800100">
            <a:lnSpc>
              <a:spcPct val="90000"/>
            </a:lnSpc>
            <a:spcBef>
              <a:spcPct val="0"/>
            </a:spcBef>
            <a:spcAft>
              <a:spcPts val="600"/>
            </a:spcAft>
            <a:buChar char="•"/>
          </a:pPr>
          <a:r>
            <a:rPr lang="en-US" sz="1800" kern="1200" dirty="0"/>
            <a:t>Location of BMSN might be an issue (businesses need traffic to make this financially attractive)</a:t>
          </a:r>
        </a:p>
        <a:p>
          <a:pPr marL="171450" lvl="1" indent="-171450" algn="l" defTabSz="800100">
            <a:lnSpc>
              <a:spcPct val="90000"/>
            </a:lnSpc>
            <a:spcBef>
              <a:spcPct val="0"/>
            </a:spcBef>
            <a:spcAft>
              <a:spcPts val="600"/>
            </a:spcAft>
            <a:buChar char="•"/>
          </a:pPr>
          <a:r>
            <a:rPr lang="en-US" sz="1800" kern="1200" dirty="0"/>
            <a:t>Security of outside patrons</a:t>
          </a:r>
        </a:p>
        <a:p>
          <a:pPr marL="171450" lvl="1" indent="-171450" algn="l" defTabSz="800100">
            <a:lnSpc>
              <a:spcPct val="90000"/>
            </a:lnSpc>
            <a:spcBef>
              <a:spcPct val="0"/>
            </a:spcBef>
            <a:spcAft>
              <a:spcPct val="150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Would this be an option to increase capacity at ES and secondary schools?</a:t>
          </a:r>
        </a:p>
        <a:p>
          <a:pPr marL="171450" lvl="1" indent="-171450" algn="l" defTabSz="800100">
            <a:lnSpc>
              <a:spcPct val="90000"/>
            </a:lnSpc>
            <a:spcBef>
              <a:spcPct val="0"/>
            </a:spcBef>
            <a:spcAft>
              <a:spcPts val="600"/>
            </a:spcAft>
            <a:buChar char="•"/>
          </a:pPr>
          <a:r>
            <a:rPr lang="en-US" sz="1800" kern="1200" dirty="0"/>
            <a:t>Love the connection between local business/ industry and the students</a:t>
          </a:r>
        </a:p>
        <a:p>
          <a:pPr marL="171450" lvl="1" indent="-171450" algn="l" defTabSz="800100">
            <a:lnSpc>
              <a:spcPct val="90000"/>
            </a:lnSpc>
            <a:spcBef>
              <a:spcPct val="0"/>
            </a:spcBef>
            <a:spcAft>
              <a:spcPct val="150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The natural setting</a:t>
          </a:r>
        </a:p>
        <a:p>
          <a:pPr marL="171450" lvl="1" indent="-171450" algn="l" defTabSz="800100">
            <a:lnSpc>
              <a:spcPct val="90000"/>
            </a:lnSpc>
            <a:spcBef>
              <a:spcPct val="0"/>
            </a:spcBef>
            <a:spcAft>
              <a:spcPts val="600"/>
            </a:spcAft>
            <a:buChar char="•"/>
          </a:pPr>
          <a:r>
            <a:rPr lang="en-US" sz="1800" kern="1200" dirty="0"/>
            <a:t>Student autonomy &amp; choice</a:t>
          </a:r>
        </a:p>
        <a:p>
          <a:pPr marL="171450" lvl="1" indent="-171450" algn="l" defTabSz="800100">
            <a:lnSpc>
              <a:spcPct val="90000"/>
            </a:lnSpc>
            <a:spcBef>
              <a:spcPct val="0"/>
            </a:spcBef>
            <a:spcAft>
              <a:spcPts val="600"/>
            </a:spcAft>
            <a:buChar char="•"/>
          </a:pPr>
          <a:r>
            <a:rPr lang="en-US" sz="1800" kern="1200" dirty="0"/>
            <a:t>Integration of K-8 population</a:t>
          </a:r>
        </a:p>
        <a:p>
          <a:pPr marL="171450" lvl="1" indent="-171450" algn="l" defTabSz="800100">
            <a:lnSpc>
              <a:spcPct val="90000"/>
            </a:lnSpc>
            <a:spcBef>
              <a:spcPct val="0"/>
            </a:spcBef>
            <a:spcAft>
              <a:spcPts val="600"/>
            </a:spcAft>
            <a:buChar char="•"/>
          </a:pPr>
          <a:r>
            <a:rPr lang="en-US" sz="1800" kern="1200" dirty="0"/>
            <a:t>Connection to community college</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Shuttling aspects</a:t>
          </a:r>
        </a:p>
        <a:p>
          <a:pPr marL="171450" lvl="1" indent="-171450" algn="l" defTabSz="800100">
            <a:lnSpc>
              <a:spcPct val="90000"/>
            </a:lnSpc>
            <a:spcBef>
              <a:spcPct val="0"/>
            </a:spcBef>
            <a:spcAft>
              <a:spcPts val="600"/>
            </a:spcAft>
            <a:buChar char="•"/>
          </a:pPr>
          <a:r>
            <a:rPr lang="en-US" sz="1800" kern="1200" dirty="0"/>
            <a:t>Student freedom/ choice</a:t>
          </a:r>
        </a:p>
        <a:p>
          <a:pPr marL="171450" lvl="1" indent="-171450" algn="l" defTabSz="800100">
            <a:lnSpc>
              <a:spcPct val="90000"/>
            </a:lnSpc>
            <a:spcBef>
              <a:spcPct val="0"/>
            </a:spcBef>
            <a:spcAft>
              <a:spcPts val="600"/>
            </a:spcAft>
            <a:buChar char="•"/>
          </a:pPr>
          <a:r>
            <a:rPr lang="en-US" sz="1800" kern="1200" dirty="0"/>
            <a:t>Security issues with such an open campus</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Connection to every student in the district</a:t>
          </a:r>
        </a:p>
        <a:p>
          <a:pPr marL="171450" lvl="1" indent="-171450" algn="l" defTabSz="800100">
            <a:lnSpc>
              <a:spcPct val="90000"/>
            </a:lnSpc>
            <a:spcBef>
              <a:spcPct val="0"/>
            </a:spcBef>
            <a:spcAft>
              <a:spcPts val="600"/>
            </a:spcAft>
            <a:buChar char="•"/>
          </a:pPr>
          <a:r>
            <a:rPr lang="en-US" sz="1800" kern="1200" dirty="0"/>
            <a:t>Could provide some capacity relief</a:t>
          </a:r>
        </a:p>
        <a:p>
          <a:pPr marL="171450" lvl="1" indent="-171450" algn="l" defTabSz="800100">
            <a:lnSpc>
              <a:spcPct val="90000"/>
            </a:lnSpc>
            <a:spcBef>
              <a:spcPct val="0"/>
            </a:spcBef>
            <a:spcAft>
              <a:spcPts val="600"/>
            </a:spcAft>
            <a:buChar char="•"/>
          </a:pPr>
          <a:r>
            <a:rPr lang="en-US" sz="1800" kern="1200" dirty="0"/>
            <a:t>Dual-credit location</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Potentially a hefty price tag (would require a bond)</a:t>
          </a:r>
        </a:p>
        <a:p>
          <a:pPr marL="171450" lvl="1" indent="-171450" algn="l" defTabSz="800100">
            <a:lnSpc>
              <a:spcPct val="90000"/>
            </a:lnSpc>
            <a:spcBef>
              <a:spcPct val="0"/>
            </a:spcBef>
            <a:spcAft>
              <a:spcPts val="600"/>
            </a:spcAft>
            <a:buChar char="•"/>
          </a:pPr>
          <a:r>
            <a:rPr lang="en-US" sz="1800" kern="1200" dirty="0"/>
            <a:t>Bond = needs a clearly defined vision &amp; connection to all students</a:t>
          </a:r>
        </a:p>
        <a:p>
          <a:pPr marL="171450" lvl="1" indent="-171450" algn="l" defTabSz="800100">
            <a:lnSpc>
              <a:spcPct val="90000"/>
            </a:lnSpc>
            <a:spcBef>
              <a:spcPct val="0"/>
            </a:spcBef>
            <a:spcAft>
              <a:spcPts val="600"/>
            </a:spcAft>
            <a:buChar char="•"/>
          </a:pPr>
          <a:endParaRPr lang="en-US" sz="1800" kern="1200" dirty="0"/>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A definite shift in mindset</a:t>
          </a:r>
        </a:p>
        <a:p>
          <a:pPr marL="171450" lvl="1" indent="-171450" algn="l" defTabSz="800100">
            <a:lnSpc>
              <a:spcPct val="90000"/>
            </a:lnSpc>
            <a:spcBef>
              <a:spcPct val="0"/>
            </a:spcBef>
            <a:spcAft>
              <a:spcPts val="600"/>
            </a:spcAft>
            <a:buChar char="•"/>
          </a:pPr>
          <a:r>
            <a:rPr lang="en-US" sz="1800" kern="1200" dirty="0"/>
            <a:t>Highly flexible = learning spaces were generalized and intentional at the same time</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Welcoming to the public (signage &amp; historic features)</a:t>
          </a:r>
        </a:p>
        <a:p>
          <a:pPr marL="171450" lvl="1" indent="-171450" algn="l" defTabSz="800100">
            <a:lnSpc>
              <a:spcPct val="90000"/>
            </a:lnSpc>
            <a:spcBef>
              <a:spcPct val="0"/>
            </a:spcBef>
            <a:spcAft>
              <a:spcPts val="600"/>
            </a:spcAft>
            <a:buChar char="•"/>
          </a:pPr>
          <a:r>
            <a:rPr lang="en-US" sz="1800" kern="1200" dirty="0"/>
            <a:t>Student work and branding on display</a:t>
          </a:r>
        </a:p>
        <a:p>
          <a:pPr marL="171450" lvl="1" indent="-171450" algn="l" defTabSz="800100">
            <a:lnSpc>
              <a:spcPct val="90000"/>
            </a:lnSpc>
            <a:spcBef>
              <a:spcPct val="0"/>
            </a:spcBef>
            <a:spcAft>
              <a:spcPts val="600"/>
            </a:spcAft>
            <a:buChar char="•"/>
          </a:pPr>
          <a:r>
            <a:rPr lang="en-US" sz="1800" kern="1200" dirty="0"/>
            <a:t>Right in the middle of town</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Doesn’t align with the needs of BISD students</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Similar location &amp; similar community</a:t>
          </a:r>
        </a:p>
        <a:p>
          <a:pPr marL="171450" lvl="1" indent="-171450" algn="l" defTabSz="800100">
            <a:lnSpc>
              <a:spcPct val="90000"/>
            </a:lnSpc>
            <a:spcBef>
              <a:spcPct val="0"/>
            </a:spcBef>
            <a:spcAft>
              <a:spcPts val="600"/>
            </a:spcAft>
            <a:buChar char="•"/>
          </a:pPr>
          <a:r>
            <a:rPr lang="en-US" sz="1800" kern="1200" dirty="0"/>
            <a:t>Like the idea of a space to put CTE on “display” – creates community awareness</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Would need to align more with BISD student needs</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BMSN location is uniquely poised to provide a similar experience/ exposure opportunity</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Full day use</a:t>
          </a:r>
        </a:p>
        <a:p>
          <a:pPr marL="171450" lvl="1" indent="-171450" algn="l" defTabSz="800100">
            <a:lnSpc>
              <a:spcPct val="90000"/>
            </a:lnSpc>
            <a:spcBef>
              <a:spcPct val="0"/>
            </a:spcBef>
            <a:spcAft>
              <a:spcPts val="600"/>
            </a:spcAft>
            <a:buChar char="•"/>
          </a:pPr>
          <a:r>
            <a:rPr lang="en-US" sz="1800" kern="1200" dirty="0"/>
            <a:t>Highly flexible &amp; multi-purpose</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Focused on such a specific program (Robotics)</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Concept of a multi-purpose facility would be beneficial</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Would have to be a program-of-study that is well-received and in-demand</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Multi-purpose aspect and full-day usage are appealing</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20 programs of study at one campus</a:t>
          </a:r>
        </a:p>
        <a:p>
          <a:pPr marL="171450" lvl="1" indent="-171450" algn="l" defTabSz="800100">
            <a:lnSpc>
              <a:spcPct val="90000"/>
            </a:lnSpc>
            <a:spcBef>
              <a:spcPct val="0"/>
            </a:spcBef>
            <a:spcAft>
              <a:spcPts val="600"/>
            </a:spcAft>
            <a:buChar char="•"/>
          </a:pPr>
          <a:r>
            <a:rPr lang="en-US" sz="1800" kern="1200" dirty="0"/>
            <a:t>Serve 1700 students</a:t>
          </a:r>
        </a:p>
        <a:p>
          <a:pPr marL="171450" lvl="1" indent="-171450" algn="l" defTabSz="800100">
            <a:lnSpc>
              <a:spcPct val="90000"/>
            </a:lnSpc>
            <a:spcBef>
              <a:spcPct val="0"/>
            </a:spcBef>
            <a:spcAft>
              <a:spcPts val="600"/>
            </a:spcAft>
            <a:buChar char="•"/>
          </a:pPr>
          <a:r>
            <a:rPr lang="en-US" sz="1800" kern="1200" dirty="0"/>
            <a:t>4 programs also serve the community</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How do they determine what programs to offer?</a:t>
          </a:r>
        </a:p>
        <a:p>
          <a:pPr marL="171450" lvl="1" indent="-171450" algn="l" defTabSz="800100">
            <a:lnSpc>
              <a:spcPct val="90000"/>
            </a:lnSpc>
            <a:spcBef>
              <a:spcPct val="0"/>
            </a:spcBef>
            <a:spcAft>
              <a:spcPts val="600"/>
            </a:spcAft>
            <a:buChar char="•"/>
          </a:pPr>
          <a:r>
            <a:rPr lang="en-US" sz="1800" kern="1200" dirty="0"/>
            <a:t>Who establishes partnerships with local businesses?</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Location of BMSN would be great for this type of a facility</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Parking challenges for BMSN</a:t>
          </a:r>
        </a:p>
        <a:p>
          <a:pPr marL="171450" lvl="1" indent="-171450" algn="l" defTabSz="800100">
            <a:lnSpc>
              <a:spcPct val="90000"/>
            </a:lnSpc>
            <a:spcBef>
              <a:spcPct val="0"/>
            </a:spcBef>
            <a:spcAft>
              <a:spcPts val="600"/>
            </a:spcAft>
            <a:buChar char="•"/>
          </a:pPr>
          <a:r>
            <a:rPr lang="en-US" sz="1800" kern="1200" dirty="0"/>
            <a:t>Bussing or other trans-</a:t>
          </a:r>
          <a:r>
            <a:rPr lang="en-US" sz="1800" kern="1200" dirty="0" err="1"/>
            <a:t>portation</a:t>
          </a:r>
          <a:r>
            <a:rPr lang="en-US" sz="1800" kern="1200" dirty="0"/>
            <a:t> could be a challenge</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Centralized location of BMSN make this type of a collective CTE facility attractive</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Staff that is willing to do “the extra”</a:t>
          </a:r>
        </a:p>
        <a:p>
          <a:pPr marL="171450" lvl="1" indent="-171450" algn="l" defTabSz="800100">
            <a:lnSpc>
              <a:spcPct val="90000"/>
            </a:lnSpc>
            <a:spcBef>
              <a:spcPct val="0"/>
            </a:spcBef>
            <a:spcAft>
              <a:spcPts val="600"/>
            </a:spcAft>
            <a:buChar char="•"/>
          </a:pPr>
          <a:r>
            <a:rPr lang="en-US" sz="1800" kern="1200" dirty="0"/>
            <a:t>Campus on a true bell curve</a:t>
          </a:r>
        </a:p>
        <a:p>
          <a:pPr marL="171450" lvl="1" indent="-171450" algn="l" defTabSz="800100">
            <a:lnSpc>
              <a:spcPct val="90000"/>
            </a:lnSpc>
            <a:spcBef>
              <a:spcPct val="0"/>
            </a:spcBef>
            <a:spcAft>
              <a:spcPts val="600"/>
            </a:spcAft>
            <a:buChar char="•"/>
          </a:pPr>
          <a:r>
            <a:rPr lang="en-US" sz="1800" kern="1200" dirty="0"/>
            <a:t>Physical proximity to their higher education partner</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Would need to find staff that is bought in to this model</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HE partner could be found in ACD (campus forthcoming south of Boerne)</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Is an ECHS more needed/ wanted than a CTE facility?</a:t>
          </a:r>
        </a:p>
        <a:p>
          <a:pPr marL="171450" lvl="1" indent="-171450" algn="l" defTabSz="800100">
            <a:lnSpc>
              <a:spcPct val="90000"/>
            </a:lnSpc>
            <a:spcBef>
              <a:spcPct val="0"/>
            </a:spcBef>
            <a:spcAft>
              <a:spcPts val="600"/>
            </a:spcAft>
            <a:buChar char="•"/>
          </a:pPr>
          <a:r>
            <a:rPr lang="en-US" sz="1800" kern="1200" dirty="0"/>
            <a:t>With ACD coming to Boerne, would an ECHS make more sense closer to that campus?</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Like the strong connection between staff and students</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Intentional for students to receive certifications and/or credentials</a:t>
          </a:r>
        </a:p>
        <a:p>
          <a:pPr marL="171450" lvl="1" indent="-171450" algn="l" defTabSz="800100">
            <a:lnSpc>
              <a:spcPct val="90000"/>
            </a:lnSpc>
            <a:spcBef>
              <a:spcPct val="0"/>
            </a:spcBef>
            <a:spcAft>
              <a:spcPts val="600"/>
            </a:spcAft>
            <a:buChar char="•"/>
          </a:pPr>
          <a:r>
            <a:rPr lang="en-US" sz="1800" kern="1200" dirty="0"/>
            <a:t>Immersive environment</a:t>
          </a:r>
        </a:p>
        <a:p>
          <a:pPr marL="171450" lvl="1" indent="-171450" algn="l" defTabSz="800100">
            <a:lnSpc>
              <a:spcPct val="90000"/>
            </a:lnSpc>
            <a:spcBef>
              <a:spcPct val="0"/>
            </a:spcBef>
            <a:spcAft>
              <a:spcPts val="600"/>
            </a:spcAft>
            <a:buChar char="•"/>
          </a:pPr>
          <a:r>
            <a:rPr lang="en-US" sz="1800" kern="1200" dirty="0"/>
            <a:t>Creative use of an existing facility</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Facility design issues (narrow hallways)</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Ideal roadmap for Boerne ISD to use</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Space and land – is BMSN big enough for this type of program?</a:t>
          </a:r>
        </a:p>
        <a:p>
          <a:pPr marL="171450" lvl="1" indent="-171450" algn="l" defTabSz="800100">
            <a:lnSpc>
              <a:spcPct val="90000"/>
            </a:lnSpc>
            <a:spcBef>
              <a:spcPct val="0"/>
            </a:spcBef>
            <a:spcAft>
              <a:spcPts val="600"/>
            </a:spcAft>
            <a:buChar char="•"/>
          </a:pPr>
          <a:r>
            <a:rPr lang="en-US" sz="1800" kern="1200" dirty="0"/>
            <a:t>Will the community support it?</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“This is the premier standard, in my opinion…”</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18D2-5804-40BE-94A8-43DDF7F3BBF7}">
      <dsp:nvSpPr>
        <dsp:cNvPr id="0" name=""/>
        <dsp:cNvSpPr/>
      </dsp:nvSpPr>
      <dsp:spPr>
        <a:xfrm rot="16200000">
          <a:off x="-187220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THIS IS GREAT!</a:t>
          </a:r>
        </a:p>
      </dsp:txBody>
      <dsp:txXfrm>
        <a:off x="-1872200" y="2764186"/>
        <a:ext cx="4226560" cy="342830"/>
      </dsp:txXfrm>
    </dsp:sp>
    <dsp:sp modelId="{BAFE45D5-D783-4391-8F6C-28E95801714E}">
      <dsp:nvSpPr>
        <dsp:cNvPr id="0" name=""/>
        <dsp:cNvSpPr/>
      </dsp:nvSpPr>
      <dsp:spPr>
        <a:xfrm>
          <a:off x="41249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Focused on collaboration</a:t>
          </a:r>
        </a:p>
        <a:p>
          <a:pPr marL="171450" lvl="1" indent="-171450" algn="l" defTabSz="800100">
            <a:lnSpc>
              <a:spcPct val="90000"/>
            </a:lnSpc>
            <a:spcBef>
              <a:spcPct val="0"/>
            </a:spcBef>
            <a:spcAft>
              <a:spcPts val="600"/>
            </a:spcAft>
            <a:buChar char="•"/>
          </a:pPr>
          <a:r>
            <a:rPr lang="en-US" sz="1800" kern="1200" dirty="0"/>
            <a:t>Makerspace integration was great</a:t>
          </a:r>
        </a:p>
        <a:p>
          <a:pPr marL="171450" lvl="1" indent="-171450" algn="l" defTabSz="800100">
            <a:lnSpc>
              <a:spcPct val="90000"/>
            </a:lnSpc>
            <a:spcBef>
              <a:spcPct val="0"/>
            </a:spcBef>
            <a:spcAft>
              <a:spcPts val="600"/>
            </a:spcAft>
            <a:buChar char="•"/>
          </a:pPr>
          <a:r>
            <a:rPr lang="en-US" sz="1800" kern="1200" dirty="0"/>
            <a:t>Flexibility</a:t>
          </a:r>
        </a:p>
      </dsp:txBody>
      <dsp:txXfrm>
        <a:off x="412495" y="822321"/>
        <a:ext cx="1707658" cy="4226560"/>
      </dsp:txXfrm>
    </dsp:sp>
    <dsp:sp modelId="{F222E331-8905-4B16-B537-6E246E93EAC9}">
      <dsp:nvSpPr>
        <dsp:cNvPr id="0" name=""/>
        <dsp:cNvSpPr/>
      </dsp:nvSpPr>
      <dsp:spPr>
        <a:xfrm>
          <a:off x="945966"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693AA227-836B-48F3-985C-B3E5CA6C1157}">
      <dsp:nvSpPr>
        <dsp:cNvPr id="0" name=""/>
        <dsp:cNvSpPr/>
      </dsp:nvSpPr>
      <dsp:spPr>
        <a:xfrm rot="16200000">
          <a:off x="62834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I’M NOT SURE ABOUT THIS</a:t>
          </a:r>
        </a:p>
      </dsp:txBody>
      <dsp:txXfrm>
        <a:off x="628345" y="2764186"/>
        <a:ext cx="4226560" cy="342830"/>
      </dsp:txXfrm>
    </dsp:sp>
    <dsp:sp modelId="{F12A29B8-8468-46CB-86CB-7A634B1078EC}">
      <dsp:nvSpPr>
        <dsp:cNvPr id="0" name=""/>
        <dsp:cNvSpPr/>
      </dsp:nvSpPr>
      <dsp:spPr>
        <a:xfrm>
          <a:off x="2913040"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Makerspace was only geared for one pathway</a:t>
          </a:r>
        </a:p>
        <a:p>
          <a:pPr marL="171450" lvl="1" indent="-171450" algn="l" defTabSz="800100">
            <a:lnSpc>
              <a:spcPct val="90000"/>
            </a:lnSpc>
            <a:spcBef>
              <a:spcPct val="0"/>
            </a:spcBef>
            <a:spcAft>
              <a:spcPts val="600"/>
            </a:spcAft>
            <a:buChar char="•"/>
          </a:pPr>
          <a:r>
            <a:rPr lang="en-US" sz="1800" kern="1200" dirty="0"/>
            <a:t>Staffing for the makerspace </a:t>
          </a:r>
        </a:p>
      </dsp:txBody>
      <dsp:txXfrm>
        <a:off x="2913040" y="822321"/>
        <a:ext cx="1707658" cy="4226560"/>
      </dsp:txXfrm>
    </dsp:sp>
    <dsp:sp modelId="{3247C2EA-15A5-458E-A76B-A5A9EE1CD983}">
      <dsp:nvSpPr>
        <dsp:cNvPr id="0" name=""/>
        <dsp:cNvSpPr/>
      </dsp:nvSpPr>
      <dsp:spPr>
        <a:xfrm>
          <a:off x="3446511"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4ED09F0A-9EF6-4D24-8D93-FA818ABF0A85}">
      <dsp:nvSpPr>
        <dsp:cNvPr id="0" name=""/>
        <dsp:cNvSpPr/>
      </dsp:nvSpPr>
      <dsp:spPr>
        <a:xfrm rot="16200000">
          <a:off x="3128890"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RELEVANCE TO BOERNE</a:t>
          </a:r>
        </a:p>
      </dsp:txBody>
      <dsp:txXfrm>
        <a:off x="3128890" y="2764186"/>
        <a:ext cx="4226560" cy="342830"/>
      </dsp:txXfrm>
    </dsp:sp>
    <dsp:sp modelId="{4E09AE35-5BDB-427E-ABA0-F56FCCD28D78}">
      <dsp:nvSpPr>
        <dsp:cNvPr id="0" name=""/>
        <dsp:cNvSpPr/>
      </dsp:nvSpPr>
      <dsp:spPr>
        <a:xfrm>
          <a:off x="5413585"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Great as an idea to promote collaboration between the district and community college</a:t>
          </a:r>
        </a:p>
      </dsp:txBody>
      <dsp:txXfrm>
        <a:off x="5413585" y="822321"/>
        <a:ext cx="1707658" cy="4226560"/>
      </dsp:txXfrm>
    </dsp:sp>
    <dsp:sp modelId="{94EBCB96-4455-4749-A2B2-A676A3FDA075}">
      <dsp:nvSpPr>
        <dsp:cNvPr id="0" name=""/>
        <dsp:cNvSpPr/>
      </dsp:nvSpPr>
      <dsp:spPr>
        <a:xfrm>
          <a:off x="594705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969ED9C0-E168-4C3C-B567-37F3BC5BEB58}">
      <dsp:nvSpPr>
        <dsp:cNvPr id="0" name=""/>
        <dsp:cNvSpPr/>
      </dsp:nvSpPr>
      <dsp:spPr>
        <a:xfrm rot="16200000">
          <a:off x="5629435"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CHALLENGES</a:t>
          </a:r>
        </a:p>
      </dsp:txBody>
      <dsp:txXfrm>
        <a:off x="5629435" y="2764186"/>
        <a:ext cx="4226560" cy="342830"/>
      </dsp:txXfrm>
    </dsp:sp>
    <dsp:sp modelId="{53E59139-CA80-4F09-99EE-D5C957EBC10B}">
      <dsp:nvSpPr>
        <dsp:cNvPr id="0" name=""/>
        <dsp:cNvSpPr/>
      </dsp:nvSpPr>
      <dsp:spPr>
        <a:xfrm>
          <a:off x="7914131"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Cost</a:t>
          </a:r>
        </a:p>
        <a:p>
          <a:pPr marL="171450" lvl="1" indent="-171450" algn="l" defTabSz="800100">
            <a:lnSpc>
              <a:spcPct val="90000"/>
            </a:lnSpc>
            <a:spcBef>
              <a:spcPct val="0"/>
            </a:spcBef>
            <a:spcAft>
              <a:spcPts val="600"/>
            </a:spcAft>
            <a:buChar char="•"/>
          </a:pPr>
          <a:r>
            <a:rPr lang="en-US" sz="1800" kern="1200" dirty="0"/>
            <a:t>Logistics of traveling to/from this type of facility</a:t>
          </a:r>
        </a:p>
        <a:p>
          <a:pPr marL="171450" lvl="1" indent="-171450" algn="l" defTabSz="800100">
            <a:lnSpc>
              <a:spcPct val="90000"/>
            </a:lnSpc>
            <a:spcBef>
              <a:spcPct val="0"/>
            </a:spcBef>
            <a:spcAft>
              <a:spcPts val="600"/>
            </a:spcAft>
            <a:buChar char="•"/>
          </a:pPr>
          <a:endParaRPr lang="en-US" sz="1800" kern="1200" dirty="0"/>
        </a:p>
      </dsp:txBody>
      <dsp:txXfrm>
        <a:off x="7914131" y="822321"/>
        <a:ext cx="1707658" cy="4226560"/>
      </dsp:txXfrm>
    </dsp:sp>
    <dsp:sp modelId="{83C4802A-9E01-4218-A0C2-61422AEC8134}">
      <dsp:nvSpPr>
        <dsp:cNvPr id="0" name=""/>
        <dsp:cNvSpPr/>
      </dsp:nvSpPr>
      <dsp:spPr>
        <a:xfrm>
          <a:off x="8447602"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76D95089-8B45-432A-953E-7A804D8F9FE6}">
      <dsp:nvSpPr>
        <dsp:cNvPr id="0" name=""/>
        <dsp:cNvSpPr/>
      </dsp:nvSpPr>
      <dsp:spPr>
        <a:xfrm rot="16200000">
          <a:off x="8129981" y="2764186"/>
          <a:ext cx="4226560" cy="342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357" bIns="0" numCol="1" spcCol="1270" anchor="t" anchorCtr="0">
          <a:noAutofit/>
        </a:bodyPr>
        <a:lstStyle/>
        <a:p>
          <a:pPr marL="0" lvl="0" indent="0" algn="r" defTabSz="1155700">
            <a:lnSpc>
              <a:spcPct val="90000"/>
            </a:lnSpc>
            <a:spcBef>
              <a:spcPct val="0"/>
            </a:spcBef>
            <a:spcAft>
              <a:spcPct val="35000"/>
            </a:spcAft>
            <a:buNone/>
          </a:pPr>
          <a:r>
            <a:rPr lang="en-US" sz="2600" kern="1200" dirty="0"/>
            <a:t>FINAL THOUGHTS</a:t>
          </a:r>
        </a:p>
      </dsp:txBody>
      <dsp:txXfrm>
        <a:off x="8129981" y="2764186"/>
        <a:ext cx="4226560" cy="342830"/>
      </dsp:txXfrm>
    </dsp:sp>
    <dsp:sp modelId="{0F90FF95-D6CF-4B5C-974D-A19FB1C8FE83}">
      <dsp:nvSpPr>
        <dsp:cNvPr id="0" name=""/>
        <dsp:cNvSpPr/>
      </dsp:nvSpPr>
      <dsp:spPr>
        <a:xfrm>
          <a:off x="10414676" y="822321"/>
          <a:ext cx="1707658" cy="422656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302357"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t>Would be nice to have in Boerne</a:t>
          </a:r>
        </a:p>
        <a:p>
          <a:pPr marL="171450" lvl="1" indent="-171450" algn="l" defTabSz="800100">
            <a:lnSpc>
              <a:spcPct val="90000"/>
            </a:lnSpc>
            <a:spcBef>
              <a:spcPct val="0"/>
            </a:spcBef>
            <a:spcAft>
              <a:spcPts val="600"/>
            </a:spcAft>
            <a:buChar char="•"/>
          </a:pPr>
          <a:r>
            <a:rPr lang="en-US" sz="1800" kern="1200" dirty="0"/>
            <a:t>Would need to be flexible and adaptable – not designed around a specific type of technology</a:t>
          </a:r>
        </a:p>
        <a:p>
          <a:pPr marL="171450" lvl="1" indent="-171450" algn="l" defTabSz="800100">
            <a:lnSpc>
              <a:spcPct val="90000"/>
            </a:lnSpc>
            <a:spcBef>
              <a:spcPct val="0"/>
            </a:spcBef>
            <a:spcAft>
              <a:spcPts val="600"/>
            </a:spcAft>
            <a:buChar char="•"/>
          </a:pPr>
          <a:endParaRPr lang="en-US" sz="1800" kern="1200" dirty="0"/>
        </a:p>
      </dsp:txBody>
      <dsp:txXfrm>
        <a:off x="10414676" y="822321"/>
        <a:ext cx="1707658" cy="4226560"/>
      </dsp:txXfrm>
    </dsp:sp>
    <dsp:sp modelId="{2A5BCF1C-FEAF-4724-9B05-6170C489D40B}">
      <dsp:nvSpPr>
        <dsp:cNvPr id="0" name=""/>
        <dsp:cNvSpPr/>
      </dsp:nvSpPr>
      <dsp:spPr>
        <a:xfrm>
          <a:off x="10948147" y="93560"/>
          <a:ext cx="685660" cy="685660"/>
        </a:xfrm>
        <a:prstGeom prst="rect">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CE1E265-B0A7-F145-A8B4-4F61A149FF92}" type="datetimeFigureOut">
              <a:rPr lang="en-US" smtClean="0"/>
              <a:t>5/18/2026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A7EEBA3-EE19-474B-8BCE-FD0C7CC2265A}" type="slidenum">
              <a:rPr lang="en-US" smtClean="0"/>
              <a:t>‹#›</a:t>
            </a:fld>
            <a:endParaRPr lang="en-US"/>
          </a:p>
        </p:txBody>
      </p:sp>
    </p:spTree>
    <p:extLst>
      <p:ext uri="{BB962C8B-B14F-4D97-AF65-F5344CB8AC3E}">
        <p14:creationId xmlns:p14="http://schemas.microsoft.com/office/powerpoint/2010/main" val="3641055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1AB8E-D8C0-DF4B-9E0D-0AC4F1D2BFB9}" type="slidenum">
              <a:rPr lang="en-US" smtClean="0"/>
              <a:t>1</a:t>
            </a:fld>
            <a:endParaRPr lang="en-US"/>
          </a:p>
        </p:txBody>
      </p:sp>
    </p:spTree>
    <p:extLst>
      <p:ext uri="{BB962C8B-B14F-4D97-AF65-F5344CB8AC3E}">
        <p14:creationId xmlns:p14="http://schemas.microsoft.com/office/powerpoint/2010/main" val="277462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MTG. # 1</a:t>
            </a:r>
          </a:p>
        </p:txBody>
      </p:sp>
      <p:sp>
        <p:nvSpPr>
          <p:cNvPr id="4" name="Slide Number Placeholder 3"/>
          <p:cNvSpPr>
            <a:spLocks noGrp="1"/>
          </p:cNvSpPr>
          <p:nvPr>
            <p:ph type="sldNum" sz="quarter" idx="5"/>
          </p:nvPr>
        </p:nvSpPr>
        <p:spPr/>
        <p:txBody>
          <a:bodyPr/>
          <a:lstStyle/>
          <a:p>
            <a:fld id="{87C1AB8E-D8C0-DF4B-9E0D-0AC4F1D2BFB9}" type="slidenum">
              <a:rPr lang="en-US" smtClean="0"/>
              <a:t>10</a:t>
            </a:fld>
            <a:endParaRPr lang="en-US"/>
          </a:p>
        </p:txBody>
      </p:sp>
    </p:spTree>
    <p:extLst>
      <p:ext uri="{BB962C8B-B14F-4D97-AF65-F5344CB8AC3E}">
        <p14:creationId xmlns:p14="http://schemas.microsoft.com/office/powerpoint/2010/main" val="83666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CD1C3-1548-72A9-E350-3B918BB93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5636A-8417-9758-B8B5-0AD4B8E4D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46000-7971-5D18-8CF8-1860B260FE7B}"/>
              </a:ext>
            </a:extLst>
          </p:cNvPr>
          <p:cNvSpPr>
            <a:spLocks noGrp="1"/>
          </p:cNvSpPr>
          <p:nvPr>
            <p:ph type="body" idx="1"/>
          </p:nvPr>
        </p:nvSpPr>
        <p:spPr/>
        <p:txBody>
          <a:bodyPr/>
          <a:lstStyle/>
          <a:p>
            <a:r>
              <a:rPr lang="en-US" dirty="0"/>
              <a:t>RECAP OF MTG. # 1</a:t>
            </a:r>
          </a:p>
        </p:txBody>
      </p:sp>
      <p:sp>
        <p:nvSpPr>
          <p:cNvPr id="4" name="Slide Number Placeholder 3">
            <a:extLst>
              <a:ext uri="{FF2B5EF4-FFF2-40B4-BE49-F238E27FC236}">
                <a16:creationId xmlns:a16="http://schemas.microsoft.com/office/drawing/2014/main" id="{88C6DDBF-F455-AA27-3C01-1023D59881C2}"/>
              </a:ext>
            </a:extLst>
          </p:cNvPr>
          <p:cNvSpPr>
            <a:spLocks noGrp="1"/>
          </p:cNvSpPr>
          <p:nvPr>
            <p:ph type="sldNum" sz="quarter" idx="5"/>
          </p:nvPr>
        </p:nvSpPr>
        <p:spPr/>
        <p:txBody>
          <a:bodyPr/>
          <a:lstStyle/>
          <a:p>
            <a:fld id="{87C1AB8E-D8C0-DF4B-9E0D-0AC4F1D2BFB9}" type="slidenum">
              <a:rPr lang="en-US" smtClean="0"/>
              <a:t>11</a:t>
            </a:fld>
            <a:endParaRPr lang="en-US"/>
          </a:p>
        </p:txBody>
      </p:sp>
    </p:spTree>
    <p:extLst>
      <p:ext uri="{BB962C8B-B14F-4D97-AF65-F5344CB8AC3E}">
        <p14:creationId xmlns:p14="http://schemas.microsoft.com/office/powerpoint/2010/main" val="1076250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5E6D-70C6-179D-2ADA-875BA1C31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3DBD4-6C0D-1144-9684-9743B84A4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4B0F9-0DEA-8D29-4DA5-D75722C527AF}"/>
              </a:ext>
            </a:extLst>
          </p:cNvPr>
          <p:cNvSpPr>
            <a:spLocks noGrp="1"/>
          </p:cNvSpPr>
          <p:nvPr>
            <p:ph type="body" idx="1"/>
          </p:nvPr>
        </p:nvSpPr>
        <p:spPr/>
        <p:txBody>
          <a:bodyPr/>
          <a:lstStyle/>
          <a:p>
            <a:r>
              <a:rPr lang="en-US" dirty="0"/>
              <a:t>RECAP OF MTG. # 1</a:t>
            </a:r>
          </a:p>
        </p:txBody>
      </p:sp>
      <p:sp>
        <p:nvSpPr>
          <p:cNvPr id="4" name="Slide Number Placeholder 3">
            <a:extLst>
              <a:ext uri="{FF2B5EF4-FFF2-40B4-BE49-F238E27FC236}">
                <a16:creationId xmlns:a16="http://schemas.microsoft.com/office/drawing/2014/main" id="{C05D9179-C491-061E-5C99-41572D165A1F}"/>
              </a:ext>
            </a:extLst>
          </p:cNvPr>
          <p:cNvSpPr>
            <a:spLocks noGrp="1"/>
          </p:cNvSpPr>
          <p:nvPr>
            <p:ph type="sldNum" sz="quarter" idx="5"/>
          </p:nvPr>
        </p:nvSpPr>
        <p:spPr/>
        <p:txBody>
          <a:bodyPr/>
          <a:lstStyle/>
          <a:p>
            <a:fld id="{87C1AB8E-D8C0-DF4B-9E0D-0AC4F1D2BFB9}" type="slidenum">
              <a:rPr lang="en-US" smtClean="0"/>
              <a:t>12</a:t>
            </a:fld>
            <a:endParaRPr lang="en-US"/>
          </a:p>
        </p:txBody>
      </p:sp>
    </p:spTree>
    <p:extLst>
      <p:ext uri="{BB962C8B-B14F-4D97-AF65-F5344CB8AC3E}">
        <p14:creationId xmlns:p14="http://schemas.microsoft.com/office/powerpoint/2010/main" val="2432219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32246-BB08-5001-F1D7-2FACB7799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B2A15-B9B7-380A-A834-A053C15BF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0D1B8-BFE7-A69D-9E7F-A076D56B72B1}"/>
              </a:ext>
            </a:extLst>
          </p:cNvPr>
          <p:cNvSpPr>
            <a:spLocks noGrp="1"/>
          </p:cNvSpPr>
          <p:nvPr>
            <p:ph type="body" idx="1"/>
          </p:nvPr>
        </p:nvSpPr>
        <p:spPr/>
        <p:txBody>
          <a:bodyPr/>
          <a:lstStyle/>
          <a:p>
            <a:r>
              <a:rPr lang="en-US" dirty="0"/>
              <a:t>RECAP OF MTG. # 1</a:t>
            </a:r>
          </a:p>
        </p:txBody>
      </p:sp>
      <p:sp>
        <p:nvSpPr>
          <p:cNvPr id="4" name="Slide Number Placeholder 3">
            <a:extLst>
              <a:ext uri="{FF2B5EF4-FFF2-40B4-BE49-F238E27FC236}">
                <a16:creationId xmlns:a16="http://schemas.microsoft.com/office/drawing/2014/main" id="{8469F00D-CE79-0C49-EE8E-1A402ED0D332}"/>
              </a:ext>
            </a:extLst>
          </p:cNvPr>
          <p:cNvSpPr>
            <a:spLocks noGrp="1"/>
          </p:cNvSpPr>
          <p:nvPr>
            <p:ph type="sldNum" sz="quarter" idx="5"/>
          </p:nvPr>
        </p:nvSpPr>
        <p:spPr/>
        <p:txBody>
          <a:bodyPr/>
          <a:lstStyle/>
          <a:p>
            <a:fld id="{87C1AB8E-D8C0-DF4B-9E0D-0AC4F1D2BFB9}" type="slidenum">
              <a:rPr lang="en-US" smtClean="0"/>
              <a:t>13</a:t>
            </a:fld>
            <a:endParaRPr lang="en-US"/>
          </a:p>
        </p:txBody>
      </p:sp>
    </p:spTree>
    <p:extLst>
      <p:ext uri="{BB962C8B-B14F-4D97-AF65-F5344CB8AC3E}">
        <p14:creationId xmlns:p14="http://schemas.microsoft.com/office/powerpoint/2010/main" val="1898315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3296172bb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33296172b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6E5E3-25F6-1956-4F5C-367A1760B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F5CCF-D7E5-D942-B6C7-6B6E6EFC0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B24E7-D8AA-E594-5A14-792BF61976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979437-8020-5DF0-505A-1E78C0969254}"/>
              </a:ext>
            </a:extLst>
          </p:cNvPr>
          <p:cNvSpPr>
            <a:spLocks noGrp="1"/>
          </p:cNvSpPr>
          <p:nvPr>
            <p:ph type="sldNum" sz="quarter" idx="5"/>
          </p:nvPr>
        </p:nvSpPr>
        <p:spPr/>
        <p:txBody>
          <a:bodyPr/>
          <a:lstStyle/>
          <a:p>
            <a:fld id="{87C1AB8E-D8C0-DF4B-9E0D-0AC4F1D2BFB9}" type="slidenum">
              <a:rPr lang="en-US" smtClean="0"/>
              <a:t>16</a:t>
            </a:fld>
            <a:endParaRPr lang="en-US"/>
          </a:p>
        </p:txBody>
      </p:sp>
    </p:spTree>
    <p:extLst>
      <p:ext uri="{BB962C8B-B14F-4D97-AF65-F5344CB8AC3E}">
        <p14:creationId xmlns:p14="http://schemas.microsoft.com/office/powerpoint/2010/main" val="120131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57E58-8A8E-109D-B57B-63185EACE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D1F01-630D-3B51-ACEC-4E65D7939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ED1F96-ADED-7F14-0BC7-C5CB3D85FB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9F09E6-B3DA-3451-D07F-98D42D72B7FE}"/>
              </a:ext>
            </a:extLst>
          </p:cNvPr>
          <p:cNvSpPr>
            <a:spLocks noGrp="1"/>
          </p:cNvSpPr>
          <p:nvPr>
            <p:ph type="sldNum" sz="quarter" idx="5"/>
          </p:nvPr>
        </p:nvSpPr>
        <p:spPr/>
        <p:txBody>
          <a:bodyPr/>
          <a:lstStyle/>
          <a:p>
            <a:fld id="{87C1AB8E-D8C0-DF4B-9E0D-0AC4F1D2BFB9}" type="slidenum">
              <a:rPr lang="en-US" smtClean="0"/>
              <a:t>17</a:t>
            </a:fld>
            <a:endParaRPr lang="en-US"/>
          </a:p>
        </p:txBody>
      </p:sp>
    </p:spTree>
    <p:extLst>
      <p:ext uri="{BB962C8B-B14F-4D97-AF65-F5344CB8AC3E}">
        <p14:creationId xmlns:p14="http://schemas.microsoft.com/office/powerpoint/2010/main" val="3306502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B1A71-2291-273A-F09A-27F25A64F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C65B9-3D2D-12F1-AC5F-C234BD10D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10EC4-4F98-36AA-5436-6CBDA15C39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11E0DE-CDE0-31F6-D0AF-CE7BC00ACD69}"/>
              </a:ext>
            </a:extLst>
          </p:cNvPr>
          <p:cNvSpPr>
            <a:spLocks noGrp="1"/>
          </p:cNvSpPr>
          <p:nvPr>
            <p:ph type="sldNum" sz="quarter" idx="5"/>
          </p:nvPr>
        </p:nvSpPr>
        <p:spPr/>
        <p:txBody>
          <a:bodyPr/>
          <a:lstStyle/>
          <a:p>
            <a:fld id="{87C1AB8E-D8C0-DF4B-9E0D-0AC4F1D2BFB9}" type="slidenum">
              <a:rPr lang="en-US" smtClean="0"/>
              <a:t>18</a:t>
            </a:fld>
            <a:endParaRPr lang="en-US"/>
          </a:p>
        </p:txBody>
      </p:sp>
    </p:spTree>
    <p:extLst>
      <p:ext uri="{BB962C8B-B14F-4D97-AF65-F5344CB8AC3E}">
        <p14:creationId xmlns:p14="http://schemas.microsoft.com/office/powerpoint/2010/main" val="880228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92368-6EC8-3B8A-4A10-BF42AE487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AFED1-9C8B-EBAA-1887-A63AA39F7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A5598-A4E6-879A-7CA8-231384E57A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7F2BE7-B9E1-BA52-B8FE-AD9848DF7E0B}"/>
              </a:ext>
            </a:extLst>
          </p:cNvPr>
          <p:cNvSpPr>
            <a:spLocks noGrp="1"/>
          </p:cNvSpPr>
          <p:nvPr>
            <p:ph type="sldNum" sz="quarter" idx="5"/>
          </p:nvPr>
        </p:nvSpPr>
        <p:spPr/>
        <p:txBody>
          <a:bodyPr/>
          <a:lstStyle/>
          <a:p>
            <a:fld id="{87C1AB8E-D8C0-DF4B-9E0D-0AC4F1D2BFB9}" type="slidenum">
              <a:rPr lang="en-US" smtClean="0"/>
              <a:t>19</a:t>
            </a:fld>
            <a:endParaRPr lang="en-US"/>
          </a:p>
        </p:txBody>
      </p:sp>
    </p:spTree>
    <p:extLst>
      <p:ext uri="{BB962C8B-B14F-4D97-AF65-F5344CB8AC3E}">
        <p14:creationId xmlns:p14="http://schemas.microsoft.com/office/powerpoint/2010/main" val="145147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1AB8E-D8C0-DF4B-9E0D-0AC4F1D2BFB9}" type="slidenum">
              <a:rPr lang="en-US" smtClean="0"/>
              <a:t>2</a:t>
            </a:fld>
            <a:endParaRPr lang="en-US"/>
          </a:p>
        </p:txBody>
      </p:sp>
    </p:spTree>
    <p:extLst>
      <p:ext uri="{BB962C8B-B14F-4D97-AF65-F5344CB8AC3E}">
        <p14:creationId xmlns:p14="http://schemas.microsoft.com/office/powerpoint/2010/main" val="336598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2F746-C61F-BDC2-85BF-F04015031D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0F435-142C-90A8-86B9-71E824A14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22F0A-F1A3-F07E-8B8C-9CFD07660A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42427E-A74A-FD07-A52F-88FB98F54B7A}"/>
              </a:ext>
            </a:extLst>
          </p:cNvPr>
          <p:cNvSpPr>
            <a:spLocks noGrp="1"/>
          </p:cNvSpPr>
          <p:nvPr>
            <p:ph type="sldNum" sz="quarter" idx="5"/>
          </p:nvPr>
        </p:nvSpPr>
        <p:spPr/>
        <p:txBody>
          <a:bodyPr/>
          <a:lstStyle/>
          <a:p>
            <a:fld id="{87C1AB8E-D8C0-DF4B-9E0D-0AC4F1D2BFB9}" type="slidenum">
              <a:rPr lang="en-US" smtClean="0"/>
              <a:t>20</a:t>
            </a:fld>
            <a:endParaRPr lang="en-US"/>
          </a:p>
        </p:txBody>
      </p:sp>
    </p:spTree>
    <p:extLst>
      <p:ext uri="{BB962C8B-B14F-4D97-AF65-F5344CB8AC3E}">
        <p14:creationId xmlns:p14="http://schemas.microsoft.com/office/powerpoint/2010/main" val="3667980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29E9B-BEBC-52B6-8006-94EA23AF5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C22E8-F81F-A721-991F-5664058C6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8A774-689B-2926-A1A3-AE0CBB954A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905970-42E3-5EA6-D101-2A8B848DB48D}"/>
              </a:ext>
            </a:extLst>
          </p:cNvPr>
          <p:cNvSpPr>
            <a:spLocks noGrp="1"/>
          </p:cNvSpPr>
          <p:nvPr>
            <p:ph type="sldNum" sz="quarter" idx="5"/>
          </p:nvPr>
        </p:nvSpPr>
        <p:spPr/>
        <p:txBody>
          <a:bodyPr/>
          <a:lstStyle/>
          <a:p>
            <a:fld id="{87C1AB8E-D8C0-DF4B-9E0D-0AC4F1D2BFB9}" type="slidenum">
              <a:rPr lang="en-US" smtClean="0"/>
              <a:t>21</a:t>
            </a:fld>
            <a:endParaRPr lang="en-US"/>
          </a:p>
        </p:txBody>
      </p:sp>
    </p:spTree>
    <p:extLst>
      <p:ext uri="{BB962C8B-B14F-4D97-AF65-F5344CB8AC3E}">
        <p14:creationId xmlns:p14="http://schemas.microsoft.com/office/powerpoint/2010/main" val="196659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B50B3-CA4F-B441-33B7-33C4081EA7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FF943-951A-C663-4F78-A2C3824BA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362A9D-964E-0919-E817-37B612219F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AABB84-66F8-8BC3-A646-8F52264D8655}"/>
              </a:ext>
            </a:extLst>
          </p:cNvPr>
          <p:cNvSpPr>
            <a:spLocks noGrp="1"/>
          </p:cNvSpPr>
          <p:nvPr>
            <p:ph type="sldNum" sz="quarter" idx="5"/>
          </p:nvPr>
        </p:nvSpPr>
        <p:spPr/>
        <p:txBody>
          <a:bodyPr/>
          <a:lstStyle/>
          <a:p>
            <a:fld id="{87C1AB8E-D8C0-DF4B-9E0D-0AC4F1D2BFB9}" type="slidenum">
              <a:rPr lang="en-US" smtClean="0"/>
              <a:t>22</a:t>
            </a:fld>
            <a:endParaRPr lang="en-US"/>
          </a:p>
        </p:txBody>
      </p:sp>
    </p:spTree>
    <p:extLst>
      <p:ext uri="{BB962C8B-B14F-4D97-AF65-F5344CB8AC3E}">
        <p14:creationId xmlns:p14="http://schemas.microsoft.com/office/powerpoint/2010/main" val="2994794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E3F5-0D5B-2ACA-0027-45CB46C76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562E8-6E1B-9F28-9830-3A5CD51B3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8DF2D-F302-DBDC-8BE5-93B2687359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7A03C3-1AF9-4ACE-0BC8-316D98068E31}"/>
              </a:ext>
            </a:extLst>
          </p:cNvPr>
          <p:cNvSpPr>
            <a:spLocks noGrp="1"/>
          </p:cNvSpPr>
          <p:nvPr>
            <p:ph type="sldNum" sz="quarter" idx="5"/>
          </p:nvPr>
        </p:nvSpPr>
        <p:spPr/>
        <p:txBody>
          <a:bodyPr/>
          <a:lstStyle/>
          <a:p>
            <a:fld id="{87C1AB8E-D8C0-DF4B-9E0D-0AC4F1D2BFB9}" type="slidenum">
              <a:rPr lang="en-US" smtClean="0"/>
              <a:t>23</a:t>
            </a:fld>
            <a:endParaRPr lang="en-US"/>
          </a:p>
        </p:txBody>
      </p:sp>
    </p:spTree>
    <p:extLst>
      <p:ext uri="{BB962C8B-B14F-4D97-AF65-F5344CB8AC3E}">
        <p14:creationId xmlns:p14="http://schemas.microsoft.com/office/powerpoint/2010/main" val="3187627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ECAC6-3B64-0927-9BDA-63593BFCD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42388-4E5E-CC7E-1BBA-BD3F69094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DB7D4-FEAE-467E-34AB-12992BC0F5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96FD8D-E0C4-3226-3E0D-AA79BEAF4D6D}"/>
              </a:ext>
            </a:extLst>
          </p:cNvPr>
          <p:cNvSpPr>
            <a:spLocks noGrp="1"/>
          </p:cNvSpPr>
          <p:nvPr>
            <p:ph type="sldNum" sz="quarter" idx="5"/>
          </p:nvPr>
        </p:nvSpPr>
        <p:spPr/>
        <p:txBody>
          <a:bodyPr/>
          <a:lstStyle/>
          <a:p>
            <a:fld id="{87C1AB8E-D8C0-DF4B-9E0D-0AC4F1D2BFB9}" type="slidenum">
              <a:rPr lang="en-US" smtClean="0"/>
              <a:t>24</a:t>
            </a:fld>
            <a:endParaRPr lang="en-US"/>
          </a:p>
        </p:txBody>
      </p:sp>
    </p:spTree>
    <p:extLst>
      <p:ext uri="{BB962C8B-B14F-4D97-AF65-F5344CB8AC3E}">
        <p14:creationId xmlns:p14="http://schemas.microsoft.com/office/powerpoint/2010/main" val="3026984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91A43-398D-3A3C-2647-0C34D636A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13B3B-32DF-0547-8C99-AE7626025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6E46E-9B04-513E-0399-72D10EE98D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CAEA5A-ED26-5D40-EEE7-508C92E8F910}"/>
              </a:ext>
            </a:extLst>
          </p:cNvPr>
          <p:cNvSpPr>
            <a:spLocks noGrp="1"/>
          </p:cNvSpPr>
          <p:nvPr>
            <p:ph type="sldNum" sz="quarter" idx="5"/>
          </p:nvPr>
        </p:nvSpPr>
        <p:spPr/>
        <p:txBody>
          <a:bodyPr/>
          <a:lstStyle/>
          <a:p>
            <a:fld id="{87C1AB8E-D8C0-DF4B-9E0D-0AC4F1D2BFB9}" type="slidenum">
              <a:rPr lang="en-US" smtClean="0"/>
              <a:t>25</a:t>
            </a:fld>
            <a:endParaRPr lang="en-US"/>
          </a:p>
        </p:txBody>
      </p:sp>
    </p:spTree>
    <p:extLst>
      <p:ext uri="{BB962C8B-B14F-4D97-AF65-F5344CB8AC3E}">
        <p14:creationId xmlns:p14="http://schemas.microsoft.com/office/powerpoint/2010/main" val="2093229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81EB-E7DE-E45A-E099-A8B641B43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BD1BF-0430-76B5-442C-18D6C3349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90FBB-0820-3AAD-6DE3-37D006F1FD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2C6C6B-B3A9-A22D-6599-9B6BEEABC2B7}"/>
              </a:ext>
            </a:extLst>
          </p:cNvPr>
          <p:cNvSpPr>
            <a:spLocks noGrp="1"/>
          </p:cNvSpPr>
          <p:nvPr>
            <p:ph type="sldNum" sz="quarter" idx="5"/>
          </p:nvPr>
        </p:nvSpPr>
        <p:spPr/>
        <p:txBody>
          <a:bodyPr/>
          <a:lstStyle/>
          <a:p>
            <a:fld id="{87C1AB8E-D8C0-DF4B-9E0D-0AC4F1D2BFB9}" type="slidenum">
              <a:rPr lang="en-US" smtClean="0"/>
              <a:t>26</a:t>
            </a:fld>
            <a:endParaRPr lang="en-US"/>
          </a:p>
        </p:txBody>
      </p:sp>
    </p:spTree>
    <p:extLst>
      <p:ext uri="{BB962C8B-B14F-4D97-AF65-F5344CB8AC3E}">
        <p14:creationId xmlns:p14="http://schemas.microsoft.com/office/powerpoint/2010/main" val="2921542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AAB3-DF74-5D02-BB7C-7EFABF850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80594-A04C-3F80-DB6C-4A2F9BA86B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9CC9-2D52-7EAD-A2E6-053E5A6A70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32B707-F22E-98F0-E305-E748910CCD7D}"/>
              </a:ext>
            </a:extLst>
          </p:cNvPr>
          <p:cNvSpPr>
            <a:spLocks noGrp="1"/>
          </p:cNvSpPr>
          <p:nvPr>
            <p:ph type="sldNum" sz="quarter" idx="5"/>
          </p:nvPr>
        </p:nvSpPr>
        <p:spPr/>
        <p:txBody>
          <a:bodyPr/>
          <a:lstStyle/>
          <a:p>
            <a:fld id="{87C1AB8E-D8C0-DF4B-9E0D-0AC4F1D2BFB9}" type="slidenum">
              <a:rPr lang="en-US" smtClean="0"/>
              <a:t>27</a:t>
            </a:fld>
            <a:endParaRPr lang="en-US"/>
          </a:p>
        </p:txBody>
      </p:sp>
    </p:spTree>
    <p:extLst>
      <p:ext uri="{BB962C8B-B14F-4D97-AF65-F5344CB8AC3E}">
        <p14:creationId xmlns:p14="http://schemas.microsoft.com/office/powerpoint/2010/main" val="2336797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296172bb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Repurposed in 2017 from a building on the campus of the Brooks Wester MS-remodeled for the labs/makerspaces/collaborative spaces. Flexible furniture choices as well as repurposing existing furniture (lab tables, storage, etc.)</a:t>
            </a:r>
            <a:endParaRPr/>
          </a:p>
        </p:txBody>
      </p:sp>
      <p:sp>
        <p:nvSpPr>
          <p:cNvPr id="121" name="Google Shape;121;g33296172bb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2f23a909d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350,000 square foot facility from 2019 bond.</a:t>
            </a:r>
            <a:endParaRPr/>
          </a:p>
        </p:txBody>
      </p:sp>
      <p:sp>
        <p:nvSpPr>
          <p:cNvPr id="136" name="Google Shape;136;g332f23a909d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4AFC-3D95-A9C4-700E-C605F0EBD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9DC7A-C0FE-E45C-5B39-4B7422F94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27977-7CE6-DAE1-3E52-C9338B78C8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DBDD75-07A4-4675-5DC4-D79A9D5508C2}"/>
              </a:ext>
            </a:extLst>
          </p:cNvPr>
          <p:cNvSpPr>
            <a:spLocks noGrp="1"/>
          </p:cNvSpPr>
          <p:nvPr>
            <p:ph type="sldNum" sz="quarter" idx="5"/>
          </p:nvPr>
        </p:nvSpPr>
        <p:spPr/>
        <p:txBody>
          <a:bodyPr/>
          <a:lstStyle/>
          <a:p>
            <a:fld id="{87C1AB8E-D8C0-DF4B-9E0D-0AC4F1D2BFB9}" type="slidenum">
              <a:rPr lang="en-US" smtClean="0"/>
              <a:t>3</a:t>
            </a:fld>
            <a:endParaRPr lang="en-US"/>
          </a:p>
        </p:txBody>
      </p:sp>
    </p:spTree>
    <p:extLst>
      <p:ext uri="{BB962C8B-B14F-4D97-AF65-F5344CB8AC3E}">
        <p14:creationId xmlns:p14="http://schemas.microsoft.com/office/powerpoint/2010/main" val="2166449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2f23a909d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g332f23a909d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137E1-9658-1B25-2173-40A1154CE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3941A-EFAC-D8F1-3887-DDB67059C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BE6A9-CFBE-8B78-C96A-3E96324B83D5}"/>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FC2E65D5-389D-73AF-06BA-D70B7062108C}"/>
              </a:ext>
            </a:extLst>
          </p:cNvPr>
          <p:cNvSpPr>
            <a:spLocks noGrp="1"/>
          </p:cNvSpPr>
          <p:nvPr>
            <p:ph type="sldNum" sz="quarter" idx="5"/>
          </p:nvPr>
        </p:nvSpPr>
        <p:spPr/>
        <p:txBody>
          <a:bodyPr/>
          <a:lstStyle/>
          <a:p>
            <a:fld id="{87C1AB8E-D8C0-DF4B-9E0D-0AC4F1D2BFB9}" type="slidenum">
              <a:rPr lang="en-US" smtClean="0"/>
              <a:t>31</a:t>
            </a:fld>
            <a:endParaRPr lang="en-US"/>
          </a:p>
        </p:txBody>
      </p:sp>
    </p:spTree>
    <p:extLst>
      <p:ext uri="{BB962C8B-B14F-4D97-AF65-F5344CB8AC3E}">
        <p14:creationId xmlns:p14="http://schemas.microsoft.com/office/powerpoint/2010/main" val="537618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EB07B-4555-2B4E-DA67-C3B8CDB75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D7E6A-FC3E-AD7F-292B-B90F35572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08F9D-1B59-0245-F9AC-A5BC9A458FA5}"/>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1CD9580F-EA76-7D84-EABE-6C4DEDD30CB5}"/>
              </a:ext>
            </a:extLst>
          </p:cNvPr>
          <p:cNvSpPr>
            <a:spLocks noGrp="1"/>
          </p:cNvSpPr>
          <p:nvPr>
            <p:ph type="sldNum" sz="quarter" idx="5"/>
          </p:nvPr>
        </p:nvSpPr>
        <p:spPr/>
        <p:txBody>
          <a:bodyPr/>
          <a:lstStyle/>
          <a:p>
            <a:fld id="{87C1AB8E-D8C0-DF4B-9E0D-0AC4F1D2BFB9}" type="slidenum">
              <a:rPr lang="en-US" smtClean="0"/>
              <a:t>32</a:t>
            </a:fld>
            <a:endParaRPr lang="en-US"/>
          </a:p>
        </p:txBody>
      </p:sp>
    </p:spTree>
    <p:extLst>
      <p:ext uri="{BB962C8B-B14F-4D97-AF65-F5344CB8AC3E}">
        <p14:creationId xmlns:p14="http://schemas.microsoft.com/office/powerpoint/2010/main" val="7832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D8C17-6E1C-E8F4-37A3-BBCB3C7D97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5A1C2-A693-B2FE-5678-222CCDAE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AD310-C2DD-498B-5732-0C5EBF3D5A7A}"/>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6AC57B6B-B050-5E9C-8306-E78D3B0DA940}"/>
              </a:ext>
            </a:extLst>
          </p:cNvPr>
          <p:cNvSpPr>
            <a:spLocks noGrp="1"/>
          </p:cNvSpPr>
          <p:nvPr>
            <p:ph type="sldNum" sz="quarter" idx="5"/>
          </p:nvPr>
        </p:nvSpPr>
        <p:spPr/>
        <p:txBody>
          <a:bodyPr/>
          <a:lstStyle/>
          <a:p>
            <a:fld id="{87C1AB8E-D8C0-DF4B-9E0D-0AC4F1D2BFB9}" type="slidenum">
              <a:rPr lang="en-US" smtClean="0"/>
              <a:t>33</a:t>
            </a:fld>
            <a:endParaRPr lang="en-US"/>
          </a:p>
        </p:txBody>
      </p:sp>
    </p:spTree>
    <p:extLst>
      <p:ext uri="{BB962C8B-B14F-4D97-AF65-F5344CB8AC3E}">
        <p14:creationId xmlns:p14="http://schemas.microsoft.com/office/powerpoint/2010/main" val="865698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8129-DD54-D0A0-9DA3-9CDE4FB32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CD5E8-9080-35B7-77FC-4F8E76187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B13F8-0F7E-7221-F175-555BE94282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A150F1-3762-76C9-339C-41CDDC42A770}"/>
              </a:ext>
            </a:extLst>
          </p:cNvPr>
          <p:cNvSpPr>
            <a:spLocks noGrp="1"/>
          </p:cNvSpPr>
          <p:nvPr>
            <p:ph type="sldNum" sz="quarter" idx="5"/>
          </p:nvPr>
        </p:nvSpPr>
        <p:spPr/>
        <p:txBody>
          <a:bodyPr/>
          <a:lstStyle/>
          <a:p>
            <a:fld id="{87C1AB8E-D8C0-DF4B-9E0D-0AC4F1D2BFB9}" type="slidenum">
              <a:rPr lang="en-US" smtClean="0"/>
              <a:t>34</a:t>
            </a:fld>
            <a:endParaRPr lang="en-US"/>
          </a:p>
        </p:txBody>
      </p:sp>
    </p:spTree>
    <p:extLst>
      <p:ext uri="{BB962C8B-B14F-4D97-AF65-F5344CB8AC3E}">
        <p14:creationId xmlns:p14="http://schemas.microsoft.com/office/powerpoint/2010/main" val="1707323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3296172bb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g33296172bb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30BD-60E8-56F5-0E1D-9F665A678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99D7A-CC41-F168-11FD-2FB7D4A37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B9420-605D-5988-5F0C-938A0DCAFCEA}"/>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E4EFEBE3-9469-E86D-F0AF-9A2C4B817C71}"/>
              </a:ext>
            </a:extLst>
          </p:cNvPr>
          <p:cNvSpPr>
            <a:spLocks noGrp="1"/>
          </p:cNvSpPr>
          <p:nvPr>
            <p:ph type="sldNum" sz="quarter" idx="5"/>
          </p:nvPr>
        </p:nvSpPr>
        <p:spPr/>
        <p:txBody>
          <a:bodyPr/>
          <a:lstStyle/>
          <a:p>
            <a:fld id="{87C1AB8E-D8C0-DF4B-9E0D-0AC4F1D2BFB9}" type="slidenum">
              <a:rPr lang="en-US" smtClean="0"/>
              <a:t>36</a:t>
            </a:fld>
            <a:endParaRPr lang="en-US"/>
          </a:p>
        </p:txBody>
      </p:sp>
    </p:spTree>
    <p:extLst>
      <p:ext uri="{BB962C8B-B14F-4D97-AF65-F5344CB8AC3E}">
        <p14:creationId xmlns:p14="http://schemas.microsoft.com/office/powerpoint/2010/main" val="1838601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EA9C2-5793-A567-C25F-E5B9B2F72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DB485-B4D3-07BC-13E8-07B43F610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443A0-E735-DE48-8E92-F69793058F67}"/>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B765926A-A33F-24F0-94B0-18E71D195851}"/>
              </a:ext>
            </a:extLst>
          </p:cNvPr>
          <p:cNvSpPr>
            <a:spLocks noGrp="1"/>
          </p:cNvSpPr>
          <p:nvPr>
            <p:ph type="sldNum" sz="quarter" idx="5"/>
          </p:nvPr>
        </p:nvSpPr>
        <p:spPr/>
        <p:txBody>
          <a:bodyPr/>
          <a:lstStyle/>
          <a:p>
            <a:fld id="{87C1AB8E-D8C0-DF4B-9E0D-0AC4F1D2BFB9}" type="slidenum">
              <a:rPr lang="en-US" smtClean="0"/>
              <a:t>37</a:t>
            </a:fld>
            <a:endParaRPr lang="en-US"/>
          </a:p>
        </p:txBody>
      </p:sp>
    </p:spTree>
    <p:extLst>
      <p:ext uri="{BB962C8B-B14F-4D97-AF65-F5344CB8AC3E}">
        <p14:creationId xmlns:p14="http://schemas.microsoft.com/office/powerpoint/2010/main" val="1886817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733A3-99E7-55DE-6839-5C0FD61D5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A075E-0583-CA71-D73B-FBC4D9E17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648D0-D8E5-C462-2BB5-429037A8B678}"/>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6748229B-172A-E340-C96E-7DD74FB25C49}"/>
              </a:ext>
            </a:extLst>
          </p:cNvPr>
          <p:cNvSpPr>
            <a:spLocks noGrp="1"/>
          </p:cNvSpPr>
          <p:nvPr>
            <p:ph type="sldNum" sz="quarter" idx="5"/>
          </p:nvPr>
        </p:nvSpPr>
        <p:spPr/>
        <p:txBody>
          <a:bodyPr/>
          <a:lstStyle/>
          <a:p>
            <a:fld id="{87C1AB8E-D8C0-DF4B-9E0D-0AC4F1D2BFB9}" type="slidenum">
              <a:rPr lang="en-US" smtClean="0"/>
              <a:t>38</a:t>
            </a:fld>
            <a:endParaRPr lang="en-US"/>
          </a:p>
        </p:txBody>
      </p:sp>
    </p:spTree>
    <p:extLst>
      <p:ext uri="{BB962C8B-B14F-4D97-AF65-F5344CB8AC3E}">
        <p14:creationId xmlns:p14="http://schemas.microsoft.com/office/powerpoint/2010/main" val="2371431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C1BA8-1DD2-6152-45D8-DBE02AAD3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3BEA1-CAF1-828B-3E58-6097E0C06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ACDAB-C130-26AA-A466-B97DCFF57AD2}"/>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F6DE308D-AB07-5DDD-09B5-DA49299AD902}"/>
              </a:ext>
            </a:extLst>
          </p:cNvPr>
          <p:cNvSpPr>
            <a:spLocks noGrp="1"/>
          </p:cNvSpPr>
          <p:nvPr>
            <p:ph type="sldNum" sz="quarter" idx="5"/>
          </p:nvPr>
        </p:nvSpPr>
        <p:spPr/>
        <p:txBody>
          <a:bodyPr/>
          <a:lstStyle/>
          <a:p>
            <a:fld id="{87C1AB8E-D8C0-DF4B-9E0D-0AC4F1D2BFB9}" type="slidenum">
              <a:rPr lang="en-US" smtClean="0"/>
              <a:t>39</a:t>
            </a:fld>
            <a:endParaRPr lang="en-US"/>
          </a:p>
        </p:txBody>
      </p:sp>
    </p:spTree>
    <p:extLst>
      <p:ext uri="{BB962C8B-B14F-4D97-AF65-F5344CB8AC3E}">
        <p14:creationId xmlns:p14="http://schemas.microsoft.com/office/powerpoint/2010/main" val="12289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1AB8E-D8C0-DF4B-9E0D-0AC4F1D2BFB9}" type="slidenum">
              <a:rPr lang="en-US" smtClean="0"/>
              <a:t>4</a:t>
            </a:fld>
            <a:endParaRPr lang="en-US"/>
          </a:p>
        </p:txBody>
      </p:sp>
    </p:spTree>
    <p:extLst>
      <p:ext uri="{BB962C8B-B14F-4D97-AF65-F5344CB8AC3E}">
        <p14:creationId xmlns:p14="http://schemas.microsoft.com/office/powerpoint/2010/main" val="1097294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2F6B5-BE60-1380-CAD2-A302D3697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6B1C3-9EC7-D272-AC74-759A221B4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A7518-250D-D501-5011-93A4031819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160369-A9F6-FA58-EC24-9CBB8C86AD90}"/>
              </a:ext>
            </a:extLst>
          </p:cNvPr>
          <p:cNvSpPr>
            <a:spLocks noGrp="1"/>
          </p:cNvSpPr>
          <p:nvPr>
            <p:ph type="sldNum" sz="quarter" idx="5"/>
          </p:nvPr>
        </p:nvSpPr>
        <p:spPr/>
        <p:txBody>
          <a:bodyPr/>
          <a:lstStyle/>
          <a:p>
            <a:fld id="{87C1AB8E-D8C0-DF4B-9E0D-0AC4F1D2BFB9}" type="slidenum">
              <a:rPr lang="en-US" smtClean="0"/>
              <a:t>40</a:t>
            </a:fld>
            <a:endParaRPr lang="en-US"/>
          </a:p>
        </p:txBody>
      </p:sp>
    </p:spTree>
    <p:extLst>
      <p:ext uri="{BB962C8B-B14F-4D97-AF65-F5344CB8AC3E}">
        <p14:creationId xmlns:p14="http://schemas.microsoft.com/office/powerpoint/2010/main" val="3265438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296172bb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solidFill>
                  <a:schemeClr val="dk1"/>
                </a:solidFill>
              </a:rPr>
              <a:t>Goose Creek CISD’s Career and Technical Education (CTE) programs</a:t>
            </a:r>
            <a:r>
              <a:rPr lang="en-US">
                <a:solidFill>
                  <a:schemeClr val="dk1"/>
                </a:solidFill>
              </a:rPr>
              <a:t> are spread across multiple campuses and specialized academies rather than being housed in a single building. The district offers CTE courses at various high schools and dedicated facilities, such as:</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b="1">
                <a:solidFill>
                  <a:schemeClr val="dk1"/>
                </a:solidFill>
              </a:rPr>
              <a:t>Stuart Career Tech High School</a:t>
            </a:r>
            <a:r>
              <a:rPr lang="en-US">
                <a:solidFill>
                  <a:schemeClr val="dk1"/>
                </a:solidFill>
              </a:rPr>
              <a:t> – A standalone campus focused on career and technical training.</a:t>
            </a:r>
            <a:endParaRPr>
              <a:solidFill>
                <a:schemeClr val="dk1"/>
              </a:solidFill>
            </a:endParaRPr>
          </a:p>
          <a:p>
            <a:pPr marL="0" lvl="0" indent="0" algn="l" rtl="0">
              <a:lnSpc>
                <a:spcPct val="115000"/>
              </a:lnSpc>
              <a:spcBef>
                <a:spcPts val="1200"/>
              </a:spcBef>
              <a:spcAft>
                <a:spcPts val="0"/>
              </a:spcAft>
              <a:buNone/>
            </a:pPr>
            <a:r>
              <a:rPr lang="en-US" b="1">
                <a:solidFill>
                  <a:schemeClr val="dk1"/>
                </a:solidFill>
              </a:rPr>
              <a:t>Tomball ISD’s Career and Technical Education (CTE) program</a:t>
            </a:r>
            <a:r>
              <a:rPr lang="en-US">
                <a:solidFill>
                  <a:schemeClr val="dk1"/>
                </a:solidFill>
              </a:rPr>
              <a:t> is not housed on all campuses but is strategically offered across multiple locations, including:</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b="1">
                <a:solidFill>
                  <a:schemeClr val="dk1"/>
                </a:solidFill>
              </a:rPr>
              <a:t>Tomball Star Academy and Tomball Memorial High School</a:t>
            </a:r>
            <a:r>
              <a:rPr lang="en-US">
                <a:solidFill>
                  <a:schemeClr val="dk1"/>
                </a:solidFill>
              </a:rPr>
              <a:t> – Offering a variety of CTE courses within their campuses.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Tomball Innovation Center</a:t>
            </a:r>
            <a:r>
              <a:rPr lang="en-US">
                <a:solidFill>
                  <a:schemeClr val="dk1"/>
                </a:solidFill>
              </a:rPr>
              <a:t> – A dedicated facility providing specialized CTE programs and hands-on learning experiences.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US" b="1">
                <a:solidFill>
                  <a:schemeClr val="dk1"/>
                </a:solidFill>
              </a:rPr>
              <a:t>Industry and Higher Education Partnerships</a:t>
            </a:r>
            <a:r>
              <a:rPr lang="en-US">
                <a:solidFill>
                  <a:schemeClr val="dk1"/>
                </a:solidFill>
              </a:rPr>
              <a:t> – Some students participate in internships, dual credit programs, and workforce training outside of school facilities.</a:t>
            </a:r>
            <a:endParaRPr>
              <a:solidFill>
                <a:schemeClr val="dk1"/>
              </a:solidFill>
            </a:endParaRPr>
          </a:p>
          <a:p>
            <a:pPr marL="0" lvl="0" indent="0" algn="l" rtl="0">
              <a:lnSpc>
                <a:spcPct val="115000"/>
              </a:lnSpc>
              <a:spcBef>
                <a:spcPts val="1200"/>
              </a:spcBef>
              <a:spcAft>
                <a:spcPts val="0"/>
              </a:spcAft>
              <a:buNone/>
            </a:pPr>
            <a:r>
              <a:rPr lang="en-US">
                <a:solidFill>
                  <a:schemeClr val="dk1"/>
                </a:solidFill>
              </a:rPr>
              <a:t>While all high schools provide access to CTE, specific programs and industry-based certifications are concentrated in select campuses and specialized centers.</a:t>
            </a:r>
            <a:endParaRPr>
              <a:solidFill>
                <a:schemeClr val="dk1"/>
              </a:solidFill>
            </a:endParaRPr>
          </a:p>
          <a:p>
            <a:pPr marL="0" lvl="0" indent="0" algn="l" rtl="0">
              <a:spcBef>
                <a:spcPts val="1200"/>
              </a:spcBef>
              <a:spcAft>
                <a:spcPts val="0"/>
              </a:spcAft>
              <a:buNone/>
            </a:pPr>
            <a:r>
              <a:rPr lang="en-US">
                <a:solidFill>
                  <a:schemeClr val="dk1"/>
                </a:solidFill>
              </a:rPr>
              <a:t>The </a:t>
            </a:r>
            <a:r>
              <a:rPr lang="en-US" b="1">
                <a:solidFill>
                  <a:schemeClr val="dk1"/>
                </a:solidFill>
              </a:rPr>
              <a:t>Collaboratorium</a:t>
            </a:r>
            <a:r>
              <a:rPr lang="en-US">
                <a:solidFill>
                  <a:schemeClr val="dk1"/>
                </a:solidFill>
              </a:rPr>
              <a:t> at HCC’s West Houston Institute is a high-tech space designed for collaboration, innovation, and problem-solving. It features interactive technology, flexible workspaces, and expert facilitation for strategic planning, workshops, and networking events. The facility includes a large interactive Nureva Wall, breakout rooms, and gathering spaces to enhance teamwork and creativity. Available for HCC and external organizations, it provides a dynamic environment for brainstorming and developing actionable solutions.</a:t>
            </a:r>
            <a:endParaRPr/>
          </a:p>
        </p:txBody>
      </p:sp>
      <p:sp>
        <p:nvSpPr>
          <p:cNvPr id="187" name="Google Shape;187;g33296172bb7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D0D72-8556-1E5C-46F0-82A180793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F3894-90A0-E482-5481-545FCAD5FC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887DC-B9D6-4B7C-4D4A-75C8C2FBBFCA}"/>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7C034B77-0464-E421-5F36-40C6443A549C}"/>
              </a:ext>
            </a:extLst>
          </p:cNvPr>
          <p:cNvSpPr>
            <a:spLocks noGrp="1"/>
          </p:cNvSpPr>
          <p:nvPr>
            <p:ph type="sldNum" sz="quarter" idx="5"/>
          </p:nvPr>
        </p:nvSpPr>
        <p:spPr/>
        <p:txBody>
          <a:bodyPr/>
          <a:lstStyle/>
          <a:p>
            <a:fld id="{87C1AB8E-D8C0-DF4B-9E0D-0AC4F1D2BFB9}" type="slidenum">
              <a:rPr lang="en-US" smtClean="0"/>
              <a:t>42</a:t>
            </a:fld>
            <a:endParaRPr lang="en-US"/>
          </a:p>
        </p:txBody>
      </p:sp>
    </p:spTree>
    <p:extLst>
      <p:ext uri="{BB962C8B-B14F-4D97-AF65-F5344CB8AC3E}">
        <p14:creationId xmlns:p14="http://schemas.microsoft.com/office/powerpoint/2010/main" val="289266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726FA-5D9A-5466-3B2E-B029F5B54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B7D9A-7B5B-3ABC-2004-3BC210EC1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FE570-41CE-CB52-CEB8-6D19A24D805D}"/>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354A4406-2E34-ADBD-8CB1-2E3679AA9F28}"/>
              </a:ext>
            </a:extLst>
          </p:cNvPr>
          <p:cNvSpPr>
            <a:spLocks noGrp="1"/>
          </p:cNvSpPr>
          <p:nvPr>
            <p:ph type="sldNum" sz="quarter" idx="5"/>
          </p:nvPr>
        </p:nvSpPr>
        <p:spPr/>
        <p:txBody>
          <a:bodyPr/>
          <a:lstStyle/>
          <a:p>
            <a:fld id="{87C1AB8E-D8C0-DF4B-9E0D-0AC4F1D2BFB9}" type="slidenum">
              <a:rPr lang="en-US" smtClean="0"/>
              <a:t>43</a:t>
            </a:fld>
            <a:endParaRPr lang="en-US"/>
          </a:p>
        </p:txBody>
      </p:sp>
    </p:spTree>
    <p:extLst>
      <p:ext uri="{BB962C8B-B14F-4D97-AF65-F5344CB8AC3E}">
        <p14:creationId xmlns:p14="http://schemas.microsoft.com/office/powerpoint/2010/main" val="2709182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62D8-AA6B-AD01-46D0-E962766BD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33FAA-B431-FEC9-C4D8-E03C0FD9D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C4A90-C66E-540F-CABA-3BBB3A04F08A}"/>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CC491123-CCDD-7E17-B362-B0803B7F72F3}"/>
              </a:ext>
            </a:extLst>
          </p:cNvPr>
          <p:cNvSpPr>
            <a:spLocks noGrp="1"/>
          </p:cNvSpPr>
          <p:nvPr>
            <p:ph type="sldNum" sz="quarter" idx="5"/>
          </p:nvPr>
        </p:nvSpPr>
        <p:spPr/>
        <p:txBody>
          <a:bodyPr/>
          <a:lstStyle/>
          <a:p>
            <a:fld id="{87C1AB8E-D8C0-DF4B-9E0D-0AC4F1D2BFB9}" type="slidenum">
              <a:rPr lang="en-US" smtClean="0"/>
              <a:t>44</a:t>
            </a:fld>
            <a:endParaRPr lang="en-US"/>
          </a:p>
        </p:txBody>
      </p:sp>
    </p:spTree>
    <p:extLst>
      <p:ext uri="{BB962C8B-B14F-4D97-AF65-F5344CB8AC3E}">
        <p14:creationId xmlns:p14="http://schemas.microsoft.com/office/powerpoint/2010/main" val="3967359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53C18-8A99-7FBF-78C9-D600DEDAA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28F2A-046A-A4B4-0B4D-790CA89D8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49F51-EAF4-97A3-6108-715CE5505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9180A9-6E03-1AFC-5AD7-F34AD94679E7}"/>
              </a:ext>
            </a:extLst>
          </p:cNvPr>
          <p:cNvSpPr>
            <a:spLocks noGrp="1"/>
          </p:cNvSpPr>
          <p:nvPr>
            <p:ph type="sldNum" sz="quarter" idx="5"/>
          </p:nvPr>
        </p:nvSpPr>
        <p:spPr/>
        <p:txBody>
          <a:bodyPr/>
          <a:lstStyle/>
          <a:p>
            <a:fld id="{87C1AB8E-D8C0-DF4B-9E0D-0AC4F1D2BFB9}" type="slidenum">
              <a:rPr lang="en-US" smtClean="0"/>
              <a:t>45</a:t>
            </a:fld>
            <a:endParaRPr lang="en-US"/>
          </a:p>
        </p:txBody>
      </p:sp>
    </p:spTree>
    <p:extLst>
      <p:ext uri="{BB962C8B-B14F-4D97-AF65-F5344CB8AC3E}">
        <p14:creationId xmlns:p14="http://schemas.microsoft.com/office/powerpoint/2010/main" val="117855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32f23a909d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Almost 14K students</a:t>
            </a:r>
            <a:endParaRPr/>
          </a:p>
          <a:p>
            <a:pPr marL="0" lvl="0" indent="0" algn="l" rtl="0">
              <a:spcBef>
                <a:spcPts val="0"/>
              </a:spcBef>
              <a:spcAft>
                <a:spcPts val="0"/>
              </a:spcAft>
              <a:buNone/>
            </a:pPr>
            <a:r>
              <a:rPr lang="en-US"/>
              <a:t>20 CTE certifications</a:t>
            </a:r>
            <a:endParaRPr/>
          </a:p>
          <a:p>
            <a:pPr marL="0" lvl="0" indent="0" algn="l" rtl="0">
              <a:spcBef>
                <a:spcPts val="0"/>
              </a:spcBef>
              <a:spcAft>
                <a:spcPts val="0"/>
              </a:spcAft>
              <a:buNone/>
            </a:pPr>
            <a:r>
              <a:rPr lang="en-US"/>
              <a:t>3.1% annual growth</a:t>
            </a:r>
            <a:endParaRPr/>
          </a:p>
          <a:p>
            <a:pPr marL="0" lvl="0" indent="0" algn="l" rtl="0">
              <a:spcBef>
                <a:spcPts val="0"/>
              </a:spcBef>
              <a:spcAft>
                <a:spcPts val="0"/>
              </a:spcAft>
              <a:buNone/>
            </a:pPr>
            <a:r>
              <a:rPr lang="en-US"/>
              <a:t>11 elementary campuses, 4 MS, 3 HS</a:t>
            </a:r>
            <a:endParaRPr/>
          </a:p>
          <a:p>
            <a:pPr marL="0" lvl="0" indent="0" algn="l" rtl="0">
              <a:spcBef>
                <a:spcPts val="0"/>
              </a:spcBef>
              <a:spcAft>
                <a:spcPts val="0"/>
              </a:spcAft>
              <a:buNone/>
            </a:pPr>
            <a:r>
              <a:rPr lang="en-US"/>
              <a:t>GISD has 28 future subdivisions with over 19,000 lots in the planning stages</a:t>
            </a:r>
            <a:endParaRPr/>
          </a:p>
          <a:p>
            <a:pPr marL="0" lvl="0" indent="0" algn="l" rtl="0">
              <a:spcBef>
                <a:spcPts val="0"/>
              </a:spcBef>
              <a:spcAft>
                <a:spcPts val="0"/>
              </a:spcAft>
              <a:buNone/>
            </a:pPr>
            <a:r>
              <a:rPr lang="en-US"/>
              <a:t>Groundwork is underway on more than 2,900 lots within 10 subdivisions </a:t>
            </a:r>
            <a:endParaRPr/>
          </a:p>
          <a:p>
            <a:pPr marL="0" lvl="0" indent="0" algn="l" rtl="0">
              <a:spcBef>
                <a:spcPts val="0"/>
              </a:spcBef>
              <a:spcAft>
                <a:spcPts val="0"/>
              </a:spcAft>
              <a:buNone/>
            </a:pPr>
            <a:r>
              <a:rPr lang="en-US"/>
              <a:t>Charter school opening to impact enrollment fall 2025 (~350 students) </a:t>
            </a:r>
            <a:endParaRPr/>
          </a:p>
          <a:p>
            <a:pPr marL="0" lvl="0" indent="0" algn="l" rtl="0">
              <a:spcBef>
                <a:spcPts val="0"/>
              </a:spcBef>
              <a:spcAft>
                <a:spcPts val="0"/>
              </a:spcAft>
              <a:buNone/>
            </a:pPr>
            <a:r>
              <a:rPr lang="en-US"/>
              <a:t>Georgetown ISD is forecasted to enroll nearly 16,300 students by 2029/30 and more than 19,900 by 2034/35</a:t>
            </a:r>
            <a:endParaRPr/>
          </a:p>
          <a:p>
            <a:pPr marL="0" lvl="0" indent="0" algn="l" rtl="0">
              <a:spcBef>
                <a:spcPts val="0"/>
              </a:spcBef>
              <a:spcAft>
                <a:spcPts val="0"/>
              </a:spcAft>
              <a:buNone/>
            </a:pPr>
            <a:r>
              <a:rPr lang="en-US"/>
              <a:t>Boerne ISD is forecasted grow from 11K+ this year to 15K+ by 2033/34</a:t>
            </a:r>
            <a:endParaRPr/>
          </a:p>
        </p:txBody>
      </p:sp>
      <p:sp>
        <p:nvSpPr>
          <p:cNvPr id="234" name="Google Shape;234;g332f23a909d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3296172bb7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g33296172bb7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77482-D92C-8C2C-1544-6345D68C1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F6F41-8461-F242-7CAB-3470321BB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0A754-E108-B7EE-DE90-13FF7E646FFB}"/>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F225EC02-2F0D-F90E-01ED-1EC0AF90B335}"/>
              </a:ext>
            </a:extLst>
          </p:cNvPr>
          <p:cNvSpPr>
            <a:spLocks noGrp="1"/>
          </p:cNvSpPr>
          <p:nvPr>
            <p:ph type="sldNum" sz="quarter" idx="5"/>
          </p:nvPr>
        </p:nvSpPr>
        <p:spPr/>
        <p:txBody>
          <a:bodyPr/>
          <a:lstStyle/>
          <a:p>
            <a:fld id="{87C1AB8E-D8C0-DF4B-9E0D-0AC4F1D2BFB9}" type="slidenum">
              <a:rPr lang="en-US" smtClean="0"/>
              <a:t>48</a:t>
            </a:fld>
            <a:endParaRPr lang="en-US"/>
          </a:p>
        </p:txBody>
      </p:sp>
    </p:spTree>
    <p:extLst>
      <p:ext uri="{BB962C8B-B14F-4D97-AF65-F5344CB8AC3E}">
        <p14:creationId xmlns:p14="http://schemas.microsoft.com/office/powerpoint/2010/main" val="2151336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87C24-C6E1-630F-B302-F483AA3DE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3C537-8ACA-1BFA-D031-D33736343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4357F4-1252-24C9-EA1F-E64AF3A02E20}"/>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2D407386-0847-C7FC-8027-90A9A23A2D02}"/>
              </a:ext>
            </a:extLst>
          </p:cNvPr>
          <p:cNvSpPr>
            <a:spLocks noGrp="1"/>
          </p:cNvSpPr>
          <p:nvPr>
            <p:ph type="sldNum" sz="quarter" idx="5"/>
          </p:nvPr>
        </p:nvSpPr>
        <p:spPr/>
        <p:txBody>
          <a:bodyPr/>
          <a:lstStyle/>
          <a:p>
            <a:fld id="{87C1AB8E-D8C0-DF4B-9E0D-0AC4F1D2BFB9}" type="slidenum">
              <a:rPr lang="en-US" smtClean="0"/>
              <a:t>49</a:t>
            </a:fld>
            <a:endParaRPr lang="en-US"/>
          </a:p>
        </p:txBody>
      </p:sp>
    </p:spTree>
    <p:extLst>
      <p:ext uri="{BB962C8B-B14F-4D97-AF65-F5344CB8AC3E}">
        <p14:creationId xmlns:p14="http://schemas.microsoft.com/office/powerpoint/2010/main" val="321235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07a390db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07a390db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How will you bring the BISD Core Values into the new school year?</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DF5F5-A48D-2962-7431-B6D6CD927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43698-FFFB-EBEE-D77B-29733968E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6CE001-B5C5-B993-B572-596358EBE1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1B3184-7FB7-56E8-CAAD-400338807F17}"/>
              </a:ext>
            </a:extLst>
          </p:cNvPr>
          <p:cNvSpPr>
            <a:spLocks noGrp="1"/>
          </p:cNvSpPr>
          <p:nvPr>
            <p:ph type="sldNum" sz="quarter" idx="5"/>
          </p:nvPr>
        </p:nvSpPr>
        <p:spPr/>
        <p:txBody>
          <a:bodyPr/>
          <a:lstStyle/>
          <a:p>
            <a:fld id="{87C1AB8E-D8C0-DF4B-9E0D-0AC4F1D2BFB9}" type="slidenum">
              <a:rPr lang="en-US" smtClean="0"/>
              <a:t>50</a:t>
            </a:fld>
            <a:endParaRPr lang="en-US"/>
          </a:p>
        </p:txBody>
      </p:sp>
    </p:spTree>
    <p:extLst>
      <p:ext uri="{BB962C8B-B14F-4D97-AF65-F5344CB8AC3E}">
        <p14:creationId xmlns:p14="http://schemas.microsoft.com/office/powerpoint/2010/main" val="2333753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3296172bb7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The San Antonio group traveled to NEISD, NISD, Pre-K 4SA south campus, and the Science Mill in Johnson City.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NISD- Construction Careers Academy which is a separate building on the campus of Warren High School. Students to go back and forth between the CCA campus and the main Warren campus for core classes. This is a neat facility, the shops designed for each path (plumbing, electrical, HVAC, etc.)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One of their obstacles is finding outside placement for their students. Due to that limitation, the workshops on site allow them to offer in house practicums vs placing students at external sites. Lots of hands on work space. One of the many interesting things they do is build tiny homes and sell them to community members and veterans. Have to build to SA building codes.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solidFill>
                  <a:schemeClr val="dk1"/>
                </a:solidFill>
              </a:rPr>
              <a:t>Pre-K 4SA- indoor and outdoor learning activities. very intentionally planned out. all furniture in the classroom must be for students- no teacher desks or teacher areas.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Science Mill- creative use of space- very hands on and creative learning environments</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NEISD- STEM academy- magnet program (housed at NIMITZ middle school and at LEE High School). </a:t>
            </a:r>
            <a:r>
              <a:rPr lang="en-US" dirty="0">
                <a:solidFill>
                  <a:schemeClr val="dk1"/>
                </a:solidFill>
              </a:rPr>
              <a:t>Students are admitted as early as middle school via a lottery system.</a:t>
            </a:r>
            <a:r>
              <a:rPr lang="en-US" dirty="0"/>
              <a:t> They are facing facility limitations as well. Core content classrooms teach their curriculum through a STEM focus to provide cross curricular support.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Each of these facilities had both indoor and outdoor learning areas and creative learning environments</a:t>
            </a:r>
            <a:endParaRPr dirty="0"/>
          </a:p>
        </p:txBody>
      </p:sp>
      <p:sp>
        <p:nvSpPr>
          <p:cNvPr id="199" name="Google Shape;199;g33296172bb7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1144-9DAD-8AA6-E0BD-F899E58D7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4A5B6-C193-51FC-420B-D73E49D3D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07C5C-8917-8A0B-0601-8065CC70DB4A}"/>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5C055B37-89E3-CD44-DDE0-C17A3835E4FE}"/>
              </a:ext>
            </a:extLst>
          </p:cNvPr>
          <p:cNvSpPr>
            <a:spLocks noGrp="1"/>
          </p:cNvSpPr>
          <p:nvPr>
            <p:ph type="sldNum" sz="quarter" idx="5"/>
          </p:nvPr>
        </p:nvSpPr>
        <p:spPr/>
        <p:txBody>
          <a:bodyPr/>
          <a:lstStyle/>
          <a:p>
            <a:fld id="{87C1AB8E-D8C0-DF4B-9E0D-0AC4F1D2BFB9}" type="slidenum">
              <a:rPr lang="en-US" smtClean="0"/>
              <a:t>52</a:t>
            </a:fld>
            <a:endParaRPr lang="en-US"/>
          </a:p>
        </p:txBody>
      </p:sp>
    </p:spTree>
    <p:extLst>
      <p:ext uri="{BB962C8B-B14F-4D97-AF65-F5344CB8AC3E}">
        <p14:creationId xmlns:p14="http://schemas.microsoft.com/office/powerpoint/2010/main" val="1708075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922E7-280F-D0F5-4939-15F824D2D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3EBE2-BB57-DE6A-5A70-8D8492E0E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EC3D3-778E-428D-D8D1-9BB5ED608BFB}"/>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EC76E556-31EA-83F2-7C98-7443E35CE880}"/>
              </a:ext>
            </a:extLst>
          </p:cNvPr>
          <p:cNvSpPr>
            <a:spLocks noGrp="1"/>
          </p:cNvSpPr>
          <p:nvPr>
            <p:ph type="sldNum" sz="quarter" idx="5"/>
          </p:nvPr>
        </p:nvSpPr>
        <p:spPr/>
        <p:txBody>
          <a:bodyPr/>
          <a:lstStyle/>
          <a:p>
            <a:fld id="{87C1AB8E-D8C0-DF4B-9E0D-0AC4F1D2BFB9}" type="slidenum">
              <a:rPr lang="en-US" smtClean="0"/>
              <a:t>53</a:t>
            </a:fld>
            <a:endParaRPr lang="en-US"/>
          </a:p>
        </p:txBody>
      </p:sp>
    </p:spTree>
    <p:extLst>
      <p:ext uri="{BB962C8B-B14F-4D97-AF65-F5344CB8AC3E}">
        <p14:creationId xmlns:p14="http://schemas.microsoft.com/office/powerpoint/2010/main" val="1902689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36F31-3D49-BC78-2479-40626CE21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ECB1D-7CD1-747F-5D73-CC8B0EA41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9EDFB-CDCB-74E2-6965-383D1761B040}"/>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6BA47FDC-7F02-769A-3460-4FCF3786AEAE}"/>
              </a:ext>
            </a:extLst>
          </p:cNvPr>
          <p:cNvSpPr>
            <a:spLocks noGrp="1"/>
          </p:cNvSpPr>
          <p:nvPr>
            <p:ph type="sldNum" sz="quarter" idx="5"/>
          </p:nvPr>
        </p:nvSpPr>
        <p:spPr/>
        <p:txBody>
          <a:bodyPr/>
          <a:lstStyle/>
          <a:p>
            <a:fld id="{87C1AB8E-D8C0-DF4B-9E0D-0AC4F1D2BFB9}" type="slidenum">
              <a:rPr lang="en-US" smtClean="0"/>
              <a:t>54</a:t>
            </a:fld>
            <a:endParaRPr lang="en-US"/>
          </a:p>
        </p:txBody>
      </p:sp>
    </p:spTree>
    <p:extLst>
      <p:ext uri="{BB962C8B-B14F-4D97-AF65-F5344CB8AC3E}">
        <p14:creationId xmlns:p14="http://schemas.microsoft.com/office/powerpoint/2010/main" val="3032272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FB80C-31C3-3505-7AFC-9E39BAE3A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CCEFD-B8C0-38BC-83C5-85A7779C9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BA25D-4CB4-0423-4B6D-3EE86C66ED26}"/>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A2842313-FE87-350F-DA51-AC6FE814BBBD}"/>
              </a:ext>
            </a:extLst>
          </p:cNvPr>
          <p:cNvSpPr>
            <a:spLocks noGrp="1"/>
          </p:cNvSpPr>
          <p:nvPr>
            <p:ph type="sldNum" sz="quarter" idx="5"/>
          </p:nvPr>
        </p:nvSpPr>
        <p:spPr/>
        <p:txBody>
          <a:bodyPr/>
          <a:lstStyle/>
          <a:p>
            <a:fld id="{87C1AB8E-D8C0-DF4B-9E0D-0AC4F1D2BFB9}" type="slidenum">
              <a:rPr lang="en-US" smtClean="0"/>
              <a:t>55</a:t>
            </a:fld>
            <a:endParaRPr lang="en-US"/>
          </a:p>
        </p:txBody>
      </p:sp>
    </p:spTree>
    <p:extLst>
      <p:ext uri="{BB962C8B-B14F-4D97-AF65-F5344CB8AC3E}">
        <p14:creationId xmlns:p14="http://schemas.microsoft.com/office/powerpoint/2010/main" val="6664615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F16B3-AD20-15E3-D112-305A64D57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CB658-C169-ABBF-1E45-6848078864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D2E23-3DBF-B5C5-3EF2-DB1D0F8786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DA80C9-27F9-6CC2-A80D-35CBD493736E}"/>
              </a:ext>
            </a:extLst>
          </p:cNvPr>
          <p:cNvSpPr>
            <a:spLocks noGrp="1"/>
          </p:cNvSpPr>
          <p:nvPr>
            <p:ph type="sldNum" sz="quarter" idx="5"/>
          </p:nvPr>
        </p:nvSpPr>
        <p:spPr/>
        <p:txBody>
          <a:bodyPr/>
          <a:lstStyle/>
          <a:p>
            <a:fld id="{87C1AB8E-D8C0-DF4B-9E0D-0AC4F1D2BFB9}" type="slidenum">
              <a:rPr lang="en-US" smtClean="0"/>
              <a:t>56</a:t>
            </a:fld>
            <a:endParaRPr lang="en-US"/>
          </a:p>
        </p:txBody>
      </p:sp>
    </p:spTree>
    <p:extLst>
      <p:ext uri="{BB962C8B-B14F-4D97-AF65-F5344CB8AC3E}">
        <p14:creationId xmlns:p14="http://schemas.microsoft.com/office/powerpoint/2010/main" val="1026210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3296172bb7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33296172bb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3E833-50A4-1854-940F-E16EFD04E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D4AC6-A3E6-4391-44B5-27C00941A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57CDF-8558-B019-C1B3-92F4E086ED58}"/>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79FBCF5E-CDA5-A67A-82B0-ED29B08A8B1F}"/>
              </a:ext>
            </a:extLst>
          </p:cNvPr>
          <p:cNvSpPr>
            <a:spLocks noGrp="1"/>
          </p:cNvSpPr>
          <p:nvPr>
            <p:ph type="sldNum" sz="quarter" idx="5"/>
          </p:nvPr>
        </p:nvSpPr>
        <p:spPr/>
        <p:txBody>
          <a:bodyPr/>
          <a:lstStyle/>
          <a:p>
            <a:fld id="{87C1AB8E-D8C0-DF4B-9E0D-0AC4F1D2BFB9}" type="slidenum">
              <a:rPr lang="en-US" smtClean="0"/>
              <a:t>58</a:t>
            </a:fld>
            <a:endParaRPr lang="en-US"/>
          </a:p>
        </p:txBody>
      </p:sp>
    </p:spTree>
    <p:extLst>
      <p:ext uri="{BB962C8B-B14F-4D97-AF65-F5344CB8AC3E}">
        <p14:creationId xmlns:p14="http://schemas.microsoft.com/office/powerpoint/2010/main" val="3393587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15200-AE64-86BF-8B2F-CF7499A51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1461D-07A8-ABFC-A782-BA468930C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6D8197-E0D9-952F-38CB-4ECA4876DA6D}"/>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2305698F-E1EF-F5EF-F6C6-63AB68B1F3A1}"/>
              </a:ext>
            </a:extLst>
          </p:cNvPr>
          <p:cNvSpPr>
            <a:spLocks noGrp="1"/>
          </p:cNvSpPr>
          <p:nvPr>
            <p:ph type="sldNum" sz="quarter" idx="5"/>
          </p:nvPr>
        </p:nvSpPr>
        <p:spPr/>
        <p:txBody>
          <a:bodyPr/>
          <a:lstStyle/>
          <a:p>
            <a:fld id="{87C1AB8E-D8C0-DF4B-9E0D-0AC4F1D2BFB9}" type="slidenum">
              <a:rPr lang="en-US" smtClean="0"/>
              <a:t>59</a:t>
            </a:fld>
            <a:endParaRPr lang="en-US"/>
          </a:p>
        </p:txBody>
      </p:sp>
    </p:spTree>
    <p:extLst>
      <p:ext uri="{BB962C8B-B14F-4D97-AF65-F5344CB8AC3E}">
        <p14:creationId xmlns:p14="http://schemas.microsoft.com/office/powerpoint/2010/main" val="252864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EC88-3450-9833-49B9-D8AC58319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EA668-0F8F-2E20-885E-FB9C7DA61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60C0B-5A1F-7EA7-141D-D9643B55CD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4C58BA-07EC-C50D-D739-E5DFC591FED0}"/>
              </a:ext>
            </a:extLst>
          </p:cNvPr>
          <p:cNvSpPr>
            <a:spLocks noGrp="1"/>
          </p:cNvSpPr>
          <p:nvPr>
            <p:ph type="sldNum" sz="quarter" idx="5"/>
          </p:nvPr>
        </p:nvSpPr>
        <p:spPr/>
        <p:txBody>
          <a:bodyPr/>
          <a:lstStyle/>
          <a:p>
            <a:fld id="{87C1AB8E-D8C0-DF4B-9E0D-0AC4F1D2BFB9}" type="slidenum">
              <a:rPr lang="en-US" smtClean="0"/>
              <a:t>6</a:t>
            </a:fld>
            <a:endParaRPr lang="en-US"/>
          </a:p>
        </p:txBody>
      </p:sp>
    </p:spTree>
    <p:extLst>
      <p:ext uri="{BB962C8B-B14F-4D97-AF65-F5344CB8AC3E}">
        <p14:creationId xmlns:p14="http://schemas.microsoft.com/office/powerpoint/2010/main" val="506841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10BB-E2D6-5AF5-86D0-58F877377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6DD4E-BA15-C203-0442-C69127E6F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00E5A-72DD-D3E1-2EC2-4609533418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31EDE3-40C3-DCB6-884E-ACE6F4145699}"/>
              </a:ext>
            </a:extLst>
          </p:cNvPr>
          <p:cNvSpPr>
            <a:spLocks noGrp="1"/>
          </p:cNvSpPr>
          <p:nvPr>
            <p:ph type="sldNum" sz="quarter" idx="5"/>
          </p:nvPr>
        </p:nvSpPr>
        <p:spPr/>
        <p:txBody>
          <a:bodyPr/>
          <a:lstStyle/>
          <a:p>
            <a:fld id="{87C1AB8E-D8C0-DF4B-9E0D-0AC4F1D2BFB9}" type="slidenum">
              <a:rPr lang="en-US" smtClean="0"/>
              <a:t>60</a:t>
            </a:fld>
            <a:endParaRPr lang="en-US"/>
          </a:p>
        </p:txBody>
      </p:sp>
    </p:spTree>
    <p:extLst>
      <p:ext uri="{BB962C8B-B14F-4D97-AF65-F5344CB8AC3E}">
        <p14:creationId xmlns:p14="http://schemas.microsoft.com/office/powerpoint/2010/main" val="26543994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EEC3432-8572-E14D-8294-F4E3BF388D4D}" type="slidenum">
              <a:rPr lang="en-US" smtClean="0"/>
              <a:pPr/>
              <a:t>61</a:t>
            </a:fld>
            <a:endParaRPr lang="en-US"/>
          </a:p>
        </p:txBody>
      </p:sp>
    </p:spTree>
    <p:extLst>
      <p:ext uri="{BB962C8B-B14F-4D97-AF65-F5344CB8AC3E}">
        <p14:creationId xmlns:p14="http://schemas.microsoft.com/office/powerpoint/2010/main" val="781202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Print on 11x17</a:t>
            </a:r>
          </a:p>
          <a:p>
            <a:endParaRPr lang="en-US"/>
          </a:p>
        </p:txBody>
      </p:sp>
      <p:sp>
        <p:nvSpPr>
          <p:cNvPr id="4" name="Slide Number Placeholder 3"/>
          <p:cNvSpPr>
            <a:spLocks noGrp="1"/>
          </p:cNvSpPr>
          <p:nvPr>
            <p:ph type="sldNum" sz="quarter" idx="5"/>
          </p:nvPr>
        </p:nvSpPr>
        <p:spPr/>
        <p:txBody>
          <a:bodyPr/>
          <a:lstStyle/>
          <a:p>
            <a:fld id="{7EEC3432-8572-E14D-8294-F4E3BF388D4D}" type="slidenum">
              <a:rPr lang="en-US" smtClean="0"/>
              <a:pPr/>
              <a:t>62</a:t>
            </a:fld>
            <a:endParaRPr lang="en-US"/>
          </a:p>
        </p:txBody>
      </p:sp>
    </p:spTree>
    <p:extLst>
      <p:ext uri="{BB962C8B-B14F-4D97-AF65-F5344CB8AC3E}">
        <p14:creationId xmlns:p14="http://schemas.microsoft.com/office/powerpoint/2010/main" val="1042558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843E9-BC10-C699-D338-6F244B508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E3ACD-192A-9489-4684-83AACBA2D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1712D-EECE-0E5A-7B0F-81C4C3C8FDCB}"/>
              </a:ext>
            </a:extLst>
          </p:cNvPr>
          <p:cNvSpPr>
            <a:spLocks noGrp="1"/>
          </p:cNvSpPr>
          <p:nvPr>
            <p:ph type="body" idx="1"/>
          </p:nvPr>
        </p:nvSpPr>
        <p:spPr/>
        <p:txBody>
          <a:bodyPr/>
          <a:lstStyle/>
          <a:p>
            <a:r>
              <a:rPr lang="en-US" dirty="0"/>
              <a:t>Photos &amp; Descriptions</a:t>
            </a:r>
          </a:p>
          <a:p>
            <a:endParaRPr lang="en-US" dirty="0"/>
          </a:p>
        </p:txBody>
      </p:sp>
      <p:sp>
        <p:nvSpPr>
          <p:cNvPr id="4" name="Slide Number Placeholder 3">
            <a:extLst>
              <a:ext uri="{FF2B5EF4-FFF2-40B4-BE49-F238E27FC236}">
                <a16:creationId xmlns:a16="http://schemas.microsoft.com/office/drawing/2014/main" id="{75A79877-9DC9-6C73-5235-1A72D9D99DEF}"/>
              </a:ext>
            </a:extLst>
          </p:cNvPr>
          <p:cNvSpPr>
            <a:spLocks noGrp="1"/>
          </p:cNvSpPr>
          <p:nvPr>
            <p:ph type="sldNum" sz="quarter" idx="5"/>
          </p:nvPr>
        </p:nvSpPr>
        <p:spPr/>
        <p:txBody>
          <a:bodyPr/>
          <a:lstStyle/>
          <a:p>
            <a:fld id="{87C1AB8E-D8C0-DF4B-9E0D-0AC4F1D2BFB9}" type="slidenum">
              <a:rPr lang="en-US" smtClean="0"/>
              <a:t>63</a:t>
            </a:fld>
            <a:endParaRPr lang="en-US"/>
          </a:p>
        </p:txBody>
      </p:sp>
    </p:spTree>
    <p:extLst>
      <p:ext uri="{BB962C8B-B14F-4D97-AF65-F5344CB8AC3E}">
        <p14:creationId xmlns:p14="http://schemas.microsoft.com/office/powerpoint/2010/main" val="123431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AAE6E-C85E-C2CB-AE29-158D6DD74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D1361-0650-BB8E-B197-E62C0A12B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85E8B-F947-FD96-68CA-7A2CE1BADE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EB0F4F-AEC5-A83A-93C9-A7EFCD31B8A5}"/>
              </a:ext>
            </a:extLst>
          </p:cNvPr>
          <p:cNvSpPr>
            <a:spLocks noGrp="1"/>
          </p:cNvSpPr>
          <p:nvPr>
            <p:ph type="sldNum" sz="quarter" idx="5"/>
          </p:nvPr>
        </p:nvSpPr>
        <p:spPr/>
        <p:txBody>
          <a:bodyPr/>
          <a:lstStyle/>
          <a:p>
            <a:fld id="{87C1AB8E-D8C0-DF4B-9E0D-0AC4F1D2BFB9}" type="slidenum">
              <a:rPr lang="en-US" smtClean="0"/>
              <a:t>64</a:t>
            </a:fld>
            <a:endParaRPr lang="en-US"/>
          </a:p>
        </p:txBody>
      </p:sp>
    </p:spTree>
    <p:extLst>
      <p:ext uri="{BB962C8B-B14F-4D97-AF65-F5344CB8AC3E}">
        <p14:creationId xmlns:p14="http://schemas.microsoft.com/office/powerpoint/2010/main" val="22578235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DDEA4-CE0B-94AC-7738-B0DA99ED3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504E4-61D1-6166-E2C5-96DF72300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8F365-289F-A890-78C6-1F083965A29F}"/>
              </a:ext>
            </a:extLst>
          </p:cNvPr>
          <p:cNvSpPr>
            <a:spLocks noGrp="1"/>
          </p:cNvSpPr>
          <p:nvPr>
            <p:ph type="body" idx="1"/>
          </p:nvPr>
        </p:nvSpPr>
        <p:spPr/>
        <p:txBody>
          <a:bodyPr/>
          <a:lstStyle/>
          <a:p>
            <a:r>
              <a:rPr lang="en-US" dirty="0"/>
              <a:t>RECAP OF MTG. # 1</a:t>
            </a:r>
          </a:p>
        </p:txBody>
      </p:sp>
      <p:sp>
        <p:nvSpPr>
          <p:cNvPr id="4" name="Slide Number Placeholder 3">
            <a:extLst>
              <a:ext uri="{FF2B5EF4-FFF2-40B4-BE49-F238E27FC236}">
                <a16:creationId xmlns:a16="http://schemas.microsoft.com/office/drawing/2014/main" id="{E3784985-B706-8E3B-5F17-266D0C6085A4}"/>
              </a:ext>
            </a:extLst>
          </p:cNvPr>
          <p:cNvSpPr>
            <a:spLocks noGrp="1"/>
          </p:cNvSpPr>
          <p:nvPr>
            <p:ph type="sldNum" sz="quarter" idx="10"/>
          </p:nvPr>
        </p:nvSpPr>
        <p:spPr/>
        <p:txBody>
          <a:bodyPr/>
          <a:lstStyle/>
          <a:p>
            <a:pPr>
              <a:defRPr/>
            </a:pPr>
            <a:fld id="{C9C75692-27EB-4ADA-94F6-8F61DBF0BFF4}" type="slidenum">
              <a:rPr lang="en-US" smtClean="0"/>
              <a:pPr>
                <a:defRPr/>
              </a:pPr>
              <a:t>65</a:t>
            </a:fld>
            <a:endParaRPr lang="en-US"/>
          </a:p>
        </p:txBody>
      </p:sp>
    </p:spTree>
    <p:extLst>
      <p:ext uri="{BB962C8B-B14F-4D97-AF65-F5344CB8AC3E}">
        <p14:creationId xmlns:p14="http://schemas.microsoft.com/office/powerpoint/2010/main" val="2097319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5B1D7-FFB0-F0AF-5C4D-FD82BE8FF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B769D-2F87-29FC-5D0D-4BC5640A2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99073-152D-8390-A826-E92DDC2EFF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9FF5BD-AD8D-2701-2E3D-58FE7D64029E}"/>
              </a:ext>
            </a:extLst>
          </p:cNvPr>
          <p:cNvSpPr>
            <a:spLocks noGrp="1"/>
          </p:cNvSpPr>
          <p:nvPr>
            <p:ph type="sldNum" sz="quarter" idx="5"/>
          </p:nvPr>
        </p:nvSpPr>
        <p:spPr/>
        <p:txBody>
          <a:bodyPr/>
          <a:lstStyle/>
          <a:p>
            <a:fld id="{87C1AB8E-D8C0-DF4B-9E0D-0AC4F1D2BFB9}" type="slidenum">
              <a:rPr lang="en-US" smtClean="0"/>
              <a:t>66</a:t>
            </a:fld>
            <a:endParaRPr lang="en-US"/>
          </a:p>
        </p:txBody>
      </p:sp>
    </p:spTree>
    <p:extLst>
      <p:ext uri="{BB962C8B-B14F-4D97-AF65-F5344CB8AC3E}">
        <p14:creationId xmlns:p14="http://schemas.microsoft.com/office/powerpoint/2010/main" val="2550731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A905-08E0-9017-D370-EFD863422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2A16E-68C9-C1F1-3C94-C1F599DA3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01F00-1195-E0EE-050F-68A1497B08CA}"/>
              </a:ext>
            </a:extLst>
          </p:cNvPr>
          <p:cNvSpPr>
            <a:spLocks noGrp="1"/>
          </p:cNvSpPr>
          <p:nvPr>
            <p:ph type="body" idx="1"/>
          </p:nvPr>
        </p:nvSpPr>
        <p:spPr/>
        <p:txBody>
          <a:bodyPr/>
          <a:lstStyle/>
          <a:p>
            <a:r>
              <a:rPr lang="en-US" dirty="0"/>
              <a:t>RECAP OF MTG. # 1</a:t>
            </a:r>
          </a:p>
        </p:txBody>
      </p:sp>
      <p:sp>
        <p:nvSpPr>
          <p:cNvPr id="4" name="Slide Number Placeholder 3">
            <a:extLst>
              <a:ext uri="{FF2B5EF4-FFF2-40B4-BE49-F238E27FC236}">
                <a16:creationId xmlns:a16="http://schemas.microsoft.com/office/drawing/2014/main" id="{1EDFD962-7252-FC77-DDC2-7196B4910A89}"/>
              </a:ext>
            </a:extLst>
          </p:cNvPr>
          <p:cNvSpPr>
            <a:spLocks noGrp="1"/>
          </p:cNvSpPr>
          <p:nvPr>
            <p:ph type="sldNum" sz="quarter" idx="10"/>
          </p:nvPr>
        </p:nvSpPr>
        <p:spPr/>
        <p:txBody>
          <a:bodyPr/>
          <a:lstStyle/>
          <a:p>
            <a:pPr>
              <a:defRPr/>
            </a:pPr>
            <a:fld id="{C9C75692-27EB-4ADA-94F6-8F61DBF0BFF4}" type="slidenum">
              <a:rPr lang="en-US" smtClean="0"/>
              <a:pPr>
                <a:defRPr/>
              </a:pPr>
              <a:t>7</a:t>
            </a:fld>
            <a:endParaRPr lang="en-US"/>
          </a:p>
        </p:txBody>
      </p:sp>
    </p:spTree>
    <p:extLst>
      <p:ext uri="{BB962C8B-B14F-4D97-AF65-F5344CB8AC3E}">
        <p14:creationId xmlns:p14="http://schemas.microsoft.com/office/powerpoint/2010/main" val="77091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433C6-5186-A00F-9EFB-A7AF7FC17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96DFE-1788-7115-5FC9-17474CC0F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13A85-E1D5-25A2-491B-FEB3DBE9874E}"/>
              </a:ext>
            </a:extLst>
          </p:cNvPr>
          <p:cNvSpPr>
            <a:spLocks noGrp="1"/>
          </p:cNvSpPr>
          <p:nvPr>
            <p:ph type="body" idx="1"/>
          </p:nvPr>
        </p:nvSpPr>
        <p:spPr/>
        <p:txBody>
          <a:bodyPr/>
          <a:lstStyle/>
          <a:p>
            <a:r>
              <a:rPr lang="en-US" dirty="0"/>
              <a:t>RECAP OF MTG. # 1</a:t>
            </a:r>
          </a:p>
        </p:txBody>
      </p:sp>
      <p:sp>
        <p:nvSpPr>
          <p:cNvPr id="4" name="Slide Number Placeholder 3">
            <a:extLst>
              <a:ext uri="{FF2B5EF4-FFF2-40B4-BE49-F238E27FC236}">
                <a16:creationId xmlns:a16="http://schemas.microsoft.com/office/drawing/2014/main" id="{ED3D7EDE-36BB-A767-D6F4-17A6A628E7A1}"/>
              </a:ext>
            </a:extLst>
          </p:cNvPr>
          <p:cNvSpPr>
            <a:spLocks noGrp="1"/>
          </p:cNvSpPr>
          <p:nvPr>
            <p:ph type="sldNum" sz="quarter" idx="10"/>
          </p:nvPr>
        </p:nvSpPr>
        <p:spPr/>
        <p:txBody>
          <a:bodyPr/>
          <a:lstStyle/>
          <a:p>
            <a:pPr>
              <a:defRPr/>
            </a:pPr>
            <a:fld id="{C9C75692-27EB-4ADA-94F6-8F61DBF0BFF4}" type="slidenum">
              <a:rPr lang="en-US" smtClean="0"/>
              <a:pPr>
                <a:defRPr/>
              </a:pPr>
              <a:t>8</a:t>
            </a:fld>
            <a:endParaRPr lang="en-US"/>
          </a:p>
        </p:txBody>
      </p:sp>
    </p:spTree>
    <p:extLst>
      <p:ext uri="{BB962C8B-B14F-4D97-AF65-F5344CB8AC3E}">
        <p14:creationId xmlns:p14="http://schemas.microsoft.com/office/powerpoint/2010/main" val="156407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MTG. # 1</a:t>
            </a:r>
          </a:p>
        </p:txBody>
      </p:sp>
      <p:sp>
        <p:nvSpPr>
          <p:cNvPr id="4" name="Slide Number Placeholder 3"/>
          <p:cNvSpPr>
            <a:spLocks noGrp="1"/>
          </p:cNvSpPr>
          <p:nvPr>
            <p:ph type="sldNum" sz="quarter" idx="5"/>
          </p:nvPr>
        </p:nvSpPr>
        <p:spPr/>
        <p:txBody>
          <a:bodyPr/>
          <a:lstStyle/>
          <a:p>
            <a:fld id="{6A7EEBA3-EE19-474B-8BCE-FD0C7CC2265A}" type="slidenum">
              <a:rPr lang="en-US" smtClean="0"/>
              <a:t>9</a:t>
            </a:fld>
            <a:endParaRPr lang="en-US"/>
          </a:p>
        </p:txBody>
      </p:sp>
    </p:spTree>
    <p:extLst>
      <p:ext uri="{BB962C8B-B14F-4D97-AF65-F5344CB8AC3E}">
        <p14:creationId xmlns:p14="http://schemas.microsoft.com/office/powerpoint/2010/main" val="408269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600200" y="1261872"/>
            <a:ext cx="7638222" cy="2852928"/>
          </a:xfrm>
        </p:spPr>
        <p:txBody>
          <a:bodyPr anchor="b">
            <a:normAutofit/>
          </a:bodyPr>
          <a:lstStyle>
            <a:lvl1pPr algn="l">
              <a:lnSpc>
                <a:spcPct val="130000"/>
              </a:lnSpc>
              <a:defRPr sz="3600" spc="1300" baseline="0"/>
            </a:lvl1pPr>
          </a:lstStyle>
          <a:p>
            <a:r>
              <a:rPr lang="en-US"/>
              <a:t>Click to edit Master title style</a:t>
            </a:r>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600200" y="4681728"/>
            <a:ext cx="7638222" cy="929296"/>
          </a:xfrm>
          <a:prstGeom prst="rect">
            <a:avLst/>
          </a:prstGeom>
        </p:spPr>
        <p:txBody>
          <a:bodyPr>
            <a:normAutofit/>
          </a:bodyPr>
          <a:lstStyle>
            <a:lvl1pPr marL="0" indent="0" algn="l">
              <a:lnSpc>
                <a:spcPct val="13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0"/>
            <a:ext cx="567782" cy="3306479"/>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928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808662" y="2019299"/>
            <a:ext cx="10357666"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19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812976" y="2019299"/>
            <a:ext cx="4995019"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6293718" y="2019299"/>
            <a:ext cx="502795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98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p:nvPr>
        </p:nvSpPr>
        <p:spPr>
          <a:xfrm>
            <a:off x="811460" y="369168"/>
            <a:ext cx="10458729" cy="1439818"/>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800101" y="1843067"/>
            <a:ext cx="5007894"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800101" y="2505075"/>
            <a:ext cx="5007894"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6276061" y="1843067"/>
            <a:ext cx="4994128" cy="662007"/>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6276061" y="2505075"/>
            <a:ext cx="4994128"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025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bg>
      <p:bgPr>
        <a:gradFill>
          <a:gsLst>
            <a:gs pos="100000">
              <a:srgbClr val="C00000"/>
            </a:gs>
            <a:gs pos="17000">
              <a:schemeClr val="tx1"/>
            </a:gs>
          </a:gsLst>
          <a:lin ang="78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78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5309826" y="987425"/>
            <a:ext cx="604556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4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839788" y="987425"/>
            <a:ext cx="3932237" cy="1600200"/>
          </a:xfrm>
        </p:spPr>
        <p:txBody>
          <a:bodyPr anchor="t">
            <a:normAutofit/>
          </a:bodyPr>
          <a:lstStyle>
            <a:lvl1pPr>
              <a:defRPr sz="2800" b="1">
                <a:latin typeface="+mn-lt"/>
              </a:defRPr>
            </a:lvl1pPr>
          </a:lstStyle>
          <a:p>
            <a:r>
              <a:rPr lang="en-US"/>
              <a:t>Click to edit Master title style</a:t>
            </a:r>
          </a:p>
        </p:txBody>
      </p:sp>
      <p:sp>
        <p:nvSpPr>
          <p:cNvPr id="3" name="Picture Placeholder 2">
            <a:extLst>
              <a:ext uri="{FF2B5EF4-FFF2-40B4-BE49-F238E27FC236}">
                <a16:creationId xmlns:a16="http://schemas.microsoft.com/office/drawing/2014/main" id="{9839DEF4-262F-4ACF-9B29-3D4B819E7065}"/>
              </a:ext>
            </a:extLst>
          </p:cNvPr>
          <p:cNvSpPr>
            <a:spLocks noGrp="1"/>
          </p:cNvSpPr>
          <p:nvPr>
            <p:ph type="pic" idx="1"/>
          </p:nvPr>
        </p:nvSpPr>
        <p:spPr>
          <a:xfrm>
            <a:off x="5353969" y="987425"/>
            <a:ext cx="5694503"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839788" y="2743200"/>
            <a:ext cx="3932237" cy="312737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6652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808662" y="2019299"/>
            <a:ext cx="10357666"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3551521"/>
            <a:ext cx="567782" cy="3306479"/>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a:extLst>
                  <a:ext uri="{96DAC541-7B7A-43D3-8B79-37D633B846F1}">
                    <asvg:svgBlip xmlns:asvg="http://schemas.microsoft.com/office/drawing/2016/SVG/main" r:embed="rId2"/>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876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ex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4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Picture Placeholder 15">
            <a:extLst>
              <a:ext uri="{FF2B5EF4-FFF2-40B4-BE49-F238E27FC236}">
                <a16:creationId xmlns:a16="http://schemas.microsoft.com/office/drawing/2014/main" id="{F07D3037-8630-0196-24D1-5998E98AE3CA}"/>
              </a:ext>
            </a:extLst>
          </p:cNvPr>
          <p:cNvSpPr>
            <a:spLocks noGrp="1"/>
          </p:cNvSpPr>
          <p:nvPr>
            <p:ph type="pic" sz="quarter" idx="14"/>
          </p:nvPr>
        </p:nvSpPr>
        <p:spPr>
          <a:xfrm>
            <a:off x="3381376" y="2832100"/>
            <a:ext cx="2437341" cy="2769659"/>
          </a:xfrm>
          <a:prstGeom prst="rect">
            <a:avLst/>
          </a:prstGeom>
        </p:spPr>
        <p:txBody>
          <a:bodyPr/>
          <a:lstStyle/>
          <a:p>
            <a:endParaRPr lang="en-US"/>
          </a:p>
        </p:txBody>
      </p:sp>
      <p:sp>
        <p:nvSpPr>
          <p:cNvPr id="6" name="Picture Placeholder 15">
            <a:extLst>
              <a:ext uri="{FF2B5EF4-FFF2-40B4-BE49-F238E27FC236}">
                <a16:creationId xmlns:a16="http://schemas.microsoft.com/office/drawing/2014/main" id="{4AB17539-32FA-E27F-30D3-99FA6E2773A7}"/>
              </a:ext>
            </a:extLst>
          </p:cNvPr>
          <p:cNvSpPr>
            <a:spLocks noGrp="1"/>
          </p:cNvSpPr>
          <p:nvPr>
            <p:ph type="pic" sz="quarter" idx="15"/>
          </p:nvPr>
        </p:nvSpPr>
        <p:spPr>
          <a:xfrm>
            <a:off x="3381376" y="1261919"/>
            <a:ext cx="2437341" cy="1394198"/>
          </a:xfrm>
          <a:prstGeom prst="rect">
            <a:avLst/>
          </a:prstGeom>
        </p:spPr>
        <p:txBody>
          <a:bodyPr/>
          <a:lstStyle/>
          <a:p>
            <a:endParaRPr lang="en-US"/>
          </a:p>
        </p:txBody>
      </p:sp>
      <p:sp>
        <p:nvSpPr>
          <p:cNvPr id="7" name="Picture Placeholder 15">
            <a:extLst>
              <a:ext uri="{FF2B5EF4-FFF2-40B4-BE49-F238E27FC236}">
                <a16:creationId xmlns:a16="http://schemas.microsoft.com/office/drawing/2014/main" id="{877CD972-D920-A434-63E2-FF580FF3B976}"/>
              </a:ext>
            </a:extLst>
          </p:cNvPr>
          <p:cNvSpPr>
            <a:spLocks noGrp="1"/>
          </p:cNvSpPr>
          <p:nvPr>
            <p:ph type="pic" sz="quarter" idx="16"/>
          </p:nvPr>
        </p:nvSpPr>
        <p:spPr>
          <a:xfrm>
            <a:off x="0" y="1261919"/>
            <a:ext cx="3191981" cy="4339676"/>
          </a:xfrm>
          <a:prstGeom prst="rect">
            <a:avLst/>
          </a:prstGeom>
        </p:spPr>
        <p:txBody>
          <a:bodyPr/>
          <a:lstStyle/>
          <a:p>
            <a:endParaRPr lang="en-US"/>
          </a:p>
        </p:txBody>
      </p:sp>
      <p:sp>
        <p:nvSpPr>
          <p:cNvPr id="8" name="Title 1">
            <a:extLst>
              <a:ext uri="{FF2B5EF4-FFF2-40B4-BE49-F238E27FC236}">
                <a16:creationId xmlns:a16="http://schemas.microsoft.com/office/drawing/2014/main" id="{C6F487E3-CCB0-B136-45DE-A5C2F860ED0D}"/>
              </a:ext>
            </a:extLst>
          </p:cNvPr>
          <p:cNvSpPr>
            <a:spLocks noGrp="1"/>
          </p:cNvSpPr>
          <p:nvPr>
            <p:ph type="title" hasCustomPrompt="1"/>
          </p:nvPr>
        </p:nvSpPr>
        <p:spPr>
          <a:xfrm>
            <a:off x="6373092" y="1256406"/>
            <a:ext cx="5194300" cy="1326091"/>
          </a:xfrm>
          <a:prstGeom prst="rect">
            <a:avLst/>
          </a:prstGeom>
        </p:spPr>
        <p:txBody>
          <a:bodyPr/>
          <a:lstStyle>
            <a:lvl1pPr algn="l">
              <a:defRPr sz="3667" b="1" i="0">
                <a:latin typeface="Arial Nova" panose="020B0504020202020204" pitchFamily="34" charset="0"/>
              </a:defRPr>
            </a:lvl1pPr>
          </a:lstStyle>
          <a:p>
            <a:r>
              <a:rPr lang="en-US"/>
              <a:t>CLICK TO EDIT MASTER TITLE STYLE</a:t>
            </a:r>
          </a:p>
        </p:txBody>
      </p:sp>
      <p:sp>
        <p:nvSpPr>
          <p:cNvPr id="9" name="Text Placeholder 16">
            <a:extLst>
              <a:ext uri="{FF2B5EF4-FFF2-40B4-BE49-F238E27FC236}">
                <a16:creationId xmlns:a16="http://schemas.microsoft.com/office/drawing/2014/main" id="{71C44732-AE8D-DAA8-D9BE-53DA9AFFA844}"/>
              </a:ext>
            </a:extLst>
          </p:cNvPr>
          <p:cNvSpPr>
            <a:spLocks noGrp="1"/>
          </p:cNvSpPr>
          <p:nvPr>
            <p:ph type="body" sz="quarter" idx="11"/>
          </p:nvPr>
        </p:nvSpPr>
        <p:spPr>
          <a:xfrm>
            <a:off x="6373092" y="3126846"/>
            <a:ext cx="5194300" cy="2873057"/>
          </a:xfrm>
          <a:prstGeom prst="rect">
            <a:avLst/>
          </a:prstGeom>
        </p:spPr>
        <p:txBody>
          <a:bodyPr/>
          <a:lstStyle>
            <a:lvl1pPr marL="228611" indent="-228611">
              <a:buClr>
                <a:schemeClr val="accent2"/>
              </a:buClr>
              <a:buFont typeface="Wingdings" pitchFamily="2" charset="2"/>
              <a:buChar char="§"/>
              <a:defRPr sz="2400">
                <a:latin typeface="Arial Nova" panose="020B0504020202020204" pitchFamily="34" charset="0"/>
              </a:defRPr>
            </a:lvl1pPr>
            <a:lvl2pPr marL="495325" indent="-190510">
              <a:buClr>
                <a:schemeClr val="accent2"/>
              </a:buClr>
              <a:buFont typeface="Wingdings" pitchFamily="2" charset="2"/>
              <a:buChar char="§"/>
              <a:defRPr sz="2133">
                <a:latin typeface="Arial Nova" panose="020B0504020202020204" pitchFamily="34" charset="0"/>
              </a:defRPr>
            </a:lvl2pPr>
            <a:lvl3pPr marL="762038" indent="-152408">
              <a:buClr>
                <a:schemeClr val="accent2"/>
              </a:buClr>
              <a:buFont typeface="Wingdings" pitchFamily="2" charset="2"/>
              <a:buChar char="§"/>
              <a:defRPr sz="1867">
                <a:latin typeface="Arial Nova" panose="020B0504020202020204" pitchFamily="34" charset="0"/>
              </a:defRPr>
            </a:lvl3pPr>
            <a:lvl4pPr marL="1066853" indent="-152408">
              <a:buClr>
                <a:schemeClr val="accent2"/>
              </a:buClr>
              <a:buFont typeface="Wingdings" pitchFamily="2" charset="2"/>
              <a:buChar char="§"/>
              <a:defRPr sz="1600">
                <a:latin typeface="Arial Nova" panose="020B0504020202020204" pitchFamily="34" charset="0"/>
              </a:defRPr>
            </a:lvl4pPr>
            <a:lvl5pPr marL="1371669" indent="-152408">
              <a:buClr>
                <a:schemeClr val="accent2"/>
              </a:buClr>
              <a:buFont typeface="Wingdings" pitchFamily="2" charset="2"/>
              <a:buChar char="§"/>
              <a:defRPr sz="160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3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0BFF1C55-C187-360B-1D72-0C0B65C77C68}"/>
              </a:ext>
            </a:extLst>
          </p:cNvPr>
          <p:cNvSpPr>
            <a:spLocks noGrp="1"/>
          </p:cNvSpPr>
          <p:nvPr>
            <p:ph idx="1"/>
          </p:nvPr>
        </p:nvSpPr>
        <p:spPr>
          <a:xfrm>
            <a:off x="2640711" y="2029385"/>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36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88" y="0"/>
            <a:ext cx="121920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itle 10"/>
          <p:cNvSpPr>
            <a:spLocks noGrp="1"/>
          </p:cNvSpPr>
          <p:nvPr>
            <p:ph type="title"/>
          </p:nvPr>
        </p:nvSpPr>
        <p:spPr>
          <a:xfrm>
            <a:off x="1600200" y="4276724"/>
            <a:ext cx="4419600" cy="996315"/>
          </a:xfrm>
          <a:prstGeom prst="rect">
            <a:avLst/>
          </a:prstGeom>
        </p:spPr>
        <p:txBody>
          <a:bodyPr/>
          <a:lstStyle/>
          <a:p>
            <a:r>
              <a:rPr lang="en-US"/>
              <a:t>Click to edit Master title style</a:t>
            </a:r>
          </a:p>
        </p:txBody>
      </p:sp>
      <p:sp>
        <p:nvSpPr>
          <p:cNvPr id="13" name="Text Placeholder 12"/>
          <p:cNvSpPr>
            <a:spLocks noGrp="1"/>
          </p:cNvSpPr>
          <p:nvPr>
            <p:ph type="body" sz="quarter" idx="10"/>
          </p:nvPr>
        </p:nvSpPr>
        <p:spPr>
          <a:xfrm>
            <a:off x="6172200" y="4267200"/>
            <a:ext cx="4267200" cy="10064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872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lnSpc>
                <a:spcPct val="85000"/>
              </a:lnSpc>
              <a:defRPr/>
            </a:lvl2pPr>
            <a:lvl3pPr>
              <a:lnSpc>
                <a:spcPct val="85000"/>
              </a:lnSpc>
              <a:defRPr/>
            </a:lvl3pPr>
            <a:lvl4pPr>
              <a:lnSpc>
                <a:spcPct val="85000"/>
              </a:lnSpc>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lvl1pPr>
              <a:defRPr>
                <a:latin typeface="HelveticaNeue LT 95 Black" pitchFamily="34" charset="0"/>
              </a:defRPr>
            </a:lvl1pPr>
          </a:lstStyle>
          <a:p>
            <a:r>
              <a:rPr lang="en-US"/>
              <a:t>Click to edit Master title style</a:t>
            </a:r>
          </a:p>
        </p:txBody>
      </p:sp>
    </p:spTree>
    <p:extLst>
      <p:ext uri="{BB962C8B-B14F-4D97-AF65-F5344CB8AC3E}">
        <p14:creationId xmlns:p14="http://schemas.microsoft.com/office/powerpoint/2010/main" val="202006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6781801" y="451179"/>
            <a:ext cx="5410200" cy="440180"/>
          </a:xfrm>
          <a:prstGeom prst="rect">
            <a:avLst/>
          </a:prstGeom>
        </p:spPr>
        <p:txBody>
          <a:bodyPr/>
          <a:lstStyle>
            <a:lvl1pPr marL="197729" indent="0">
              <a:defRPr sz="2931">
                <a:solidFill>
                  <a:srgbClr val="DE661E"/>
                </a:solidFill>
                <a:latin typeface="HelveticaNeue LT 45 Lt" pitchFamily="34" charset="0"/>
              </a:defRPr>
            </a:lvl1pPr>
          </a:lstStyle>
          <a:p>
            <a:r>
              <a:rPr lang="en-US"/>
              <a:t>Click to edit Master title style</a:t>
            </a:r>
          </a:p>
        </p:txBody>
      </p:sp>
      <p:sp>
        <p:nvSpPr>
          <p:cNvPr id="9" name="Text Placeholder 3"/>
          <p:cNvSpPr>
            <a:spLocks noGrp="1"/>
          </p:cNvSpPr>
          <p:nvPr>
            <p:ph type="body" sz="quarter" idx="11"/>
          </p:nvPr>
        </p:nvSpPr>
        <p:spPr>
          <a:xfrm>
            <a:off x="6908800" y="1256137"/>
            <a:ext cx="5486400" cy="6030091"/>
          </a:xfrm>
        </p:spPr>
        <p:txBody>
          <a:bodyPr/>
          <a:lstStyle>
            <a:lvl1pPr marL="197737" indent="0">
              <a:buNone/>
              <a:defRPr sz="2664" b="1">
                <a:latin typeface="HelveticaNeue LT 45 Lt" pitchFamily="34" charset="0"/>
              </a:defRPr>
            </a:lvl1pPr>
            <a:lvl2pPr>
              <a:defRPr sz="2131"/>
            </a:lvl2pPr>
            <a:lvl3pPr>
              <a:defRPr sz="1865"/>
            </a:lvl3pPr>
            <a:lvl4pPr>
              <a:defRPr sz="1599" b="1"/>
            </a:lvl4pPr>
            <a:lvl5pPr>
              <a:defRPr sz="1465"/>
            </a:lvl5pPr>
          </a:lstStyle>
          <a:p>
            <a:pPr lvl="0"/>
            <a:r>
              <a:rPr lang="en-US"/>
              <a:t>Click to edit Master text styles</a:t>
            </a:r>
          </a:p>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714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ext + on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3632201"/>
            <a:ext cx="5791200" cy="2844800"/>
          </a:xfrm>
          <a:prstGeom prst="rect">
            <a:avLst/>
          </a:prstGeom>
        </p:spPr>
        <p:txBody>
          <a:bodyPr/>
          <a:lstStyle>
            <a:lvl2pPr>
              <a:lnSpc>
                <a:spcPct val="85000"/>
              </a:lnSpc>
              <a:defRPr/>
            </a:lvl2pPr>
            <a:lvl3pPr>
              <a:lnSpc>
                <a:spcPct val="85000"/>
              </a:lnSpc>
              <a:defRPr/>
            </a:lvl3pPr>
            <a:lvl4pPr>
              <a:lnSpc>
                <a:spcPct val="85000"/>
              </a:lnSpc>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p:cNvSpPr>
            <a:spLocks noGrp="1"/>
          </p:cNvSpPr>
          <p:nvPr>
            <p:ph type="pic" sz="quarter" idx="10"/>
          </p:nvPr>
        </p:nvSpPr>
        <p:spPr>
          <a:xfrm>
            <a:off x="0" y="1"/>
            <a:ext cx="6096000" cy="6858000"/>
          </a:xfrm>
          <a:prstGeom prst="rect">
            <a:avLst/>
          </a:prstGeom>
          <a:solidFill>
            <a:srgbClr val="54534A"/>
          </a:solidFill>
        </p:spPr>
        <p:txBody>
          <a:bodyPr anchor="t"/>
          <a:lstStyle/>
          <a:p>
            <a:endParaRPr lang="en-US"/>
          </a:p>
        </p:txBody>
      </p:sp>
    </p:spTree>
    <p:extLst>
      <p:ext uri="{BB962C8B-B14F-4D97-AF65-F5344CB8AC3E}">
        <p14:creationId xmlns:p14="http://schemas.microsoft.com/office/powerpoint/2010/main" val="331658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Slide with/o Gestur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7088958" y="2026768"/>
            <a:ext cx="4906433" cy="1301687"/>
          </a:xfrm>
          <a:prstGeom prst="rect">
            <a:avLst/>
          </a:prstGeom>
        </p:spPr>
        <p:txBody>
          <a:bodyPr vert="horz" lIns="91338" tIns="45670" rIns="91338" bIns="45670" rtlCol="0" anchor="t" anchorCtr="0">
            <a:noAutofit/>
          </a:bodyPr>
          <a:lstStyle>
            <a:lvl1pPr>
              <a:defRPr/>
            </a:lvl1pPr>
          </a:lstStyle>
          <a:p>
            <a:r>
              <a:rPr lang="en-US"/>
              <a:t>Slide Title</a:t>
            </a:r>
          </a:p>
        </p:txBody>
      </p:sp>
      <p:pic>
        <p:nvPicPr>
          <p:cNvPr id="6" name="Picture 2" descr="M:\Images\GRAPHICS\SHW logo\6-Gesture\1-Green\SHW-Gesture-G-RGB-jpg.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 y="-1"/>
            <a:ext cx="688763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idx="1" hasCustomPrompt="1"/>
          </p:nvPr>
        </p:nvSpPr>
        <p:spPr>
          <a:xfrm>
            <a:off x="7088958" y="3412479"/>
            <a:ext cx="4906433" cy="913554"/>
          </a:xfrm>
          <a:prstGeom prst="rect">
            <a:avLst/>
          </a:prstGeom>
        </p:spPr>
        <p:txBody>
          <a:bodyPr vert="horz" lIns="91338" tIns="45670" rIns="91338" bIns="45670" rtlCol="0">
            <a:noAutofit/>
          </a:bodyPr>
          <a:lstStyle>
            <a:lvl1pPr>
              <a:defRPr>
                <a:solidFill>
                  <a:srgbClr val="2D241B"/>
                </a:solidFill>
              </a:defRPr>
            </a:lvl1pPr>
          </a:lstStyle>
          <a:p>
            <a:pPr lvl="0"/>
            <a:r>
              <a:rPr lang="en-US"/>
              <a:t>Subtitle</a:t>
            </a:r>
          </a:p>
        </p:txBody>
      </p:sp>
    </p:spTree>
    <p:extLst>
      <p:ext uri="{BB962C8B-B14F-4D97-AF65-F5344CB8AC3E}">
        <p14:creationId xmlns:p14="http://schemas.microsoft.com/office/powerpoint/2010/main" val="45578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sky)">
  <p:cSld name="Title + 2 columns (sky)">
    <p:spTree>
      <p:nvGrpSpPr>
        <p:cNvPr id="1" name="Shape 58"/>
        <p:cNvGrpSpPr/>
        <p:nvPr/>
      </p:nvGrpSpPr>
      <p:grpSpPr>
        <a:xfrm>
          <a:off x="0" y="0"/>
          <a:ext cx="0" cy="0"/>
          <a:chOff x="0" y="0"/>
          <a:chExt cx="0" cy="0"/>
        </a:xfrm>
      </p:grpSpPr>
      <p:sp>
        <p:nvSpPr>
          <p:cNvPr id="59" name="Google Shape;59;p10"/>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10"/>
          <p:cNvSpPr txBox="1">
            <a:spLocks noGrp="1"/>
          </p:cNvSpPr>
          <p:nvPr>
            <p:ph type="body" idx="1"/>
          </p:nvPr>
        </p:nvSpPr>
        <p:spPr>
          <a:xfrm>
            <a:off x="3009900"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4"/>
              </a:buClr>
              <a:buSzPts val="1800"/>
              <a:buChar char="◍"/>
              <a:defRPr sz="24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61" name="Google Shape;61;p10"/>
          <p:cNvSpPr txBox="1">
            <a:spLocks noGrp="1"/>
          </p:cNvSpPr>
          <p:nvPr>
            <p:ph type="body" idx="2"/>
          </p:nvPr>
        </p:nvSpPr>
        <p:spPr>
          <a:xfrm>
            <a:off x="7421431" y="2352675"/>
            <a:ext cx="4161200"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4"/>
              </a:buClr>
              <a:buSzPts val="1800"/>
              <a:buChar char="◍"/>
              <a:defRPr sz="24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62" name="Google Shape;62;p10"/>
          <p:cNvSpPr txBox="1">
            <a:spLocks noGrp="1"/>
          </p:cNvSpPr>
          <p:nvPr>
            <p:ph type="title"/>
          </p:nvPr>
        </p:nvSpPr>
        <p:spPr>
          <a:xfrm>
            <a:off x="3009900" y="1183300"/>
            <a:ext cx="8204400"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63" name="Google Shape;63;p10"/>
          <p:cNvSpPr txBox="1">
            <a:spLocks noGrp="1"/>
          </p:cNvSpPr>
          <p:nvPr>
            <p:ph type="sldNum" idx="12"/>
          </p:nvPr>
        </p:nvSpPr>
        <p:spPr>
          <a:xfrm>
            <a:off x="11307436" y="6231525"/>
            <a:ext cx="603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64" name="Google Shape;64;p10" descr="Flat land, big sky, Wicken Fen"/>
          <p:cNvPicPr preferRelativeResize="0"/>
          <p:nvPr/>
        </p:nvPicPr>
        <p:blipFill rotWithShape="1">
          <a:blip r:embed="rId2">
            <a:alphaModFix/>
          </a:blip>
          <a:srcRect l="20350" t="27743" r="33752" b="32459"/>
          <a:stretch/>
        </p:blipFill>
        <p:spPr>
          <a:xfrm>
            <a:off x="1" y="859467"/>
            <a:ext cx="2590801" cy="1124100"/>
          </a:xfrm>
          <a:prstGeom prst="rect">
            <a:avLst/>
          </a:prstGeom>
          <a:noFill/>
          <a:ln>
            <a:noFill/>
          </a:ln>
        </p:spPr>
      </p:pic>
    </p:spTree>
    <p:extLst>
      <p:ext uri="{BB962C8B-B14F-4D97-AF65-F5344CB8AC3E}">
        <p14:creationId xmlns:p14="http://schemas.microsoft.com/office/powerpoint/2010/main" val="43917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Section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625D4-3769-2E71-B284-618E52D06EAE}"/>
              </a:ext>
            </a:extLst>
          </p:cNvPr>
          <p:cNvSpPr>
            <a:spLocks noGrp="1"/>
          </p:cNvSpPr>
          <p:nvPr>
            <p:ph type="ctrTitle" hasCustomPrompt="1"/>
          </p:nvPr>
        </p:nvSpPr>
        <p:spPr>
          <a:xfrm>
            <a:off x="1143000" y="4343399"/>
            <a:ext cx="9906000" cy="1828799"/>
          </a:xfrm>
          <a:prstGeom prst="rect">
            <a:avLst/>
          </a:prstGeom>
        </p:spPr>
        <p:txBody>
          <a:bodyPr anchor="b"/>
          <a:lstStyle>
            <a:lvl1pPr algn="l">
              <a:defRPr sz="5400" b="1" i="0" spc="0">
                <a:solidFill>
                  <a:schemeClr val="bg1"/>
                </a:solidFill>
                <a:latin typeface="Segoe UI Semibold" panose="020B0502040204020203" pitchFamily="34" charset="0"/>
                <a:ea typeface="Tahoma" panose="020B0604030504040204" pitchFamily="34" charset="0"/>
                <a:cs typeface="Segoe UI Semibold" panose="020B0502040204020203" pitchFamily="34" charset="0"/>
              </a:defRPr>
            </a:lvl1pPr>
          </a:lstStyle>
          <a:p>
            <a:r>
              <a:rPr lang="en-US"/>
              <a:t>Slide Title</a:t>
            </a:r>
          </a:p>
        </p:txBody>
      </p:sp>
      <p:sp>
        <p:nvSpPr>
          <p:cNvPr id="6" name="Content Placeholder 5">
            <a:extLst>
              <a:ext uri="{FF2B5EF4-FFF2-40B4-BE49-F238E27FC236}">
                <a16:creationId xmlns:a16="http://schemas.microsoft.com/office/drawing/2014/main" id="{4559DE1E-B512-FB67-90C6-61F69EB392E9}"/>
              </a:ext>
            </a:extLst>
          </p:cNvPr>
          <p:cNvSpPr>
            <a:spLocks noGrp="1"/>
          </p:cNvSpPr>
          <p:nvPr>
            <p:ph sz="quarter" idx="11"/>
          </p:nvPr>
        </p:nvSpPr>
        <p:spPr>
          <a:xfrm>
            <a:off x="0" y="685800"/>
            <a:ext cx="12192000" cy="3657600"/>
          </a:xfrm>
          <a:prstGeom prst="rect">
            <a:avLst/>
          </a:prstGeom>
        </p:spPr>
        <p:txBody>
          <a:bodyPr/>
          <a:lstStyle>
            <a:lvl1pPr marL="0" indent="0">
              <a:buNone/>
              <a:defRPr/>
            </a:lvl1pPr>
          </a:lstStyle>
          <a:p>
            <a:pPr lvl="0"/>
            <a:endParaRPr lang="en-US"/>
          </a:p>
        </p:txBody>
      </p:sp>
    </p:spTree>
    <p:extLst>
      <p:ext uri="{BB962C8B-B14F-4D97-AF65-F5344CB8AC3E}">
        <p14:creationId xmlns:p14="http://schemas.microsoft.com/office/powerpoint/2010/main" val="34303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39" r:id="rId1"/>
    <p:sldLayoutId id="2147483699" r:id="rId2"/>
    <p:sldLayoutId id="2147483698" r:id="rId3"/>
    <p:sldLayoutId id="2147483700" r:id="rId4"/>
    <p:sldLayoutId id="2147483701" r:id="rId5"/>
    <p:sldLayoutId id="2147483702" r:id="rId6"/>
    <p:sldLayoutId id="2147483696" r:id="rId7"/>
    <p:sldLayoutId id="2147483703" r:id="rId8"/>
    <p:sldLayoutId id="2147483704" r:id="rId9"/>
    <p:sldLayoutId id="2147483705" r:id="rId10"/>
    <p:sldLayoutId id="2147483697" r:id="rId11"/>
    <p:sldLayoutId id="214748370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808661" y="365125"/>
            <a:ext cx="10357666" cy="14384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808662" y="2019299"/>
            <a:ext cx="10357666"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11626076" y="3551521"/>
            <a:ext cx="567782" cy="3306479"/>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a:extLst>
                  <a:ext uri="{96DAC541-7B7A-43D3-8B79-37D633B846F1}">
                    <asvg:svgBlip xmlns:asvg="http://schemas.microsoft.com/office/drawing/2016/SVG/main" r:embed="rId20"/>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8264622"/>
      </p:ext>
    </p:extLst>
  </p:cSld>
  <p:clrMap bg1="lt1" tx1="dk1" bg2="lt2" tx2="dk2" accent1="accent1" accent2="accent2" accent3="accent3" accent4="accent4" accent5="accent5" accent6="accent6" hlink="hlink" folHlink="folHlink"/>
  <p:sldLayoutIdLst>
    <p:sldLayoutId id="2147483738" r:id="rId1"/>
    <p:sldLayoutId id="2147483682" r:id="rId2"/>
    <p:sldLayoutId id="2147483684" r:id="rId3"/>
    <p:sldLayoutId id="2147483740" r:id="rId4"/>
    <p:sldLayoutId id="2147483689" r:id="rId5"/>
    <p:sldLayoutId id="2147483742" r:id="rId6"/>
    <p:sldLayoutId id="2147483759" r:id="rId7"/>
    <p:sldLayoutId id="2147483680" r:id="rId8"/>
    <p:sldLayoutId id="2147483681" r:id="rId9"/>
    <p:sldLayoutId id="2147483688" r:id="rId10"/>
    <p:sldLayoutId id="2147483767" r:id="rId11"/>
    <p:sldLayoutId id="2147483758" r:id="rId12"/>
    <p:sldLayoutId id="2147483690" r:id="rId13"/>
    <p:sldLayoutId id="2147483691" r:id="rId14"/>
    <p:sldLayoutId id="2147483692" r:id="rId15"/>
    <p:sldLayoutId id="2147483693" r:id="rId16"/>
    <p:sldLayoutId id="2147483694" r:id="rId17"/>
    <p:sldLayoutId id="214748369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20000"/>
        </a:lnSpc>
        <a:spcBef>
          <a:spcPct val="0"/>
        </a:spcBef>
        <a:buNone/>
        <a:defRPr sz="3200" b="0" i="0" kern="1200" cap="all" spc="700" baseline="0">
          <a:solidFill>
            <a:schemeClr val="tx1"/>
          </a:solidFill>
          <a:latin typeface="Arial Nova Light" panose="020B0304020202020204" pitchFamily="34" charset="0"/>
          <a:ea typeface="+mj-ea"/>
          <a:cs typeface="+mj-cs"/>
        </a:defRPr>
      </a:lvl1pPr>
    </p:titleStyle>
    <p:bodyStyle>
      <a:lvl1pPr marL="228600" indent="-228600" algn="l" defTabSz="914400" rtl="0" eaLnBrk="1" latinLnBrk="0" hangingPunct="1">
        <a:lnSpc>
          <a:spcPct val="130000"/>
        </a:lnSpc>
        <a:spcBef>
          <a:spcPts val="1000"/>
        </a:spcBef>
        <a:buSzPct val="85000"/>
        <a:buFont typeface="Arial" panose="020B0604020202020204" pitchFamily="34" charset="0"/>
        <a:buChar char="•"/>
        <a:defRPr sz="2000" kern="1200">
          <a:solidFill>
            <a:schemeClr val="tx1"/>
          </a:solidFill>
          <a:latin typeface="Arial Nova" panose="020B0504020202020204" pitchFamily="34" charset="0"/>
          <a:ea typeface="+mn-ea"/>
          <a:cs typeface="+mn-cs"/>
        </a:defRPr>
      </a:lvl1pPr>
      <a:lvl2pPr marL="457200" indent="-228600" algn="l" defTabSz="914400" rtl="0" eaLnBrk="1" latinLnBrk="0" hangingPunct="1">
        <a:lnSpc>
          <a:spcPct val="130000"/>
        </a:lnSpc>
        <a:spcBef>
          <a:spcPts val="500"/>
        </a:spcBef>
        <a:buSzPct val="100000"/>
        <a:buFont typeface="Avenir Next LT Pro Light" panose="020B0304020202020204" pitchFamily="34" charset="0"/>
        <a:buChar char="–"/>
        <a:defRPr sz="1800" kern="1200">
          <a:solidFill>
            <a:schemeClr val="tx1"/>
          </a:solidFill>
          <a:latin typeface="Arial Nova" panose="020B0504020202020204" pitchFamily="34" charset="0"/>
          <a:ea typeface="+mn-ea"/>
          <a:cs typeface="+mn-cs"/>
        </a:defRPr>
      </a:lvl2pPr>
      <a:lvl3pPr marL="731520" indent="-228600" algn="l" defTabSz="914400" rtl="0" eaLnBrk="1" latinLnBrk="0" hangingPunct="1">
        <a:lnSpc>
          <a:spcPct val="130000"/>
        </a:lnSpc>
        <a:spcBef>
          <a:spcPts val="500"/>
        </a:spcBef>
        <a:buSzPct val="85000"/>
        <a:buFont typeface="Arial" panose="020B0604020202020204" pitchFamily="34" charset="0"/>
        <a:buChar char="•"/>
        <a:defRPr sz="1600" kern="1200">
          <a:solidFill>
            <a:schemeClr val="tx1"/>
          </a:solidFill>
          <a:latin typeface="Arial Nova" panose="020B0504020202020204" pitchFamily="34" charset="0"/>
          <a:ea typeface="+mn-ea"/>
          <a:cs typeface="+mn-cs"/>
        </a:defRPr>
      </a:lvl3pPr>
      <a:lvl4pPr marL="1005840" indent="-228600" algn="l" defTabSz="914400" rtl="0" eaLnBrk="1" latinLnBrk="0" hangingPunct="1">
        <a:lnSpc>
          <a:spcPct val="130000"/>
        </a:lnSpc>
        <a:spcBef>
          <a:spcPts val="500"/>
        </a:spcBef>
        <a:buSzPct val="100000"/>
        <a:buFont typeface="Avenir Next LT Pro Light" panose="020B0304020202020204" pitchFamily="34" charset="0"/>
        <a:buChar char="–"/>
        <a:defRPr sz="1400" kern="1200">
          <a:solidFill>
            <a:schemeClr val="tx1"/>
          </a:solidFill>
          <a:latin typeface="Arial Nova" panose="020B0504020202020204" pitchFamily="34" charset="0"/>
          <a:ea typeface="+mn-ea"/>
          <a:cs typeface="+mn-cs"/>
        </a:defRPr>
      </a:lvl4pPr>
      <a:lvl5pPr marL="1188720" indent="-22860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14626-3464-4DCD-B3AF-EF6EA3D188C1}" type="datetimeFigureOut">
              <a:rPr lang="en-US" smtClean="0"/>
              <a:t>5/18/2026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4BAFB-C838-427C-BF6C-5480CE278193}" type="slidenum">
              <a:rPr lang="en-US" smtClean="0"/>
              <a:t>‹#›</a:t>
            </a:fld>
            <a:endParaRPr lang="en-US"/>
          </a:p>
        </p:txBody>
      </p:sp>
    </p:spTree>
    <p:extLst>
      <p:ext uri="{BB962C8B-B14F-4D97-AF65-F5344CB8AC3E}">
        <p14:creationId xmlns:p14="http://schemas.microsoft.com/office/powerpoint/2010/main" val="3892955230"/>
      </p:ext>
    </p:extLst>
  </p:cSld>
  <p:clrMap bg1="lt1" tx1="dk1" bg2="lt2" tx2="dk2" accent1="accent1" accent2="accent2" accent3="accent3" accent4="accent4" accent5="accent5" accent6="accent6" hlink="hlink" folHlink="folHlink"/>
  <p:sldLayoutIdLst>
    <p:sldLayoutId id="214748367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9.xml"/><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1.xml"/><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7.jpg"/><Relationship Id="rId11" Type="http://schemas.openxmlformats.org/officeDocument/2006/relationships/image" Target="../media/image72.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9.png"/><Relationship Id="rId7" Type="http://schemas.openxmlformats.org/officeDocument/2006/relationships/diagramQuickStyle" Target="../diagrams/quickStyle1.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4.wdp"/><Relationship Id="rId9" Type="http://schemas.microsoft.com/office/2007/relationships/diagramDrawing" Target="../diagrams/drawing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5.png"/><Relationship Id="rId7" Type="http://schemas.openxmlformats.org/officeDocument/2006/relationships/diagramQuickStyle" Target="../diagrams/quickStyle2.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5.wdp"/><Relationship Id="rId9" Type="http://schemas.microsoft.com/office/2007/relationships/diagramDrawing" Target="../diagrams/drawing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86.png"/><Relationship Id="rId7" Type="http://schemas.openxmlformats.org/officeDocument/2006/relationships/diagramQuickStyle" Target="../diagrams/quickStyle3.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6.wdp"/><Relationship Id="rId9" Type="http://schemas.microsoft.com/office/2007/relationships/diagramDrawing" Target="../diagrams/drawing3.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2.png"/><Relationship Id="rId7" Type="http://schemas.openxmlformats.org/officeDocument/2006/relationships/diagramQuickStyle" Target="../diagrams/quickStyle4.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8.wdp"/><Relationship Id="rId9" Type="http://schemas.microsoft.com/office/2007/relationships/diagramDrawing" Target="../diagrams/drawing4.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93.png"/><Relationship Id="rId7" Type="http://schemas.openxmlformats.org/officeDocument/2006/relationships/diagramQuickStyle" Target="../diagrams/quickStyle5.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9.wdp"/><Relationship Id="rId9" Type="http://schemas.microsoft.com/office/2007/relationships/diagramDrawing" Target="../diagrams/drawing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4.png"/><Relationship Id="rId7" Type="http://schemas.openxmlformats.org/officeDocument/2006/relationships/diagramQuickStyle" Target="../diagrams/quickStyle6.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10.wdp"/><Relationship Id="rId9" Type="http://schemas.microsoft.com/office/2007/relationships/diagramDrawing" Target="../diagrams/drawing6.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95.png"/><Relationship Id="rId7" Type="http://schemas.openxmlformats.org/officeDocument/2006/relationships/diagramQuickStyle" Target="../diagrams/quickStyle7.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Layout" Target="../diagrams/layout7.xml"/><Relationship Id="rId5" Type="http://schemas.openxmlformats.org/officeDocument/2006/relationships/diagramData" Target="../diagrams/data7.xml"/><Relationship Id="rId4" Type="http://schemas.microsoft.com/office/2007/relationships/hdphoto" Target="../media/hdphoto11.wdp"/><Relationship Id="rId9" Type="http://schemas.microsoft.com/office/2007/relationships/diagramDrawing" Target="../diagrams/drawing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99.png"/><Relationship Id="rId7" Type="http://schemas.openxmlformats.org/officeDocument/2006/relationships/diagramQuickStyle" Target="../diagrams/quickStyle8.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12.wdp"/><Relationship Id="rId9" Type="http://schemas.microsoft.com/office/2007/relationships/diagramDrawing" Target="../diagrams/drawing8.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00.png"/><Relationship Id="rId7" Type="http://schemas.openxmlformats.org/officeDocument/2006/relationships/diagramQuickStyle" Target="../diagrams/quickStyle9.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Layout" Target="../diagrams/layout9.xml"/><Relationship Id="rId5" Type="http://schemas.openxmlformats.org/officeDocument/2006/relationships/diagramData" Target="../diagrams/data9.xml"/><Relationship Id="rId4" Type="http://schemas.microsoft.com/office/2007/relationships/hdphoto" Target="../media/hdphoto13.wdp"/><Relationship Id="rId9" Type="http://schemas.microsoft.com/office/2007/relationships/diagramDrawing" Target="../diagrams/drawing9.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01.png"/><Relationship Id="rId7" Type="http://schemas.openxmlformats.org/officeDocument/2006/relationships/diagramQuickStyle" Target="../diagrams/quickStyle10.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Layout" Target="../diagrams/layout10.xml"/><Relationship Id="rId5" Type="http://schemas.openxmlformats.org/officeDocument/2006/relationships/diagramData" Target="../diagrams/data10.xml"/><Relationship Id="rId4" Type="http://schemas.microsoft.com/office/2007/relationships/hdphoto" Target="../media/hdphoto14.wdp"/><Relationship Id="rId9" Type="http://schemas.microsoft.com/office/2007/relationships/diagramDrawing" Target="../diagrams/drawing10.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microsoft.com/office/2007/relationships/hdphoto" Target="../media/hdphoto15.wdp"/></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11.png"/><Relationship Id="rId7" Type="http://schemas.openxmlformats.org/officeDocument/2006/relationships/diagramQuickStyle" Target="../diagrams/quickStyle11.xm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diagramLayout" Target="../diagrams/layout11.xml"/><Relationship Id="rId5" Type="http://schemas.openxmlformats.org/officeDocument/2006/relationships/diagramData" Target="../diagrams/data11.xml"/><Relationship Id="rId4" Type="http://schemas.microsoft.com/office/2007/relationships/hdphoto" Target="../media/hdphoto16.wdp"/><Relationship Id="rId9" Type="http://schemas.microsoft.com/office/2007/relationships/diagramDrawing" Target="../diagrams/drawing11.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12.png"/><Relationship Id="rId7" Type="http://schemas.openxmlformats.org/officeDocument/2006/relationships/diagramQuickStyle" Target="../diagrams/quickStyle12.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Layout" Target="../diagrams/layout12.xml"/><Relationship Id="rId5" Type="http://schemas.openxmlformats.org/officeDocument/2006/relationships/diagramData" Target="../diagrams/data12.xml"/><Relationship Id="rId4" Type="http://schemas.microsoft.com/office/2007/relationships/hdphoto" Target="../media/hdphoto17.wdp"/><Relationship Id="rId9" Type="http://schemas.microsoft.com/office/2007/relationships/diagramDrawing" Target="../diagrams/drawing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microsoft.com/office/2007/relationships/hdphoto" Target="../media/hdphoto18.wdp"/></Relationships>
</file>

<file path=ppt/slides/_rels/slide51.xml.rels><?xml version="1.0" encoding="UTF-8" standalone="yes"?>
<Relationships xmlns="http://schemas.openxmlformats.org/package/2006/relationships"><Relationship Id="rId3" Type="http://schemas.openxmlformats.org/officeDocument/2006/relationships/image" Target="../media/image114.jpg"/><Relationship Id="rId7" Type="http://schemas.openxmlformats.org/officeDocument/2006/relationships/image" Target="../media/image118.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119.png"/><Relationship Id="rId7" Type="http://schemas.openxmlformats.org/officeDocument/2006/relationships/diagramQuickStyle" Target="../diagrams/quickStyle13.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Layout" Target="../diagrams/layout13.xml"/><Relationship Id="rId5" Type="http://schemas.openxmlformats.org/officeDocument/2006/relationships/diagramData" Target="../diagrams/data13.xml"/><Relationship Id="rId4" Type="http://schemas.microsoft.com/office/2007/relationships/hdphoto" Target="../media/hdphoto19.wdp"/><Relationship Id="rId9" Type="http://schemas.microsoft.com/office/2007/relationships/diagramDrawing" Target="../diagrams/drawing13.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120.png"/><Relationship Id="rId7" Type="http://schemas.openxmlformats.org/officeDocument/2006/relationships/diagramQuickStyle" Target="../diagrams/quickStyle14.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Layout" Target="../diagrams/layout14.xml"/><Relationship Id="rId5" Type="http://schemas.openxmlformats.org/officeDocument/2006/relationships/diagramData" Target="../diagrams/data14.xml"/><Relationship Id="rId4" Type="http://schemas.microsoft.com/office/2007/relationships/hdphoto" Target="../media/hdphoto20.wdp"/><Relationship Id="rId9" Type="http://schemas.microsoft.com/office/2007/relationships/diagramDrawing" Target="../diagrams/drawing14.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121.png"/><Relationship Id="rId7" Type="http://schemas.openxmlformats.org/officeDocument/2006/relationships/diagramQuickStyle" Target="../diagrams/quickStyle15.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Layout" Target="../diagrams/layout15.xml"/><Relationship Id="rId5" Type="http://schemas.openxmlformats.org/officeDocument/2006/relationships/diagramData" Target="../diagrams/data15.xml"/><Relationship Id="rId4" Type="http://schemas.microsoft.com/office/2007/relationships/hdphoto" Target="../media/hdphoto21.wdp"/><Relationship Id="rId9" Type="http://schemas.microsoft.com/office/2007/relationships/diagramDrawing" Target="../diagrams/drawing15.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122.png"/><Relationship Id="rId7" Type="http://schemas.openxmlformats.org/officeDocument/2006/relationships/diagramQuickStyle" Target="../diagrams/quickStyle16.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Layout" Target="../diagrams/layout16.xml"/><Relationship Id="rId5" Type="http://schemas.openxmlformats.org/officeDocument/2006/relationships/diagramData" Target="../diagrams/data16.xml"/><Relationship Id="rId4" Type="http://schemas.microsoft.com/office/2007/relationships/hdphoto" Target="../media/hdphoto22.wdp"/><Relationship Id="rId9" Type="http://schemas.microsoft.com/office/2007/relationships/diagramDrawing" Target="../diagrams/drawing16.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25.jpg"/><Relationship Id="rId4" Type="http://schemas.openxmlformats.org/officeDocument/2006/relationships/image" Target="../media/image124.jpg"/></Relationships>
</file>

<file path=ppt/slides/_rels/slide5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26.png"/><Relationship Id="rId7" Type="http://schemas.openxmlformats.org/officeDocument/2006/relationships/diagramQuickStyle" Target="../diagrams/quickStyle17.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diagramLayout" Target="../diagrams/layout17.xml"/><Relationship Id="rId5" Type="http://schemas.openxmlformats.org/officeDocument/2006/relationships/diagramData" Target="../diagrams/data17.xml"/><Relationship Id="rId4" Type="http://schemas.microsoft.com/office/2007/relationships/hdphoto" Target="../media/hdphoto23.wdp"/><Relationship Id="rId9" Type="http://schemas.microsoft.com/office/2007/relationships/diagramDrawing" Target="../diagrams/drawing17.xml"/></Relationships>
</file>

<file path=ppt/slides/_rels/slide59.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1.xml"/><Relationship Id="rId1" Type="http://schemas.openxmlformats.org/officeDocument/2006/relationships/slideLayout" Target="../slideLayouts/slideLayout3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2.xml"/><Relationship Id="rId1" Type="http://schemas.openxmlformats.org/officeDocument/2006/relationships/slideLayout" Target="../slideLayouts/slideLayout31.xml"/><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sv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7C7F8A6-758B-52BD-1FC9-FC41075E002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pic>
        <p:nvPicPr>
          <p:cNvPr id="5" name="Picture 9">
            <a:extLst>
              <a:ext uri="{FF2B5EF4-FFF2-40B4-BE49-F238E27FC236}">
                <a16:creationId xmlns:a16="http://schemas.microsoft.com/office/drawing/2014/main" id="{1AED43E3-95CC-EB01-00FC-53D32EA4C7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 name="TextBox 6">
            <a:extLst>
              <a:ext uri="{FF2B5EF4-FFF2-40B4-BE49-F238E27FC236}">
                <a16:creationId xmlns:a16="http://schemas.microsoft.com/office/drawing/2014/main" id="{0EA07FBF-0EF1-BAB7-57AD-DF74EDAA4289}"/>
              </a:ext>
            </a:extLst>
          </p:cNvPr>
          <p:cNvSpPr txBox="1"/>
          <p:nvPr/>
        </p:nvSpPr>
        <p:spPr>
          <a:xfrm>
            <a:off x="424433" y="2806253"/>
            <a:ext cx="11343133" cy="923330"/>
          </a:xfrm>
          <a:prstGeom prst="rect">
            <a:avLst/>
          </a:prstGeom>
          <a:noFill/>
        </p:spPr>
        <p:txBody>
          <a:bodyPr wrap="square" rtlCol="0">
            <a:spAutoFit/>
          </a:bodyPr>
          <a:lstStyle/>
          <a:p>
            <a:r>
              <a:rPr lang="en-US" sz="5400" b="1" spc="300" dirty="0">
                <a:ln w="25400">
                  <a:solidFill>
                    <a:schemeClr val="bg1"/>
                  </a:solidFill>
                </a:ln>
                <a:noFill/>
                <a:latin typeface="+mj-lt"/>
              </a:rPr>
              <a:t>Future </a:t>
            </a:r>
            <a:r>
              <a:rPr lang="en-US" sz="5400" b="1" spc="300" dirty="0" err="1">
                <a:ln w="25400">
                  <a:solidFill>
                    <a:schemeClr val="bg1"/>
                  </a:solidFill>
                </a:ln>
                <a:noFill/>
                <a:latin typeface="+mj-lt"/>
              </a:rPr>
              <a:t>Progamming</a:t>
            </a:r>
            <a:r>
              <a:rPr lang="en-US" sz="5400" b="1" spc="300" dirty="0">
                <a:ln w="25400">
                  <a:solidFill>
                    <a:schemeClr val="bg1"/>
                  </a:solidFill>
                </a:ln>
                <a:noFill/>
                <a:latin typeface="+mj-lt"/>
              </a:rPr>
              <a:t> Focus Group</a:t>
            </a:r>
          </a:p>
        </p:txBody>
      </p:sp>
      <p:sp>
        <p:nvSpPr>
          <p:cNvPr id="8" name="TextBox 7">
            <a:extLst>
              <a:ext uri="{FF2B5EF4-FFF2-40B4-BE49-F238E27FC236}">
                <a16:creationId xmlns:a16="http://schemas.microsoft.com/office/drawing/2014/main" id="{E3CBD50C-3789-C5A1-8852-EB2EF9EB3AAA}"/>
              </a:ext>
            </a:extLst>
          </p:cNvPr>
          <p:cNvSpPr txBox="1"/>
          <p:nvPr/>
        </p:nvSpPr>
        <p:spPr>
          <a:xfrm>
            <a:off x="450976" y="3729583"/>
            <a:ext cx="3642087" cy="646331"/>
          </a:xfrm>
          <a:prstGeom prst="rect">
            <a:avLst/>
          </a:prstGeom>
          <a:noFill/>
        </p:spPr>
        <p:txBody>
          <a:bodyPr wrap="none" rtlCol="0">
            <a:spAutoFit/>
          </a:bodyPr>
          <a:lstStyle/>
          <a:p>
            <a:r>
              <a:rPr lang="en-US" spc="300">
                <a:solidFill>
                  <a:schemeClr val="bg1"/>
                </a:solidFill>
              </a:rPr>
              <a:t>BRAINSTORMING </a:t>
            </a:r>
            <a:r>
              <a:rPr lang="en-US" spc="300" dirty="0">
                <a:solidFill>
                  <a:schemeClr val="bg1"/>
                </a:solidFill>
              </a:rPr>
              <a:t>MEETING</a:t>
            </a:r>
          </a:p>
          <a:p>
            <a:r>
              <a:rPr lang="en-US" spc="300" dirty="0">
                <a:solidFill>
                  <a:schemeClr val="bg1"/>
                </a:solidFill>
              </a:rPr>
              <a:t>MARCH 20, 2025</a:t>
            </a:r>
          </a:p>
        </p:txBody>
      </p:sp>
      <p:pic>
        <p:nvPicPr>
          <p:cNvPr id="11" name="Picture 10">
            <a:extLst>
              <a:ext uri="{FF2B5EF4-FFF2-40B4-BE49-F238E27FC236}">
                <a16:creationId xmlns:a16="http://schemas.microsoft.com/office/drawing/2014/main" id="{E3A91B74-FFF6-1C01-FC08-8336877B98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Tree>
    <p:extLst>
      <p:ext uri="{BB962C8B-B14F-4D97-AF65-F5344CB8AC3E}">
        <p14:creationId xmlns:p14="http://schemas.microsoft.com/office/powerpoint/2010/main" val="131587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peech Bubble: Rectangle 36">
            <a:extLst>
              <a:ext uri="{FF2B5EF4-FFF2-40B4-BE49-F238E27FC236}">
                <a16:creationId xmlns:a16="http://schemas.microsoft.com/office/drawing/2014/main" id="{E4FC3855-B0B6-D194-91B2-8D71DE5F8DC7}"/>
              </a:ext>
            </a:extLst>
          </p:cNvPr>
          <p:cNvSpPr/>
          <p:nvPr/>
        </p:nvSpPr>
        <p:spPr>
          <a:xfrm>
            <a:off x="8242348" y="4959775"/>
            <a:ext cx="2874832" cy="1188072"/>
          </a:xfrm>
          <a:prstGeom prst="wedgeRectCallout">
            <a:avLst>
              <a:gd name="adj1" fmla="val -67034"/>
              <a:gd name="adj2" fmla="val -15855"/>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6DECBB5-9982-73AD-1259-BC294D1C778C}"/>
              </a:ext>
            </a:extLst>
          </p:cNvPr>
          <p:cNvSpPr txBox="1"/>
          <p:nvPr/>
        </p:nvSpPr>
        <p:spPr>
          <a:xfrm>
            <a:off x="8408766" y="5072118"/>
            <a:ext cx="2954890" cy="923330"/>
          </a:xfrm>
          <a:prstGeom prst="rect">
            <a:avLst/>
          </a:prstGeom>
          <a:noFill/>
        </p:spPr>
        <p:txBody>
          <a:bodyPr wrap="square" rtlCol="0">
            <a:spAutoFit/>
          </a:bodyPr>
          <a:lstStyle/>
          <a:p>
            <a:pPr>
              <a:spcAft>
                <a:spcPts val="600"/>
              </a:spcAft>
            </a:pPr>
            <a:r>
              <a:rPr lang="en-US" dirty="0">
                <a:latin typeface="+mj-lt"/>
              </a:rPr>
              <a:t>Start a Long-Range Planning Effort, with potential Bond Timelines</a:t>
            </a:r>
          </a:p>
        </p:txBody>
      </p:sp>
      <p:pic>
        <p:nvPicPr>
          <p:cNvPr id="39" name="Graphic 38" descr="Man with solid fill">
            <a:extLst>
              <a:ext uri="{FF2B5EF4-FFF2-40B4-BE49-F238E27FC236}">
                <a16:creationId xmlns:a16="http://schemas.microsoft.com/office/drawing/2014/main" id="{26FCFC16-CE36-DBC1-5760-F6DB659FFC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4963" y="5233264"/>
            <a:ext cx="914400" cy="914400"/>
          </a:xfrm>
          <a:prstGeom prst="rect">
            <a:avLst/>
          </a:prstGeom>
        </p:spPr>
      </p:pic>
      <p:pic>
        <p:nvPicPr>
          <p:cNvPr id="40" name="Graphic 39" descr="Woman with solid fill">
            <a:extLst>
              <a:ext uri="{FF2B5EF4-FFF2-40B4-BE49-F238E27FC236}">
                <a16:creationId xmlns:a16="http://schemas.microsoft.com/office/drawing/2014/main" id="{52E5EF5F-6E0E-8078-B092-C3C1A7D3AA2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4700" y="5233264"/>
            <a:ext cx="914400" cy="914400"/>
          </a:xfrm>
          <a:prstGeom prst="rect">
            <a:avLst/>
          </a:prstGeom>
        </p:spPr>
      </p:pic>
      <p:pic>
        <p:nvPicPr>
          <p:cNvPr id="41" name="Graphic 40" descr="Man with solid fill">
            <a:extLst>
              <a:ext uri="{FF2B5EF4-FFF2-40B4-BE49-F238E27FC236}">
                <a16:creationId xmlns:a16="http://schemas.microsoft.com/office/drawing/2014/main" id="{883D1D1F-8CCF-0B00-CBDF-0A1617D9B2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6535" y="5233265"/>
            <a:ext cx="914400" cy="914400"/>
          </a:xfrm>
          <a:prstGeom prst="rect">
            <a:avLst/>
          </a:prstGeom>
        </p:spPr>
      </p:pic>
      <p:pic>
        <p:nvPicPr>
          <p:cNvPr id="42" name="Graphic 41" descr="Woman with solid fill">
            <a:extLst>
              <a:ext uri="{FF2B5EF4-FFF2-40B4-BE49-F238E27FC236}">
                <a16:creationId xmlns:a16="http://schemas.microsoft.com/office/drawing/2014/main" id="{7E177FB0-EF62-8760-AE4E-B063DE8AEA0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7983" y="5233265"/>
            <a:ext cx="914400" cy="914400"/>
          </a:xfrm>
          <a:prstGeom prst="rect">
            <a:avLst/>
          </a:prstGeom>
        </p:spPr>
      </p:pic>
      <p:pic>
        <p:nvPicPr>
          <p:cNvPr id="43" name="Graphic 42" descr="Woman with solid fill">
            <a:extLst>
              <a:ext uri="{FF2B5EF4-FFF2-40B4-BE49-F238E27FC236}">
                <a16:creationId xmlns:a16="http://schemas.microsoft.com/office/drawing/2014/main" id="{23081D68-B9DC-2864-E885-711FCB851A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7071" y="5233264"/>
            <a:ext cx="914400" cy="914400"/>
          </a:xfrm>
          <a:prstGeom prst="rect">
            <a:avLst/>
          </a:prstGeom>
        </p:spPr>
      </p:pic>
      <p:pic>
        <p:nvPicPr>
          <p:cNvPr id="45" name="Graphic 44" descr="Man with solid fill">
            <a:extLst>
              <a:ext uri="{FF2B5EF4-FFF2-40B4-BE49-F238E27FC236}">
                <a16:creationId xmlns:a16="http://schemas.microsoft.com/office/drawing/2014/main" id="{43D995AA-B0CB-9585-C425-2C9C087F42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39766" y="5233264"/>
            <a:ext cx="914400" cy="914400"/>
          </a:xfrm>
          <a:prstGeom prst="rect">
            <a:avLst/>
          </a:prstGeom>
        </p:spPr>
      </p:pic>
      <p:pic>
        <p:nvPicPr>
          <p:cNvPr id="57" name="Graphic 56" descr="Man with solid fill">
            <a:extLst>
              <a:ext uri="{FF2B5EF4-FFF2-40B4-BE49-F238E27FC236}">
                <a16:creationId xmlns:a16="http://schemas.microsoft.com/office/drawing/2014/main" id="{AFC326AC-4CA1-2E2F-B89A-ECE46338C75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8886" y="5237595"/>
            <a:ext cx="914400" cy="914400"/>
          </a:xfrm>
          <a:prstGeom prst="rect">
            <a:avLst/>
          </a:prstGeom>
        </p:spPr>
      </p:pic>
      <p:pic>
        <p:nvPicPr>
          <p:cNvPr id="58" name="Graphic 57" descr="Woman with solid fill">
            <a:extLst>
              <a:ext uri="{FF2B5EF4-FFF2-40B4-BE49-F238E27FC236}">
                <a16:creationId xmlns:a16="http://schemas.microsoft.com/office/drawing/2014/main" id="{F10F3D51-092B-8FA7-75AB-BA92189057E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93289" y="5237594"/>
            <a:ext cx="914400" cy="914400"/>
          </a:xfrm>
          <a:prstGeom prst="rect">
            <a:avLst/>
          </a:prstGeom>
        </p:spPr>
      </p:pic>
      <p:pic>
        <p:nvPicPr>
          <p:cNvPr id="59" name="Graphic 58" descr="Man with solid fill">
            <a:extLst>
              <a:ext uri="{FF2B5EF4-FFF2-40B4-BE49-F238E27FC236}">
                <a16:creationId xmlns:a16="http://schemas.microsoft.com/office/drawing/2014/main" id="{A157BBBA-F1A2-30A7-4CF1-0DD10ABE9CC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2624" y="5237594"/>
            <a:ext cx="914400" cy="914400"/>
          </a:xfrm>
          <a:prstGeom prst="rect">
            <a:avLst/>
          </a:prstGeom>
        </p:spPr>
      </p:pic>
      <p:sp>
        <p:nvSpPr>
          <p:cNvPr id="2" name="Speech Bubble: Rectangle 1">
            <a:extLst>
              <a:ext uri="{FF2B5EF4-FFF2-40B4-BE49-F238E27FC236}">
                <a16:creationId xmlns:a16="http://schemas.microsoft.com/office/drawing/2014/main" id="{036AC8B9-0872-5094-D6DC-D9AD21BF755E}"/>
              </a:ext>
            </a:extLst>
          </p:cNvPr>
          <p:cNvSpPr/>
          <p:nvPr/>
        </p:nvSpPr>
        <p:spPr>
          <a:xfrm>
            <a:off x="4952866" y="3864492"/>
            <a:ext cx="3705359" cy="838397"/>
          </a:xfrm>
          <a:prstGeom prst="wedgeRectCallout">
            <a:avLst>
              <a:gd name="adj1" fmla="val -61160"/>
              <a:gd name="adj2" fmla="val -18469"/>
            </a:avLst>
          </a:prstGeom>
          <a:solidFill>
            <a:schemeClr val="accent3">
              <a:lumMod val="40000"/>
              <a:lumOff val="6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3" name="TextBox 2">
            <a:extLst>
              <a:ext uri="{FF2B5EF4-FFF2-40B4-BE49-F238E27FC236}">
                <a16:creationId xmlns:a16="http://schemas.microsoft.com/office/drawing/2014/main" id="{6AC97EFE-0936-C1B5-73E4-6F7C79170DA1}"/>
              </a:ext>
            </a:extLst>
          </p:cNvPr>
          <p:cNvSpPr txBox="1"/>
          <p:nvPr/>
        </p:nvSpPr>
        <p:spPr>
          <a:xfrm>
            <a:off x="5002484" y="3957785"/>
            <a:ext cx="3589065" cy="646331"/>
          </a:xfrm>
          <a:prstGeom prst="rect">
            <a:avLst/>
          </a:prstGeom>
          <a:noFill/>
        </p:spPr>
        <p:txBody>
          <a:bodyPr wrap="square" rtlCol="0">
            <a:spAutoFit/>
          </a:bodyPr>
          <a:lstStyle/>
          <a:p>
            <a:pPr>
              <a:spcAft>
                <a:spcPts val="600"/>
              </a:spcAft>
            </a:pPr>
            <a:r>
              <a:rPr lang="en-US" dirty="0">
                <a:latin typeface="+mj-lt"/>
              </a:rPr>
              <a:t>Discuss more about what BMSN / Specialized Campus might be…</a:t>
            </a:r>
          </a:p>
        </p:txBody>
      </p:sp>
      <p:pic>
        <p:nvPicPr>
          <p:cNvPr id="4" name="Graphic 3" descr="Man with solid fill">
            <a:extLst>
              <a:ext uri="{FF2B5EF4-FFF2-40B4-BE49-F238E27FC236}">
                <a16:creationId xmlns:a16="http://schemas.microsoft.com/office/drawing/2014/main" id="{8340025A-D3BA-7E24-BE64-ABC8EE31C12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8886" y="4045375"/>
            <a:ext cx="914400" cy="914400"/>
          </a:xfrm>
          <a:prstGeom prst="rect">
            <a:avLst/>
          </a:prstGeom>
        </p:spPr>
      </p:pic>
      <p:pic>
        <p:nvPicPr>
          <p:cNvPr id="5" name="Graphic 4" descr="Woman with solid fill">
            <a:extLst>
              <a:ext uri="{FF2B5EF4-FFF2-40B4-BE49-F238E27FC236}">
                <a16:creationId xmlns:a16="http://schemas.microsoft.com/office/drawing/2014/main" id="{28B292BC-14FF-94A8-861C-EC9207AE6D8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9957" y="4045375"/>
            <a:ext cx="914400" cy="914400"/>
          </a:xfrm>
          <a:prstGeom prst="rect">
            <a:avLst/>
          </a:prstGeom>
        </p:spPr>
      </p:pic>
      <p:pic>
        <p:nvPicPr>
          <p:cNvPr id="6" name="Graphic 5" descr="Woman with solid fill">
            <a:extLst>
              <a:ext uri="{FF2B5EF4-FFF2-40B4-BE49-F238E27FC236}">
                <a16:creationId xmlns:a16="http://schemas.microsoft.com/office/drawing/2014/main" id="{0D3B797E-328D-9162-C220-9DFAB1F6158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93289" y="4045376"/>
            <a:ext cx="914400" cy="914400"/>
          </a:xfrm>
          <a:prstGeom prst="rect">
            <a:avLst/>
          </a:prstGeom>
        </p:spPr>
      </p:pic>
      <p:pic>
        <p:nvPicPr>
          <p:cNvPr id="8" name="Graphic 7" descr="Man with solid fill">
            <a:extLst>
              <a:ext uri="{FF2B5EF4-FFF2-40B4-BE49-F238E27FC236}">
                <a16:creationId xmlns:a16="http://schemas.microsoft.com/office/drawing/2014/main" id="{27BFA7FA-9C6B-4C1E-9255-D0F38B2D66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2624" y="4042434"/>
            <a:ext cx="914400" cy="914400"/>
          </a:xfrm>
          <a:prstGeom prst="rect">
            <a:avLst/>
          </a:prstGeom>
        </p:spPr>
      </p:pic>
      <p:pic>
        <p:nvPicPr>
          <p:cNvPr id="9" name="Graphic 8" descr="Man with solid fill">
            <a:extLst>
              <a:ext uri="{FF2B5EF4-FFF2-40B4-BE49-F238E27FC236}">
                <a16:creationId xmlns:a16="http://schemas.microsoft.com/office/drawing/2014/main" id="{C2C03106-5FBD-7216-3803-09CAF69A5E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22624" y="2851603"/>
            <a:ext cx="914400" cy="914400"/>
          </a:xfrm>
          <a:prstGeom prst="rect">
            <a:avLst/>
          </a:prstGeom>
        </p:spPr>
      </p:pic>
      <p:pic>
        <p:nvPicPr>
          <p:cNvPr id="10" name="Graphic 9" descr="Woman with solid fill">
            <a:extLst>
              <a:ext uri="{FF2B5EF4-FFF2-40B4-BE49-F238E27FC236}">
                <a16:creationId xmlns:a16="http://schemas.microsoft.com/office/drawing/2014/main" id="{E331453C-EE3C-2F9E-C12E-11746484787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93289" y="2851603"/>
            <a:ext cx="914400" cy="914400"/>
          </a:xfrm>
          <a:prstGeom prst="rect">
            <a:avLst/>
          </a:prstGeom>
        </p:spPr>
      </p:pic>
      <p:pic>
        <p:nvPicPr>
          <p:cNvPr id="11" name="Graphic 10" descr="Woman with solid fill">
            <a:extLst>
              <a:ext uri="{FF2B5EF4-FFF2-40B4-BE49-F238E27FC236}">
                <a16:creationId xmlns:a16="http://schemas.microsoft.com/office/drawing/2014/main" id="{EE2944B2-61D0-1249-5F36-280A712F770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8886" y="2854545"/>
            <a:ext cx="914400" cy="914400"/>
          </a:xfrm>
          <a:prstGeom prst="rect">
            <a:avLst/>
          </a:prstGeom>
        </p:spPr>
      </p:pic>
      <p:pic>
        <p:nvPicPr>
          <p:cNvPr id="15" name="Graphic 14" descr="Man with solid fill">
            <a:extLst>
              <a:ext uri="{FF2B5EF4-FFF2-40B4-BE49-F238E27FC236}">
                <a16:creationId xmlns:a16="http://schemas.microsoft.com/office/drawing/2014/main" id="{78CAB49E-CD7F-0746-A2EA-577CF2B8DF4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22624" y="1660772"/>
            <a:ext cx="914400" cy="914400"/>
          </a:xfrm>
          <a:prstGeom prst="rect">
            <a:avLst/>
          </a:prstGeom>
        </p:spPr>
      </p:pic>
      <p:pic>
        <p:nvPicPr>
          <p:cNvPr id="16" name="Graphic 15" descr="Woman with solid fill">
            <a:extLst>
              <a:ext uri="{FF2B5EF4-FFF2-40B4-BE49-F238E27FC236}">
                <a16:creationId xmlns:a16="http://schemas.microsoft.com/office/drawing/2014/main" id="{FE805CAB-08D3-54F1-C638-2327FC4FFE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93289" y="1660772"/>
            <a:ext cx="914400" cy="914400"/>
          </a:xfrm>
          <a:prstGeom prst="rect">
            <a:avLst/>
          </a:prstGeom>
        </p:spPr>
      </p:pic>
      <p:pic>
        <p:nvPicPr>
          <p:cNvPr id="17" name="Graphic 16" descr="Woman with solid fill">
            <a:extLst>
              <a:ext uri="{FF2B5EF4-FFF2-40B4-BE49-F238E27FC236}">
                <a16:creationId xmlns:a16="http://schemas.microsoft.com/office/drawing/2014/main" id="{BD4492FB-A425-821F-4DF7-2A83609CE4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78886" y="1663714"/>
            <a:ext cx="914400" cy="914400"/>
          </a:xfrm>
          <a:prstGeom prst="rect">
            <a:avLst/>
          </a:prstGeom>
        </p:spPr>
      </p:pic>
      <p:sp>
        <p:nvSpPr>
          <p:cNvPr id="20" name="Speech Bubble: Rectangle 19">
            <a:extLst>
              <a:ext uri="{FF2B5EF4-FFF2-40B4-BE49-F238E27FC236}">
                <a16:creationId xmlns:a16="http://schemas.microsoft.com/office/drawing/2014/main" id="{8EA1F680-418F-754D-7E41-FEB3789A54C1}"/>
              </a:ext>
            </a:extLst>
          </p:cNvPr>
          <p:cNvSpPr/>
          <p:nvPr/>
        </p:nvSpPr>
        <p:spPr>
          <a:xfrm>
            <a:off x="4204399" y="2891552"/>
            <a:ext cx="3398204" cy="533212"/>
          </a:xfrm>
          <a:prstGeom prst="wedgeRectCallout">
            <a:avLst>
              <a:gd name="adj1" fmla="val -58294"/>
              <a:gd name="adj2" fmla="val -32973"/>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F016369-D07F-7608-6E2B-3871E75FD817}"/>
              </a:ext>
            </a:extLst>
          </p:cNvPr>
          <p:cNvSpPr txBox="1"/>
          <p:nvPr/>
        </p:nvSpPr>
        <p:spPr>
          <a:xfrm>
            <a:off x="4204399" y="2964784"/>
            <a:ext cx="3398204" cy="369332"/>
          </a:xfrm>
          <a:prstGeom prst="rect">
            <a:avLst/>
          </a:prstGeom>
          <a:noFill/>
        </p:spPr>
        <p:txBody>
          <a:bodyPr wrap="square" rtlCol="0">
            <a:spAutoFit/>
          </a:bodyPr>
          <a:lstStyle/>
          <a:p>
            <a:pPr algn="ctr">
              <a:spcAft>
                <a:spcPts val="600"/>
              </a:spcAft>
            </a:pPr>
            <a:r>
              <a:rPr lang="en-US" dirty="0">
                <a:latin typeface="+mj-lt"/>
              </a:rPr>
              <a:t>Begin engaging the Community</a:t>
            </a:r>
          </a:p>
        </p:txBody>
      </p:sp>
      <p:sp>
        <p:nvSpPr>
          <p:cNvPr id="22" name="Speech Bubble: Rectangle 21">
            <a:extLst>
              <a:ext uri="{FF2B5EF4-FFF2-40B4-BE49-F238E27FC236}">
                <a16:creationId xmlns:a16="http://schemas.microsoft.com/office/drawing/2014/main" id="{6ED45EE6-67EE-C0D2-0A72-85C4C6A6B974}"/>
              </a:ext>
            </a:extLst>
          </p:cNvPr>
          <p:cNvSpPr/>
          <p:nvPr/>
        </p:nvSpPr>
        <p:spPr>
          <a:xfrm>
            <a:off x="4204399" y="1862835"/>
            <a:ext cx="3034964" cy="533212"/>
          </a:xfrm>
          <a:prstGeom prst="wedgeRectCallout">
            <a:avLst>
              <a:gd name="adj1" fmla="val -58294"/>
              <a:gd name="adj2" fmla="val -32973"/>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5D5F33D-0195-CB84-A932-8F9B21A07E9D}"/>
              </a:ext>
            </a:extLst>
          </p:cNvPr>
          <p:cNvSpPr txBox="1"/>
          <p:nvPr/>
        </p:nvSpPr>
        <p:spPr>
          <a:xfrm>
            <a:off x="4204399" y="1936067"/>
            <a:ext cx="3034964" cy="369332"/>
          </a:xfrm>
          <a:prstGeom prst="rect">
            <a:avLst/>
          </a:prstGeom>
          <a:noFill/>
        </p:spPr>
        <p:txBody>
          <a:bodyPr wrap="square" rtlCol="0">
            <a:spAutoFit/>
          </a:bodyPr>
          <a:lstStyle/>
          <a:p>
            <a:pPr algn="ctr">
              <a:spcAft>
                <a:spcPts val="600"/>
              </a:spcAft>
            </a:pPr>
            <a:r>
              <a:rPr lang="en-US" dirty="0">
                <a:latin typeface="+mj-lt"/>
              </a:rPr>
              <a:t>Address the Stadium ASAP</a:t>
            </a:r>
          </a:p>
        </p:txBody>
      </p:sp>
      <p:pic>
        <p:nvPicPr>
          <p:cNvPr id="27" name="Graphic 26" descr="Man with solid fill">
            <a:extLst>
              <a:ext uri="{FF2B5EF4-FFF2-40B4-BE49-F238E27FC236}">
                <a16:creationId xmlns:a16="http://schemas.microsoft.com/office/drawing/2014/main" id="{EDF9CE72-B88C-72D1-8ADB-2A4FEAD567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2624" y="465612"/>
            <a:ext cx="914400" cy="914400"/>
          </a:xfrm>
          <a:prstGeom prst="rect">
            <a:avLst/>
          </a:prstGeom>
        </p:spPr>
      </p:pic>
      <p:sp>
        <p:nvSpPr>
          <p:cNvPr id="28" name="Speech Bubble: Rectangle 27">
            <a:extLst>
              <a:ext uri="{FF2B5EF4-FFF2-40B4-BE49-F238E27FC236}">
                <a16:creationId xmlns:a16="http://schemas.microsoft.com/office/drawing/2014/main" id="{5D1C37B0-56EF-E6C0-5A4B-98E1941C2FFC}"/>
              </a:ext>
            </a:extLst>
          </p:cNvPr>
          <p:cNvSpPr/>
          <p:nvPr/>
        </p:nvSpPr>
        <p:spPr>
          <a:xfrm>
            <a:off x="2929588" y="764365"/>
            <a:ext cx="4045111" cy="533212"/>
          </a:xfrm>
          <a:prstGeom prst="wedgeRectCallout">
            <a:avLst>
              <a:gd name="adj1" fmla="val -58294"/>
              <a:gd name="adj2" fmla="val -32973"/>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5E66193-FA81-5D35-6E71-66B0498F9F54}"/>
              </a:ext>
            </a:extLst>
          </p:cNvPr>
          <p:cNvSpPr txBox="1"/>
          <p:nvPr/>
        </p:nvSpPr>
        <p:spPr>
          <a:xfrm>
            <a:off x="2929588" y="837597"/>
            <a:ext cx="4089333" cy="369332"/>
          </a:xfrm>
          <a:prstGeom prst="rect">
            <a:avLst/>
          </a:prstGeom>
          <a:noFill/>
        </p:spPr>
        <p:txBody>
          <a:bodyPr wrap="square" rtlCol="0">
            <a:spAutoFit/>
          </a:bodyPr>
          <a:lstStyle/>
          <a:p>
            <a:pPr algn="ctr">
              <a:spcAft>
                <a:spcPts val="600"/>
              </a:spcAft>
            </a:pPr>
            <a:r>
              <a:rPr lang="en-US" dirty="0">
                <a:latin typeface="+mj-lt"/>
              </a:rPr>
              <a:t>Explore simpler schools (not magnets)</a:t>
            </a:r>
          </a:p>
        </p:txBody>
      </p:sp>
    </p:spTree>
    <p:extLst>
      <p:ext uri="{BB962C8B-B14F-4D97-AF65-F5344CB8AC3E}">
        <p14:creationId xmlns:p14="http://schemas.microsoft.com/office/powerpoint/2010/main" val="160609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F8D07-23C4-6946-8652-9837263702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997120-2716-055D-D4D1-E21F13254A03}"/>
              </a:ext>
            </a:extLst>
          </p:cNvPr>
          <p:cNvSpPr txBox="1"/>
          <p:nvPr/>
        </p:nvSpPr>
        <p:spPr>
          <a:xfrm>
            <a:off x="256433" y="269242"/>
            <a:ext cx="11679133" cy="769441"/>
          </a:xfrm>
          <a:prstGeom prst="rect">
            <a:avLst/>
          </a:prstGeom>
          <a:noFill/>
        </p:spPr>
        <p:txBody>
          <a:bodyPr wrap="square" rtlCol="0">
            <a:spAutoFit/>
          </a:bodyPr>
          <a:lstStyle/>
          <a:p>
            <a:r>
              <a:rPr lang="en-US" sz="2200" spc="600" dirty="0">
                <a:solidFill>
                  <a:srgbClr val="002060"/>
                </a:solidFill>
                <a:latin typeface="+mj-lt"/>
                <a:ea typeface="+mj-ea"/>
                <a:cs typeface="+mj-cs"/>
              </a:rPr>
              <a:t>REGARDING EDUCATION </a:t>
            </a:r>
            <a:r>
              <a:rPr lang="en-US" sz="2200" u="sng" spc="600" dirty="0">
                <a:solidFill>
                  <a:srgbClr val="002060"/>
                </a:solidFill>
                <a:latin typeface="+mj-lt"/>
                <a:ea typeface="+mj-ea"/>
                <a:cs typeface="+mj-cs"/>
              </a:rPr>
              <a:t>OVERALL</a:t>
            </a:r>
            <a:r>
              <a:rPr lang="en-US" sz="2200" spc="600" dirty="0">
                <a:solidFill>
                  <a:srgbClr val="002060"/>
                </a:solidFill>
                <a:latin typeface="+mj-lt"/>
                <a:ea typeface="+mj-ea"/>
                <a:cs typeface="+mj-cs"/>
              </a:rPr>
              <a:t>, WHAT DO YOU WANT TO KNOW ABOUT?</a:t>
            </a:r>
          </a:p>
        </p:txBody>
      </p:sp>
      <p:graphicFrame>
        <p:nvGraphicFramePr>
          <p:cNvPr id="7" name="Chart 6">
            <a:extLst>
              <a:ext uri="{FF2B5EF4-FFF2-40B4-BE49-F238E27FC236}">
                <a16:creationId xmlns:a16="http://schemas.microsoft.com/office/drawing/2014/main" id="{2138F7E4-3F1F-109C-4F58-49EB749E9768}"/>
              </a:ext>
            </a:extLst>
          </p:cNvPr>
          <p:cNvGraphicFramePr/>
          <p:nvPr/>
        </p:nvGraphicFramePr>
        <p:xfrm>
          <a:off x="395927" y="1030173"/>
          <a:ext cx="11312164" cy="5765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519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3C73A-CB5F-47DF-1F83-2096669AA1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A1AC33-E2BF-1A65-F77F-D8885C32750C}"/>
              </a:ext>
            </a:extLst>
          </p:cNvPr>
          <p:cNvSpPr txBox="1"/>
          <p:nvPr/>
        </p:nvSpPr>
        <p:spPr>
          <a:xfrm>
            <a:off x="256433" y="269242"/>
            <a:ext cx="11679133" cy="769441"/>
          </a:xfrm>
          <a:prstGeom prst="rect">
            <a:avLst/>
          </a:prstGeom>
          <a:noFill/>
        </p:spPr>
        <p:txBody>
          <a:bodyPr wrap="square" rtlCol="0">
            <a:spAutoFit/>
          </a:bodyPr>
          <a:lstStyle/>
          <a:p>
            <a:r>
              <a:rPr lang="en-US" sz="2200" spc="600" dirty="0">
                <a:solidFill>
                  <a:srgbClr val="002060"/>
                </a:solidFill>
                <a:latin typeface="+mj-lt"/>
                <a:ea typeface="+mj-ea"/>
                <a:cs typeface="+mj-cs"/>
              </a:rPr>
              <a:t>REGARDING EDUCATION </a:t>
            </a:r>
            <a:r>
              <a:rPr lang="en-US" sz="2200" u="sng" spc="600" dirty="0">
                <a:solidFill>
                  <a:srgbClr val="002060"/>
                </a:solidFill>
                <a:latin typeface="+mj-lt"/>
                <a:ea typeface="+mj-ea"/>
                <a:cs typeface="+mj-cs"/>
              </a:rPr>
              <a:t>IN BOERNE</a:t>
            </a:r>
            <a:r>
              <a:rPr lang="en-US" sz="2200" spc="600" dirty="0">
                <a:solidFill>
                  <a:srgbClr val="002060"/>
                </a:solidFill>
                <a:latin typeface="+mj-lt"/>
                <a:ea typeface="+mj-ea"/>
                <a:cs typeface="+mj-cs"/>
              </a:rPr>
              <a:t>, WHAT DO YOU WANT TO KNOW ABOUT?</a:t>
            </a:r>
          </a:p>
        </p:txBody>
      </p:sp>
      <p:graphicFrame>
        <p:nvGraphicFramePr>
          <p:cNvPr id="7" name="Chart 6">
            <a:extLst>
              <a:ext uri="{FF2B5EF4-FFF2-40B4-BE49-F238E27FC236}">
                <a16:creationId xmlns:a16="http://schemas.microsoft.com/office/drawing/2014/main" id="{2EB2CE67-65D0-9388-861F-33A54FEC8533}"/>
              </a:ext>
            </a:extLst>
          </p:cNvPr>
          <p:cNvGraphicFramePr/>
          <p:nvPr/>
        </p:nvGraphicFramePr>
        <p:xfrm>
          <a:off x="395927" y="1030173"/>
          <a:ext cx="11312164" cy="5765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44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958ED-6D56-194E-2B1A-DFC036AB64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56CA4EE-98F1-B031-E954-6C27649772C2}"/>
              </a:ext>
            </a:extLst>
          </p:cNvPr>
          <p:cNvSpPr txBox="1"/>
          <p:nvPr/>
        </p:nvSpPr>
        <p:spPr>
          <a:xfrm>
            <a:off x="256433" y="269242"/>
            <a:ext cx="11679133" cy="769441"/>
          </a:xfrm>
          <a:prstGeom prst="rect">
            <a:avLst/>
          </a:prstGeom>
          <a:noFill/>
        </p:spPr>
        <p:txBody>
          <a:bodyPr wrap="square" rtlCol="0">
            <a:spAutoFit/>
          </a:bodyPr>
          <a:lstStyle/>
          <a:p>
            <a:r>
              <a:rPr lang="en-US" sz="2200" spc="600" dirty="0">
                <a:solidFill>
                  <a:srgbClr val="002060"/>
                </a:solidFill>
                <a:latin typeface="+mj-lt"/>
                <a:ea typeface="+mj-ea"/>
                <a:cs typeface="+mj-cs"/>
              </a:rPr>
              <a:t>WHAT PROGRAMS ARE YOU INTERESTED IN LEARNING MORE ABOUT?</a:t>
            </a:r>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D19DA15C-5017-72A7-1B3F-C45B1B05F132}"/>
                  </a:ext>
                </a:extLst>
              </p:cNvPr>
              <p:cNvGraphicFramePr/>
              <p:nvPr/>
            </p:nvGraphicFramePr>
            <p:xfrm>
              <a:off x="505288" y="1212782"/>
              <a:ext cx="11181421" cy="537597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D19DA15C-5017-72A7-1B3F-C45B1B05F132}"/>
                  </a:ext>
                </a:extLst>
              </p:cNvPr>
              <p:cNvPicPr>
                <a:picLocks noGrp="1" noRot="1" noChangeAspect="1" noMove="1" noResize="1" noEditPoints="1" noAdjustHandles="1" noChangeArrowheads="1" noChangeShapeType="1"/>
              </p:cNvPicPr>
              <p:nvPr/>
            </p:nvPicPr>
            <p:blipFill>
              <a:blip r:embed="rId4"/>
              <a:stretch>
                <a:fillRect/>
              </a:stretch>
            </p:blipFill>
            <p:spPr>
              <a:xfrm>
                <a:off x="505288" y="1212782"/>
                <a:ext cx="11181421" cy="5375976"/>
              </a:xfrm>
              <a:prstGeom prst="rect">
                <a:avLst/>
              </a:prstGeom>
            </p:spPr>
          </p:pic>
        </mc:Fallback>
      </mc:AlternateContent>
    </p:spTree>
    <p:extLst>
      <p:ext uri="{BB962C8B-B14F-4D97-AF65-F5344CB8AC3E}">
        <p14:creationId xmlns:p14="http://schemas.microsoft.com/office/powerpoint/2010/main" val="312202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33296172bb7_0_0"/>
          <p:cNvSpPr/>
          <p:nvPr/>
        </p:nvSpPr>
        <p:spPr>
          <a:xfrm rot="-1753183">
            <a:off x="-742156" y="2902937"/>
            <a:ext cx="17189034" cy="6390835"/>
          </a:xfrm>
          <a:prstGeom prst="rect">
            <a:avLst/>
          </a:prstGeom>
          <a:solidFill>
            <a:srgbClr val="B4A7C4">
              <a:alpha val="4310"/>
            </a:srgbClr>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200" b="0" i="0" u="none" strike="noStrike" cap="none">
              <a:solidFill>
                <a:schemeClr val="dk1"/>
              </a:solidFill>
              <a:latin typeface="Calibri"/>
              <a:ea typeface="Calibri"/>
              <a:cs typeface="Calibri"/>
              <a:sym typeface="Calibri"/>
            </a:endParaRPr>
          </a:p>
        </p:txBody>
      </p:sp>
      <p:sp>
        <p:nvSpPr>
          <p:cNvPr id="85" name="Google Shape;85;g33296172bb7_0_0"/>
          <p:cNvSpPr/>
          <p:nvPr/>
        </p:nvSpPr>
        <p:spPr>
          <a:xfrm>
            <a:off x="5018498" y="-1216984"/>
            <a:ext cx="10816167" cy="10816167"/>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B2C49"/>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200" b="0" i="0" u="none" strike="noStrike" cap="none">
              <a:solidFill>
                <a:schemeClr val="dk1"/>
              </a:solidFill>
              <a:latin typeface="Calibri"/>
              <a:ea typeface="Calibri"/>
              <a:cs typeface="Calibri"/>
              <a:sym typeface="Calibri"/>
            </a:endParaRPr>
          </a:p>
        </p:txBody>
      </p:sp>
      <p:sp>
        <p:nvSpPr>
          <p:cNvPr id="86" name="Google Shape;86;g33296172bb7_0_0"/>
          <p:cNvSpPr/>
          <p:nvPr/>
        </p:nvSpPr>
        <p:spPr>
          <a:xfrm>
            <a:off x="5298940" y="0"/>
            <a:ext cx="8001000" cy="8000969"/>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a:alphaModFix/>
            </a:blip>
            <a:stretch>
              <a:fillRect b="-10038"/>
            </a:stretch>
          </a:blip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200" b="0" i="0" u="none" strike="noStrike" cap="none">
              <a:solidFill>
                <a:schemeClr val="dk1"/>
              </a:solidFill>
              <a:latin typeface="Calibri"/>
              <a:ea typeface="Calibri"/>
              <a:cs typeface="Calibri"/>
              <a:sym typeface="Calibri"/>
            </a:endParaRPr>
          </a:p>
        </p:txBody>
      </p:sp>
      <p:sp>
        <p:nvSpPr>
          <p:cNvPr id="87" name="Google Shape;87;g33296172bb7_0_0"/>
          <p:cNvSpPr txBox="1"/>
          <p:nvPr/>
        </p:nvSpPr>
        <p:spPr>
          <a:xfrm>
            <a:off x="194965" y="1810953"/>
            <a:ext cx="5349600" cy="13878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98000"/>
              </a:lnSpc>
              <a:spcBef>
                <a:spcPts val="0"/>
              </a:spcBef>
              <a:spcAft>
                <a:spcPts val="0"/>
              </a:spcAft>
              <a:buClr>
                <a:srgbClr val="000000"/>
              </a:buClr>
              <a:buSzPts val="6900"/>
              <a:buFont typeface="Arial"/>
              <a:buNone/>
            </a:pPr>
            <a:r>
              <a:rPr lang="en-US" sz="4600" b="1" i="1" u="none" strike="noStrike" cap="none">
                <a:solidFill>
                  <a:srgbClr val="0B2C49"/>
                </a:solidFill>
                <a:latin typeface="Raleway"/>
                <a:ea typeface="Raleway"/>
                <a:cs typeface="Raleway"/>
                <a:sym typeface="Raleway"/>
              </a:rPr>
              <a:t>INSTRUCTIONAL FOCUS</a:t>
            </a:r>
            <a:endParaRPr sz="93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684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2C49"/>
        </a:solidFill>
        <a:effectLst/>
      </p:bgPr>
    </p:bg>
    <p:spTree>
      <p:nvGrpSpPr>
        <p:cNvPr id="1" name="Shape 91"/>
        <p:cNvGrpSpPr/>
        <p:nvPr/>
      </p:nvGrpSpPr>
      <p:grpSpPr>
        <a:xfrm>
          <a:off x="0" y="0"/>
          <a:ext cx="0" cy="0"/>
          <a:chOff x="0" y="0"/>
          <a:chExt cx="0" cy="0"/>
        </a:xfrm>
      </p:grpSpPr>
      <p:grpSp>
        <p:nvGrpSpPr>
          <p:cNvPr id="92" name="Google Shape;92;p1"/>
          <p:cNvGrpSpPr/>
          <p:nvPr/>
        </p:nvGrpSpPr>
        <p:grpSpPr>
          <a:xfrm>
            <a:off x="-1785505" y="3451211"/>
            <a:ext cx="14745768" cy="4948196"/>
            <a:chOff x="0" y="-38100"/>
            <a:chExt cx="5825489" cy="1954843"/>
          </a:xfrm>
        </p:grpSpPr>
        <p:sp>
          <p:nvSpPr>
            <p:cNvPr id="93" name="Google Shape;93;p1"/>
            <p:cNvSpPr/>
            <p:nvPr/>
          </p:nvSpPr>
          <p:spPr>
            <a:xfrm>
              <a:off x="0" y="0"/>
              <a:ext cx="5825489" cy="1916743"/>
            </a:xfrm>
            <a:custGeom>
              <a:avLst/>
              <a:gdLst/>
              <a:ahLst/>
              <a:cxnLst/>
              <a:rect l="l" t="t" r="r" b="b"/>
              <a:pathLst>
                <a:path w="5825489" h="1916743" extrusionOk="0">
                  <a:moveTo>
                    <a:pt x="0" y="0"/>
                  </a:moveTo>
                  <a:lnTo>
                    <a:pt x="5825489" y="0"/>
                  </a:lnTo>
                  <a:lnTo>
                    <a:pt x="5825489" y="1916743"/>
                  </a:lnTo>
                  <a:lnTo>
                    <a:pt x="0" y="1916743"/>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 name="Google Shape;94;p1"/>
            <p:cNvSpPr txBox="1"/>
            <p:nvPr/>
          </p:nvSpPr>
          <p:spPr>
            <a:xfrm>
              <a:off x="0" y="-38100"/>
              <a:ext cx="5825489" cy="1954843"/>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95" name="Google Shape;95;p1"/>
          <p:cNvSpPr/>
          <p:nvPr/>
        </p:nvSpPr>
        <p:spPr>
          <a:xfrm>
            <a:off x="1155054" y="2318810"/>
            <a:ext cx="2331074" cy="2331074"/>
          </a:xfrm>
          <a:custGeom>
            <a:avLst/>
            <a:gdLst/>
            <a:ahLst/>
            <a:cxnLst/>
            <a:rect l="l" t="t" r="r" b="b"/>
            <a:pathLst>
              <a:path w="3496611" h="3496611" extrusionOk="0">
                <a:moveTo>
                  <a:pt x="0" y="0"/>
                </a:moveTo>
                <a:lnTo>
                  <a:pt x="3496611" y="0"/>
                </a:lnTo>
                <a:lnTo>
                  <a:pt x="3496611" y="3496612"/>
                </a:lnTo>
                <a:lnTo>
                  <a:pt x="0" y="3496612"/>
                </a:lnTo>
                <a:lnTo>
                  <a:pt x="0" y="0"/>
                </a:lnTo>
                <a:close/>
              </a:path>
            </a:pathLst>
          </a:custGeom>
          <a:blipFill rotWithShape="1">
            <a:blip r:embed="rId3">
              <a:alphaModFix amt="79000"/>
            </a:blip>
            <a:stretch>
              <a:fillRect/>
            </a:stretch>
          </a:blip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96" name="Google Shape;96;p1"/>
          <p:cNvGrpSpPr/>
          <p:nvPr/>
        </p:nvGrpSpPr>
        <p:grpSpPr>
          <a:xfrm>
            <a:off x="1394784" y="2558540"/>
            <a:ext cx="1851614" cy="1851614"/>
            <a:chOff x="0" y="0"/>
            <a:chExt cx="812800" cy="812800"/>
          </a:xfrm>
        </p:grpSpPr>
        <p:sp>
          <p:nvSpPr>
            <p:cNvPr id="97" name="Google Shape;97;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8" name="Google Shape;98;p1"/>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99" name="Google Shape;99;p1"/>
          <p:cNvSpPr/>
          <p:nvPr/>
        </p:nvSpPr>
        <p:spPr>
          <a:xfrm>
            <a:off x="3800962" y="2318810"/>
            <a:ext cx="2331074" cy="2331074"/>
          </a:xfrm>
          <a:custGeom>
            <a:avLst/>
            <a:gdLst/>
            <a:ahLst/>
            <a:cxnLst/>
            <a:rect l="l" t="t" r="r" b="b"/>
            <a:pathLst>
              <a:path w="3496611" h="3496611" extrusionOk="0">
                <a:moveTo>
                  <a:pt x="0" y="0"/>
                </a:moveTo>
                <a:lnTo>
                  <a:pt x="3496612" y="0"/>
                </a:lnTo>
                <a:lnTo>
                  <a:pt x="3496612" y="3496612"/>
                </a:lnTo>
                <a:lnTo>
                  <a:pt x="0" y="3496612"/>
                </a:lnTo>
                <a:lnTo>
                  <a:pt x="0" y="0"/>
                </a:lnTo>
                <a:close/>
              </a:path>
            </a:pathLst>
          </a:custGeom>
          <a:blipFill rotWithShape="1">
            <a:blip r:embed="rId3">
              <a:alphaModFix amt="79000"/>
            </a:blip>
            <a:stretch>
              <a:fillRect/>
            </a:stretch>
          </a:blip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00" name="Google Shape;100;p1"/>
          <p:cNvGrpSpPr/>
          <p:nvPr/>
        </p:nvGrpSpPr>
        <p:grpSpPr>
          <a:xfrm>
            <a:off x="4040692" y="2558540"/>
            <a:ext cx="1851614" cy="1851614"/>
            <a:chOff x="0" y="0"/>
            <a:chExt cx="812800" cy="812800"/>
          </a:xfrm>
        </p:grpSpPr>
        <p:sp>
          <p:nvSpPr>
            <p:cNvPr id="101" name="Google Shape;101;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2" name="Google Shape;102;p1"/>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103" name="Google Shape;103;p1"/>
          <p:cNvSpPr/>
          <p:nvPr/>
        </p:nvSpPr>
        <p:spPr>
          <a:xfrm>
            <a:off x="6312168" y="2318810"/>
            <a:ext cx="2331074" cy="2331074"/>
          </a:xfrm>
          <a:custGeom>
            <a:avLst/>
            <a:gdLst/>
            <a:ahLst/>
            <a:cxnLst/>
            <a:rect l="l" t="t" r="r" b="b"/>
            <a:pathLst>
              <a:path w="3496611" h="3496611" extrusionOk="0">
                <a:moveTo>
                  <a:pt x="0" y="0"/>
                </a:moveTo>
                <a:lnTo>
                  <a:pt x="3496612" y="0"/>
                </a:lnTo>
                <a:lnTo>
                  <a:pt x="3496612" y="3496612"/>
                </a:lnTo>
                <a:lnTo>
                  <a:pt x="0" y="3496612"/>
                </a:lnTo>
                <a:lnTo>
                  <a:pt x="0" y="0"/>
                </a:lnTo>
                <a:close/>
              </a:path>
            </a:pathLst>
          </a:custGeom>
          <a:blipFill rotWithShape="1">
            <a:blip r:embed="rId3">
              <a:alphaModFix amt="79000"/>
            </a:blip>
            <a:stretch>
              <a:fillRect/>
            </a:stretch>
          </a:blip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04" name="Google Shape;104;p1"/>
          <p:cNvGrpSpPr/>
          <p:nvPr/>
        </p:nvGrpSpPr>
        <p:grpSpPr>
          <a:xfrm>
            <a:off x="6551898" y="2558540"/>
            <a:ext cx="1851614" cy="1851614"/>
            <a:chOff x="0" y="0"/>
            <a:chExt cx="812800" cy="812800"/>
          </a:xfrm>
        </p:grpSpPr>
        <p:sp>
          <p:nvSpPr>
            <p:cNvPr id="105" name="Google Shape;105;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 name="Google Shape;106;p1"/>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107" name="Google Shape;107;p1"/>
          <p:cNvGrpSpPr/>
          <p:nvPr/>
        </p:nvGrpSpPr>
        <p:grpSpPr>
          <a:xfrm>
            <a:off x="8960743" y="2558540"/>
            <a:ext cx="1851614" cy="1851614"/>
            <a:chOff x="0" y="0"/>
            <a:chExt cx="812800" cy="812800"/>
          </a:xfrm>
        </p:grpSpPr>
        <p:sp>
          <p:nvSpPr>
            <p:cNvPr id="108" name="Google Shape;108;p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9" name="Google Shape;109;p1"/>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110" name="Google Shape;110;p1"/>
          <p:cNvSpPr/>
          <p:nvPr/>
        </p:nvSpPr>
        <p:spPr>
          <a:xfrm>
            <a:off x="4391124" y="2781058"/>
            <a:ext cx="1260645" cy="1406577"/>
          </a:xfrm>
          <a:custGeom>
            <a:avLst/>
            <a:gdLst/>
            <a:ahLst/>
            <a:cxnLst/>
            <a:rect l="l" t="t" r="r" b="b"/>
            <a:pathLst>
              <a:path w="1890967" h="2109865" extrusionOk="0">
                <a:moveTo>
                  <a:pt x="0" y="0"/>
                </a:moveTo>
                <a:lnTo>
                  <a:pt x="1890967" y="0"/>
                </a:lnTo>
                <a:lnTo>
                  <a:pt x="1890967" y="2109866"/>
                </a:lnTo>
                <a:lnTo>
                  <a:pt x="0" y="2109866"/>
                </a:lnTo>
                <a:lnTo>
                  <a:pt x="0" y="0"/>
                </a:lnTo>
                <a:close/>
              </a:path>
            </a:pathLst>
          </a:custGeom>
          <a:blipFill rotWithShape="1">
            <a:blip r:embed="rId4">
              <a:alphaModFix/>
            </a:blip>
            <a:stretch>
              <a:fillRect/>
            </a:stretch>
          </a:blip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1" name="Google Shape;111;p1"/>
          <p:cNvSpPr/>
          <p:nvPr/>
        </p:nvSpPr>
        <p:spPr>
          <a:xfrm>
            <a:off x="6847809" y="2798316"/>
            <a:ext cx="1259793" cy="1261369"/>
          </a:xfrm>
          <a:custGeom>
            <a:avLst/>
            <a:gdLst/>
            <a:ahLst/>
            <a:cxnLst/>
            <a:rect l="l" t="t" r="r" b="b"/>
            <a:pathLst>
              <a:path w="1889689" h="1892054" extrusionOk="0">
                <a:moveTo>
                  <a:pt x="0" y="0"/>
                </a:moveTo>
                <a:lnTo>
                  <a:pt x="1889689" y="0"/>
                </a:lnTo>
                <a:lnTo>
                  <a:pt x="1889689" y="1892054"/>
                </a:lnTo>
                <a:lnTo>
                  <a:pt x="0" y="1892054"/>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2" name="Google Shape;112;p1"/>
          <p:cNvSpPr/>
          <p:nvPr/>
        </p:nvSpPr>
        <p:spPr>
          <a:xfrm>
            <a:off x="9062343" y="2964569"/>
            <a:ext cx="1659725" cy="914923"/>
          </a:xfrm>
          <a:custGeom>
            <a:avLst/>
            <a:gdLst/>
            <a:ahLst/>
            <a:cxnLst/>
            <a:rect l="l" t="t" r="r" b="b"/>
            <a:pathLst>
              <a:path w="2489587" h="1372385" extrusionOk="0">
                <a:moveTo>
                  <a:pt x="0" y="0"/>
                </a:moveTo>
                <a:lnTo>
                  <a:pt x="2489587" y="0"/>
                </a:lnTo>
                <a:lnTo>
                  <a:pt x="2489587" y="1372385"/>
                </a:lnTo>
                <a:lnTo>
                  <a:pt x="0" y="1372385"/>
                </a:lnTo>
                <a:lnTo>
                  <a:pt x="0" y="0"/>
                </a:lnTo>
                <a:close/>
              </a:path>
            </a:pathLst>
          </a:custGeom>
          <a:blipFill rotWithShape="1">
            <a:blip r:embed="rId6">
              <a:alphaModFix/>
            </a:blip>
            <a:stretch>
              <a:fillRect/>
            </a:stretch>
          </a:blip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3" name="Google Shape;113;p1"/>
          <p:cNvSpPr/>
          <p:nvPr/>
        </p:nvSpPr>
        <p:spPr>
          <a:xfrm>
            <a:off x="1595588" y="2798316"/>
            <a:ext cx="1487824" cy="1298126"/>
          </a:xfrm>
          <a:custGeom>
            <a:avLst/>
            <a:gdLst/>
            <a:ahLst/>
            <a:cxnLst/>
            <a:rect l="l" t="t" r="r" b="b"/>
            <a:pathLst>
              <a:path w="2231736" h="1947189" extrusionOk="0">
                <a:moveTo>
                  <a:pt x="0" y="0"/>
                </a:moveTo>
                <a:lnTo>
                  <a:pt x="2231735" y="0"/>
                </a:lnTo>
                <a:lnTo>
                  <a:pt x="2231735" y="1947189"/>
                </a:lnTo>
                <a:lnTo>
                  <a:pt x="0" y="1947189"/>
                </a:lnTo>
                <a:lnTo>
                  <a:pt x="0" y="0"/>
                </a:lnTo>
                <a:close/>
              </a:path>
            </a:pathLst>
          </a:custGeom>
          <a:blipFill rotWithShape="1">
            <a:blip r:embed="rId7">
              <a:alphaModFix/>
            </a:blip>
            <a:stretch>
              <a:fillRect/>
            </a:stretch>
          </a:blip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4" name="Google Shape;114;p1"/>
          <p:cNvSpPr txBox="1"/>
          <p:nvPr/>
        </p:nvSpPr>
        <p:spPr>
          <a:xfrm>
            <a:off x="1973900" y="876476"/>
            <a:ext cx="8031400" cy="58669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20020"/>
              </a:lnSpc>
              <a:spcBef>
                <a:spcPts val="0"/>
              </a:spcBef>
              <a:spcAft>
                <a:spcPts val="0"/>
              </a:spcAft>
              <a:buNone/>
            </a:pPr>
            <a:r>
              <a:rPr lang="en-US" sz="3177" b="1">
                <a:solidFill>
                  <a:srgbClr val="FFFFFF"/>
                </a:solidFill>
                <a:latin typeface="Poppins"/>
                <a:ea typeface="Poppins"/>
                <a:cs typeface="Poppins"/>
                <a:sym typeface="Poppins"/>
              </a:rPr>
              <a:t>Highlighted</a:t>
            </a:r>
            <a:endParaRPr sz="622"/>
          </a:p>
        </p:txBody>
      </p:sp>
      <p:sp>
        <p:nvSpPr>
          <p:cNvPr id="115" name="Google Shape;115;p1"/>
          <p:cNvSpPr txBox="1"/>
          <p:nvPr/>
        </p:nvSpPr>
        <p:spPr>
          <a:xfrm>
            <a:off x="6504829" y="4664135"/>
            <a:ext cx="1945753" cy="46089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43"/>
              </a:lnSpc>
              <a:spcBef>
                <a:spcPts val="0"/>
              </a:spcBef>
              <a:spcAft>
                <a:spcPts val="0"/>
              </a:spcAft>
              <a:buNone/>
            </a:pPr>
            <a:r>
              <a:rPr lang="en-US" sz="2139" b="1">
                <a:solidFill>
                  <a:srgbClr val="0B2C49"/>
                </a:solidFill>
                <a:latin typeface="Poppins Black"/>
                <a:ea typeface="Poppins Black"/>
                <a:cs typeface="Poppins Black"/>
                <a:sym typeface="Poppins Black"/>
              </a:rPr>
              <a:t>CTE</a:t>
            </a:r>
            <a:endParaRPr sz="622"/>
          </a:p>
        </p:txBody>
      </p:sp>
      <p:sp>
        <p:nvSpPr>
          <p:cNvPr id="116" name="Google Shape;116;p1"/>
          <p:cNvSpPr txBox="1"/>
          <p:nvPr/>
        </p:nvSpPr>
        <p:spPr>
          <a:xfrm>
            <a:off x="4009784" y="4760168"/>
            <a:ext cx="1882522" cy="9217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43"/>
              </a:lnSpc>
              <a:spcBef>
                <a:spcPts val="0"/>
              </a:spcBef>
              <a:spcAft>
                <a:spcPts val="0"/>
              </a:spcAft>
              <a:buNone/>
            </a:pPr>
            <a:r>
              <a:rPr lang="en-US" sz="2139" b="1">
                <a:solidFill>
                  <a:srgbClr val="0B2C49"/>
                </a:solidFill>
                <a:latin typeface="Poppins Black"/>
                <a:ea typeface="Poppins Black"/>
                <a:cs typeface="Poppins Black"/>
                <a:sym typeface="Poppins Black"/>
              </a:rPr>
              <a:t>Middle School</a:t>
            </a:r>
            <a:endParaRPr sz="622"/>
          </a:p>
        </p:txBody>
      </p:sp>
      <p:sp>
        <p:nvSpPr>
          <p:cNvPr id="117" name="Google Shape;117;p1"/>
          <p:cNvSpPr txBox="1"/>
          <p:nvPr/>
        </p:nvSpPr>
        <p:spPr>
          <a:xfrm>
            <a:off x="1363877" y="4760168"/>
            <a:ext cx="1882522" cy="9217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43"/>
              </a:lnSpc>
              <a:spcBef>
                <a:spcPts val="0"/>
              </a:spcBef>
              <a:spcAft>
                <a:spcPts val="0"/>
              </a:spcAft>
              <a:buNone/>
            </a:pPr>
            <a:r>
              <a:rPr lang="en-US" sz="2139" b="1">
                <a:solidFill>
                  <a:srgbClr val="0B2C49"/>
                </a:solidFill>
                <a:latin typeface="Poppins Black"/>
                <a:ea typeface="Poppins Black"/>
                <a:cs typeface="Poppins Black"/>
                <a:sym typeface="Poppins Black"/>
              </a:rPr>
              <a:t>Early Learning</a:t>
            </a:r>
            <a:endParaRPr sz="622"/>
          </a:p>
        </p:txBody>
      </p:sp>
      <p:sp>
        <p:nvSpPr>
          <p:cNvPr id="118" name="Google Shape;118;p1"/>
          <p:cNvSpPr txBox="1"/>
          <p:nvPr/>
        </p:nvSpPr>
        <p:spPr>
          <a:xfrm>
            <a:off x="9138269" y="4664136"/>
            <a:ext cx="1674088" cy="921791"/>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0043"/>
              </a:lnSpc>
              <a:spcBef>
                <a:spcPts val="0"/>
              </a:spcBef>
              <a:spcAft>
                <a:spcPts val="0"/>
              </a:spcAft>
              <a:buNone/>
            </a:pPr>
            <a:r>
              <a:rPr lang="en-US" sz="2139" b="1">
                <a:solidFill>
                  <a:srgbClr val="0B2C49"/>
                </a:solidFill>
                <a:latin typeface="Poppins Black"/>
                <a:ea typeface="Poppins Black"/>
                <a:cs typeface="Poppins Black"/>
                <a:sym typeface="Poppins Black"/>
              </a:rPr>
              <a:t>Post Secondary</a:t>
            </a:r>
            <a:endParaRPr sz="622"/>
          </a:p>
        </p:txBody>
      </p:sp>
    </p:spTree>
    <p:extLst>
      <p:ext uri="{BB962C8B-B14F-4D97-AF65-F5344CB8AC3E}">
        <p14:creationId xmlns:p14="http://schemas.microsoft.com/office/powerpoint/2010/main" val="4102740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C4124-D6C3-63E1-AD67-672AA9F375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D034D3-2E34-689E-3715-01DA0FDD7851}"/>
              </a:ext>
            </a:extLst>
          </p:cNvPr>
          <p:cNvSpPr txBox="1"/>
          <p:nvPr/>
        </p:nvSpPr>
        <p:spPr>
          <a:xfrm>
            <a:off x="256434" y="342570"/>
            <a:ext cx="11679132" cy="1323439"/>
          </a:xfrm>
          <a:prstGeom prst="rect">
            <a:avLst/>
          </a:prstGeom>
          <a:noFill/>
        </p:spPr>
        <p:txBody>
          <a:bodyPr wrap="square" rtlCol="0">
            <a:spAutoFit/>
          </a:bodyPr>
          <a:lstStyle/>
          <a:p>
            <a:pPr algn="ctr"/>
            <a:endParaRPr lang="en-US" sz="2200" dirty="0">
              <a:latin typeface="+mj-lt"/>
            </a:endParaRPr>
          </a:p>
          <a:p>
            <a:pPr algn="ctr"/>
            <a:endParaRPr lang="en-US" sz="2200" dirty="0">
              <a:latin typeface="+mj-lt"/>
            </a:endParaRPr>
          </a:p>
          <a:p>
            <a:pPr algn="ctr"/>
            <a:r>
              <a:rPr lang="en-US" sz="3600" dirty="0">
                <a:latin typeface="+mj-lt"/>
              </a:rPr>
              <a:t>Rank your preference on </a:t>
            </a:r>
            <a:r>
              <a:rPr lang="en-US" sz="3600" u="sng" dirty="0">
                <a:latin typeface="+mj-lt"/>
              </a:rPr>
              <a:t>types</a:t>
            </a:r>
            <a:r>
              <a:rPr lang="en-US" sz="3600" dirty="0">
                <a:latin typeface="+mj-lt"/>
              </a:rPr>
              <a:t> of programs to visit.</a:t>
            </a:r>
          </a:p>
        </p:txBody>
      </p:sp>
      <p:sp>
        <p:nvSpPr>
          <p:cNvPr id="5" name="TextBox 4">
            <a:extLst>
              <a:ext uri="{FF2B5EF4-FFF2-40B4-BE49-F238E27FC236}">
                <a16:creationId xmlns:a16="http://schemas.microsoft.com/office/drawing/2014/main" id="{325BE27B-080F-0980-7C9C-BBCCF84B97EF}"/>
              </a:ext>
            </a:extLst>
          </p:cNvPr>
          <p:cNvSpPr txBox="1"/>
          <p:nvPr/>
        </p:nvSpPr>
        <p:spPr>
          <a:xfrm>
            <a:off x="256433" y="269242"/>
            <a:ext cx="11679133" cy="646331"/>
          </a:xfrm>
          <a:prstGeom prst="rect">
            <a:avLst/>
          </a:prstGeom>
          <a:noFill/>
        </p:spPr>
        <p:txBody>
          <a:bodyPr wrap="square" rtlCol="0">
            <a:spAutoFit/>
          </a:bodyPr>
          <a:lstStyle/>
          <a:p>
            <a:r>
              <a:rPr lang="en-US" sz="3600" b="1" spc="300" dirty="0">
                <a:ln w="19050">
                  <a:solidFill>
                    <a:schemeClr val="tx1"/>
                  </a:solidFill>
                </a:ln>
                <a:noFill/>
                <a:latin typeface="Calibri" panose="020F0502020204030204" pitchFamily="34" charset="0"/>
                <a:ea typeface="Calibri" panose="020F0502020204030204" pitchFamily="34" charset="0"/>
                <a:cs typeface="Calibri" panose="020F0502020204030204" pitchFamily="34" charset="0"/>
              </a:rPr>
              <a:t>EXIT TICKET:</a:t>
            </a:r>
          </a:p>
        </p:txBody>
      </p:sp>
      <p:pic>
        <p:nvPicPr>
          <p:cNvPr id="6" name="Graphic 5" descr="Man with kid with solid fill">
            <a:extLst>
              <a:ext uri="{FF2B5EF4-FFF2-40B4-BE49-F238E27FC236}">
                <a16:creationId xmlns:a16="http://schemas.microsoft.com/office/drawing/2014/main" id="{06ED779E-2149-0631-0B1D-F30350D292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0821" y="2971800"/>
            <a:ext cx="1371600" cy="1371600"/>
          </a:xfrm>
          <a:prstGeom prst="rect">
            <a:avLst/>
          </a:prstGeom>
        </p:spPr>
      </p:pic>
      <p:pic>
        <p:nvPicPr>
          <p:cNvPr id="7" name="Graphic 6" descr="Drama with solid fill">
            <a:extLst>
              <a:ext uri="{FF2B5EF4-FFF2-40B4-BE49-F238E27FC236}">
                <a16:creationId xmlns:a16="http://schemas.microsoft.com/office/drawing/2014/main" id="{7F26A90A-19CB-F344-3589-5479E313820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506325" y="2971800"/>
            <a:ext cx="1371600" cy="1371600"/>
          </a:xfrm>
          <a:prstGeom prst="rect">
            <a:avLst/>
          </a:prstGeom>
        </p:spPr>
      </p:pic>
      <p:pic>
        <p:nvPicPr>
          <p:cNvPr id="8" name="Graphic 7" descr="Graduation cap with solid fill">
            <a:extLst>
              <a:ext uri="{FF2B5EF4-FFF2-40B4-BE49-F238E27FC236}">
                <a16:creationId xmlns:a16="http://schemas.microsoft.com/office/drawing/2014/main" id="{1C552C26-53D8-12DB-E638-98F193D1AC8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2698573" y="2971800"/>
            <a:ext cx="1371600" cy="1371600"/>
          </a:xfrm>
          <a:prstGeom prst="rect">
            <a:avLst/>
          </a:prstGeom>
        </p:spPr>
      </p:pic>
      <p:pic>
        <p:nvPicPr>
          <p:cNvPr id="9" name="Graphic 8" descr="Schoolhouse with solid fill">
            <a:extLst>
              <a:ext uri="{FF2B5EF4-FFF2-40B4-BE49-F238E27FC236}">
                <a16:creationId xmlns:a16="http://schemas.microsoft.com/office/drawing/2014/main" id="{97754CC4-9E5F-CC54-BB43-3BBA1D14056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314077" y="2971800"/>
            <a:ext cx="1371600" cy="1371600"/>
          </a:xfrm>
          <a:prstGeom prst="rect">
            <a:avLst/>
          </a:prstGeom>
        </p:spPr>
      </p:pic>
      <p:pic>
        <p:nvPicPr>
          <p:cNvPr id="10" name="Graphic 9" descr="Office worker male with solid fill">
            <a:extLst>
              <a:ext uri="{FF2B5EF4-FFF2-40B4-BE49-F238E27FC236}">
                <a16:creationId xmlns:a16="http://schemas.microsoft.com/office/drawing/2014/main" id="{87B24446-7DE0-DA5D-0A82-02213FA8949E}"/>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121829" y="2971800"/>
            <a:ext cx="1371600" cy="1371600"/>
          </a:xfrm>
          <a:prstGeom prst="rect">
            <a:avLst/>
          </a:prstGeom>
        </p:spPr>
      </p:pic>
      <p:pic>
        <p:nvPicPr>
          <p:cNvPr id="11" name="Graphic 10" descr="Office Chair with solid fill">
            <a:extLst>
              <a:ext uri="{FF2B5EF4-FFF2-40B4-BE49-F238E27FC236}">
                <a16:creationId xmlns:a16="http://schemas.microsoft.com/office/drawing/2014/main" id="{4E87D827-7151-846A-68F8-1ED583C37AC4}"/>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929579" y="2971800"/>
            <a:ext cx="1371600" cy="1371600"/>
          </a:xfrm>
          <a:prstGeom prst="rect">
            <a:avLst/>
          </a:prstGeom>
        </p:spPr>
      </p:pic>
      <p:sp>
        <p:nvSpPr>
          <p:cNvPr id="12" name="TextBox 11">
            <a:extLst>
              <a:ext uri="{FF2B5EF4-FFF2-40B4-BE49-F238E27FC236}">
                <a16:creationId xmlns:a16="http://schemas.microsoft.com/office/drawing/2014/main" id="{1716BF79-55BD-7DD6-3547-F94EB72CD602}"/>
              </a:ext>
            </a:extLst>
          </p:cNvPr>
          <p:cNvSpPr txBox="1"/>
          <p:nvPr/>
        </p:nvSpPr>
        <p:spPr>
          <a:xfrm>
            <a:off x="890821" y="4343400"/>
            <a:ext cx="1371600" cy="707886"/>
          </a:xfrm>
          <a:prstGeom prst="rect">
            <a:avLst/>
          </a:prstGeom>
          <a:noFill/>
        </p:spPr>
        <p:txBody>
          <a:bodyPr wrap="square" rtlCol="0">
            <a:spAutoFit/>
          </a:bodyPr>
          <a:lstStyle/>
          <a:p>
            <a:pPr algn="ctr"/>
            <a:r>
              <a:rPr lang="en-US" sz="2000" dirty="0"/>
              <a:t>Early Childhood</a:t>
            </a:r>
          </a:p>
        </p:txBody>
      </p:sp>
      <p:sp>
        <p:nvSpPr>
          <p:cNvPr id="13" name="TextBox 12">
            <a:extLst>
              <a:ext uri="{FF2B5EF4-FFF2-40B4-BE49-F238E27FC236}">
                <a16:creationId xmlns:a16="http://schemas.microsoft.com/office/drawing/2014/main" id="{D51A0940-0687-A577-7EFB-11DE04181841}"/>
              </a:ext>
            </a:extLst>
          </p:cNvPr>
          <p:cNvSpPr txBox="1"/>
          <p:nvPr/>
        </p:nvSpPr>
        <p:spPr>
          <a:xfrm>
            <a:off x="2698573" y="4343400"/>
            <a:ext cx="1371600" cy="707886"/>
          </a:xfrm>
          <a:prstGeom prst="rect">
            <a:avLst/>
          </a:prstGeom>
          <a:noFill/>
        </p:spPr>
        <p:txBody>
          <a:bodyPr wrap="square" rtlCol="0">
            <a:spAutoFit/>
          </a:bodyPr>
          <a:lstStyle/>
          <a:p>
            <a:pPr algn="ctr"/>
            <a:r>
              <a:rPr lang="en-US" sz="2000" dirty="0"/>
              <a:t>Enhanced Academics</a:t>
            </a:r>
          </a:p>
        </p:txBody>
      </p:sp>
      <p:sp>
        <p:nvSpPr>
          <p:cNvPr id="14" name="TextBox 13">
            <a:extLst>
              <a:ext uri="{FF2B5EF4-FFF2-40B4-BE49-F238E27FC236}">
                <a16:creationId xmlns:a16="http://schemas.microsoft.com/office/drawing/2014/main" id="{DB775D84-E6D7-2C32-76DD-8C57E00B730E}"/>
              </a:ext>
            </a:extLst>
          </p:cNvPr>
          <p:cNvSpPr txBox="1"/>
          <p:nvPr/>
        </p:nvSpPr>
        <p:spPr>
          <a:xfrm>
            <a:off x="4506325" y="4343400"/>
            <a:ext cx="1371600" cy="707886"/>
          </a:xfrm>
          <a:prstGeom prst="rect">
            <a:avLst/>
          </a:prstGeom>
          <a:noFill/>
        </p:spPr>
        <p:txBody>
          <a:bodyPr wrap="square" rtlCol="0">
            <a:spAutoFit/>
          </a:bodyPr>
          <a:lstStyle/>
          <a:p>
            <a:pPr algn="ctr"/>
            <a:r>
              <a:rPr lang="en-US" sz="2000" dirty="0"/>
              <a:t>Fine </a:t>
            </a:r>
          </a:p>
          <a:p>
            <a:pPr algn="ctr"/>
            <a:r>
              <a:rPr lang="en-US" sz="2000" dirty="0"/>
              <a:t>Arts</a:t>
            </a:r>
          </a:p>
        </p:txBody>
      </p:sp>
      <p:sp>
        <p:nvSpPr>
          <p:cNvPr id="15" name="TextBox 14">
            <a:extLst>
              <a:ext uri="{FF2B5EF4-FFF2-40B4-BE49-F238E27FC236}">
                <a16:creationId xmlns:a16="http://schemas.microsoft.com/office/drawing/2014/main" id="{5737FCD7-0C2E-80DF-F9BF-5FF4799B9D6E}"/>
              </a:ext>
            </a:extLst>
          </p:cNvPr>
          <p:cNvSpPr txBox="1"/>
          <p:nvPr/>
        </p:nvSpPr>
        <p:spPr>
          <a:xfrm>
            <a:off x="6314077" y="4343400"/>
            <a:ext cx="1371600" cy="707886"/>
          </a:xfrm>
          <a:prstGeom prst="rect">
            <a:avLst/>
          </a:prstGeom>
          <a:noFill/>
        </p:spPr>
        <p:txBody>
          <a:bodyPr wrap="square" rtlCol="0">
            <a:spAutoFit/>
          </a:bodyPr>
          <a:lstStyle/>
          <a:p>
            <a:pPr algn="ctr"/>
            <a:r>
              <a:rPr lang="en-US" sz="2000" dirty="0"/>
              <a:t>Early College</a:t>
            </a:r>
          </a:p>
        </p:txBody>
      </p:sp>
      <p:sp>
        <p:nvSpPr>
          <p:cNvPr id="16" name="TextBox 15">
            <a:extLst>
              <a:ext uri="{FF2B5EF4-FFF2-40B4-BE49-F238E27FC236}">
                <a16:creationId xmlns:a16="http://schemas.microsoft.com/office/drawing/2014/main" id="{1D4BDA3C-F552-426C-8036-DE2085E0BD66}"/>
              </a:ext>
            </a:extLst>
          </p:cNvPr>
          <p:cNvSpPr txBox="1"/>
          <p:nvPr/>
        </p:nvSpPr>
        <p:spPr>
          <a:xfrm>
            <a:off x="7903752" y="4343400"/>
            <a:ext cx="1807752" cy="1015663"/>
          </a:xfrm>
          <a:prstGeom prst="rect">
            <a:avLst/>
          </a:prstGeom>
          <a:noFill/>
        </p:spPr>
        <p:txBody>
          <a:bodyPr wrap="square" rtlCol="0">
            <a:spAutoFit/>
          </a:bodyPr>
          <a:lstStyle/>
          <a:p>
            <a:pPr algn="ctr"/>
            <a:r>
              <a:rPr lang="en-US" sz="2000" dirty="0"/>
              <a:t>Career &amp;</a:t>
            </a:r>
          </a:p>
          <a:p>
            <a:pPr algn="ctr"/>
            <a:r>
              <a:rPr lang="en-US" sz="2000" dirty="0"/>
              <a:t>Technical Education</a:t>
            </a:r>
          </a:p>
        </p:txBody>
      </p:sp>
      <p:sp>
        <p:nvSpPr>
          <p:cNvPr id="17" name="TextBox 16">
            <a:extLst>
              <a:ext uri="{FF2B5EF4-FFF2-40B4-BE49-F238E27FC236}">
                <a16:creationId xmlns:a16="http://schemas.microsoft.com/office/drawing/2014/main" id="{480DE956-6B41-C94D-0648-7B8197ADDC74}"/>
              </a:ext>
            </a:extLst>
          </p:cNvPr>
          <p:cNvSpPr txBox="1"/>
          <p:nvPr/>
        </p:nvSpPr>
        <p:spPr>
          <a:xfrm>
            <a:off x="9839145" y="4343400"/>
            <a:ext cx="1552467" cy="707886"/>
          </a:xfrm>
          <a:prstGeom prst="rect">
            <a:avLst/>
          </a:prstGeom>
          <a:noFill/>
        </p:spPr>
        <p:txBody>
          <a:bodyPr wrap="square" rtlCol="0">
            <a:spAutoFit/>
          </a:bodyPr>
          <a:lstStyle/>
          <a:p>
            <a:pPr algn="ctr"/>
            <a:r>
              <a:rPr lang="en-US" sz="2000" dirty="0"/>
              <a:t>Community/ Admin.</a:t>
            </a:r>
          </a:p>
        </p:txBody>
      </p:sp>
      <p:sp>
        <p:nvSpPr>
          <p:cNvPr id="18" name="TextBox 17">
            <a:extLst>
              <a:ext uri="{FF2B5EF4-FFF2-40B4-BE49-F238E27FC236}">
                <a16:creationId xmlns:a16="http://schemas.microsoft.com/office/drawing/2014/main" id="{B64D748B-B4CA-DB2A-3DBD-98A21F0A4B01}"/>
              </a:ext>
            </a:extLst>
          </p:cNvPr>
          <p:cNvSpPr txBox="1"/>
          <p:nvPr/>
        </p:nvSpPr>
        <p:spPr>
          <a:xfrm>
            <a:off x="890821" y="5051286"/>
            <a:ext cx="1371600" cy="523220"/>
          </a:xfrm>
          <a:prstGeom prst="rect">
            <a:avLst/>
          </a:prstGeom>
          <a:noFill/>
        </p:spPr>
        <p:txBody>
          <a:bodyPr wrap="square" rtlCol="0">
            <a:spAutoFit/>
          </a:bodyPr>
          <a:lstStyle/>
          <a:p>
            <a:pPr algn="ctr"/>
            <a:r>
              <a:rPr lang="en-US" sz="1400" dirty="0"/>
              <a:t>Standalone </a:t>
            </a:r>
          </a:p>
          <a:p>
            <a:pPr algn="ctr"/>
            <a:r>
              <a:rPr lang="en-US" sz="1400" dirty="0"/>
              <a:t>PK 3-4</a:t>
            </a:r>
          </a:p>
        </p:txBody>
      </p:sp>
      <p:sp>
        <p:nvSpPr>
          <p:cNvPr id="19" name="TextBox 18">
            <a:extLst>
              <a:ext uri="{FF2B5EF4-FFF2-40B4-BE49-F238E27FC236}">
                <a16:creationId xmlns:a16="http://schemas.microsoft.com/office/drawing/2014/main" id="{CA4B8480-5148-32D1-BAB0-224E354C4E8B}"/>
              </a:ext>
            </a:extLst>
          </p:cNvPr>
          <p:cNvSpPr txBox="1"/>
          <p:nvPr/>
        </p:nvSpPr>
        <p:spPr>
          <a:xfrm>
            <a:off x="2698573" y="5051286"/>
            <a:ext cx="1371600" cy="738664"/>
          </a:xfrm>
          <a:prstGeom prst="rect">
            <a:avLst/>
          </a:prstGeom>
          <a:noFill/>
        </p:spPr>
        <p:txBody>
          <a:bodyPr wrap="square" rtlCol="0">
            <a:spAutoFit/>
          </a:bodyPr>
          <a:lstStyle/>
          <a:p>
            <a:pPr algn="ctr"/>
            <a:r>
              <a:rPr lang="en-US" sz="1400" dirty="0"/>
              <a:t>Includes Classical Studies &amp; IB</a:t>
            </a:r>
          </a:p>
        </p:txBody>
      </p:sp>
      <p:sp>
        <p:nvSpPr>
          <p:cNvPr id="20" name="TextBox 19">
            <a:extLst>
              <a:ext uri="{FF2B5EF4-FFF2-40B4-BE49-F238E27FC236}">
                <a16:creationId xmlns:a16="http://schemas.microsoft.com/office/drawing/2014/main" id="{8C1315B8-4088-8B37-7343-5F0F04722606}"/>
              </a:ext>
            </a:extLst>
          </p:cNvPr>
          <p:cNvSpPr txBox="1"/>
          <p:nvPr/>
        </p:nvSpPr>
        <p:spPr>
          <a:xfrm>
            <a:off x="6314077" y="5051286"/>
            <a:ext cx="1371600" cy="738664"/>
          </a:xfrm>
          <a:prstGeom prst="rect">
            <a:avLst/>
          </a:prstGeom>
          <a:noFill/>
        </p:spPr>
        <p:txBody>
          <a:bodyPr wrap="square" rtlCol="0">
            <a:spAutoFit/>
          </a:bodyPr>
          <a:lstStyle/>
          <a:p>
            <a:pPr algn="ctr"/>
            <a:r>
              <a:rPr lang="en-US" sz="1400" dirty="0"/>
              <a:t>College or university &amp; </a:t>
            </a:r>
          </a:p>
          <a:p>
            <a:pPr algn="ctr"/>
            <a:r>
              <a:rPr lang="en-US" sz="1400" dirty="0"/>
              <a:t>P-TECH</a:t>
            </a:r>
          </a:p>
        </p:txBody>
      </p:sp>
      <p:sp>
        <p:nvSpPr>
          <p:cNvPr id="22" name="Rectangle: Rounded Corners 21">
            <a:extLst>
              <a:ext uri="{FF2B5EF4-FFF2-40B4-BE49-F238E27FC236}">
                <a16:creationId xmlns:a16="http://schemas.microsoft.com/office/drawing/2014/main" id="{2077EB96-07A8-EF13-B1D8-3D4F5F92F7F3}"/>
              </a:ext>
            </a:extLst>
          </p:cNvPr>
          <p:cNvSpPr/>
          <p:nvPr/>
        </p:nvSpPr>
        <p:spPr>
          <a:xfrm>
            <a:off x="808758" y="2721720"/>
            <a:ext cx="1544099" cy="3243359"/>
          </a:xfrm>
          <a:prstGeom prst="roundRect">
            <a:avLst/>
          </a:prstGeom>
          <a:noFill/>
          <a:ln w="38100">
            <a:solidFill>
              <a:srgbClr val="1A69F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FB731C8-8F67-48E0-95F6-8C9545763FDB}"/>
              </a:ext>
            </a:extLst>
          </p:cNvPr>
          <p:cNvSpPr/>
          <p:nvPr/>
        </p:nvSpPr>
        <p:spPr>
          <a:xfrm>
            <a:off x="2612323" y="2721720"/>
            <a:ext cx="1544099" cy="3243359"/>
          </a:xfrm>
          <a:prstGeom prst="roundRect">
            <a:avLst/>
          </a:prstGeom>
          <a:noFill/>
          <a:ln w="38100">
            <a:solidFill>
              <a:srgbClr val="DF73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5AC13EF4-C86B-CFF7-032B-36AFD29B0D07}"/>
              </a:ext>
            </a:extLst>
          </p:cNvPr>
          <p:cNvSpPr/>
          <p:nvPr/>
        </p:nvSpPr>
        <p:spPr>
          <a:xfrm>
            <a:off x="4415888" y="2721720"/>
            <a:ext cx="1544099" cy="3243359"/>
          </a:xfrm>
          <a:prstGeom prst="roundRect">
            <a:avLst/>
          </a:prstGeom>
          <a:noFill/>
          <a:ln w="38100">
            <a:solidFill>
              <a:srgbClr val="FF41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88207513-0789-57D7-9AFC-C6E463875F08}"/>
              </a:ext>
            </a:extLst>
          </p:cNvPr>
          <p:cNvSpPr/>
          <p:nvPr/>
        </p:nvSpPr>
        <p:spPr>
          <a:xfrm>
            <a:off x="6232015" y="2721720"/>
            <a:ext cx="1544099" cy="3243359"/>
          </a:xfrm>
          <a:prstGeom prst="roundRect">
            <a:avLst/>
          </a:prstGeom>
          <a:noFill/>
          <a:ln w="38100">
            <a:solidFill>
              <a:srgbClr val="FFCD3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A3804184-B5CC-C872-7D6E-68FA153F1E52}"/>
              </a:ext>
            </a:extLst>
          </p:cNvPr>
          <p:cNvSpPr/>
          <p:nvPr/>
        </p:nvSpPr>
        <p:spPr>
          <a:xfrm>
            <a:off x="8035578" y="2721720"/>
            <a:ext cx="1544099" cy="3243359"/>
          </a:xfrm>
          <a:prstGeom prst="roundRect">
            <a:avLst/>
          </a:prstGeom>
          <a:noFill/>
          <a:ln w="38100">
            <a:solidFill>
              <a:srgbClr val="02D28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3FC26447-040E-30EE-9C60-2D75FE464A2C}"/>
              </a:ext>
            </a:extLst>
          </p:cNvPr>
          <p:cNvSpPr/>
          <p:nvPr/>
        </p:nvSpPr>
        <p:spPr>
          <a:xfrm>
            <a:off x="9839141" y="2721720"/>
            <a:ext cx="1544099" cy="3243359"/>
          </a:xfrm>
          <a:prstGeom prst="roundRect">
            <a:avLst/>
          </a:prstGeom>
          <a:noFill/>
          <a:ln w="38100">
            <a:solidFill>
              <a:srgbClr val="9AA0F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76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68EA4-6583-8613-F7AB-5E3D97D087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4D4B4F0-AE95-8ECE-08B9-0FD71B5F5495}"/>
              </a:ext>
            </a:extLst>
          </p:cNvPr>
          <p:cNvSpPr txBox="1"/>
          <p:nvPr/>
        </p:nvSpPr>
        <p:spPr>
          <a:xfrm>
            <a:off x="256434" y="342570"/>
            <a:ext cx="11679132" cy="1323439"/>
          </a:xfrm>
          <a:prstGeom prst="rect">
            <a:avLst/>
          </a:prstGeom>
          <a:noFill/>
        </p:spPr>
        <p:txBody>
          <a:bodyPr wrap="square" rtlCol="0">
            <a:spAutoFit/>
          </a:bodyPr>
          <a:lstStyle/>
          <a:p>
            <a:pPr algn="ctr"/>
            <a:endParaRPr lang="en-US" sz="2200" dirty="0">
              <a:latin typeface="+mj-lt"/>
            </a:endParaRPr>
          </a:p>
          <a:p>
            <a:pPr algn="ctr"/>
            <a:endParaRPr lang="en-US" sz="2200" dirty="0">
              <a:latin typeface="+mj-lt"/>
            </a:endParaRPr>
          </a:p>
          <a:p>
            <a:pPr algn="ctr"/>
            <a:r>
              <a:rPr lang="en-US" sz="3600" dirty="0">
                <a:latin typeface="+mj-lt"/>
              </a:rPr>
              <a:t>Rank your preference on </a:t>
            </a:r>
            <a:r>
              <a:rPr lang="en-US" sz="3600" u="sng" dirty="0">
                <a:latin typeface="+mj-lt"/>
              </a:rPr>
              <a:t>types</a:t>
            </a:r>
            <a:r>
              <a:rPr lang="en-US" sz="3600" dirty="0">
                <a:latin typeface="+mj-lt"/>
              </a:rPr>
              <a:t> of programs to visit.</a:t>
            </a:r>
          </a:p>
        </p:txBody>
      </p:sp>
      <p:pic>
        <p:nvPicPr>
          <p:cNvPr id="6" name="Graphic 5" descr="Man with kid with solid fill">
            <a:extLst>
              <a:ext uri="{FF2B5EF4-FFF2-40B4-BE49-F238E27FC236}">
                <a16:creationId xmlns:a16="http://schemas.microsoft.com/office/drawing/2014/main" id="{E57DA3F8-076B-169F-1728-FEABE59DE0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91615" y="2971800"/>
            <a:ext cx="1371600" cy="1371600"/>
          </a:xfrm>
          <a:prstGeom prst="rect">
            <a:avLst/>
          </a:prstGeom>
        </p:spPr>
      </p:pic>
      <p:pic>
        <p:nvPicPr>
          <p:cNvPr id="7" name="Graphic 6" descr="Drama with solid fill">
            <a:extLst>
              <a:ext uri="{FF2B5EF4-FFF2-40B4-BE49-F238E27FC236}">
                <a16:creationId xmlns:a16="http://schemas.microsoft.com/office/drawing/2014/main" id="{92457561-EF35-9CC3-62E0-CDE0C55E276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121827" y="2971800"/>
            <a:ext cx="1371600" cy="1371600"/>
          </a:xfrm>
          <a:prstGeom prst="rect">
            <a:avLst/>
          </a:prstGeom>
        </p:spPr>
      </p:pic>
      <p:pic>
        <p:nvPicPr>
          <p:cNvPr id="8" name="Graphic 7" descr="Graduation cap with solid fill">
            <a:extLst>
              <a:ext uri="{FF2B5EF4-FFF2-40B4-BE49-F238E27FC236}">
                <a16:creationId xmlns:a16="http://schemas.microsoft.com/office/drawing/2014/main" id="{4AF4A51D-E64B-0FD5-D29C-5A29AAD1D62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311316" y="2971800"/>
            <a:ext cx="1371600" cy="1371600"/>
          </a:xfrm>
          <a:prstGeom prst="rect">
            <a:avLst/>
          </a:prstGeom>
        </p:spPr>
      </p:pic>
      <p:pic>
        <p:nvPicPr>
          <p:cNvPr id="9" name="Graphic 8" descr="Schoolhouse with solid fill">
            <a:extLst>
              <a:ext uri="{FF2B5EF4-FFF2-40B4-BE49-F238E27FC236}">
                <a16:creationId xmlns:a16="http://schemas.microsoft.com/office/drawing/2014/main" id="{8491FFEF-D85C-BCAF-6BD4-90D2BE23DB0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4487917" y="2971800"/>
            <a:ext cx="1371600" cy="1371600"/>
          </a:xfrm>
          <a:prstGeom prst="rect">
            <a:avLst/>
          </a:prstGeom>
        </p:spPr>
      </p:pic>
      <p:pic>
        <p:nvPicPr>
          <p:cNvPr id="10" name="Graphic 9" descr="Office worker male with solid fill">
            <a:extLst>
              <a:ext uri="{FF2B5EF4-FFF2-40B4-BE49-F238E27FC236}">
                <a16:creationId xmlns:a16="http://schemas.microsoft.com/office/drawing/2014/main" id="{9DA5B107-676A-EF4D-7534-42A7514C9753}"/>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85019" y="2971800"/>
            <a:ext cx="1371600" cy="1371600"/>
          </a:xfrm>
          <a:prstGeom prst="rect">
            <a:avLst/>
          </a:prstGeom>
        </p:spPr>
      </p:pic>
      <p:pic>
        <p:nvPicPr>
          <p:cNvPr id="11" name="Graphic 10" descr="Office Chair with solid fill">
            <a:extLst>
              <a:ext uri="{FF2B5EF4-FFF2-40B4-BE49-F238E27FC236}">
                <a16:creationId xmlns:a16="http://schemas.microsoft.com/office/drawing/2014/main" id="{C58050AA-B0A5-03A8-A69C-AB40E614A183}"/>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929579" y="2971800"/>
            <a:ext cx="1371600" cy="1371600"/>
          </a:xfrm>
          <a:prstGeom prst="rect">
            <a:avLst/>
          </a:prstGeom>
        </p:spPr>
      </p:pic>
      <p:sp>
        <p:nvSpPr>
          <p:cNvPr id="12" name="TextBox 11">
            <a:extLst>
              <a:ext uri="{FF2B5EF4-FFF2-40B4-BE49-F238E27FC236}">
                <a16:creationId xmlns:a16="http://schemas.microsoft.com/office/drawing/2014/main" id="{E2B96663-358C-9C51-B77D-6898D911F711}"/>
              </a:ext>
            </a:extLst>
          </p:cNvPr>
          <p:cNvSpPr txBox="1"/>
          <p:nvPr/>
        </p:nvSpPr>
        <p:spPr>
          <a:xfrm>
            <a:off x="2691615" y="4343400"/>
            <a:ext cx="1371600" cy="707886"/>
          </a:xfrm>
          <a:prstGeom prst="rect">
            <a:avLst/>
          </a:prstGeom>
          <a:noFill/>
        </p:spPr>
        <p:txBody>
          <a:bodyPr wrap="square" rtlCol="0">
            <a:spAutoFit/>
          </a:bodyPr>
          <a:lstStyle/>
          <a:p>
            <a:pPr algn="ctr"/>
            <a:r>
              <a:rPr lang="en-US" sz="2000" dirty="0"/>
              <a:t>Early Childhood</a:t>
            </a:r>
          </a:p>
        </p:txBody>
      </p:sp>
      <p:sp>
        <p:nvSpPr>
          <p:cNvPr id="13" name="TextBox 12">
            <a:extLst>
              <a:ext uri="{FF2B5EF4-FFF2-40B4-BE49-F238E27FC236}">
                <a16:creationId xmlns:a16="http://schemas.microsoft.com/office/drawing/2014/main" id="{CE1764BE-0DF4-BD6D-E1EE-1D5521AF4D04}"/>
              </a:ext>
            </a:extLst>
          </p:cNvPr>
          <p:cNvSpPr txBox="1"/>
          <p:nvPr/>
        </p:nvSpPr>
        <p:spPr>
          <a:xfrm>
            <a:off x="6311316" y="4343400"/>
            <a:ext cx="1371600" cy="707886"/>
          </a:xfrm>
          <a:prstGeom prst="rect">
            <a:avLst/>
          </a:prstGeom>
          <a:noFill/>
        </p:spPr>
        <p:txBody>
          <a:bodyPr wrap="square" rtlCol="0">
            <a:spAutoFit/>
          </a:bodyPr>
          <a:lstStyle/>
          <a:p>
            <a:pPr algn="ctr"/>
            <a:r>
              <a:rPr lang="en-US" sz="2000" dirty="0"/>
              <a:t>Enhanced Academics</a:t>
            </a:r>
          </a:p>
        </p:txBody>
      </p:sp>
      <p:sp>
        <p:nvSpPr>
          <p:cNvPr id="14" name="TextBox 13">
            <a:extLst>
              <a:ext uri="{FF2B5EF4-FFF2-40B4-BE49-F238E27FC236}">
                <a16:creationId xmlns:a16="http://schemas.microsoft.com/office/drawing/2014/main" id="{98061A88-B32B-995D-747B-D9D3697F8FF7}"/>
              </a:ext>
            </a:extLst>
          </p:cNvPr>
          <p:cNvSpPr txBox="1"/>
          <p:nvPr/>
        </p:nvSpPr>
        <p:spPr>
          <a:xfrm>
            <a:off x="8121827" y="4343400"/>
            <a:ext cx="1371600" cy="707886"/>
          </a:xfrm>
          <a:prstGeom prst="rect">
            <a:avLst/>
          </a:prstGeom>
          <a:noFill/>
        </p:spPr>
        <p:txBody>
          <a:bodyPr wrap="square" rtlCol="0">
            <a:spAutoFit/>
          </a:bodyPr>
          <a:lstStyle/>
          <a:p>
            <a:pPr algn="ctr"/>
            <a:r>
              <a:rPr lang="en-US" sz="2000" dirty="0"/>
              <a:t>Fine </a:t>
            </a:r>
          </a:p>
          <a:p>
            <a:pPr algn="ctr"/>
            <a:r>
              <a:rPr lang="en-US" sz="2000" dirty="0"/>
              <a:t>Arts</a:t>
            </a:r>
          </a:p>
        </p:txBody>
      </p:sp>
      <p:sp>
        <p:nvSpPr>
          <p:cNvPr id="15" name="TextBox 14">
            <a:extLst>
              <a:ext uri="{FF2B5EF4-FFF2-40B4-BE49-F238E27FC236}">
                <a16:creationId xmlns:a16="http://schemas.microsoft.com/office/drawing/2014/main" id="{850795ED-7255-10AC-A179-3973644EE032}"/>
              </a:ext>
            </a:extLst>
          </p:cNvPr>
          <p:cNvSpPr txBox="1"/>
          <p:nvPr/>
        </p:nvSpPr>
        <p:spPr>
          <a:xfrm>
            <a:off x="4487917" y="4343400"/>
            <a:ext cx="1371600" cy="707886"/>
          </a:xfrm>
          <a:prstGeom prst="rect">
            <a:avLst/>
          </a:prstGeom>
          <a:noFill/>
        </p:spPr>
        <p:txBody>
          <a:bodyPr wrap="square" rtlCol="0">
            <a:spAutoFit/>
          </a:bodyPr>
          <a:lstStyle/>
          <a:p>
            <a:pPr algn="ctr"/>
            <a:r>
              <a:rPr lang="en-US" sz="2000" dirty="0"/>
              <a:t>Early College</a:t>
            </a:r>
          </a:p>
        </p:txBody>
      </p:sp>
      <p:sp>
        <p:nvSpPr>
          <p:cNvPr id="16" name="TextBox 15">
            <a:extLst>
              <a:ext uri="{FF2B5EF4-FFF2-40B4-BE49-F238E27FC236}">
                <a16:creationId xmlns:a16="http://schemas.microsoft.com/office/drawing/2014/main" id="{8FC82716-6006-3478-FDDC-FA5B4880173A}"/>
              </a:ext>
            </a:extLst>
          </p:cNvPr>
          <p:cNvSpPr txBox="1"/>
          <p:nvPr/>
        </p:nvSpPr>
        <p:spPr>
          <a:xfrm>
            <a:off x="666942" y="4343400"/>
            <a:ext cx="1807752" cy="1015663"/>
          </a:xfrm>
          <a:prstGeom prst="rect">
            <a:avLst/>
          </a:prstGeom>
          <a:noFill/>
        </p:spPr>
        <p:txBody>
          <a:bodyPr wrap="square" rtlCol="0">
            <a:spAutoFit/>
          </a:bodyPr>
          <a:lstStyle/>
          <a:p>
            <a:pPr algn="ctr"/>
            <a:r>
              <a:rPr lang="en-US" sz="2000" dirty="0"/>
              <a:t>Career &amp;</a:t>
            </a:r>
          </a:p>
          <a:p>
            <a:pPr algn="ctr"/>
            <a:r>
              <a:rPr lang="en-US" sz="2000" dirty="0"/>
              <a:t>Technical Education</a:t>
            </a:r>
          </a:p>
        </p:txBody>
      </p:sp>
      <p:sp>
        <p:nvSpPr>
          <p:cNvPr id="17" name="TextBox 16">
            <a:extLst>
              <a:ext uri="{FF2B5EF4-FFF2-40B4-BE49-F238E27FC236}">
                <a16:creationId xmlns:a16="http://schemas.microsoft.com/office/drawing/2014/main" id="{6F6FA2DB-29BE-1E09-7202-20619BD8B3D2}"/>
              </a:ext>
            </a:extLst>
          </p:cNvPr>
          <p:cNvSpPr txBox="1"/>
          <p:nvPr/>
        </p:nvSpPr>
        <p:spPr>
          <a:xfrm>
            <a:off x="9839145" y="4343400"/>
            <a:ext cx="1552467" cy="707886"/>
          </a:xfrm>
          <a:prstGeom prst="rect">
            <a:avLst/>
          </a:prstGeom>
          <a:noFill/>
        </p:spPr>
        <p:txBody>
          <a:bodyPr wrap="square" rtlCol="0">
            <a:spAutoFit/>
          </a:bodyPr>
          <a:lstStyle/>
          <a:p>
            <a:pPr algn="ctr"/>
            <a:r>
              <a:rPr lang="en-US" sz="2000" dirty="0"/>
              <a:t>Community/ Admin.</a:t>
            </a:r>
          </a:p>
        </p:txBody>
      </p:sp>
      <p:sp>
        <p:nvSpPr>
          <p:cNvPr id="18" name="TextBox 17">
            <a:extLst>
              <a:ext uri="{FF2B5EF4-FFF2-40B4-BE49-F238E27FC236}">
                <a16:creationId xmlns:a16="http://schemas.microsoft.com/office/drawing/2014/main" id="{A8A736E3-3433-7D7A-9574-E6659CC932C6}"/>
              </a:ext>
            </a:extLst>
          </p:cNvPr>
          <p:cNvSpPr txBox="1"/>
          <p:nvPr/>
        </p:nvSpPr>
        <p:spPr>
          <a:xfrm>
            <a:off x="2691615" y="5051286"/>
            <a:ext cx="1371600" cy="523220"/>
          </a:xfrm>
          <a:prstGeom prst="rect">
            <a:avLst/>
          </a:prstGeom>
          <a:noFill/>
        </p:spPr>
        <p:txBody>
          <a:bodyPr wrap="square" rtlCol="0">
            <a:spAutoFit/>
          </a:bodyPr>
          <a:lstStyle/>
          <a:p>
            <a:pPr algn="ctr"/>
            <a:r>
              <a:rPr lang="en-US" sz="1400" dirty="0"/>
              <a:t>Standalone </a:t>
            </a:r>
          </a:p>
          <a:p>
            <a:pPr algn="ctr"/>
            <a:r>
              <a:rPr lang="en-US" sz="1400" dirty="0"/>
              <a:t>PK 3-4</a:t>
            </a:r>
          </a:p>
        </p:txBody>
      </p:sp>
      <p:sp>
        <p:nvSpPr>
          <p:cNvPr id="19" name="TextBox 18">
            <a:extLst>
              <a:ext uri="{FF2B5EF4-FFF2-40B4-BE49-F238E27FC236}">
                <a16:creationId xmlns:a16="http://schemas.microsoft.com/office/drawing/2014/main" id="{5F980BBA-E271-D3A5-358F-395BF04BAB76}"/>
              </a:ext>
            </a:extLst>
          </p:cNvPr>
          <p:cNvSpPr txBox="1"/>
          <p:nvPr/>
        </p:nvSpPr>
        <p:spPr>
          <a:xfrm>
            <a:off x="6311316" y="5051286"/>
            <a:ext cx="1371600" cy="738664"/>
          </a:xfrm>
          <a:prstGeom prst="rect">
            <a:avLst/>
          </a:prstGeom>
          <a:noFill/>
        </p:spPr>
        <p:txBody>
          <a:bodyPr wrap="square" rtlCol="0">
            <a:spAutoFit/>
          </a:bodyPr>
          <a:lstStyle/>
          <a:p>
            <a:pPr algn="ctr"/>
            <a:r>
              <a:rPr lang="en-US" sz="1400" dirty="0"/>
              <a:t>Includes Classical Studies &amp; IB</a:t>
            </a:r>
          </a:p>
        </p:txBody>
      </p:sp>
      <p:sp>
        <p:nvSpPr>
          <p:cNvPr id="20" name="TextBox 19">
            <a:extLst>
              <a:ext uri="{FF2B5EF4-FFF2-40B4-BE49-F238E27FC236}">
                <a16:creationId xmlns:a16="http://schemas.microsoft.com/office/drawing/2014/main" id="{57805C26-5E54-BB6B-48EB-EF680C02CF6C}"/>
              </a:ext>
            </a:extLst>
          </p:cNvPr>
          <p:cNvSpPr txBox="1"/>
          <p:nvPr/>
        </p:nvSpPr>
        <p:spPr>
          <a:xfrm>
            <a:off x="4487917" y="5051286"/>
            <a:ext cx="1371600" cy="738664"/>
          </a:xfrm>
          <a:prstGeom prst="rect">
            <a:avLst/>
          </a:prstGeom>
          <a:noFill/>
        </p:spPr>
        <p:txBody>
          <a:bodyPr wrap="square" rtlCol="0">
            <a:spAutoFit/>
          </a:bodyPr>
          <a:lstStyle/>
          <a:p>
            <a:pPr algn="ctr"/>
            <a:r>
              <a:rPr lang="en-US" sz="1400" dirty="0"/>
              <a:t>College or university &amp; </a:t>
            </a:r>
          </a:p>
          <a:p>
            <a:pPr algn="ctr"/>
            <a:r>
              <a:rPr lang="en-US" sz="1400" dirty="0"/>
              <a:t>P-TECH</a:t>
            </a:r>
          </a:p>
        </p:txBody>
      </p:sp>
      <p:sp>
        <p:nvSpPr>
          <p:cNvPr id="22" name="Rectangle: Rounded Corners 21">
            <a:extLst>
              <a:ext uri="{FF2B5EF4-FFF2-40B4-BE49-F238E27FC236}">
                <a16:creationId xmlns:a16="http://schemas.microsoft.com/office/drawing/2014/main" id="{FE5A343D-FAEE-E62C-6A3A-34169C63B148}"/>
              </a:ext>
            </a:extLst>
          </p:cNvPr>
          <p:cNvSpPr/>
          <p:nvPr/>
        </p:nvSpPr>
        <p:spPr>
          <a:xfrm>
            <a:off x="808758" y="2721720"/>
            <a:ext cx="1544099" cy="3243359"/>
          </a:xfrm>
          <a:prstGeom prst="roundRect">
            <a:avLst/>
          </a:prstGeom>
          <a:noFill/>
          <a:ln w="38100">
            <a:solidFill>
              <a:srgbClr val="02D28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9243052-1B1B-BA6F-54D9-ECCB9889260C}"/>
              </a:ext>
            </a:extLst>
          </p:cNvPr>
          <p:cNvSpPr/>
          <p:nvPr/>
        </p:nvSpPr>
        <p:spPr>
          <a:xfrm>
            <a:off x="2612323" y="2721720"/>
            <a:ext cx="1544099" cy="3243359"/>
          </a:xfrm>
          <a:prstGeom prst="roundRect">
            <a:avLst/>
          </a:prstGeom>
          <a:noFill/>
          <a:ln w="38100">
            <a:solidFill>
              <a:srgbClr val="1A69F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C30B14DA-92D5-73B5-96CA-27043313E4D2}"/>
              </a:ext>
            </a:extLst>
          </p:cNvPr>
          <p:cNvSpPr/>
          <p:nvPr/>
        </p:nvSpPr>
        <p:spPr>
          <a:xfrm>
            <a:off x="4415888" y="2721720"/>
            <a:ext cx="1544099" cy="3243359"/>
          </a:xfrm>
          <a:prstGeom prst="roundRect">
            <a:avLst/>
          </a:prstGeom>
          <a:noFill/>
          <a:ln w="38100">
            <a:solidFill>
              <a:srgbClr val="FFCD3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EBE4780-DA81-8664-0B47-36B4604E1198}"/>
              </a:ext>
            </a:extLst>
          </p:cNvPr>
          <p:cNvSpPr/>
          <p:nvPr/>
        </p:nvSpPr>
        <p:spPr>
          <a:xfrm>
            <a:off x="6232015" y="2721720"/>
            <a:ext cx="1544099" cy="3243359"/>
          </a:xfrm>
          <a:prstGeom prst="roundRect">
            <a:avLst/>
          </a:prstGeom>
          <a:noFill/>
          <a:ln w="38100">
            <a:solidFill>
              <a:srgbClr val="DF73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92ECA21-0223-6ECF-057A-32056234EA6E}"/>
              </a:ext>
            </a:extLst>
          </p:cNvPr>
          <p:cNvSpPr/>
          <p:nvPr/>
        </p:nvSpPr>
        <p:spPr>
          <a:xfrm>
            <a:off x="8035578" y="2721720"/>
            <a:ext cx="1544099" cy="3243359"/>
          </a:xfrm>
          <a:prstGeom prst="roundRect">
            <a:avLst/>
          </a:prstGeom>
          <a:noFill/>
          <a:ln w="38100">
            <a:solidFill>
              <a:srgbClr val="FF41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20E24021-8819-C72D-05E8-07A4216A92BF}"/>
              </a:ext>
            </a:extLst>
          </p:cNvPr>
          <p:cNvSpPr/>
          <p:nvPr/>
        </p:nvSpPr>
        <p:spPr>
          <a:xfrm>
            <a:off x="9839141" y="2721720"/>
            <a:ext cx="1544099" cy="3243359"/>
          </a:xfrm>
          <a:prstGeom prst="roundRect">
            <a:avLst/>
          </a:prstGeom>
          <a:noFill/>
          <a:ln w="38100">
            <a:solidFill>
              <a:srgbClr val="9AA0F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A0E1DAA-5C9D-A71B-D4D8-CE951BBB1278}"/>
              </a:ext>
            </a:extLst>
          </p:cNvPr>
          <p:cNvSpPr txBox="1"/>
          <p:nvPr/>
        </p:nvSpPr>
        <p:spPr>
          <a:xfrm>
            <a:off x="2691615" y="1890723"/>
            <a:ext cx="1371600" cy="830997"/>
          </a:xfrm>
          <a:prstGeom prst="rect">
            <a:avLst/>
          </a:prstGeom>
          <a:noFill/>
        </p:spPr>
        <p:txBody>
          <a:bodyPr wrap="square" rtlCol="0">
            <a:spAutoFit/>
          </a:bodyPr>
          <a:lstStyle/>
          <a:p>
            <a:pPr algn="ctr"/>
            <a:r>
              <a:rPr lang="en-US" sz="4800" b="1" spc="300" dirty="0">
                <a:ln w="19050">
                  <a:solidFill>
                    <a:schemeClr val="tx2"/>
                  </a:solidFill>
                </a:ln>
                <a:solidFill>
                  <a:srgbClr val="1A69F4"/>
                </a:solidFill>
                <a:latin typeface="Calibri" panose="020F0502020204030204" pitchFamily="34" charset="0"/>
                <a:ea typeface="Calibri" panose="020F0502020204030204" pitchFamily="34" charset="0"/>
                <a:cs typeface="Calibri" panose="020F0502020204030204" pitchFamily="34" charset="0"/>
              </a:rPr>
              <a:t>2</a:t>
            </a:r>
          </a:p>
        </p:txBody>
      </p:sp>
      <p:sp>
        <p:nvSpPr>
          <p:cNvPr id="39" name="TextBox 38">
            <a:extLst>
              <a:ext uri="{FF2B5EF4-FFF2-40B4-BE49-F238E27FC236}">
                <a16:creationId xmlns:a16="http://schemas.microsoft.com/office/drawing/2014/main" id="{8E0CAF0C-A7F7-4679-B4F8-B93FC1598E6D}"/>
              </a:ext>
            </a:extLst>
          </p:cNvPr>
          <p:cNvSpPr txBox="1"/>
          <p:nvPr/>
        </p:nvSpPr>
        <p:spPr>
          <a:xfrm>
            <a:off x="6311315" y="1890723"/>
            <a:ext cx="1371600" cy="830997"/>
          </a:xfrm>
          <a:prstGeom prst="rect">
            <a:avLst/>
          </a:prstGeom>
          <a:noFill/>
        </p:spPr>
        <p:txBody>
          <a:bodyPr wrap="square" rtlCol="0">
            <a:spAutoFit/>
          </a:bodyPr>
          <a:lstStyle/>
          <a:p>
            <a:pPr algn="ctr"/>
            <a:r>
              <a:rPr lang="en-US" sz="4800" b="1" spc="300" dirty="0">
                <a:ln w="19050">
                  <a:solidFill>
                    <a:schemeClr val="tx2"/>
                  </a:solidFill>
                </a:ln>
                <a:solidFill>
                  <a:srgbClr val="DF7399"/>
                </a:solidFill>
                <a:latin typeface="Calibri" panose="020F0502020204030204" pitchFamily="34" charset="0"/>
                <a:ea typeface="Calibri" panose="020F0502020204030204" pitchFamily="34" charset="0"/>
                <a:cs typeface="Calibri" panose="020F0502020204030204" pitchFamily="34" charset="0"/>
              </a:rPr>
              <a:t>4</a:t>
            </a:r>
          </a:p>
        </p:txBody>
      </p:sp>
      <p:sp>
        <p:nvSpPr>
          <p:cNvPr id="40" name="TextBox 39">
            <a:extLst>
              <a:ext uri="{FF2B5EF4-FFF2-40B4-BE49-F238E27FC236}">
                <a16:creationId xmlns:a16="http://schemas.microsoft.com/office/drawing/2014/main" id="{CCC6D60B-34B2-F763-DAD7-6452E5C587A9}"/>
              </a:ext>
            </a:extLst>
          </p:cNvPr>
          <p:cNvSpPr txBox="1"/>
          <p:nvPr/>
        </p:nvSpPr>
        <p:spPr>
          <a:xfrm>
            <a:off x="8112200" y="1890723"/>
            <a:ext cx="1371600" cy="830997"/>
          </a:xfrm>
          <a:prstGeom prst="rect">
            <a:avLst/>
          </a:prstGeom>
          <a:noFill/>
        </p:spPr>
        <p:txBody>
          <a:bodyPr wrap="square" rtlCol="0">
            <a:spAutoFit/>
          </a:bodyPr>
          <a:lstStyle/>
          <a:p>
            <a:pPr algn="ctr"/>
            <a:r>
              <a:rPr lang="en-US" sz="4800" b="1" spc="300" dirty="0">
                <a:ln w="19050">
                  <a:solidFill>
                    <a:schemeClr val="tx2"/>
                  </a:solidFill>
                </a:ln>
                <a:solidFill>
                  <a:srgbClr val="FF413E"/>
                </a:solidFill>
                <a:latin typeface="Calibri" panose="020F0502020204030204" pitchFamily="34" charset="0"/>
                <a:ea typeface="Calibri" panose="020F0502020204030204" pitchFamily="34" charset="0"/>
                <a:cs typeface="Calibri" panose="020F0502020204030204" pitchFamily="34" charset="0"/>
              </a:rPr>
              <a:t>5</a:t>
            </a:r>
          </a:p>
        </p:txBody>
      </p:sp>
      <p:sp>
        <p:nvSpPr>
          <p:cNvPr id="41" name="TextBox 40">
            <a:extLst>
              <a:ext uri="{FF2B5EF4-FFF2-40B4-BE49-F238E27FC236}">
                <a16:creationId xmlns:a16="http://schemas.microsoft.com/office/drawing/2014/main" id="{22EB2DB9-137C-9E12-B8CF-97FA9D789895}"/>
              </a:ext>
            </a:extLst>
          </p:cNvPr>
          <p:cNvSpPr txBox="1"/>
          <p:nvPr/>
        </p:nvSpPr>
        <p:spPr>
          <a:xfrm>
            <a:off x="4497544" y="1890723"/>
            <a:ext cx="1371600" cy="830997"/>
          </a:xfrm>
          <a:prstGeom prst="rect">
            <a:avLst/>
          </a:prstGeom>
          <a:noFill/>
        </p:spPr>
        <p:txBody>
          <a:bodyPr wrap="square" rtlCol="0">
            <a:spAutoFit/>
          </a:bodyPr>
          <a:lstStyle/>
          <a:p>
            <a:pPr algn="ctr"/>
            <a:r>
              <a:rPr lang="en-US" sz="4800" b="1" spc="300" dirty="0">
                <a:ln w="19050">
                  <a:solidFill>
                    <a:schemeClr val="tx2"/>
                  </a:solidFill>
                </a:ln>
                <a:solidFill>
                  <a:srgbClr val="FFCD38"/>
                </a:solidFill>
                <a:latin typeface="Calibri" panose="020F0502020204030204" pitchFamily="34" charset="0"/>
                <a:ea typeface="Calibri" panose="020F0502020204030204" pitchFamily="34" charset="0"/>
                <a:cs typeface="Calibri" panose="020F0502020204030204" pitchFamily="34" charset="0"/>
              </a:rPr>
              <a:t>3</a:t>
            </a:r>
          </a:p>
        </p:txBody>
      </p:sp>
      <p:sp>
        <p:nvSpPr>
          <p:cNvPr id="42" name="TextBox 41">
            <a:extLst>
              <a:ext uri="{FF2B5EF4-FFF2-40B4-BE49-F238E27FC236}">
                <a16:creationId xmlns:a16="http://schemas.microsoft.com/office/drawing/2014/main" id="{529492B3-B20B-DA6B-09E9-5547B0409DA3}"/>
              </a:ext>
            </a:extLst>
          </p:cNvPr>
          <p:cNvSpPr txBox="1"/>
          <p:nvPr/>
        </p:nvSpPr>
        <p:spPr>
          <a:xfrm>
            <a:off x="882531" y="1890723"/>
            <a:ext cx="1371600" cy="830997"/>
          </a:xfrm>
          <a:prstGeom prst="rect">
            <a:avLst/>
          </a:prstGeom>
          <a:noFill/>
        </p:spPr>
        <p:txBody>
          <a:bodyPr wrap="square" rtlCol="0">
            <a:spAutoFit/>
          </a:bodyPr>
          <a:lstStyle/>
          <a:p>
            <a:pPr algn="ctr"/>
            <a:r>
              <a:rPr lang="en-US" sz="4800" b="1" spc="300" dirty="0">
                <a:ln w="19050">
                  <a:solidFill>
                    <a:schemeClr val="tx2"/>
                  </a:solidFill>
                </a:ln>
                <a:solidFill>
                  <a:srgbClr val="02D28C"/>
                </a:solidFill>
                <a:latin typeface="Calibri" panose="020F0502020204030204" pitchFamily="34" charset="0"/>
                <a:ea typeface="Calibri" panose="020F0502020204030204" pitchFamily="34" charset="0"/>
                <a:cs typeface="Calibri" panose="020F0502020204030204" pitchFamily="34" charset="0"/>
              </a:rPr>
              <a:t>1</a:t>
            </a:r>
          </a:p>
        </p:txBody>
      </p:sp>
      <p:sp>
        <p:nvSpPr>
          <p:cNvPr id="43" name="TextBox 42">
            <a:extLst>
              <a:ext uri="{FF2B5EF4-FFF2-40B4-BE49-F238E27FC236}">
                <a16:creationId xmlns:a16="http://schemas.microsoft.com/office/drawing/2014/main" id="{7AC07B2B-DD03-9389-0455-EF9683634B0A}"/>
              </a:ext>
            </a:extLst>
          </p:cNvPr>
          <p:cNvSpPr txBox="1"/>
          <p:nvPr/>
        </p:nvSpPr>
        <p:spPr>
          <a:xfrm>
            <a:off x="9929579" y="1890723"/>
            <a:ext cx="1371600" cy="830997"/>
          </a:xfrm>
          <a:prstGeom prst="rect">
            <a:avLst/>
          </a:prstGeom>
          <a:noFill/>
        </p:spPr>
        <p:txBody>
          <a:bodyPr wrap="square" rtlCol="0">
            <a:spAutoFit/>
          </a:bodyPr>
          <a:lstStyle/>
          <a:p>
            <a:pPr algn="ctr"/>
            <a:r>
              <a:rPr lang="en-US" sz="4800" b="1" spc="300" dirty="0">
                <a:ln w="19050">
                  <a:solidFill>
                    <a:schemeClr val="tx2"/>
                  </a:solidFill>
                </a:ln>
                <a:solidFill>
                  <a:srgbClr val="9AA0FC"/>
                </a:solidFill>
                <a:latin typeface="Calibri" panose="020F0502020204030204" pitchFamily="34" charset="0"/>
                <a:ea typeface="Calibri" panose="020F0502020204030204" pitchFamily="34" charset="0"/>
                <a:cs typeface="Calibri" panose="020F0502020204030204" pitchFamily="34" charset="0"/>
              </a:rPr>
              <a:t>6</a:t>
            </a:r>
          </a:p>
        </p:txBody>
      </p:sp>
    </p:spTree>
    <p:extLst>
      <p:ext uri="{BB962C8B-B14F-4D97-AF65-F5344CB8AC3E}">
        <p14:creationId xmlns:p14="http://schemas.microsoft.com/office/powerpoint/2010/main" val="344098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B35DC-2195-36C8-D90C-917EFEA03E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3016C0-6439-C1BC-2499-A7A8FC1C9D6D}"/>
              </a:ext>
            </a:extLst>
          </p:cNvPr>
          <p:cNvSpPr txBox="1"/>
          <p:nvPr/>
        </p:nvSpPr>
        <p:spPr>
          <a:xfrm>
            <a:off x="256434" y="342570"/>
            <a:ext cx="11679132" cy="1323439"/>
          </a:xfrm>
          <a:prstGeom prst="rect">
            <a:avLst/>
          </a:prstGeom>
          <a:noFill/>
        </p:spPr>
        <p:txBody>
          <a:bodyPr wrap="square" rtlCol="0">
            <a:spAutoFit/>
          </a:bodyPr>
          <a:lstStyle/>
          <a:p>
            <a:pPr algn="ctr"/>
            <a:endParaRPr lang="en-US" sz="2200" dirty="0">
              <a:latin typeface="+mj-lt"/>
            </a:endParaRPr>
          </a:p>
          <a:p>
            <a:pPr algn="ctr"/>
            <a:endParaRPr lang="en-US" sz="2200" dirty="0">
              <a:latin typeface="+mj-lt"/>
            </a:endParaRPr>
          </a:p>
          <a:p>
            <a:pPr algn="ctr"/>
            <a:r>
              <a:rPr lang="en-US" sz="3600" dirty="0">
                <a:latin typeface="+mj-lt"/>
              </a:rPr>
              <a:t>TEA has defined 14 CTE Programs of Study</a:t>
            </a:r>
          </a:p>
        </p:txBody>
      </p:sp>
      <p:pic>
        <p:nvPicPr>
          <p:cNvPr id="1026" name="Picture 2" descr="Agriculture Food and Natural Resources Career Cluster Icon">
            <a:extLst>
              <a:ext uri="{FF2B5EF4-FFF2-40B4-BE49-F238E27FC236}">
                <a16:creationId xmlns:a16="http://schemas.microsoft.com/office/drawing/2014/main" id="{2F4F0A98-3729-7863-5934-92EF1D9C3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91"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hitecture and Construction Icon ">
            <a:extLst>
              <a:ext uri="{FF2B5EF4-FFF2-40B4-BE49-F238E27FC236}">
                <a16:creationId xmlns:a16="http://schemas.microsoft.com/office/drawing/2014/main" id="{5F905033-FC6E-DAED-4B82-304A0D3CB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127"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s AV Technology and Communications Career Cluster Icon">
            <a:extLst>
              <a:ext uri="{FF2B5EF4-FFF2-40B4-BE49-F238E27FC236}">
                <a16:creationId xmlns:a16="http://schemas.microsoft.com/office/drawing/2014/main" id="{A3739DAE-3A91-730C-FACA-3A6ED5E1F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0663"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rketing Career Cluster Icon">
            <a:extLst>
              <a:ext uri="{FF2B5EF4-FFF2-40B4-BE49-F238E27FC236}">
                <a16:creationId xmlns:a16="http://schemas.microsoft.com/office/drawing/2014/main" id="{468FEEE0-25BB-9BEA-E9C3-6A9DD7EC6E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199"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ducation and Training Icon ">
            <a:extLst>
              <a:ext uri="{FF2B5EF4-FFF2-40B4-BE49-F238E27FC236}">
                <a16:creationId xmlns:a16="http://schemas.microsoft.com/office/drawing/2014/main" id="{19B0934E-E62C-DADD-8133-4D1ABFCB1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9735"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3C22F28-7D13-B1F7-4C32-2122B3D673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9271"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alth Science Icon ">
            <a:extLst>
              <a:ext uri="{FF2B5EF4-FFF2-40B4-BE49-F238E27FC236}">
                <a16:creationId xmlns:a16="http://schemas.microsoft.com/office/drawing/2014/main" id="{2061E027-1F2A-4D49-DEFB-14F3A8D3EB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58809"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05E1F137-5D5B-9D2F-26F3-4F52A0F18E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61591"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4B90B4C1-B020-9D91-9865-50EAD23050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2111127"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490C48A5-35FD-2FCE-D313-DD13F0B2DB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3760663"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00EF7444-B010-C1F8-2A09-4371960489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5410199"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id="{96258F29-CFCA-57D3-0432-2E00A5D2B9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7059735"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a:extLst>
              <a:ext uri="{FF2B5EF4-FFF2-40B4-BE49-F238E27FC236}">
                <a16:creationId xmlns:a16="http://schemas.microsoft.com/office/drawing/2014/main" id="{FFA276B8-85C3-0A80-1F80-1AC54895A9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8709271" y="4383204"/>
            <a:ext cx="1371600" cy="13039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2C08177E-C905-363B-5C9D-BDB92B00BF3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10358809"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A6B55D61-54DF-A9E8-A013-9BDCAD90F52F}"/>
              </a:ext>
            </a:extLst>
          </p:cNvPr>
          <p:cNvSpPr txBox="1"/>
          <p:nvPr/>
        </p:nvSpPr>
        <p:spPr>
          <a:xfrm>
            <a:off x="461591" y="3307268"/>
            <a:ext cx="1371600" cy="907941"/>
          </a:xfrm>
          <a:prstGeom prst="rect">
            <a:avLst/>
          </a:prstGeom>
          <a:noFill/>
        </p:spPr>
        <p:txBody>
          <a:bodyPr wrap="square" rtlCol="0">
            <a:spAutoFit/>
          </a:bodyPr>
          <a:lstStyle/>
          <a:p>
            <a:pPr algn="ctr"/>
            <a:r>
              <a:rPr lang="en-US" sz="1400" b="1" dirty="0"/>
              <a:t>Agriculture, Food, Nat. Resources</a:t>
            </a:r>
          </a:p>
          <a:p>
            <a:pPr algn="ctr"/>
            <a:r>
              <a:rPr lang="en-US" sz="1100" i="1" dirty="0"/>
              <a:t>(Animal Science)</a:t>
            </a:r>
          </a:p>
        </p:txBody>
      </p:sp>
      <p:sp>
        <p:nvSpPr>
          <p:cNvPr id="39" name="TextBox 38">
            <a:extLst>
              <a:ext uri="{FF2B5EF4-FFF2-40B4-BE49-F238E27FC236}">
                <a16:creationId xmlns:a16="http://schemas.microsoft.com/office/drawing/2014/main" id="{275D2446-4AA0-1472-6706-51B757858728}"/>
              </a:ext>
            </a:extLst>
          </p:cNvPr>
          <p:cNvSpPr txBox="1"/>
          <p:nvPr/>
        </p:nvSpPr>
        <p:spPr>
          <a:xfrm>
            <a:off x="2111127" y="3307268"/>
            <a:ext cx="1371600" cy="523220"/>
          </a:xfrm>
          <a:prstGeom prst="rect">
            <a:avLst/>
          </a:prstGeom>
          <a:noFill/>
        </p:spPr>
        <p:txBody>
          <a:bodyPr wrap="square" rtlCol="0">
            <a:spAutoFit/>
          </a:bodyPr>
          <a:lstStyle/>
          <a:p>
            <a:pPr algn="ctr"/>
            <a:r>
              <a:rPr lang="en-US" sz="1400" b="1" dirty="0"/>
              <a:t>Architecture &amp; Construction</a:t>
            </a:r>
          </a:p>
        </p:txBody>
      </p:sp>
      <p:sp>
        <p:nvSpPr>
          <p:cNvPr id="40" name="TextBox 39">
            <a:extLst>
              <a:ext uri="{FF2B5EF4-FFF2-40B4-BE49-F238E27FC236}">
                <a16:creationId xmlns:a16="http://schemas.microsoft.com/office/drawing/2014/main" id="{335B9048-296E-59F7-FD49-50D9967951B6}"/>
              </a:ext>
            </a:extLst>
          </p:cNvPr>
          <p:cNvSpPr txBox="1"/>
          <p:nvPr/>
        </p:nvSpPr>
        <p:spPr>
          <a:xfrm>
            <a:off x="3716398" y="3307268"/>
            <a:ext cx="1448537" cy="738664"/>
          </a:xfrm>
          <a:prstGeom prst="rect">
            <a:avLst/>
          </a:prstGeom>
          <a:noFill/>
        </p:spPr>
        <p:txBody>
          <a:bodyPr wrap="square" rtlCol="0">
            <a:spAutoFit/>
          </a:bodyPr>
          <a:lstStyle/>
          <a:p>
            <a:pPr algn="ctr"/>
            <a:r>
              <a:rPr lang="en-US" sz="1400" b="1" dirty="0"/>
              <a:t>Arts, AV Technology &amp; Communications</a:t>
            </a:r>
          </a:p>
        </p:txBody>
      </p:sp>
      <p:sp>
        <p:nvSpPr>
          <p:cNvPr id="41" name="TextBox 40">
            <a:extLst>
              <a:ext uri="{FF2B5EF4-FFF2-40B4-BE49-F238E27FC236}">
                <a16:creationId xmlns:a16="http://schemas.microsoft.com/office/drawing/2014/main" id="{1AD2294E-E5BE-3941-416F-3CA065D5F12C}"/>
              </a:ext>
            </a:extLst>
          </p:cNvPr>
          <p:cNvSpPr txBox="1"/>
          <p:nvPr/>
        </p:nvSpPr>
        <p:spPr>
          <a:xfrm>
            <a:off x="5410199" y="3307268"/>
            <a:ext cx="1371600" cy="738664"/>
          </a:xfrm>
          <a:prstGeom prst="rect">
            <a:avLst/>
          </a:prstGeom>
          <a:noFill/>
        </p:spPr>
        <p:txBody>
          <a:bodyPr wrap="square" rtlCol="0">
            <a:spAutoFit/>
          </a:bodyPr>
          <a:lstStyle/>
          <a:p>
            <a:pPr algn="ctr"/>
            <a:r>
              <a:rPr lang="en-US" sz="1400" b="1" dirty="0"/>
              <a:t>Business, Marketing, Finance</a:t>
            </a:r>
          </a:p>
        </p:txBody>
      </p:sp>
      <p:sp>
        <p:nvSpPr>
          <p:cNvPr id="42" name="TextBox 41">
            <a:extLst>
              <a:ext uri="{FF2B5EF4-FFF2-40B4-BE49-F238E27FC236}">
                <a16:creationId xmlns:a16="http://schemas.microsoft.com/office/drawing/2014/main" id="{7A2E91AB-7CF8-41BF-C91A-8AA6E14D069E}"/>
              </a:ext>
            </a:extLst>
          </p:cNvPr>
          <p:cNvSpPr txBox="1"/>
          <p:nvPr/>
        </p:nvSpPr>
        <p:spPr>
          <a:xfrm>
            <a:off x="7059735" y="3307268"/>
            <a:ext cx="1371600" cy="523220"/>
          </a:xfrm>
          <a:prstGeom prst="rect">
            <a:avLst/>
          </a:prstGeom>
          <a:noFill/>
        </p:spPr>
        <p:txBody>
          <a:bodyPr wrap="square" rtlCol="0">
            <a:spAutoFit/>
          </a:bodyPr>
          <a:lstStyle/>
          <a:p>
            <a:pPr algn="ctr"/>
            <a:r>
              <a:rPr lang="en-US" sz="1400" b="1" dirty="0"/>
              <a:t>Education &amp; Training</a:t>
            </a:r>
          </a:p>
        </p:txBody>
      </p:sp>
      <p:sp>
        <p:nvSpPr>
          <p:cNvPr id="43" name="TextBox 42">
            <a:extLst>
              <a:ext uri="{FF2B5EF4-FFF2-40B4-BE49-F238E27FC236}">
                <a16:creationId xmlns:a16="http://schemas.microsoft.com/office/drawing/2014/main" id="{ADB7AF8F-9DC2-CD7E-387C-13BC687D6CF7}"/>
              </a:ext>
            </a:extLst>
          </p:cNvPr>
          <p:cNvSpPr txBox="1"/>
          <p:nvPr/>
        </p:nvSpPr>
        <p:spPr>
          <a:xfrm>
            <a:off x="8709271" y="3307268"/>
            <a:ext cx="1371600" cy="646331"/>
          </a:xfrm>
          <a:prstGeom prst="rect">
            <a:avLst/>
          </a:prstGeom>
          <a:noFill/>
        </p:spPr>
        <p:txBody>
          <a:bodyPr wrap="square" rtlCol="0">
            <a:spAutoFit/>
          </a:bodyPr>
          <a:lstStyle/>
          <a:p>
            <a:pPr algn="ctr"/>
            <a:r>
              <a:rPr lang="en-US" sz="1400" b="1" dirty="0"/>
              <a:t>Energy</a:t>
            </a:r>
          </a:p>
          <a:p>
            <a:pPr algn="ctr"/>
            <a:r>
              <a:rPr lang="en-US" sz="1100" i="1" dirty="0"/>
              <a:t>(Oil &amp; Gas, Renewable)</a:t>
            </a:r>
          </a:p>
        </p:txBody>
      </p:sp>
      <p:sp>
        <p:nvSpPr>
          <p:cNvPr id="44" name="TextBox 43">
            <a:extLst>
              <a:ext uri="{FF2B5EF4-FFF2-40B4-BE49-F238E27FC236}">
                <a16:creationId xmlns:a16="http://schemas.microsoft.com/office/drawing/2014/main" id="{BA4E7544-0CAA-DEDA-FBC1-39F477EC82D0}"/>
              </a:ext>
            </a:extLst>
          </p:cNvPr>
          <p:cNvSpPr txBox="1"/>
          <p:nvPr/>
        </p:nvSpPr>
        <p:spPr>
          <a:xfrm>
            <a:off x="10358807" y="3307268"/>
            <a:ext cx="1371600" cy="307777"/>
          </a:xfrm>
          <a:prstGeom prst="rect">
            <a:avLst/>
          </a:prstGeom>
          <a:noFill/>
        </p:spPr>
        <p:txBody>
          <a:bodyPr wrap="square" rtlCol="0">
            <a:spAutoFit/>
          </a:bodyPr>
          <a:lstStyle/>
          <a:p>
            <a:pPr algn="ctr"/>
            <a:r>
              <a:rPr lang="en-US" sz="1400" b="1" dirty="0"/>
              <a:t>Health Science</a:t>
            </a:r>
          </a:p>
        </p:txBody>
      </p:sp>
      <p:sp>
        <p:nvSpPr>
          <p:cNvPr id="45" name="TextBox 44">
            <a:extLst>
              <a:ext uri="{FF2B5EF4-FFF2-40B4-BE49-F238E27FC236}">
                <a16:creationId xmlns:a16="http://schemas.microsoft.com/office/drawing/2014/main" id="{C3EC1297-72D1-1D66-5681-66C68608F1B5}"/>
              </a:ext>
            </a:extLst>
          </p:cNvPr>
          <p:cNvSpPr txBox="1"/>
          <p:nvPr/>
        </p:nvSpPr>
        <p:spPr>
          <a:xfrm>
            <a:off x="461591" y="5720997"/>
            <a:ext cx="1371600" cy="692497"/>
          </a:xfrm>
          <a:prstGeom prst="rect">
            <a:avLst/>
          </a:prstGeom>
          <a:noFill/>
        </p:spPr>
        <p:txBody>
          <a:bodyPr wrap="square" rtlCol="0">
            <a:spAutoFit/>
          </a:bodyPr>
          <a:lstStyle/>
          <a:p>
            <a:pPr algn="ctr"/>
            <a:r>
              <a:rPr lang="en-US" sz="1400" b="1" dirty="0"/>
              <a:t>Hospitality &amp; Tourism</a:t>
            </a:r>
          </a:p>
          <a:p>
            <a:pPr algn="ctr"/>
            <a:r>
              <a:rPr lang="en-US" sz="1100" i="1" dirty="0"/>
              <a:t>(Culinary)</a:t>
            </a:r>
          </a:p>
        </p:txBody>
      </p:sp>
      <p:sp>
        <p:nvSpPr>
          <p:cNvPr id="46" name="TextBox 45">
            <a:extLst>
              <a:ext uri="{FF2B5EF4-FFF2-40B4-BE49-F238E27FC236}">
                <a16:creationId xmlns:a16="http://schemas.microsoft.com/office/drawing/2014/main" id="{587C449D-F995-03E6-2F8D-F286776167DB}"/>
              </a:ext>
            </a:extLst>
          </p:cNvPr>
          <p:cNvSpPr txBox="1"/>
          <p:nvPr/>
        </p:nvSpPr>
        <p:spPr>
          <a:xfrm>
            <a:off x="2111127" y="5720997"/>
            <a:ext cx="1371600" cy="692497"/>
          </a:xfrm>
          <a:prstGeom prst="rect">
            <a:avLst/>
          </a:prstGeom>
          <a:noFill/>
        </p:spPr>
        <p:txBody>
          <a:bodyPr wrap="square" rtlCol="0">
            <a:spAutoFit/>
          </a:bodyPr>
          <a:lstStyle/>
          <a:p>
            <a:pPr algn="ctr"/>
            <a:r>
              <a:rPr lang="en-US" sz="1400" b="1" dirty="0"/>
              <a:t>Human Services</a:t>
            </a:r>
          </a:p>
          <a:p>
            <a:pPr algn="ctr"/>
            <a:r>
              <a:rPr lang="en-US" sz="1100" i="1" dirty="0"/>
              <a:t>(Cosmetology, FCS)</a:t>
            </a:r>
          </a:p>
        </p:txBody>
      </p:sp>
      <p:sp>
        <p:nvSpPr>
          <p:cNvPr id="47" name="TextBox 46">
            <a:extLst>
              <a:ext uri="{FF2B5EF4-FFF2-40B4-BE49-F238E27FC236}">
                <a16:creationId xmlns:a16="http://schemas.microsoft.com/office/drawing/2014/main" id="{9A4FCBCE-5D78-0ECE-5663-18CCC9F9FA6F}"/>
              </a:ext>
            </a:extLst>
          </p:cNvPr>
          <p:cNvSpPr txBox="1"/>
          <p:nvPr/>
        </p:nvSpPr>
        <p:spPr>
          <a:xfrm>
            <a:off x="3760663" y="5720997"/>
            <a:ext cx="1371600" cy="523220"/>
          </a:xfrm>
          <a:prstGeom prst="rect">
            <a:avLst/>
          </a:prstGeom>
          <a:noFill/>
        </p:spPr>
        <p:txBody>
          <a:bodyPr wrap="square" rtlCol="0">
            <a:spAutoFit/>
          </a:bodyPr>
          <a:lstStyle/>
          <a:p>
            <a:pPr algn="ctr"/>
            <a:r>
              <a:rPr lang="en-US" sz="1400" b="1" dirty="0"/>
              <a:t>Information Technology</a:t>
            </a:r>
          </a:p>
        </p:txBody>
      </p:sp>
      <p:sp>
        <p:nvSpPr>
          <p:cNvPr id="48" name="TextBox 47">
            <a:extLst>
              <a:ext uri="{FF2B5EF4-FFF2-40B4-BE49-F238E27FC236}">
                <a16:creationId xmlns:a16="http://schemas.microsoft.com/office/drawing/2014/main" id="{E81FDB88-F9B8-85A3-E1DC-758D8D0B2D37}"/>
              </a:ext>
            </a:extLst>
          </p:cNvPr>
          <p:cNvSpPr txBox="1"/>
          <p:nvPr/>
        </p:nvSpPr>
        <p:spPr>
          <a:xfrm>
            <a:off x="5410199" y="5720997"/>
            <a:ext cx="1371600" cy="692497"/>
          </a:xfrm>
          <a:prstGeom prst="rect">
            <a:avLst/>
          </a:prstGeom>
          <a:noFill/>
        </p:spPr>
        <p:txBody>
          <a:bodyPr wrap="square" rtlCol="0">
            <a:spAutoFit/>
          </a:bodyPr>
          <a:lstStyle/>
          <a:p>
            <a:pPr algn="ctr"/>
            <a:r>
              <a:rPr lang="en-US" sz="1400" b="1" dirty="0"/>
              <a:t>Law &amp; Public Service</a:t>
            </a:r>
          </a:p>
          <a:p>
            <a:pPr algn="ctr"/>
            <a:r>
              <a:rPr lang="en-US" sz="1100" i="1" dirty="0"/>
              <a:t>(Fire, Legal Studies)</a:t>
            </a:r>
          </a:p>
        </p:txBody>
      </p:sp>
      <p:sp>
        <p:nvSpPr>
          <p:cNvPr id="49" name="TextBox 48">
            <a:extLst>
              <a:ext uri="{FF2B5EF4-FFF2-40B4-BE49-F238E27FC236}">
                <a16:creationId xmlns:a16="http://schemas.microsoft.com/office/drawing/2014/main" id="{E575CC0A-A515-F5A3-C8ED-4C7B323A2D40}"/>
              </a:ext>
            </a:extLst>
          </p:cNvPr>
          <p:cNvSpPr txBox="1"/>
          <p:nvPr/>
        </p:nvSpPr>
        <p:spPr>
          <a:xfrm>
            <a:off x="7059735" y="5720997"/>
            <a:ext cx="1371600" cy="477054"/>
          </a:xfrm>
          <a:prstGeom prst="rect">
            <a:avLst/>
          </a:prstGeom>
          <a:noFill/>
        </p:spPr>
        <p:txBody>
          <a:bodyPr wrap="square" rtlCol="0">
            <a:spAutoFit/>
          </a:bodyPr>
          <a:lstStyle/>
          <a:p>
            <a:pPr algn="ctr"/>
            <a:r>
              <a:rPr lang="en-US" sz="1400" b="1" dirty="0"/>
              <a:t>Manufacturing</a:t>
            </a:r>
          </a:p>
          <a:p>
            <a:pPr algn="ctr"/>
            <a:r>
              <a:rPr lang="en-US" sz="1100" i="1" dirty="0"/>
              <a:t>(Welding, Robotics)</a:t>
            </a:r>
          </a:p>
        </p:txBody>
      </p:sp>
      <p:sp>
        <p:nvSpPr>
          <p:cNvPr id="50" name="TextBox 49">
            <a:extLst>
              <a:ext uri="{FF2B5EF4-FFF2-40B4-BE49-F238E27FC236}">
                <a16:creationId xmlns:a16="http://schemas.microsoft.com/office/drawing/2014/main" id="{22833FCF-14EB-767E-3C60-861A9BC1A03F}"/>
              </a:ext>
            </a:extLst>
          </p:cNvPr>
          <p:cNvSpPr txBox="1"/>
          <p:nvPr/>
        </p:nvSpPr>
        <p:spPr>
          <a:xfrm>
            <a:off x="8670110" y="5720997"/>
            <a:ext cx="1452873" cy="815608"/>
          </a:xfrm>
          <a:prstGeom prst="rect">
            <a:avLst/>
          </a:prstGeom>
          <a:noFill/>
        </p:spPr>
        <p:txBody>
          <a:bodyPr wrap="square" rtlCol="0">
            <a:spAutoFit/>
          </a:bodyPr>
          <a:lstStyle/>
          <a:p>
            <a:pPr algn="ctr"/>
            <a:r>
              <a:rPr lang="en-US" sz="1400" b="1" dirty="0"/>
              <a:t>Engineering</a:t>
            </a:r>
          </a:p>
          <a:p>
            <a:pPr algn="ctr"/>
            <a:r>
              <a:rPr lang="en-US" sz="1100" i="1" dirty="0"/>
              <a:t>(Mech. &amp; Aerospace, Electrical &amp; Civil, Drone)</a:t>
            </a:r>
          </a:p>
        </p:txBody>
      </p:sp>
      <p:sp>
        <p:nvSpPr>
          <p:cNvPr id="51" name="TextBox 50">
            <a:extLst>
              <a:ext uri="{FF2B5EF4-FFF2-40B4-BE49-F238E27FC236}">
                <a16:creationId xmlns:a16="http://schemas.microsoft.com/office/drawing/2014/main" id="{7959EF2B-3E06-8F0B-5643-2AB15D904AC7}"/>
              </a:ext>
            </a:extLst>
          </p:cNvPr>
          <p:cNvSpPr txBox="1"/>
          <p:nvPr/>
        </p:nvSpPr>
        <p:spPr>
          <a:xfrm>
            <a:off x="10291335" y="5720997"/>
            <a:ext cx="1506544" cy="907941"/>
          </a:xfrm>
          <a:prstGeom prst="rect">
            <a:avLst/>
          </a:prstGeom>
          <a:noFill/>
        </p:spPr>
        <p:txBody>
          <a:bodyPr wrap="square" rtlCol="0">
            <a:spAutoFit/>
          </a:bodyPr>
          <a:lstStyle/>
          <a:p>
            <a:pPr algn="ctr"/>
            <a:r>
              <a:rPr lang="en-US" sz="1400" b="1" dirty="0"/>
              <a:t>Transportation, Distribution,  Logistics</a:t>
            </a:r>
          </a:p>
          <a:p>
            <a:pPr algn="ctr"/>
            <a:r>
              <a:rPr lang="en-US" sz="1100" i="1" dirty="0"/>
              <a:t>(Automotive, Aviation)</a:t>
            </a:r>
          </a:p>
        </p:txBody>
      </p:sp>
      <p:cxnSp>
        <p:nvCxnSpPr>
          <p:cNvPr id="53" name="Straight Connector 52">
            <a:extLst>
              <a:ext uri="{FF2B5EF4-FFF2-40B4-BE49-F238E27FC236}">
                <a16:creationId xmlns:a16="http://schemas.microsoft.com/office/drawing/2014/main" id="{951D6E4F-7ED6-FDD5-B47F-BF6A950012D4}"/>
              </a:ext>
            </a:extLst>
          </p:cNvPr>
          <p:cNvCxnSpPr/>
          <p:nvPr/>
        </p:nvCxnSpPr>
        <p:spPr>
          <a:xfrm>
            <a:off x="1959428" y="1815140"/>
            <a:ext cx="0" cy="4800138"/>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5FA624-423D-D809-27D0-821383F2C3E4}"/>
              </a:ext>
            </a:extLst>
          </p:cNvPr>
          <p:cNvCxnSpPr/>
          <p:nvPr/>
        </p:nvCxnSpPr>
        <p:spPr>
          <a:xfrm>
            <a:off x="3622764" y="1815140"/>
            <a:ext cx="0" cy="4800138"/>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8BBB20D-C783-270E-5E29-B7E05B6D963F}"/>
              </a:ext>
            </a:extLst>
          </p:cNvPr>
          <p:cNvCxnSpPr/>
          <p:nvPr/>
        </p:nvCxnSpPr>
        <p:spPr>
          <a:xfrm>
            <a:off x="5286101" y="1815140"/>
            <a:ext cx="0" cy="4800138"/>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D2B7293-E6AA-9256-DD6C-A782B0DF12DE}"/>
              </a:ext>
            </a:extLst>
          </p:cNvPr>
          <p:cNvCxnSpPr/>
          <p:nvPr/>
        </p:nvCxnSpPr>
        <p:spPr>
          <a:xfrm>
            <a:off x="6932020" y="1815140"/>
            <a:ext cx="0" cy="4800138"/>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150CBF8-A695-AB1F-60CA-5E35A242C20A}"/>
              </a:ext>
            </a:extLst>
          </p:cNvPr>
          <p:cNvCxnSpPr/>
          <p:nvPr/>
        </p:nvCxnSpPr>
        <p:spPr>
          <a:xfrm>
            <a:off x="8569232" y="1815140"/>
            <a:ext cx="0" cy="4800138"/>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ABF9321-1462-AF52-521E-7EAD94AD1584}"/>
              </a:ext>
            </a:extLst>
          </p:cNvPr>
          <p:cNvCxnSpPr/>
          <p:nvPr/>
        </p:nvCxnSpPr>
        <p:spPr>
          <a:xfrm>
            <a:off x="10223861" y="1815140"/>
            <a:ext cx="0" cy="4800138"/>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A5E90A-B21F-7F4F-8F29-5084C5C97808}"/>
              </a:ext>
            </a:extLst>
          </p:cNvPr>
          <p:cNvCxnSpPr>
            <a:cxnSpLocks/>
          </p:cNvCxnSpPr>
          <p:nvPr/>
        </p:nvCxnSpPr>
        <p:spPr>
          <a:xfrm>
            <a:off x="-313509" y="4258754"/>
            <a:ext cx="12714515"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47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B8E7-7D87-EFDA-CAB5-D07367002A6A}"/>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A0C78C9-73B9-B822-2877-306711511E9D}"/>
              </a:ext>
            </a:extLst>
          </p:cNvPr>
          <p:cNvSpPr/>
          <p:nvPr/>
        </p:nvSpPr>
        <p:spPr>
          <a:xfrm>
            <a:off x="8586649" y="4297784"/>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D8133D-2B31-C298-22A2-36DA71428A81}"/>
              </a:ext>
            </a:extLst>
          </p:cNvPr>
          <p:cNvSpPr/>
          <p:nvPr/>
        </p:nvSpPr>
        <p:spPr>
          <a:xfrm>
            <a:off x="5288256" y="1815140"/>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C563EBD-34D6-8B62-93E1-FF72BA834B5D}"/>
              </a:ext>
            </a:extLst>
          </p:cNvPr>
          <p:cNvSpPr/>
          <p:nvPr/>
        </p:nvSpPr>
        <p:spPr>
          <a:xfrm>
            <a:off x="6941062" y="1815140"/>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EB02BCF-159D-2688-2118-4963237A1D24}"/>
              </a:ext>
            </a:extLst>
          </p:cNvPr>
          <p:cNvSpPr/>
          <p:nvPr/>
        </p:nvSpPr>
        <p:spPr>
          <a:xfrm>
            <a:off x="10242720" y="1815140"/>
            <a:ext cx="1608946" cy="2443610"/>
          </a:xfrm>
          <a:prstGeom prst="roundRect">
            <a:avLst/>
          </a:prstGeom>
          <a:solidFill>
            <a:schemeClr val="accent4">
              <a:alpha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E76B1A1-BC2A-9B36-E3BF-C76EB3D40329}"/>
              </a:ext>
            </a:extLst>
          </p:cNvPr>
          <p:cNvSpPr/>
          <p:nvPr/>
        </p:nvSpPr>
        <p:spPr>
          <a:xfrm>
            <a:off x="3632521" y="1815140"/>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74F2181-1C34-215D-A2BE-D52AD9C14C66}"/>
              </a:ext>
            </a:extLst>
          </p:cNvPr>
          <p:cNvSpPr/>
          <p:nvPr/>
        </p:nvSpPr>
        <p:spPr>
          <a:xfrm>
            <a:off x="3641993" y="4297784"/>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F92CDEF-FAA9-39D8-280E-A11219D56153}"/>
              </a:ext>
            </a:extLst>
          </p:cNvPr>
          <p:cNvSpPr/>
          <p:nvPr/>
        </p:nvSpPr>
        <p:spPr>
          <a:xfrm>
            <a:off x="1986252" y="1815140"/>
            <a:ext cx="1608946" cy="2443610"/>
          </a:xfrm>
          <a:prstGeom prst="roundRect">
            <a:avLst/>
          </a:prstGeom>
          <a:solidFill>
            <a:schemeClr val="accent4">
              <a:alpha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06A3B95-83E3-E38B-3020-C75FF24FFC51}"/>
              </a:ext>
            </a:extLst>
          </p:cNvPr>
          <p:cNvSpPr/>
          <p:nvPr/>
        </p:nvSpPr>
        <p:spPr>
          <a:xfrm>
            <a:off x="8586649" y="1815140"/>
            <a:ext cx="1608946" cy="2443610"/>
          </a:xfrm>
          <a:prstGeom prst="roundRect">
            <a:avLst/>
          </a:prstGeom>
          <a:solidFill>
            <a:schemeClr val="accent4">
              <a:alpha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35E0605-23E7-3D27-108F-691842E9D998}"/>
              </a:ext>
            </a:extLst>
          </p:cNvPr>
          <p:cNvSpPr/>
          <p:nvPr/>
        </p:nvSpPr>
        <p:spPr>
          <a:xfrm>
            <a:off x="340334" y="4297784"/>
            <a:ext cx="1608946" cy="2443610"/>
          </a:xfrm>
          <a:prstGeom prst="roundRect">
            <a:avLst/>
          </a:prstGeom>
          <a:solidFill>
            <a:schemeClr val="accent4">
              <a:alpha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341A34F-EA42-D3C8-9F87-3931CB44B299}"/>
              </a:ext>
            </a:extLst>
          </p:cNvPr>
          <p:cNvSpPr/>
          <p:nvPr/>
        </p:nvSpPr>
        <p:spPr>
          <a:xfrm>
            <a:off x="1995724" y="4297784"/>
            <a:ext cx="1608946" cy="2443610"/>
          </a:xfrm>
          <a:prstGeom prst="roundRect">
            <a:avLst/>
          </a:prstGeom>
          <a:solidFill>
            <a:schemeClr val="accent4">
              <a:alpha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54BB130-569E-1AF3-ADF1-A03B2E8778A6}"/>
              </a:ext>
            </a:extLst>
          </p:cNvPr>
          <p:cNvSpPr/>
          <p:nvPr/>
        </p:nvSpPr>
        <p:spPr>
          <a:xfrm>
            <a:off x="5288256" y="4297784"/>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920C310-4532-38BB-3007-6CEA21E3534F}"/>
              </a:ext>
            </a:extLst>
          </p:cNvPr>
          <p:cNvSpPr/>
          <p:nvPr/>
        </p:nvSpPr>
        <p:spPr>
          <a:xfrm>
            <a:off x="6941062" y="4297784"/>
            <a:ext cx="1608946" cy="2443610"/>
          </a:xfrm>
          <a:prstGeom prst="roundRect">
            <a:avLst/>
          </a:prstGeom>
          <a:solidFill>
            <a:schemeClr val="accent4">
              <a:alpha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67F9E3A-0C59-D04E-A9A1-1F50F6BB8278}"/>
              </a:ext>
            </a:extLst>
          </p:cNvPr>
          <p:cNvSpPr/>
          <p:nvPr/>
        </p:nvSpPr>
        <p:spPr>
          <a:xfrm>
            <a:off x="10242720" y="4297784"/>
            <a:ext cx="1608946" cy="2443610"/>
          </a:xfrm>
          <a:prstGeom prst="roundRect">
            <a:avLst/>
          </a:prstGeom>
          <a:solidFill>
            <a:schemeClr val="accent4">
              <a:alpha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F74582E-7611-B69E-9F10-32A01ECC9E17}"/>
              </a:ext>
            </a:extLst>
          </p:cNvPr>
          <p:cNvSpPr/>
          <p:nvPr/>
        </p:nvSpPr>
        <p:spPr>
          <a:xfrm>
            <a:off x="340334" y="1815140"/>
            <a:ext cx="1608946" cy="2443610"/>
          </a:xfrm>
          <a:prstGeom prst="roundRect">
            <a:avLst/>
          </a:prstGeom>
          <a:solidFill>
            <a:schemeClr val="accent4">
              <a:alpha val="1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33685BE-53E7-CF93-9949-78B3AD283A20}"/>
              </a:ext>
            </a:extLst>
          </p:cNvPr>
          <p:cNvSpPr txBox="1"/>
          <p:nvPr/>
        </p:nvSpPr>
        <p:spPr>
          <a:xfrm>
            <a:off x="256434" y="342570"/>
            <a:ext cx="11679132" cy="1323439"/>
          </a:xfrm>
          <a:prstGeom prst="rect">
            <a:avLst/>
          </a:prstGeom>
          <a:noFill/>
        </p:spPr>
        <p:txBody>
          <a:bodyPr wrap="square" rtlCol="0">
            <a:spAutoFit/>
          </a:bodyPr>
          <a:lstStyle/>
          <a:p>
            <a:pPr algn="ctr"/>
            <a:endParaRPr lang="en-US" sz="2200" dirty="0">
              <a:latin typeface="+mj-lt"/>
            </a:endParaRPr>
          </a:p>
          <a:p>
            <a:pPr algn="ctr"/>
            <a:endParaRPr lang="en-US" sz="2200" dirty="0">
              <a:latin typeface="+mj-lt"/>
            </a:endParaRPr>
          </a:p>
          <a:p>
            <a:pPr algn="ctr"/>
            <a:r>
              <a:rPr lang="en-US" sz="3600" dirty="0">
                <a:solidFill>
                  <a:schemeClr val="accent4"/>
                </a:solidFill>
                <a:latin typeface="+mj-lt"/>
              </a:rPr>
              <a:t>Hands-on/</a:t>
            </a:r>
            <a:r>
              <a:rPr lang="en-US" sz="3600" dirty="0">
                <a:solidFill>
                  <a:srgbClr val="00A8DF"/>
                </a:solidFill>
                <a:latin typeface="+mj-lt"/>
              </a:rPr>
              <a:t>Skills</a:t>
            </a:r>
            <a:r>
              <a:rPr lang="en-US" sz="3600" dirty="0">
                <a:solidFill>
                  <a:schemeClr val="accent4"/>
                </a:solidFill>
                <a:latin typeface="+mj-lt"/>
              </a:rPr>
              <a:t>et-based </a:t>
            </a:r>
            <a:r>
              <a:rPr lang="en-US" sz="3600" dirty="0">
                <a:solidFill>
                  <a:schemeClr val="tx1">
                    <a:alpha val="15000"/>
                  </a:schemeClr>
                </a:solidFill>
                <a:latin typeface="+mj-lt"/>
              </a:rPr>
              <a:t>vs. Technology-based</a:t>
            </a:r>
          </a:p>
        </p:txBody>
      </p:sp>
      <p:pic>
        <p:nvPicPr>
          <p:cNvPr id="1026" name="Picture 2" descr="Agriculture Food and Natural Resources Career Cluster Icon">
            <a:extLst>
              <a:ext uri="{FF2B5EF4-FFF2-40B4-BE49-F238E27FC236}">
                <a16:creationId xmlns:a16="http://schemas.microsoft.com/office/drawing/2014/main" id="{DB7BCDA2-2BC4-E4E7-79AD-3472F185E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91"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hitecture and Construction Icon ">
            <a:extLst>
              <a:ext uri="{FF2B5EF4-FFF2-40B4-BE49-F238E27FC236}">
                <a16:creationId xmlns:a16="http://schemas.microsoft.com/office/drawing/2014/main" id="{539C93E2-E0C2-BEDE-C962-7D81A3FD9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127"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s AV Technology and Communications Career Cluster Icon">
            <a:extLst>
              <a:ext uri="{FF2B5EF4-FFF2-40B4-BE49-F238E27FC236}">
                <a16:creationId xmlns:a16="http://schemas.microsoft.com/office/drawing/2014/main" id="{7BE612E9-5AE4-A7B0-11E8-510B1C2F1C9A}"/>
              </a:ext>
            </a:extLst>
          </p:cNvPr>
          <p:cNvPicPr>
            <a:picLocks noChangeAspect="1" noChangeArrowheads="1"/>
          </p:cNvPicPr>
          <p:nvPr/>
        </p:nvPicPr>
        <p:blipFill>
          <a:blip r:embed="rId5">
            <a:alphaModFix amt="15000"/>
            <a:extLst>
              <a:ext uri="{28A0092B-C50C-407E-A947-70E740481C1C}">
                <a14:useLocalDpi xmlns:a14="http://schemas.microsoft.com/office/drawing/2010/main" val="0"/>
              </a:ext>
            </a:extLst>
          </a:blip>
          <a:srcRect/>
          <a:stretch>
            <a:fillRect/>
          </a:stretch>
        </p:blipFill>
        <p:spPr bwMode="auto">
          <a:xfrm>
            <a:off x="3760663"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rketing Career Cluster Icon">
            <a:extLst>
              <a:ext uri="{FF2B5EF4-FFF2-40B4-BE49-F238E27FC236}">
                <a16:creationId xmlns:a16="http://schemas.microsoft.com/office/drawing/2014/main" id="{63E9C0E6-4168-79E3-D159-6F2A93C8B1D5}"/>
              </a:ext>
            </a:extLst>
          </p:cNvPr>
          <p:cNvPicPr>
            <a:picLocks noChangeAspect="1" noChangeArrowheads="1"/>
          </p:cNvPicPr>
          <p:nvPr/>
        </p:nvPicPr>
        <p:blipFill>
          <a:blip r:embed="rId6">
            <a:alphaModFix amt="15000"/>
            <a:extLst>
              <a:ext uri="{28A0092B-C50C-407E-A947-70E740481C1C}">
                <a14:useLocalDpi xmlns:a14="http://schemas.microsoft.com/office/drawing/2010/main" val="0"/>
              </a:ext>
            </a:extLst>
          </a:blip>
          <a:srcRect/>
          <a:stretch>
            <a:fillRect/>
          </a:stretch>
        </p:blipFill>
        <p:spPr bwMode="auto">
          <a:xfrm>
            <a:off x="5410199"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ducation and Training Icon ">
            <a:extLst>
              <a:ext uri="{FF2B5EF4-FFF2-40B4-BE49-F238E27FC236}">
                <a16:creationId xmlns:a16="http://schemas.microsoft.com/office/drawing/2014/main" id="{E0A26BF4-C69E-DC2D-2778-5BEF2B11EB14}"/>
              </a:ext>
            </a:extLst>
          </p:cNvPr>
          <p:cNvPicPr>
            <a:picLocks noChangeAspect="1" noChangeArrowheads="1"/>
          </p:cNvPicPr>
          <p:nvPr/>
        </p:nvPicPr>
        <p:blipFill>
          <a:blip r:embed="rId7">
            <a:alphaModFix amt="15000"/>
            <a:extLst>
              <a:ext uri="{28A0092B-C50C-407E-A947-70E740481C1C}">
                <a14:useLocalDpi xmlns:a14="http://schemas.microsoft.com/office/drawing/2010/main" val="0"/>
              </a:ext>
            </a:extLst>
          </a:blip>
          <a:srcRect/>
          <a:stretch>
            <a:fillRect/>
          </a:stretch>
        </p:blipFill>
        <p:spPr bwMode="auto">
          <a:xfrm>
            <a:off x="7059735"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B0A9BE9-FFD3-556D-14F4-80F65F7E0EB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09271"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alth Science Icon ">
            <a:extLst>
              <a:ext uri="{FF2B5EF4-FFF2-40B4-BE49-F238E27FC236}">
                <a16:creationId xmlns:a16="http://schemas.microsoft.com/office/drawing/2014/main" id="{BA0E7D55-EB5B-7483-4E00-C0088EA6B1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58809"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0E1FA860-E842-F9BB-B7BF-86BDB66293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61591"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FE9A5583-7AD4-EA71-3BF0-6FD6EE1283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2111127"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F04A9BD6-17F4-3E98-5F42-2324C4DDD5AD}"/>
              </a:ext>
            </a:extLst>
          </p:cNvPr>
          <p:cNvPicPr>
            <a:picLocks noChangeAspect="1" noChangeArrowheads="1"/>
          </p:cNvPicPr>
          <p:nvPr/>
        </p:nvPicPr>
        <p:blipFill>
          <a:blip r:embed="rId12">
            <a:alphaModFix amt="15000"/>
            <a:extLst>
              <a:ext uri="{28A0092B-C50C-407E-A947-70E740481C1C}">
                <a14:useLocalDpi xmlns:a14="http://schemas.microsoft.com/office/drawing/2010/main" val="0"/>
              </a:ext>
            </a:extLst>
          </a:blip>
          <a:srcRect/>
          <a:stretch/>
        </p:blipFill>
        <p:spPr bwMode="auto">
          <a:xfrm>
            <a:off x="3760663"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19C5B6C0-4FD8-EDEA-B3CC-12DEF69F5DF0}"/>
              </a:ext>
            </a:extLst>
          </p:cNvPr>
          <p:cNvPicPr>
            <a:picLocks noChangeAspect="1" noChangeArrowheads="1"/>
          </p:cNvPicPr>
          <p:nvPr/>
        </p:nvPicPr>
        <p:blipFill>
          <a:blip r:embed="rId13">
            <a:alphaModFix amt="15000"/>
            <a:extLst>
              <a:ext uri="{28A0092B-C50C-407E-A947-70E740481C1C}">
                <a14:useLocalDpi xmlns:a14="http://schemas.microsoft.com/office/drawing/2010/main" val="0"/>
              </a:ext>
            </a:extLst>
          </a:blip>
          <a:srcRect/>
          <a:stretch/>
        </p:blipFill>
        <p:spPr bwMode="auto">
          <a:xfrm>
            <a:off x="5410199"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id="{FD3013B0-9997-8674-F618-7681D3201E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7059735"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a:extLst>
              <a:ext uri="{FF2B5EF4-FFF2-40B4-BE49-F238E27FC236}">
                <a16:creationId xmlns:a16="http://schemas.microsoft.com/office/drawing/2014/main" id="{316C7FF4-B545-3235-74BF-86ED55B6AF79}"/>
              </a:ext>
            </a:extLst>
          </p:cNvPr>
          <p:cNvPicPr>
            <a:picLocks noChangeAspect="1" noChangeArrowheads="1"/>
          </p:cNvPicPr>
          <p:nvPr/>
        </p:nvPicPr>
        <p:blipFill>
          <a:blip r:embed="rId15">
            <a:alphaModFix amt="15000"/>
            <a:extLst>
              <a:ext uri="{28A0092B-C50C-407E-A947-70E740481C1C}">
                <a14:useLocalDpi xmlns:a14="http://schemas.microsoft.com/office/drawing/2010/main" val="0"/>
              </a:ext>
            </a:extLst>
          </a:blip>
          <a:srcRect/>
          <a:stretch/>
        </p:blipFill>
        <p:spPr bwMode="auto">
          <a:xfrm>
            <a:off x="8709271" y="4383204"/>
            <a:ext cx="1371600" cy="13039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11D51FA6-E773-3A9D-3647-A5274188C8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10358809"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F658E33C-A7EB-2857-7776-69BA0D70A36A}"/>
              </a:ext>
            </a:extLst>
          </p:cNvPr>
          <p:cNvSpPr txBox="1"/>
          <p:nvPr/>
        </p:nvSpPr>
        <p:spPr>
          <a:xfrm>
            <a:off x="461591" y="3307268"/>
            <a:ext cx="1371600" cy="907941"/>
          </a:xfrm>
          <a:prstGeom prst="rect">
            <a:avLst/>
          </a:prstGeom>
          <a:noFill/>
        </p:spPr>
        <p:txBody>
          <a:bodyPr wrap="square" rtlCol="0">
            <a:spAutoFit/>
          </a:bodyPr>
          <a:lstStyle/>
          <a:p>
            <a:pPr algn="ctr"/>
            <a:r>
              <a:rPr lang="en-US" sz="1400" b="1" dirty="0"/>
              <a:t>Agriculture, Food, Nat. Resources</a:t>
            </a:r>
          </a:p>
          <a:p>
            <a:pPr algn="ctr"/>
            <a:r>
              <a:rPr lang="en-US" sz="1100" i="1" dirty="0"/>
              <a:t>(Animal Science)</a:t>
            </a:r>
          </a:p>
        </p:txBody>
      </p:sp>
      <p:sp>
        <p:nvSpPr>
          <p:cNvPr id="39" name="TextBox 38">
            <a:extLst>
              <a:ext uri="{FF2B5EF4-FFF2-40B4-BE49-F238E27FC236}">
                <a16:creationId xmlns:a16="http://schemas.microsoft.com/office/drawing/2014/main" id="{BF764D63-47F5-F8D8-CDB9-019DC9EDE4B1}"/>
              </a:ext>
            </a:extLst>
          </p:cNvPr>
          <p:cNvSpPr txBox="1"/>
          <p:nvPr/>
        </p:nvSpPr>
        <p:spPr>
          <a:xfrm>
            <a:off x="2111127" y="3307268"/>
            <a:ext cx="1371600" cy="523220"/>
          </a:xfrm>
          <a:prstGeom prst="rect">
            <a:avLst/>
          </a:prstGeom>
          <a:noFill/>
        </p:spPr>
        <p:txBody>
          <a:bodyPr wrap="square" rtlCol="0">
            <a:spAutoFit/>
          </a:bodyPr>
          <a:lstStyle/>
          <a:p>
            <a:pPr algn="ctr"/>
            <a:r>
              <a:rPr lang="en-US" sz="1400" b="1" dirty="0"/>
              <a:t>Architecture &amp; Construction</a:t>
            </a:r>
          </a:p>
        </p:txBody>
      </p:sp>
      <p:sp>
        <p:nvSpPr>
          <p:cNvPr id="40" name="TextBox 39">
            <a:extLst>
              <a:ext uri="{FF2B5EF4-FFF2-40B4-BE49-F238E27FC236}">
                <a16:creationId xmlns:a16="http://schemas.microsoft.com/office/drawing/2014/main" id="{F0C02E3A-4F33-4BC3-5094-942F3FF442EC}"/>
              </a:ext>
            </a:extLst>
          </p:cNvPr>
          <p:cNvSpPr txBox="1"/>
          <p:nvPr/>
        </p:nvSpPr>
        <p:spPr>
          <a:xfrm>
            <a:off x="3716398" y="3307268"/>
            <a:ext cx="1448537" cy="738664"/>
          </a:xfrm>
          <a:prstGeom prst="rect">
            <a:avLst/>
          </a:prstGeom>
          <a:noFill/>
        </p:spPr>
        <p:txBody>
          <a:bodyPr wrap="square" rtlCol="0">
            <a:spAutoFit/>
          </a:bodyPr>
          <a:lstStyle/>
          <a:p>
            <a:pPr algn="ctr"/>
            <a:r>
              <a:rPr lang="en-US" sz="1400" b="1" dirty="0">
                <a:solidFill>
                  <a:schemeClr val="tx1">
                    <a:alpha val="15000"/>
                  </a:schemeClr>
                </a:solidFill>
              </a:rPr>
              <a:t>Arts, AV Technology &amp; Communications</a:t>
            </a:r>
          </a:p>
        </p:txBody>
      </p:sp>
      <p:sp>
        <p:nvSpPr>
          <p:cNvPr id="41" name="TextBox 40">
            <a:extLst>
              <a:ext uri="{FF2B5EF4-FFF2-40B4-BE49-F238E27FC236}">
                <a16:creationId xmlns:a16="http://schemas.microsoft.com/office/drawing/2014/main" id="{B98DFDA8-1581-8408-9E6D-33310EEE9CED}"/>
              </a:ext>
            </a:extLst>
          </p:cNvPr>
          <p:cNvSpPr txBox="1"/>
          <p:nvPr/>
        </p:nvSpPr>
        <p:spPr>
          <a:xfrm>
            <a:off x="5410199" y="3307268"/>
            <a:ext cx="1371600" cy="738664"/>
          </a:xfrm>
          <a:prstGeom prst="rect">
            <a:avLst/>
          </a:prstGeom>
          <a:noFill/>
        </p:spPr>
        <p:txBody>
          <a:bodyPr wrap="square" rtlCol="0">
            <a:spAutoFit/>
          </a:bodyPr>
          <a:lstStyle/>
          <a:p>
            <a:pPr algn="ctr"/>
            <a:r>
              <a:rPr lang="en-US" sz="1400" b="1" dirty="0">
                <a:solidFill>
                  <a:schemeClr val="tx1">
                    <a:alpha val="15000"/>
                  </a:schemeClr>
                </a:solidFill>
              </a:rPr>
              <a:t>Business, Marketing, Finance</a:t>
            </a:r>
          </a:p>
        </p:txBody>
      </p:sp>
      <p:sp>
        <p:nvSpPr>
          <p:cNvPr id="42" name="TextBox 41">
            <a:extLst>
              <a:ext uri="{FF2B5EF4-FFF2-40B4-BE49-F238E27FC236}">
                <a16:creationId xmlns:a16="http://schemas.microsoft.com/office/drawing/2014/main" id="{51689936-80DB-3A5D-C20C-DC529B7434EC}"/>
              </a:ext>
            </a:extLst>
          </p:cNvPr>
          <p:cNvSpPr txBox="1"/>
          <p:nvPr/>
        </p:nvSpPr>
        <p:spPr>
          <a:xfrm>
            <a:off x="7059735" y="3307268"/>
            <a:ext cx="1371600" cy="523220"/>
          </a:xfrm>
          <a:prstGeom prst="rect">
            <a:avLst/>
          </a:prstGeom>
          <a:noFill/>
        </p:spPr>
        <p:txBody>
          <a:bodyPr wrap="square" rtlCol="0">
            <a:spAutoFit/>
          </a:bodyPr>
          <a:lstStyle/>
          <a:p>
            <a:pPr algn="ctr"/>
            <a:r>
              <a:rPr lang="en-US" sz="1400" b="1" dirty="0">
                <a:solidFill>
                  <a:schemeClr val="tx1">
                    <a:alpha val="15000"/>
                  </a:schemeClr>
                </a:solidFill>
              </a:rPr>
              <a:t>Education &amp; Training</a:t>
            </a:r>
          </a:p>
        </p:txBody>
      </p:sp>
      <p:sp>
        <p:nvSpPr>
          <p:cNvPr id="43" name="TextBox 42">
            <a:extLst>
              <a:ext uri="{FF2B5EF4-FFF2-40B4-BE49-F238E27FC236}">
                <a16:creationId xmlns:a16="http://schemas.microsoft.com/office/drawing/2014/main" id="{345FEFA6-9E00-FCC7-3719-ABD2F6A29330}"/>
              </a:ext>
            </a:extLst>
          </p:cNvPr>
          <p:cNvSpPr txBox="1"/>
          <p:nvPr/>
        </p:nvSpPr>
        <p:spPr>
          <a:xfrm>
            <a:off x="8709271" y="3307268"/>
            <a:ext cx="1371600" cy="646331"/>
          </a:xfrm>
          <a:prstGeom prst="rect">
            <a:avLst/>
          </a:prstGeom>
          <a:noFill/>
        </p:spPr>
        <p:txBody>
          <a:bodyPr wrap="square" rtlCol="0">
            <a:spAutoFit/>
          </a:bodyPr>
          <a:lstStyle/>
          <a:p>
            <a:pPr algn="ctr"/>
            <a:r>
              <a:rPr lang="en-US" sz="1400" b="1" dirty="0"/>
              <a:t>Energy</a:t>
            </a:r>
          </a:p>
          <a:p>
            <a:pPr algn="ctr"/>
            <a:r>
              <a:rPr lang="en-US" sz="1100" i="1" dirty="0"/>
              <a:t>(Oil &amp; Gas, Renewable)</a:t>
            </a:r>
          </a:p>
        </p:txBody>
      </p:sp>
      <p:sp>
        <p:nvSpPr>
          <p:cNvPr id="44" name="TextBox 43">
            <a:extLst>
              <a:ext uri="{FF2B5EF4-FFF2-40B4-BE49-F238E27FC236}">
                <a16:creationId xmlns:a16="http://schemas.microsoft.com/office/drawing/2014/main" id="{03D494D5-611B-E3AD-A6BE-64782AB84A7A}"/>
              </a:ext>
            </a:extLst>
          </p:cNvPr>
          <p:cNvSpPr txBox="1"/>
          <p:nvPr/>
        </p:nvSpPr>
        <p:spPr>
          <a:xfrm>
            <a:off x="10358807" y="3307268"/>
            <a:ext cx="1371600" cy="307777"/>
          </a:xfrm>
          <a:prstGeom prst="rect">
            <a:avLst/>
          </a:prstGeom>
          <a:noFill/>
        </p:spPr>
        <p:txBody>
          <a:bodyPr wrap="square" rtlCol="0">
            <a:spAutoFit/>
          </a:bodyPr>
          <a:lstStyle/>
          <a:p>
            <a:pPr algn="ctr"/>
            <a:r>
              <a:rPr lang="en-US" sz="1400" b="1" dirty="0"/>
              <a:t>Health Science</a:t>
            </a:r>
          </a:p>
        </p:txBody>
      </p:sp>
      <p:sp>
        <p:nvSpPr>
          <p:cNvPr id="45" name="TextBox 44">
            <a:extLst>
              <a:ext uri="{FF2B5EF4-FFF2-40B4-BE49-F238E27FC236}">
                <a16:creationId xmlns:a16="http://schemas.microsoft.com/office/drawing/2014/main" id="{DB6DA364-906A-FCFE-6EF8-50E730AC92BB}"/>
              </a:ext>
            </a:extLst>
          </p:cNvPr>
          <p:cNvSpPr txBox="1"/>
          <p:nvPr/>
        </p:nvSpPr>
        <p:spPr>
          <a:xfrm>
            <a:off x="461591" y="5720997"/>
            <a:ext cx="1371600" cy="692497"/>
          </a:xfrm>
          <a:prstGeom prst="rect">
            <a:avLst/>
          </a:prstGeom>
          <a:noFill/>
        </p:spPr>
        <p:txBody>
          <a:bodyPr wrap="square" rtlCol="0">
            <a:spAutoFit/>
          </a:bodyPr>
          <a:lstStyle/>
          <a:p>
            <a:pPr algn="ctr"/>
            <a:r>
              <a:rPr lang="en-US" sz="1400" b="1" dirty="0"/>
              <a:t>Hospitality &amp; Tourism</a:t>
            </a:r>
          </a:p>
          <a:p>
            <a:pPr algn="ctr"/>
            <a:r>
              <a:rPr lang="en-US" sz="1100" i="1" dirty="0"/>
              <a:t>(Culinary)</a:t>
            </a:r>
          </a:p>
        </p:txBody>
      </p:sp>
      <p:sp>
        <p:nvSpPr>
          <p:cNvPr id="46" name="TextBox 45">
            <a:extLst>
              <a:ext uri="{FF2B5EF4-FFF2-40B4-BE49-F238E27FC236}">
                <a16:creationId xmlns:a16="http://schemas.microsoft.com/office/drawing/2014/main" id="{A6E37420-1714-26F5-76B5-3CFB68B26335}"/>
              </a:ext>
            </a:extLst>
          </p:cNvPr>
          <p:cNvSpPr txBox="1"/>
          <p:nvPr/>
        </p:nvSpPr>
        <p:spPr>
          <a:xfrm>
            <a:off x="2111127" y="5720997"/>
            <a:ext cx="1371600" cy="692497"/>
          </a:xfrm>
          <a:prstGeom prst="rect">
            <a:avLst/>
          </a:prstGeom>
          <a:noFill/>
        </p:spPr>
        <p:txBody>
          <a:bodyPr wrap="square" rtlCol="0">
            <a:spAutoFit/>
          </a:bodyPr>
          <a:lstStyle/>
          <a:p>
            <a:pPr algn="ctr"/>
            <a:r>
              <a:rPr lang="en-US" sz="1400" b="1" dirty="0"/>
              <a:t>Human Services</a:t>
            </a:r>
          </a:p>
          <a:p>
            <a:pPr algn="ctr"/>
            <a:r>
              <a:rPr lang="en-US" sz="1100" i="1" dirty="0"/>
              <a:t>(Cosmetology, FCS)</a:t>
            </a:r>
          </a:p>
        </p:txBody>
      </p:sp>
      <p:sp>
        <p:nvSpPr>
          <p:cNvPr id="47" name="TextBox 46">
            <a:extLst>
              <a:ext uri="{FF2B5EF4-FFF2-40B4-BE49-F238E27FC236}">
                <a16:creationId xmlns:a16="http://schemas.microsoft.com/office/drawing/2014/main" id="{3D0E9913-787B-EADA-C432-3F15EE8936AD}"/>
              </a:ext>
            </a:extLst>
          </p:cNvPr>
          <p:cNvSpPr txBox="1"/>
          <p:nvPr/>
        </p:nvSpPr>
        <p:spPr>
          <a:xfrm>
            <a:off x="3760663" y="5720997"/>
            <a:ext cx="1371600" cy="523220"/>
          </a:xfrm>
          <a:prstGeom prst="rect">
            <a:avLst/>
          </a:prstGeom>
          <a:noFill/>
        </p:spPr>
        <p:txBody>
          <a:bodyPr wrap="square" rtlCol="0">
            <a:spAutoFit/>
          </a:bodyPr>
          <a:lstStyle/>
          <a:p>
            <a:pPr algn="ctr"/>
            <a:r>
              <a:rPr lang="en-US" sz="1400" b="1" dirty="0">
                <a:solidFill>
                  <a:schemeClr val="tx1">
                    <a:alpha val="15000"/>
                  </a:schemeClr>
                </a:solidFill>
              </a:rPr>
              <a:t>Information Technology</a:t>
            </a:r>
          </a:p>
        </p:txBody>
      </p:sp>
      <p:sp>
        <p:nvSpPr>
          <p:cNvPr id="48" name="TextBox 47">
            <a:extLst>
              <a:ext uri="{FF2B5EF4-FFF2-40B4-BE49-F238E27FC236}">
                <a16:creationId xmlns:a16="http://schemas.microsoft.com/office/drawing/2014/main" id="{36EDF96E-F5E4-78B6-4779-A2DD16059686}"/>
              </a:ext>
            </a:extLst>
          </p:cNvPr>
          <p:cNvSpPr txBox="1"/>
          <p:nvPr/>
        </p:nvSpPr>
        <p:spPr>
          <a:xfrm>
            <a:off x="5410199" y="5720997"/>
            <a:ext cx="1371600" cy="692497"/>
          </a:xfrm>
          <a:prstGeom prst="rect">
            <a:avLst/>
          </a:prstGeom>
          <a:noFill/>
        </p:spPr>
        <p:txBody>
          <a:bodyPr wrap="square" rtlCol="0">
            <a:spAutoFit/>
          </a:bodyPr>
          <a:lstStyle/>
          <a:p>
            <a:pPr algn="ctr"/>
            <a:r>
              <a:rPr lang="en-US" sz="1400" b="1" dirty="0">
                <a:solidFill>
                  <a:schemeClr val="tx1">
                    <a:alpha val="15000"/>
                  </a:schemeClr>
                </a:solidFill>
              </a:rPr>
              <a:t>Law &amp; Public Service</a:t>
            </a:r>
          </a:p>
          <a:p>
            <a:pPr algn="ctr"/>
            <a:r>
              <a:rPr lang="en-US" sz="1100" i="1" dirty="0">
                <a:solidFill>
                  <a:schemeClr val="tx1">
                    <a:alpha val="15000"/>
                  </a:schemeClr>
                </a:solidFill>
              </a:rPr>
              <a:t>(Fire, Legal Studies)</a:t>
            </a:r>
          </a:p>
        </p:txBody>
      </p:sp>
      <p:sp>
        <p:nvSpPr>
          <p:cNvPr id="49" name="TextBox 48">
            <a:extLst>
              <a:ext uri="{FF2B5EF4-FFF2-40B4-BE49-F238E27FC236}">
                <a16:creationId xmlns:a16="http://schemas.microsoft.com/office/drawing/2014/main" id="{7423A3E7-BB43-5898-4E50-F9456102B6D9}"/>
              </a:ext>
            </a:extLst>
          </p:cNvPr>
          <p:cNvSpPr txBox="1"/>
          <p:nvPr/>
        </p:nvSpPr>
        <p:spPr>
          <a:xfrm>
            <a:off x="7059735" y="5720997"/>
            <a:ext cx="1371600" cy="477054"/>
          </a:xfrm>
          <a:prstGeom prst="rect">
            <a:avLst/>
          </a:prstGeom>
          <a:noFill/>
        </p:spPr>
        <p:txBody>
          <a:bodyPr wrap="square" rtlCol="0">
            <a:spAutoFit/>
          </a:bodyPr>
          <a:lstStyle/>
          <a:p>
            <a:pPr algn="ctr"/>
            <a:r>
              <a:rPr lang="en-US" sz="1400" b="1" dirty="0"/>
              <a:t>Manufacturing</a:t>
            </a:r>
          </a:p>
          <a:p>
            <a:pPr algn="ctr"/>
            <a:r>
              <a:rPr lang="en-US" sz="1100" i="1" dirty="0"/>
              <a:t>(Welding, Robotics)</a:t>
            </a:r>
          </a:p>
        </p:txBody>
      </p:sp>
      <p:sp>
        <p:nvSpPr>
          <p:cNvPr id="50" name="TextBox 49">
            <a:extLst>
              <a:ext uri="{FF2B5EF4-FFF2-40B4-BE49-F238E27FC236}">
                <a16:creationId xmlns:a16="http://schemas.microsoft.com/office/drawing/2014/main" id="{332EDD90-D632-82E8-BBA4-D1003E35AFED}"/>
              </a:ext>
            </a:extLst>
          </p:cNvPr>
          <p:cNvSpPr txBox="1"/>
          <p:nvPr/>
        </p:nvSpPr>
        <p:spPr>
          <a:xfrm>
            <a:off x="8670110" y="5720997"/>
            <a:ext cx="1452873" cy="815608"/>
          </a:xfrm>
          <a:prstGeom prst="rect">
            <a:avLst/>
          </a:prstGeom>
          <a:noFill/>
        </p:spPr>
        <p:txBody>
          <a:bodyPr wrap="square" rtlCol="0">
            <a:spAutoFit/>
          </a:bodyPr>
          <a:lstStyle/>
          <a:p>
            <a:pPr algn="ctr"/>
            <a:r>
              <a:rPr lang="en-US" sz="1400" b="1" dirty="0">
                <a:solidFill>
                  <a:schemeClr val="tx1">
                    <a:alpha val="15000"/>
                  </a:schemeClr>
                </a:solidFill>
              </a:rPr>
              <a:t>Engineering</a:t>
            </a:r>
          </a:p>
          <a:p>
            <a:pPr algn="ctr"/>
            <a:r>
              <a:rPr lang="en-US" sz="1100" i="1" dirty="0">
                <a:solidFill>
                  <a:schemeClr val="tx1">
                    <a:alpha val="15000"/>
                  </a:schemeClr>
                </a:solidFill>
              </a:rPr>
              <a:t>(Mech. &amp; Aerospace, Electrical &amp; Civil, Drone)</a:t>
            </a:r>
          </a:p>
        </p:txBody>
      </p:sp>
      <p:sp>
        <p:nvSpPr>
          <p:cNvPr id="51" name="TextBox 50">
            <a:extLst>
              <a:ext uri="{FF2B5EF4-FFF2-40B4-BE49-F238E27FC236}">
                <a16:creationId xmlns:a16="http://schemas.microsoft.com/office/drawing/2014/main" id="{EC5EB67C-AE14-9481-A03A-7E566A71D92D}"/>
              </a:ext>
            </a:extLst>
          </p:cNvPr>
          <p:cNvSpPr txBox="1"/>
          <p:nvPr/>
        </p:nvSpPr>
        <p:spPr>
          <a:xfrm>
            <a:off x="10291335" y="5720997"/>
            <a:ext cx="1506544" cy="907941"/>
          </a:xfrm>
          <a:prstGeom prst="rect">
            <a:avLst/>
          </a:prstGeom>
          <a:noFill/>
        </p:spPr>
        <p:txBody>
          <a:bodyPr wrap="square" rtlCol="0">
            <a:spAutoFit/>
          </a:bodyPr>
          <a:lstStyle/>
          <a:p>
            <a:pPr algn="ctr"/>
            <a:r>
              <a:rPr lang="en-US" sz="1400" b="1" dirty="0"/>
              <a:t>Transportation, Distribution,  Logistics</a:t>
            </a:r>
          </a:p>
          <a:p>
            <a:pPr algn="ctr"/>
            <a:r>
              <a:rPr lang="en-US" sz="1100" i="1" dirty="0"/>
              <a:t>(Automotive, Aviation)</a:t>
            </a:r>
          </a:p>
        </p:txBody>
      </p:sp>
    </p:spTree>
    <p:extLst>
      <p:ext uri="{BB962C8B-B14F-4D97-AF65-F5344CB8AC3E}">
        <p14:creationId xmlns:p14="http://schemas.microsoft.com/office/powerpoint/2010/main" val="3427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7C7F8A6-758B-52BD-1FC9-FC41075E002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sp>
        <p:nvSpPr>
          <p:cNvPr id="2" name="TextBox 1">
            <a:extLst>
              <a:ext uri="{FF2B5EF4-FFF2-40B4-BE49-F238E27FC236}">
                <a16:creationId xmlns:a16="http://schemas.microsoft.com/office/drawing/2014/main" id="{55F6FDD2-0682-2361-FCCF-4DEB05B7A644}"/>
              </a:ext>
            </a:extLst>
          </p:cNvPr>
          <p:cNvSpPr txBox="1"/>
          <p:nvPr/>
        </p:nvSpPr>
        <p:spPr>
          <a:xfrm>
            <a:off x="450976" y="1054181"/>
            <a:ext cx="11516398" cy="3970318"/>
          </a:xfrm>
          <a:prstGeom prst="rect">
            <a:avLst/>
          </a:prstGeom>
          <a:noFill/>
        </p:spPr>
        <p:txBody>
          <a:bodyPr wrap="square" rtlCol="0">
            <a:spAutoFit/>
          </a:bodyPr>
          <a:lstStyle/>
          <a:p>
            <a:pPr marL="685800" indent="-685800">
              <a:buFont typeface="Arial" panose="020B0604020202020204" pitchFamily="34" charset="0"/>
              <a:buChar char="•"/>
            </a:pPr>
            <a:r>
              <a:rPr lang="en-US" sz="3600" spc="600" dirty="0">
                <a:solidFill>
                  <a:schemeClr val="bg1"/>
                </a:solidFill>
                <a:latin typeface="+mj-lt"/>
                <a:ea typeface="+mj-ea"/>
                <a:cs typeface="+mj-cs"/>
              </a:rPr>
              <a:t>Welcome</a:t>
            </a:r>
          </a:p>
          <a:p>
            <a:pPr marL="685800" indent="-685800">
              <a:buFont typeface="Arial" panose="020B0604020202020204" pitchFamily="34" charset="0"/>
              <a:buChar char="•"/>
            </a:pPr>
            <a:r>
              <a:rPr lang="en-US" sz="3600" spc="600" dirty="0">
                <a:solidFill>
                  <a:schemeClr val="bg1"/>
                </a:solidFill>
                <a:latin typeface="+mj-lt"/>
                <a:ea typeface="+mj-ea"/>
                <a:cs typeface="+mj-cs"/>
              </a:rPr>
              <a:t>The Charge / The Norms</a:t>
            </a:r>
          </a:p>
          <a:p>
            <a:pPr marL="685800" indent="-685800">
              <a:buFont typeface="Arial" panose="020B0604020202020204" pitchFamily="34" charset="0"/>
              <a:buChar char="•"/>
            </a:pPr>
            <a:r>
              <a:rPr lang="en-US" sz="3600" spc="600" dirty="0">
                <a:solidFill>
                  <a:schemeClr val="bg1"/>
                </a:solidFill>
                <a:latin typeface="+mj-lt"/>
                <a:ea typeface="+mj-ea"/>
                <a:cs typeface="+mj-cs"/>
              </a:rPr>
              <a:t>Recap – Mtg. # 1 &amp; 2</a:t>
            </a:r>
          </a:p>
          <a:p>
            <a:pPr marL="685800" indent="-685800">
              <a:buFont typeface="Arial" panose="020B0604020202020204" pitchFamily="34" charset="0"/>
              <a:buChar char="•"/>
            </a:pPr>
            <a:r>
              <a:rPr lang="en-US" sz="3600" spc="600" dirty="0">
                <a:solidFill>
                  <a:schemeClr val="bg1"/>
                </a:solidFill>
                <a:latin typeface="+mj-lt"/>
                <a:ea typeface="+mj-ea"/>
                <a:cs typeface="+mj-cs"/>
              </a:rPr>
              <a:t>Presentation of Tours</a:t>
            </a:r>
          </a:p>
          <a:p>
            <a:pPr marL="685800" indent="-685800">
              <a:buFont typeface="Arial" panose="020B0604020202020204" pitchFamily="34" charset="0"/>
              <a:buChar char="•"/>
            </a:pPr>
            <a:r>
              <a:rPr lang="en-US" sz="3600" spc="600" dirty="0">
                <a:solidFill>
                  <a:schemeClr val="bg1"/>
                </a:solidFill>
                <a:latin typeface="+mj-lt"/>
                <a:ea typeface="+mj-ea"/>
                <a:cs typeface="+mj-cs"/>
              </a:rPr>
              <a:t>Rotating Table Discussion</a:t>
            </a:r>
          </a:p>
          <a:p>
            <a:pPr marL="685800" indent="-685800">
              <a:buFont typeface="Arial" panose="020B0604020202020204" pitchFamily="34" charset="0"/>
              <a:buChar char="•"/>
            </a:pPr>
            <a:r>
              <a:rPr lang="en-US" sz="3600" spc="600" dirty="0">
                <a:solidFill>
                  <a:schemeClr val="bg1"/>
                </a:solidFill>
                <a:latin typeface="+mj-lt"/>
                <a:ea typeface="+mj-ea"/>
                <a:cs typeface="+mj-cs"/>
              </a:rPr>
              <a:t>Questions / Look Ahead</a:t>
            </a:r>
          </a:p>
          <a:p>
            <a:pPr marL="685800" indent="-685800">
              <a:buFont typeface="Arial" panose="020B0604020202020204" pitchFamily="34" charset="0"/>
              <a:buChar char="•"/>
            </a:pPr>
            <a:r>
              <a:rPr lang="en-US" sz="3600" spc="600" dirty="0">
                <a:solidFill>
                  <a:schemeClr val="bg1"/>
                </a:solidFill>
                <a:latin typeface="+mj-lt"/>
                <a:ea typeface="+mj-ea"/>
                <a:cs typeface="+mj-cs"/>
              </a:rPr>
              <a:t>Exit Ticket</a:t>
            </a:r>
          </a:p>
        </p:txBody>
      </p:sp>
      <p:pic>
        <p:nvPicPr>
          <p:cNvPr id="5" name="Picture 9">
            <a:extLst>
              <a:ext uri="{FF2B5EF4-FFF2-40B4-BE49-F238E27FC236}">
                <a16:creationId xmlns:a16="http://schemas.microsoft.com/office/drawing/2014/main" id="{1AED43E3-95CC-EB01-00FC-53D32EA4C7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a:extLst>
              <a:ext uri="{FF2B5EF4-FFF2-40B4-BE49-F238E27FC236}">
                <a16:creationId xmlns:a16="http://schemas.microsoft.com/office/drawing/2014/main" id="{E3A91B74-FFF6-1C01-FC08-8336877B98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Tree>
    <p:extLst>
      <p:ext uri="{BB962C8B-B14F-4D97-AF65-F5344CB8AC3E}">
        <p14:creationId xmlns:p14="http://schemas.microsoft.com/office/powerpoint/2010/main" val="429482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B74A0-D2B9-0F09-6A10-1A04063E5E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7290862-9EAD-E393-A53F-09DC33AE4C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spTree>
    <p:extLst>
      <p:ext uri="{BB962C8B-B14F-4D97-AF65-F5344CB8AC3E}">
        <p14:creationId xmlns:p14="http://schemas.microsoft.com/office/powerpoint/2010/main" val="178472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BAF4F-8EF0-FF49-02BA-A7F6C79B457E}"/>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952A988-E124-3153-ECA3-09F13067ADAD}"/>
              </a:ext>
            </a:extLst>
          </p:cNvPr>
          <p:cNvSpPr/>
          <p:nvPr/>
        </p:nvSpPr>
        <p:spPr>
          <a:xfrm>
            <a:off x="8586649" y="4297784"/>
            <a:ext cx="1608946" cy="2443610"/>
          </a:xfrm>
          <a:prstGeom prst="roundRect">
            <a:avLst/>
          </a:prstGeom>
          <a:solidFill>
            <a:schemeClr val="accent6">
              <a:alpha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F06AB82-5838-6497-6ED9-45D911E8B478}"/>
              </a:ext>
            </a:extLst>
          </p:cNvPr>
          <p:cNvSpPr/>
          <p:nvPr/>
        </p:nvSpPr>
        <p:spPr>
          <a:xfrm>
            <a:off x="5288256" y="1815140"/>
            <a:ext cx="1608946" cy="2443610"/>
          </a:xfrm>
          <a:prstGeom prst="roundRect">
            <a:avLst/>
          </a:prstGeom>
          <a:solidFill>
            <a:schemeClr val="accent6">
              <a:alpha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8096335-CB39-B8D9-06BA-AFEF6C6E51F8}"/>
              </a:ext>
            </a:extLst>
          </p:cNvPr>
          <p:cNvSpPr/>
          <p:nvPr/>
        </p:nvSpPr>
        <p:spPr>
          <a:xfrm>
            <a:off x="6941062" y="1815140"/>
            <a:ext cx="1608946" cy="2443610"/>
          </a:xfrm>
          <a:prstGeom prst="roundRect">
            <a:avLst/>
          </a:prstGeom>
          <a:solidFill>
            <a:schemeClr val="accent6">
              <a:alpha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72BBF5C-BE7F-060A-2985-ED6B691DC742}"/>
              </a:ext>
            </a:extLst>
          </p:cNvPr>
          <p:cNvSpPr/>
          <p:nvPr/>
        </p:nvSpPr>
        <p:spPr>
          <a:xfrm>
            <a:off x="10242720" y="1815140"/>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3914293-ABD4-BC04-422F-C58DC9F7BFC6}"/>
              </a:ext>
            </a:extLst>
          </p:cNvPr>
          <p:cNvSpPr/>
          <p:nvPr/>
        </p:nvSpPr>
        <p:spPr>
          <a:xfrm>
            <a:off x="3632521" y="1815140"/>
            <a:ext cx="1608946" cy="2443610"/>
          </a:xfrm>
          <a:prstGeom prst="roundRect">
            <a:avLst/>
          </a:prstGeom>
          <a:solidFill>
            <a:schemeClr val="accent6">
              <a:alpha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9C66507-58DF-F311-7915-780984FC4017}"/>
              </a:ext>
            </a:extLst>
          </p:cNvPr>
          <p:cNvSpPr/>
          <p:nvPr/>
        </p:nvSpPr>
        <p:spPr>
          <a:xfrm>
            <a:off x="3641993" y="4297784"/>
            <a:ext cx="1608946" cy="2443610"/>
          </a:xfrm>
          <a:prstGeom prst="roundRect">
            <a:avLst/>
          </a:prstGeom>
          <a:solidFill>
            <a:schemeClr val="accent6">
              <a:alpha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8DE5FA2-560C-1B27-9D2E-40877AC30448}"/>
              </a:ext>
            </a:extLst>
          </p:cNvPr>
          <p:cNvSpPr/>
          <p:nvPr/>
        </p:nvSpPr>
        <p:spPr>
          <a:xfrm>
            <a:off x="1986252" y="1815140"/>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A52D64D-A7F7-4AC6-AA86-5091DBFFF1B3}"/>
              </a:ext>
            </a:extLst>
          </p:cNvPr>
          <p:cNvSpPr/>
          <p:nvPr/>
        </p:nvSpPr>
        <p:spPr>
          <a:xfrm>
            <a:off x="8586649" y="1815140"/>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432C171-86C3-EB35-CA4E-C536FABFDE42}"/>
              </a:ext>
            </a:extLst>
          </p:cNvPr>
          <p:cNvSpPr/>
          <p:nvPr/>
        </p:nvSpPr>
        <p:spPr>
          <a:xfrm>
            <a:off x="340334" y="4297784"/>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B46CABB-66D4-7DA3-2319-D924FB586D74}"/>
              </a:ext>
            </a:extLst>
          </p:cNvPr>
          <p:cNvSpPr/>
          <p:nvPr/>
        </p:nvSpPr>
        <p:spPr>
          <a:xfrm>
            <a:off x="1995724" y="4297784"/>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3E1B3C7-3D29-DBF1-7CDA-9E8F34CA1664}"/>
              </a:ext>
            </a:extLst>
          </p:cNvPr>
          <p:cNvSpPr/>
          <p:nvPr/>
        </p:nvSpPr>
        <p:spPr>
          <a:xfrm>
            <a:off x="5288256" y="4297784"/>
            <a:ext cx="1608946" cy="2443610"/>
          </a:xfrm>
          <a:prstGeom prst="roundRect">
            <a:avLst/>
          </a:prstGeom>
          <a:solidFill>
            <a:schemeClr val="accent6">
              <a:alpha val="1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21D9A3E-78E8-6764-D4BD-44CDA279D563}"/>
              </a:ext>
            </a:extLst>
          </p:cNvPr>
          <p:cNvSpPr/>
          <p:nvPr/>
        </p:nvSpPr>
        <p:spPr>
          <a:xfrm>
            <a:off x="6941062" y="4297784"/>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D8954AD-E6D3-ECE9-FDA0-0D4BEF378B60}"/>
              </a:ext>
            </a:extLst>
          </p:cNvPr>
          <p:cNvSpPr/>
          <p:nvPr/>
        </p:nvSpPr>
        <p:spPr>
          <a:xfrm>
            <a:off x="10242720" y="4297784"/>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D8155108-3FBC-D8A9-258D-F1F0A3B51380}"/>
              </a:ext>
            </a:extLst>
          </p:cNvPr>
          <p:cNvSpPr/>
          <p:nvPr/>
        </p:nvSpPr>
        <p:spPr>
          <a:xfrm>
            <a:off x="340334" y="1815140"/>
            <a:ext cx="1608946" cy="2443610"/>
          </a:xfrm>
          <a:prstGeom prst="roundRect">
            <a:avLst/>
          </a:prstGeom>
          <a:solidFill>
            <a:schemeClr val="accent1">
              <a:lumMod val="40000"/>
              <a:lumOff val="60000"/>
              <a:alpha val="10000"/>
            </a:schemeClr>
          </a:solidFill>
          <a:ln>
            <a:solidFill>
              <a:schemeClr val="accent1">
                <a:alpha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27E5FF4-F50F-D684-5A4E-D3CB41851DDD}"/>
              </a:ext>
            </a:extLst>
          </p:cNvPr>
          <p:cNvSpPr txBox="1"/>
          <p:nvPr/>
        </p:nvSpPr>
        <p:spPr>
          <a:xfrm>
            <a:off x="256434" y="342570"/>
            <a:ext cx="11679132" cy="1323439"/>
          </a:xfrm>
          <a:prstGeom prst="rect">
            <a:avLst/>
          </a:prstGeom>
          <a:noFill/>
        </p:spPr>
        <p:txBody>
          <a:bodyPr wrap="square" rtlCol="0">
            <a:spAutoFit/>
          </a:bodyPr>
          <a:lstStyle/>
          <a:p>
            <a:pPr algn="ctr"/>
            <a:endParaRPr lang="en-US" sz="2200" dirty="0">
              <a:latin typeface="+mj-lt"/>
            </a:endParaRPr>
          </a:p>
          <a:p>
            <a:pPr algn="ctr"/>
            <a:endParaRPr lang="en-US" sz="2200" dirty="0">
              <a:latin typeface="+mj-lt"/>
            </a:endParaRPr>
          </a:p>
          <a:p>
            <a:pPr algn="ctr"/>
            <a:r>
              <a:rPr lang="en-US" sz="3600" dirty="0">
                <a:solidFill>
                  <a:schemeClr val="tx1">
                    <a:alpha val="15000"/>
                  </a:schemeClr>
                </a:solidFill>
                <a:latin typeface="+mj-lt"/>
              </a:rPr>
              <a:t>Hands-on/Skillset-based vs. </a:t>
            </a:r>
            <a:r>
              <a:rPr lang="en-US" sz="3600" dirty="0">
                <a:solidFill>
                  <a:schemeClr val="accent6"/>
                </a:solidFill>
                <a:latin typeface="+mj-lt"/>
              </a:rPr>
              <a:t>Technology-based</a:t>
            </a:r>
          </a:p>
        </p:txBody>
      </p:sp>
      <p:sp>
        <p:nvSpPr>
          <p:cNvPr id="5" name="TextBox 4">
            <a:extLst>
              <a:ext uri="{FF2B5EF4-FFF2-40B4-BE49-F238E27FC236}">
                <a16:creationId xmlns:a16="http://schemas.microsoft.com/office/drawing/2014/main" id="{49A87FB3-5736-04A1-B04D-4304E0789740}"/>
              </a:ext>
            </a:extLst>
          </p:cNvPr>
          <p:cNvSpPr txBox="1"/>
          <p:nvPr/>
        </p:nvSpPr>
        <p:spPr>
          <a:xfrm>
            <a:off x="256433" y="269242"/>
            <a:ext cx="11679133" cy="646331"/>
          </a:xfrm>
          <a:prstGeom prst="rect">
            <a:avLst/>
          </a:prstGeom>
          <a:noFill/>
        </p:spPr>
        <p:txBody>
          <a:bodyPr wrap="square" rtlCol="0">
            <a:spAutoFit/>
          </a:bodyPr>
          <a:lstStyle/>
          <a:p>
            <a:r>
              <a:rPr lang="en-US" sz="3600" b="1" spc="300" dirty="0">
                <a:ln w="19050">
                  <a:solidFill>
                    <a:schemeClr val="tx1"/>
                  </a:solidFill>
                </a:ln>
                <a:noFill/>
                <a:latin typeface="Calibri" panose="020F0502020204030204" pitchFamily="34" charset="0"/>
                <a:ea typeface="Calibri" panose="020F0502020204030204" pitchFamily="34" charset="0"/>
                <a:cs typeface="Calibri" panose="020F0502020204030204" pitchFamily="34" charset="0"/>
              </a:rPr>
              <a:t>EXIT TICKET:</a:t>
            </a:r>
          </a:p>
        </p:txBody>
      </p:sp>
      <p:pic>
        <p:nvPicPr>
          <p:cNvPr id="1026" name="Picture 2" descr="Agriculture Food and Natural Resources Career Cluster Icon">
            <a:extLst>
              <a:ext uri="{FF2B5EF4-FFF2-40B4-BE49-F238E27FC236}">
                <a16:creationId xmlns:a16="http://schemas.microsoft.com/office/drawing/2014/main" id="{1B4A0BB3-1D0D-B4F1-C71A-BF9FB331D46E}"/>
              </a:ext>
            </a:extLst>
          </p:cNvPr>
          <p:cNvPicPr>
            <a:picLocks noChangeAspect="1" noChangeArrowheads="1"/>
          </p:cNvPicPr>
          <p:nvPr/>
        </p:nvPicPr>
        <p:blipFill>
          <a:blip r:embed="rId3">
            <a:alphaModFix amt="15000"/>
            <a:extLst>
              <a:ext uri="{28A0092B-C50C-407E-A947-70E740481C1C}">
                <a14:useLocalDpi xmlns:a14="http://schemas.microsoft.com/office/drawing/2010/main" val="0"/>
              </a:ext>
            </a:extLst>
          </a:blip>
          <a:srcRect/>
          <a:stretch>
            <a:fillRect/>
          </a:stretch>
        </p:blipFill>
        <p:spPr bwMode="auto">
          <a:xfrm>
            <a:off x="461591"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hitecture and Construction Icon ">
            <a:extLst>
              <a:ext uri="{FF2B5EF4-FFF2-40B4-BE49-F238E27FC236}">
                <a16:creationId xmlns:a16="http://schemas.microsoft.com/office/drawing/2014/main" id="{335807A8-DF9B-1F32-5619-24C0AB9CEEC9}"/>
              </a:ext>
            </a:extLst>
          </p:cNvPr>
          <p:cNvPicPr>
            <a:picLocks noChangeAspect="1" noChangeArrowheads="1"/>
          </p:cNvPicPr>
          <p:nvPr/>
        </p:nvPicPr>
        <p:blipFill>
          <a:blip r:embed="rId4">
            <a:alphaModFix amt="15000"/>
            <a:extLst>
              <a:ext uri="{28A0092B-C50C-407E-A947-70E740481C1C}">
                <a14:useLocalDpi xmlns:a14="http://schemas.microsoft.com/office/drawing/2010/main" val="0"/>
              </a:ext>
            </a:extLst>
          </a:blip>
          <a:srcRect/>
          <a:stretch>
            <a:fillRect/>
          </a:stretch>
        </p:blipFill>
        <p:spPr bwMode="auto">
          <a:xfrm>
            <a:off x="2111127"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s AV Technology and Communications Career Cluster Icon">
            <a:extLst>
              <a:ext uri="{FF2B5EF4-FFF2-40B4-BE49-F238E27FC236}">
                <a16:creationId xmlns:a16="http://schemas.microsoft.com/office/drawing/2014/main" id="{7916B220-4980-EB26-2EAC-0C840B06C220}"/>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3760663"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rketing Career Cluster Icon">
            <a:extLst>
              <a:ext uri="{FF2B5EF4-FFF2-40B4-BE49-F238E27FC236}">
                <a16:creationId xmlns:a16="http://schemas.microsoft.com/office/drawing/2014/main" id="{F73ED3FC-9DD8-CD09-1E04-858B7574028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5410199"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ducation and Training Icon ">
            <a:extLst>
              <a:ext uri="{FF2B5EF4-FFF2-40B4-BE49-F238E27FC236}">
                <a16:creationId xmlns:a16="http://schemas.microsoft.com/office/drawing/2014/main" id="{BD6AEEB9-0E75-4E2D-D88B-3C0B5DAFAF1B}"/>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7059735"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9E96161-926A-9A61-059D-6776504DDC64}"/>
              </a:ext>
            </a:extLst>
          </p:cNvPr>
          <p:cNvPicPr>
            <a:picLocks noChangeAspect="1" noChangeArrowheads="1"/>
          </p:cNvPicPr>
          <p:nvPr/>
        </p:nvPicPr>
        <p:blipFill>
          <a:blip r:embed="rId8">
            <a:clrChange>
              <a:clrFrom>
                <a:srgbClr val="FFFFFF"/>
              </a:clrFrom>
              <a:clrTo>
                <a:srgbClr val="FFFFFF">
                  <a:alpha val="0"/>
                </a:srgbClr>
              </a:clrTo>
            </a:clrChange>
            <a:alphaModFix amt="15000"/>
            <a:extLst>
              <a:ext uri="{28A0092B-C50C-407E-A947-70E740481C1C}">
                <a14:useLocalDpi xmlns:a14="http://schemas.microsoft.com/office/drawing/2010/main" val="0"/>
              </a:ext>
            </a:extLst>
          </a:blip>
          <a:srcRect/>
          <a:stretch>
            <a:fillRect/>
          </a:stretch>
        </p:blipFill>
        <p:spPr bwMode="auto">
          <a:xfrm>
            <a:off x="8709271"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alth Science Icon ">
            <a:extLst>
              <a:ext uri="{FF2B5EF4-FFF2-40B4-BE49-F238E27FC236}">
                <a16:creationId xmlns:a16="http://schemas.microsoft.com/office/drawing/2014/main" id="{5AB1D7F6-019D-03F8-13ED-C9E508CF02F9}"/>
              </a:ext>
            </a:extLst>
          </p:cNvPr>
          <p:cNvPicPr>
            <a:picLocks noChangeAspect="1" noChangeArrowheads="1"/>
          </p:cNvPicPr>
          <p:nvPr/>
        </p:nvPicPr>
        <p:blipFill>
          <a:blip r:embed="rId9">
            <a:alphaModFix amt="15000"/>
            <a:extLst>
              <a:ext uri="{28A0092B-C50C-407E-A947-70E740481C1C}">
                <a14:useLocalDpi xmlns:a14="http://schemas.microsoft.com/office/drawing/2010/main" val="0"/>
              </a:ext>
            </a:extLst>
          </a:blip>
          <a:srcRect/>
          <a:stretch>
            <a:fillRect/>
          </a:stretch>
        </p:blipFill>
        <p:spPr bwMode="auto">
          <a:xfrm>
            <a:off x="10358809" y="193566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2FD3F93F-3862-A2A2-339D-4C4B30E8093B}"/>
              </a:ext>
            </a:extLst>
          </p:cNvPr>
          <p:cNvPicPr>
            <a:picLocks noChangeAspect="1" noChangeArrowheads="1"/>
          </p:cNvPicPr>
          <p:nvPr/>
        </p:nvPicPr>
        <p:blipFill>
          <a:blip r:embed="rId10">
            <a:alphaModFix amt="15000"/>
            <a:extLst>
              <a:ext uri="{28A0092B-C50C-407E-A947-70E740481C1C}">
                <a14:useLocalDpi xmlns:a14="http://schemas.microsoft.com/office/drawing/2010/main" val="0"/>
              </a:ext>
            </a:extLst>
          </a:blip>
          <a:srcRect/>
          <a:stretch/>
        </p:blipFill>
        <p:spPr bwMode="auto">
          <a:xfrm>
            <a:off x="461591"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7929D53B-1A9A-CB84-1763-C41491ADAB73}"/>
              </a:ext>
            </a:extLst>
          </p:cNvPr>
          <p:cNvPicPr>
            <a:picLocks noChangeAspect="1" noChangeArrowheads="1"/>
          </p:cNvPicPr>
          <p:nvPr/>
        </p:nvPicPr>
        <p:blipFill>
          <a:blip r:embed="rId11">
            <a:alphaModFix amt="15000"/>
            <a:extLst>
              <a:ext uri="{28A0092B-C50C-407E-A947-70E740481C1C}">
                <a14:useLocalDpi xmlns:a14="http://schemas.microsoft.com/office/drawing/2010/main" val="0"/>
              </a:ext>
            </a:extLst>
          </a:blip>
          <a:srcRect/>
          <a:stretch/>
        </p:blipFill>
        <p:spPr bwMode="auto">
          <a:xfrm>
            <a:off x="2111127"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A97CF850-B6EB-D622-4F79-0BBF747993AD}"/>
              </a:ext>
            </a:extLst>
          </p:cNvPr>
          <p:cNvPicPr>
            <a:picLocks noChangeAspect="1" noChangeArrowheads="1"/>
          </p:cNvPicPr>
          <p:nvPr/>
        </p:nvPicPr>
        <p:blipFill>
          <a:blip r:embed="rId12">
            <a:alphaModFix/>
            <a:extLst>
              <a:ext uri="{28A0092B-C50C-407E-A947-70E740481C1C}">
                <a14:useLocalDpi xmlns:a14="http://schemas.microsoft.com/office/drawing/2010/main" val="0"/>
              </a:ext>
            </a:extLst>
          </a:blip>
          <a:srcRect/>
          <a:stretch/>
        </p:blipFill>
        <p:spPr bwMode="auto">
          <a:xfrm>
            <a:off x="3760663"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16D6EE-2EDC-5781-5079-210F240F4A13}"/>
              </a:ext>
            </a:extLst>
          </p:cNvPr>
          <p:cNvPicPr>
            <a:picLocks noChangeAspect="1" noChangeArrowheads="1"/>
          </p:cNvPicPr>
          <p:nvPr/>
        </p:nvPicPr>
        <p:blipFill>
          <a:blip r:embed="rId13">
            <a:alphaModFix/>
            <a:extLst>
              <a:ext uri="{28A0092B-C50C-407E-A947-70E740481C1C}">
                <a14:useLocalDpi xmlns:a14="http://schemas.microsoft.com/office/drawing/2010/main" val="0"/>
              </a:ext>
            </a:extLst>
          </a:blip>
          <a:srcRect/>
          <a:stretch/>
        </p:blipFill>
        <p:spPr bwMode="auto">
          <a:xfrm>
            <a:off x="5410199"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id="{1637B647-F175-383B-BFC4-06008E5F48FE}"/>
              </a:ext>
            </a:extLst>
          </p:cNvPr>
          <p:cNvPicPr>
            <a:picLocks noChangeAspect="1" noChangeArrowheads="1"/>
          </p:cNvPicPr>
          <p:nvPr/>
        </p:nvPicPr>
        <p:blipFill>
          <a:blip r:embed="rId14">
            <a:alphaModFix amt="15000"/>
            <a:extLst>
              <a:ext uri="{28A0092B-C50C-407E-A947-70E740481C1C}">
                <a14:useLocalDpi xmlns:a14="http://schemas.microsoft.com/office/drawing/2010/main" val="0"/>
              </a:ext>
            </a:extLst>
          </a:blip>
          <a:srcRect/>
          <a:stretch/>
        </p:blipFill>
        <p:spPr bwMode="auto">
          <a:xfrm>
            <a:off x="7059735"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a:extLst>
              <a:ext uri="{FF2B5EF4-FFF2-40B4-BE49-F238E27FC236}">
                <a16:creationId xmlns:a16="http://schemas.microsoft.com/office/drawing/2014/main" id="{1259B599-4632-54BB-C3D2-7456457A9860}"/>
              </a:ext>
            </a:extLst>
          </p:cNvPr>
          <p:cNvPicPr>
            <a:picLocks noChangeAspect="1" noChangeArrowheads="1"/>
          </p:cNvPicPr>
          <p:nvPr/>
        </p:nvPicPr>
        <p:blipFill>
          <a:blip r:embed="rId15">
            <a:alphaModFix/>
            <a:extLst>
              <a:ext uri="{28A0092B-C50C-407E-A947-70E740481C1C}">
                <a14:useLocalDpi xmlns:a14="http://schemas.microsoft.com/office/drawing/2010/main" val="0"/>
              </a:ext>
            </a:extLst>
          </a:blip>
          <a:srcRect/>
          <a:stretch/>
        </p:blipFill>
        <p:spPr bwMode="auto">
          <a:xfrm>
            <a:off x="8709271" y="4383204"/>
            <a:ext cx="1371600" cy="13039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a:extLst>
              <a:ext uri="{FF2B5EF4-FFF2-40B4-BE49-F238E27FC236}">
                <a16:creationId xmlns:a16="http://schemas.microsoft.com/office/drawing/2014/main" id="{8EB6AAEF-D690-F2F5-46CA-44A75DE2DD06}"/>
              </a:ext>
            </a:extLst>
          </p:cNvPr>
          <p:cNvPicPr>
            <a:picLocks noChangeAspect="1" noChangeArrowheads="1"/>
          </p:cNvPicPr>
          <p:nvPr/>
        </p:nvPicPr>
        <p:blipFill>
          <a:blip r:embed="rId16">
            <a:alphaModFix amt="15000"/>
            <a:extLst>
              <a:ext uri="{28A0092B-C50C-407E-A947-70E740481C1C}">
                <a14:useLocalDpi xmlns:a14="http://schemas.microsoft.com/office/drawing/2010/main" val="0"/>
              </a:ext>
            </a:extLst>
          </a:blip>
          <a:srcRect/>
          <a:stretch/>
        </p:blipFill>
        <p:spPr bwMode="auto">
          <a:xfrm>
            <a:off x="10358809" y="4349397"/>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529A3DDD-DB0B-EA6D-EBF4-A3B730C01E51}"/>
              </a:ext>
            </a:extLst>
          </p:cNvPr>
          <p:cNvSpPr txBox="1"/>
          <p:nvPr/>
        </p:nvSpPr>
        <p:spPr>
          <a:xfrm>
            <a:off x="461591" y="3307268"/>
            <a:ext cx="1371600" cy="907941"/>
          </a:xfrm>
          <a:prstGeom prst="rect">
            <a:avLst/>
          </a:prstGeom>
          <a:noFill/>
        </p:spPr>
        <p:txBody>
          <a:bodyPr wrap="square" rtlCol="0">
            <a:spAutoFit/>
          </a:bodyPr>
          <a:lstStyle/>
          <a:p>
            <a:pPr algn="ctr"/>
            <a:r>
              <a:rPr lang="en-US" sz="1400" b="1" dirty="0">
                <a:solidFill>
                  <a:schemeClr val="tx1">
                    <a:alpha val="15000"/>
                  </a:schemeClr>
                </a:solidFill>
              </a:rPr>
              <a:t>Agriculture, Food, Nat. Resources</a:t>
            </a:r>
          </a:p>
          <a:p>
            <a:pPr algn="ctr"/>
            <a:r>
              <a:rPr lang="en-US" sz="1100" i="1" dirty="0">
                <a:solidFill>
                  <a:schemeClr val="tx1">
                    <a:alpha val="15000"/>
                  </a:schemeClr>
                </a:solidFill>
              </a:rPr>
              <a:t>(Animal Science)</a:t>
            </a:r>
          </a:p>
        </p:txBody>
      </p:sp>
      <p:sp>
        <p:nvSpPr>
          <p:cNvPr id="39" name="TextBox 38">
            <a:extLst>
              <a:ext uri="{FF2B5EF4-FFF2-40B4-BE49-F238E27FC236}">
                <a16:creationId xmlns:a16="http://schemas.microsoft.com/office/drawing/2014/main" id="{58333EA5-AFE5-76F8-E8AC-FFF047E8C368}"/>
              </a:ext>
            </a:extLst>
          </p:cNvPr>
          <p:cNvSpPr txBox="1"/>
          <p:nvPr/>
        </p:nvSpPr>
        <p:spPr>
          <a:xfrm>
            <a:off x="2111127" y="3307268"/>
            <a:ext cx="1371600" cy="523220"/>
          </a:xfrm>
          <a:prstGeom prst="rect">
            <a:avLst/>
          </a:prstGeom>
          <a:noFill/>
        </p:spPr>
        <p:txBody>
          <a:bodyPr wrap="square" rtlCol="0">
            <a:spAutoFit/>
          </a:bodyPr>
          <a:lstStyle/>
          <a:p>
            <a:pPr algn="ctr"/>
            <a:r>
              <a:rPr lang="en-US" sz="1400" b="1" dirty="0">
                <a:solidFill>
                  <a:schemeClr val="tx1">
                    <a:alpha val="15000"/>
                  </a:schemeClr>
                </a:solidFill>
              </a:rPr>
              <a:t>Architecture &amp; Construction</a:t>
            </a:r>
          </a:p>
        </p:txBody>
      </p:sp>
      <p:sp>
        <p:nvSpPr>
          <p:cNvPr id="40" name="TextBox 39">
            <a:extLst>
              <a:ext uri="{FF2B5EF4-FFF2-40B4-BE49-F238E27FC236}">
                <a16:creationId xmlns:a16="http://schemas.microsoft.com/office/drawing/2014/main" id="{ADE52E6C-6D12-DD44-4FAD-EED3EEB0D7F5}"/>
              </a:ext>
            </a:extLst>
          </p:cNvPr>
          <p:cNvSpPr txBox="1"/>
          <p:nvPr/>
        </p:nvSpPr>
        <p:spPr>
          <a:xfrm>
            <a:off x="3716398" y="3307268"/>
            <a:ext cx="1448537" cy="738664"/>
          </a:xfrm>
          <a:prstGeom prst="rect">
            <a:avLst/>
          </a:prstGeom>
          <a:noFill/>
        </p:spPr>
        <p:txBody>
          <a:bodyPr wrap="square" rtlCol="0">
            <a:spAutoFit/>
          </a:bodyPr>
          <a:lstStyle/>
          <a:p>
            <a:pPr algn="ctr"/>
            <a:r>
              <a:rPr lang="en-US" sz="1400" b="1" dirty="0"/>
              <a:t>Arts, AV Technology &amp; Communications</a:t>
            </a:r>
          </a:p>
        </p:txBody>
      </p:sp>
      <p:sp>
        <p:nvSpPr>
          <p:cNvPr id="41" name="TextBox 40">
            <a:extLst>
              <a:ext uri="{FF2B5EF4-FFF2-40B4-BE49-F238E27FC236}">
                <a16:creationId xmlns:a16="http://schemas.microsoft.com/office/drawing/2014/main" id="{D954853B-8468-CF4E-087F-C2F0F41735DC}"/>
              </a:ext>
            </a:extLst>
          </p:cNvPr>
          <p:cNvSpPr txBox="1"/>
          <p:nvPr/>
        </p:nvSpPr>
        <p:spPr>
          <a:xfrm>
            <a:off x="5410199" y="3307268"/>
            <a:ext cx="1371600" cy="738664"/>
          </a:xfrm>
          <a:prstGeom prst="rect">
            <a:avLst/>
          </a:prstGeom>
          <a:noFill/>
        </p:spPr>
        <p:txBody>
          <a:bodyPr wrap="square" rtlCol="0">
            <a:spAutoFit/>
          </a:bodyPr>
          <a:lstStyle/>
          <a:p>
            <a:pPr algn="ctr"/>
            <a:r>
              <a:rPr lang="en-US" sz="1400" b="1" dirty="0"/>
              <a:t>Business, Marketing, Finance</a:t>
            </a:r>
          </a:p>
        </p:txBody>
      </p:sp>
      <p:sp>
        <p:nvSpPr>
          <p:cNvPr id="42" name="TextBox 41">
            <a:extLst>
              <a:ext uri="{FF2B5EF4-FFF2-40B4-BE49-F238E27FC236}">
                <a16:creationId xmlns:a16="http://schemas.microsoft.com/office/drawing/2014/main" id="{C8F92D2B-FD7B-5EB4-5111-9D479E0CC0F7}"/>
              </a:ext>
            </a:extLst>
          </p:cNvPr>
          <p:cNvSpPr txBox="1"/>
          <p:nvPr/>
        </p:nvSpPr>
        <p:spPr>
          <a:xfrm>
            <a:off x="7059735" y="3307268"/>
            <a:ext cx="1371600" cy="523220"/>
          </a:xfrm>
          <a:prstGeom prst="rect">
            <a:avLst/>
          </a:prstGeom>
          <a:noFill/>
        </p:spPr>
        <p:txBody>
          <a:bodyPr wrap="square" rtlCol="0">
            <a:spAutoFit/>
          </a:bodyPr>
          <a:lstStyle/>
          <a:p>
            <a:pPr algn="ctr"/>
            <a:r>
              <a:rPr lang="en-US" sz="1400" b="1" dirty="0"/>
              <a:t>Education &amp; Training</a:t>
            </a:r>
          </a:p>
        </p:txBody>
      </p:sp>
      <p:sp>
        <p:nvSpPr>
          <p:cNvPr id="43" name="TextBox 42">
            <a:extLst>
              <a:ext uri="{FF2B5EF4-FFF2-40B4-BE49-F238E27FC236}">
                <a16:creationId xmlns:a16="http://schemas.microsoft.com/office/drawing/2014/main" id="{87934648-E21A-BE5D-7678-E5AEFF3E58D2}"/>
              </a:ext>
            </a:extLst>
          </p:cNvPr>
          <p:cNvSpPr txBox="1"/>
          <p:nvPr/>
        </p:nvSpPr>
        <p:spPr>
          <a:xfrm>
            <a:off x="8709271" y="3307268"/>
            <a:ext cx="1371600" cy="646331"/>
          </a:xfrm>
          <a:prstGeom prst="rect">
            <a:avLst/>
          </a:prstGeom>
          <a:noFill/>
        </p:spPr>
        <p:txBody>
          <a:bodyPr wrap="square" rtlCol="0">
            <a:spAutoFit/>
          </a:bodyPr>
          <a:lstStyle/>
          <a:p>
            <a:pPr algn="ctr"/>
            <a:r>
              <a:rPr lang="en-US" sz="1400" b="1" dirty="0">
                <a:solidFill>
                  <a:schemeClr val="tx1">
                    <a:alpha val="15000"/>
                  </a:schemeClr>
                </a:solidFill>
              </a:rPr>
              <a:t>Energy</a:t>
            </a:r>
          </a:p>
          <a:p>
            <a:pPr algn="ctr"/>
            <a:r>
              <a:rPr lang="en-US" sz="1100" i="1" dirty="0">
                <a:solidFill>
                  <a:schemeClr val="tx1">
                    <a:alpha val="15000"/>
                  </a:schemeClr>
                </a:solidFill>
              </a:rPr>
              <a:t>(Oil &amp; Gas, Renewable)</a:t>
            </a:r>
          </a:p>
        </p:txBody>
      </p:sp>
      <p:sp>
        <p:nvSpPr>
          <p:cNvPr id="44" name="TextBox 43">
            <a:extLst>
              <a:ext uri="{FF2B5EF4-FFF2-40B4-BE49-F238E27FC236}">
                <a16:creationId xmlns:a16="http://schemas.microsoft.com/office/drawing/2014/main" id="{27AEB649-B017-C721-8D5B-31298550E9D5}"/>
              </a:ext>
            </a:extLst>
          </p:cNvPr>
          <p:cNvSpPr txBox="1"/>
          <p:nvPr/>
        </p:nvSpPr>
        <p:spPr>
          <a:xfrm>
            <a:off x="10358807" y="3307268"/>
            <a:ext cx="1371600" cy="307777"/>
          </a:xfrm>
          <a:prstGeom prst="rect">
            <a:avLst/>
          </a:prstGeom>
          <a:noFill/>
        </p:spPr>
        <p:txBody>
          <a:bodyPr wrap="square" rtlCol="0">
            <a:spAutoFit/>
          </a:bodyPr>
          <a:lstStyle/>
          <a:p>
            <a:pPr algn="ctr"/>
            <a:r>
              <a:rPr lang="en-US" sz="1400" b="1" dirty="0">
                <a:solidFill>
                  <a:schemeClr val="tx1">
                    <a:alpha val="15000"/>
                  </a:schemeClr>
                </a:solidFill>
              </a:rPr>
              <a:t>Health Science</a:t>
            </a:r>
          </a:p>
        </p:txBody>
      </p:sp>
      <p:sp>
        <p:nvSpPr>
          <p:cNvPr id="45" name="TextBox 44">
            <a:extLst>
              <a:ext uri="{FF2B5EF4-FFF2-40B4-BE49-F238E27FC236}">
                <a16:creationId xmlns:a16="http://schemas.microsoft.com/office/drawing/2014/main" id="{2FB6489D-BB90-D6C6-4BC1-D977179C26F0}"/>
              </a:ext>
            </a:extLst>
          </p:cNvPr>
          <p:cNvSpPr txBox="1"/>
          <p:nvPr/>
        </p:nvSpPr>
        <p:spPr>
          <a:xfrm>
            <a:off x="461591" y="5720997"/>
            <a:ext cx="1371600" cy="692497"/>
          </a:xfrm>
          <a:prstGeom prst="rect">
            <a:avLst/>
          </a:prstGeom>
          <a:noFill/>
        </p:spPr>
        <p:txBody>
          <a:bodyPr wrap="square" rtlCol="0">
            <a:spAutoFit/>
          </a:bodyPr>
          <a:lstStyle/>
          <a:p>
            <a:pPr algn="ctr"/>
            <a:r>
              <a:rPr lang="en-US" sz="1400" b="1" dirty="0">
                <a:solidFill>
                  <a:schemeClr val="tx1">
                    <a:alpha val="15000"/>
                  </a:schemeClr>
                </a:solidFill>
              </a:rPr>
              <a:t>Hospitality &amp; Tourism</a:t>
            </a:r>
          </a:p>
          <a:p>
            <a:pPr algn="ctr"/>
            <a:r>
              <a:rPr lang="en-US" sz="1100" i="1" dirty="0">
                <a:solidFill>
                  <a:schemeClr val="tx1">
                    <a:alpha val="15000"/>
                  </a:schemeClr>
                </a:solidFill>
              </a:rPr>
              <a:t>(Culinary)</a:t>
            </a:r>
          </a:p>
        </p:txBody>
      </p:sp>
      <p:sp>
        <p:nvSpPr>
          <p:cNvPr id="46" name="TextBox 45">
            <a:extLst>
              <a:ext uri="{FF2B5EF4-FFF2-40B4-BE49-F238E27FC236}">
                <a16:creationId xmlns:a16="http://schemas.microsoft.com/office/drawing/2014/main" id="{F340C972-292A-AEC7-6799-F475AD131B5B}"/>
              </a:ext>
            </a:extLst>
          </p:cNvPr>
          <p:cNvSpPr txBox="1"/>
          <p:nvPr/>
        </p:nvSpPr>
        <p:spPr>
          <a:xfrm>
            <a:off x="2111127" y="5720997"/>
            <a:ext cx="1371600" cy="692497"/>
          </a:xfrm>
          <a:prstGeom prst="rect">
            <a:avLst/>
          </a:prstGeom>
          <a:noFill/>
        </p:spPr>
        <p:txBody>
          <a:bodyPr wrap="square" rtlCol="0">
            <a:spAutoFit/>
          </a:bodyPr>
          <a:lstStyle/>
          <a:p>
            <a:pPr algn="ctr"/>
            <a:r>
              <a:rPr lang="en-US" sz="1400" b="1" dirty="0">
                <a:solidFill>
                  <a:schemeClr val="tx1">
                    <a:alpha val="15000"/>
                  </a:schemeClr>
                </a:solidFill>
              </a:rPr>
              <a:t>Human Services</a:t>
            </a:r>
          </a:p>
          <a:p>
            <a:pPr algn="ctr"/>
            <a:r>
              <a:rPr lang="en-US" sz="1100" i="1" dirty="0">
                <a:solidFill>
                  <a:schemeClr val="tx1">
                    <a:alpha val="15000"/>
                  </a:schemeClr>
                </a:solidFill>
              </a:rPr>
              <a:t>(Cosmetology, FCS)</a:t>
            </a:r>
          </a:p>
        </p:txBody>
      </p:sp>
      <p:sp>
        <p:nvSpPr>
          <p:cNvPr id="47" name="TextBox 46">
            <a:extLst>
              <a:ext uri="{FF2B5EF4-FFF2-40B4-BE49-F238E27FC236}">
                <a16:creationId xmlns:a16="http://schemas.microsoft.com/office/drawing/2014/main" id="{42A3D96F-1AF1-8A30-A2F7-19338FF29970}"/>
              </a:ext>
            </a:extLst>
          </p:cNvPr>
          <p:cNvSpPr txBox="1"/>
          <p:nvPr/>
        </p:nvSpPr>
        <p:spPr>
          <a:xfrm>
            <a:off x="3760663" y="5720997"/>
            <a:ext cx="1371600" cy="523220"/>
          </a:xfrm>
          <a:prstGeom prst="rect">
            <a:avLst/>
          </a:prstGeom>
          <a:noFill/>
        </p:spPr>
        <p:txBody>
          <a:bodyPr wrap="square" rtlCol="0">
            <a:spAutoFit/>
          </a:bodyPr>
          <a:lstStyle/>
          <a:p>
            <a:pPr algn="ctr"/>
            <a:r>
              <a:rPr lang="en-US" sz="1400" b="1" dirty="0"/>
              <a:t>Information Technology</a:t>
            </a:r>
          </a:p>
        </p:txBody>
      </p:sp>
      <p:sp>
        <p:nvSpPr>
          <p:cNvPr id="48" name="TextBox 47">
            <a:extLst>
              <a:ext uri="{FF2B5EF4-FFF2-40B4-BE49-F238E27FC236}">
                <a16:creationId xmlns:a16="http://schemas.microsoft.com/office/drawing/2014/main" id="{A2CC5702-D483-C19B-0495-A17A70896F43}"/>
              </a:ext>
            </a:extLst>
          </p:cNvPr>
          <p:cNvSpPr txBox="1"/>
          <p:nvPr/>
        </p:nvSpPr>
        <p:spPr>
          <a:xfrm>
            <a:off x="5410199" y="5720997"/>
            <a:ext cx="1371600" cy="692497"/>
          </a:xfrm>
          <a:prstGeom prst="rect">
            <a:avLst/>
          </a:prstGeom>
          <a:noFill/>
        </p:spPr>
        <p:txBody>
          <a:bodyPr wrap="square" rtlCol="0">
            <a:spAutoFit/>
          </a:bodyPr>
          <a:lstStyle/>
          <a:p>
            <a:pPr algn="ctr"/>
            <a:r>
              <a:rPr lang="en-US" sz="1400" b="1" dirty="0"/>
              <a:t>Law &amp; Public Service</a:t>
            </a:r>
          </a:p>
          <a:p>
            <a:pPr algn="ctr"/>
            <a:r>
              <a:rPr lang="en-US" sz="1100" i="1" dirty="0"/>
              <a:t>(Fire, Legal Studies)</a:t>
            </a:r>
          </a:p>
        </p:txBody>
      </p:sp>
      <p:sp>
        <p:nvSpPr>
          <p:cNvPr id="49" name="TextBox 48">
            <a:extLst>
              <a:ext uri="{FF2B5EF4-FFF2-40B4-BE49-F238E27FC236}">
                <a16:creationId xmlns:a16="http://schemas.microsoft.com/office/drawing/2014/main" id="{D34CFB37-FCF9-025D-67E7-77E0C0D486EB}"/>
              </a:ext>
            </a:extLst>
          </p:cNvPr>
          <p:cNvSpPr txBox="1"/>
          <p:nvPr/>
        </p:nvSpPr>
        <p:spPr>
          <a:xfrm>
            <a:off x="7059735" y="5720997"/>
            <a:ext cx="1371600" cy="477054"/>
          </a:xfrm>
          <a:prstGeom prst="rect">
            <a:avLst/>
          </a:prstGeom>
          <a:noFill/>
        </p:spPr>
        <p:txBody>
          <a:bodyPr wrap="square" rtlCol="0">
            <a:spAutoFit/>
          </a:bodyPr>
          <a:lstStyle/>
          <a:p>
            <a:pPr algn="ctr"/>
            <a:r>
              <a:rPr lang="en-US" sz="1400" b="1" dirty="0">
                <a:solidFill>
                  <a:schemeClr val="tx1">
                    <a:alpha val="15000"/>
                  </a:schemeClr>
                </a:solidFill>
              </a:rPr>
              <a:t>Manufacturing</a:t>
            </a:r>
          </a:p>
          <a:p>
            <a:pPr algn="ctr"/>
            <a:r>
              <a:rPr lang="en-US" sz="1100" i="1" dirty="0">
                <a:solidFill>
                  <a:schemeClr val="tx1">
                    <a:alpha val="15000"/>
                  </a:schemeClr>
                </a:solidFill>
              </a:rPr>
              <a:t>(Welding, Robotics)</a:t>
            </a:r>
          </a:p>
        </p:txBody>
      </p:sp>
      <p:sp>
        <p:nvSpPr>
          <p:cNvPr id="50" name="TextBox 49">
            <a:extLst>
              <a:ext uri="{FF2B5EF4-FFF2-40B4-BE49-F238E27FC236}">
                <a16:creationId xmlns:a16="http://schemas.microsoft.com/office/drawing/2014/main" id="{98D12DE8-292E-AE8D-2E20-E3EA81ABA5F4}"/>
              </a:ext>
            </a:extLst>
          </p:cNvPr>
          <p:cNvSpPr txBox="1"/>
          <p:nvPr/>
        </p:nvSpPr>
        <p:spPr>
          <a:xfrm>
            <a:off x="8670110" y="5720997"/>
            <a:ext cx="1452873" cy="815608"/>
          </a:xfrm>
          <a:prstGeom prst="rect">
            <a:avLst/>
          </a:prstGeom>
          <a:noFill/>
        </p:spPr>
        <p:txBody>
          <a:bodyPr wrap="square" rtlCol="0">
            <a:spAutoFit/>
          </a:bodyPr>
          <a:lstStyle/>
          <a:p>
            <a:pPr algn="ctr"/>
            <a:r>
              <a:rPr lang="en-US" sz="1400" b="1" dirty="0"/>
              <a:t>Engineering</a:t>
            </a:r>
          </a:p>
          <a:p>
            <a:pPr algn="ctr"/>
            <a:r>
              <a:rPr lang="en-US" sz="1100" i="1" dirty="0"/>
              <a:t>(Mech. &amp; Aerospace, Electrical &amp; Civil, Drone)</a:t>
            </a:r>
          </a:p>
        </p:txBody>
      </p:sp>
      <p:sp>
        <p:nvSpPr>
          <p:cNvPr id="51" name="TextBox 50">
            <a:extLst>
              <a:ext uri="{FF2B5EF4-FFF2-40B4-BE49-F238E27FC236}">
                <a16:creationId xmlns:a16="http://schemas.microsoft.com/office/drawing/2014/main" id="{5AE05A50-24E8-F517-3B46-FB186663BB16}"/>
              </a:ext>
            </a:extLst>
          </p:cNvPr>
          <p:cNvSpPr txBox="1"/>
          <p:nvPr/>
        </p:nvSpPr>
        <p:spPr>
          <a:xfrm>
            <a:off x="10291335" y="5720997"/>
            <a:ext cx="1506544" cy="907941"/>
          </a:xfrm>
          <a:prstGeom prst="rect">
            <a:avLst/>
          </a:prstGeom>
          <a:noFill/>
        </p:spPr>
        <p:txBody>
          <a:bodyPr wrap="square" rtlCol="0">
            <a:spAutoFit/>
          </a:bodyPr>
          <a:lstStyle/>
          <a:p>
            <a:pPr algn="ctr"/>
            <a:r>
              <a:rPr lang="en-US" sz="1400" b="1" dirty="0">
                <a:solidFill>
                  <a:schemeClr val="tx1">
                    <a:alpha val="15000"/>
                  </a:schemeClr>
                </a:solidFill>
              </a:rPr>
              <a:t>Transportation, Distribution,  Logistics</a:t>
            </a:r>
          </a:p>
          <a:p>
            <a:pPr algn="ctr"/>
            <a:r>
              <a:rPr lang="en-US" sz="1100" i="1" dirty="0">
                <a:solidFill>
                  <a:schemeClr val="tx1">
                    <a:alpha val="15000"/>
                  </a:schemeClr>
                </a:solidFill>
              </a:rPr>
              <a:t>(Automotive, Aviation)</a:t>
            </a:r>
          </a:p>
        </p:txBody>
      </p:sp>
    </p:spTree>
    <p:extLst>
      <p:ext uri="{BB962C8B-B14F-4D97-AF65-F5344CB8AC3E}">
        <p14:creationId xmlns:p14="http://schemas.microsoft.com/office/powerpoint/2010/main" val="22988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4D3DB-DAC2-B08C-9A8A-C3F56A99C42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5CADD42-CC07-5111-F06E-8EA351CFB3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7999"/>
          </a:xfrm>
          <a:prstGeom prst="rect">
            <a:avLst/>
          </a:prstGeom>
        </p:spPr>
      </p:pic>
    </p:spTree>
    <p:extLst>
      <p:ext uri="{BB962C8B-B14F-4D97-AF65-F5344CB8AC3E}">
        <p14:creationId xmlns:p14="http://schemas.microsoft.com/office/powerpoint/2010/main" val="19008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B36E8-6400-D968-5A50-EA9B146646B7}"/>
            </a:ext>
          </a:extLst>
        </p:cNvPr>
        <p:cNvGrpSpPr/>
        <p:nvPr/>
      </p:nvGrpSpPr>
      <p:grpSpPr>
        <a:xfrm>
          <a:off x="0" y="0"/>
          <a:ext cx="0" cy="0"/>
          <a:chOff x="0" y="0"/>
          <a:chExt cx="0" cy="0"/>
        </a:xfrm>
      </p:grpSpPr>
      <p:pic>
        <p:nvPicPr>
          <p:cNvPr id="6" name="Graphic 5" descr="Man with kid with solid fill">
            <a:extLst>
              <a:ext uri="{FF2B5EF4-FFF2-40B4-BE49-F238E27FC236}">
                <a16:creationId xmlns:a16="http://schemas.microsoft.com/office/drawing/2014/main" id="{F18C8C96-596B-0DEF-2E79-3AFF143C9A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91615" y="2971800"/>
            <a:ext cx="1371600" cy="1371600"/>
          </a:xfrm>
          <a:prstGeom prst="rect">
            <a:avLst/>
          </a:prstGeom>
        </p:spPr>
      </p:pic>
      <p:pic>
        <p:nvPicPr>
          <p:cNvPr id="7" name="Graphic 6" descr="Drama with solid fill">
            <a:extLst>
              <a:ext uri="{FF2B5EF4-FFF2-40B4-BE49-F238E27FC236}">
                <a16:creationId xmlns:a16="http://schemas.microsoft.com/office/drawing/2014/main" id="{08CEE586-7DA8-B0EB-1533-FDB8EFEE5F3C}"/>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121827" y="2971800"/>
            <a:ext cx="1371600" cy="1371600"/>
          </a:xfrm>
          <a:prstGeom prst="rect">
            <a:avLst/>
          </a:prstGeom>
        </p:spPr>
      </p:pic>
      <p:pic>
        <p:nvPicPr>
          <p:cNvPr id="8" name="Graphic 7" descr="Graduation cap with solid fill">
            <a:extLst>
              <a:ext uri="{FF2B5EF4-FFF2-40B4-BE49-F238E27FC236}">
                <a16:creationId xmlns:a16="http://schemas.microsoft.com/office/drawing/2014/main" id="{3D2CF9E5-6A92-318B-F266-FCD45CF2D94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311316" y="2971800"/>
            <a:ext cx="1371600" cy="1371600"/>
          </a:xfrm>
          <a:prstGeom prst="rect">
            <a:avLst/>
          </a:prstGeom>
        </p:spPr>
      </p:pic>
      <p:pic>
        <p:nvPicPr>
          <p:cNvPr id="9" name="Graphic 8" descr="Schoolhouse with solid fill">
            <a:extLst>
              <a:ext uri="{FF2B5EF4-FFF2-40B4-BE49-F238E27FC236}">
                <a16:creationId xmlns:a16="http://schemas.microsoft.com/office/drawing/2014/main" id="{9F389F43-D226-7A9B-E4D8-34E5627CAC8A}"/>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4487917" y="2971800"/>
            <a:ext cx="1371600" cy="1371600"/>
          </a:xfrm>
          <a:prstGeom prst="rect">
            <a:avLst/>
          </a:prstGeom>
        </p:spPr>
      </p:pic>
      <p:pic>
        <p:nvPicPr>
          <p:cNvPr id="10" name="Graphic 9" descr="Office worker male with solid fill">
            <a:extLst>
              <a:ext uri="{FF2B5EF4-FFF2-40B4-BE49-F238E27FC236}">
                <a16:creationId xmlns:a16="http://schemas.microsoft.com/office/drawing/2014/main" id="{E981E7E7-6282-BE06-6E9B-9AD8F0F11BB0}"/>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85019" y="2971800"/>
            <a:ext cx="1371600" cy="1371600"/>
          </a:xfrm>
          <a:prstGeom prst="rect">
            <a:avLst/>
          </a:prstGeom>
        </p:spPr>
      </p:pic>
      <p:pic>
        <p:nvPicPr>
          <p:cNvPr id="11" name="Graphic 10" descr="Office Chair with solid fill">
            <a:extLst>
              <a:ext uri="{FF2B5EF4-FFF2-40B4-BE49-F238E27FC236}">
                <a16:creationId xmlns:a16="http://schemas.microsoft.com/office/drawing/2014/main" id="{4260BF3E-8697-40CD-E9AB-39F123B325BF}"/>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929579" y="2971800"/>
            <a:ext cx="1371600" cy="1371600"/>
          </a:xfrm>
          <a:prstGeom prst="rect">
            <a:avLst/>
          </a:prstGeom>
        </p:spPr>
      </p:pic>
      <p:sp>
        <p:nvSpPr>
          <p:cNvPr id="12" name="TextBox 11">
            <a:extLst>
              <a:ext uri="{FF2B5EF4-FFF2-40B4-BE49-F238E27FC236}">
                <a16:creationId xmlns:a16="http://schemas.microsoft.com/office/drawing/2014/main" id="{F5ED63F8-4893-7E72-2EDC-5613B05DCEA2}"/>
              </a:ext>
            </a:extLst>
          </p:cNvPr>
          <p:cNvSpPr txBox="1"/>
          <p:nvPr/>
        </p:nvSpPr>
        <p:spPr>
          <a:xfrm>
            <a:off x="2691615" y="4343400"/>
            <a:ext cx="1371600" cy="707886"/>
          </a:xfrm>
          <a:prstGeom prst="rect">
            <a:avLst/>
          </a:prstGeom>
          <a:noFill/>
        </p:spPr>
        <p:txBody>
          <a:bodyPr wrap="square" rtlCol="0">
            <a:spAutoFit/>
          </a:bodyPr>
          <a:lstStyle/>
          <a:p>
            <a:pPr algn="ctr"/>
            <a:r>
              <a:rPr lang="en-US" sz="2000" dirty="0"/>
              <a:t>Early Childhood</a:t>
            </a:r>
          </a:p>
        </p:txBody>
      </p:sp>
      <p:sp>
        <p:nvSpPr>
          <p:cNvPr id="13" name="TextBox 12">
            <a:extLst>
              <a:ext uri="{FF2B5EF4-FFF2-40B4-BE49-F238E27FC236}">
                <a16:creationId xmlns:a16="http://schemas.microsoft.com/office/drawing/2014/main" id="{734D968C-AA98-8358-A814-6F781533D5C3}"/>
              </a:ext>
            </a:extLst>
          </p:cNvPr>
          <p:cNvSpPr txBox="1"/>
          <p:nvPr/>
        </p:nvSpPr>
        <p:spPr>
          <a:xfrm>
            <a:off x="6311316" y="4343400"/>
            <a:ext cx="1371600" cy="707886"/>
          </a:xfrm>
          <a:prstGeom prst="rect">
            <a:avLst/>
          </a:prstGeom>
          <a:noFill/>
        </p:spPr>
        <p:txBody>
          <a:bodyPr wrap="square" rtlCol="0">
            <a:spAutoFit/>
          </a:bodyPr>
          <a:lstStyle/>
          <a:p>
            <a:pPr algn="ctr"/>
            <a:r>
              <a:rPr lang="en-US" sz="2000" dirty="0"/>
              <a:t>Enhanced Academics</a:t>
            </a:r>
          </a:p>
        </p:txBody>
      </p:sp>
      <p:sp>
        <p:nvSpPr>
          <p:cNvPr id="14" name="TextBox 13">
            <a:extLst>
              <a:ext uri="{FF2B5EF4-FFF2-40B4-BE49-F238E27FC236}">
                <a16:creationId xmlns:a16="http://schemas.microsoft.com/office/drawing/2014/main" id="{0B295F2F-4DEF-6323-FCAD-EE58BDCA49BB}"/>
              </a:ext>
            </a:extLst>
          </p:cNvPr>
          <p:cNvSpPr txBox="1"/>
          <p:nvPr/>
        </p:nvSpPr>
        <p:spPr>
          <a:xfrm>
            <a:off x="8121827" y="4343400"/>
            <a:ext cx="1371600" cy="707886"/>
          </a:xfrm>
          <a:prstGeom prst="rect">
            <a:avLst/>
          </a:prstGeom>
          <a:noFill/>
        </p:spPr>
        <p:txBody>
          <a:bodyPr wrap="square" rtlCol="0">
            <a:spAutoFit/>
          </a:bodyPr>
          <a:lstStyle/>
          <a:p>
            <a:pPr algn="ctr"/>
            <a:r>
              <a:rPr lang="en-US" sz="2000" dirty="0"/>
              <a:t>Fine </a:t>
            </a:r>
          </a:p>
          <a:p>
            <a:pPr algn="ctr"/>
            <a:r>
              <a:rPr lang="en-US" sz="2000" dirty="0"/>
              <a:t>Arts</a:t>
            </a:r>
          </a:p>
        </p:txBody>
      </p:sp>
      <p:sp>
        <p:nvSpPr>
          <p:cNvPr id="15" name="TextBox 14">
            <a:extLst>
              <a:ext uri="{FF2B5EF4-FFF2-40B4-BE49-F238E27FC236}">
                <a16:creationId xmlns:a16="http://schemas.microsoft.com/office/drawing/2014/main" id="{8D92C1D5-0232-DAE7-F599-243BB217E2F2}"/>
              </a:ext>
            </a:extLst>
          </p:cNvPr>
          <p:cNvSpPr txBox="1"/>
          <p:nvPr/>
        </p:nvSpPr>
        <p:spPr>
          <a:xfrm>
            <a:off x="4487917" y="4343400"/>
            <a:ext cx="1371600" cy="707886"/>
          </a:xfrm>
          <a:prstGeom prst="rect">
            <a:avLst/>
          </a:prstGeom>
          <a:noFill/>
        </p:spPr>
        <p:txBody>
          <a:bodyPr wrap="square" rtlCol="0">
            <a:spAutoFit/>
          </a:bodyPr>
          <a:lstStyle/>
          <a:p>
            <a:pPr algn="ctr"/>
            <a:r>
              <a:rPr lang="en-US" sz="2000" dirty="0"/>
              <a:t>Early College</a:t>
            </a:r>
          </a:p>
        </p:txBody>
      </p:sp>
      <p:sp>
        <p:nvSpPr>
          <p:cNvPr id="16" name="TextBox 15">
            <a:extLst>
              <a:ext uri="{FF2B5EF4-FFF2-40B4-BE49-F238E27FC236}">
                <a16:creationId xmlns:a16="http://schemas.microsoft.com/office/drawing/2014/main" id="{F85234EF-C14E-F1C2-C648-A1D99E397310}"/>
              </a:ext>
            </a:extLst>
          </p:cNvPr>
          <p:cNvSpPr txBox="1"/>
          <p:nvPr/>
        </p:nvSpPr>
        <p:spPr>
          <a:xfrm>
            <a:off x="666942" y="4343400"/>
            <a:ext cx="1807752" cy="1015663"/>
          </a:xfrm>
          <a:prstGeom prst="rect">
            <a:avLst/>
          </a:prstGeom>
          <a:noFill/>
        </p:spPr>
        <p:txBody>
          <a:bodyPr wrap="square" rtlCol="0">
            <a:spAutoFit/>
          </a:bodyPr>
          <a:lstStyle/>
          <a:p>
            <a:pPr algn="ctr"/>
            <a:r>
              <a:rPr lang="en-US" sz="2000" dirty="0"/>
              <a:t>Career &amp;</a:t>
            </a:r>
          </a:p>
          <a:p>
            <a:pPr algn="ctr"/>
            <a:r>
              <a:rPr lang="en-US" sz="2000" dirty="0"/>
              <a:t>Technical Education</a:t>
            </a:r>
          </a:p>
        </p:txBody>
      </p:sp>
      <p:sp>
        <p:nvSpPr>
          <p:cNvPr id="17" name="TextBox 16">
            <a:extLst>
              <a:ext uri="{FF2B5EF4-FFF2-40B4-BE49-F238E27FC236}">
                <a16:creationId xmlns:a16="http://schemas.microsoft.com/office/drawing/2014/main" id="{472676F5-D931-D3D2-0CF9-D0D224429CB0}"/>
              </a:ext>
            </a:extLst>
          </p:cNvPr>
          <p:cNvSpPr txBox="1"/>
          <p:nvPr/>
        </p:nvSpPr>
        <p:spPr>
          <a:xfrm>
            <a:off x="9839145" y="4343400"/>
            <a:ext cx="1552467" cy="707886"/>
          </a:xfrm>
          <a:prstGeom prst="rect">
            <a:avLst/>
          </a:prstGeom>
          <a:noFill/>
        </p:spPr>
        <p:txBody>
          <a:bodyPr wrap="square" rtlCol="0">
            <a:spAutoFit/>
          </a:bodyPr>
          <a:lstStyle/>
          <a:p>
            <a:pPr algn="ctr"/>
            <a:r>
              <a:rPr lang="en-US" sz="2000" dirty="0"/>
              <a:t>Community/ Admin.</a:t>
            </a:r>
          </a:p>
        </p:txBody>
      </p:sp>
      <p:sp>
        <p:nvSpPr>
          <p:cNvPr id="18" name="TextBox 17">
            <a:extLst>
              <a:ext uri="{FF2B5EF4-FFF2-40B4-BE49-F238E27FC236}">
                <a16:creationId xmlns:a16="http://schemas.microsoft.com/office/drawing/2014/main" id="{9E586FF1-53F0-5F0A-979B-DE52D507668C}"/>
              </a:ext>
            </a:extLst>
          </p:cNvPr>
          <p:cNvSpPr txBox="1"/>
          <p:nvPr/>
        </p:nvSpPr>
        <p:spPr>
          <a:xfrm>
            <a:off x="2691615" y="5051286"/>
            <a:ext cx="1371600" cy="523220"/>
          </a:xfrm>
          <a:prstGeom prst="rect">
            <a:avLst/>
          </a:prstGeom>
          <a:noFill/>
        </p:spPr>
        <p:txBody>
          <a:bodyPr wrap="square" rtlCol="0">
            <a:spAutoFit/>
          </a:bodyPr>
          <a:lstStyle/>
          <a:p>
            <a:pPr algn="ctr"/>
            <a:r>
              <a:rPr lang="en-US" sz="1400" dirty="0"/>
              <a:t>Standalone </a:t>
            </a:r>
          </a:p>
          <a:p>
            <a:pPr algn="ctr"/>
            <a:r>
              <a:rPr lang="en-US" sz="1400" dirty="0"/>
              <a:t>PK 3-4</a:t>
            </a:r>
          </a:p>
        </p:txBody>
      </p:sp>
      <p:sp>
        <p:nvSpPr>
          <p:cNvPr id="19" name="TextBox 18">
            <a:extLst>
              <a:ext uri="{FF2B5EF4-FFF2-40B4-BE49-F238E27FC236}">
                <a16:creationId xmlns:a16="http://schemas.microsoft.com/office/drawing/2014/main" id="{A37E806F-02ED-39C5-753C-3E858334B796}"/>
              </a:ext>
            </a:extLst>
          </p:cNvPr>
          <p:cNvSpPr txBox="1"/>
          <p:nvPr/>
        </p:nvSpPr>
        <p:spPr>
          <a:xfrm>
            <a:off x="6311316" y="5051286"/>
            <a:ext cx="1371600" cy="738664"/>
          </a:xfrm>
          <a:prstGeom prst="rect">
            <a:avLst/>
          </a:prstGeom>
          <a:noFill/>
        </p:spPr>
        <p:txBody>
          <a:bodyPr wrap="square" rtlCol="0">
            <a:spAutoFit/>
          </a:bodyPr>
          <a:lstStyle/>
          <a:p>
            <a:pPr algn="ctr"/>
            <a:r>
              <a:rPr lang="en-US" sz="1400" dirty="0"/>
              <a:t>Includes Classical Studies &amp; IB</a:t>
            </a:r>
          </a:p>
        </p:txBody>
      </p:sp>
      <p:sp>
        <p:nvSpPr>
          <p:cNvPr id="20" name="TextBox 19">
            <a:extLst>
              <a:ext uri="{FF2B5EF4-FFF2-40B4-BE49-F238E27FC236}">
                <a16:creationId xmlns:a16="http://schemas.microsoft.com/office/drawing/2014/main" id="{518611CC-0D84-1203-AA5E-AE4177645D4E}"/>
              </a:ext>
            </a:extLst>
          </p:cNvPr>
          <p:cNvSpPr txBox="1"/>
          <p:nvPr/>
        </p:nvSpPr>
        <p:spPr>
          <a:xfrm>
            <a:off x="4487917" y="5051286"/>
            <a:ext cx="1371600" cy="738664"/>
          </a:xfrm>
          <a:prstGeom prst="rect">
            <a:avLst/>
          </a:prstGeom>
          <a:noFill/>
        </p:spPr>
        <p:txBody>
          <a:bodyPr wrap="square" rtlCol="0">
            <a:spAutoFit/>
          </a:bodyPr>
          <a:lstStyle/>
          <a:p>
            <a:pPr algn="ctr"/>
            <a:r>
              <a:rPr lang="en-US" sz="1400" dirty="0"/>
              <a:t>College or university &amp; </a:t>
            </a:r>
          </a:p>
          <a:p>
            <a:pPr algn="ctr"/>
            <a:r>
              <a:rPr lang="en-US" sz="1400" dirty="0"/>
              <a:t>P-TECH</a:t>
            </a:r>
          </a:p>
        </p:txBody>
      </p:sp>
      <p:sp>
        <p:nvSpPr>
          <p:cNvPr id="22" name="Rectangle: Rounded Corners 21">
            <a:extLst>
              <a:ext uri="{FF2B5EF4-FFF2-40B4-BE49-F238E27FC236}">
                <a16:creationId xmlns:a16="http://schemas.microsoft.com/office/drawing/2014/main" id="{FC2855D2-0C6B-C915-42BF-68F8618F0B87}"/>
              </a:ext>
            </a:extLst>
          </p:cNvPr>
          <p:cNvSpPr/>
          <p:nvPr/>
        </p:nvSpPr>
        <p:spPr>
          <a:xfrm>
            <a:off x="808758" y="2721720"/>
            <a:ext cx="1544099" cy="3243359"/>
          </a:xfrm>
          <a:prstGeom prst="roundRect">
            <a:avLst/>
          </a:prstGeom>
          <a:noFill/>
          <a:ln w="38100">
            <a:solidFill>
              <a:srgbClr val="02D28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64E24A8-0204-CEDD-AC29-95362E206D5C}"/>
              </a:ext>
            </a:extLst>
          </p:cNvPr>
          <p:cNvSpPr/>
          <p:nvPr/>
        </p:nvSpPr>
        <p:spPr>
          <a:xfrm>
            <a:off x="2612323" y="2721720"/>
            <a:ext cx="1544099" cy="3243359"/>
          </a:xfrm>
          <a:prstGeom prst="roundRect">
            <a:avLst/>
          </a:prstGeom>
          <a:noFill/>
          <a:ln w="38100">
            <a:solidFill>
              <a:srgbClr val="1A69F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0A916CBA-72AA-9D77-C157-E710D4A5C89B}"/>
              </a:ext>
            </a:extLst>
          </p:cNvPr>
          <p:cNvSpPr/>
          <p:nvPr/>
        </p:nvSpPr>
        <p:spPr>
          <a:xfrm>
            <a:off x="4415888" y="2721720"/>
            <a:ext cx="1544099" cy="3243359"/>
          </a:xfrm>
          <a:prstGeom prst="roundRect">
            <a:avLst/>
          </a:prstGeom>
          <a:noFill/>
          <a:ln w="38100">
            <a:solidFill>
              <a:srgbClr val="FFCD3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F21D681-6FD4-1D75-DD07-C3E966165419}"/>
              </a:ext>
            </a:extLst>
          </p:cNvPr>
          <p:cNvSpPr/>
          <p:nvPr/>
        </p:nvSpPr>
        <p:spPr>
          <a:xfrm>
            <a:off x="6232015" y="2721720"/>
            <a:ext cx="1544099" cy="3243359"/>
          </a:xfrm>
          <a:prstGeom prst="roundRect">
            <a:avLst/>
          </a:prstGeom>
          <a:noFill/>
          <a:ln w="38100">
            <a:solidFill>
              <a:srgbClr val="DF73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A326F5CA-7BB1-CCE2-15D1-E381DC95CBBA}"/>
              </a:ext>
            </a:extLst>
          </p:cNvPr>
          <p:cNvSpPr/>
          <p:nvPr/>
        </p:nvSpPr>
        <p:spPr>
          <a:xfrm>
            <a:off x="8035578" y="2721720"/>
            <a:ext cx="1544099" cy="3243359"/>
          </a:xfrm>
          <a:prstGeom prst="roundRect">
            <a:avLst/>
          </a:prstGeom>
          <a:noFill/>
          <a:ln w="38100">
            <a:solidFill>
              <a:srgbClr val="FF41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5640A65-0EA8-85DC-5EF0-F7E66E788A3A}"/>
              </a:ext>
            </a:extLst>
          </p:cNvPr>
          <p:cNvSpPr/>
          <p:nvPr/>
        </p:nvSpPr>
        <p:spPr>
          <a:xfrm>
            <a:off x="9839141" y="2721720"/>
            <a:ext cx="1544099" cy="3243359"/>
          </a:xfrm>
          <a:prstGeom prst="roundRect">
            <a:avLst/>
          </a:prstGeom>
          <a:noFill/>
          <a:ln w="38100">
            <a:solidFill>
              <a:srgbClr val="9AA0F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FD66104-B39A-8FF5-C5E8-A4925D5AA494}"/>
              </a:ext>
            </a:extLst>
          </p:cNvPr>
          <p:cNvSpPr txBox="1"/>
          <p:nvPr/>
        </p:nvSpPr>
        <p:spPr>
          <a:xfrm>
            <a:off x="808759" y="629753"/>
            <a:ext cx="5151224" cy="1200329"/>
          </a:xfrm>
          <a:prstGeom prst="rect">
            <a:avLst/>
          </a:prstGeom>
          <a:noFill/>
        </p:spPr>
        <p:txBody>
          <a:bodyPr wrap="square" rtlCol="0">
            <a:spAutoFit/>
          </a:bodyPr>
          <a:lstStyle/>
          <a:p>
            <a:pPr algn="ctr"/>
            <a:endParaRPr lang="en-US" sz="2400" dirty="0">
              <a:latin typeface="+mj-lt"/>
            </a:endParaRPr>
          </a:p>
          <a:p>
            <a:pPr algn="ctr"/>
            <a:endParaRPr lang="en-US" sz="2400" dirty="0">
              <a:latin typeface="+mj-lt"/>
            </a:endParaRPr>
          </a:p>
          <a:p>
            <a:pPr algn="ctr"/>
            <a:r>
              <a:rPr lang="en-US" sz="2400" dirty="0">
                <a:latin typeface="+mj-lt"/>
              </a:rPr>
              <a:t>Goal/Priority for Each Tour</a:t>
            </a:r>
          </a:p>
        </p:txBody>
      </p:sp>
      <p:sp>
        <p:nvSpPr>
          <p:cNvPr id="30" name="TextBox 29">
            <a:extLst>
              <a:ext uri="{FF2B5EF4-FFF2-40B4-BE49-F238E27FC236}">
                <a16:creationId xmlns:a16="http://schemas.microsoft.com/office/drawing/2014/main" id="{F6394D4B-3CD3-04F2-12AE-69F58BC2118B}"/>
              </a:ext>
            </a:extLst>
          </p:cNvPr>
          <p:cNvSpPr txBox="1"/>
          <p:nvPr/>
        </p:nvSpPr>
        <p:spPr>
          <a:xfrm>
            <a:off x="4506323" y="2212236"/>
            <a:ext cx="1371600" cy="430887"/>
          </a:xfrm>
          <a:prstGeom prst="rect">
            <a:avLst/>
          </a:prstGeom>
          <a:noFill/>
        </p:spPr>
        <p:txBody>
          <a:bodyPr wrap="square" rtlCol="0">
            <a:spAutoFit/>
          </a:bodyPr>
          <a:lstStyle>
            <a:defPPr>
              <a:defRPr lang="en-US"/>
            </a:defPPr>
            <a:lvl1pPr algn="ctr">
              <a:defRPr sz="2200">
                <a:latin typeface="+mj-lt"/>
              </a:defRPr>
            </a:lvl1pPr>
          </a:lstStyle>
          <a:p>
            <a:r>
              <a:rPr lang="en-US" dirty="0"/>
              <a:t>Min. 1</a:t>
            </a:r>
          </a:p>
        </p:txBody>
      </p:sp>
      <p:cxnSp>
        <p:nvCxnSpPr>
          <p:cNvPr id="34" name="Straight Connector 33">
            <a:extLst>
              <a:ext uri="{FF2B5EF4-FFF2-40B4-BE49-F238E27FC236}">
                <a16:creationId xmlns:a16="http://schemas.microsoft.com/office/drawing/2014/main" id="{4471685A-2CF5-B305-7A8D-2D0240D5AC94}"/>
              </a:ext>
            </a:extLst>
          </p:cNvPr>
          <p:cNvCxnSpPr>
            <a:cxnSpLocks/>
          </p:cNvCxnSpPr>
          <p:nvPr/>
        </p:nvCxnSpPr>
        <p:spPr>
          <a:xfrm flipV="1">
            <a:off x="6096000" y="-393405"/>
            <a:ext cx="0" cy="771923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5680226-072B-0F62-9AED-C4F0957CFFBC}"/>
              </a:ext>
            </a:extLst>
          </p:cNvPr>
          <p:cNvSpPr txBox="1"/>
          <p:nvPr/>
        </p:nvSpPr>
        <p:spPr>
          <a:xfrm>
            <a:off x="6232014" y="629753"/>
            <a:ext cx="5151224" cy="1200329"/>
          </a:xfrm>
          <a:prstGeom prst="rect">
            <a:avLst/>
          </a:prstGeom>
          <a:noFill/>
        </p:spPr>
        <p:txBody>
          <a:bodyPr wrap="square" rtlCol="0">
            <a:spAutoFit/>
          </a:bodyPr>
          <a:lstStyle/>
          <a:p>
            <a:pPr algn="ctr"/>
            <a:endParaRPr lang="en-US" sz="2400" dirty="0">
              <a:latin typeface="+mj-lt"/>
            </a:endParaRPr>
          </a:p>
          <a:p>
            <a:pPr algn="ctr"/>
            <a:endParaRPr lang="en-US" sz="2400" dirty="0">
              <a:latin typeface="+mj-lt"/>
            </a:endParaRPr>
          </a:p>
          <a:p>
            <a:pPr algn="ctr"/>
            <a:r>
              <a:rPr lang="en-US" sz="2400" dirty="0">
                <a:latin typeface="+mj-lt"/>
              </a:rPr>
              <a:t>If Convenient + Time Permitting</a:t>
            </a:r>
          </a:p>
        </p:txBody>
      </p:sp>
      <p:sp>
        <p:nvSpPr>
          <p:cNvPr id="36" name="TextBox 35">
            <a:extLst>
              <a:ext uri="{FF2B5EF4-FFF2-40B4-BE49-F238E27FC236}">
                <a16:creationId xmlns:a16="http://schemas.microsoft.com/office/drawing/2014/main" id="{A3FA8CFB-8D7E-B04C-27D2-6B8575AAADAA}"/>
              </a:ext>
            </a:extLst>
          </p:cNvPr>
          <p:cNvSpPr txBox="1"/>
          <p:nvPr/>
        </p:nvSpPr>
        <p:spPr>
          <a:xfrm>
            <a:off x="2698571" y="2212236"/>
            <a:ext cx="1371600" cy="430887"/>
          </a:xfrm>
          <a:prstGeom prst="rect">
            <a:avLst/>
          </a:prstGeom>
          <a:noFill/>
        </p:spPr>
        <p:txBody>
          <a:bodyPr wrap="square" rtlCol="0">
            <a:spAutoFit/>
          </a:bodyPr>
          <a:lstStyle>
            <a:defPPr>
              <a:defRPr lang="en-US"/>
            </a:defPPr>
            <a:lvl1pPr algn="ctr">
              <a:defRPr sz="2200">
                <a:latin typeface="+mj-lt"/>
              </a:defRPr>
            </a:lvl1pPr>
          </a:lstStyle>
          <a:p>
            <a:r>
              <a:rPr lang="en-US" dirty="0"/>
              <a:t>Min. 1</a:t>
            </a:r>
          </a:p>
        </p:txBody>
      </p:sp>
      <p:sp>
        <p:nvSpPr>
          <p:cNvPr id="37" name="TextBox 36">
            <a:extLst>
              <a:ext uri="{FF2B5EF4-FFF2-40B4-BE49-F238E27FC236}">
                <a16:creationId xmlns:a16="http://schemas.microsoft.com/office/drawing/2014/main" id="{CBF43B2C-1CE5-FDF3-2424-C4F7D7631768}"/>
              </a:ext>
            </a:extLst>
          </p:cNvPr>
          <p:cNvSpPr txBox="1"/>
          <p:nvPr/>
        </p:nvSpPr>
        <p:spPr>
          <a:xfrm>
            <a:off x="900740" y="2212236"/>
            <a:ext cx="1371600" cy="430887"/>
          </a:xfrm>
          <a:prstGeom prst="rect">
            <a:avLst/>
          </a:prstGeom>
          <a:noFill/>
        </p:spPr>
        <p:txBody>
          <a:bodyPr wrap="square" rtlCol="0">
            <a:spAutoFit/>
          </a:bodyPr>
          <a:lstStyle>
            <a:defPPr>
              <a:defRPr lang="en-US"/>
            </a:defPPr>
            <a:lvl1pPr algn="ctr">
              <a:defRPr sz="2200">
                <a:latin typeface="+mj-lt"/>
              </a:defRPr>
            </a:lvl1pPr>
          </a:lstStyle>
          <a:p>
            <a:r>
              <a:rPr lang="en-US" dirty="0"/>
              <a:t>Min. 1</a:t>
            </a:r>
          </a:p>
        </p:txBody>
      </p:sp>
    </p:spTree>
    <p:extLst>
      <p:ext uri="{BB962C8B-B14F-4D97-AF65-F5344CB8AC3E}">
        <p14:creationId xmlns:p14="http://schemas.microsoft.com/office/powerpoint/2010/main" val="23212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F9EBB-EF1F-B3EE-D2E6-8CC964DDC7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7CDEA2-E9CD-1464-8694-72F50D5665D7}"/>
              </a:ext>
            </a:extLst>
          </p:cNvPr>
          <p:cNvSpPr txBox="1"/>
          <p:nvPr/>
        </p:nvSpPr>
        <p:spPr>
          <a:xfrm>
            <a:off x="0" y="246590"/>
            <a:ext cx="12192000" cy="646331"/>
          </a:xfrm>
          <a:prstGeom prst="rect">
            <a:avLst/>
          </a:prstGeom>
          <a:solidFill>
            <a:schemeClr val="bg1">
              <a:alpha val="40000"/>
            </a:schemeClr>
          </a:solidFill>
        </p:spPr>
        <p:txBody>
          <a:bodyPr wrap="square" rtlCol="0">
            <a:spAutoFit/>
          </a:bodyPr>
          <a:lstStyle/>
          <a:p>
            <a:pPr algn="ctr"/>
            <a:r>
              <a:rPr lang="en-US" sz="3600" b="1" dirty="0"/>
              <a:t>17 TOURS!</a:t>
            </a:r>
          </a:p>
        </p:txBody>
      </p:sp>
      <p:pic>
        <p:nvPicPr>
          <p:cNvPr id="6" name="Graphic 5" descr="Man with kid with solid fill">
            <a:extLst>
              <a:ext uri="{FF2B5EF4-FFF2-40B4-BE49-F238E27FC236}">
                <a16:creationId xmlns:a16="http://schemas.microsoft.com/office/drawing/2014/main" id="{0BD37685-2EEC-1E12-D93B-E83B14987E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91615" y="2971800"/>
            <a:ext cx="1371600" cy="1371600"/>
          </a:xfrm>
          <a:prstGeom prst="rect">
            <a:avLst/>
          </a:prstGeom>
        </p:spPr>
      </p:pic>
      <p:pic>
        <p:nvPicPr>
          <p:cNvPr id="7" name="Graphic 6" descr="Drama with solid fill">
            <a:extLst>
              <a:ext uri="{FF2B5EF4-FFF2-40B4-BE49-F238E27FC236}">
                <a16:creationId xmlns:a16="http://schemas.microsoft.com/office/drawing/2014/main" id="{C504DD73-5A8D-6EF6-586E-0064BA0B407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121827" y="2971800"/>
            <a:ext cx="1371600" cy="1371600"/>
          </a:xfrm>
          <a:prstGeom prst="rect">
            <a:avLst/>
          </a:prstGeom>
        </p:spPr>
      </p:pic>
      <p:pic>
        <p:nvPicPr>
          <p:cNvPr id="8" name="Graphic 7" descr="Graduation cap with solid fill">
            <a:extLst>
              <a:ext uri="{FF2B5EF4-FFF2-40B4-BE49-F238E27FC236}">
                <a16:creationId xmlns:a16="http://schemas.microsoft.com/office/drawing/2014/main" id="{33E174DC-DF10-AF26-B3B6-96B66D7B9B3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311316" y="2971800"/>
            <a:ext cx="1371600" cy="1371600"/>
          </a:xfrm>
          <a:prstGeom prst="rect">
            <a:avLst/>
          </a:prstGeom>
        </p:spPr>
      </p:pic>
      <p:pic>
        <p:nvPicPr>
          <p:cNvPr id="9" name="Graphic 8" descr="Schoolhouse with solid fill">
            <a:extLst>
              <a:ext uri="{FF2B5EF4-FFF2-40B4-BE49-F238E27FC236}">
                <a16:creationId xmlns:a16="http://schemas.microsoft.com/office/drawing/2014/main" id="{A3820727-0EB6-6888-D0CC-D6A77F50E0B5}"/>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4487917" y="2971800"/>
            <a:ext cx="1371600" cy="1371600"/>
          </a:xfrm>
          <a:prstGeom prst="rect">
            <a:avLst/>
          </a:prstGeom>
        </p:spPr>
      </p:pic>
      <p:pic>
        <p:nvPicPr>
          <p:cNvPr id="10" name="Graphic 9" descr="Office worker male with solid fill">
            <a:extLst>
              <a:ext uri="{FF2B5EF4-FFF2-40B4-BE49-F238E27FC236}">
                <a16:creationId xmlns:a16="http://schemas.microsoft.com/office/drawing/2014/main" id="{FD564CB7-3070-39F7-8C35-C509DBE9216D}"/>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85019" y="2971800"/>
            <a:ext cx="1371600" cy="1371600"/>
          </a:xfrm>
          <a:prstGeom prst="rect">
            <a:avLst/>
          </a:prstGeom>
        </p:spPr>
      </p:pic>
      <p:pic>
        <p:nvPicPr>
          <p:cNvPr id="11" name="Graphic 10" descr="Office Chair with solid fill">
            <a:extLst>
              <a:ext uri="{FF2B5EF4-FFF2-40B4-BE49-F238E27FC236}">
                <a16:creationId xmlns:a16="http://schemas.microsoft.com/office/drawing/2014/main" id="{55F5F55D-4F2B-8DB2-7A4D-EDD33712D0B5}"/>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929579" y="2971800"/>
            <a:ext cx="1371600" cy="1371600"/>
          </a:xfrm>
          <a:prstGeom prst="rect">
            <a:avLst/>
          </a:prstGeom>
        </p:spPr>
      </p:pic>
      <p:sp>
        <p:nvSpPr>
          <p:cNvPr id="12" name="TextBox 11">
            <a:extLst>
              <a:ext uri="{FF2B5EF4-FFF2-40B4-BE49-F238E27FC236}">
                <a16:creationId xmlns:a16="http://schemas.microsoft.com/office/drawing/2014/main" id="{BBB25B6D-3B36-C1CE-A304-0B6AD5184971}"/>
              </a:ext>
            </a:extLst>
          </p:cNvPr>
          <p:cNvSpPr txBox="1"/>
          <p:nvPr/>
        </p:nvSpPr>
        <p:spPr>
          <a:xfrm>
            <a:off x="2691615" y="4343400"/>
            <a:ext cx="1371600" cy="707886"/>
          </a:xfrm>
          <a:prstGeom prst="rect">
            <a:avLst/>
          </a:prstGeom>
          <a:noFill/>
        </p:spPr>
        <p:txBody>
          <a:bodyPr wrap="square" rtlCol="0">
            <a:spAutoFit/>
          </a:bodyPr>
          <a:lstStyle/>
          <a:p>
            <a:pPr algn="ctr"/>
            <a:r>
              <a:rPr lang="en-US" sz="2000" dirty="0"/>
              <a:t>Early Childhood</a:t>
            </a:r>
          </a:p>
        </p:txBody>
      </p:sp>
      <p:sp>
        <p:nvSpPr>
          <p:cNvPr id="13" name="TextBox 12">
            <a:extLst>
              <a:ext uri="{FF2B5EF4-FFF2-40B4-BE49-F238E27FC236}">
                <a16:creationId xmlns:a16="http://schemas.microsoft.com/office/drawing/2014/main" id="{19EE5BA2-BBC8-5C47-5F96-508F4C339BEB}"/>
              </a:ext>
            </a:extLst>
          </p:cNvPr>
          <p:cNvSpPr txBox="1"/>
          <p:nvPr/>
        </p:nvSpPr>
        <p:spPr>
          <a:xfrm>
            <a:off x="6311316" y="4343400"/>
            <a:ext cx="1371600" cy="707886"/>
          </a:xfrm>
          <a:prstGeom prst="rect">
            <a:avLst/>
          </a:prstGeom>
          <a:noFill/>
        </p:spPr>
        <p:txBody>
          <a:bodyPr wrap="square" rtlCol="0">
            <a:spAutoFit/>
          </a:bodyPr>
          <a:lstStyle/>
          <a:p>
            <a:pPr algn="ctr"/>
            <a:r>
              <a:rPr lang="en-US" sz="2000" dirty="0"/>
              <a:t>Enhanced Academics</a:t>
            </a:r>
          </a:p>
        </p:txBody>
      </p:sp>
      <p:sp>
        <p:nvSpPr>
          <p:cNvPr id="14" name="TextBox 13">
            <a:extLst>
              <a:ext uri="{FF2B5EF4-FFF2-40B4-BE49-F238E27FC236}">
                <a16:creationId xmlns:a16="http://schemas.microsoft.com/office/drawing/2014/main" id="{EE2F2091-72A1-C4FB-2752-C5767DA99965}"/>
              </a:ext>
            </a:extLst>
          </p:cNvPr>
          <p:cNvSpPr txBox="1"/>
          <p:nvPr/>
        </p:nvSpPr>
        <p:spPr>
          <a:xfrm>
            <a:off x="8121827" y="4343400"/>
            <a:ext cx="1371600" cy="707886"/>
          </a:xfrm>
          <a:prstGeom prst="rect">
            <a:avLst/>
          </a:prstGeom>
          <a:noFill/>
        </p:spPr>
        <p:txBody>
          <a:bodyPr wrap="square" rtlCol="0">
            <a:spAutoFit/>
          </a:bodyPr>
          <a:lstStyle/>
          <a:p>
            <a:pPr algn="ctr"/>
            <a:r>
              <a:rPr lang="en-US" sz="2000" dirty="0"/>
              <a:t>Fine </a:t>
            </a:r>
          </a:p>
          <a:p>
            <a:pPr algn="ctr"/>
            <a:r>
              <a:rPr lang="en-US" sz="2000" dirty="0"/>
              <a:t>Arts</a:t>
            </a:r>
          </a:p>
        </p:txBody>
      </p:sp>
      <p:sp>
        <p:nvSpPr>
          <p:cNvPr id="15" name="TextBox 14">
            <a:extLst>
              <a:ext uri="{FF2B5EF4-FFF2-40B4-BE49-F238E27FC236}">
                <a16:creationId xmlns:a16="http://schemas.microsoft.com/office/drawing/2014/main" id="{8C9A47D2-44EC-D5EE-F737-051ED0E558D6}"/>
              </a:ext>
            </a:extLst>
          </p:cNvPr>
          <p:cNvSpPr txBox="1"/>
          <p:nvPr/>
        </p:nvSpPr>
        <p:spPr>
          <a:xfrm>
            <a:off x="4487917" y="4343400"/>
            <a:ext cx="1371600" cy="707886"/>
          </a:xfrm>
          <a:prstGeom prst="rect">
            <a:avLst/>
          </a:prstGeom>
          <a:noFill/>
        </p:spPr>
        <p:txBody>
          <a:bodyPr wrap="square" rtlCol="0">
            <a:spAutoFit/>
          </a:bodyPr>
          <a:lstStyle/>
          <a:p>
            <a:pPr algn="ctr"/>
            <a:r>
              <a:rPr lang="en-US" sz="2000" dirty="0"/>
              <a:t>Early College</a:t>
            </a:r>
          </a:p>
        </p:txBody>
      </p:sp>
      <p:sp>
        <p:nvSpPr>
          <p:cNvPr id="16" name="TextBox 15">
            <a:extLst>
              <a:ext uri="{FF2B5EF4-FFF2-40B4-BE49-F238E27FC236}">
                <a16:creationId xmlns:a16="http://schemas.microsoft.com/office/drawing/2014/main" id="{F48AB2B5-2287-E58A-642F-728086E6E08F}"/>
              </a:ext>
            </a:extLst>
          </p:cNvPr>
          <p:cNvSpPr txBox="1"/>
          <p:nvPr/>
        </p:nvSpPr>
        <p:spPr>
          <a:xfrm>
            <a:off x="666942" y="4343400"/>
            <a:ext cx="1807752" cy="1015663"/>
          </a:xfrm>
          <a:prstGeom prst="rect">
            <a:avLst/>
          </a:prstGeom>
          <a:noFill/>
        </p:spPr>
        <p:txBody>
          <a:bodyPr wrap="square" rtlCol="0">
            <a:spAutoFit/>
          </a:bodyPr>
          <a:lstStyle/>
          <a:p>
            <a:pPr algn="ctr"/>
            <a:r>
              <a:rPr lang="en-US" sz="2000" dirty="0"/>
              <a:t>Career &amp;</a:t>
            </a:r>
          </a:p>
          <a:p>
            <a:pPr algn="ctr"/>
            <a:r>
              <a:rPr lang="en-US" sz="2000" dirty="0"/>
              <a:t>Technical Education</a:t>
            </a:r>
          </a:p>
        </p:txBody>
      </p:sp>
      <p:sp>
        <p:nvSpPr>
          <p:cNvPr id="17" name="TextBox 16">
            <a:extLst>
              <a:ext uri="{FF2B5EF4-FFF2-40B4-BE49-F238E27FC236}">
                <a16:creationId xmlns:a16="http://schemas.microsoft.com/office/drawing/2014/main" id="{2F626CB7-667B-4E88-47C0-0092F4B74A7E}"/>
              </a:ext>
            </a:extLst>
          </p:cNvPr>
          <p:cNvSpPr txBox="1"/>
          <p:nvPr/>
        </p:nvSpPr>
        <p:spPr>
          <a:xfrm>
            <a:off x="9839145" y="4343400"/>
            <a:ext cx="1552467" cy="707886"/>
          </a:xfrm>
          <a:prstGeom prst="rect">
            <a:avLst/>
          </a:prstGeom>
          <a:noFill/>
        </p:spPr>
        <p:txBody>
          <a:bodyPr wrap="square" rtlCol="0">
            <a:spAutoFit/>
          </a:bodyPr>
          <a:lstStyle/>
          <a:p>
            <a:pPr algn="ctr"/>
            <a:r>
              <a:rPr lang="en-US" sz="2000" dirty="0"/>
              <a:t>Community/ Admin.</a:t>
            </a:r>
          </a:p>
        </p:txBody>
      </p:sp>
      <p:sp>
        <p:nvSpPr>
          <p:cNvPr id="18" name="TextBox 17">
            <a:extLst>
              <a:ext uri="{FF2B5EF4-FFF2-40B4-BE49-F238E27FC236}">
                <a16:creationId xmlns:a16="http://schemas.microsoft.com/office/drawing/2014/main" id="{10D468F4-4A3A-949D-4B19-9EC8928A5366}"/>
              </a:ext>
            </a:extLst>
          </p:cNvPr>
          <p:cNvSpPr txBox="1"/>
          <p:nvPr/>
        </p:nvSpPr>
        <p:spPr>
          <a:xfrm>
            <a:off x="2691615" y="5051286"/>
            <a:ext cx="1371600" cy="523220"/>
          </a:xfrm>
          <a:prstGeom prst="rect">
            <a:avLst/>
          </a:prstGeom>
          <a:noFill/>
        </p:spPr>
        <p:txBody>
          <a:bodyPr wrap="square" rtlCol="0">
            <a:spAutoFit/>
          </a:bodyPr>
          <a:lstStyle/>
          <a:p>
            <a:pPr algn="ctr"/>
            <a:r>
              <a:rPr lang="en-US" sz="1400" dirty="0"/>
              <a:t>Standalone </a:t>
            </a:r>
          </a:p>
          <a:p>
            <a:pPr algn="ctr"/>
            <a:r>
              <a:rPr lang="en-US" sz="1400" dirty="0"/>
              <a:t>PK 3-4</a:t>
            </a:r>
          </a:p>
        </p:txBody>
      </p:sp>
      <p:sp>
        <p:nvSpPr>
          <p:cNvPr id="19" name="TextBox 18">
            <a:extLst>
              <a:ext uri="{FF2B5EF4-FFF2-40B4-BE49-F238E27FC236}">
                <a16:creationId xmlns:a16="http://schemas.microsoft.com/office/drawing/2014/main" id="{0EABA194-B81E-A56B-741D-A26A0399E9BC}"/>
              </a:ext>
            </a:extLst>
          </p:cNvPr>
          <p:cNvSpPr txBox="1"/>
          <p:nvPr/>
        </p:nvSpPr>
        <p:spPr>
          <a:xfrm>
            <a:off x="6311316" y="5051286"/>
            <a:ext cx="1371600" cy="738664"/>
          </a:xfrm>
          <a:prstGeom prst="rect">
            <a:avLst/>
          </a:prstGeom>
          <a:noFill/>
        </p:spPr>
        <p:txBody>
          <a:bodyPr wrap="square" rtlCol="0">
            <a:spAutoFit/>
          </a:bodyPr>
          <a:lstStyle/>
          <a:p>
            <a:pPr algn="ctr"/>
            <a:r>
              <a:rPr lang="en-US" sz="1400" dirty="0"/>
              <a:t>Includes Classical Studies &amp; IB</a:t>
            </a:r>
          </a:p>
        </p:txBody>
      </p:sp>
      <p:sp>
        <p:nvSpPr>
          <p:cNvPr id="20" name="TextBox 19">
            <a:extLst>
              <a:ext uri="{FF2B5EF4-FFF2-40B4-BE49-F238E27FC236}">
                <a16:creationId xmlns:a16="http://schemas.microsoft.com/office/drawing/2014/main" id="{153DB680-5C74-A6A6-FF9A-DCAFF72938E2}"/>
              </a:ext>
            </a:extLst>
          </p:cNvPr>
          <p:cNvSpPr txBox="1"/>
          <p:nvPr/>
        </p:nvSpPr>
        <p:spPr>
          <a:xfrm>
            <a:off x="4487917" y="5051286"/>
            <a:ext cx="1371600" cy="738664"/>
          </a:xfrm>
          <a:prstGeom prst="rect">
            <a:avLst/>
          </a:prstGeom>
          <a:noFill/>
        </p:spPr>
        <p:txBody>
          <a:bodyPr wrap="square" rtlCol="0">
            <a:spAutoFit/>
          </a:bodyPr>
          <a:lstStyle/>
          <a:p>
            <a:pPr algn="ctr"/>
            <a:r>
              <a:rPr lang="en-US" sz="1400" dirty="0"/>
              <a:t>College or university &amp; </a:t>
            </a:r>
          </a:p>
          <a:p>
            <a:pPr algn="ctr"/>
            <a:r>
              <a:rPr lang="en-US" sz="1400" dirty="0"/>
              <a:t>P-TECH</a:t>
            </a:r>
          </a:p>
        </p:txBody>
      </p:sp>
      <p:sp>
        <p:nvSpPr>
          <p:cNvPr id="22" name="Rectangle: Rounded Corners 21">
            <a:extLst>
              <a:ext uri="{FF2B5EF4-FFF2-40B4-BE49-F238E27FC236}">
                <a16:creationId xmlns:a16="http://schemas.microsoft.com/office/drawing/2014/main" id="{E3FD289B-C6E2-4037-DDA0-B32F3B43B51E}"/>
              </a:ext>
            </a:extLst>
          </p:cNvPr>
          <p:cNvSpPr/>
          <p:nvPr/>
        </p:nvSpPr>
        <p:spPr>
          <a:xfrm>
            <a:off x="808758" y="2721720"/>
            <a:ext cx="1544099" cy="3243359"/>
          </a:xfrm>
          <a:prstGeom prst="roundRect">
            <a:avLst/>
          </a:prstGeom>
          <a:noFill/>
          <a:ln w="38100">
            <a:solidFill>
              <a:srgbClr val="02D28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AC04CA0E-16A3-0743-B792-1680AB1B53EF}"/>
              </a:ext>
            </a:extLst>
          </p:cNvPr>
          <p:cNvSpPr/>
          <p:nvPr/>
        </p:nvSpPr>
        <p:spPr>
          <a:xfrm>
            <a:off x="2612323" y="2721720"/>
            <a:ext cx="1544099" cy="3243359"/>
          </a:xfrm>
          <a:prstGeom prst="roundRect">
            <a:avLst/>
          </a:prstGeom>
          <a:noFill/>
          <a:ln w="38100">
            <a:solidFill>
              <a:srgbClr val="1A69F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ABF3CF4D-2E2D-A5C5-F840-5BAA8717C84B}"/>
              </a:ext>
            </a:extLst>
          </p:cNvPr>
          <p:cNvSpPr/>
          <p:nvPr/>
        </p:nvSpPr>
        <p:spPr>
          <a:xfrm>
            <a:off x="4415888" y="2721720"/>
            <a:ext cx="1544099" cy="3243359"/>
          </a:xfrm>
          <a:prstGeom prst="roundRect">
            <a:avLst/>
          </a:prstGeom>
          <a:noFill/>
          <a:ln w="38100">
            <a:solidFill>
              <a:srgbClr val="FFCD3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510BEE7-1971-9D8A-9C5A-DD9813351195}"/>
              </a:ext>
            </a:extLst>
          </p:cNvPr>
          <p:cNvSpPr/>
          <p:nvPr/>
        </p:nvSpPr>
        <p:spPr>
          <a:xfrm>
            <a:off x="6232015" y="2721720"/>
            <a:ext cx="1544099" cy="3243359"/>
          </a:xfrm>
          <a:prstGeom prst="roundRect">
            <a:avLst/>
          </a:prstGeom>
          <a:noFill/>
          <a:ln w="38100">
            <a:solidFill>
              <a:srgbClr val="DF73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1C94FC1-521B-DFB7-4C29-4843C290243B}"/>
              </a:ext>
            </a:extLst>
          </p:cNvPr>
          <p:cNvSpPr/>
          <p:nvPr/>
        </p:nvSpPr>
        <p:spPr>
          <a:xfrm>
            <a:off x="8035578" y="2721720"/>
            <a:ext cx="1544099" cy="3243359"/>
          </a:xfrm>
          <a:prstGeom prst="roundRect">
            <a:avLst/>
          </a:prstGeom>
          <a:noFill/>
          <a:ln w="38100">
            <a:solidFill>
              <a:srgbClr val="FF413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B3852843-A98A-B052-8711-16EEBC92ED7A}"/>
              </a:ext>
            </a:extLst>
          </p:cNvPr>
          <p:cNvSpPr/>
          <p:nvPr/>
        </p:nvSpPr>
        <p:spPr>
          <a:xfrm>
            <a:off x="9839141" y="2721720"/>
            <a:ext cx="1544099" cy="3243359"/>
          </a:xfrm>
          <a:prstGeom prst="roundRect">
            <a:avLst/>
          </a:prstGeom>
          <a:noFill/>
          <a:ln w="38100">
            <a:solidFill>
              <a:srgbClr val="9AA0F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806D26-1EB6-4FEF-6CFC-2A6EE6D5B4DA}"/>
              </a:ext>
            </a:extLst>
          </p:cNvPr>
          <p:cNvSpPr txBox="1"/>
          <p:nvPr/>
        </p:nvSpPr>
        <p:spPr>
          <a:xfrm>
            <a:off x="428045" y="44065"/>
            <a:ext cx="2305524" cy="2677656"/>
          </a:xfrm>
          <a:prstGeom prst="rect">
            <a:avLst/>
          </a:prstGeom>
          <a:noFill/>
        </p:spPr>
        <p:txBody>
          <a:bodyPr wrap="square" rtlCol="0" anchor="b">
            <a:spAutoFit/>
          </a:bodyPr>
          <a:lstStyle>
            <a:defPPr>
              <a:defRPr lang="en-US"/>
            </a:defPPr>
            <a:lvl1pPr algn="ctr">
              <a:defRPr sz="2200">
                <a:latin typeface="+mj-lt"/>
              </a:defRPr>
            </a:lvl1pPr>
          </a:lstStyle>
          <a:p>
            <a:r>
              <a:rPr lang="en-US" sz="1400" dirty="0"/>
              <a:t>NISD Health Careers + CCA</a:t>
            </a:r>
          </a:p>
          <a:p>
            <a:r>
              <a:rPr lang="en-US" sz="1400" dirty="0"/>
              <a:t>NEISD STEM</a:t>
            </a:r>
          </a:p>
          <a:p>
            <a:r>
              <a:rPr lang="en-US" sz="1400" dirty="0"/>
              <a:t>Science Mill</a:t>
            </a:r>
          </a:p>
          <a:p>
            <a:r>
              <a:rPr lang="en-US" sz="1400" dirty="0"/>
              <a:t>Georgetown FRLC</a:t>
            </a:r>
          </a:p>
          <a:p>
            <a:r>
              <a:rPr lang="en-US" sz="1400" dirty="0"/>
              <a:t>Bellville Learning Ctr.</a:t>
            </a:r>
          </a:p>
          <a:p>
            <a:r>
              <a:rPr lang="en-US" sz="1400" dirty="0"/>
              <a:t>Katy STEAM Ctr.</a:t>
            </a:r>
          </a:p>
          <a:p>
            <a:r>
              <a:rPr lang="en-US" sz="1400" dirty="0"/>
              <a:t>Katy Career &amp; Tech. Ctr.</a:t>
            </a:r>
          </a:p>
          <a:p>
            <a:r>
              <a:rPr lang="en-US" sz="1400" dirty="0"/>
              <a:t>Tomball IC</a:t>
            </a:r>
          </a:p>
          <a:p>
            <a:r>
              <a:rPr lang="en-US" sz="1400" dirty="0"/>
              <a:t>Stuart Career Tech. HS</a:t>
            </a:r>
          </a:p>
          <a:p>
            <a:r>
              <a:rPr lang="en-US" sz="1400" dirty="0"/>
              <a:t>Mansfield STEM</a:t>
            </a:r>
          </a:p>
          <a:p>
            <a:r>
              <a:rPr lang="en-US" sz="1400" dirty="0"/>
              <a:t>Allen STEAM</a:t>
            </a:r>
          </a:p>
          <a:p>
            <a:r>
              <a:rPr lang="en-US" sz="1400" dirty="0"/>
              <a:t>Forney OC</a:t>
            </a:r>
          </a:p>
        </p:txBody>
      </p:sp>
      <p:sp>
        <p:nvSpPr>
          <p:cNvPr id="2" name="TextBox 1">
            <a:extLst>
              <a:ext uri="{FF2B5EF4-FFF2-40B4-BE49-F238E27FC236}">
                <a16:creationId xmlns:a16="http://schemas.microsoft.com/office/drawing/2014/main" id="{F3FCF81A-C23B-4EAF-0E60-A6E120E05B2E}"/>
              </a:ext>
            </a:extLst>
          </p:cNvPr>
          <p:cNvSpPr txBox="1"/>
          <p:nvPr/>
        </p:nvSpPr>
        <p:spPr>
          <a:xfrm>
            <a:off x="2698572" y="2198500"/>
            <a:ext cx="1371600" cy="523220"/>
          </a:xfrm>
          <a:prstGeom prst="rect">
            <a:avLst/>
          </a:prstGeom>
          <a:noFill/>
        </p:spPr>
        <p:txBody>
          <a:bodyPr wrap="square" rtlCol="0" anchor="b">
            <a:spAutoFit/>
          </a:bodyPr>
          <a:lstStyle>
            <a:defPPr>
              <a:defRPr lang="en-US"/>
            </a:defPPr>
            <a:lvl1pPr algn="ctr">
              <a:defRPr sz="2200">
                <a:latin typeface="+mj-lt"/>
              </a:defRPr>
            </a:lvl1pPr>
          </a:lstStyle>
          <a:p>
            <a:r>
              <a:rPr lang="en-US" sz="1400" dirty="0"/>
              <a:t>COSA PreK4SA</a:t>
            </a:r>
          </a:p>
          <a:p>
            <a:r>
              <a:rPr lang="en-US" sz="1400" dirty="0"/>
              <a:t>Forney OC</a:t>
            </a:r>
          </a:p>
        </p:txBody>
      </p:sp>
      <p:sp>
        <p:nvSpPr>
          <p:cNvPr id="25" name="TextBox 24">
            <a:extLst>
              <a:ext uri="{FF2B5EF4-FFF2-40B4-BE49-F238E27FC236}">
                <a16:creationId xmlns:a16="http://schemas.microsoft.com/office/drawing/2014/main" id="{BCE1F09A-9B04-B3D5-65AD-78634D90CD9E}"/>
              </a:ext>
            </a:extLst>
          </p:cNvPr>
          <p:cNvSpPr txBox="1"/>
          <p:nvPr/>
        </p:nvSpPr>
        <p:spPr>
          <a:xfrm>
            <a:off x="4502137" y="1983056"/>
            <a:ext cx="1371600" cy="738664"/>
          </a:xfrm>
          <a:prstGeom prst="rect">
            <a:avLst/>
          </a:prstGeom>
          <a:noFill/>
        </p:spPr>
        <p:txBody>
          <a:bodyPr wrap="square" rtlCol="0" anchor="b">
            <a:spAutoFit/>
          </a:bodyPr>
          <a:lstStyle>
            <a:defPPr>
              <a:defRPr lang="en-US"/>
            </a:defPPr>
            <a:lvl1pPr algn="ctr">
              <a:defRPr sz="2200">
                <a:latin typeface="+mj-lt"/>
              </a:defRPr>
            </a:lvl1pPr>
          </a:lstStyle>
          <a:p>
            <a:r>
              <a:rPr lang="en-US" sz="1400" dirty="0"/>
              <a:t>Alief ECHS</a:t>
            </a:r>
          </a:p>
          <a:p>
            <a:r>
              <a:rPr lang="en-US" sz="1400" dirty="0"/>
              <a:t>Tomball IC</a:t>
            </a:r>
          </a:p>
          <a:p>
            <a:r>
              <a:rPr lang="en-US" sz="1400" dirty="0"/>
              <a:t>Forney OC</a:t>
            </a:r>
          </a:p>
        </p:txBody>
      </p:sp>
      <p:sp>
        <p:nvSpPr>
          <p:cNvPr id="27" name="TextBox 26">
            <a:extLst>
              <a:ext uri="{FF2B5EF4-FFF2-40B4-BE49-F238E27FC236}">
                <a16:creationId xmlns:a16="http://schemas.microsoft.com/office/drawing/2014/main" id="{60473598-B8A6-2C0C-6487-26DC24364DBF}"/>
              </a:ext>
            </a:extLst>
          </p:cNvPr>
          <p:cNvSpPr txBox="1"/>
          <p:nvPr/>
        </p:nvSpPr>
        <p:spPr>
          <a:xfrm>
            <a:off x="6232012" y="2413943"/>
            <a:ext cx="1544099" cy="307777"/>
          </a:xfrm>
          <a:prstGeom prst="rect">
            <a:avLst/>
          </a:prstGeom>
          <a:noFill/>
        </p:spPr>
        <p:txBody>
          <a:bodyPr wrap="square" rtlCol="0" anchor="b">
            <a:spAutoFit/>
          </a:bodyPr>
          <a:lstStyle>
            <a:defPPr>
              <a:defRPr lang="en-US"/>
            </a:defPPr>
            <a:lvl1pPr algn="ctr">
              <a:defRPr sz="2200">
                <a:latin typeface="+mj-lt"/>
              </a:defRPr>
            </a:lvl1pPr>
          </a:lstStyle>
          <a:p>
            <a:r>
              <a:rPr lang="en-US" sz="1400" dirty="0"/>
              <a:t>Georgetown FRLC</a:t>
            </a:r>
          </a:p>
        </p:txBody>
      </p:sp>
      <p:sp>
        <p:nvSpPr>
          <p:cNvPr id="29" name="TextBox 28">
            <a:extLst>
              <a:ext uri="{FF2B5EF4-FFF2-40B4-BE49-F238E27FC236}">
                <a16:creationId xmlns:a16="http://schemas.microsoft.com/office/drawing/2014/main" id="{E47A97BB-0219-50F8-5E66-DA5AB15AD467}"/>
              </a:ext>
            </a:extLst>
          </p:cNvPr>
          <p:cNvSpPr txBox="1"/>
          <p:nvPr/>
        </p:nvSpPr>
        <p:spPr>
          <a:xfrm>
            <a:off x="9405938" y="1552169"/>
            <a:ext cx="2410504" cy="1169551"/>
          </a:xfrm>
          <a:prstGeom prst="rect">
            <a:avLst/>
          </a:prstGeom>
          <a:noFill/>
        </p:spPr>
        <p:txBody>
          <a:bodyPr wrap="square" rtlCol="0" anchor="b">
            <a:spAutoFit/>
          </a:bodyPr>
          <a:lstStyle>
            <a:defPPr>
              <a:defRPr lang="en-US"/>
            </a:defPPr>
            <a:lvl1pPr algn="ctr">
              <a:defRPr sz="2200">
                <a:latin typeface="+mj-lt"/>
              </a:defRPr>
            </a:lvl1pPr>
          </a:lstStyle>
          <a:p>
            <a:r>
              <a:rPr lang="en-US" sz="1400" dirty="0"/>
              <a:t>Georgetown </a:t>
            </a:r>
            <a:r>
              <a:rPr lang="en-US" sz="1400" dirty="0" err="1"/>
              <a:t>Hammerlun</a:t>
            </a:r>
            <a:r>
              <a:rPr lang="en-US" sz="1400" dirty="0"/>
              <a:t> Ctr.</a:t>
            </a:r>
          </a:p>
          <a:p>
            <a:r>
              <a:rPr lang="en-US" sz="1400" dirty="0"/>
              <a:t>Bellville Learning Ctr.</a:t>
            </a:r>
          </a:p>
          <a:p>
            <a:r>
              <a:rPr lang="en-US" sz="1400" dirty="0"/>
              <a:t>Tomball IC</a:t>
            </a:r>
          </a:p>
          <a:p>
            <a:r>
              <a:rPr lang="en-US" sz="1400" dirty="0"/>
              <a:t>HCC </a:t>
            </a:r>
            <a:r>
              <a:rPr lang="en-US" sz="1400" dirty="0" err="1"/>
              <a:t>Collaboratorium</a:t>
            </a:r>
            <a:endParaRPr lang="en-US" sz="1400" dirty="0"/>
          </a:p>
          <a:p>
            <a:r>
              <a:rPr lang="en-US" sz="1400" dirty="0"/>
              <a:t>Forney OC</a:t>
            </a:r>
          </a:p>
        </p:txBody>
      </p:sp>
    </p:spTree>
    <p:extLst>
      <p:ext uri="{BB962C8B-B14F-4D97-AF65-F5344CB8AC3E}">
        <p14:creationId xmlns:p14="http://schemas.microsoft.com/office/powerpoint/2010/main" val="25309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a:extLst>
            <a:ext uri="{FF2B5EF4-FFF2-40B4-BE49-F238E27FC236}">
              <a16:creationId xmlns:a16="http://schemas.microsoft.com/office/drawing/2014/main" id="{D61EEFF9-432D-5932-3ACA-9CEC0107FB07}"/>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06FE3251-D5A6-E3B1-36DD-33564AC5D13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sp>
        <p:nvSpPr>
          <p:cNvPr id="2" name="TextBox 1">
            <a:extLst>
              <a:ext uri="{FF2B5EF4-FFF2-40B4-BE49-F238E27FC236}">
                <a16:creationId xmlns:a16="http://schemas.microsoft.com/office/drawing/2014/main" id="{A0E9A034-E8D7-3A76-DFF0-21113530E188}"/>
              </a:ext>
            </a:extLst>
          </p:cNvPr>
          <p:cNvSpPr txBox="1"/>
          <p:nvPr/>
        </p:nvSpPr>
        <p:spPr>
          <a:xfrm>
            <a:off x="450976" y="1054181"/>
            <a:ext cx="11516398" cy="3970318"/>
          </a:xfrm>
          <a:prstGeom prst="rect">
            <a:avLst/>
          </a:prstGeom>
          <a:noFill/>
        </p:spPr>
        <p:txBody>
          <a:bodyPr wrap="square" rtlCol="0">
            <a:spAutoFit/>
          </a:bodyPr>
          <a:lstStyle/>
          <a:p>
            <a:pPr marL="685800" indent="-685800">
              <a:buFont typeface="Arial" panose="020B0604020202020204" pitchFamily="34" charset="0"/>
              <a:buChar char="•"/>
            </a:pPr>
            <a:r>
              <a:rPr lang="en-US" sz="3600" spc="600" dirty="0">
                <a:solidFill>
                  <a:srgbClr val="002060"/>
                </a:solidFill>
                <a:latin typeface="+mj-lt"/>
                <a:ea typeface="+mj-ea"/>
                <a:cs typeface="+mj-cs"/>
              </a:rPr>
              <a:t>Welcome</a:t>
            </a:r>
          </a:p>
          <a:p>
            <a:pPr marL="685800" indent="-685800">
              <a:buFont typeface="Arial" panose="020B0604020202020204" pitchFamily="34" charset="0"/>
              <a:buChar char="•"/>
            </a:pPr>
            <a:r>
              <a:rPr lang="en-US" sz="3600" spc="600" dirty="0">
                <a:solidFill>
                  <a:srgbClr val="002060"/>
                </a:solidFill>
                <a:latin typeface="+mj-lt"/>
                <a:ea typeface="+mj-ea"/>
                <a:cs typeface="+mj-cs"/>
              </a:rPr>
              <a:t>The Charge / The Norms</a:t>
            </a:r>
          </a:p>
          <a:p>
            <a:pPr marL="685800" indent="-685800">
              <a:buFont typeface="Arial" panose="020B0604020202020204" pitchFamily="34" charset="0"/>
              <a:buChar char="•"/>
            </a:pPr>
            <a:r>
              <a:rPr lang="en-US" sz="3600" spc="600" dirty="0">
                <a:solidFill>
                  <a:srgbClr val="002060"/>
                </a:solidFill>
                <a:latin typeface="+mj-lt"/>
                <a:ea typeface="+mj-ea"/>
                <a:cs typeface="+mj-cs"/>
              </a:rPr>
              <a:t>Recap – Mtg. # 1 &amp; 2</a:t>
            </a:r>
          </a:p>
          <a:p>
            <a:pPr marL="685800" indent="-685800">
              <a:buFont typeface="Arial" panose="020B0604020202020204" pitchFamily="34" charset="0"/>
              <a:buChar char="•"/>
            </a:pPr>
            <a:r>
              <a:rPr lang="en-US" sz="3600" spc="600" dirty="0">
                <a:solidFill>
                  <a:schemeClr val="bg1"/>
                </a:solidFill>
                <a:latin typeface="+mj-lt"/>
                <a:ea typeface="+mj-ea"/>
                <a:cs typeface="+mj-cs"/>
              </a:rPr>
              <a:t>Presentation of Tours</a:t>
            </a:r>
          </a:p>
          <a:p>
            <a:pPr marL="685800" indent="-685800">
              <a:buFont typeface="Arial" panose="020B0604020202020204" pitchFamily="34" charset="0"/>
              <a:buChar char="•"/>
            </a:pPr>
            <a:r>
              <a:rPr lang="en-US" sz="3600" spc="600" dirty="0">
                <a:solidFill>
                  <a:srgbClr val="002060"/>
                </a:solidFill>
                <a:latin typeface="+mj-lt"/>
                <a:ea typeface="+mj-ea"/>
                <a:cs typeface="+mj-cs"/>
              </a:rPr>
              <a:t>Rotating Table Discussion</a:t>
            </a:r>
          </a:p>
          <a:p>
            <a:pPr marL="685800" indent="-685800">
              <a:buFont typeface="Arial" panose="020B0604020202020204" pitchFamily="34" charset="0"/>
              <a:buChar char="•"/>
            </a:pPr>
            <a:r>
              <a:rPr lang="en-US" sz="3600" spc="600" dirty="0">
                <a:solidFill>
                  <a:srgbClr val="002060"/>
                </a:solidFill>
                <a:latin typeface="+mj-lt"/>
                <a:ea typeface="+mj-ea"/>
                <a:cs typeface="+mj-cs"/>
              </a:rPr>
              <a:t>Questions / Look Ahead</a:t>
            </a:r>
          </a:p>
          <a:p>
            <a:pPr marL="685800" indent="-685800">
              <a:buFont typeface="Arial" panose="020B0604020202020204" pitchFamily="34" charset="0"/>
              <a:buChar char="•"/>
            </a:pPr>
            <a:r>
              <a:rPr lang="en-US" sz="3600" spc="600" dirty="0">
                <a:solidFill>
                  <a:srgbClr val="002060"/>
                </a:solidFill>
                <a:latin typeface="+mj-lt"/>
                <a:ea typeface="+mj-ea"/>
                <a:cs typeface="+mj-cs"/>
              </a:rPr>
              <a:t>Exit Ticket</a:t>
            </a:r>
          </a:p>
        </p:txBody>
      </p:sp>
      <p:pic>
        <p:nvPicPr>
          <p:cNvPr id="5" name="Picture 9">
            <a:extLst>
              <a:ext uri="{FF2B5EF4-FFF2-40B4-BE49-F238E27FC236}">
                <a16:creationId xmlns:a16="http://schemas.microsoft.com/office/drawing/2014/main" id="{0D59D047-5BD3-8ED7-D0EF-0F6E595190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a:extLst>
              <a:ext uri="{FF2B5EF4-FFF2-40B4-BE49-F238E27FC236}">
                <a16:creationId xmlns:a16="http://schemas.microsoft.com/office/drawing/2014/main" id="{4BC1215B-9CD5-8273-CA75-E4DF7E0150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Tree>
    <p:extLst>
      <p:ext uri="{BB962C8B-B14F-4D97-AF65-F5344CB8AC3E}">
        <p14:creationId xmlns:p14="http://schemas.microsoft.com/office/powerpoint/2010/main" val="162360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2D93F-0649-37D3-9BCC-0DB4D28F09BE}"/>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9081D674-6CF0-96BF-B3BE-4E27B3CE5DAB}"/>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102152" y="0"/>
            <a:ext cx="5987696" cy="6858000"/>
          </a:xfrm>
          <a:prstGeom prst="rect">
            <a:avLst/>
          </a:prstGeom>
        </p:spPr>
      </p:pic>
      <p:sp>
        <p:nvSpPr>
          <p:cNvPr id="27" name="Rectangle: Rounded Corners 26">
            <a:extLst>
              <a:ext uri="{FF2B5EF4-FFF2-40B4-BE49-F238E27FC236}">
                <a16:creationId xmlns:a16="http://schemas.microsoft.com/office/drawing/2014/main" id="{E5208C6A-23A0-7373-D031-4F1107AB204D}"/>
              </a:ext>
            </a:extLst>
          </p:cNvPr>
          <p:cNvSpPr/>
          <p:nvPr/>
        </p:nvSpPr>
        <p:spPr>
          <a:xfrm>
            <a:off x="6096000" y="1045029"/>
            <a:ext cx="1098620" cy="1014883"/>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3DC1997-F580-9897-943C-04673550954F}"/>
              </a:ext>
            </a:extLst>
          </p:cNvPr>
          <p:cNvSpPr/>
          <p:nvPr/>
        </p:nvSpPr>
        <p:spPr>
          <a:xfrm>
            <a:off x="6908276" y="3257341"/>
            <a:ext cx="1293044" cy="1014883"/>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708F12F7-2162-66A5-FECD-EF56588600AD}"/>
              </a:ext>
            </a:extLst>
          </p:cNvPr>
          <p:cNvSpPr/>
          <p:nvPr/>
        </p:nvSpPr>
        <p:spPr>
          <a:xfrm>
            <a:off x="5274298" y="3672193"/>
            <a:ext cx="905756" cy="618886"/>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7F836DDF-B0F7-BB6E-D4EC-B4E34DFA49FD}"/>
              </a:ext>
            </a:extLst>
          </p:cNvPr>
          <p:cNvSpPr/>
          <p:nvPr/>
        </p:nvSpPr>
        <p:spPr>
          <a:xfrm>
            <a:off x="5843251" y="2488676"/>
            <a:ext cx="737642" cy="1137063"/>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C6C948F-1063-190E-9CD1-3A8B59B8BDA2}"/>
              </a:ext>
            </a:extLst>
          </p:cNvPr>
          <p:cNvSpPr txBox="1"/>
          <p:nvPr/>
        </p:nvSpPr>
        <p:spPr>
          <a:xfrm>
            <a:off x="9407951" y="1260545"/>
            <a:ext cx="2432115" cy="369332"/>
          </a:xfrm>
          <a:prstGeom prst="rect">
            <a:avLst/>
          </a:prstGeom>
          <a:noFill/>
        </p:spPr>
        <p:txBody>
          <a:bodyPr wrap="square" rtlCol="0">
            <a:spAutoFit/>
          </a:bodyPr>
          <a:lstStyle/>
          <a:p>
            <a:r>
              <a:rPr lang="en-US" dirty="0"/>
              <a:t>DFW-Area Tours</a:t>
            </a:r>
          </a:p>
        </p:txBody>
      </p:sp>
      <p:sp>
        <p:nvSpPr>
          <p:cNvPr id="54" name="TextBox 53">
            <a:extLst>
              <a:ext uri="{FF2B5EF4-FFF2-40B4-BE49-F238E27FC236}">
                <a16:creationId xmlns:a16="http://schemas.microsoft.com/office/drawing/2014/main" id="{6511627C-4CF0-B2BF-194E-DAFC71F09E55}"/>
              </a:ext>
            </a:extLst>
          </p:cNvPr>
          <p:cNvSpPr txBox="1"/>
          <p:nvPr/>
        </p:nvSpPr>
        <p:spPr>
          <a:xfrm>
            <a:off x="9407951" y="3520796"/>
            <a:ext cx="2432115" cy="369332"/>
          </a:xfrm>
          <a:prstGeom prst="rect">
            <a:avLst/>
          </a:prstGeom>
          <a:noFill/>
        </p:spPr>
        <p:txBody>
          <a:bodyPr wrap="square" rtlCol="0">
            <a:spAutoFit/>
          </a:bodyPr>
          <a:lstStyle/>
          <a:p>
            <a:r>
              <a:rPr lang="en-US" dirty="0"/>
              <a:t>Houston-Area Tours</a:t>
            </a:r>
          </a:p>
        </p:txBody>
      </p:sp>
      <p:sp>
        <p:nvSpPr>
          <p:cNvPr id="57" name="TextBox 56">
            <a:extLst>
              <a:ext uri="{FF2B5EF4-FFF2-40B4-BE49-F238E27FC236}">
                <a16:creationId xmlns:a16="http://schemas.microsoft.com/office/drawing/2014/main" id="{5C07186C-DA63-CE90-46C9-372B17EF8077}"/>
              </a:ext>
            </a:extLst>
          </p:cNvPr>
          <p:cNvSpPr txBox="1"/>
          <p:nvPr/>
        </p:nvSpPr>
        <p:spPr>
          <a:xfrm>
            <a:off x="801278" y="2507529"/>
            <a:ext cx="1982771" cy="369332"/>
          </a:xfrm>
          <a:prstGeom prst="rect">
            <a:avLst/>
          </a:prstGeom>
          <a:noFill/>
        </p:spPr>
        <p:txBody>
          <a:bodyPr wrap="square" rtlCol="0">
            <a:spAutoFit/>
          </a:bodyPr>
          <a:lstStyle/>
          <a:p>
            <a:pPr algn="r"/>
            <a:r>
              <a:rPr lang="en-US" dirty="0"/>
              <a:t>Austin-Area Tours</a:t>
            </a:r>
          </a:p>
        </p:txBody>
      </p:sp>
      <p:sp>
        <p:nvSpPr>
          <p:cNvPr id="58" name="TextBox 57">
            <a:extLst>
              <a:ext uri="{FF2B5EF4-FFF2-40B4-BE49-F238E27FC236}">
                <a16:creationId xmlns:a16="http://schemas.microsoft.com/office/drawing/2014/main" id="{6290FC19-CF14-DF41-D929-E54615DAEDFF}"/>
              </a:ext>
            </a:extLst>
          </p:cNvPr>
          <p:cNvSpPr txBox="1"/>
          <p:nvPr/>
        </p:nvSpPr>
        <p:spPr>
          <a:xfrm>
            <a:off x="801278" y="3625739"/>
            <a:ext cx="1982771" cy="369332"/>
          </a:xfrm>
          <a:prstGeom prst="rect">
            <a:avLst/>
          </a:prstGeom>
          <a:noFill/>
        </p:spPr>
        <p:txBody>
          <a:bodyPr wrap="square" rtlCol="0">
            <a:spAutoFit/>
          </a:bodyPr>
          <a:lstStyle/>
          <a:p>
            <a:pPr algn="r"/>
            <a:r>
              <a:rPr lang="en-US" dirty="0"/>
              <a:t>SA-Area Tours</a:t>
            </a:r>
          </a:p>
        </p:txBody>
      </p:sp>
      <p:cxnSp>
        <p:nvCxnSpPr>
          <p:cNvPr id="60" name="Straight Arrow Connector 59">
            <a:extLst>
              <a:ext uri="{FF2B5EF4-FFF2-40B4-BE49-F238E27FC236}">
                <a16:creationId xmlns:a16="http://schemas.microsoft.com/office/drawing/2014/main" id="{167E1BCE-4B16-B02B-5E10-DEB68D556F11}"/>
              </a:ext>
            </a:extLst>
          </p:cNvPr>
          <p:cNvCxnSpPr/>
          <p:nvPr/>
        </p:nvCxnSpPr>
        <p:spPr>
          <a:xfrm>
            <a:off x="2784049" y="2692195"/>
            <a:ext cx="3059202" cy="0"/>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75F928E-5F51-823A-6205-418F356EA42E}"/>
              </a:ext>
            </a:extLst>
          </p:cNvPr>
          <p:cNvCxnSpPr>
            <a:cxnSpLocks/>
          </p:cNvCxnSpPr>
          <p:nvPr/>
        </p:nvCxnSpPr>
        <p:spPr>
          <a:xfrm>
            <a:off x="2784049" y="3826900"/>
            <a:ext cx="2490249" cy="0"/>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5D1703E-5384-BF74-79F3-E54BE4397108}"/>
              </a:ext>
            </a:extLst>
          </p:cNvPr>
          <p:cNvCxnSpPr>
            <a:cxnSpLocks/>
          </p:cNvCxnSpPr>
          <p:nvPr/>
        </p:nvCxnSpPr>
        <p:spPr>
          <a:xfrm flipH="1">
            <a:off x="8201320" y="3705462"/>
            <a:ext cx="1226270" cy="0"/>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9C7B39A5-23B3-A63C-C85F-95DFB4D586F4}"/>
              </a:ext>
            </a:extLst>
          </p:cNvPr>
          <p:cNvCxnSpPr>
            <a:cxnSpLocks/>
          </p:cNvCxnSpPr>
          <p:nvPr/>
        </p:nvCxnSpPr>
        <p:spPr>
          <a:xfrm flipH="1">
            <a:off x="7194620" y="1445211"/>
            <a:ext cx="2232970" cy="0"/>
          </a:xfrm>
          <a:prstGeom prst="straightConnector1">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42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7FF3E-DFD2-66B6-73FD-847B71585B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8F1476C-DDE4-89D0-D30B-7FECD775220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3567" b="13567"/>
          <a:stretch/>
        </p:blipFill>
        <p:spPr>
          <a:xfrm>
            <a:off x="2229294" y="-5585"/>
            <a:ext cx="9962706" cy="6863586"/>
          </a:xfrm>
          <a:prstGeom prst="rect">
            <a:avLst/>
          </a:prstGeom>
        </p:spPr>
      </p:pic>
      <p:sp>
        <p:nvSpPr>
          <p:cNvPr id="9" name="TextBox 8">
            <a:extLst>
              <a:ext uri="{FF2B5EF4-FFF2-40B4-BE49-F238E27FC236}">
                <a16:creationId xmlns:a16="http://schemas.microsoft.com/office/drawing/2014/main" id="{E5ECABE7-DC5C-671A-30B5-A207583C4779}"/>
              </a:ext>
            </a:extLst>
          </p:cNvPr>
          <p:cNvSpPr txBox="1"/>
          <p:nvPr/>
        </p:nvSpPr>
        <p:spPr>
          <a:xfrm>
            <a:off x="5738298" y="5564882"/>
            <a:ext cx="2385236" cy="646331"/>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CTE:  Mansfield ISD Knight STEM Academy</a:t>
            </a:r>
          </a:p>
        </p:txBody>
      </p:sp>
      <p:sp>
        <p:nvSpPr>
          <p:cNvPr id="2" name="TextBox 1">
            <a:extLst>
              <a:ext uri="{FF2B5EF4-FFF2-40B4-BE49-F238E27FC236}">
                <a16:creationId xmlns:a16="http://schemas.microsoft.com/office/drawing/2014/main" id="{570ED89F-1D3A-8A8B-E5E5-80633DC022C0}"/>
              </a:ext>
            </a:extLst>
          </p:cNvPr>
          <p:cNvSpPr txBox="1"/>
          <p:nvPr/>
        </p:nvSpPr>
        <p:spPr>
          <a:xfrm>
            <a:off x="130034" y="148181"/>
            <a:ext cx="1964580" cy="830997"/>
          </a:xfrm>
          <a:prstGeom prst="rect">
            <a:avLst/>
          </a:prstGeom>
          <a:solidFill>
            <a:schemeClr val="bg1">
              <a:alpha val="40000"/>
            </a:schemeClr>
          </a:solidFill>
        </p:spPr>
        <p:txBody>
          <a:bodyPr wrap="square" rtlCol="0">
            <a:spAutoFit/>
          </a:bodyPr>
          <a:lstStyle/>
          <a:p>
            <a:r>
              <a:rPr lang="en-US" sz="2400" b="1" dirty="0"/>
              <a:t>DFW-Area Tours:</a:t>
            </a:r>
          </a:p>
        </p:txBody>
      </p:sp>
      <p:sp>
        <p:nvSpPr>
          <p:cNvPr id="7" name="Star: 5 Points 6">
            <a:extLst>
              <a:ext uri="{FF2B5EF4-FFF2-40B4-BE49-F238E27FC236}">
                <a16:creationId xmlns:a16="http://schemas.microsoft.com/office/drawing/2014/main" id="{28CCE3D3-DBF8-BB5B-5AF5-BB9092054705}"/>
              </a:ext>
            </a:extLst>
          </p:cNvPr>
          <p:cNvSpPr/>
          <p:nvPr/>
        </p:nvSpPr>
        <p:spPr>
          <a:xfrm>
            <a:off x="5281098" y="5564882"/>
            <a:ext cx="457200" cy="4572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26909BC-6767-32B7-8C8E-9528B2B5539E}"/>
              </a:ext>
            </a:extLst>
          </p:cNvPr>
          <p:cNvSpPr txBox="1"/>
          <p:nvPr/>
        </p:nvSpPr>
        <p:spPr>
          <a:xfrm>
            <a:off x="5509698" y="270112"/>
            <a:ext cx="3264196" cy="369332"/>
          </a:xfrm>
          <a:prstGeom prst="rect">
            <a:avLst/>
          </a:prstGeom>
          <a:solidFill>
            <a:schemeClr val="bg1">
              <a:alpha val="75000"/>
            </a:schemeClr>
          </a:solidFill>
        </p:spPr>
        <p:txBody>
          <a:bodyPr wrap="square" rtlCol="0">
            <a:spAutoFit/>
          </a:bodyPr>
          <a:lstStyle>
            <a:defPPr>
              <a:defRPr lang="en-US"/>
            </a:defPPr>
            <a:lvl1pPr>
              <a:defRPr b="0"/>
            </a:lvl1pPr>
          </a:lstStyle>
          <a:p>
            <a:pPr algn="r"/>
            <a:r>
              <a:rPr lang="en-US" dirty="0"/>
              <a:t>CTE: Allen ISD STEAM Center</a:t>
            </a:r>
          </a:p>
        </p:txBody>
      </p:sp>
      <p:sp>
        <p:nvSpPr>
          <p:cNvPr id="10" name="Star: 5 Points 9">
            <a:extLst>
              <a:ext uri="{FF2B5EF4-FFF2-40B4-BE49-F238E27FC236}">
                <a16:creationId xmlns:a16="http://schemas.microsoft.com/office/drawing/2014/main" id="{6E87FCEF-D5DD-247F-98A7-06F0BCBE3898}"/>
              </a:ext>
            </a:extLst>
          </p:cNvPr>
          <p:cNvSpPr/>
          <p:nvPr/>
        </p:nvSpPr>
        <p:spPr>
          <a:xfrm>
            <a:off x="8791555" y="227699"/>
            <a:ext cx="457200" cy="4572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0F4C52-C932-3230-AF00-812232EF0A26}"/>
              </a:ext>
            </a:extLst>
          </p:cNvPr>
          <p:cNvSpPr txBox="1"/>
          <p:nvPr/>
        </p:nvSpPr>
        <p:spPr>
          <a:xfrm>
            <a:off x="7128511" y="3785407"/>
            <a:ext cx="3785188" cy="369332"/>
          </a:xfrm>
          <a:prstGeom prst="rect">
            <a:avLst/>
          </a:prstGeom>
          <a:solidFill>
            <a:schemeClr val="bg1">
              <a:alpha val="75000"/>
            </a:schemeClr>
          </a:solidFill>
        </p:spPr>
        <p:txBody>
          <a:bodyPr wrap="square" rtlCol="0">
            <a:spAutoFit/>
          </a:bodyPr>
          <a:lstStyle>
            <a:defPPr>
              <a:defRPr lang="en-US"/>
            </a:defPPr>
            <a:lvl1pPr>
              <a:defRPr b="0"/>
            </a:lvl1pPr>
          </a:lstStyle>
          <a:p>
            <a:pPr algn="r"/>
            <a:r>
              <a:rPr lang="en-US" dirty="0"/>
              <a:t>CTE:  Forney ISD Opportunity Center</a:t>
            </a:r>
          </a:p>
        </p:txBody>
      </p:sp>
      <p:sp>
        <p:nvSpPr>
          <p:cNvPr id="16" name="TextBox 15">
            <a:extLst>
              <a:ext uri="{FF2B5EF4-FFF2-40B4-BE49-F238E27FC236}">
                <a16:creationId xmlns:a16="http://schemas.microsoft.com/office/drawing/2014/main" id="{1F7D9D5F-60CF-17BB-90DA-78C7F969731A}"/>
              </a:ext>
            </a:extLst>
          </p:cNvPr>
          <p:cNvSpPr txBox="1"/>
          <p:nvPr/>
        </p:nvSpPr>
        <p:spPr>
          <a:xfrm>
            <a:off x="130034" y="5951440"/>
            <a:ext cx="1964580" cy="830997"/>
          </a:xfrm>
          <a:prstGeom prst="rect">
            <a:avLst/>
          </a:prstGeom>
          <a:solidFill>
            <a:schemeClr val="bg1">
              <a:alpha val="40000"/>
            </a:schemeClr>
          </a:solidFill>
        </p:spPr>
        <p:txBody>
          <a:bodyPr wrap="square" rtlCol="0" anchor="b">
            <a:spAutoFit/>
          </a:bodyPr>
          <a:lstStyle/>
          <a:p>
            <a:pPr algn="r"/>
            <a:r>
              <a:rPr lang="en-US" sz="1600" dirty="0"/>
              <a:t>1/23-24:  Mansfield ISD + Forney ISD + Allen ISD</a:t>
            </a:r>
          </a:p>
        </p:txBody>
      </p:sp>
      <p:sp>
        <p:nvSpPr>
          <p:cNvPr id="3" name="Star: 5 Points 2">
            <a:extLst>
              <a:ext uri="{FF2B5EF4-FFF2-40B4-BE49-F238E27FC236}">
                <a16:creationId xmlns:a16="http://schemas.microsoft.com/office/drawing/2014/main" id="{7383739F-8B6F-1271-98AE-88E9E718A9C6}"/>
              </a:ext>
            </a:extLst>
          </p:cNvPr>
          <p:cNvSpPr/>
          <p:nvPr/>
        </p:nvSpPr>
        <p:spPr>
          <a:xfrm>
            <a:off x="10971379" y="3741473"/>
            <a:ext cx="457200" cy="457200"/>
          </a:xfrm>
          <a:prstGeom prst="star5">
            <a:avLst/>
          </a:prstGeom>
          <a:gradFill>
            <a:gsLst>
              <a:gs pos="39000">
                <a:srgbClr val="FFCD38"/>
              </a:gs>
              <a:gs pos="75000">
                <a:srgbClr val="02D28C"/>
              </a:gs>
            </a:gsLst>
            <a:lin ang="5400000" scaled="1"/>
          </a:gra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73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122"/>
        <p:cNvGrpSpPr/>
        <p:nvPr/>
      </p:nvGrpSpPr>
      <p:grpSpPr>
        <a:xfrm>
          <a:off x="0" y="0"/>
          <a:ext cx="0" cy="0"/>
          <a:chOff x="0" y="0"/>
          <a:chExt cx="0" cy="0"/>
        </a:xfrm>
      </p:grpSpPr>
      <p:sp>
        <p:nvSpPr>
          <p:cNvPr id="123" name="Google Shape;123;g33296172bb7_0_85"/>
          <p:cNvSpPr/>
          <p:nvPr/>
        </p:nvSpPr>
        <p:spPr>
          <a:xfrm>
            <a:off x="-16" y="1289667"/>
            <a:ext cx="12192058" cy="5631480"/>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24" name="Google Shape;124;g33296172bb7_0_85"/>
          <p:cNvGrpSpPr/>
          <p:nvPr/>
        </p:nvGrpSpPr>
        <p:grpSpPr>
          <a:xfrm>
            <a:off x="11163300" y="-654050"/>
            <a:ext cx="1909592" cy="1909592"/>
            <a:chOff x="0" y="0"/>
            <a:chExt cx="812800" cy="812800"/>
          </a:xfrm>
        </p:grpSpPr>
        <p:sp>
          <p:nvSpPr>
            <p:cNvPr id="125" name="Google Shape;125;g33296172bb7_0_8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6" name="Google Shape;126;g33296172bb7_0_85"/>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127" name="Google Shape;127;g33296172bb7_0_85"/>
          <p:cNvSpPr txBox="1"/>
          <p:nvPr/>
        </p:nvSpPr>
        <p:spPr>
          <a:xfrm>
            <a:off x="569767" y="274683"/>
            <a:ext cx="10856800" cy="50469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733" b="1">
                <a:solidFill>
                  <a:srgbClr val="FFFFFF"/>
                </a:solidFill>
                <a:latin typeface="Raleway"/>
                <a:ea typeface="Raleway"/>
                <a:cs typeface="Raleway"/>
                <a:sym typeface="Raleway"/>
              </a:rPr>
              <a:t>DFW</a:t>
            </a:r>
            <a:r>
              <a:rPr lang="en-US" sz="2733">
                <a:solidFill>
                  <a:srgbClr val="FFFFFF"/>
                </a:solidFill>
                <a:latin typeface="Raleway"/>
                <a:ea typeface="Raleway"/>
                <a:cs typeface="Raleway"/>
                <a:sym typeface="Raleway"/>
              </a:rPr>
              <a:t> - Mansfield ISD-Jerry Knight STEM Academy</a:t>
            </a:r>
            <a:endParaRPr sz="867"/>
          </a:p>
        </p:txBody>
      </p:sp>
      <p:sp>
        <p:nvSpPr>
          <p:cNvPr id="128" name="Google Shape;128;g33296172bb7_0_85"/>
          <p:cNvSpPr txBox="1"/>
          <p:nvPr/>
        </p:nvSpPr>
        <p:spPr>
          <a:xfrm>
            <a:off x="5650833" y="1289667"/>
            <a:ext cx="6421000" cy="48938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133" b="1" u="sng" dirty="0">
                <a:solidFill>
                  <a:schemeClr val="dk1"/>
                </a:solidFill>
                <a:latin typeface="Raleway"/>
                <a:ea typeface="Raleway"/>
                <a:cs typeface="Raleway"/>
                <a:sym typeface="Raleway"/>
              </a:rPr>
              <a:t>Knight STEM Academy</a:t>
            </a:r>
            <a:r>
              <a:rPr lang="en-US" sz="2133" b="1" dirty="0">
                <a:solidFill>
                  <a:schemeClr val="dk1"/>
                </a:solidFill>
                <a:latin typeface="Raleway"/>
                <a:ea typeface="Raleway"/>
                <a:cs typeface="Raleway"/>
                <a:sym typeface="Raleway"/>
              </a:rPr>
              <a:t> </a:t>
            </a:r>
            <a:r>
              <a:rPr lang="en-US" sz="2133" dirty="0">
                <a:solidFill>
                  <a:schemeClr val="dk1"/>
                </a:solidFill>
                <a:latin typeface="Raleway"/>
                <a:ea typeface="Raleway"/>
                <a:cs typeface="Raleway"/>
                <a:sym typeface="Raleway"/>
              </a:rPr>
              <a:t>is a </a:t>
            </a:r>
            <a:r>
              <a:rPr lang="en-US" sz="2133" dirty="0">
                <a:solidFill>
                  <a:schemeClr val="dk1"/>
                </a:solidFill>
                <a:highlight>
                  <a:srgbClr val="D9D2E9"/>
                </a:highlight>
                <a:latin typeface="Raleway"/>
                <a:ea typeface="Raleway"/>
                <a:cs typeface="Raleway"/>
                <a:sym typeface="Raleway"/>
              </a:rPr>
              <a:t>repurposed facility</a:t>
            </a:r>
            <a:r>
              <a:rPr lang="en-US" sz="2133" dirty="0">
                <a:solidFill>
                  <a:schemeClr val="dk1"/>
                </a:solidFill>
                <a:latin typeface="Raleway"/>
                <a:ea typeface="Raleway"/>
                <a:cs typeface="Raleway"/>
                <a:sym typeface="Raleway"/>
              </a:rPr>
              <a:t> focused on STEM-based instruction (labs, collaborative spaces, makerspaces, etc.)</a:t>
            </a:r>
            <a:endParaRPr sz="2133" dirty="0">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dirty="0">
                <a:solidFill>
                  <a:schemeClr val="dk1"/>
                </a:solidFill>
                <a:latin typeface="Raleway"/>
                <a:ea typeface="Raleway"/>
                <a:cs typeface="Raleway"/>
                <a:sym typeface="Raleway"/>
              </a:rPr>
              <a:t>MS Honors “learners” eligible to attend</a:t>
            </a:r>
            <a:endParaRPr sz="2133" dirty="0">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dirty="0">
                <a:solidFill>
                  <a:schemeClr val="dk1"/>
                </a:solidFill>
                <a:latin typeface="Raleway"/>
                <a:ea typeface="Raleway"/>
                <a:cs typeface="Raleway"/>
                <a:sym typeface="Raleway"/>
              </a:rPr>
              <a:t>“Designers” teach not only STEM courses, but core content as well leading to consistent cross-curricular instruction.</a:t>
            </a:r>
            <a:endParaRPr sz="2133" dirty="0">
              <a:solidFill>
                <a:schemeClr val="dk1"/>
              </a:solidFill>
              <a:latin typeface="Raleway"/>
              <a:ea typeface="Raleway"/>
              <a:cs typeface="Raleway"/>
              <a:sym typeface="Raleway"/>
            </a:endParaRPr>
          </a:p>
          <a:p>
            <a:pPr marL="609630" lvl="1" indent="-287881" algn="l" rtl="0">
              <a:spcBef>
                <a:spcPts val="0"/>
              </a:spcBef>
              <a:spcAft>
                <a:spcPts val="0"/>
              </a:spcAft>
              <a:buClr>
                <a:schemeClr val="dk1"/>
              </a:buClr>
              <a:buSzPts val="3200"/>
              <a:buFont typeface="Raleway"/>
              <a:buChar char="○"/>
            </a:pPr>
            <a:r>
              <a:rPr lang="en-US" sz="2133" dirty="0">
                <a:solidFill>
                  <a:schemeClr val="dk1"/>
                </a:solidFill>
                <a:latin typeface="Raleway"/>
                <a:ea typeface="Raleway"/>
                <a:cs typeface="Raleway"/>
                <a:sym typeface="Raleway"/>
              </a:rPr>
              <a:t>“Designers” do not have specific classrooms, instead they share </a:t>
            </a:r>
            <a:r>
              <a:rPr lang="en-US" sz="2133" dirty="0" err="1">
                <a:solidFill>
                  <a:schemeClr val="dk1"/>
                </a:solidFill>
                <a:latin typeface="Raleway"/>
                <a:ea typeface="Raleway"/>
                <a:cs typeface="Raleway"/>
                <a:sym typeface="Raleway"/>
              </a:rPr>
              <a:t>planing</a:t>
            </a:r>
            <a:r>
              <a:rPr lang="en-US" sz="2133" dirty="0">
                <a:solidFill>
                  <a:schemeClr val="dk1"/>
                </a:solidFill>
                <a:latin typeface="Raleway"/>
                <a:ea typeface="Raleway"/>
                <a:cs typeface="Raleway"/>
                <a:sym typeface="Raleway"/>
              </a:rPr>
              <a:t> spaces.</a:t>
            </a:r>
            <a:endParaRPr sz="2133" dirty="0">
              <a:solidFill>
                <a:schemeClr val="dk1"/>
              </a:solidFill>
              <a:latin typeface="Raleway"/>
              <a:ea typeface="Raleway"/>
              <a:cs typeface="Raleway"/>
              <a:sym typeface="Raleway"/>
            </a:endParaRPr>
          </a:p>
          <a:p>
            <a:pPr marL="0" lvl="0" indent="0" algn="l" rtl="0">
              <a:spcBef>
                <a:spcPts val="0"/>
              </a:spcBef>
              <a:spcAft>
                <a:spcPts val="0"/>
              </a:spcAft>
              <a:buNone/>
            </a:pPr>
            <a:endParaRPr sz="1600" dirty="0">
              <a:solidFill>
                <a:schemeClr val="dk1"/>
              </a:solidFill>
              <a:latin typeface="Raleway"/>
              <a:ea typeface="Raleway"/>
              <a:cs typeface="Raleway"/>
              <a:sym typeface="Raleway"/>
            </a:endParaRPr>
          </a:p>
        </p:txBody>
      </p:sp>
      <p:pic>
        <p:nvPicPr>
          <p:cNvPr id="129" name="Google Shape;129;g33296172bb7_0_85"/>
          <p:cNvPicPr preferRelativeResize="0"/>
          <p:nvPr/>
        </p:nvPicPr>
        <p:blipFill rotWithShape="1">
          <a:blip r:embed="rId3">
            <a:alphaModFix/>
          </a:blip>
          <a:srcRect b="14726"/>
          <a:stretch/>
        </p:blipFill>
        <p:spPr>
          <a:xfrm>
            <a:off x="139952" y="4451567"/>
            <a:ext cx="3196065" cy="2044035"/>
          </a:xfrm>
          <a:prstGeom prst="rect">
            <a:avLst/>
          </a:prstGeom>
          <a:noFill/>
          <a:ln w="28575" cap="flat" cmpd="sng">
            <a:solidFill>
              <a:schemeClr val="dk2"/>
            </a:solidFill>
            <a:prstDash val="solid"/>
            <a:round/>
            <a:headEnd type="none" w="sm" len="sm"/>
            <a:tailEnd type="none" w="sm" len="sm"/>
          </a:ln>
        </p:spPr>
      </p:pic>
      <p:pic>
        <p:nvPicPr>
          <p:cNvPr id="130" name="Google Shape;130;g33296172bb7_0_85"/>
          <p:cNvPicPr preferRelativeResize="0"/>
          <p:nvPr/>
        </p:nvPicPr>
        <p:blipFill rotWithShape="1">
          <a:blip r:embed="rId4">
            <a:alphaModFix/>
          </a:blip>
          <a:srcRect l="10829" t="24329" r="29207" b="41027"/>
          <a:stretch/>
        </p:blipFill>
        <p:spPr>
          <a:xfrm>
            <a:off x="139951" y="1392493"/>
            <a:ext cx="5178499" cy="2243799"/>
          </a:xfrm>
          <a:prstGeom prst="rect">
            <a:avLst/>
          </a:prstGeom>
          <a:noFill/>
          <a:ln w="28575" cap="flat" cmpd="sng">
            <a:solidFill>
              <a:schemeClr val="dk2"/>
            </a:solidFill>
            <a:prstDash val="solid"/>
            <a:round/>
            <a:headEnd type="none" w="sm" len="sm"/>
            <a:tailEnd type="none" w="sm" len="sm"/>
          </a:ln>
        </p:spPr>
      </p:pic>
      <p:pic>
        <p:nvPicPr>
          <p:cNvPr id="131" name="Google Shape;131;g33296172bb7_0_85"/>
          <p:cNvPicPr preferRelativeResize="0"/>
          <p:nvPr/>
        </p:nvPicPr>
        <p:blipFill rotWithShape="1">
          <a:blip r:embed="rId5">
            <a:alphaModFix/>
          </a:blip>
          <a:srcRect l="31143" t="33335" b="6795"/>
          <a:stretch/>
        </p:blipFill>
        <p:spPr>
          <a:xfrm>
            <a:off x="3498433" y="4510146"/>
            <a:ext cx="3196068" cy="2042161"/>
          </a:xfrm>
          <a:prstGeom prst="rect">
            <a:avLst/>
          </a:prstGeom>
          <a:noFill/>
          <a:ln w="28575" cap="flat" cmpd="sng">
            <a:solidFill>
              <a:schemeClr val="dk2"/>
            </a:solidFill>
            <a:prstDash val="solid"/>
            <a:round/>
            <a:headEnd type="none" w="sm" len="sm"/>
            <a:tailEnd type="none" w="sm" len="sm"/>
          </a:ln>
        </p:spPr>
      </p:pic>
      <p:pic>
        <p:nvPicPr>
          <p:cNvPr id="132" name="Google Shape;132;g33296172bb7_0_85"/>
          <p:cNvPicPr preferRelativeResize="0"/>
          <p:nvPr/>
        </p:nvPicPr>
        <p:blipFill>
          <a:blip r:embed="rId6">
            <a:alphaModFix/>
          </a:blip>
          <a:stretch>
            <a:fillRect/>
          </a:stretch>
        </p:blipFill>
        <p:spPr>
          <a:xfrm>
            <a:off x="3047996" y="2286001"/>
            <a:ext cx="2546139" cy="1909601"/>
          </a:xfrm>
          <a:prstGeom prst="rect">
            <a:avLst/>
          </a:prstGeom>
          <a:noFill/>
          <a:ln w="28575" cap="flat" cmpd="sng">
            <a:solidFill>
              <a:schemeClr val="dk2"/>
            </a:solidFill>
            <a:prstDash val="solid"/>
            <a:round/>
            <a:headEnd type="none" w="sm" len="sm"/>
            <a:tailEnd type="none" w="sm" len="sm"/>
          </a:ln>
        </p:spPr>
      </p:pic>
      <p:pic>
        <p:nvPicPr>
          <p:cNvPr id="133" name="Google Shape;133;g33296172bb7_0_85"/>
          <p:cNvPicPr preferRelativeResize="0"/>
          <p:nvPr/>
        </p:nvPicPr>
        <p:blipFill rotWithShape="1">
          <a:blip r:embed="rId7">
            <a:alphaModFix/>
          </a:blip>
          <a:srcRect l="19813" t="41290"/>
          <a:stretch/>
        </p:blipFill>
        <p:spPr>
          <a:xfrm>
            <a:off x="6947658" y="4480367"/>
            <a:ext cx="3827357" cy="2101717"/>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10829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1000"/>
                                        <p:tgtEl>
                                          <p:spTgt spid="13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additive="base">
                                        <p:cTn id="12" dur="1000"/>
                                        <p:tgtEl>
                                          <p:spTgt spid="13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 calcmode="lin" valueType="num">
                                      <p:cBhvr additive="base">
                                        <p:cTn id="17" dur="1000"/>
                                        <p:tgtEl>
                                          <p:spTgt spid="129"/>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1"/>
                                        </p:tgtEl>
                                        <p:attrNameLst>
                                          <p:attrName>style.visibility</p:attrName>
                                        </p:attrNameLst>
                                      </p:cBhvr>
                                      <p:to>
                                        <p:strVal val="visible"/>
                                      </p:to>
                                    </p:set>
                                    <p:anim calcmode="lin" valueType="num">
                                      <p:cBhvr additive="base">
                                        <p:cTn id="22" dur="1000"/>
                                        <p:tgtEl>
                                          <p:spTgt spid="131"/>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3"/>
                                        </p:tgtEl>
                                        <p:attrNameLst>
                                          <p:attrName>style.visibility</p:attrName>
                                        </p:attrNameLst>
                                      </p:cBhvr>
                                      <p:to>
                                        <p:strVal val="visible"/>
                                      </p:to>
                                    </p:set>
                                    <p:anim calcmode="lin" valueType="num">
                                      <p:cBhvr additive="base">
                                        <p:cTn id="27" dur="1000"/>
                                        <p:tgtEl>
                                          <p:spTgt spid="13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137"/>
        <p:cNvGrpSpPr/>
        <p:nvPr/>
      </p:nvGrpSpPr>
      <p:grpSpPr>
        <a:xfrm>
          <a:off x="0" y="0"/>
          <a:ext cx="0" cy="0"/>
          <a:chOff x="0" y="0"/>
          <a:chExt cx="0" cy="0"/>
        </a:xfrm>
      </p:grpSpPr>
      <p:sp>
        <p:nvSpPr>
          <p:cNvPr id="138" name="Google Shape;138;g332f23a909d_3_15"/>
          <p:cNvSpPr/>
          <p:nvPr/>
        </p:nvSpPr>
        <p:spPr>
          <a:xfrm>
            <a:off x="-16" y="1196767"/>
            <a:ext cx="12192058" cy="5722740"/>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39" name="Google Shape;139;g332f23a909d_3_15"/>
          <p:cNvGrpSpPr/>
          <p:nvPr/>
        </p:nvGrpSpPr>
        <p:grpSpPr>
          <a:xfrm>
            <a:off x="11163300" y="-654050"/>
            <a:ext cx="1909592" cy="1909592"/>
            <a:chOff x="0" y="0"/>
            <a:chExt cx="812800" cy="812800"/>
          </a:xfrm>
        </p:grpSpPr>
        <p:sp>
          <p:nvSpPr>
            <p:cNvPr id="140" name="Google Shape;140;g332f23a909d_3_1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1" name="Google Shape;141;g332f23a909d_3_15"/>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142" name="Google Shape;142;g332f23a909d_3_15"/>
          <p:cNvSpPr txBox="1"/>
          <p:nvPr/>
        </p:nvSpPr>
        <p:spPr>
          <a:xfrm>
            <a:off x="569767" y="274683"/>
            <a:ext cx="10856800" cy="50469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733" b="1">
                <a:solidFill>
                  <a:srgbClr val="FFFFFF"/>
                </a:solidFill>
                <a:latin typeface="Raleway"/>
                <a:ea typeface="Raleway"/>
                <a:cs typeface="Raleway"/>
                <a:sym typeface="Raleway"/>
              </a:rPr>
              <a:t>DFW</a:t>
            </a:r>
            <a:r>
              <a:rPr lang="en-US" sz="2733">
                <a:solidFill>
                  <a:srgbClr val="FFFFFF"/>
                </a:solidFill>
                <a:latin typeface="Raleway"/>
                <a:ea typeface="Raleway"/>
                <a:cs typeface="Raleway"/>
                <a:sym typeface="Raleway"/>
              </a:rPr>
              <a:t> - Forney ISD-The Keith Bell Opportunity Central (The OC)</a:t>
            </a:r>
            <a:endParaRPr sz="867"/>
          </a:p>
        </p:txBody>
      </p:sp>
      <p:sp>
        <p:nvSpPr>
          <p:cNvPr id="143" name="Google Shape;143;g332f23a909d_3_15"/>
          <p:cNvSpPr txBox="1"/>
          <p:nvPr/>
        </p:nvSpPr>
        <p:spPr>
          <a:xfrm>
            <a:off x="3873350" y="1252017"/>
            <a:ext cx="8188200" cy="2671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867" b="1" u="sng">
                <a:solidFill>
                  <a:schemeClr val="dk1"/>
                </a:solidFill>
                <a:latin typeface="Raleway"/>
                <a:ea typeface="Raleway"/>
                <a:cs typeface="Raleway"/>
                <a:sym typeface="Raleway"/>
              </a:rPr>
              <a:t>FISD The OC</a:t>
            </a:r>
            <a:r>
              <a:rPr lang="en-US" sz="1867">
                <a:solidFill>
                  <a:schemeClr val="dk1"/>
                </a:solidFill>
                <a:latin typeface="Raleway"/>
                <a:ea typeface="Raleway"/>
                <a:cs typeface="Raleway"/>
                <a:sym typeface="Raleway"/>
              </a:rPr>
              <a:t> is a </a:t>
            </a:r>
            <a:r>
              <a:rPr lang="en-US" sz="1867">
                <a:solidFill>
                  <a:schemeClr val="dk1"/>
                </a:solidFill>
                <a:highlight>
                  <a:srgbClr val="D9D2E9"/>
                </a:highlight>
                <a:latin typeface="Raleway"/>
                <a:ea typeface="Raleway"/>
                <a:cs typeface="Raleway"/>
                <a:sym typeface="Raleway"/>
              </a:rPr>
              <a:t>community-centered facility</a:t>
            </a:r>
            <a:r>
              <a:rPr lang="en-US" sz="1867">
                <a:solidFill>
                  <a:schemeClr val="dk1"/>
                </a:solidFill>
                <a:latin typeface="Raleway"/>
                <a:ea typeface="Raleway"/>
                <a:cs typeface="Raleway"/>
                <a:sym typeface="Raleway"/>
              </a:rPr>
              <a:t> with elements open to the public (shopping, restaurants, events spaces, tech spaces).</a:t>
            </a:r>
            <a:endParaRPr sz="1867">
              <a:solidFill>
                <a:schemeClr val="dk1"/>
              </a:solidFill>
              <a:latin typeface="Raleway"/>
              <a:ea typeface="Raleway"/>
              <a:cs typeface="Raleway"/>
              <a:sym typeface="Raleway"/>
            </a:endParaRPr>
          </a:p>
          <a:p>
            <a:pPr marL="609630" lvl="1" indent="-270947" algn="l" rtl="0">
              <a:spcBef>
                <a:spcPts val="0"/>
              </a:spcBef>
              <a:spcAft>
                <a:spcPts val="0"/>
              </a:spcAft>
              <a:buClr>
                <a:schemeClr val="dk1"/>
              </a:buClr>
              <a:buSzPts val="2800"/>
              <a:buFont typeface="Raleway"/>
              <a:buChar char="○"/>
            </a:pPr>
            <a:r>
              <a:rPr lang="en-US" sz="1867">
                <a:solidFill>
                  <a:schemeClr val="dk1"/>
                </a:solidFill>
                <a:latin typeface="Raleway"/>
                <a:ea typeface="Raleway"/>
                <a:cs typeface="Raleway"/>
                <a:sym typeface="Raleway"/>
              </a:rPr>
              <a:t>College campus “feel”/Shopping mall “feel”</a:t>
            </a:r>
            <a:endParaRPr sz="1867">
              <a:solidFill>
                <a:schemeClr val="dk1"/>
              </a:solidFill>
              <a:latin typeface="Raleway"/>
              <a:ea typeface="Raleway"/>
              <a:cs typeface="Raleway"/>
              <a:sym typeface="Raleway"/>
            </a:endParaRPr>
          </a:p>
          <a:p>
            <a:pPr marL="609630" lvl="1" indent="-270947" algn="l" rtl="0">
              <a:spcBef>
                <a:spcPts val="0"/>
              </a:spcBef>
              <a:spcAft>
                <a:spcPts val="0"/>
              </a:spcAft>
              <a:buClr>
                <a:schemeClr val="dk1"/>
              </a:buClr>
              <a:buSzPts val="2800"/>
              <a:buFont typeface="Raleway"/>
              <a:buChar char="○"/>
            </a:pPr>
            <a:r>
              <a:rPr lang="en-US" sz="1867">
                <a:solidFill>
                  <a:schemeClr val="dk1"/>
                </a:solidFill>
                <a:latin typeface="Raleway"/>
                <a:ea typeface="Raleway"/>
                <a:cs typeface="Raleway"/>
                <a:sym typeface="Raleway"/>
              </a:rPr>
              <a:t>High school CTE labs, makerspaces, and classrooms</a:t>
            </a:r>
            <a:endParaRPr sz="1867">
              <a:solidFill>
                <a:schemeClr val="dk1"/>
              </a:solidFill>
              <a:latin typeface="Raleway"/>
              <a:ea typeface="Raleway"/>
              <a:cs typeface="Raleway"/>
              <a:sym typeface="Raleway"/>
            </a:endParaRPr>
          </a:p>
          <a:p>
            <a:pPr marL="914446" lvl="2" indent="-270947" algn="l" rtl="0">
              <a:spcBef>
                <a:spcPts val="0"/>
              </a:spcBef>
              <a:spcAft>
                <a:spcPts val="0"/>
              </a:spcAft>
              <a:buClr>
                <a:schemeClr val="dk1"/>
              </a:buClr>
              <a:buSzPts val="2800"/>
              <a:buFont typeface="Raleway"/>
              <a:buChar char="■"/>
            </a:pPr>
            <a:r>
              <a:rPr lang="en-US" sz="1867">
                <a:solidFill>
                  <a:schemeClr val="dk1"/>
                </a:solidFill>
                <a:latin typeface="Raleway"/>
                <a:ea typeface="Raleway"/>
                <a:cs typeface="Raleway"/>
                <a:sym typeface="Raleway"/>
              </a:rPr>
              <a:t>CTE students work at the shops of business partners and students fully run Blooms, the flower shop.</a:t>
            </a:r>
            <a:endParaRPr sz="1867">
              <a:solidFill>
                <a:schemeClr val="dk1"/>
              </a:solidFill>
              <a:latin typeface="Raleway"/>
              <a:ea typeface="Raleway"/>
              <a:cs typeface="Raleway"/>
              <a:sym typeface="Raleway"/>
            </a:endParaRPr>
          </a:p>
          <a:p>
            <a:pPr marL="914446" lvl="2" indent="-270947" algn="l" rtl="0">
              <a:spcBef>
                <a:spcPts val="0"/>
              </a:spcBef>
              <a:spcAft>
                <a:spcPts val="0"/>
              </a:spcAft>
              <a:buClr>
                <a:schemeClr val="dk1"/>
              </a:buClr>
              <a:buSzPts val="2800"/>
              <a:buFont typeface="Raleway"/>
              <a:buChar char="■"/>
            </a:pPr>
            <a:r>
              <a:rPr lang="en-US" sz="1867">
                <a:solidFill>
                  <a:schemeClr val="dk1"/>
                </a:solidFill>
                <a:latin typeface="Raleway"/>
                <a:ea typeface="Raleway"/>
                <a:cs typeface="Raleway"/>
                <a:sym typeface="Raleway"/>
              </a:rPr>
              <a:t>Many CTE programs have a public-facing retail element.</a:t>
            </a:r>
            <a:endParaRPr sz="1867">
              <a:solidFill>
                <a:schemeClr val="dk1"/>
              </a:solidFill>
              <a:latin typeface="Raleway"/>
              <a:ea typeface="Raleway"/>
              <a:cs typeface="Raleway"/>
              <a:sym typeface="Raleway"/>
            </a:endParaRPr>
          </a:p>
          <a:p>
            <a:pPr marL="609630" lvl="1" indent="-279414" algn="l" rtl="0">
              <a:spcBef>
                <a:spcPts val="0"/>
              </a:spcBef>
              <a:spcAft>
                <a:spcPts val="0"/>
              </a:spcAft>
              <a:buClr>
                <a:schemeClr val="dk1"/>
              </a:buClr>
              <a:buSzPts val="3000"/>
              <a:buFont typeface="Raleway"/>
              <a:buChar char="○"/>
            </a:pPr>
            <a:r>
              <a:rPr lang="en-US" sz="1867">
                <a:solidFill>
                  <a:schemeClr val="dk1"/>
                </a:solidFill>
                <a:latin typeface="Raleway"/>
                <a:ea typeface="Raleway"/>
                <a:cs typeface="Raleway"/>
                <a:sym typeface="Raleway"/>
              </a:rPr>
              <a:t>OC Junior-PK program-Entrepreneurial play areas replicate The OC’s high school CTE </a:t>
            </a:r>
            <a:r>
              <a:rPr lang="en-US" sz="2000">
                <a:solidFill>
                  <a:schemeClr val="dk1"/>
                </a:solidFill>
                <a:latin typeface="Raleway"/>
                <a:ea typeface="Raleway"/>
                <a:cs typeface="Raleway"/>
                <a:sym typeface="Raleway"/>
              </a:rPr>
              <a:t>programs.</a:t>
            </a:r>
            <a:endParaRPr sz="2000">
              <a:solidFill>
                <a:schemeClr val="dk1"/>
              </a:solidFill>
              <a:latin typeface="Raleway"/>
              <a:ea typeface="Raleway"/>
              <a:cs typeface="Raleway"/>
              <a:sym typeface="Raleway"/>
            </a:endParaRPr>
          </a:p>
          <a:p>
            <a:pPr marL="0" lvl="0" indent="0" algn="l" rtl="0">
              <a:spcBef>
                <a:spcPts val="0"/>
              </a:spcBef>
              <a:spcAft>
                <a:spcPts val="0"/>
              </a:spcAft>
              <a:buNone/>
            </a:pPr>
            <a:endParaRPr sz="1467">
              <a:solidFill>
                <a:schemeClr val="dk1"/>
              </a:solidFill>
              <a:latin typeface="Raleway"/>
              <a:ea typeface="Raleway"/>
              <a:cs typeface="Raleway"/>
              <a:sym typeface="Raleway"/>
            </a:endParaRPr>
          </a:p>
        </p:txBody>
      </p:sp>
      <p:pic>
        <p:nvPicPr>
          <p:cNvPr id="144" name="Google Shape;144;g332f23a909d_3_15"/>
          <p:cNvPicPr preferRelativeResize="0"/>
          <p:nvPr/>
        </p:nvPicPr>
        <p:blipFill rotWithShape="1">
          <a:blip r:embed="rId3">
            <a:alphaModFix/>
          </a:blip>
          <a:srcRect l="9626" t="14346" r="7385" b="40636"/>
          <a:stretch/>
        </p:blipFill>
        <p:spPr>
          <a:xfrm>
            <a:off x="9510200" y="3961315"/>
            <a:ext cx="2316467" cy="1675483"/>
          </a:xfrm>
          <a:prstGeom prst="rect">
            <a:avLst/>
          </a:prstGeom>
          <a:noFill/>
          <a:ln w="28575" cap="flat" cmpd="sng">
            <a:solidFill>
              <a:schemeClr val="dk2"/>
            </a:solidFill>
            <a:prstDash val="solid"/>
            <a:round/>
            <a:headEnd type="none" w="sm" len="sm"/>
            <a:tailEnd type="none" w="sm" len="sm"/>
          </a:ln>
        </p:spPr>
      </p:pic>
      <p:pic>
        <p:nvPicPr>
          <p:cNvPr id="145" name="Google Shape;145;g332f23a909d_3_15"/>
          <p:cNvPicPr preferRelativeResize="0"/>
          <p:nvPr/>
        </p:nvPicPr>
        <p:blipFill>
          <a:blip r:embed="rId4">
            <a:alphaModFix/>
          </a:blip>
          <a:stretch>
            <a:fillRect/>
          </a:stretch>
        </p:blipFill>
        <p:spPr>
          <a:xfrm>
            <a:off x="101467" y="1289660"/>
            <a:ext cx="3461735" cy="2596309"/>
          </a:xfrm>
          <a:prstGeom prst="rect">
            <a:avLst/>
          </a:prstGeom>
          <a:noFill/>
          <a:ln w="28575" cap="flat" cmpd="sng">
            <a:solidFill>
              <a:schemeClr val="dk2"/>
            </a:solidFill>
            <a:prstDash val="solid"/>
            <a:round/>
            <a:headEnd type="none" w="sm" len="sm"/>
            <a:tailEnd type="none" w="sm" len="sm"/>
          </a:ln>
        </p:spPr>
      </p:pic>
      <p:pic>
        <p:nvPicPr>
          <p:cNvPr id="146" name="Google Shape;146;g332f23a909d_3_15"/>
          <p:cNvPicPr preferRelativeResize="0"/>
          <p:nvPr/>
        </p:nvPicPr>
        <p:blipFill>
          <a:blip r:embed="rId5">
            <a:alphaModFix/>
          </a:blip>
          <a:stretch>
            <a:fillRect/>
          </a:stretch>
        </p:blipFill>
        <p:spPr>
          <a:xfrm>
            <a:off x="759684" y="3961317"/>
            <a:ext cx="1666550" cy="2222067"/>
          </a:xfrm>
          <a:prstGeom prst="rect">
            <a:avLst/>
          </a:prstGeom>
          <a:noFill/>
          <a:ln w="28575" cap="flat" cmpd="sng">
            <a:solidFill>
              <a:schemeClr val="dk2"/>
            </a:solidFill>
            <a:prstDash val="solid"/>
            <a:round/>
            <a:headEnd type="none" w="sm" len="sm"/>
            <a:tailEnd type="none" w="sm" len="sm"/>
          </a:ln>
        </p:spPr>
      </p:pic>
      <p:pic>
        <p:nvPicPr>
          <p:cNvPr id="147" name="Google Shape;147;g332f23a909d_3_15"/>
          <p:cNvPicPr preferRelativeResize="0"/>
          <p:nvPr/>
        </p:nvPicPr>
        <p:blipFill rotWithShape="1">
          <a:blip r:embed="rId6">
            <a:alphaModFix/>
          </a:blip>
          <a:srcRect t="15782" r="16163"/>
          <a:stretch/>
        </p:blipFill>
        <p:spPr>
          <a:xfrm>
            <a:off x="4" y="5042333"/>
            <a:ext cx="1355530" cy="1815668"/>
          </a:xfrm>
          <a:prstGeom prst="rect">
            <a:avLst/>
          </a:prstGeom>
          <a:noFill/>
          <a:ln w="28575" cap="flat" cmpd="sng">
            <a:solidFill>
              <a:schemeClr val="dk2"/>
            </a:solidFill>
            <a:prstDash val="solid"/>
            <a:round/>
            <a:headEnd type="none" w="sm" len="sm"/>
            <a:tailEnd type="none" w="sm" len="sm"/>
          </a:ln>
        </p:spPr>
      </p:pic>
      <p:pic>
        <p:nvPicPr>
          <p:cNvPr id="148" name="Google Shape;148;g332f23a909d_3_15"/>
          <p:cNvPicPr preferRelativeResize="0"/>
          <p:nvPr/>
        </p:nvPicPr>
        <p:blipFill>
          <a:blip r:embed="rId7">
            <a:alphaModFix/>
          </a:blip>
          <a:stretch>
            <a:fillRect/>
          </a:stretch>
        </p:blipFill>
        <p:spPr>
          <a:xfrm>
            <a:off x="3285909" y="3961317"/>
            <a:ext cx="1849784" cy="2466383"/>
          </a:xfrm>
          <a:prstGeom prst="rect">
            <a:avLst/>
          </a:prstGeom>
          <a:noFill/>
          <a:ln w="28575" cap="flat" cmpd="sng">
            <a:solidFill>
              <a:schemeClr val="dk2"/>
            </a:solidFill>
            <a:prstDash val="solid"/>
            <a:round/>
            <a:headEnd type="none" w="sm" len="sm"/>
            <a:tailEnd type="none" w="sm" len="sm"/>
          </a:ln>
        </p:spPr>
      </p:pic>
      <p:pic>
        <p:nvPicPr>
          <p:cNvPr id="149" name="Google Shape;149;g332f23a909d_3_15"/>
          <p:cNvPicPr preferRelativeResize="0"/>
          <p:nvPr/>
        </p:nvPicPr>
        <p:blipFill rotWithShape="1">
          <a:blip r:embed="rId8">
            <a:alphaModFix/>
          </a:blip>
          <a:srcRect l="30514" t="24731" r="22035" b="26255"/>
          <a:stretch/>
        </p:blipFill>
        <p:spPr>
          <a:xfrm>
            <a:off x="2517817" y="4991101"/>
            <a:ext cx="1355533" cy="1866899"/>
          </a:xfrm>
          <a:prstGeom prst="rect">
            <a:avLst/>
          </a:prstGeom>
          <a:noFill/>
          <a:ln w="28575" cap="flat" cmpd="sng">
            <a:solidFill>
              <a:schemeClr val="dk2"/>
            </a:solidFill>
            <a:prstDash val="solid"/>
            <a:round/>
            <a:headEnd type="none" w="sm" len="sm"/>
            <a:tailEnd type="none" w="sm" len="sm"/>
          </a:ln>
        </p:spPr>
      </p:pic>
      <p:pic>
        <p:nvPicPr>
          <p:cNvPr id="150" name="Google Shape;150;g332f23a909d_3_15"/>
          <p:cNvPicPr preferRelativeResize="0"/>
          <p:nvPr/>
        </p:nvPicPr>
        <p:blipFill rotWithShape="1">
          <a:blip r:embed="rId9">
            <a:alphaModFix/>
          </a:blip>
          <a:srcRect l="16555" t="8973" b="11541"/>
          <a:stretch/>
        </p:blipFill>
        <p:spPr>
          <a:xfrm>
            <a:off x="9061617" y="4991100"/>
            <a:ext cx="1355533" cy="1721621"/>
          </a:xfrm>
          <a:prstGeom prst="rect">
            <a:avLst/>
          </a:prstGeom>
          <a:noFill/>
          <a:ln w="28575" cap="flat" cmpd="sng">
            <a:solidFill>
              <a:schemeClr val="dk2"/>
            </a:solidFill>
            <a:prstDash val="solid"/>
            <a:round/>
            <a:headEnd type="none" w="sm" len="sm"/>
            <a:tailEnd type="none" w="sm" len="sm"/>
          </a:ln>
        </p:spPr>
      </p:pic>
      <p:pic>
        <p:nvPicPr>
          <p:cNvPr id="151" name="Google Shape;151;g332f23a909d_3_15"/>
          <p:cNvPicPr preferRelativeResize="0"/>
          <p:nvPr/>
        </p:nvPicPr>
        <p:blipFill rotWithShape="1">
          <a:blip r:embed="rId10">
            <a:alphaModFix/>
          </a:blip>
          <a:srcRect l="19899" t="24431" r="19851"/>
          <a:stretch/>
        </p:blipFill>
        <p:spPr>
          <a:xfrm>
            <a:off x="5935516" y="3961317"/>
            <a:ext cx="2774866" cy="1957749"/>
          </a:xfrm>
          <a:prstGeom prst="rect">
            <a:avLst/>
          </a:prstGeom>
          <a:noFill/>
          <a:ln w="28575" cap="flat" cmpd="sng">
            <a:solidFill>
              <a:schemeClr val="dk2"/>
            </a:solidFill>
            <a:prstDash val="solid"/>
            <a:round/>
            <a:headEnd type="none" w="sm" len="sm"/>
            <a:tailEnd type="none" w="sm" len="sm"/>
          </a:ln>
        </p:spPr>
      </p:pic>
      <p:pic>
        <p:nvPicPr>
          <p:cNvPr id="152" name="Google Shape;152;g332f23a909d_3_15"/>
          <p:cNvPicPr preferRelativeResize="0"/>
          <p:nvPr/>
        </p:nvPicPr>
        <p:blipFill rotWithShape="1">
          <a:blip r:embed="rId11">
            <a:alphaModFix/>
          </a:blip>
          <a:srcRect l="31328" t="31259" b="6271"/>
          <a:stretch/>
        </p:blipFill>
        <p:spPr>
          <a:xfrm>
            <a:off x="5427410" y="5085150"/>
            <a:ext cx="1419456" cy="1721617"/>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75580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1000"/>
                                        <p:tgtEl>
                                          <p:spTgt spid="14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 calcmode="lin" valueType="num">
                                      <p:cBhvr additive="base">
                                        <p:cTn id="12" dur="1000"/>
                                        <p:tgtEl>
                                          <p:spTgt spid="14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 calcmode="lin" valueType="num">
                                      <p:cBhvr additive="base">
                                        <p:cTn id="17" dur="1000"/>
                                        <p:tgtEl>
                                          <p:spTgt spid="148"/>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51"/>
                                        </p:tgtEl>
                                        <p:attrNameLst>
                                          <p:attrName>style.visibility</p:attrName>
                                        </p:attrNameLst>
                                      </p:cBhvr>
                                      <p:to>
                                        <p:strVal val="visible"/>
                                      </p:to>
                                    </p:set>
                                    <p:anim calcmode="lin" valueType="num">
                                      <p:cBhvr additive="base">
                                        <p:cTn id="22" dur="1000"/>
                                        <p:tgtEl>
                                          <p:spTgt spid="151"/>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anim calcmode="lin" valueType="num">
                                      <p:cBhvr additive="base">
                                        <p:cTn id="27" dur="1000"/>
                                        <p:tgtEl>
                                          <p:spTgt spid="144"/>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47"/>
                                        </p:tgtEl>
                                        <p:attrNameLst>
                                          <p:attrName>style.visibility</p:attrName>
                                        </p:attrNameLst>
                                      </p:cBhvr>
                                      <p:to>
                                        <p:strVal val="visible"/>
                                      </p:to>
                                    </p:set>
                                    <p:anim calcmode="lin" valueType="num">
                                      <p:cBhvr additive="base">
                                        <p:cTn id="32" dur="1000"/>
                                        <p:tgtEl>
                                          <p:spTgt spid="147"/>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49"/>
                                        </p:tgtEl>
                                        <p:attrNameLst>
                                          <p:attrName>style.visibility</p:attrName>
                                        </p:attrNameLst>
                                      </p:cBhvr>
                                      <p:to>
                                        <p:strVal val="visible"/>
                                      </p:to>
                                    </p:set>
                                    <p:anim calcmode="lin" valueType="num">
                                      <p:cBhvr additive="base">
                                        <p:cTn id="37" dur="1000"/>
                                        <p:tgtEl>
                                          <p:spTgt spid="149"/>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52"/>
                                        </p:tgtEl>
                                        <p:attrNameLst>
                                          <p:attrName>style.visibility</p:attrName>
                                        </p:attrNameLst>
                                      </p:cBhvr>
                                      <p:to>
                                        <p:strVal val="visible"/>
                                      </p:to>
                                    </p:set>
                                    <p:anim calcmode="lin" valueType="num">
                                      <p:cBhvr additive="base">
                                        <p:cTn id="42" dur="1000"/>
                                        <p:tgtEl>
                                          <p:spTgt spid="152"/>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50"/>
                                        </p:tgtEl>
                                        <p:attrNameLst>
                                          <p:attrName>style.visibility</p:attrName>
                                        </p:attrNameLst>
                                      </p:cBhvr>
                                      <p:to>
                                        <p:strVal val="visible"/>
                                      </p:to>
                                    </p:set>
                                    <p:anim calcmode="lin" valueType="num">
                                      <p:cBhvr additive="base">
                                        <p:cTn id="47" dur="1000"/>
                                        <p:tgtEl>
                                          <p:spTgt spid="1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a:extLst>
            <a:ext uri="{FF2B5EF4-FFF2-40B4-BE49-F238E27FC236}">
              <a16:creationId xmlns:a16="http://schemas.microsoft.com/office/drawing/2014/main" id="{6FFEA038-8F20-267B-1F27-D71868114E31}"/>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0A3988D6-1212-9DE4-F003-013BBFE2416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sp>
        <p:nvSpPr>
          <p:cNvPr id="2" name="TextBox 1">
            <a:extLst>
              <a:ext uri="{FF2B5EF4-FFF2-40B4-BE49-F238E27FC236}">
                <a16:creationId xmlns:a16="http://schemas.microsoft.com/office/drawing/2014/main" id="{E6CEC699-6460-BD22-349D-ABF8C6A50472}"/>
              </a:ext>
            </a:extLst>
          </p:cNvPr>
          <p:cNvSpPr txBox="1"/>
          <p:nvPr/>
        </p:nvSpPr>
        <p:spPr>
          <a:xfrm>
            <a:off x="450976" y="1054181"/>
            <a:ext cx="11516398" cy="3970318"/>
          </a:xfrm>
          <a:prstGeom prst="rect">
            <a:avLst/>
          </a:prstGeom>
          <a:noFill/>
        </p:spPr>
        <p:txBody>
          <a:bodyPr wrap="square" rtlCol="0">
            <a:spAutoFit/>
          </a:bodyPr>
          <a:lstStyle/>
          <a:p>
            <a:pPr marL="685800" indent="-685800">
              <a:buFont typeface="Arial" panose="020B0604020202020204" pitchFamily="34" charset="0"/>
              <a:buChar char="•"/>
            </a:pPr>
            <a:r>
              <a:rPr lang="en-US" sz="3600" spc="600" dirty="0">
                <a:solidFill>
                  <a:srgbClr val="002060"/>
                </a:solidFill>
                <a:latin typeface="+mj-lt"/>
                <a:ea typeface="+mj-ea"/>
                <a:cs typeface="+mj-cs"/>
              </a:rPr>
              <a:t>Welcome</a:t>
            </a:r>
          </a:p>
          <a:p>
            <a:pPr marL="685800" indent="-685800">
              <a:buFont typeface="Arial" panose="020B0604020202020204" pitchFamily="34" charset="0"/>
              <a:buChar char="•"/>
            </a:pPr>
            <a:r>
              <a:rPr lang="en-US" sz="3600" spc="600" dirty="0">
                <a:solidFill>
                  <a:schemeClr val="bg1"/>
                </a:solidFill>
                <a:latin typeface="+mj-lt"/>
                <a:ea typeface="+mj-ea"/>
                <a:cs typeface="+mj-cs"/>
              </a:rPr>
              <a:t>The Charge / The Norms</a:t>
            </a:r>
          </a:p>
          <a:p>
            <a:pPr marL="685800" indent="-685800">
              <a:buFont typeface="Arial" panose="020B0604020202020204" pitchFamily="34" charset="0"/>
              <a:buChar char="•"/>
            </a:pPr>
            <a:r>
              <a:rPr lang="en-US" sz="3600" spc="600" dirty="0">
                <a:solidFill>
                  <a:srgbClr val="002060"/>
                </a:solidFill>
                <a:latin typeface="+mj-lt"/>
                <a:ea typeface="+mj-ea"/>
                <a:cs typeface="+mj-cs"/>
              </a:rPr>
              <a:t>Recap – Mtg. # 1 &amp; 2</a:t>
            </a:r>
          </a:p>
          <a:p>
            <a:pPr marL="685800" indent="-685800">
              <a:buFont typeface="Arial" panose="020B0604020202020204" pitchFamily="34" charset="0"/>
              <a:buChar char="•"/>
            </a:pPr>
            <a:r>
              <a:rPr lang="en-US" sz="3600" spc="600" dirty="0">
                <a:solidFill>
                  <a:srgbClr val="002060"/>
                </a:solidFill>
                <a:latin typeface="+mj-lt"/>
                <a:ea typeface="+mj-ea"/>
                <a:cs typeface="+mj-cs"/>
              </a:rPr>
              <a:t>Presentation of Tours</a:t>
            </a:r>
          </a:p>
          <a:p>
            <a:pPr marL="685800" indent="-685800">
              <a:buFont typeface="Arial" panose="020B0604020202020204" pitchFamily="34" charset="0"/>
              <a:buChar char="•"/>
            </a:pPr>
            <a:r>
              <a:rPr lang="en-US" sz="3600" spc="600" dirty="0">
                <a:solidFill>
                  <a:srgbClr val="002060"/>
                </a:solidFill>
                <a:latin typeface="+mj-lt"/>
                <a:ea typeface="+mj-ea"/>
                <a:cs typeface="+mj-cs"/>
              </a:rPr>
              <a:t>Rotating Table Discussion</a:t>
            </a:r>
          </a:p>
          <a:p>
            <a:pPr marL="685800" indent="-685800">
              <a:buFont typeface="Arial" panose="020B0604020202020204" pitchFamily="34" charset="0"/>
              <a:buChar char="•"/>
            </a:pPr>
            <a:r>
              <a:rPr lang="en-US" sz="3600" spc="600" dirty="0">
                <a:solidFill>
                  <a:srgbClr val="002060"/>
                </a:solidFill>
                <a:latin typeface="+mj-lt"/>
                <a:ea typeface="+mj-ea"/>
                <a:cs typeface="+mj-cs"/>
              </a:rPr>
              <a:t>Questions / Look Ahead</a:t>
            </a:r>
          </a:p>
          <a:p>
            <a:pPr marL="685800" indent="-685800">
              <a:buFont typeface="Arial" panose="020B0604020202020204" pitchFamily="34" charset="0"/>
              <a:buChar char="•"/>
            </a:pPr>
            <a:r>
              <a:rPr lang="en-US" sz="3600" spc="600" dirty="0">
                <a:solidFill>
                  <a:srgbClr val="002060"/>
                </a:solidFill>
                <a:latin typeface="+mj-lt"/>
                <a:ea typeface="+mj-ea"/>
                <a:cs typeface="+mj-cs"/>
              </a:rPr>
              <a:t>Exit Ticket</a:t>
            </a:r>
          </a:p>
        </p:txBody>
      </p:sp>
      <p:pic>
        <p:nvPicPr>
          <p:cNvPr id="5" name="Picture 9">
            <a:extLst>
              <a:ext uri="{FF2B5EF4-FFF2-40B4-BE49-F238E27FC236}">
                <a16:creationId xmlns:a16="http://schemas.microsoft.com/office/drawing/2014/main" id="{74D8D602-BB9A-6E7D-EAC9-1B60C279A9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a:extLst>
              <a:ext uri="{FF2B5EF4-FFF2-40B4-BE49-F238E27FC236}">
                <a16:creationId xmlns:a16="http://schemas.microsoft.com/office/drawing/2014/main" id="{4EE1E3DF-B279-7367-44FC-E33129BC1D4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Tree>
    <p:extLst>
      <p:ext uri="{BB962C8B-B14F-4D97-AF65-F5344CB8AC3E}">
        <p14:creationId xmlns:p14="http://schemas.microsoft.com/office/powerpoint/2010/main" val="140117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156"/>
        <p:cNvGrpSpPr/>
        <p:nvPr/>
      </p:nvGrpSpPr>
      <p:grpSpPr>
        <a:xfrm>
          <a:off x="0" y="0"/>
          <a:ext cx="0" cy="0"/>
          <a:chOff x="0" y="0"/>
          <a:chExt cx="0" cy="0"/>
        </a:xfrm>
      </p:grpSpPr>
      <p:sp>
        <p:nvSpPr>
          <p:cNvPr id="157" name="Google Shape;157;g332f23a909d_3_32"/>
          <p:cNvSpPr/>
          <p:nvPr/>
        </p:nvSpPr>
        <p:spPr>
          <a:xfrm>
            <a:off x="-16" y="1289667"/>
            <a:ext cx="12192058" cy="5631480"/>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58" name="Google Shape;158;g332f23a909d_3_32"/>
          <p:cNvGrpSpPr/>
          <p:nvPr/>
        </p:nvGrpSpPr>
        <p:grpSpPr>
          <a:xfrm>
            <a:off x="11163300" y="-654050"/>
            <a:ext cx="1909592" cy="1909592"/>
            <a:chOff x="0" y="0"/>
            <a:chExt cx="812800" cy="812800"/>
          </a:xfrm>
        </p:grpSpPr>
        <p:sp>
          <p:nvSpPr>
            <p:cNvPr id="159" name="Google Shape;159;g332f23a909d_3_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 name="Google Shape;160;g332f23a909d_3_32"/>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161" name="Google Shape;161;g332f23a909d_3_32"/>
          <p:cNvSpPr txBox="1"/>
          <p:nvPr/>
        </p:nvSpPr>
        <p:spPr>
          <a:xfrm>
            <a:off x="569767" y="274683"/>
            <a:ext cx="10856800" cy="50469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733" b="1">
                <a:solidFill>
                  <a:srgbClr val="FFFFFF"/>
                </a:solidFill>
                <a:latin typeface="Raleway"/>
                <a:ea typeface="Raleway"/>
                <a:cs typeface="Raleway"/>
                <a:sym typeface="Raleway"/>
              </a:rPr>
              <a:t>DFW</a:t>
            </a:r>
            <a:r>
              <a:rPr lang="en-US" sz="2733">
                <a:solidFill>
                  <a:srgbClr val="FFFFFF"/>
                </a:solidFill>
                <a:latin typeface="Raleway"/>
                <a:ea typeface="Raleway"/>
                <a:cs typeface="Raleway"/>
                <a:sym typeface="Raleway"/>
              </a:rPr>
              <a:t> - Allen ISD STEAM Center</a:t>
            </a:r>
            <a:endParaRPr sz="867"/>
          </a:p>
        </p:txBody>
      </p:sp>
      <p:sp>
        <p:nvSpPr>
          <p:cNvPr id="162" name="Google Shape;162;g332f23a909d_3_32"/>
          <p:cNvSpPr txBox="1"/>
          <p:nvPr/>
        </p:nvSpPr>
        <p:spPr>
          <a:xfrm>
            <a:off x="7382217" y="1289667"/>
            <a:ext cx="4689600" cy="48938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000" b="1" u="sng">
                <a:solidFill>
                  <a:schemeClr val="dk1"/>
                </a:solidFill>
                <a:latin typeface="Raleway"/>
                <a:ea typeface="Raleway"/>
                <a:cs typeface="Raleway"/>
                <a:sym typeface="Raleway"/>
              </a:rPr>
              <a:t>AISD’s STEAM Center</a:t>
            </a:r>
            <a:r>
              <a:rPr lang="en-US" sz="2000">
                <a:solidFill>
                  <a:schemeClr val="dk1"/>
                </a:solidFill>
                <a:latin typeface="Raleway"/>
                <a:ea typeface="Raleway"/>
                <a:cs typeface="Raleway"/>
                <a:sym typeface="Raleway"/>
              </a:rPr>
              <a:t> is a </a:t>
            </a:r>
            <a:r>
              <a:rPr lang="en-US" sz="2000">
                <a:solidFill>
                  <a:schemeClr val="dk1"/>
                </a:solidFill>
                <a:highlight>
                  <a:srgbClr val="D9D2E9"/>
                </a:highlight>
                <a:latin typeface="Raleway"/>
                <a:ea typeface="Raleway"/>
                <a:cs typeface="Raleway"/>
                <a:sym typeface="Raleway"/>
              </a:rPr>
              <a:t>multi-purpose facility </a:t>
            </a:r>
            <a:r>
              <a:rPr lang="en-US" sz="2000">
                <a:solidFill>
                  <a:schemeClr val="dk1"/>
                </a:solidFill>
                <a:latin typeface="Raleway"/>
                <a:ea typeface="Raleway"/>
                <a:cs typeface="Raleway"/>
                <a:sym typeface="Raleway"/>
              </a:rPr>
              <a:t>combining HS STEAM classrooms/labs/makerspaces with destination field experiences for ES and MS.</a:t>
            </a:r>
            <a:endParaRPr sz="2000">
              <a:solidFill>
                <a:schemeClr val="dk1"/>
              </a:solidFill>
              <a:latin typeface="Raleway"/>
              <a:ea typeface="Raleway"/>
              <a:cs typeface="Raleway"/>
              <a:sym typeface="Raleway"/>
            </a:endParaRPr>
          </a:p>
          <a:p>
            <a:pPr marL="609630" lvl="1" indent="-279414" algn="l" rtl="0">
              <a:spcBef>
                <a:spcPts val="0"/>
              </a:spcBef>
              <a:spcAft>
                <a:spcPts val="0"/>
              </a:spcAft>
              <a:buClr>
                <a:schemeClr val="dk1"/>
              </a:buClr>
              <a:buSzPts val="3000"/>
              <a:buFont typeface="Raleway"/>
              <a:buChar char="○"/>
            </a:pPr>
            <a:r>
              <a:rPr lang="en-US" sz="2000">
                <a:solidFill>
                  <a:schemeClr val="dk1"/>
                </a:solidFill>
                <a:latin typeface="Raleway"/>
                <a:ea typeface="Raleway"/>
                <a:cs typeface="Raleway"/>
                <a:sym typeface="Raleway"/>
              </a:rPr>
              <a:t>Highly flexible indoor and outdoor learning spaces</a:t>
            </a:r>
            <a:endParaRPr sz="2000">
              <a:solidFill>
                <a:schemeClr val="dk1"/>
              </a:solidFill>
              <a:latin typeface="Raleway"/>
              <a:ea typeface="Raleway"/>
              <a:cs typeface="Raleway"/>
              <a:sym typeface="Raleway"/>
            </a:endParaRPr>
          </a:p>
          <a:p>
            <a:pPr marL="609630" lvl="1" indent="-279414" algn="l" rtl="0">
              <a:spcBef>
                <a:spcPts val="0"/>
              </a:spcBef>
              <a:spcAft>
                <a:spcPts val="0"/>
              </a:spcAft>
              <a:buClr>
                <a:schemeClr val="dk1"/>
              </a:buClr>
              <a:buSzPts val="3000"/>
              <a:buFont typeface="Raleway"/>
              <a:buChar char="○"/>
            </a:pPr>
            <a:r>
              <a:rPr lang="en-US" sz="2000">
                <a:solidFill>
                  <a:schemeClr val="dk1"/>
                </a:solidFill>
                <a:latin typeface="Raleway"/>
                <a:ea typeface="Raleway"/>
                <a:cs typeface="Raleway"/>
                <a:sym typeface="Raleway"/>
              </a:rPr>
              <a:t>College campus “feel”</a:t>
            </a:r>
            <a:endParaRPr sz="2000">
              <a:solidFill>
                <a:schemeClr val="dk1"/>
              </a:solidFill>
              <a:latin typeface="Raleway"/>
              <a:ea typeface="Raleway"/>
              <a:cs typeface="Raleway"/>
              <a:sym typeface="Raleway"/>
            </a:endParaRPr>
          </a:p>
          <a:p>
            <a:pPr marL="914446" lvl="2" indent="-279414" algn="l" rtl="0">
              <a:spcBef>
                <a:spcPts val="0"/>
              </a:spcBef>
              <a:spcAft>
                <a:spcPts val="0"/>
              </a:spcAft>
              <a:buClr>
                <a:schemeClr val="dk1"/>
              </a:buClr>
              <a:buSzPts val="3000"/>
              <a:buFont typeface="Raleway"/>
              <a:buChar char="■"/>
            </a:pPr>
            <a:r>
              <a:rPr lang="en-US" sz="2000">
                <a:solidFill>
                  <a:schemeClr val="dk1"/>
                </a:solidFill>
                <a:latin typeface="Raleway"/>
                <a:ea typeface="Raleway"/>
                <a:cs typeface="Raleway"/>
                <a:sym typeface="Raleway"/>
              </a:rPr>
              <a:t>High school students shuttle to attend classes at the center.</a:t>
            </a:r>
            <a:endParaRPr sz="2000">
              <a:solidFill>
                <a:schemeClr val="dk1"/>
              </a:solidFill>
              <a:latin typeface="Raleway"/>
              <a:ea typeface="Raleway"/>
              <a:cs typeface="Raleway"/>
              <a:sym typeface="Raleway"/>
            </a:endParaRPr>
          </a:p>
          <a:p>
            <a:pPr marL="1219261" lvl="3" indent="-279414" algn="l" rtl="0">
              <a:spcBef>
                <a:spcPts val="0"/>
              </a:spcBef>
              <a:spcAft>
                <a:spcPts val="0"/>
              </a:spcAft>
              <a:buClr>
                <a:schemeClr val="dk1"/>
              </a:buClr>
              <a:buSzPts val="3000"/>
              <a:buFont typeface="Raleway"/>
              <a:buChar char="●"/>
            </a:pPr>
            <a:r>
              <a:rPr lang="en-US" sz="2000">
                <a:solidFill>
                  <a:schemeClr val="dk1"/>
                </a:solidFill>
                <a:latin typeface="Raleway"/>
                <a:ea typeface="Raleway"/>
                <a:cs typeface="Raleway"/>
                <a:sym typeface="Raleway"/>
              </a:rPr>
              <a:t>The center can accommodate up to 500 students per class period.</a:t>
            </a:r>
            <a:endParaRPr sz="2000">
              <a:solidFill>
                <a:schemeClr val="dk1"/>
              </a:solidFill>
              <a:latin typeface="Raleway"/>
              <a:ea typeface="Raleway"/>
              <a:cs typeface="Raleway"/>
              <a:sym typeface="Raleway"/>
            </a:endParaRPr>
          </a:p>
          <a:p>
            <a:pPr marL="609630" lvl="1" indent="-279414" algn="l" rtl="0">
              <a:spcBef>
                <a:spcPts val="0"/>
              </a:spcBef>
              <a:spcAft>
                <a:spcPts val="0"/>
              </a:spcAft>
              <a:buClr>
                <a:schemeClr val="dk1"/>
              </a:buClr>
              <a:buSzPts val="3000"/>
              <a:buFont typeface="Raleway"/>
              <a:buChar char="○"/>
            </a:pPr>
            <a:r>
              <a:rPr lang="en-US" sz="2000">
                <a:solidFill>
                  <a:schemeClr val="dk1"/>
                </a:solidFill>
                <a:latin typeface="Raleway"/>
                <a:ea typeface="Raleway"/>
                <a:cs typeface="Raleway"/>
                <a:sym typeface="Raleway"/>
              </a:rPr>
              <a:t>Field experience center-every school day hosts a single grade from an ES or MS campus for a day of STEAM learning.</a:t>
            </a:r>
            <a:endParaRPr sz="2000">
              <a:solidFill>
                <a:schemeClr val="dk1"/>
              </a:solidFill>
              <a:latin typeface="Raleway"/>
              <a:ea typeface="Raleway"/>
              <a:cs typeface="Raleway"/>
              <a:sym typeface="Raleway"/>
            </a:endParaRPr>
          </a:p>
        </p:txBody>
      </p:sp>
      <p:pic>
        <p:nvPicPr>
          <p:cNvPr id="163" name="Google Shape;163;g332f23a909d_3_32"/>
          <p:cNvPicPr preferRelativeResize="0"/>
          <p:nvPr/>
        </p:nvPicPr>
        <p:blipFill rotWithShape="1">
          <a:blip r:embed="rId3">
            <a:alphaModFix/>
          </a:blip>
          <a:srcRect t="32024" b="36708"/>
          <a:stretch/>
        </p:blipFill>
        <p:spPr>
          <a:xfrm>
            <a:off x="103800" y="1345669"/>
            <a:ext cx="7208291" cy="1690450"/>
          </a:xfrm>
          <a:prstGeom prst="rect">
            <a:avLst/>
          </a:prstGeom>
          <a:noFill/>
          <a:ln w="28575" cap="flat" cmpd="sng">
            <a:solidFill>
              <a:schemeClr val="dk2"/>
            </a:solidFill>
            <a:prstDash val="solid"/>
            <a:round/>
            <a:headEnd type="none" w="sm" len="sm"/>
            <a:tailEnd type="none" w="sm" len="sm"/>
          </a:ln>
        </p:spPr>
      </p:pic>
      <p:pic>
        <p:nvPicPr>
          <p:cNvPr id="164" name="Google Shape;164;g332f23a909d_3_32"/>
          <p:cNvPicPr preferRelativeResize="0"/>
          <p:nvPr/>
        </p:nvPicPr>
        <p:blipFill rotWithShape="1">
          <a:blip r:embed="rId4">
            <a:alphaModFix/>
          </a:blip>
          <a:srcRect l="25481" t="32177" r="9826" b="14951"/>
          <a:stretch/>
        </p:blipFill>
        <p:spPr>
          <a:xfrm>
            <a:off x="4768333" y="4950800"/>
            <a:ext cx="2913700" cy="1785984"/>
          </a:xfrm>
          <a:prstGeom prst="rect">
            <a:avLst/>
          </a:prstGeom>
          <a:noFill/>
          <a:ln w="28575" cap="flat" cmpd="sng">
            <a:solidFill>
              <a:schemeClr val="dk2"/>
            </a:solidFill>
            <a:prstDash val="solid"/>
            <a:round/>
            <a:headEnd type="none" w="sm" len="sm"/>
            <a:tailEnd type="none" w="sm" len="sm"/>
          </a:ln>
        </p:spPr>
      </p:pic>
      <p:pic>
        <p:nvPicPr>
          <p:cNvPr id="165" name="Google Shape;165;g332f23a909d_3_32"/>
          <p:cNvPicPr preferRelativeResize="0"/>
          <p:nvPr/>
        </p:nvPicPr>
        <p:blipFill>
          <a:blip r:embed="rId5">
            <a:alphaModFix/>
          </a:blip>
          <a:stretch>
            <a:fillRect/>
          </a:stretch>
        </p:blipFill>
        <p:spPr>
          <a:xfrm>
            <a:off x="2753145" y="3148232"/>
            <a:ext cx="1909599" cy="1432202"/>
          </a:xfrm>
          <a:prstGeom prst="rect">
            <a:avLst/>
          </a:prstGeom>
          <a:noFill/>
          <a:ln w="28575" cap="flat" cmpd="sng">
            <a:solidFill>
              <a:schemeClr val="dk2"/>
            </a:solidFill>
            <a:prstDash val="solid"/>
            <a:round/>
            <a:headEnd type="none" w="sm" len="sm"/>
            <a:tailEnd type="none" w="sm" len="sm"/>
          </a:ln>
        </p:spPr>
      </p:pic>
      <p:pic>
        <p:nvPicPr>
          <p:cNvPr id="166" name="Google Shape;166;g332f23a909d_3_32"/>
          <p:cNvPicPr preferRelativeResize="0"/>
          <p:nvPr/>
        </p:nvPicPr>
        <p:blipFill>
          <a:blip r:embed="rId6">
            <a:alphaModFix/>
          </a:blip>
          <a:stretch>
            <a:fillRect/>
          </a:stretch>
        </p:blipFill>
        <p:spPr>
          <a:xfrm>
            <a:off x="103801" y="3148228"/>
            <a:ext cx="2543767" cy="3391689"/>
          </a:xfrm>
          <a:prstGeom prst="rect">
            <a:avLst/>
          </a:prstGeom>
          <a:noFill/>
          <a:ln w="28575" cap="flat" cmpd="sng">
            <a:solidFill>
              <a:schemeClr val="dk2"/>
            </a:solidFill>
            <a:prstDash val="solid"/>
            <a:round/>
            <a:headEnd type="none" w="sm" len="sm"/>
            <a:tailEnd type="none" w="sm" len="sm"/>
          </a:ln>
        </p:spPr>
      </p:pic>
      <p:pic>
        <p:nvPicPr>
          <p:cNvPr id="167" name="Google Shape;167;g332f23a909d_3_32"/>
          <p:cNvPicPr preferRelativeResize="0"/>
          <p:nvPr/>
        </p:nvPicPr>
        <p:blipFill>
          <a:blip r:embed="rId7">
            <a:alphaModFix/>
          </a:blip>
          <a:stretch>
            <a:fillRect/>
          </a:stretch>
        </p:blipFill>
        <p:spPr>
          <a:xfrm>
            <a:off x="4768330" y="3148234"/>
            <a:ext cx="2253937" cy="1690450"/>
          </a:xfrm>
          <a:prstGeom prst="rect">
            <a:avLst/>
          </a:prstGeom>
          <a:noFill/>
          <a:ln w="28575" cap="flat" cmpd="sng">
            <a:solidFill>
              <a:schemeClr val="dk2"/>
            </a:solidFill>
            <a:prstDash val="solid"/>
            <a:round/>
            <a:headEnd type="none" w="sm" len="sm"/>
            <a:tailEnd type="none" w="sm" len="sm"/>
          </a:ln>
        </p:spPr>
      </p:pic>
      <p:pic>
        <p:nvPicPr>
          <p:cNvPr id="168" name="Google Shape;168;g332f23a909d_3_32"/>
          <p:cNvPicPr preferRelativeResize="0"/>
          <p:nvPr/>
        </p:nvPicPr>
        <p:blipFill rotWithShape="1">
          <a:blip r:embed="rId8">
            <a:alphaModFix/>
          </a:blip>
          <a:srcRect r="21160"/>
          <a:stretch/>
        </p:blipFill>
        <p:spPr>
          <a:xfrm>
            <a:off x="2819442" y="4692551"/>
            <a:ext cx="1777009" cy="1690450"/>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241404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1000"/>
                                        <p:tgtEl>
                                          <p:spTgt spid="16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 calcmode="lin" valueType="num">
                                      <p:cBhvr additive="base">
                                        <p:cTn id="12" dur="1000"/>
                                        <p:tgtEl>
                                          <p:spTgt spid="16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5"/>
                                        </p:tgtEl>
                                        <p:attrNameLst>
                                          <p:attrName>style.visibility</p:attrName>
                                        </p:attrNameLst>
                                      </p:cBhvr>
                                      <p:to>
                                        <p:strVal val="visible"/>
                                      </p:to>
                                    </p:set>
                                    <p:anim calcmode="lin" valueType="num">
                                      <p:cBhvr additive="base">
                                        <p:cTn id="17" dur="1000"/>
                                        <p:tgtEl>
                                          <p:spTgt spid="165"/>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68"/>
                                        </p:tgtEl>
                                        <p:attrNameLst>
                                          <p:attrName>style.visibility</p:attrName>
                                        </p:attrNameLst>
                                      </p:cBhvr>
                                      <p:to>
                                        <p:strVal val="visible"/>
                                      </p:to>
                                    </p:set>
                                    <p:anim calcmode="lin" valueType="num">
                                      <p:cBhvr additive="base">
                                        <p:cTn id="22" dur="1000"/>
                                        <p:tgtEl>
                                          <p:spTgt spid="16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67"/>
                                        </p:tgtEl>
                                        <p:attrNameLst>
                                          <p:attrName>style.visibility</p:attrName>
                                        </p:attrNameLst>
                                      </p:cBhvr>
                                      <p:to>
                                        <p:strVal val="visible"/>
                                      </p:to>
                                    </p:set>
                                    <p:anim calcmode="lin" valueType="num">
                                      <p:cBhvr additive="base">
                                        <p:cTn id="27" dur="1000"/>
                                        <p:tgtEl>
                                          <p:spTgt spid="167"/>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64"/>
                                        </p:tgtEl>
                                        <p:attrNameLst>
                                          <p:attrName>style.visibility</p:attrName>
                                        </p:attrNameLst>
                                      </p:cBhvr>
                                      <p:to>
                                        <p:strVal val="visible"/>
                                      </p:to>
                                    </p:set>
                                    <p:anim calcmode="lin" valueType="num">
                                      <p:cBhvr additive="base">
                                        <p:cTn id="32" dur="1000"/>
                                        <p:tgtEl>
                                          <p:spTgt spid="1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9028A-1417-277B-47AA-32B2F5F82A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B7014A-338A-608F-2634-308E7A797F8B}"/>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86867"/>
          <a:stretch/>
        </p:blipFill>
        <p:spPr>
          <a:xfrm>
            <a:off x="0" y="1"/>
            <a:ext cx="12192000" cy="6858000"/>
          </a:xfrm>
          <a:prstGeom prst="rect">
            <a:avLst/>
          </a:prstGeom>
        </p:spPr>
      </p:pic>
      <p:graphicFrame>
        <p:nvGraphicFramePr>
          <p:cNvPr id="5" name="Diagram 4">
            <a:extLst>
              <a:ext uri="{FF2B5EF4-FFF2-40B4-BE49-F238E27FC236}">
                <a16:creationId xmlns:a16="http://schemas.microsoft.com/office/drawing/2014/main" id="{20B3EE2A-2D6A-4EA2-7D1E-5CE30340C9DE}"/>
              </a:ext>
            </a:extLst>
          </p:cNvPr>
          <p:cNvGraphicFramePr/>
          <p:nvPr>
            <p:extLst>
              <p:ext uri="{D42A27DB-BD31-4B8C-83A1-F6EECF244321}">
                <p14:modId xmlns:p14="http://schemas.microsoft.com/office/powerpoint/2010/main" val="192169499"/>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34B42934-7EEF-40C6-1F2A-3C057A9D1291}"/>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Mansfield ISD / </a:t>
            </a:r>
            <a:r>
              <a:rPr lang="en-US" sz="1400" b="1" dirty="0"/>
              <a:t>Jerry Knight STEM Academy</a:t>
            </a:r>
          </a:p>
        </p:txBody>
      </p:sp>
    </p:spTree>
    <p:extLst>
      <p:ext uri="{BB962C8B-B14F-4D97-AF65-F5344CB8AC3E}">
        <p14:creationId xmlns:p14="http://schemas.microsoft.com/office/powerpoint/2010/main" val="256222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73689-E351-3422-F51D-9A38546606D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E78A1B-E39D-FA40-7EBB-2240E7CDAB9D}"/>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89417"/>
          <a:stretch/>
        </p:blipFill>
        <p:spPr>
          <a:xfrm>
            <a:off x="-1" y="-980"/>
            <a:ext cx="12191999" cy="6858980"/>
          </a:xfrm>
          <a:prstGeom prst="rect">
            <a:avLst/>
          </a:prstGeom>
        </p:spPr>
      </p:pic>
      <p:graphicFrame>
        <p:nvGraphicFramePr>
          <p:cNvPr id="5" name="Diagram 4">
            <a:extLst>
              <a:ext uri="{FF2B5EF4-FFF2-40B4-BE49-F238E27FC236}">
                <a16:creationId xmlns:a16="http://schemas.microsoft.com/office/drawing/2014/main" id="{4A466BB6-204F-3054-568C-B4775FFB2EE4}"/>
              </a:ext>
            </a:extLst>
          </p:cNvPr>
          <p:cNvGraphicFramePr/>
          <p:nvPr>
            <p:extLst>
              <p:ext uri="{D42A27DB-BD31-4B8C-83A1-F6EECF244321}">
                <p14:modId xmlns:p14="http://schemas.microsoft.com/office/powerpoint/2010/main" val="517294288"/>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B6ED3723-A669-B6E0-90EB-63A189C4710E}"/>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Forney ISD / </a:t>
            </a:r>
            <a:r>
              <a:rPr lang="en-US" sz="1400" b="1" dirty="0"/>
              <a:t>Opportunity Central</a:t>
            </a:r>
          </a:p>
        </p:txBody>
      </p:sp>
    </p:spTree>
    <p:extLst>
      <p:ext uri="{BB962C8B-B14F-4D97-AF65-F5344CB8AC3E}">
        <p14:creationId xmlns:p14="http://schemas.microsoft.com/office/powerpoint/2010/main" val="5549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EE37A-D062-56DD-ED4E-2524BD3B9E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ADD636-05CD-4C45-A08D-4C6077F8BDC7}"/>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83136"/>
          <a:stretch/>
        </p:blipFill>
        <p:spPr>
          <a:xfrm>
            <a:off x="0" y="2704"/>
            <a:ext cx="12192000" cy="6855296"/>
          </a:xfrm>
          <a:prstGeom prst="rect">
            <a:avLst/>
          </a:prstGeom>
        </p:spPr>
      </p:pic>
      <p:graphicFrame>
        <p:nvGraphicFramePr>
          <p:cNvPr id="5" name="Diagram 4">
            <a:extLst>
              <a:ext uri="{FF2B5EF4-FFF2-40B4-BE49-F238E27FC236}">
                <a16:creationId xmlns:a16="http://schemas.microsoft.com/office/drawing/2014/main" id="{F96690C5-2C4A-4563-DE3D-C1A5D18D21CE}"/>
              </a:ext>
            </a:extLst>
          </p:cNvPr>
          <p:cNvGraphicFramePr/>
          <p:nvPr>
            <p:extLst>
              <p:ext uri="{D42A27DB-BD31-4B8C-83A1-F6EECF244321}">
                <p14:modId xmlns:p14="http://schemas.microsoft.com/office/powerpoint/2010/main" val="4229345988"/>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42EF8F78-F2B6-CBBB-F087-F47482A713C8}"/>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Allen ISD / </a:t>
            </a:r>
            <a:r>
              <a:rPr lang="en-US" sz="1400" b="1" dirty="0"/>
              <a:t>STEAM Center</a:t>
            </a:r>
          </a:p>
        </p:txBody>
      </p:sp>
    </p:spTree>
    <p:extLst>
      <p:ext uri="{BB962C8B-B14F-4D97-AF65-F5344CB8AC3E}">
        <p14:creationId xmlns:p14="http://schemas.microsoft.com/office/powerpoint/2010/main" val="98278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EC6C0-AAE6-3475-D094-68B4B5427F9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A20F7EC-AA6D-F2BF-9CF3-9BB838CDE67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33" r="787"/>
          <a:stretch/>
        </p:blipFill>
        <p:spPr>
          <a:xfrm>
            <a:off x="2229294" y="-5585"/>
            <a:ext cx="9962706" cy="6863586"/>
          </a:xfrm>
          <a:prstGeom prst="rect">
            <a:avLst/>
          </a:prstGeom>
        </p:spPr>
      </p:pic>
      <p:sp>
        <p:nvSpPr>
          <p:cNvPr id="2" name="TextBox 1">
            <a:extLst>
              <a:ext uri="{FF2B5EF4-FFF2-40B4-BE49-F238E27FC236}">
                <a16:creationId xmlns:a16="http://schemas.microsoft.com/office/drawing/2014/main" id="{E1DD3FE8-37C3-14FA-3914-B4B7BB43138D}"/>
              </a:ext>
            </a:extLst>
          </p:cNvPr>
          <p:cNvSpPr txBox="1"/>
          <p:nvPr/>
        </p:nvSpPr>
        <p:spPr>
          <a:xfrm>
            <a:off x="130034" y="148181"/>
            <a:ext cx="1964580" cy="830997"/>
          </a:xfrm>
          <a:prstGeom prst="rect">
            <a:avLst/>
          </a:prstGeom>
          <a:solidFill>
            <a:schemeClr val="bg1">
              <a:alpha val="40000"/>
            </a:schemeClr>
          </a:solidFill>
        </p:spPr>
        <p:txBody>
          <a:bodyPr wrap="square" rtlCol="0">
            <a:spAutoFit/>
          </a:bodyPr>
          <a:lstStyle/>
          <a:p>
            <a:r>
              <a:rPr lang="en-US" sz="2400" b="1" dirty="0"/>
              <a:t>Houston-Area Tours:</a:t>
            </a:r>
          </a:p>
        </p:txBody>
      </p:sp>
      <p:sp>
        <p:nvSpPr>
          <p:cNvPr id="25" name="Star: 5 Points 24">
            <a:extLst>
              <a:ext uri="{FF2B5EF4-FFF2-40B4-BE49-F238E27FC236}">
                <a16:creationId xmlns:a16="http://schemas.microsoft.com/office/drawing/2014/main" id="{4F9E3DE4-0F3A-A182-DB23-60CC9416F8AA}"/>
              </a:ext>
            </a:extLst>
          </p:cNvPr>
          <p:cNvSpPr/>
          <p:nvPr/>
        </p:nvSpPr>
        <p:spPr>
          <a:xfrm>
            <a:off x="5155649" y="2554997"/>
            <a:ext cx="685800" cy="6858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BE940BA3-D4FD-FDB4-6042-015A03875002}"/>
              </a:ext>
            </a:extLst>
          </p:cNvPr>
          <p:cNvSpPr/>
          <p:nvPr/>
        </p:nvSpPr>
        <p:spPr>
          <a:xfrm>
            <a:off x="2229294" y="1562806"/>
            <a:ext cx="457200" cy="4572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F7BA09D-6E45-0656-7FA0-146A3B63D968}"/>
              </a:ext>
            </a:extLst>
          </p:cNvPr>
          <p:cNvSpPr txBox="1"/>
          <p:nvPr/>
        </p:nvSpPr>
        <p:spPr>
          <a:xfrm>
            <a:off x="2821175" y="1562806"/>
            <a:ext cx="1782724" cy="646331"/>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CTE:  Bellville Learning Center</a:t>
            </a:r>
          </a:p>
        </p:txBody>
      </p:sp>
      <p:sp>
        <p:nvSpPr>
          <p:cNvPr id="38" name="TextBox 37">
            <a:extLst>
              <a:ext uri="{FF2B5EF4-FFF2-40B4-BE49-F238E27FC236}">
                <a16:creationId xmlns:a16="http://schemas.microsoft.com/office/drawing/2014/main" id="{864F631E-ED0D-869B-C621-9D3AC1A278DA}"/>
              </a:ext>
            </a:extLst>
          </p:cNvPr>
          <p:cNvSpPr txBox="1"/>
          <p:nvPr/>
        </p:nvSpPr>
        <p:spPr>
          <a:xfrm>
            <a:off x="1499191" y="2547569"/>
            <a:ext cx="3549100" cy="646331"/>
          </a:xfrm>
          <a:prstGeom prst="rect">
            <a:avLst/>
          </a:prstGeom>
          <a:solidFill>
            <a:schemeClr val="bg1">
              <a:alpha val="75000"/>
            </a:schemeClr>
          </a:solidFill>
        </p:spPr>
        <p:txBody>
          <a:bodyPr wrap="square" rtlCol="0">
            <a:spAutoFit/>
          </a:bodyPr>
          <a:lstStyle>
            <a:defPPr>
              <a:defRPr lang="en-US"/>
            </a:defPPr>
            <a:lvl1pPr>
              <a:defRPr b="0"/>
            </a:lvl1pPr>
          </a:lstStyle>
          <a:p>
            <a:pPr algn="r"/>
            <a:r>
              <a:rPr lang="en-US" dirty="0"/>
              <a:t>CTE: Katy ISD Shaw STEAM Center &amp; Miller Career &amp; Tech. Center </a:t>
            </a:r>
          </a:p>
        </p:txBody>
      </p:sp>
      <p:sp>
        <p:nvSpPr>
          <p:cNvPr id="43" name="TextBox 42">
            <a:extLst>
              <a:ext uri="{FF2B5EF4-FFF2-40B4-BE49-F238E27FC236}">
                <a16:creationId xmlns:a16="http://schemas.microsoft.com/office/drawing/2014/main" id="{20AA8958-CD1F-B804-E753-9335AFA51B37}"/>
              </a:ext>
            </a:extLst>
          </p:cNvPr>
          <p:cNvSpPr txBox="1"/>
          <p:nvPr/>
        </p:nvSpPr>
        <p:spPr>
          <a:xfrm>
            <a:off x="7324947" y="3056921"/>
            <a:ext cx="3214151" cy="369332"/>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Early College:  Alief ISD ECHS</a:t>
            </a:r>
          </a:p>
        </p:txBody>
      </p:sp>
      <p:sp>
        <p:nvSpPr>
          <p:cNvPr id="3" name="TextBox 2">
            <a:extLst>
              <a:ext uri="{FF2B5EF4-FFF2-40B4-BE49-F238E27FC236}">
                <a16:creationId xmlns:a16="http://schemas.microsoft.com/office/drawing/2014/main" id="{BD8F861A-B325-9015-BE6E-5BD2D145CB91}"/>
              </a:ext>
            </a:extLst>
          </p:cNvPr>
          <p:cNvSpPr txBox="1"/>
          <p:nvPr/>
        </p:nvSpPr>
        <p:spPr>
          <a:xfrm>
            <a:off x="0" y="6197662"/>
            <a:ext cx="2094614" cy="584775"/>
          </a:xfrm>
          <a:prstGeom prst="rect">
            <a:avLst/>
          </a:prstGeom>
          <a:solidFill>
            <a:schemeClr val="bg1">
              <a:alpha val="40000"/>
            </a:schemeClr>
          </a:solidFill>
        </p:spPr>
        <p:txBody>
          <a:bodyPr wrap="square" rtlCol="0" anchor="b">
            <a:spAutoFit/>
          </a:bodyPr>
          <a:lstStyle/>
          <a:p>
            <a:pPr algn="r"/>
            <a:r>
              <a:rPr lang="en-US" sz="1600" dirty="0"/>
              <a:t>2/3-4:  Bellville ISD + Katy ISD + Alief ISD</a:t>
            </a:r>
          </a:p>
        </p:txBody>
      </p:sp>
      <p:sp>
        <p:nvSpPr>
          <p:cNvPr id="29" name="Star: 5 Points 28">
            <a:extLst>
              <a:ext uri="{FF2B5EF4-FFF2-40B4-BE49-F238E27FC236}">
                <a16:creationId xmlns:a16="http://schemas.microsoft.com/office/drawing/2014/main" id="{29D74EA8-CCCA-56A4-1C9F-C7206518B376}"/>
              </a:ext>
            </a:extLst>
          </p:cNvPr>
          <p:cNvSpPr/>
          <p:nvPr/>
        </p:nvSpPr>
        <p:spPr>
          <a:xfrm>
            <a:off x="6746841" y="3151486"/>
            <a:ext cx="457200" cy="457200"/>
          </a:xfrm>
          <a:prstGeom prst="star5">
            <a:avLst/>
          </a:prstGeom>
          <a:solidFill>
            <a:srgbClr val="FFCD38"/>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8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172"/>
        <p:cNvGrpSpPr/>
        <p:nvPr/>
      </p:nvGrpSpPr>
      <p:grpSpPr>
        <a:xfrm>
          <a:off x="0" y="0"/>
          <a:ext cx="0" cy="0"/>
          <a:chOff x="0" y="0"/>
          <a:chExt cx="0" cy="0"/>
        </a:xfrm>
      </p:grpSpPr>
      <p:grpSp>
        <p:nvGrpSpPr>
          <p:cNvPr id="173" name="Google Shape;173;g33296172bb7_0_98"/>
          <p:cNvGrpSpPr/>
          <p:nvPr/>
        </p:nvGrpSpPr>
        <p:grpSpPr>
          <a:xfrm>
            <a:off x="0" y="1999383"/>
            <a:ext cx="12192059" cy="5812751"/>
            <a:chOff x="0" y="-47625"/>
            <a:chExt cx="5512611" cy="2329200"/>
          </a:xfrm>
        </p:grpSpPr>
        <p:sp>
          <p:nvSpPr>
            <p:cNvPr id="174" name="Google Shape;174;g33296172bb7_0_98"/>
            <p:cNvSpPr/>
            <p:nvPr/>
          </p:nvSpPr>
          <p:spPr>
            <a:xfrm>
              <a:off x="0" y="0"/>
              <a:ext cx="5512611" cy="2281491"/>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5" name="Google Shape;175;g33296172bb7_0_98"/>
            <p:cNvSpPr txBox="1"/>
            <p:nvPr/>
          </p:nvSpPr>
          <p:spPr>
            <a:xfrm>
              <a:off x="0" y="-47625"/>
              <a:ext cx="5141100" cy="23292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Raleway"/>
                <a:ea typeface="Raleway"/>
                <a:cs typeface="Raleway"/>
                <a:sym typeface="Raleway"/>
              </a:endParaRPr>
            </a:p>
          </p:txBody>
        </p:sp>
      </p:grpSp>
      <p:grpSp>
        <p:nvGrpSpPr>
          <p:cNvPr id="176" name="Google Shape;176;g33296172bb7_0_98"/>
          <p:cNvGrpSpPr/>
          <p:nvPr/>
        </p:nvGrpSpPr>
        <p:grpSpPr>
          <a:xfrm>
            <a:off x="11163300" y="-654050"/>
            <a:ext cx="1909592" cy="1909592"/>
            <a:chOff x="0" y="0"/>
            <a:chExt cx="812800" cy="812800"/>
          </a:xfrm>
        </p:grpSpPr>
        <p:sp>
          <p:nvSpPr>
            <p:cNvPr id="177" name="Google Shape;177;g33296172bb7_0_9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8" name="Google Shape;178;g33296172bb7_0_98"/>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179" name="Google Shape;179;g33296172bb7_0_98"/>
          <p:cNvSpPr txBox="1"/>
          <p:nvPr/>
        </p:nvSpPr>
        <p:spPr>
          <a:xfrm>
            <a:off x="333328" y="256199"/>
            <a:ext cx="9588600" cy="51706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800" b="1">
                <a:solidFill>
                  <a:srgbClr val="FFFFFF"/>
                </a:solidFill>
                <a:latin typeface="Raleway"/>
                <a:ea typeface="Raleway"/>
                <a:cs typeface="Raleway"/>
                <a:sym typeface="Raleway"/>
              </a:rPr>
              <a:t>Houston</a:t>
            </a:r>
            <a:r>
              <a:rPr lang="en-US" sz="2800">
                <a:solidFill>
                  <a:srgbClr val="FFFFFF"/>
                </a:solidFill>
                <a:latin typeface="Raleway"/>
                <a:ea typeface="Raleway"/>
                <a:cs typeface="Raleway"/>
                <a:sym typeface="Raleway"/>
              </a:rPr>
              <a:t> - Alief ISD, Katy ISD, Bellville ISD</a:t>
            </a:r>
            <a:endParaRPr sz="622"/>
          </a:p>
        </p:txBody>
      </p:sp>
      <p:pic>
        <p:nvPicPr>
          <p:cNvPr id="180" name="Google Shape;180;g33296172bb7_0_98"/>
          <p:cNvPicPr preferRelativeResize="0"/>
          <p:nvPr/>
        </p:nvPicPr>
        <p:blipFill>
          <a:blip r:embed="rId3">
            <a:alphaModFix/>
          </a:blip>
          <a:stretch>
            <a:fillRect/>
          </a:stretch>
        </p:blipFill>
        <p:spPr>
          <a:xfrm>
            <a:off x="204983" y="4255634"/>
            <a:ext cx="3153317" cy="2364982"/>
          </a:xfrm>
          <a:prstGeom prst="rect">
            <a:avLst/>
          </a:prstGeom>
          <a:noFill/>
          <a:ln w="19050" cap="flat" cmpd="sng">
            <a:solidFill>
              <a:schemeClr val="dk2"/>
            </a:solidFill>
            <a:prstDash val="solid"/>
            <a:round/>
            <a:headEnd type="none" w="sm" len="sm"/>
            <a:tailEnd type="none" w="sm" len="sm"/>
          </a:ln>
        </p:spPr>
      </p:pic>
      <p:pic>
        <p:nvPicPr>
          <p:cNvPr id="181" name="Google Shape;181;g33296172bb7_0_98"/>
          <p:cNvPicPr preferRelativeResize="0"/>
          <p:nvPr/>
        </p:nvPicPr>
        <p:blipFill rotWithShape="1">
          <a:blip r:embed="rId4">
            <a:alphaModFix/>
          </a:blip>
          <a:srcRect l="6502" r="6797"/>
          <a:stretch/>
        </p:blipFill>
        <p:spPr>
          <a:xfrm>
            <a:off x="3486867" y="3921784"/>
            <a:ext cx="4379583" cy="2698833"/>
          </a:xfrm>
          <a:prstGeom prst="rect">
            <a:avLst/>
          </a:prstGeom>
          <a:noFill/>
          <a:ln w="19050" cap="flat" cmpd="sng">
            <a:solidFill>
              <a:schemeClr val="dk1"/>
            </a:solidFill>
            <a:prstDash val="solid"/>
            <a:round/>
            <a:headEnd type="none" w="sm" len="sm"/>
            <a:tailEnd type="none" w="sm" len="sm"/>
          </a:ln>
        </p:spPr>
      </p:pic>
      <p:pic>
        <p:nvPicPr>
          <p:cNvPr id="182" name="Google Shape;182;g33296172bb7_0_98"/>
          <p:cNvPicPr preferRelativeResize="0"/>
          <p:nvPr/>
        </p:nvPicPr>
        <p:blipFill>
          <a:blip r:embed="rId5">
            <a:alphaModFix/>
          </a:blip>
          <a:stretch>
            <a:fillRect/>
          </a:stretch>
        </p:blipFill>
        <p:spPr>
          <a:xfrm>
            <a:off x="3486867" y="899134"/>
            <a:ext cx="3810700" cy="2858017"/>
          </a:xfrm>
          <a:prstGeom prst="rect">
            <a:avLst/>
          </a:prstGeom>
          <a:noFill/>
          <a:ln w="19050" cap="flat" cmpd="sng">
            <a:solidFill>
              <a:schemeClr val="dk2"/>
            </a:solidFill>
            <a:prstDash val="solid"/>
            <a:round/>
            <a:headEnd type="none" w="sm" len="sm"/>
            <a:tailEnd type="none" w="sm" len="sm"/>
          </a:ln>
        </p:spPr>
      </p:pic>
      <p:pic>
        <p:nvPicPr>
          <p:cNvPr id="183" name="Google Shape;183;g33296172bb7_0_98"/>
          <p:cNvPicPr preferRelativeResize="0"/>
          <p:nvPr/>
        </p:nvPicPr>
        <p:blipFill rotWithShape="1">
          <a:blip r:embed="rId6">
            <a:alphaModFix/>
          </a:blip>
          <a:srcRect t="22678"/>
          <a:stretch/>
        </p:blipFill>
        <p:spPr>
          <a:xfrm>
            <a:off x="204984" y="899134"/>
            <a:ext cx="3153317" cy="3250983"/>
          </a:xfrm>
          <a:prstGeom prst="rect">
            <a:avLst/>
          </a:prstGeom>
          <a:noFill/>
          <a:ln w="19050" cap="flat" cmpd="sng">
            <a:solidFill>
              <a:schemeClr val="dk1"/>
            </a:solidFill>
            <a:prstDash val="solid"/>
            <a:round/>
            <a:headEnd type="none" w="sm" len="sm"/>
            <a:tailEnd type="none" w="sm" len="sm"/>
          </a:ln>
        </p:spPr>
      </p:pic>
      <p:sp>
        <p:nvSpPr>
          <p:cNvPr id="184" name="Google Shape;184;g33296172bb7_0_98"/>
          <p:cNvSpPr txBox="1"/>
          <p:nvPr/>
        </p:nvSpPr>
        <p:spPr>
          <a:xfrm>
            <a:off x="8077033" y="1155850"/>
            <a:ext cx="3736400" cy="5403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133">
              <a:solidFill>
                <a:schemeClr val="dk1"/>
              </a:solidFill>
              <a:latin typeface="Raleway"/>
              <a:ea typeface="Raleway"/>
              <a:cs typeface="Raleway"/>
              <a:sym typeface="Raleway"/>
            </a:endParaRPr>
          </a:p>
          <a:p>
            <a:pPr marL="0" lvl="0" indent="0" algn="l" rtl="0">
              <a:spcBef>
                <a:spcPts val="0"/>
              </a:spcBef>
              <a:spcAft>
                <a:spcPts val="0"/>
              </a:spcAft>
              <a:buNone/>
            </a:pPr>
            <a:endParaRPr sz="2133">
              <a:solidFill>
                <a:schemeClr val="dk1"/>
              </a:solidFill>
              <a:latin typeface="Raleway"/>
              <a:ea typeface="Raleway"/>
              <a:cs typeface="Raleway"/>
              <a:sym typeface="Raleway"/>
            </a:endParaRPr>
          </a:p>
          <a:p>
            <a:pPr marL="0" lvl="0" indent="0" algn="l" rtl="0">
              <a:spcBef>
                <a:spcPts val="0"/>
              </a:spcBef>
              <a:spcAft>
                <a:spcPts val="0"/>
              </a:spcAft>
              <a:buNone/>
            </a:pPr>
            <a:endParaRPr sz="2133">
              <a:solidFill>
                <a:schemeClr val="dk1"/>
              </a:solidFill>
              <a:latin typeface="Raleway"/>
              <a:ea typeface="Raleway"/>
              <a:cs typeface="Raleway"/>
              <a:sym typeface="Raleway"/>
            </a:endParaRPr>
          </a:p>
          <a:p>
            <a:pPr marL="0" lvl="0" indent="0" algn="l" rtl="0">
              <a:spcBef>
                <a:spcPts val="0"/>
              </a:spcBef>
              <a:spcAft>
                <a:spcPts val="0"/>
              </a:spcAft>
              <a:buNone/>
            </a:pPr>
            <a:r>
              <a:rPr lang="en-US" sz="2133" b="1">
                <a:solidFill>
                  <a:schemeClr val="dk1"/>
                </a:solidFill>
                <a:latin typeface="Raleway"/>
                <a:ea typeface="Raleway"/>
                <a:cs typeface="Raleway"/>
                <a:sym typeface="Raleway"/>
              </a:rPr>
              <a:t>Highlights:</a:t>
            </a:r>
            <a:endParaRPr sz="2133" b="1">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a:solidFill>
                  <a:schemeClr val="dk1"/>
                </a:solidFill>
                <a:latin typeface="Raleway"/>
                <a:ea typeface="Raleway"/>
                <a:cs typeface="Raleway"/>
                <a:sym typeface="Raleway"/>
              </a:rPr>
              <a:t>Bellville community space</a:t>
            </a:r>
            <a:endParaRPr sz="2133">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a:solidFill>
                  <a:schemeClr val="dk1"/>
                </a:solidFill>
                <a:latin typeface="Raleway"/>
                <a:ea typeface="Raleway"/>
                <a:cs typeface="Raleway"/>
                <a:sym typeface="Raleway"/>
              </a:rPr>
              <a:t>STEM/Robotics Katy ISD</a:t>
            </a:r>
            <a:endParaRPr sz="2133">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a:solidFill>
                  <a:schemeClr val="dk1"/>
                </a:solidFill>
                <a:latin typeface="Raleway"/>
                <a:ea typeface="Raleway"/>
                <a:cs typeface="Raleway"/>
                <a:sym typeface="Raleway"/>
              </a:rPr>
              <a:t>Culinary serving spaces KISD and BISD</a:t>
            </a:r>
            <a:endParaRPr sz="2133">
              <a:solidFill>
                <a:schemeClr val="dk1"/>
              </a:solidFill>
              <a:latin typeface="Raleway"/>
              <a:ea typeface="Raleway"/>
              <a:cs typeface="Raleway"/>
              <a:sym typeface="Raleway"/>
            </a:endParaRPr>
          </a:p>
          <a:p>
            <a:pPr marL="0" lvl="0" indent="0" algn="l" rtl="0">
              <a:spcBef>
                <a:spcPts val="0"/>
              </a:spcBef>
              <a:spcAft>
                <a:spcPts val="0"/>
              </a:spcAft>
              <a:buNone/>
            </a:pPr>
            <a:endParaRPr sz="2133">
              <a:solidFill>
                <a:schemeClr val="dk1"/>
              </a:solidFill>
              <a:latin typeface="Raleway"/>
              <a:ea typeface="Raleway"/>
              <a:cs typeface="Raleway"/>
              <a:sym typeface="Raleway"/>
            </a:endParaRPr>
          </a:p>
          <a:p>
            <a:pPr marL="0" lvl="0" indent="0" algn="l" rtl="0">
              <a:spcBef>
                <a:spcPts val="0"/>
              </a:spcBef>
              <a:spcAft>
                <a:spcPts val="0"/>
              </a:spcAft>
              <a:buNone/>
            </a:pPr>
            <a:r>
              <a:rPr lang="en-US" sz="2133">
                <a:solidFill>
                  <a:schemeClr val="dk1"/>
                </a:solidFill>
                <a:latin typeface="Raleway"/>
                <a:ea typeface="Raleway"/>
                <a:cs typeface="Raleway"/>
                <a:sym typeface="Raleway"/>
              </a:rPr>
              <a:t>Quality instruction happens in a variety of spaces.</a:t>
            </a:r>
            <a:endParaRPr sz="2133">
              <a:solidFill>
                <a:schemeClr val="dk1"/>
              </a:solidFill>
              <a:latin typeface="Raleway"/>
              <a:ea typeface="Raleway"/>
              <a:cs typeface="Raleway"/>
              <a:sym typeface="Raleway"/>
            </a:endParaRPr>
          </a:p>
          <a:p>
            <a:pPr marL="0" lvl="0" indent="0" algn="l" rtl="0">
              <a:spcBef>
                <a:spcPts val="0"/>
              </a:spcBef>
              <a:spcAft>
                <a:spcPts val="0"/>
              </a:spcAft>
              <a:buNone/>
            </a:pPr>
            <a:endParaRPr sz="2133">
              <a:solidFill>
                <a:schemeClr val="dk1"/>
              </a:solidFill>
              <a:latin typeface="Raleway"/>
              <a:ea typeface="Raleway"/>
              <a:cs typeface="Raleway"/>
              <a:sym typeface="Raleway"/>
            </a:endParaRPr>
          </a:p>
          <a:p>
            <a:pPr marL="0" lvl="0" indent="0" algn="l" rtl="0">
              <a:spcBef>
                <a:spcPts val="0"/>
              </a:spcBef>
              <a:spcAft>
                <a:spcPts val="0"/>
              </a:spcAft>
              <a:buNone/>
            </a:pPr>
            <a:r>
              <a:rPr lang="en-US" sz="2133">
                <a:solidFill>
                  <a:schemeClr val="dk1"/>
                </a:solidFill>
                <a:latin typeface="Raleway"/>
                <a:ea typeface="Raleway"/>
                <a:cs typeface="Raleway"/>
                <a:sym typeface="Raleway"/>
              </a:rPr>
              <a:t>Spaces to support and serve partners and the greater community would benefit Boerne ISD.</a:t>
            </a:r>
            <a:endParaRPr sz="2133">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3737513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7340-B04E-2316-01D4-B02520874065}"/>
            </a:ext>
          </a:extLst>
        </p:cNvPr>
        <p:cNvGrpSpPr/>
        <p:nvPr/>
      </p:nvGrpSpPr>
      <p:grpSpPr>
        <a:xfrm>
          <a:off x="0" y="0"/>
          <a:ext cx="0" cy="0"/>
          <a:chOff x="0" y="0"/>
          <a:chExt cx="0" cy="0"/>
        </a:xfrm>
      </p:grpSpPr>
      <p:pic>
        <p:nvPicPr>
          <p:cNvPr id="3" name="Picture 2" descr="A screenshot of a mobile phone&#10;&#10;AI-generated content may be incorrect.">
            <a:extLst>
              <a:ext uri="{FF2B5EF4-FFF2-40B4-BE49-F238E27FC236}">
                <a16:creationId xmlns:a16="http://schemas.microsoft.com/office/drawing/2014/main" id="{2FE90425-9E3D-2B2A-9781-39F742F23BA5}"/>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68430"/>
          <a:stretch/>
        </p:blipFill>
        <p:spPr>
          <a:xfrm>
            <a:off x="0" y="-1"/>
            <a:ext cx="12192000" cy="6858001"/>
          </a:xfrm>
          <a:prstGeom prst="rect">
            <a:avLst/>
          </a:prstGeom>
        </p:spPr>
      </p:pic>
      <p:graphicFrame>
        <p:nvGraphicFramePr>
          <p:cNvPr id="5" name="Diagram 4">
            <a:extLst>
              <a:ext uri="{FF2B5EF4-FFF2-40B4-BE49-F238E27FC236}">
                <a16:creationId xmlns:a16="http://schemas.microsoft.com/office/drawing/2014/main" id="{D2D69B97-7352-5CF8-EA53-3E3892E8E2A2}"/>
              </a:ext>
            </a:extLst>
          </p:cNvPr>
          <p:cNvGraphicFramePr/>
          <p:nvPr>
            <p:extLst>
              <p:ext uri="{D42A27DB-BD31-4B8C-83A1-F6EECF244321}">
                <p14:modId xmlns:p14="http://schemas.microsoft.com/office/powerpoint/2010/main" val="1578843217"/>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D9415BC3-040F-A520-57B3-14B6B78C89DF}"/>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Bellville ISD / </a:t>
            </a:r>
            <a:r>
              <a:rPr lang="en-US" sz="1400" b="1" dirty="0"/>
              <a:t>“Brahmas on the Square” Learning Center</a:t>
            </a:r>
          </a:p>
        </p:txBody>
      </p:sp>
    </p:spTree>
    <p:extLst>
      <p:ext uri="{BB962C8B-B14F-4D97-AF65-F5344CB8AC3E}">
        <p14:creationId xmlns:p14="http://schemas.microsoft.com/office/powerpoint/2010/main" val="202241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BB054-A2D5-04B6-A7A1-76F3417116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436387-EE45-ABBE-7736-A8EF2B1C31D2}"/>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0443"/>
          <a:stretch/>
        </p:blipFill>
        <p:spPr>
          <a:xfrm>
            <a:off x="0" y="-1"/>
            <a:ext cx="12192000" cy="6858001"/>
          </a:xfrm>
          <a:prstGeom prst="rect">
            <a:avLst/>
          </a:prstGeom>
        </p:spPr>
      </p:pic>
      <p:graphicFrame>
        <p:nvGraphicFramePr>
          <p:cNvPr id="5" name="Diagram 4">
            <a:extLst>
              <a:ext uri="{FF2B5EF4-FFF2-40B4-BE49-F238E27FC236}">
                <a16:creationId xmlns:a16="http://schemas.microsoft.com/office/drawing/2014/main" id="{3ED7B5FF-8FEE-2148-3D72-5AFAD245B472}"/>
              </a:ext>
            </a:extLst>
          </p:cNvPr>
          <p:cNvGraphicFramePr/>
          <p:nvPr>
            <p:extLst>
              <p:ext uri="{D42A27DB-BD31-4B8C-83A1-F6EECF244321}">
                <p14:modId xmlns:p14="http://schemas.microsoft.com/office/powerpoint/2010/main" val="1484317493"/>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3491F34E-8838-48E2-08AC-6C06B312CFFA}"/>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Katy ISD / </a:t>
            </a:r>
            <a:r>
              <a:rPr lang="en-US" sz="1400" b="1" dirty="0"/>
              <a:t>Shaw Center for STEAM</a:t>
            </a:r>
          </a:p>
        </p:txBody>
      </p:sp>
    </p:spTree>
    <p:extLst>
      <p:ext uri="{BB962C8B-B14F-4D97-AF65-F5344CB8AC3E}">
        <p14:creationId xmlns:p14="http://schemas.microsoft.com/office/powerpoint/2010/main" val="81311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771D4-739D-7A6A-52C5-C716DDC8BC3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ECBEE9-019E-31A9-77E4-79B8F451959A}"/>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1963"/>
          <a:stretch/>
        </p:blipFill>
        <p:spPr>
          <a:xfrm>
            <a:off x="0" y="-1"/>
            <a:ext cx="12192000" cy="6858001"/>
          </a:xfrm>
          <a:prstGeom prst="rect">
            <a:avLst/>
          </a:prstGeom>
        </p:spPr>
      </p:pic>
      <p:graphicFrame>
        <p:nvGraphicFramePr>
          <p:cNvPr id="5" name="Diagram 4">
            <a:extLst>
              <a:ext uri="{FF2B5EF4-FFF2-40B4-BE49-F238E27FC236}">
                <a16:creationId xmlns:a16="http://schemas.microsoft.com/office/drawing/2014/main" id="{6D09A654-3249-64A2-21C1-E848BEE4615D}"/>
              </a:ext>
            </a:extLst>
          </p:cNvPr>
          <p:cNvGraphicFramePr/>
          <p:nvPr>
            <p:extLst>
              <p:ext uri="{D42A27DB-BD31-4B8C-83A1-F6EECF244321}">
                <p14:modId xmlns:p14="http://schemas.microsoft.com/office/powerpoint/2010/main" val="2646380225"/>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CC4240BA-54AF-6C03-5942-03B69FE76EED}"/>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Katy ISD / </a:t>
            </a:r>
            <a:r>
              <a:rPr lang="en-US" sz="1400" b="1" dirty="0"/>
              <a:t>Miller Career &amp; Technology Center</a:t>
            </a:r>
          </a:p>
        </p:txBody>
      </p:sp>
    </p:spTree>
    <p:extLst>
      <p:ext uri="{BB962C8B-B14F-4D97-AF65-F5344CB8AC3E}">
        <p14:creationId xmlns:p14="http://schemas.microsoft.com/office/powerpoint/2010/main" val="194180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EEF2F-9384-FD19-4B5A-429F809B18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187B22-27BE-6216-EC8A-627FE83CAA06}"/>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33702"/>
          <a:stretch/>
        </p:blipFill>
        <p:spPr>
          <a:xfrm>
            <a:off x="0" y="-1"/>
            <a:ext cx="12192000" cy="6858001"/>
          </a:xfrm>
          <a:prstGeom prst="rect">
            <a:avLst/>
          </a:prstGeom>
        </p:spPr>
      </p:pic>
      <p:graphicFrame>
        <p:nvGraphicFramePr>
          <p:cNvPr id="5" name="Diagram 4">
            <a:extLst>
              <a:ext uri="{FF2B5EF4-FFF2-40B4-BE49-F238E27FC236}">
                <a16:creationId xmlns:a16="http://schemas.microsoft.com/office/drawing/2014/main" id="{6E664475-4DB5-684C-65AA-88E2833E1E64}"/>
              </a:ext>
            </a:extLst>
          </p:cNvPr>
          <p:cNvGraphicFramePr/>
          <p:nvPr>
            <p:extLst>
              <p:ext uri="{D42A27DB-BD31-4B8C-83A1-F6EECF244321}">
                <p14:modId xmlns:p14="http://schemas.microsoft.com/office/powerpoint/2010/main" val="1732745052"/>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5ECC3645-FA93-71FC-BF82-570CB6C5A77D}"/>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Alief ISD / </a:t>
            </a:r>
            <a:r>
              <a:rPr lang="en-US" sz="1400" b="1" dirty="0"/>
              <a:t>Early College High School</a:t>
            </a:r>
          </a:p>
        </p:txBody>
      </p:sp>
    </p:spTree>
    <p:extLst>
      <p:ext uri="{BB962C8B-B14F-4D97-AF65-F5344CB8AC3E}">
        <p14:creationId xmlns:p14="http://schemas.microsoft.com/office/powerpoint/2010/main" val="19484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7C7F8A6-758B-52BD-1FC9-FC41075E002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pic>
        <p:nvPicPr>
          <p:cNvPr id="5" name="Picture 9">
            <a:extLst>
              <a:ext uri="{FF2B5EF4-FFF2-40B4-BE49-F238E27FC236}">
                <a16:creationId xmlns:a16="http://schemas.microsoft.com/office/drawing/2014/main" id="{1AED43E3-95CC-EB01-00FC-53D32EA4C7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a:extLst>
              <a:ext uri="{FF2B5EF4-FFF2-40B4-BE49-F238E27FC236}">
                <a16:creationId xmlns:a16="http://schemas.microsoft.com/office/drawing/2014/main" id="{E3A91B74-FFF6-1C01-FC08-8336877B98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
        <p:nvSpPr>
          <p:cNvPr id="3" name="Title 1">
            <a:extLst>
              <a:ext uri="{FF2B5EF4-FFF2-40B4-BE49-F238E27FC236}">
                <a16:creationId xmlns:a16="http://schemas.microsoft.com/office/drawing/2014/main" id="{A9C1A4A5-A3AD-0527-5C4A-0C715E6EE700}"/>
              </a:ext>
            </a:extLst>
          </p:cNvPr>
          <p:cNvSpPr txBox="1">
            <a:spLocks/>
          </p:cNvSpPr>
          <p:nvPr/>
        </p:nvSpPr>
        <p:spPr>
          <a:xfrm>
            <a:off x="443501" y="1300792"/>
            <a:ext cx="11304997" cy="4253502"/>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algn="l"/>
            <a:r>
              <a:rPr lang="en-US" sz="3000" dirty="0">
                <a:solidFill>
                  <a:schemeClr val="bg1"/>
                </a:solidFill>
              </a:rPr>
              <a:t>The Future Programming Focus Group (FPFG) is:</a:t>
            </a:r>
          </a:p>
          <a:p>
            <a:pPr marL="228600" algn="l"/>
            <a:endParaRPr lang="en-US" sz="3000" dirty="0">
              <a:solidFill>
                <a:schemeClr val="bg1"/>
              </a:solidFill>
            </a:endParaRPr>
          </a:p>
          <a:p>
            <a:pPr marL="571500" indent="-342900" algn="l">
              <a:spcAft>
                <a:spcPts val="1200"/>
              </a:spcAft>
              <a:buFont typeface="Arial" panose="020B0604020202020204" pitchFamily="34" charset="0"/>
              <a:buChar char="•"/>
            </a:pPr>
            <a:r>
              <a:rPr lang="en-US" sz="2400" dirty="0">
                <a:solidFill>
                  <a:schemeClr val="bg1"/>
                </a:solidFill>
              </a:rPr>
              <a:t>Composed of invested BISD staff who are focused on the future of Boerne ISD</a:t>
            </a:r>
          </a:p>
          <a:p>
            <a:pPr marL="571500" indent="-342900" algn="l">
              <a:spcAft>
                <a:spcPts val="1200"/>
              </a:spcAft>
              <a:buFont typeface="Arial" panose="020B0604020202020204" pitchFamily="34" charset="0"/>
              <a:buChar char="•"/>
            </a:pPr>
            <a:r>
              <a:rPr lang="en-US" sz="2400" dirty="0">
                <a:solidFill>
                  <a:schemeClr val="bg1"/>
                </a:solidFill>
              </a:rPr>
              <a:t>A source of insight and feedback about the future of educational programming and how facilities enhance these current and potential future needs</a:t>
            </a:r>
          </a:p>
          <a:p>
            <a:pPr marL="571500" indent="-342900" algn="l">
              <a:spcAft>
                <a:spcPts val="1200"/>
              </a:spcAft>
              <a:buFont typeface="Arial" panose="020B0604020202020204" pitchFamily="34" charset="0"/>
              <a:buChar char="•"/>
            </a:pPr>
            <a:r>
              <a:rPr lang="en-US" sz="2400" dirty="0">
                <a:solidFill>
                  <a:schemeClr val="bg1"/>
                </a:solidFill>
              </a:rPr>
              <a:t>Committed to open and meaningful dialogue to propel the sharing of ideas and solutions</a:t>
            </a:r>
          </a:p>
          <a:p>
            <a:pPr marL="228600" algn="l"/>
            <a:endParaRPr lang="en-US" sz="2400" dirty="0">
              <a:solidFill>
                <a:schemeClr val="bg1"/>
              </a:solidFill>
            </a:endParaRPr>
          </a:p>
          <a:p>
            <a:pPr marL="228600" algn="l"/>
            <a:r>
              <a:rPr lang="en-US" sz="3000" i="1" dirty="0">
                <a:solidFill>
                  <a:schemeClr val="bg1"/>
                </a:solidFill>
              </a:rPr>
              <a:t>We applaud your dedication to Boerne ISD.</a:t>
            </a:r>
          </a:p>
        </p:txBody>
      </p:sp>
    </p:spTree>
    <p:extLst>
      <p:ext uri="{BB962C8B-B14F-4D97-AF65-F5344CB8AC3E}">
        <p14:creationId xmlns:p14="http://schemas.microsoft.com/office/powerpoint/2010/main" val="22388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5F44-05CB-0DF1-7B9C-5831677BCF7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A615CB1-3C5F-ED2E-ADA1-EDF7BA35F63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33" r="787"/>
          <a:stretch/>
        </p:blipFill>
        <p:spPr>
          <a:xfrm>
            <a:off x="2229294" y="-5585"/>
            <a:ext cx="9962706" cy="6863586"/>
          </a:xfrm>
          <a:prstGeom prst="rect">
            <a:avLst/>
          </a:prstGeom>
        </p:spPr>
      </p:pic>
      <p:sp>
        <p:nvSpPr>
          <p:cNvPr id="2" name="TextBox 1">
            <a:extLst>
              <a:ext uri="{FF2B5EF4-FFF2-40B4-BE49-F238E27FC236}">
                <a16:creationId xmlns:a16="http://schemas.microsoft.com/office/drawing/2014/main" id="{1B371EB6-F6D1-9858-D2DF-796AC011A775}"/>
              </a:ext>
            </a:extLst>
          </p:cNvPr>
          <p:cNvSpPr txBox="1"/>
          <p:nvPr/>
        </p:nvSpPr>
        <p:spPr>
          <a:xfrm>
            <a:off x="130034" y="148181"/>
            <a:ext cx="1964580" cy="830997"/>
          </a:xfrm>
          <a:prstGeom prst="rect">
            <a:avLst/>
          </a:prstGeom>
          <a:solidFill>
            <a:schemeClr val="bg1">
              <a:alpha val="40000"/>
            </a:schemeClr>
          </a:solidFill>
        </p:spPr>
        <p:txBody>
          <a:bodyPr wrap="square" rtlCol="0">
            <a:spAutoFit/>
          </a:bodyPr>
          <a:lstStyle/>
          <a:p>
            <a:r>
              <a:rPr lang="en-US" sz="2400" b="1" dirty="0"/>
              <a:t>Houston-Area Tours:</a:t>
            </a:r>
          </a:p>
        </p:txBody>
      </p:sp>
      <p:sp>
        <p:nvSpPr>
          <p:cNvPr id="10" name="Star: 5 Points 9">
            <a:extLst>
              <a:ext uri="{FF2B5EF4-FFF2-40B4-BE49-F238E27FC236}">
                <a16:creationId xmlns:a16="http://schemas.microsoft.com/office/drawing/2014/main" id="{0B494E1E-AC15-6ACB-4A1C-C0669F34B679}"/>
              </a:ext>
            </a:extLst>
          </p:cNvPr>
          <p:cNvSpPr/>
          <p:nvPr/>
        </p:nvSpPr>
        <p:spPr>
          <a:xfrm>
            <a:off x="6618767" y="422874"/>
            <a:ext cx="457200" cy="457200"/>
          </a:xfrm>
          <a:prstGeom prst="star5">
            <a:avLst/>
          </a:prstGeom>
          <a:solidFill>
            <a:srgbClr val="9AA0F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37D9F01-BF71-9567-AFCE-EE8C568B8631}"/>
              </a:ext>
            </a:extLst>
          </p:cNvPr>
          <p:cNvSpPr txBox="1"/>
          <p:nvPr/>
        </p:nvSpPr>
        <p:spPr>
          <a:xfrm>
            <a:off x="3540642" y="376614"/>
            <a:ext cx="2875619" cy="646331"/>
          </a:xfrm>
          <a:prstGeom prst="rect">
            <a:avLst/>
          </a:prstGeom>
          <a:solidFill>
            <a:schemeClr val="bg1">
              <a:alpha val="75000"/>
            </a:schemeClr>
          </a:solidFill>
        </p:spPr>
        <p:txBody>
          <a:bodyPr wrap="square" rtlCol="0">
            <a:spAutoFit/>
          </a:bodyPr>
          <a:lstStyle>
            <a:defPPr>
              <a:defRPr lang="en-US"/>
            </a:defPPr>
            <a:lvl1pPr>
              <a:defRPr b="0"/>
            </a:lvl1pPr>
          </a:lstStyle>
          <a:p>
            <a:pPr algn="r"/>
            <a:r>
              <a:rPr lang="en-US" dirty="0"/>
              <a:t>Comm./Admin.: Tomball ISD Innovation Center</a:t>
            </a:r>
          </a:p>
        </p:txBody>
      </p:sp>
      <p:sp>
        <p:nvSpPr>
          <p:cNvPr id="43" name="TextBox 42">
            <a:extLst>
              <a:ext uri="{FF2B5EF4-FFF2-40B4-BE49-F238E27FC236}">
                <a16:creationId xmlns:a16="http://schemas.microsoft.com/office/drawing/2014/main" id="{7F8C665B-76B0-ACB9-E58E-DAB97DC43FCD}"/>
              </a:ext>
            </a:extLst>
          </p:cNvPr>
          <p:cNvSpPr txBox="1"/>
          <p:nvPr/>
        </p:nvSpPr>
        <p:spPr>
          <a:xfrm>
            <a:off x="7324947" y="3056921"/>
            <a:ext cx="3214151" cy="369332"/>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Admin.:  HCC </a:t>
            </a:r>
            <a:r>
              <a:rPr lang="en-US" dirty="0" err="1"/>
              <a:t>Collaboratorium</a:t>
            </a:r>
            <a:endParaRPr lang="en-US" dirty="0"/>
          </a:p>
        </p:txBody>
      </p:sp>
      <p:sp>
        <p:nvSpPr>
          <p:cNvPr id="48" name="TextBox 47">
            <a:extLst>
              <a:ext uri="{FF2B5EF4-FFF2-40B4-BE49-F238E27FC236}">
                <a16:creationId xmlns:a16="http://schemas.microsoft.com/office/drawing/2014/main" id="{9336E420-9C23-0861-DD3F-8C6AF5E0D14A}"/>
              </a:ext>
            </a:extLst>
          </p:cNvPr>
          <p:cNvSpPr txBox="1"/>
          <p:nvPr/>
        </p:nvSpPr>
        <p:spPr>
          <a:xfrm>
            <a:off x="10692809" y="1825024"/>
            <a:ext cx="1457221" cy="1200329"/>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CTE:  GCCISD Stuart Tech. HS</a:t>
            </a:r>
          </a:p>
        </p:txBody>
      </p:sp>
      <p:sp>
        <p:nvSpPr>
          <p:cNvPr id="3" name="TextBox 2">
            <a:extLst>
              <a:ext uri="{FF2B5EF4-FFF2-40B4-BE49-F238E27FC236}">
                <a16:creationId xmlns:a16="http://schemas.microsoft.com/office/drawing/2014/main" id="{C2645582-3D4E-2B29-C55F-4EEF4C1133F4}"/>
              </a:ext>
            </a:extLst>
          </p:cNvPr>
          <p:cNvSpPr txBox="1"/>
          <p:nvPr/>
        </p:nvSpPr>
        <p:spPr>
          <a:xfrm>
            <a:off x="130034" y="5705219"/>
            <a:ext cx="1964580" cy="1077218"/>
          </a:xfrm>
          <a:prstGeom prst="rect">
            <a:avLst/>
          </a:prstGeom>
          <a:solidFill>
            <a:schemeClr val="bg1">
              <a:alpha val="40000"/>
            </a:schemeClr>
          </a:solidFill>
        </p:spPr>
        <p:txBody>
          <a:bodyPr wrap="square" rtlCol="0" anchor="b">
            <a:spAutoFit/>
          </a:bodyPr>
          <a:lstStyle/>
          <a:p>
            <a:pPr algn="r"/>
            <a:r>
              <a:rPr lang="en-US" sz="1600" dirty="0"/>
              <a:t>2/19-20:  HCC </a:t>
            </a:r>
            <a:r>
              <a:rPr lang="en-US" sz="1600" dirty="0" err="1"/>
              <a:t>Collaboratorium</a:t>
            </a:r>
            <a:r>
              <a:rPr lang="en-US" sz="1600" dirty="0"/>
              <a:t> + Tomball ISD + GCCISD</a:t>
            </a:r>
          </a:p>
        </p:txBody>
      </p:sp>
      <p:sp>
        <p:nvSpPr>
          <p:cNvPr id="29" name="Star: 5 Points 28">
            <a:extLst>
              <a:ext uri="{FF2B5EF4-FFF2-40B4-BE49-F238E27FC236}">
                <a16:creationId xmlns:a16="http://schemas.microsoft.com/office/drawing/2014/main" id="{E31ECF5D-8573-3B6E-8E51-2C0F537C6018}"/>
              </a:ext>
            </a:extLst>
          </p:cNvPr>
          <p:cNvSpPr/>
          <p:nvPr/>
        </p:nvSpPr>
        <p:spPr>
          <a:xfrm>
            <a:off x="10845208" y="3025353"/>
            <a:ext cx="457200" cy="4572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79652D9B-F342-6D1D-5B48-E274980765DE}"/>
              </a:ext>
            </a:extLst>
          </p:cNvPr>
          <p:cNvSpPr/>
          <p:nvPr/>
        </p:nvSpPr>
        <p:spPr>
          <a:xfrm>
            <a:off x="6867747" y="3178756"/>
            <a:ext cx="457200" cy="457200"/>
          </a:xfrm>
          <a:prstGeom prst="star5">
            <a:avLst/>
          </a:prstGeom>
          <a:solidFill>
            <a:srgbClr val="9AA0F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71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188"/>
        <p:cNvGrpSpPr/>
        <p:nvPr/>
      </p:nvGrpSpPr>
      <p:grpSpPr>
        <a:xfrm>
          <a:off x="0" y="0"/>
          <a:ext cx="0" cy="0"/>
          <a:chOff x="0" y="0"/>
          <a:chExt cx="0" cy="0"/>
        </a:xfrm>
      </p:grpSpPr>
      <p:pic>
        <p:nvPicPr>
          <p:cNvPr id="189" name="Google Shape;189;g33296172bb7_0_111"/>
          <p:cNvPicPr preferRelativeResize="0"/>
          <p:nvPr/>
        </p:nvPicPr>
        <p:blipFill rotWithShape="1">
          <a:blip r:embed="rId3">
            <a:alphaModFix/>
          </a:blip>
          <a:srcRect t="25336" b="12026"/>
          <a:stretch/>
        </p:blipFill>
        <p:spPr>
          <a:xfrm>
            <a:off x="1868167" y="930417"/>
            <a:ext cx="4161734" cy="3480715"/>
          </a:xfrm>
          <a:prstGeom prst="rect">
            <a:avLst/>
          </a:prstGeom>
          <a:noFill/>
          <a:ln w="76200" cap="flat" cmpd="sng">
            <a:solidFill>
              <a:schemeClr val="dk2"/>
            </a:solidFill>
            <a:prstDash val="solid"/>
            <a:round/>
            <a:headEnd type="none" w="sm" len="sm"/>
            <a:tailEnd type="none" w="sm" len="sm"/>
          </a:ln>
        </p:spPr>
      </p:pic>
      <p:sp>
        <p:nvSpPr>
          <p:cNvPr id="190" name="Google Shape;190;g33296172bb7_0_111"/>
          <p:cNvSpPr/>
          <p:nvPr/>
        </p:nvSpPr>
        <p:spPr>
          <a:xfrm>
            <a:off x="6123283" y="873751"/>
            <a:ext cx="5898494" cy="5844419"/>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2133" b="1">
                <a:solidFill>
                  <a:schemeClr val="dk1"/>
                </a:solidFill>
                <a:latin typeface="Raleway"/>
                <a:ea typeface="Raleway"/>
                <a:cs typeface="Raleway"/>
                <a:sym typeface="Raleway"/>
              </a:rPr>
              <a:t>Highlights:</a:t>
            </a:r>
            <a:endParaRPr sz="2133" b="1">
              <a:solidFill>
                <a:schemeClr val="dk1"/>
              </a:solidFill>
              <a:latin typeface="Raleway"/>
              <a:ea typeface="Raleway"/>
              <a:cs typeface="Raleway"/>
              <a:sym typeface="Raleway"/>
            </a:endParaRPr>
          </a:p>
          <a:p>
            <a:pPr marL="0" marR="0" lvl="0" indent="0" algn="l" rtl="0">
              <a:spcBef>
                <a:spcPts val="0"/>
              </a:spcBef>
              <a:spcAft>
                <a:spcPts val="0"/>
              </a:spcAft>
              <a:buNone/>
            </a:pPr>
            <a:endParaRPr sz="2133" b="1">
              <a:solidFill>
                <a:schemeClr val="dk1"/>
              </a:solidFill>
              <a:latin typeface="Raleway"/>
              <a:ea typeface="Raleway"/>
              <a:cs typeface="Raleway"/>
              <a:sym typeface="Raleway"/>
            </a:endParaRPr>
          </a:p>
          <a:p>
            <a:pPr marL="0" lvl="0" indent="0" algn="l" rtl="0">
              <a:spcBef>
                <a:spcPts val="0"/>
              </a:spcBef>
              <a:spcAft>
                <a:spcPts val="0"/>
              </a:spcAft>
              <a:buNone/>
            </a:pPr>
            <a:r>
              <a:rPr lang="en-US" sz="1333" b="1">
                <a:solidFill>
                  <a:schemeClr val="dk1"/>
                </a:solidFill>
                <a:latin typeface="Raleway"/>
                <a:ea typeface="Raleway"/>
                <a:cs typeface="Raleway"/>
                <a:sym typeface="Raleway"/>
              </a:rPr>
              <a:t>Tomball ISD-Tomball Innovation Center </a:t>
            </a:r>
            <a:r>
              <a:rPr lang="en-US" sz="1333" b="1" i="1">
                <a:solidFill>
                  <a:schemeClr val="dk1"/>
                </a:solidFill>
                <a:latin typeface="Raleway"/>
                <a:ea typeface="Raleway"/>
                <a:cs typeface="Raleway"/>
                <a:sym typeface="Raleway"/>
              </a:rPr>
              <a:t>(repurposed building)</a:t>
            </a:r>
            <a:endParaRPr sz="1333" b="1" i="1">
              <a:solidFill>
                <a:schemeClr val="dk1"/>
              </a:solidFill>
              <a:latin typeface="Raleway"/>
              <a:ea typeface="Raleway"/>
              <a:cs typeface="Raleway"/>
              <a:sym typeface="Raleway"/>
            </a:endParaRPr>
          </a:p>
          <a:p>
            <a:pPr marL="304815" lvl="0" indent="-237079" algn="l" rtl="0">
              <a:spcBef>
                <a:spcPts val="0"/>
              </a:spcBef>
              <a:spcAft>
                <a:spcPts val="0"/>
              </a:spcAft>
              <a:buClr>
                <a:schemeClr val="dk1"/>
              </a:buClr>
              <a:buSzPts val="2000"/>
              <a:buFont typeface="Raleway"/>
              <a:buChar char="●"/>
            </a:pPr>
            <a:r>
              <a:rPr lang="en-US" sz="1333">
                <a:solidFill>
                  <a:schemeClr val="dk1"/>
                </a:solidFill>
                <a:latin typeface="Raleway"/>
                <a:ea typeface="Raleway"/>
                <a:cs typeface="Raleway"/>
                <a:sym typeface="Raleway"/>
              </a:rPr>
              <a:t>​The Tomball Innovation Center, part of the Tomball Independent School District (TISD), offers specialized Career and Technical Education (CTE) programs that are exclusively available at this dedicated facility. The exclusive programs at the Tomball Innovation Center include:</a:t>
            </a:r>
            <a:endParaRPr sz="1333">
              <a:solidFill>
                <a:schemeClr val="dk1"/>
              </a:solidFill>
              <a:latin typeface="Raleway"/>
              <a:ea typeface="Raleway"/>
              <a:cs typeface="Raleway"/>
              <a:sym typeface="Raleway"/>
            </a:endParaRPr>
          </a:p>
          <a:p>
            <a:pPr marL="0" lvl="0" indent="0" algn="l" rtl="0">
              <a:spcBef>
                <a:spcPts val="0"/>
              </a:spcBef>
              <a:spcAft>
                <a:spcPts val="0"/>
              </a:spcAft>
              <a:buNone/>
            </a:pPr>
            <a:r>
              <a:rPr lang="en-US" sz="1333">
                <a:solidFill>
                  <a:schemeClr val="dk1"/>
                </a:solidFill>
                <a:latin typeface="Raleway"/>
                <a:ea typeface="Raleway"/>
                <a:cs typeface="Raleway"/>
                <a:sym typeface="Raleway"/>
              </a:rPr>
              <a:t>		</a:t>
            </a:r>
            <a:r>
              <a:rPr lang="en-US" sz="1333" i="1">
                <a:solidFill>
                  <a:schemeClr val="dk1"/>
                </a:solidFill>
                <a:latin typeface="Raleway"/>
                <a:ea typeface="Raleway"/>
                <a:cs typeface="Raleway"/>
                <a:sym typeface="Raleway"/>
              </a:rPr>
              <a:t>Aviation Pilots, Aviation Maintenance, Electrical Technology,    </a:t>
            </a:r>
            <a:endParaRPr sz="1333" i="1">
              <a:solidFill>
                <a:schemeClr val="dk1"/>
              </a:solidFill>
              <a:latin typeface="Raleway"/>
              <a:ea typeface="Raleway"/>
              <a:cs typeface="Raleway"/>
              <a:sym typeface="Raleway"/>
            </a:endParaRPr>
          </a:p>
          <a:p>
            <a:pPr marL="0" marR="0" lvl="0" indent="0" algn="l" rtl="0">
              <a:spcBef>
                <a:spcPts val="0"/>
              </a:spcBef>
              <a:spcAft>
                <a:spcPts val="0"/>
              </a:spcAft>
              <a:buNone/>
            </a:pPr>
            <a:r>
              <a:rPr lang="en-US" sz="1333" b="1" i="1">
                <a:solidFill>
                  <a:schemeClr val="dk1"/>
                </a:solidFill>
                <a:latin typeface="Raleway"/>
                <a:ea typeface="Raleway"/>
                <a:cs typeface="Raleway"/>
                <a:sym typeface="Raleway"/>
              </a:rPr>
              <a:t>        	</a:t>
            </a:r>
            <a:r>
              <a:rPr lang="en-US" sz="1333" i="1">
                <a:solidFill>
                  <a:schemeClr val="dk1"/>
                </a:solidFill>
                <a:latin typeface="Raleway"/>
                <a:ea typeface="Raleway"/>
                <a:cs typeface="Raleway"/>
                <a:sym typeface="Raleway"/>
              </a:rPr>
              <a:t>Robotics, Law Enforcement.</a:t>
            </a:r>
            <a:endParaRPr sz="1333" i="1">
              <a:solidFill>
                <a:schemeClr val="dk1"/>
              </a:solidFill>
              <a:latin typeface="Raleway"/>
              <a:ea typeface="Raleway"/>
              <a:cs typeface="Raleway"/>
              <a:sym typeface="Raleway"/>
            </a:endParaRPr>
          </a:p>
          <a:p>
            <a:pPr marL="0" marR="0" lvl="0" indent="0" algn="l" rtl="0">
              <a:spcBef>
                <a:spcPts val="0"/>
              </a:spcBef>
              <a:spcAft>
                <a:spcPts val="0"/>
              </a:spcAft>
              <a:buNone/>
            </a:pPr>
            <a:endParaRPr sz="1333" i="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US" sz="1333" b="1">
                <a:solidFill>
                  <a:schemeClr val="dk1"/>
                </a:solidFill>
                <a:latin typeface="Raleway"/>
                <a:ea typeface="Raleway"/>
                <a:cs typeface="Raleway"/>
                <a:sym typeface="Raleway"/>
              </a:rPr>
              <a:t>Goose Creek CISD CTE Programs </a:t>
            </a:r>
            <a:r>
              <a:rPr lang="en-US" sz="1333" b="1" i="1">
                <a:solidFill>
                  <a:schemeClr val="dk1"/>
                </a:solidFill>
                <a:latin typeface="Raleway"/>
                <a:ea typeface="Raleway"/>
                <a:cs typeface="Raleway"/>
                <a:sym typeface="Raleway"/>
              </a:rPr>
              <a:t>(repurposed building)</a:t>
            </a:r>
            <a:endParaRPr sz="1333" b="1">
              <a:solidFill>
                <a:schemeClr val="dk1"/>
              </a:solidFill>
              <a:latin typeface="Raleway"/>
              <a:ea typeface="Raleway"/>
              <a:cs typeface="Raleway"/>
              <a:sym typeface="Raleway"/>
            </a:endParaRPr>
          </a:p>
          <a:p>
            <a:pPr marL="304815" lvl="0" indent="-237079" algn="l" rtl="0">
              <a:lnSpc>
                <a:spcPct val="115000"/>
              </a:lnSpc>
              <a:spcBef>
                <a:spcPts val="800"/>
              </a:spcBef>
              <a:spcAft>
                <a:spcPts val="0"/>
              </a:spcAft>
              <a:buClr>
                <a:schemeClr val="dk1"/>
              </a:buClr>
              <a:buSzPts val="2000"/>
              <a:buFont typeface="Raleway"/>
              <a:buChar char="●"/>
            </a:pPr>
            <a:r>
              <a:rPr lang="en-US" sz="1333">
                <a:solidFill>
                  <a:schemeClr val="dk1"/>
                </a:solidFill>
                <a:latin typeface="Raleway"/>
                <a:ea typeface="Raleway"/>
                <a:cs typeface="Raleway"/>
                <a:sym typeface="Raleway"/>
              </a:rPr>
              <a:t>The district offers CTE courses at various high schools and dedicated facilities, such as: </a:t>
            </a:r>
            <a:r>
              <a:rPr lang="en-US" sz="1333" b="1">
                <a:solidFill>
                  <a:schemeClr val="dk1"/>
                </a:solidFill>
                <a:latin typeface="Raleway"/>
                <a:ea typeface="Raleway"/>
                <a:cs typeface="Raleway"/>
                <a:sym typeface="Raleway"/>
              </a:rPr>
              <a:t>Stuart Career Tech High School</a:t>
            </a:r>
            <a:r>
              <a:rPr lang="en-US" sz="1333">
                <a:solidFill>
                  <a:schemeClr val="dk1"/>
                </a:solidFill>
                <a:latin typeface="Raleway"/>
                <a:ea typeface="Raleway"/>
                <a:cs typeface="Raleway"/>
                <a:sym typeface="Raleway"/>
              </a:rPr>
              <a:t> – A standalone campus focused on career and technical training.</a:t>
            </a:r>
            <a:endParaRPr sz="1333" b="1">
              <a:solidFill>
                <a:schemeClr val="dk1"/>
              </a:solidFill>
              <a:latin typeface="Raleway"/>
              <a:ea typeface="Raleway"/>
              <a:cs typeface="Raleway"/>
              <a:sym typeface="Raleway"/>
            </a:endParaRPr>
          </a:p>
          <a:p>
            <a:pPr marL="0" marR="0" lvl="0" indent="0" algn="l" rtl="0">
              <a:spcBef>
                <a:spcPts val="800"/>
              </a:spcBef>
              <a:spcAft>
                <a:spcPts val="0"/>
              </a:spcAft>
              <a:buNone/>
            </a:pPr>
            <a:endParaRPr sz="1333" b="1">
              <a:solidFill>
                <a:schemeClr val="dk1"/>
              </a:solidFill>
              <a:latin typeface="Raleway"/>
              <a:ea typeface="Raleway"/>
              <a:cs typeface="Raleway"/>
              <a:sym typeface="Raleway"/>
            </a:endParaRPr>
          </a:p>
          <a:p>
            <a:pPr marL="0" marR="0" lvl="0" indent="0" algn="l" rtl="0">
              <a:spcBef>
                <a:spcPts val="0"/>
              </a:spcBef>
              <a:spcAft>
                <a:spcPts val="0"/>
              </a:spcAft>
              <a:buNone/>
            </a:pPr>
            <a:r>
              <a:rPr lang="en-US" sz="1333" b="1">
                <a:solidFill>
                  <a:schemeClr val="dk1"/>
                </a:solidFill>
                <a:latin typeface="Raleway"/>
                <a:ea typeface="Raleway"/>
                <a:cs typeface="Raleway"/>
                <a:sym typeface="Raleway"/>
              </a:rPr>
              <a:t>HCC Collaboratorium West Houston</a:t>
            </a:r>
            <a:r>
              <a:rPr lang="en-US" sz="1333">
                <a:solidFill>
                  <a:schemeClr val="dk1"/>
                </a:solidFill>
                <a:latin typeface="Raleway"/>
                <a:ea typeface="Raleway"/>
                <a:cs typeface="Raleway"/>
                <a:sym typeface="Raleway"/>
              </a:rPr>
              <a:t> </a:t>
            </a:r>
            <a:r>
              <a:rPr lang="en-US" sz="1333" b="1">
                <a:solidFill>
                  <a:schemeClr val="dk1"/>
                </a:solidFill>
                <a:latin typeface="Raleway"/>
                <a:ea typeface="Raleway"/>
                <a:cs typeface="Raleway"/>
                <a:sym typeface="Raleway"/>
              </a:rPr>
              <a:t>Institute</a:t>
            </a:r>
            <a:r>
              <a:rPr lang="en-US" sz="1333">
                <a:solidFill>
                  <a:schemeClr val="dk1"/>
                </a:solidFill>
                <a:latin typeface="Raleway"/>
                <a:ea typeface="Raleway"/>
                <a:cs typeface="Raleway"/>
                <a:sym typeface="Raleway"/>
              </a:rPr>
              <a:t> high-tech space designed for collaboration, innovation, and problem-solving. </a:t>
            </a:r>
            <a:endParaRPr sz="1333">
              <a:solidFill>
                <a:schemeClr val="dk1"/>
              </a:solidFill>
              <a:latin typeface="Raleway"/>
              <a:ea typeface="Raleway"/>
              <a:cs typeface="Raleway"/>
              <a:sym typeface="Raleway"/>
            </a:endParaRPr>
          </a:p>
          <a:p>
            <a:pPr marL="304815" marR="0" lvl="0" indent="-237079" algn="l" rtl="0">
              <a:spcBef>
                <a:spcPts val="0"/>
              </a:spcBef>
              <a:spcAft>
                <a:spcPts val="0"/>
              </a:spcAft>
              <a:buClr>
                <a:schemeClr val="dk1"/>
              </a:buClr>
              <a:buSzPts val="2000"/>
              <a:buFont typeface="Raleway"/>
              <a:buChar char="●"/>
            </a:pPr>
            <a:r>
              <a:rPr lang="en-US" sz="1333">
                <a:solidFill>
                  <a:schemeClr val="dk1"/>
                </a:solidFill>
                <a:latin typeface="Raleway"/>
                <a:ea typeface="Raleway"/>
                <a:cs typeface="Raleway"/>
                <a:sym typeface="Raleway"/>
              </a:rPr>
              <a:t>It features interactive technology, flexible workspaces, and expert facilitation for strategic planning, workshops, and networking events. </a:t>
            </a:r>
            <a:endParaRPr sz="1333">
              <a:solidFill>
                <a:schemeClr val="dk1"/>
              </a:solidFill>
              <a:latin typeface="Raleway"/>
              <a:ea typeface="Raleway"/>
              <a:cs typeface="Raleway"/>
              <a:sym typeface="Raleway"/>
            </a:endParaRPr>
          </a:p>
          <a:p>
            <a:pPr marL="304815" marR="0" lvl="0" indent="-237079" algn="l" rtl="0">
              <a:spcBef>
                <a:spcPts val="0"/>
              </a:spcBef>
              <a:spcAft>
                <a:spcPts val="0"/>
              </a:spcAft>
              <a:buClr>
                <a:schemeClr val="dk1"/>
              </a:buClr>
              <a:buSzPts val="2000"/>
              <a:buFont typeface="Raleway"/>
              <a:buChar char="●"/>
            </a:pPr>
            <a:r>
              <a:rPr lang="en-US" sz="1333">
                <a:solidFill>
                  <a:schemeClr val="dk1"/>
                </a:solidFill>
                <a:latin typeface="Raleway"/>
                <a:ea typeface="Raleway"/>
                <a:cs typeface="Raleway"/>
                <a:sym typeface="Raleway"/>
              </a:rPr>
              <a:t>It includes a large interactive </a:t>
            </a:r>
            <a:r>
              <a:rPr lang="en-US" sz="1333" b="1" i="1">
                <a:solidFill>
                  <a:schemeClr val="dk1"/>
                </a:solidFill>
                <a:latin typeface="Raleway"/>
                <a:ea typeface="Raleway"/>
                <a:cs typeface="Raleway"/>
                <a:sym typeface="Raleway"/>
              </a:rPr>
              <a:t>Nureva Wall</a:t>
            </a:r>
            <a:r>
              <a:rPr lang="en-US" sz="1333">
                <a:solidFill>
                  <a:schemeClr val="dk1"/>
                </a:solidFill>
                <a:latin typeface="Raleway"/>
                <a:ea typeface="Raleway"/>
                <a:cs typeface="Raleway"/>
                <a:sym typeface="Raleway"/>
              </a:rPr>
              <a:t>, breakout rooms, and gathering spaces to enhance teamwork and creativity.</a:t>
            </a:r>
            <a:endParaRPr sz="1333">
              <a:solidFill>
                <a:schemeClr val="dk1"/>
              </a:solidFill>
              <a:latin typeface="Raleway"/>
              <a:ea typeface="Raleway"/>
              <a:cs typeface="Raleway"/>
              <a:sym typeface="Raleway"/>
            </a:endParaRPr>
          </a:p>
          <a:p>
            <a:pPr marL="304815" marR="0" lvl="0" indent="-237079" algn="l" rtl="0">
              <a:spcBef>
                <a:spcPts val="0"/>
              </a:spcBef>
              <a:spcAft>
                <a:spcPts val="0"/>
              </a:spcAft>
              <a:buClr>
                <a:schemeClr val="dk1"/>
              </a:buClr>
              <a:buSzPts val="2000"/>
              <a:buFont typeface="Raleway"/>
              <a:buChar char="●"/>
            </a:pPr>
            <a:r>
              <a:rPr lang="en-US" sz="1333">
                <a:solidFill>
                  <a:schemeClr val="dk1"/>
                </a:solidFill>
                <a:latin typeface="Raleway"/>
                <a:ea typeface="Raleway"/>
                <a:cs typeface="Raleway"/>
                <a:sym typeface="Raleway"/>
              </a:rPr>
              <a:t> Available for HCC and external organizations, it provides a dynamic environment for brainstorming and developing actionable solutions.</a:t>
            </a:r>
            <a:endParaRPr sz="1333">
              <a:solidFill>
                <a:schemeClr val="dk1"/>
              </a:solidFill>
              <a:latin typeface="Raleway"/>
              <a:ea typeface="Raleway"/>
              <a:cs typeface="Raleway"/>
              <a:sym typeface="Raleway"/>
            </a:endParaRPr>
          </a:p>
          <a:p>
            <a:pPr marL="304815" lvl="0" indent="0" algn="l" rtl="0">
              <a:lnSpc>
                <a:spcPct val="115000"/>
              </a:lnSpc>
              <a:spcBef>
                <a:spcPts val="800"/>
              </a:spcBef>
              <a:spcAft>
                <a:spcPts val="800"/>
              </a:spcAft>
              <a:buNone/>
            </a:pPr>
            <a:endParaRPr sz="1333" b="1">
              <a:solidFill>
                <a:schemeClr val="dk1"/>
              </a:solidFill>
              <a:latin typeface="Raleway"/>
              <a:ea typeface="Raleway"/>
              <a:cs typeface="Raleway"/>
              <a:sym typeface="Raleway"/>
            </a:endParaRPr>
          </a:p>
        </p:txBody>
      </p:sp>
      <p:grpSp>
        <p:nvGrpSpPr>
          <p:cNvPr id="191" name="Google Shape;191;g33296172bb7_0_111"/>
          <p:cNvGrpSpPr/>
          <p:nvPr/>
        </p:nvGrpSpPr>
        <p:grpSpPr>
          <a:xfrm>
            <a:off x="11163300" y="-654050"/>
            <a:ext cx="1909592" cy="1909592"/>
            <a:chOff x="0" y="0"/>
            <a:chExt cx="812800" cy="812800"/>
          </a:xfrm>
        </p:grpSpPr>
        <p:sp>
          <p:nvSpPr>
            <p:cNvPr id="192" name="Google Shape;192;g33296172bb7_0_11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3" name="Google Shape;193;g33296172bb7_0_111"/>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194" name="Google Shape;194;g33296172bb7_0_111"/>
          <p:cNvSpPr txBox="1"/>
          <p:nvPr/>
        </p:nvSpPr>
        <p:spPr>
          <a:xfrm>
            <a:off x="349578" y="237899"/>
            <a:ext cx="10713800" cy="51706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800" b="1">
                <a:solidFill>
                  <a:srgbClr val="FFFFFF"/>
                </a:solidFill>
                <a:latin typeface="Raleway"/>
                <a:ea typeface="Raleway"/>
                <a:cs typeface="Raleway"/>
                <a:sym typeface="Raleway"/>
              </a:rPr>
              <a:t>Houston</a:t>
            </a:r>
            <a:r>
              <a:rPr lang="en-US" sz="2800">
                <a:solidFill>
                  <a:srgbClr val="FFFFFF"/>
                </a:solidFill>
                <a:latin typeface="Raleway"/>
                <a:ea typeface="Raleway"/>
                <a:cs typeface="Raleway"/>
                <a:sym typeface="Raleway"/>
              </a:rPr>
              <a:t> - Tomball ISD, Goose Creek CISD, HCC Collaboratorium</a:t>
            </a:r>
            <a:endParaRPr sz="622"/>
          </a:p>
        </p:txBody>
      </p:sp>
      <p:pic>
        <p:nvPicPr>
          <p:cNvPr id="195" name="Google Shape;195;g33296172bb7_0_111"/>
          <p:cNvPicPr preferRelativeResize="0"/>
          <p:nvPr/>
        </p:nvPicPr>
        <p:blipFill>
          <a:blip r:embed="rId4">
            <a:alphaModFix/>
          </a:blip>
          <a:stretch>
            <a:fillRect/>
          </a:stretch>
        </p:blipFill>
        <p:spPr>
          <a:xfrm>
            <a:off x="120034" y="993533"/>
            <a:ext cx="2340817" cy="3344135"/>
          </a:xfrm>
          <a:prstGeom prst="rect">
            <a:avLst/>
          </a:prstGeom>
          <a:noFill/>
          <a:ln w="76200" cap="flat" cmpd="sng">
            <a:solidFill>
              <a:schemeClr val="dk2"/>
            </a:solidFill>
            <a:prstDash val="solid"/>
            <a:round/>
            <a:headEnd type="none" w="sm" len="sm"/>
            <a:tailEnd type="none" w="sm" len="sm"/>
          </a:ln>
        </p:spPr>
      </p:pic>
      <p:pic>
        <p:nvPicPr>
          <p:cNvPr id="196" name="Google Shape;196;g33296172bb7_0_111"/>
          <p:cNvPicPr preferRelativeResize="0"/>
          <p:nvPr/>
        </p:nvPicPr>
        <p:blipFill>
          <a:blip r:embed="rId5">
            <a:alphaModFix/>
          </a:blip>
          <a:stretch>
            <a:fillRect/>
          </a:stretch>
        </p:blipFill>
        <p:spPr>
          <a:xfrm>
            <a:off x="1042717" y="4377667"/>
            <a:ext cx="4198033" cy="2380499"/>
          </a:xfrm>
          <a:prstGeom prst="rect">
            <a:avLst/>
          </a:prstGeom>
          <a:noFill/>
          <a:ln w="7620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34981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468B4-BB16-BF8E-1B6F-539412FD1F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9215BF-27D7-4DC8-837F-B456291BCC55}"/>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66432"/>
          <a:stretch/>
        </p:blipFill>
        <p:spPr>
          <a:xfrm>
            <a:off x="0" y="-5585"/>
            <a:ext cx="12192000" cy="6863585"/>
          </a:xfrm>
          <a:prstGeom prst="rect">
            <a:avLst/>
          </a:prstGeom>
        </p:spPr>
      </p:pic>
      <p:graphicFrame>
        <p:nvGraphicFramePr>
          <p:cNvPr id="5" name="Diagram 4">
            <a:extLst>
              <a:ext uri="{FF2B5EF4-FFF2-40B4-BE49-F238E27FC236}">
                <a16:creationId xmlns:a16="http://schemas.microsoft.com/office/drawing/2014/main" id="{8FB48B57-8741-A8CB-1E18-8CFAC899BBAC}"/>
              </a:ext>
            </a:extLst>
          </p:cNvPr>
          <p:cNvGraphicFramePr/>
          <p:nvPr>
            <p:extLst>
              <p:ext uri="{D42A27DB-BD31-4B8C-83A1-F6EECF244321}">
                <p14:modId xmlns:p14="http://schemas.microsoft.com/office/powerpoint/2010/main" val="117932300"/>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43109FC7-04D3-B767-CC90-2045809FD15B}"/>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Tomball ISD / </a:t>
            </a:r>
            <a:r>
              <a:rPr lang="en-US" sz="1400" b="1" dirty="0"/>
              <a:t>Innovation Center</a:t>
            </a:r>
          </a:p>
        </p:txBody>
      </p:sp>
    </p:spTree>
    <p:extLst>
      <p:ext uri="{BB962C8B-B14F-4D97-AF65-F5344CB8AC3E}">
        <p14:creationId xmlns:p14="http://schemas.microsoft.com/office/powerpoint/2010/main" val="301960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110A5-CE5D-1260-CF20-34EF97A697B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CEE45F-ADC0-2D84-6D61-1837357F2C9C}"/>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55409"/>
          <a:stretch/>
        </p:blipFill>
        <p:spPr>
          <a:xfrm>
            <a:off x="0" y="0"/>
            <a:ext cx="12192000" cy="6858000"/>
          </a:xfrm>
          <a:prstGeom prst="rect">
            <a:avLst/>
          </a:prstGeom>
        </p:spPr>
      </p:pic>
      <p:graphicFrame>
        <p:nvGraphicFramePr>
          <p:cNvPr id="5" name="Diagram 4">
            <a:extLst>
              <a:ext uri="{FF2B5EF4-FFF2-40B4-BE49-F238E27FC236}">
                <a16:creationId xmlns:a16="http://schemas.microsoft.com/office/drawing/2014/main" id="{A932AAD0-F501-1B77-2379-5CC38B1265B8}"/>
              </a:ext>
            </a:extLst>
          </p:cNvPr>
          <p:cNvGraphicFramePr/>
          <p:nvPr>
            <p:extLst>
              <p:ext uri="{D42A27DB-BD31-4B8C-83A1-F6EECF244321}">
                <p14:modId xmlns:p14="http://schemas.microsoft.com/office/powerpoint/2010/main" val="1842093563"/>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D3FE45C9-9FD0-7087-5EED-FCDF84FD877E}"/>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Houston Community College / </a:t>
            </a:r>
            <a:r>
              <a:rPr lang="en-US" sz="1400" b="1" dirty="0" err="1"/>
              <a:t>Collaboratorium</a:t>
            </a:r>
            <a:endParaRPr lang="en-US" sz="1400" b="1" dirty="0"/>
          </a:p>
        </p:txBody>
      </p:sp>
    </p:spTree>
    <p:extLst>
      <p:ext uri="{BB962C8B-B14F-4D97-AF65-F5344CB8AC3E}">
        <p14:creationId xmlns:p14="http://schemas.microsoft.com/office/powerpoint/2010/main" val="14710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0EAB8-1ABC-F517-FC43-6886A16507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538BBC-7BCA-04FE-65A6-3FD90361FFF0}"/>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2755"/>
          <a:stretch/>
        </p:blipFill>
        <p:spPr>
          <a:xfrm>
            <a:off x="0" y="1"/>
            <a:ext cx="12192000" cy="6858000"/>
          </a:xfrm>
          <a:prstGeom prst="rect">
            <a:avLst/>
          </a:prstGeom>
        </p:spPr>
      </p:pic>
      <p:graphicFrame>
        <p:nvGraphicFramePr>
          <p:cNvPr id="5" name="Diagram 4">
            <a:extLst>
              <a:ext uri="{FF2B5EF4-FFF2-40B4-BE49-F238E27FC236}">
                <a16:creationId xmlns:a16="http://schemas.microsoft.com/office/drawing/2014/main" id="{85A56459-7943-7D98-51A2-F8DF3E16FECF}"/>
              </a:ext>
            </a:extLst>
          </p:cNvPr>
          <p:cNvGraphicFramePr/>
          <p:nvPr>
            <p:extLst>
              <p:ext uri="{D42A27DB-BD31-4B8C-83A1-F6EECF244321}">
                <p14:modId xmlns:p14="http://schemas.microsoft.com/office/powerpoint/2010/main" val="3371508938"/>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9742E061-E5FF-AB00-6F24-0FBFBE9565A9}"/>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Goose Creek CISD / </a:t>
            </a:r>
            <a:r>
              <a:rPr lang="en-US" sz="1400" b="1" dirty="0"/>
              <a:t>Stuart Career Technical High School</a:t>
            </a:r>
          </a:p>
        </p:txBody>
      </p:sp>
    </p:spTree>
    <p:extLst>
      <p:ext uri="{BB962C8B-B14F-4D97-AF65-F5344CB8AC3E}">
        <p14:creationId xmlns:p14="http://schemas.microsoft.com/office/powerpoint/2010/main" val="14288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E0D00-C742-A925-54AA-DBAF4CAA4E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F96BB7-335E-6842-DA25-FBB7E98500B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0338"/>
          <a:stretch/>
        </p:blipFill>
        <p:spPr>
          <a:xfrm>
            <a:off x="2277417" y="-5585"/>
            <a:ext cx="7637166" cy="6863586"/>
          </a:xfrm>
          <a:prstGeom prst="rect">
            <a:avLst/>
          </a:prstGeom>
        </p:spPr>
      </p:pic>
      <p:sp>
        <p:nvSpPr>
          <p:cNvPr id="2" name="TextBox 1">
            <a:extLst>
              <a:ext uri="{FF2B5EF4-FFF2-40B4-BE49-F238E27FC236}">
                <a16:creationId xmlns:a16="http://schemas.microsoft.com/office/drawing/2014/main" id="{091EFD0D-3B00-1057-30B2-310CD0914B2D}"/>
              </a:ext>
            </a:extLst>
          </p:cNvPr>
          <p:cNvSpPr txBox="1"/>
          <p:nvPr/>
        </p:nvSpPr>
        <p:spPr>
          <a:xfrm>
            <a:off x="130034" y="148181"/>
            <a:ext cx="1964580" cy="830997"/>
          </a:xfrm>
          <a:prstGeom prst="rect">
            <a:avLst/>
          </a:prstGeom>
          <a:solidFill>
            <a:schemeClr val="bg1">
              <a:alpha val="40000"/>
            </a:schemeClr>
          </a:solidFill>
        </p:spPr>
        <p:txBody>
          <a:bodyPr wrap="square" rtlCol="0">
            <a:spAutoFit/>
          </a:bodyPr>
          <a:lstStyle/>
          <a:p>
            <a:r>
              <a:rPr lang="en-US" sz="2400" b="1" dirty="0"/>
              <a:t>Austin-Area Tours:</a:t>
            </a:r>
          </a:p>
        </p:txBody>
      </p:sp>
      <p:sp>
        <p:nvSpPr>
          <p:cNvPr id="4" name="TextBox 3">
            <a:extLst>
              <a:ext uri="{FF2B5EF4-FFF2-40B4-BE49-F238E27FC236}">
                <a16:creationId xmlns:a16="http://schemas.microsoft.com/office/drawing/2014/main" id="{D377DD80-69AF-CF88-2A9B-D9EB3EFBE87D}"/>
              </a:ext>
            </a:extLst>
          </p:cNvPr>
          <p:cNvSpPr txBox="1"/>
          <p:nvPr/>
        </p:nvSpPr>
        <p:spPr>
          <a:xfrm>
            <a:off x="6134808" y="2220903"/>
            <a:ext cx="4827659" cy="646331"/>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Community/Admin.:  Georgetown ISD </a:t>
            </a:r>
            <a:r>
              <a:rPr lang="en-US" dirty="0" err="1"/>
              <a:t>Hammerlun</a:t>
            </a:r>
            <a:r>
              <a:rPr lang="en-US" dirty="0"/>
              <a:t> Center for Leadership &amp; Learning</a:t>
            </a:r>
          </a:p>
        </p:txBody>
      </p:sp>
      <p:sp>
        <p:nvSpPr>
          <p:cNvPr id="10" name="TextBox 9">
            <a:extLst>
              <a:ext uri="{FF2B5EF4-FFF2-40B4-BE49-F238E27FC236}">
                <a16:creationId xmlns:a16="http://schemas.microsoft.com/office/drawing/2014/main" id="{05F68437-E557-3E2D-FB94-D401CB02A4CA}"/>
              </a:ext>
            </a:extLst>
          </p:cNvPr>
          <p:cNvSpPr txBox="1"/>
          <p:nvPr/>
        </p:nvSpPr>
        <p:spPr>
          <a:xfrm>
            <a:off x="1355116" y="2466764"/>
            <a:ext cx="4101819" cy="646331"/>
          </a:xfrm>
          <a:prstGeom prst="rect">
            <a:avLst/>
          </a:prstGeom>
          <a:solidFill>
            <a:schemeClr val="bg1">
              <a:alpha val="75000"/>
            </a:schemeClr>
          </a:solidFill>
        </p:spPr>
        <p:txBody>
          <a:bodyPr wrap="square" rtlCol="0">
            <a:spAutoFit/>
          </a:bodyPr>
          <a:lstStyle>
            <a:defPPr>
              <a:defRPr lang="en-US"/>
            </a:defPPr>
            <a:lvl1pPr>
              <a:defRPr b="0"/>
            </a:lvl1pPr>
          </a:lstStyle>
          <a:p>
            <a:pPr algn="r"/>
            <a:r>
              <a:rPr lang="en-US" dirty="0"/>
              <a:t>Enhanced Academics:  Georgetown ISD Future Ready Learning Complex</a:t>
            </a:r>
          </a:p>
        </p:txBody>
      </p:sp>
      <p:sp>
        <p:nvSpPr>
          <p:cNvPr id="11" name="TextBox 10">
            <a:extLst>
              <a:ext uri="{FF2B5EF4-FFF2-40B4-BE49-F238E27FC236}">
                <a16:creationId xmlns:a16="http://schemas.microsoft.com/office/drawing/2014/main" id="{5EF089C8-C209-4D92-83C1-0934DDB939AD}"/>
              </a:ext>
            </a:extLst>
          </p:cNvPr>
          <p:cNvSpPr txBox="1"/>
          <p:nvPr/>
        </p:nvSpPr>
        <p:spPr>
          <a:xfrm>
            <a:off x="10026391" y="5700391"/>
            <a:ext cx="1964580" cy="1077218"/>
          </a:xfrm>
          <a:prstGeom prst="rect">
            <a:avLst/>
          </a:prstGeom>
          <a:solidFill>
            <a:schemeClr val="bg1">
              <a:alpha val="40000"/>
            </a:schemeClr>
          </a:solidFill>
        </p:spPr>
        <p:txBody>
          <a:bodyPr wrap="square" rtlCol="0" anchor="b">
            <a:spAutoFit/>
          </a:bodyPr>
          <a:lstStyle/>
          <a:p>
            <a:r>
              <a:rPr lang="en-US" sz="1600" dirty="0"/>
              <a:t>3/3:  Georgetown ISD Future Ready Learning Complex + </a:t>
            </a:r>
            <a:r>
              <a:rPr lang="en-US" sz="1600" dirty="0" err="1"/>
              <a:t>Hammerlun</a:t>
            </a:r>
            <a:r>
              <a:rPr lang="en-US" sz="1600" dirty="0"/>
              <a:t> Center</a:t>
            </a:r>
          </a:p>
        </p:txBody>
      </p:sp>
      <p:sp>
        <p:nvSpPr>
          <p:cNvPr id="12" name="Star: 5 Points 11">
            <a:extLst>
              <a:ext uri="{FF2B5EF4-FFF2-40B4-BE49-F238E27FC236}">
                <a16:creationId xmlns:a16="http://schemas.microsoft.com/office/drawing/2014/main" id="{8FA8C280-B083-1B31-4782-A6F2D5F1CBB9}"/>
              </a:ext>
            </a:extLst>
          </p:cNvPr>
          <p:cNvSpPr/>
          <p:nvPr/>
        </p:nvSpPr>
        <p:spPr>
          <a:xfrm>
            <a:off x="5452972" y="2344168"/>
            <a:ext cx="685800" cy="685800"/>
          </a:xfrm>
          <a:prstGeom prst="star5">
            <a:avLst/>
          </a:prstGeom>
          <a:gradFill>
            <a:gsLst>
              <a:gs pos="39000">
                <a:srgbClr val="9AA0FC"/>
              </a:gs>
              <a:gs pos="75000">
                <a:srgbClr val="DF7399"/>
              </a:gs>
            </a:gsLst>
            <a:lin ang="5400000" scaled="1"/>
          </a:gra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64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235"/>
        <p:cNvGrpSpPr/>
        <p:nvPr/>
      </p:nvGrpSpPr>
      <p:grpSpPr>
        <a:xfrm>
          <a:off x="0" y="0"/>
          <a:ext cx="0" cy="0"/>
          <a:chOff x="0" y="0"/>
          <a:chExt cx="0" cy="0"/>
        </a:xfrm>
      </p:grpSpPr>
      <p:grpSp>
        <p:nvGrpSpPr>
          <p:cNvPr id="236" name="Google Shape;236;g332f23a909d_1_12"/>
          <p:cNvGrpSpPr/>
          <p:nvPr/>
        </p:nvGrpSpPr>
        <p:grpSpPr>
          <a:xfrm>
            <a:off x="92300" y="1973050"/>
            <a:ext cx="12192058" cy="5895826"/>
            <a:chOff x="0" y="-47625"/>
            <a:chExt cx="5512611" cy="2329200"/>
          </a:xfrm>
        </p:grpSpPr>
        <p:sp>
          <p:nvSpPr>
            <p:cNvPr id="237" name="Google Shape;237;g332f23a909d_1_12"/>
            <p:cNvSpPr/>
            <p:nvPr/>
          </p:nvSpPr>
          <p:spPr>
            <a:xfrm>
              <a:off x="0" y="0"/>
              <a:ext cx="5512611" cy="2281491"/>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8" name="Google Shape;238;g332f23a909d_1_12"/>
            <p:cNvSpPr txBox="1"/>
            <p:nvPr/>
          </p:nvSpPr>
          <p:spPr>
            <a:xfrm>
              <a:off x="0" y="-47625"/>
              <a:ext cx="5512500" cy="23292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239" name="Google Shape;239;g332f23a909d_1_12"/>
          <p:cNvGrpSpPr/>
          <p:nvPr/>
        </p:nvGrpSpPr>
        <p:grpSpPr>
          <a:xfrm>
            <a:off x="11163300" y="-654050"/>
            <a:ext cx="1909592" cy="1909592"/>
            <a:chOff x="0" y="0"/>
            <a:chExt cx="812800" cy="812800"/>
          </a:xfrm>
        </p:grpSpPr>
        <p:sp>
          <p:nvSpPr>
            <p:cNvPr id="240" name="Google Shape;240;g332f23a909d_1_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1" name="Google Shape;241;g332f23a909d_1_12"/>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242" name="Google Shape;242;g332f23a909d_1_12"/>
          <p:cNvSpPr txBox="1"/>
          <p:nvPr/>
        </p:nvSpPr>
        <p:spPr>
          <a:xfrm>
            <a:off x="478997" y="1249199"/>
            <a:ext cx="11234000" cy="51706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800" b="1">
                <a:solidFill>
                  <a:srgbClr val="FFFFFF"/>
                </a:solidFill>
                <a:latin typeface="Raleway"/>
                <a:ea typeface="Raleway"/>
                <a:cs typeface="Raleway"/>
                <a:sym typeface="Raleway"/>
              </a:rPr>
              <a:t>Austin</a:t>
            </a:r>
            <a:r>
              <a:rPr lang="en-US" sz="2800">
                <a:solidFill>
                  <a:srgbClr val="FFFFFF"/>
                </a:solidFill>
                <a:latin typeface="Raleway"/>
                <a:ea typeface="Raleway"/>
                <a:cs typeface="Raleway"/>
                <a:sym typeface="Raleway"/>
              </a:rPr>
              <a:t> - Georgetown ISD - Future Ready Complex &amp; EC Center </a:t>
            </a:r>
            <a:endParaRPr sz="622"/>
          </a:p>
        </p:txBody>
      </p:sp>
      <p:pic>
        <p:nvPicPr>
          <p:cNvPr id="243" name="Google Shape;243;g332f23a909d_1_12"/>
          <p:cNvPicPr preferRelativeResize="0"/>
          <p:nvPr/>
        </p:nvPicPr>
        <p:blipFill>
          <a:blip r:embed="rId3">
            <a:alphaModFix/>
          </a:blip>
          <a:stretch>
            <a:fillRect/>
          </a:stretch>
        </p:blipFill>
        <p:spPr>
          <a:xfrm>
            <a:off x="92293" y="2101417"/>
            <a:ext cx="3190467" cy="2437433"/>
          </a:xfrm>
          <a:prstGeom prst="rect">
            <a:avLst/>
          </a:prstGeom>
          <a:noFill/>
          <a:ln w="38100" cap="flat" cmpd="sng">
            <a:solidFill>
              <a:srgbClr val="725693"/>
            </a:solidFill>
            <a:prstDash val="solid"/>
            <a:round/>
            <a:headEnd type="none" w="sm" len="sm"/>
            <a:tailEnd type="none" w="sm" len="sm"/>
          </a:ln>
        </p:spPr>
      </p:pic>
      <p:sp>
        <p:nvSpPr>
          <p:cNvPr id="244" name="Google Shape;244;g332f23a909d_1_12"/>
          <p:cNvSpPr/>
          <p:nvPr/>
        </p:nvSpPr>
        <p:spPr>
          <a:xfrm>
            <a:off x="1878983" y="3604117"/>
            <a:ext cx="85200" cy="852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622">
              <a:latin typeface="Calibri"/>
              <a:ea typeface="Calibri"/>
              <a:cs typeface="Calibri"/>
              <a:sym typeface="Calibri"/>
            </a:endParaRPr>
          </a:p>
        </p:txBody>
      </p:sp>
      <p:sp>
        <p:nvSpPr>
          <p:cNvPr id="245" name="Google Shape;245;g332f23a909d_1_12"/>
          <p:cNvSpPr/>
          <p:nvPr/>
        </p:nvSpPr>
        <p:spPr>
          <a:xfrm>
            <a:off x="2482417" y="3518917"/>
            <a:ext cx="113600" cy="852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622">
              <a:latin typeface="Calibri"/>
              <a:ea typeface="Calibri"/>
              <a:cs typeface="Calibri"/>
              <a:sym typeface="Calibri"/>
            </a:endParaRPr>
          </a:p>
        </p:txBody>
      </p:sp>
      <p:pic>
        <p:nvPicPr>
          <p:cNvPr id="246" name="Google Shape;246;g332f23a909d_1_12"/>
          <p:cNvPicPr preferRelativeResize="0"/>
          <p:nvPr/>
        </p:nvPicPr>
        <p:blipFill>
          <a:blip r:embed="rId4">
            <a:alphaModFix/>
          </a:blip>
          <a:stretch>
            <a:fillRect/>
          </a:stretch>
        </p:blipFill>
        <p:spPr>
          <a:xfrm>
            <a:off x="92300" y="4756117"/>
            <a:ext cx="3190466" cy="1855600"/>
          </a:xfrm>
          <a:prstGeom prst="rect">
            <a:avLst/>
          </a:prstGeom>
          <a:noFill/>
          <a:ln w="38100" cap="flat" cmpd="sng">
            <a:solidFill>
              <a:srgbClr val="725693"/>
            </a:solidFill>
            <a:prstDash val="solid"/>
            <a:round/>
            <a:headEnd type="none" w="sm" len="sm"/>
            <a:tailEnd type="none" w="sm" len="sm"/>
          </a:ln>
        </p:spPr>
      </p:pic>
      <p:pic>
        <p:nvPicPr>
          <p:cNvPr id="247" name="Google Shape;247;g332f23a909d_1_12"/>
          <p:cNvPicPr preferRelativeResize="0"/>
          <p:nvPr/>
        </p:nvPicPr>
        <p:blipFill>
          <a:blip r:embed="rId5">
            <a:alphaModFix/>
          </a:blip>
          <a:stretch>
            <a:fillRect/>
          </a:stretch>
        </p:blipFill>
        <p:spPr>
          <a:xfrm>
            <a:off x="3539300" y="2101417"/>
            <a:ext cx="2709534" cy="2437433"/>
          </a:xfrm>
          <a:prstGeom prst="rect">
            <a:avLst/>
          </a:prstGeom>
          <a:noFill/>
          <a:ln w="38100" cap="flat" cmpd="sng">
            <a:solidFill>
              <a:srgbClr val="725693"/>
            </a:solidFill>
            <a:prstDash val="solid"/>
            <a:round/>
            <a:headEnd type="none" w="sm" len="sm"/>
            <a:tailEnd type="none" w="sm" len="sm"/>
          </a:ln>
        </p:spPr>
      </p:pic>
      <p:pic>
        <p:nvPicPr>
          <p:cNvPr id="248" name="Google Shape;248;g332f23a909d_1_12"/>
          <p:cNvPicPr preferRelativeResize="0"/>
          <p:nvPr/>
        </p:nvPicPr>
        <p:blipFill>
          <a:blip r:embed="rId6">
            <a:alphaModFix/>
          </a:blip>
          <a:stretch>
            <a:fillRect/>
          </a:stretch>
        </p:blipFill>
        <p:spPr>
          <a:xfrm>
            <a:off x="3535267" y="4756109"/>
            <a:ext cx="2717597" cy="1915283"/>
          </a:xfrm>
          <a:prstGeom prst="rect">
            <a:avLst/>
          </a:prstGeom>
          <a:noFill/>
          <a:ln w="38100" cap="flat" cmpd="sng">
            <a:solidFill>
              <a:srgbClr val="725693"/>
            </a:solidFill>
            <a:prstDash val="solid"/>
            <a:round/>
            <a:headEnd type="none" w="sm" len="sm"/>
            <a:tailEnd type="none" w="sm" len="sm"/>
          </a:ln>
        </p:spPr>
      </p:pic>
      <p:pic>
        <p:nvPicPr>
          <p:cNvPr id="249" name="Google Shape;249;g332f23a909d_1_12"/>
          <p:cNvPicPr preferRelativeResize="0"/>
          <p:nvPr/>
        </p:nvPicPr>
        <p:blipFill>
          <a:blip r:embed="rId7">
            <a:alphaModFix/>
          </a:blip>
          <a:stretch>
            <a:fillRect/>
          </a:stretch>
        </p:blipFill>
        <p:spPr>
          <a:xfrm>
            <a:off x="6350483" y="3335550"/>
            <a:ext cx="1997367" cy="2524800"/>
          </a:xfrm>
          <a:prstGeom prst="rect">
            <a:avLst/>
          </a:prstGeom>
          <a:noFill/>
          <a:ln w="38100" cap="flat" cmpd="sng">
            <a:solidFill>
              <a:srgbClr val="725693"/>
            </a:solidFill>
            <a:prstDash val="solid"/>
            <a:round/>
            <a:headEnd type="none" w="sm" len="sm"/>
            <a:tailEnd type="none" w="sm" len="sm"/>
          </a:ln>
        </p:spPr>
      </p:pic>
      <p:sp>
        <p:nvSpPr>
          <p:cNvPr id="250" name="Google Shape;250;g332f23a909d_1_12"/>
          <p:cNvSpPr txBox="1"/>
          <p:nvPr/>
        </p:nvSpPr>
        <p:spPr>
          <a:xfrm>
            <a:off x="8195450" y="2136900"/>
            <a:ext cx="3903200" cy="4164200"/>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US" sz="1867" b="1">
                <a:solidFill>
                  <a:schemeClr val="dk1"/>
                </a:solidFill>
                <a:latin typeface="Raleway"/>
                <a:ea typeface="Raleway"/>
                <a:cs typeface="Raleway"/>
                <a:sym typeface="Raleway"/>
              </a:rPr>
              <a:t>Highlights</a:t>
            </a:r>
            <a:endParaRPr sz="1867" b="1">
              <a:solidFill>
                <a:schemeClr val="dk1"/>
              </a:solidFill>
              <a:latin typeface="Raleway"/>
              <a:ea typeface="Raleway"/>
              <a:cs typeface="Raleway"/>
              <a:sym typeface="Raleway"/>
            </a:endParaRPr>
          </a:p>
          <a:p>
            <a:pPr marL="0" lvl="0" indent="0" algn="ctr" rtl="0">
              <a:lnSpc>
                <a:spcPct val="115000"/>
              </a:lnSpc>
              <a:spcBef>
                <a:spcPts val="0"/>
              </a:spcBef>
              <a:spcAft>
                <a:spcPts val="0"/>
              </a:spcAft>
              <a:buNone/>
            </a:pPr>
            <a:r>
              <a:rPr lang="en-US" sz="1600" b="1">
                <a:solidFill>
                  <a:schemeClr val="dk1"/>
                </a:solidFill>
                <a:latin typeface="Raleway"/>
                <a:ea typeface="Raleway"/>
                <a:cs typeface="Raleway"/>
                <a:sym typeface="Raleway"/>
              </a:rPr>
              <a:t> </a:t>
            </a:r>
            <a:endParaRPr sz="1600" b="1">
              <a:solidFill>
                <a:schemeClr val="dk1"/>
              </a:solidFill>
              <a:latin typeface="Raleway"/>
              <a:ea typeface="Raleway"/>
              <a:cs typeface="Raleway"/>
              <a:sym typeface="Raleway"/>
            </a:endParaRPr>
          </a:p>
          <a:p>
            <a:pPr marL="609630" lvl="0" indent="-254013" algn="l" rtl="0">
              <a:lnSpc>
                <a:spcPct val="100000"/>
              </a:lnSpc>
              <a:spcBef>
                <a:spcPts val="0"/>
              </a:spcBef>
              <a:spcAft>
                <a:spcPts val="0"/>
              </a:spcAft>
              <a:buClr>
                <a:schemeClr val="dk1"/>
              </a:buClr>
              <a:buSzPts val="2400"/>
              <a:buFont typeface="Raleway"/>
              <a:buChar char="●"/>
            </a:pPr>
            <a:r>
              <a:rPr lang="en-US" sz="1600">
                <a:solidFill>
                  <a:schemeClr val="dk1"/>
                </a:solidFill>
                <a:latin typeface="Raleway"/>
                <a:ea typeface="Raleway"/>
                <a:cs typeface="Raleway"/>
                <a:sym typeface="Raleway"/>
              </a:rPr>
              <a:t>Variety of CTE Programs: Advanced Engineering, Automotive, Aviation, Cosmetology, Culinary Arts, Drones, Health Science, Rocketry</a:t>
            </a:r>
            <a:endParaRPr sz="1600">
              <a:solidFill>
                <a:schemeClr val="dk1"/>
              </a:solidFill>
              <a:latin typeface="Raleway"/>
              <a:ea typeface="Raleway"/>
              <a:cs typeface="Raleway"/>
              <a:sym typeface="Raleway"/>
            </a:endParaRPr>
          </a:p>
          <a:p>
            <a:pPr marL="609630" lvl="0" indent="0" algn="l" rtl="0">
              <a:lnSpc>
                <a:spcPct val="100000"/>
              </a:lnSpc>
              <a:spcBef>
                <a:spcPts val="0"/>
              </a:spcBef>
              <a:spcAft>
                <a:spcPts val="0"/>
              </a:spcAft>
              <a:buNone/>
            </a:pPr>
            <a:endParaRPr sz="1600">
              <a:solidFill>
                <a:schemeClr val="dk1"/>
              </a:solidFill>
              <a:latin typeface="Raleway"/>
              <a:ea typeface="Raleway"/>
              <a:cs typeface="Raleway"/>
              <a:sym typeface="Raleway"/>
            </a:endParaRPr>
          </a:p>
          <a:p>
            <a:pPr marL="609630" lvl="0" indent="-254013" algn="l" rtl="0">
              <a:lnSpc>
                <a:spcPct val="100000"/>
              </a:lnSpc>
              <a:spcBef>
                <a:spcPts val="0"/>
              </a:spcBef>
              <a:spcAft>
                <a:spcPts val="0"/>
              </a:spcAft>
              <a:buClr>
                <a:schemeClr val="dk1"/>
              </a:buClr>
              <a:buSzPts val="2400"/>
              <a:buFont typeface="Raleway"/>
              <a:buChar char="●"/>
            </a:pPr>
            <a:r>
              <a:rPr lang="en-US" sz="1600">
                <a:solidFill>
                  <a:schemeClr val="dk1"/>
                </a:solidFill>
                <a:latin typeface="Raleway"/>
                <a:ea typeface="Raleway"/>
                <a:cs typeface="Raleway"/>
                <a:sym typeface="Raleway"/>
              </a:rPr>
              <a:t>Facility for Advanced CTE Courses </a:t>
            </a:r>
            <a:endParaRPr sz="1600">
              <a:solidFill>
                <a:schemeClr val="dk1"/>
              </a:solidFill>
              <a:latin typeface="Raleway"/>
              <a:ea typeface="Raleway"/>
              <a:cs typeface="Raleway"/>
              <a:sym typeface="Raleway"/>
            </a:endParaRPr>
          </a:p>
          <a:p>
            <a:pPr marL="609630" lvl="0" indent="0" algn="l" rtl="0">
              <a:lnSpc>
                <a:spcPct val="100000"/>
              </a:lnSpc>
              <a:spcBef>
                <a:spcPts val="0"/>
              </a:spcBef>
              <a:spcAft>
                <a:spcPts val="0"/>
              </a:spcAft>
              <a:buNone/>
            </a:pPr>
            <a:endParaRPr sz="1600">
              <a:solidFill>
                <a:schemeClr val="dk1"/>
              </a:solidFill>
              <a:latin typeface="Raleway"/>
              <a:ea typeface="Raleway"/>
              <a:cs typeface="Raleway"/>
              <a:sym typeface="Raleway"/>
            </a:endParaRPr>
          </a:p>
          <a:p>
            <a:pPr marL="609630" lvl="0" indent="-254013" algn="l" rtl="0">
              <a:lnSpc>
                <a:spcPct val="100000"/>
              </a:lnSpc>
              <a:spcBef>
                <a:spcPts val="0"/>
              </a:spcBef>
              <a:spcAft>
                <a:spcPts val="0"/>
              </a:spcAft>
              <a:buClr>
                <a:schemeClr val="dk1"/>
              </a:buClr>
              <a:buSzPts val="2400"/>
              <a:buFont typeface="Raleway"/>
              <a:buChar char="●"/>
            </a:pPr>
            <a:r>
              <a:rPr lang="en-US" sz="1600">
                <a:solidFill>
                  <a:schemeClr val="dk1"/>
                </a:solidFill>
                <a:latin typeface="Raleway"/>
                <a:ea typeface="Raleway"/>
                <a:cs typeface="Raleway"/>
                <a:sym typeface="Raleway"/>
              </a:rPr>
              <a:t>Multi-Use </a:t>
            </a:r>
            <a:r>
              <a:rPr lang="en-US" sz="1200">
                <a:solidFill>
                  <a:schemeClr val="dk1"/>
                </a:solidFill>
                <a:latin typeface="Raleway"/>
                <a:ea typeface="Raleway"/>
                <a:cs typeface="Raleway"/>
                <a:sym typeface="Raleway"/>
              </a:rPr>
              <a:t>(also houses 18+ &amp; Alternative)</a:t>
            </a:r>
            <a:endParaRPr sz="1200">
              <a:solidFill>
                <a:schemeClr val="dk1"/>
              </a:solidFill>
              <a:latin typeface="Raleway"/>
              <a:ea typeface="Raleway"/>
              <a:cs typeface="Raleway"/>
              <a:sym typeface="Raleway"/>
            </a:endParaRPr>
          </a:p>
          <a:p>
            <a:pPr marL="609630" lvl="0" indent="0" algn="l" rtl="0">
              <a:lnSpc>
                <a:spcPct val="100000"/>
              </a:lnSpc>
              <a:spcBef>
                <a:spcPts val="0"/>
              </a:spcBef>
              <a:spcAft>
                <a:spcPts val="0"/>
              </a:spcAft>
              <a:buNone/>
            </a:pPr>
            <a:endParaRPr sz="1200">
              <a:solidFill>
                <a:schemeClr val="dk1"/>
              </a:solidFill>
              <a:latin typeface="Raleway"/>
              <a:ea typeface="Raleway"/>
              <a:cs typeface="Raleway"/>
              <a:sym typeface="Raleway"/>
            </a:endParaRPr>
          </a:p>
          <a:p>
            <a:pPr marL="609630" lvl="0" indent="-254013" algn="l" rtl="0">
              <a:lnSpc>
                <a:spcPct val="100000"/>
              </a:lnSpc>
              <a:spcBef>
                <a:spcPts val="0"/>
              </a:spcBef>
              <a:spcAft>
                <a:spcPts val="0"/>
              </a:spcAft>
              <a:buClr>
                <a:schemeClr val="dk1"/>
              </a:buClr>
              <a:buSzPts val="2400"/>
              <a:buFont typeface="Raleway"/>
              <a:buChar char="●"/>
            </a:pPr>
            <a:r>
              <a:rPr lang="en-US" sz="1600">
                <a:solidFill>
                  <a:schemeClr val="dk1"/>
                </a:solidFill>
                <a:latin typeface="Raleway"/>
                <a:ea typeface="Raleway"/>
                <a:cs typeface="Raleway"/>
                <a:sym typeface="Raleway"/>
              </a:rPr>
              <a:t>EC Learning Center on the same property </a:t>
            </a:r>
            <a:r>
              <a:rPr lang="en-US" sz="1333">
                <a:solidFill>
                  <a:schemeClr val="dk1"/>
                </a:solidFill>
                <a:latin typeface="Raleway"/>
                <a:ea typeface="Raleway"/>
                <a:cs typeface="Raleway"/>
                <a:sym typeface="Raleway"/>
              </a:rPr>
              <a:t>(CTE learning opportunities)</a:t>
            </a:r>
            <a:endParaRPr sz="1333">
              <a:solidFill>
                <a:schemeClr val="dk1"/>
              </a:solidFill>
              <a:latin typeface="Raleway"/>
              <a:ea typeface="Raleway"/>
              <a:cs typeface="Raleway"/>
              <a:sym typeface="Raleway"/>
            </a:endParaRPr>
          </a:p>
          <a:p>
            <a:pPr marL="609630" lvl="0" indent="0" algn="l" rtl="0">
              <a:spcBef>
                <a:spcPts val="0"/>
              </a:spcBef>
              <a:spcAft>
                <a:spcPts val="0"/>
              </a:spcAft>
              <a:buNone/>
            </a:pPr>
            <a:endParaRPr sz="622">
              <a:latin typeface="Raleway"/>
              <a:ea typeface="Raleway"/>
              <a:cs typeface="Raleway"/>
              <a:sym typeface="Raleway"/>
            </a:endParaRPr>
          </a:p>
          <a:p>
            <a:pPr marL="304815" lvl="0" indent="0" algn="l" rtl="0">
              <a:spcBef>
                <a:spcPts val="0"/>
              </a:spcBef>
              <a:spcAft>
                <a:spcPts val="0"/>
              </a:spcAft>
              <a:buNone/>
            </a:pPr>
            <a:endParaRPr sz="622">
              <a:latin typeface="Raleway"/>
              <a:ea typeface="Raleway"/>
              <a:cs typeface="Raleway"/>
              <a:sym typeface="Raleway"/>
            </a:endParaRPr>
          </a:p>
        </p:txBody>
      </p:sp>
    </p:spTree>
    <p:extLst>
      <p:ext uri="{BB962C8B-B14F-4D97-AF65-F5344CB8AC3E}">
        <p14:creationId xmlns:p14="http://schemas.microsoft.com/office/powerpoint/2010/main" val="3669163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254"/>
        <p:cNvGrpSpPr/>
        <p:nvPr/>
      </p:nvGrpSpPr>
      <p:grpSpPr>
        <a:xfrm>
          <a:off x="0" y="0"/>
          <a:ext cx="0" cy="0"/>
          <a:chOff x="0" y="0"/>
          <a:chExt cx="0" cy="0"/>
        </a:xfrm>
      </p:grpSpPr>
      <p:grpSp>
        <p:nvGrpSpPr>
          <p:cNvPr id="255" name="Google Shape;255;g33296172bb7_0_150"/>
          <p:cNvGrpSpPr/>
          <p:nvPr/>
        </p:nvGrpSpPr>
        <p:grpSpPr>
          <a:xfrm>
            <a:off x="11163300" y="-654050"/>
            <a:ext cx="1909592" cy="1909592"/>
            <a:chOff x="0" y="0"/>
            <a:chExt cx="812800" cy="812800"/>
          </a:xfrm>
        </p:grpSpPr>
        <p:sp>
          <p:nvSpPr>
            <p:cNvPr id="256" name="Google Shape;256;g33296172bb7_0_1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7" name="Google Shape;257;g33296172bb7_0_150"/>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258" name="Google Shape;258;g33296172bb7_0_150"/>
          <p:cNvSpPr txBox="1"/>
          <p:nvPr/>
        </p:nvSpPr>
        <p:spPr>
          <a:xfrm>
            <a:off x="478997" y="1249199"/>
            <a:ext cx="11234000" cy="51706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800" b="1">
                <a:solidFill>
                  <a:srgbClr val="FFFFFF"/>
                </a:solidFill>
                <a:latin typeface="Raleway"/>
                <a:ea typeface="Raleway"/>
                <a:cs typeface="Raleway"/>
                <a:sym typeface="Raleway"/>
              </a:rPr>
              <a:t>Georgetown ISD </a:t>
            </a:r>
            <a:r>
              <a:rPr lang="en-US" sz="2800">
                <a:solidFill>
                  <a:srgbClr val="FFFFFF"/>
                </a:solidFill>
                <a:latin typeface="Raleway"/>
                <a:ea typeface="Raleway"/>
                <a:cs typeface="Raleway"/>
                <a:sym typeface="Raleway"/>
              </a:rPr>
              <a:t>- Hammerlun Center for Leadership &amp; Learning </a:t>
            </a:r>
            <a:endParaRPr sz="622"/>
          </a:p>
        </p:txBody>
      </p:sp>
      <p:grpSp>
        <p:nvGrpSpPr>
          <p:cNvPr id="259" name="Google Shape;259;g33296172bb7_0_150"/>
          <p:cNvGrpSpPr/>
          <p:nvPr/>
        </p:nvGrpSpPr>
        <p:grpSpPr>
          <a:xfrm>
            <a:off x="99276" y="1980117"/>
            <a:ext cx="12192058" cy="5895826"/>
            <a:chOff x="0" y="-47625"/>
            <a:chExt cx="5512611" cy="2329200"/>
          </a:xfrm>
        </p:grpSpPr>
        <p:sp>
          <p:nvSpPr>
            <p:cNvPr id="260" name="Google Shape;260;g33296172bb7_0_150"/>
            <p:cNvSpPr/>
            <p:nvPr/>
          </p:nvSpPr>
          <p:spPr>
            <a:xfrm>
              <a:off x="0" y="0"/>
              <a:ext cx="5512611" cy="2281491"/>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1" name="Google Shape;261;g33296172bb7_0_150"/>
            <p:cNvSpPr txBox="1"/>
            <p:nvPr/>
          </p:nvSpPr>
          <p:spPr>
            <a:xfrm>
              <a:off x="0" y="-47625"/>
              <a:ext cx="5512500" cy="23292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pic>
        <p:nvPicPr>
          <p:cNvPr id="262" name="Google Shape;262;g33296172bb7_0_150"/>
          <p:cNvPicPr preferRelativeResize="0"/>
          <p:nvPr/>
        </p:nvPicPr>
        <p:blipFill>
          <a:blip r:embed="rId3">
            <a:alphaModFix/>
          </a:blip>
          <a:stretch>
            <a:fillRect/>
          </a:stretch>
        </p:blipFill>
        <p:spPr>
          <a:xfrm>
            <a:off x="212967" y="2186600"/>
            <a:ext cx="3114266" cy="4599750"/>
          </a:xfrm>
          <a:prstGeom prst="rect">
            <a:avLst/>
          </a:prstGeom>
          <a:noFill/>
          <a:ln w="38100" cap="flat" cmpd="sng">
            <a:solidFill>
              <a:srgbClr val="725693"/>
            </a:solidFill>
            <a:prstDash val="solid"/>
            <a:round/>
            <a:headEnd type="none" w="sm" len="sm"/>
            <a:tailEnd type="none" w="sm" len="sm"/>
          </a:ln>
        </p:spPr>
      </p:pic>
      <p:pic>
        <p:nvPicPr>
          <p:cNvPr id="263" name="Google Shape;263;g33296172bb7_0_150"/>
          <p:cNvPicPr preferRelativeResize="0"/>
          <p:nvPr/>
        </p:nvPicPr>
        <p:blipFill>
          <a:blip r:embed="rId4">
            <a:alphaModFix/>
          </a:blip>
          <a:stretch>
            <a:fillRect/>
          </a:stretch>
        </p:blipFill>
        <p:spPr>
          <a:xfrm>
            <a:off x="4563700" y="2186600"/>
            <a:ext cx="3149600" cy="4482184"/>
          </a:xfrm>
          <a:prstGeom prst="rect">
            <a:avLst/>
          </a:prstGeom>
          <a:noFill/>
          <a:ln w="38100" cap="flat" cmpd="sng">
            <a:solidFill>
              <a:srgbClr val="725693"/>
            </a:solidFill>
            <a:prstDash val="solid"/>
            <a:round/>
            <a:headEnd type="none" w="sm" len="sm"/>
            <a:tailEnd type="none" w="sm" len="sm"/>
          </a:ln>
        </p:spPr>
      </p:pic>
      <p:pic>
        <p:nvPicPr>
          <p:cNvPr id="264" name="Google Shape;264;g33296172bb7_0_150"/>
          <p:cNvPicPr preferRelativeResize="0"/>
          <p:nvPr/>
        </p:nvPicPr>
        <p:blipFill>
          <a:blip r:embed="rId5">
            <a:alphaModFix/>
          </a:blip>
          <a:stretch>
            <a:fillRect/>
          </a:stretch>
        </p:blipFill>
        <p:spPr>
          <a:xfrm>
            <a:off x="2531964" y="3099905"/>
            <a:ext cx="2491550" cy="3232750"/>
          </a:xfrm>
          <a:prstGeom prst="rect">
            <a:avLst/>
          </a:prstGeom>
          <a:noFill/>
          <a:ln w="38100" cap="flat" cmpd="sng">
            <a:solidFill>
              <a:srgbClr val="725693"/>
            </a:solidFill>
            <a:prstDash val="solid"/>
            <a:round/>
            <a:headEnd type="none" w="sm" len="sm"/>
            <a:tailEnd type="none" w="sm" len="sm"/>
          </a:ln>
        </p:spPr>
      </p:pic>
      <p:sp>
        <p:nvSpPr>
          <p:cNvPr id="265" name="Google Shape;265;g33296172bb7_0_150"/>
          <p:cNvSpPr txBox="1"/>
          <p:nvPr/>
        </p:nvSpPr>
        <p:spPr>
          <a:xfrm>
            <a:off x="7982433" y="2484783"/>
            <a:ext cx="4091200" cy="2765400"/>
          </a:xfrm>
          <a:prstGeom prst="rect">
            <a:avLst/>
          </a:prstGeom>
          <a:noFill/>
          <a:ln>
            <a:noFill/>
          </a:ln>
        </p:spPr>
        <p:txBody>
          <a:bodyPr spcFirstLastPara="1" wrap="square" lIns="60950" tIns="60950" rIns="60950" bIns="609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US" sz="1667" b="1">
                <a:solidFill>
                  <a:schemeClr val="dk1"/>
                </a:solidFill>
                <a:latin typeface="Raleway"/>
                <a:ea typeface="Raleway"/>
                <a:cs typeface="Raleway"/>
                <a:sym typeface="Raleway"/>
              </a:rPr>
              <a:t>Highlights</a:t>
            </a:r>
            <a:endParaRPr sz="1667" b="1">
              <a:solidFill>
                <a:schemeClr val="dk1"/>
              </a:solidFill>
              <a:latin typeface="Raleway"/>
              <a:ea typeface="Raleway"/>
              <a:cs typeface="Raleway"/>
              <a:sym typeface="Raleway"/>
            </a:endParaRPr>
          </a:p>
          <a:p>
            <a:pPr marL="0" lvl="0" indent="0" algn="ctr" rtl="0">
              <a:lnSpc>
                <a:spcPct val="115000"/>
              </a:lnSpc>
              <a:spcBef>
                <a:spcPts val="0"/>
              </a:spcBef>
              <a:spcAft>
                <a:spcPts val="0"/>
              </a:spcAft>
              <a:buNone/>
            </a:pPr>
            <a:endParaRPr sz="1667" b="1">
              <a:solidFill>
                <a:schemeClr val="dk1"/>
              </a:solidFill>
              <a:latin typeface="Raleway"/>
              <a:ea typeface="Raleway"/>
              <a:cs typeface="Raleway"/>
              <a:sym typeface="Raleway"/>
            </a:endParaRPr>
          </a:p>
          <a:p>
            <a:pPr marL="304815" lvl="0" indent="-258246" algn="l" rtl="0">
              <a:lnSpc>
                <a:spcPct val="100000"/>
              </a:lnSpc>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Originally built in 1917</a:t>
            </a:r>
            <a:endParaRPr sz="1667">
              <a:solidFill>
                <a:schemeClr val="dk1"/>
              </a:solidFill>
              <a:latin typeface="Raleway"/>
              <a:ea typeface="Raleway"/>
              <a:cs typeface="Raleway"/>
              <a:sym typeface="Raleway"/>
            </a:endParaRPr>
          </a:p>
          <a:p>
            <a:pPr marL="304815" lvl="0" indent="0" algn="l" rtl="0">
              <a:lnSpc>
                <a:spcPct val="100000"/>
              </a:lnSpc>
              <a:spcBef>
                <a:spcPts val="0"/>
              </a:spcBef>
              <a:spcAft>
                <a:spcPts val="0"/>
              </a:spcAft>
              <a:buNone/>
            </a:pPr>
            <a:endParaRPr sz="1667">
              <a:solidFill>
                <a:schemeClr val="dk1"/>
              </a:solidFill>
              <a:latin typeface="Raleway"/>
              <a:ea typeface="Raleway"/>
              <a:cs typeface="Raleway"/>
              <a:sym typeface="Raleway"/>
            </a:endParaRPr>
          </a:p>
          <a:p>
            <a:pPr marL="304815" lvl="0" indent="-258246" algn="l" rtl="0">
              <a:lnSpc>
                <a:spcPct val="100000"/>
              </a:lnSpc>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Repurposed for  Professional Learning, Central Office &amp; Board Room</a:t>
            </a:r>
            <a:endParaRPr sz="1667">
              <a:solidFill>
                <a:schemeClr val="dk1"/>
              </a:solidFill>
              <a:latin typeface="Raleway"/>
              <a:ea typeface="Raleway"/>
              <a:cs typeface="Raleway"/>
              <a:sym typeface="Raleway"/>
            </a:endParaRPr>
          </a:p>
          <a:p>
            <a:pPr marL="304815" lvl="0" indent="0" algn="l" rtl="0">
              <a:lnSpc>
                <a:spcPct val="100000"/>
              </a:lnSpc>
              <a:spcBef>
                <a:spcPts val="0"/>
              </a:spcBef>
              <a:spcAft>
                <a:spcPts val="0"/>
              </a:spcAft>
              <a:buNone/>
            </a:pPr>
            <a:endParaRPr sz="1667">
              <a:solidFill>
                <a:schemeClr val="dk1"/>
              </a:solidFill>
              <a:latin typeface="Raleway"/>
              <a:ea typeface="Raleway"/>
              <a:cs typeface="Raleway"/>
              <a:sym typeface="Raleway"/>
            </a:endParaRPr>
          </a:p>
          <a:p>
            <a:pPr marL="304815" lvl="0" indent="-258246" algn="l" rtl="0">
              <a:lnSpc>
                <a:spcPct val="100000"/>
              </a:lnSpc>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Flexible Collaborative Areas, Walls and Usage</a:t>
            </a:r>
            <a:endParaRPr sz="1667">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2363088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CADEA-4673-43EC-0470-4DC05391CB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04489A-CD82-613E-772F-F4E4BA5CBC7D}"/>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 b="85389"/>
          <a:stretch/>
        </p:blipFill>
        <p:spPr>
          <a:xfrm>
            <a:off x="0" y="1"/>
            <a:ext cx="12192000" cy="6858000"/>
          </a:xfrm>
          <a:prstGeom prst="rect">
            <a:avLst/>
          </a:prstGeom>
        </p:spPr>
      </p:pic>
      <p:graphicFrame>
        <p:nvGraphicFramePr>
          <p:cNvPr id="5" name="Diagram 4">
            <a:extLst>
              <a:ext uri="{FF2B5EF4-FFF2-40B4-BE49-F238E27FC236}">
                <a16:creationId xmlns:a16="http://schemas.microsoft.com/office/drawing/2014/main" id="{F52EFB14-92F6-78E6-BE15-48AA8608F130}"/>
              </a:ext>
            </a:extLst>
          </p:cNvPr>
          <p:cNvGraphicFramePr/>
          <p:nvPr>
            <p:extLst>
              <p:ext uri="{D42A27DB-BD31-4B8C-83A1-F6EECF244321}">
                <p14:modId xmlns:p14="http://schemas.microsoft.com/office/powerpoint/2010/main" val="2640919392"/>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0FB5EDEF-90AA-4B21-D49B-CB9DEF658386}"/>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Georgetown ISD / </a:t>
            </a:r>
            <a:r>
              <a:rPr lang="en-US" sz="1400" b="1" dirty="0"/>
              <a:t>Future Ready Learning Complex</a:t>
            </a:r>
          </a:p>
        </p:txBody>
      </p:sp>
    </p:spTree>
    <p:extLst>
      <p:ext uri="{BB962C8B-B14F-4D97-AF65-F5344CB8AC3E}">
        <p14:creationId xmlns:p14="http://schemas.microsoft.com/office/powerpoint/2010/main" val="376654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107F1-66EE-0322-6407-1C5313CA1B4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B505824-29B6-D033-6D14-C4FE527817BC}"/>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 b="84003"/>
          <a:stretch/>
        </p:blipFill>
        <p:spPr>
          <a:xfrm>
            <a:off x="0" y="0"/>
            <a:ext cx="12192000" cy="6858000"/>
          </a:xfrm>
          <a:prstGeom prst="rect">
            <a:avLst/>
          </a:prstGeom>
        </p:spPr>
      </p:pic>
      <p:graphicFrame>
        <p:nvGraphicFramePr>
          <p:cNvPr id="5" name="Diagram 4">
            <a:extLst>
              <a:ext uri="{FF2B5EF4-FFF2-40B4-BE49-F238E27FC236}">
                <a16:creationId xmlns:a16="http://schemas.microsoft.com/office/drawing/2014/main" id="{5C25C388-D7C4-DCD0-AE68-226B1EDFF20B}"/>
              </a:ext>
            </a:extLst>
          </p:cNvPr>
          <p:cNvGraphicFramePr/>
          <p:nvPr>
            <p:extLst>
              <p:ext uri="{D42A27DB-BD31-4B8C-83A1-F6EECF244321}">
                <p14:modId xmlns:p14="http://schemas.microsoft.com/office/powerpoint/2010/main" val="344664258"/>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16FBF511-2C00-B048-7E30-FC7CC66DE9A8}"/>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Georgetown ISD / </a:t>
            </a:r>
            <a:r>
              <a:rPr lang="en-US" sz="1400" b="1" dirty="0" err="1"/>
              <a:t>Hammerlun</a:t>
            </a:r>
            <a:r>
              <a:rPr lang="en-US" sz="1400" b="1" dirty="0"/>
              <a:t> Center for Leadership &amp; Learning</a:t>
            </a:r>
          </a:p>
        </p:txBody>
      </p:sp>
    </p:spTree>
    <p:extLst>
      <p:ext uri="{BB962C8B-B14F-4D97-AF65-F5344CB8AC3E}">
        <p14:creationId xmlns:p14="http://schemas.microsoft.com/office/powerpoint/2010/main" val="338669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03200" y="203200"/>
            <a:ext cx="11469517" cy="6451603"/>
          </a:xfrm>
          <a:prstGeom prst="rect">
            <a:avLst/>
          </a:prstGeom>
          <a:noFill/>
          <a:ln>
            <a:noFill/>
          </a:ln>
        </p:spPr>
      </p:pic>
    </p:spTree>
    <p:extLst>
      <p:ext uri="{BB962C8B-B14F-4D97-AF65-F5344CB8AC3E}">
        <p14:creationId xmlns:p14="http://schemas.microsoft.com/office/powerpoint/2010/main" val="428645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4EFEB-E919-C5C9-F43E-B6288F861E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848133-F5D1-ADD0-87D9-A7FAF172716E}"/>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6490" r="3520"/>
          <a:stretch/>
        </p:blipFill>
        <p:spPr>
          <a:xfrm>
            <a:off x="2277417" y="-5585"/>
            <a:ext cx="7637166" cy="6863586"/>
          </a:xfrm>
          <a:prstGeom prst="rect">
            <a:avLst/>
          </a:prstGeom>
        </p:spPr>
      </p:pic>
      <p:sp>
        <p:nvSpPr>
          <p:cNvPr id="2" name="TextBox 1">
            <a:extLst>
              <a:ext uri="{FF2B5EF4-FFF2-40B4-BE49-F238E27FC236}">
                <a16:creationId xmlns:a16="http://schemas.microsoft.com/office/drawing/2014/main" id="{F3340544-89DC-6E8C-6BCF-C98B605F3503}"/>
              </a:ext>
            </a:extLst>
          </p:cNvPr>
          <p:cNvSpPr txBox="1"/>
          <p:nvPr/>
        </p:nvSpPr>
        <p:spPr>
          <a:xfrm>
            <a:off x="130034" y="148181"/>
            <a:ext cx="1964580" cy="830997"/>
          </a:xfrm>
          <a:prstGeom prst="rect">
            <a:avLst/>
          </a:prstGeom>
          <a:solidFill>
            <a:schemeClr val="bg1">
              <a:alpha val="40000"/>
            </a:schemeClr>
          </a:solidFill>
        </p:spPr>
        <p:txBody>
          <a:bodyPr wrap="square" rtlCol="0">
            <a:spAutoFit/>
          </a:bodyPr>
          <a:lstStyle/>
          <a:p>
            <a:r>
              <a:rPr lang="en-US" sz="2400" b="1" dirty="0"/>
              <a:t>SA-Area Tours:</a:t>
            </a:r>
          </a:p>
        </p:txBody>
      </p:sp>
      <p:sp>
        <p:nvSpPr>
          <p:cNvPr id="6" name="Star: 5 Points 5">
            <a:extLst>
              <a:ext uri="{FF2B5EF4-FFF2-40B4-BE49-F238E27FC236}">
                <a16:creationId xmlns:a16="http://schemas.microsoft.com/office/drawing/2014/main" id="{0E62D2C6-D732-2D9C-B136-BD75172BAA0C}"/>
              </a:ext>
            </a:extLst>
          </p:cNvPr>
          <p:cNvSpPr/>
          <p:nvPr/>
        </p:nvSpPr>
        <p:spPr>
          <a:xfrm>
            <a:off x="4502178" y="4850929"/>
            <a:ext cx="457200" cy="457200"/>
          </a:xfrm>
          <a:prstGeom prst="star5">
            <a:avLst/>
          </a:prstGeom>
          <a:solidFill>
            <a:srgbClr val="1A69F4"/>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0F0DE72-8EE3-3875-96CA-E1B7FF7D0077}"/>
              </a:ext>
            </a:extLst>
          </p:cNvPr>
          <p:cNvSpPr txBox="1"/>
          <p:nvPr/>
        </p:nvSpPr>
        <p:spPr>
          <a:xfrm>
            <a:off x="5043339" y="4895937"/>
            <a:ext cx="2814121" cy="369332"/>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Early Childhood: PreK4SA</a:t>
            </a:r>
          </a:p>
        </p:txBody>
      </p:sp>
      <p:sp>
        <p:nvSpPr>
          <p:cNvPr id="38" name="TextBox 37">
            <a:extLst>
              <a:ext uri="{FF2B5EF4-FFF2-40B4-BE49-F238E27FC236}">
                <a16:creationId xmlns:a16="http://schemas.microsoft.com/office/drawing/2014/main" id="{BCBEF50E-4C60-81B5-3FA3-6C9DC4E29227}"/>
              </a:ext>
            </a:extLst>
          </p:cNvPr>
          <p:cNvSpPr txBox="1"/>
          <p:nvPr/>
        </p:nvSpPr>
        <p:spPr>
          <a:xfrm>
            <a:off x="4570732" y="3438709"/>
            <a:ext cx="3517090" cy="369332"/>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CTE:  NEISD STEM Academy</a:t>
            </a:r>
          </a:p>
        </p:txBody>
      </p:sp>
      <p:sp>
        <p:nvSpPr>
          <p:cNvPr id="41" name="TextBox 40">
            <a:extLst>
              <a:ext uri="{FF2B5EF4-FFF2-40B4-BE49-F238E27FC236}">
                <a16:creationId xmlns:a16="http://schemas.microsoft.com/office/drawing/2014/main" id="{4C08AEF0-E1E7-588B-A622-5D071DCB0804}"/>
              </a:ext>
            </a:extLst>
          </p:cNvPr>
          <p:cNvSpPr txBox="1"/>
          <p:nvPr/>
        </p:nvSpPr>
        <p:spPr>
          <a:xfrm>
            <a:off x="-54117" y="3658505"/>
            <a:ext cx="2425514" cy="646331"/>
          </a:xfrm>
          <a:prstGeom prst="rect">
            <a:avLst/>
          </a:prstGeom>
          <a:solidFill>
            <a:schemeClr val="bg1">
              <a:alpha val="75000"/>
            </a:schemeClr>
          </a:solidFill>
        </p:spPr>
        <p:txBody>
          <a:bodyPr wrap="square" rtlCol="0">
            <a:spAutoFit/>
          </a:bodyPr>
          <a:lstStyle>
            <a:defPPr>
              <a:defRPr lang="en-US"/>
            </a:defPPr>
            <a:lvl1pPr>
              <a:defRPr b="0"/>
            </a:lvl1pPr>
          </a:lstStyle>
          <a:p>
            <a:pPr algn="r"/>
            <a:r>
              <a:rPr lang="en-US" dirty="0"/>
              <a:t>CTE:  NISD Construction Careers</a:t>
            </a:r>
          </a:p>
        </p:txBody>
      </p:sp>
      <p:sp>
        <p:nvSpPr>
          <p:cNvPr id="12" name="Star: 5 Points 11">
            <a:extLst>
              <a:ext uri="{FF2B5EF4-FFF2-40B4-BE49-F238E27FC236}">
                <a16:creationId xmlns:a16="http://schemas.microsoft.com/office/drawing/2014/main" id="{E728B631-DB93-4CC8-A5B2-B6B2EF93707E}"/>
              </a:ext>
            </a:extLst>
          </p:cNvPr>
          <p:cNvSpPr/>
          <p:nvPr/>
        </p:nvSpPr>
        <p:spPr>
          <a:xfrm>
            <a:off x="2465376" y="3753071"/>
            <a:ext cx="457200" cy="4572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642C767A-6DC0-CB7E-5C7B-C6D55D6601E0}"/>
              </a:ext>
            </a:extLst>
          </p:cNvPr>
          <p:cNvSpPr/>
          <p:nvPr/>
        </p:nvSpPr>
        <p:spPr>
          <a:xfrm>
            <a:off x="4129158" y="3384103"/>
            <a:ext cx="457200" cy="4572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EA7CA2DE-9469-127A-03B3-76E079271736}"/>
              </a:ext>
            </a:extLst>
          </p:cNvPr>
          <p:cNvSpPr/>
          <p:nvPr/>
        </p:nvSpPr>
        <p:spPr>
          <a:xfrm>
            <a:off x="4814739" y="373237"/>
            <a:ext cx="457200" cy="4572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1E5A088-48A4-AF97-2FA2-815AE1FD2AD9}"/>
              </a:ext>
            </a:extLst>
          </p:cNvPr>
          <p:cNvSpPr txBox="1"/>
          <p:nvPr/>
        </p:nvSpPr>
        <p:spPr>
          <a:xfrm>
            <a:off x="5383747" y="417171"/>
            <a:ext cx="2425514" cy="369332"/>
          </a:xfrm>
          <a:prstGeom prst="rect">
            <a:avLst/>
          </a:prstGeom>
          <a:solidFill>
            <a:schemeClr val="bg1">
              <a:alpha val="75000"/>
            </a:schemeClr>
          </a:solidFill>
        </p:spPr>
        <p:txBody>
          <a:bodyPr wrap="square" rtlCol="0">
            <a:spAutoFit/>
          </a:bodyPr>
          <a:lstStyle>
            <a:defPPr>
              <a:defRPr lang="en-US"/>
            </a:defPPr>
            <a:lvl1pPr>
              <a:defRPr b="0"/>
            </a:lvl1pPr>
          </a:lstStyle>
          <a:p>
            <a:r>
              <a:rPr lang="en-US" dirty="0"/>
              <a:t>CTE:  The Science Mill</a:t>
            </a:r>
          </a:p>
        </p:txBody>
      </p:sp>
      <p:sp>
        <p:nvSpPr>
          <p:cNvPr id="22" name="Arrow: Chevron 21">
            <a:extLst>
              <a:ext uri="{FF2B5EF4-FFF2-40B4-BE49-F238E27FC236}">
                <a16:creationId xmlns:a16="http://schemas.microsoft.com/office/drawing/2014/main" id="{F38F997B-CF91-1144-11C2-0827911DE6E7}"/>
              </a:ext>
            </a:extLst>
          </p:cNvPr>
          <p:cNvSpPr/>
          <p:nvPr/>
        </p:nvSpPr>
        <p:spPr>
          <a:xfrm rot="16200000">
            <a:off x="4880017" y="-3173"/>
            <a:ext cx="326644" cy="457200"/>
          </a:xfrm>
          <a:prstGeom prst="chevron">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TextBox 22">
            <a:extLst>
              <a:ext uri="{FF2B5EF4-FFF2-40B4-BE49-F238E27FC236}">
                <a16:creationId xmlns:a16="http://schemas.microsoft.com/office/drawing/2014/main" id="{4324803F-B31C-3157-A75C-BE132714A658}"/>
              </a:ext>
            </a:extLst>
          </p:cNvPr>
          <p:cNvSpPr txBox="1"/>
          <p:nvPr/>
        </p:nvSpPr>
        <p:spPr>
          <a:xfrm>
            <a:off x="10026391" y="4720334"/>
            <a:ext cx="1964580" cy="2062103"/>
          </a:xfrm>
          <a:prstGeom prst="rect">
            <a:avLst/>
          </a:prstGeom>
          <a:solidFill>
            <a:schemeClr val="bg1">
              <a:alpha val="40000"/>
            </a:schemeClr>
          </a:solidFill>
        </p:spPr>
        <p:txBody>
          <a:bodyPr wrap="square" rtlCol="0" anchor="b">
            <a:spAutoFit/>
          </a:bodyPr>
          <a:lstStyle/>
          <a:p>
            <a:r>
              <a:rPr lang="en-US" sz="1600" dirty="0"/>
              <a:t>2/26:  NEISD STEM Academy</a:t>
            </a:r>
          </a:p>
          <a:p>
            <a:endParaRPr lang="en-US" sz="1600" dirty="0"/>
          </a:p>
          <a:p>
            <a:r>
              <a:rPr lang="en-US" sz="1600" dirty="0"/>
              <a:t>2/27:  NISD Construction Careers Academy + PreK4SA + Science Mill</a:t>
            </a:r>
          </a:p>
        </p:txBody>
      </p:sp>
    </p:spTree>
    <p:extLst>
      <p:ext uri="{BB962C8B-B14F-4D97-AF65-F5344CB8AC3E}">
        <p14:creationId xmlns:p14="http://schemas.microsoft.com/office/powerpoint/2010/main" val="40648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200"/>
        <p:cNvGrpSpPr/>
        <p:nvPr/>
      </p:nvGrpSpPr>
      <p:grpSpPr>
        <a:xfrm>
          <a:off x="0" y="0"/>
          <a:ext cx="0" cy="0"/>
          <a:chOff x="0" y="0"/>
          <a:chExt cx="0" cy="0"/>
        </a:xfrm>
      </p:grpSpPr>
      <p:grpSp>
        <p:nvGrpSpPr>
          <p:cNvPr id="201" name="Google Shape;201;g33296172bb7_0_124"/>
          <p:cNvGrpSpPr/>
          <p:nvPr/>
        </p:nvGrpSpPr>
        <p:grpSpPr>
          <a:xfrm>
            <a:off x="0" y="1916250"/>
            <a:ext cx="12192058" cy="5895826"/>
            <a:chOff x="0" y="-47625"/>
            <a:chExt cx="5512611" cy="2329200"/>
          </a:xfrm>
        </p:grpSpPr>
        <p:sp>
          <p:nvSpPr>
            <p:cNvPr id="202" name="Google Shape;202;g33296172bb7_0_124"/>
            <p:cNvSpPr/>
            <p:nvPr/>
          </p:nvSpPr>
          <p:spPr>
            <a:xfrm>
              <a:off x="0" y="0"/>
              <a:ext cx="5512611" cy="2281491"/>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marR="0" lvl="0" indent="-228611" algn="l" rtl="0">
                <a:spcBef>
                  <a:spcPts val="0"/>
                </a:spcBef>
                <a:spcAft>
                  <a:spcPts val="0"/>
                </a:spcAft>
                <a:buClr>
                  <a:schemeClr val="dk1"/>
                </a:buClr>
                <a:buSzPts val="1800"/>
                <a:buFont typeface="Calibri"/>
                <a:buChar char="●"/>
              </a:pPr>
              <a:endParaRPr sz="1200">
                <a:solidFill>
                  <a:schemeClr val="dk1"/>
                </a:solidFill>
                <a:latin typeface="Calibri"/>
                <a:ea typeface="Calibri"/>
                <a:cs typeface="Calibri"/>
                <a:sym typeface="Calibri"/>
              </a:endParaRPr>
            </a:p>
          </p:txBody>
        </p:sp>
        <p:sp>
          <p:nvSpPr>
            <p:cNvPr id="203" name="Google Shape;203;g33296172bb7_0_124"/>
            <p:cNvSpPr txBox="1"/>
            <p:nvPr/>
          </p:nvSpPr>
          <p:spPr>
            <a:xfrm>
              <a:off x="0" y="-47625"/>
              <a:ext cx="5512500" cy="23292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marR="0" lvl="0" indent="0" algn="l"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204" name="Google Shape;204;g33296172bb7_0_124"/>
          <p:cNvGrpSpPr/>
          <p:nvPr/>
        </p:nvGrpSpPr>
        <p:grpSpPr>
          <a:xfrm>
            <a:off x="327934" y="1916248"/>
            <a:ext cx="5151634" cy="4673225"/>
            <a:chOff x="0" y="-47625"/>
            <a:chExt cx="2035200" cy="1846200"/>
          </a:xfrm>
        </p:grpSpPr>
        <p:sp>
          <p:nvSpPr>
            <p:cNvPr id="205" name="Google Shape;205;g33296172bb7_0_124"/>
            <p:cNvSpPr/>
            <p:nvPr/>
          </p:nvSpPr>
          <p:spPr>
            <a:xfrm>
              <a:off x="0" y="0"/>
              <a:ext cx="2035109" cy="1798455"/>
            </a:xfrm>
            <a:custGeom>
              <a:avLst/>
              <a:gdLst/>
              <a:ahLst/>
              <a:cxnLst/>
              <a:rect l="l" t="t" r="r" b="b"/>
              <a:pathLst>
                <a:path w="2035109" h="1798455" extrusionOk="0">
                  <a:moveTo>
                    <a:pt x="74142" y="0"/>
                  </a:moveTo>
                  <a:lnTo>
                    <a:pt x="1960966" y="0"/>
                  </a:lnTo>
                  <a:cubicBezTo>
                    <a:pt x="2001914" y="0"/>
                    <a:pt x="2035109" y="33195"/>
                    <a:pt x="2035109" y="74142"/>
                  </a:cubicBezTo>
                  <a:lnTo>
                    <a:pt x="2035109" y="1724313"/>
                  </a:lnTo>
                  <a:cubicBezTo>
                    <a:pt x="2035109" y="1765260"/>
                    <a:pt x="2001914" y="1798455"/>
                    <a:pt x="1960966" y="1798455"/>
                  </a:cubicBezTo>
                  <a:lnTo>
                    <a:pt x="74142" y="1798455"/>
                  </a:lnTo>
                  <a:cubicBezTo>
                    <a:pt x="33195" y="1798455"/>
                    <a:pt x="0" y="1765260"/>
                    <a:pt x="0" y="1724313"/>
                  </a:cubicBezTo>
                  <a:lnTo>
                    <a:pt x="0" y="74142"/>
                  </a:lnTo>
                  <a:cubicBezTo>
                    <a:pt x="0" y="33195"/>
                    <a:pt x="33195" y="0"/>
                    <a:pt x="74142" y="0"/>
                  </a:cubicBezTo>
                  <a:close/>
                </a:path>
              </a:pathLst>
            </a:custGeom>
            <a:solidFill>
              <a:srgbClr val="000000">
                <a:alpha val="0"/>
              </a:srgbClr>
            </a:solidFill>
            <a:ln w="247650" cap="rnd" cmpd="sng">
              <a:solidFill>
                <a:srgbClr val="FFFFFF"/>
              </a:solidFill>
              <a:prstDash val="solid"/>
              <a:round/>
              <a:headEnd type="none" w="sm" len="sm"/>
              <a:tailEnd type="none" w="sm" len="sm"/>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6" name="Google Shape;206;g33296172bb7_0_124"/>
            <p:cNvSpPr txBox="1"/>
            <p:nvPr/>
          </p:nvSpPr>
          <p:spPr>
            <a:xfrm>
              <a:off x="0" y="-47625"/>
              <a:ext cx="2035200" cy="18462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207" name="Google Shape;207;g33296172bb7_0_124"/>
          <p:cNvGrpSpPr/>
          <p:nvPr/>
        </p:nvGrpSpPr>
        <p:grpSpPr>
          <a:xfrm>
            <a:off x="11163300" y="-654050"/>
            <a:ext cx="1909592" cy="1909592"/>
            <a:chOff x="0" y="0"/>
            <a:chExt cx="812800" cy="812800"/>
          </a:xfrm>
        </p:grpSpPr>
        <p:sp>
          <p:nvSpPr>
            <p:cNvPr id="208" name="Google Shape;208;g33296172bb7_0_1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9" name="Google Shape;209;g33296172bb7_0_124"/>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210" name="Google Shape;210;g33296172bb7_0_124"/>
          <p:cNvSpPr txBox="1"/>
          <p:nvPr/>
        </p:nvSpPr>
        <p:spPr>
          <a:xfrm>
            <a:off x="408047" y="492449"/>
            <a:ext cx="11234000" cy="51706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800" b="1">
                <a:solidFill>
                  <a:srgbClr val="FFFFFF"/>
                </a:solidFill>
                <a:latin typeface="Raleway"/>
                <a:ea typeface="Raleway"/>
                <a:cs typeface="Raleway"/>
                <a:sym typeface="Raleway"/>
              </a:rPr>
              <a:t>San Antonio</a:t>
            </a:r>
            <a:r>
              <a:rPr lang="en-US" sz="2800">
                <a:solidFill>
                  <a:srgbClr val="FFFFFF"/>
                </a:solidFill>
                <a:latin typeface="Raleway"/>
                <a:ea typeface="Raleway"/>
                <a:cs typeface="Raleway"/>
                <a:sym typeface="Raleway"/>
              </a:rPr>
              <a:t> - Northeast ISD, Northside ISD, Pre-K 4SA, Science Mill</a:t>
            </a:r>
            <a:endParaRPr sz="622"/>
          </a:p>
        </p:txBody>
      </p:sp>
      <p:pic>
        <p:nvPicPr>
          <p:cNvPr id="211" name="Google Shape;211;g33296172bb7_0_124"/>
          <p:cNvPicPr preferRelativeResize="0"/>
          <p:nvPr/>
        </p:nvPicPr>
        <p:blipFill>
          <a:blip r:embed="rId3">
            <a:alphaModFix/>
          </a:blip>
          <a:stretch>
            <a:fillRect/>
          </a:stretch>
        </p:blipFill>
        <p:spPr>
          <a:xfrm>
            <a:off x="176117" y="1968317"/>
            <a:ext cx="2789299" cy="3719065"/>
          </a:xfrm>
          <a:prstGeom prst="rect">
            <a:avLst/>
          </a:prstGeom>
          <a:noFill/>
          <a:ln>
            <a:noFill/>
          </a:ln>
        </p:spPr>
      </p:pic>
      <p:pic>
        <p:nvPicPr>
          <p:cNvPr id="212" name="Google Shape;212;g33296172bb7_0_124"/>
          <p:cNvPicPr preferRelativeResize="0"/>
          <p:nvPr/>
        </p:nvPicPr>
        <p:blipFill>
          <a:blip r:embed="rId4">
            <a:alphaModFix/>
          </a:blip>
          <a:stretch>
            <a:fillRect/>
          </a:stretch>
        </p:blipFill>
        <p:spPr>
          <a:xfrm>
            <a:off x="4959626" y="5217096"/>
            <a:ext cx="2130849" cy="1598136"/>
          </a:xfrm>
          <a:prstGeom prst="rect">
            <a:avLst/>
          </a:prstGeom>
          <a:noFill/>
          <a:ln>
            <a:noFill/>
          </a:ln>
        </p:spPr>
      </p:pic>
      <p:sp>
        <p:nvSpPr>
          <p:cNvPr id="213" name="Google Shape;213;g33296172bb7_0_124"/>
          <p:cNvSpPr txBox="1"/>
          <p:nvPr/>
        </p:nvSpPr>
        <p:spPr>
          <a:xfrm>
            <a:off x="7111650" y="2030950"/>
            <a:ext cx="4893800" cy="46732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133" b="1">
                <a:solidFill>
                  <a:schemeClr val="dk1"/>
                </a:solidFill>
                <a:latin typeface="Raleway"/>
                <a:ea typeface="Raleway"/>
                <a:cs typeface="Raleway"/>
                <a:sym typeface="Raleway"/>
              </a:rPr>
              <a:t>Highlights:</a:t>
            </a:r>
            <a:endParaRPr sz="2133" b="1">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a:solidFill>
                  <a:schemeClr val="dk1"/>
                </a:solidFill>
                <a:latin typeface="Raleway"/>
                <a:ea typeface="Raleway"/>
                <a:cs typeface="Raleway"/>
                <a:sym typeface="Raleway"/>
              </a:rPr>
              <a:t>Construction Careers Academy</a:t>
            </a:r>
            <a:endParaRPr sz="2133">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a:solidFill>
                  <a:schemeClr val="dk1"/>
                </a:solidFill>
                <a:latin typeface="Raleway"/>
                <a:ea typeface="Raleway"/>
                <a:cs typeface="Raleway"/>
                <a:sym typeface="Raleway"/>
              </a:rPr>
              <a:t>Pre-K 4SA South- closing the facility/ moving to new location </a:t>
            </a:r>
            <a:endParaRPr sz="2133">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a:solidFill>
                  <a:schemeClr val="dk1"/>
                </a:solidFill>
                <a:latin typeface="Raleway"/>
                <a:ea typeface="Raleway"/>
                <a:cs typeface="Raleway"/>
                <a:sym typeface="Raleway"/>
              </a:rPr>
              <a:t>Science Mill- Johnson City</a:t>
            </a:r>
            <a:endParaRPr sz="2133">
              <a:solidFill>
                <a:schemeClr val="dk1"/>
              </a:solidFill>
              <a:latin typeface="Raleway"/>
              <a:ea typeface="Raleway"/>
              <a:cs typeface="Raleway"/>
              <a:sym typeface="Raleway"/>
            </a:endParaRPr>
          </a:p>
          <a:p>
            <a:pPr marL="304815" lvl="0" indent="-287881" algn="l" rtl="0">
              <a:spcBef>
                <a:spcPts val="0"/>
              </a:spcBef>
              <a:spcAft>
                <a:spcPts val="0"/>
              </a:spcAft>
              <a:buClr>
                <a:schemeClr val="dk1"/>
              </a:buClr>
              <a:buSzPts val="3200"/>
              <a:buFont typeface="Raleway"/>
              <a:buChar char="●"/>
            </a:pPr>
            <a:r>
              <a:rPr lang="en-US" sz="2133">
                <a:solidFill>
                  <a:schemeClr val="dk1"/>
                </a:solidFill>
                <a:latin typeface="Raleway"/>
                <a:ea typeface="Raleway"/>
                <a:cs typeface="Raleway"/>
                <a:sym typeface="Raleway"/>
              </a:rPr>
              <a:t>NEISD STEM Academy</a:t>
            </a:r>
            <a:endParaRPr sz="2133">
              <a:solidFill>
                <a:schemeClr val="dk1"/>
              </a:solidFill>
              <a:latin typeface="Raleway"/>
              <a:ea typeface="Raleway"/>
              <a:cs typeface="Raleway"/>
              <a:sym typeface="Raleway"/>
            </a:endParaRPr>
          </a:p>
          <a:p>
            <a:pPr marL="609630" lvl="1" indent="-287881" algn="l" rtl="0">
              <a:spcBef>
                <a:spcPts val="0"/>
              </a:spcBef>
              <a:spcAft>
                <a:spcPts val="0"/>
              </a:spcAft>
              <a:buClr>
                <a:schemeClr val="dk1"/>
              </a:buClr>
              <a:buSzPts val="3200"/>
              <a:buFont typeface="Raleway"/>
              <a:buChar char="○"/>
            </a:pPr>
            <a:r>
              <a:rPr lang="en-US" sz="2133">
                <a:solidFill>
                  <a:schemeClr val="dk1"/>
                </a:solidFill>
                <a:latin typeface="Raleway"/>
                <a:ea typeface="Raleway"/>
                <a:cs typeface="Raleway"/>
                <a:sym typeface="Raleway"/>
              </a:rPr>
              <a:t>NEISD- middle school- same struggle with space</a:t>
            </a:r>
            <a:endParaRPr sz="2133">
              <a:solidFill>
                <a:schemeClr val="dk1"/>
              </a:solidFill>
              <a:latin typeface="Raleway"/>
              <a:ea typeface="Raleway"/>
              <a:cs typeface="Raleway"/>
              <a:sym typeface="Raleway"/>
            </a:endParaRPr>
          </a:p>
          <a:p>
            <a:pPr marL="0" lvl="0" indent="0" algn="l" rtl="0">
              <a:spcBef>
                <a:spcPts val="0"/>
              </a:spcBef>
              <a:spcAft>
                <a:spcPts val="0"/>
              </a:spcAft>
              <a:buNone/>
            </a:pPr>
            <a:endParaRPr sz="2133">
              <a:solidFill>
                <a:schemeClr val="dk1"/>
              </a:solidFill>
              <a:latin typeface="Raleway"/>
              <a:ea typeface="Raleway"/>
              <a:cs typeface="Raleway"/>
              <a:sym typeface="Raleway"/>
            </a:endParaRPr>
          </a:p>
          <a:p>
            <a:pPr marL="0" lvl="0" indent="0" algn="l" rtl="0">
              <a:spcBef>
                <a:spcPts val="0"/>
              </a:spcBef>
              <a:spcAft>
                <a:spcPts val="0"/>
              </a:spcAft>
              <a:buNone/>
            </a:pPr>
            <a:r>
              <a:rPr lang="en-US" sz="2133">
                <a:solidFill>
                  <a:schemeClr val="dk1"/>
                </a:solidFill>
                <a:latin typeface="Raleway"/>
                <a:ea typeface="Raleway"/>
                <a:cs typeface="Raleway"/>
                <a:sym typeface="Raleway"/>
              </a:rPr>
              <a:t>Both indoors and outdoor learning areas and creative learning environments</a:t>
            </a:r>
            <a:endParaRPr sz="2133">
              <a:solidFill>
                <a:schemeClr val="dk1"/>
              </a:solidFill>
              <a:latin typeface="Raleway"/>
              <a:ea typeface="Raleway"/>
              <a:cs typeface="Raleway"/>
              <a:sym typeface="Raleway"/>
            </a:endParaRPr>
          </a:p>
        </p:txBody>
      </p:sp>
      <p:pic>
        <p:nvPicPr>
          <p:cNvPr id="214" name="Google Shape;214;g33296172bb7_0_124"/>
          <p:cNvPicPr preferRelativeResize="0"/>
          <p:nvPr/>
        </p:nvPicPr>
        <p:blipFill>
          <a:blip r:embed="rId5">
            <a:alphaModFix/>
          </a:blip>
          <a:stretch>
            <a:fillRect/>
          </a:stretch>
        </p:blipFill>
        <p:spPr>
          <a:xfrm>
            <a:off x="3048000" y="4544377"/>
            <a:ext cx="1909599" cy="2546139"/>
          </a:xfrm>
          <a:prstGeom prst="rect">
            <a:avLst/>
          </a:prstGeom>
          <a:noFill/>
          <a:ln>
            <a:noFill/>
          </a:ln>
        </p:spPr>
      </p:pic>
      <p:pic>
        <p:nvPicPr>
          <p:cNvPr id="215" name="Google Shape;215;g33296172bb7_0_124"/>
          <p:cNvPicPr preferRelativeResize="0"/>
          <p:nvPr/>
        </p:nvPicPr>
        <p:blipFill>
          <a:blip r:embed="rId6">
            <a:alphaModFix/>
          </a:blip>
          <a:stretch>
            <a:fillRect/>
          </a:stretch>
        </p:blipFill>
        <p:spPr>
          <a:xfrm>
            <a:off x="3211503" y="1968317"/>
            <a:ext cx="2130849" cy="2841167"/>
          </a:xfrm>
          <a:prstGeom prst="rect">
            <a:avLst/>
          </a:prstGeom>
          <a:noFill/>
          <a:ln>
            <a:noFill/>
          </a:ln>
        </p:spPr>
      </p:pic>
      <p:pic>
        <p:nvPicPr>
          <p:cNvPr id="216" name="Google Shape;216;g33296172bb7_0_124"/>
          <p:cNvPicPr preferRelativeResize="0"/>
          <p:nvPr/>
        </p:nvPicPr>
        <p:blipFill>
          <a:blip r:embed="rId7">
            <a:alphaModFix/>
          </a:blip>
          <a:stretch>
            <a:fillRect/>
          </a:stretch>
        </p:blipFill>
        <p:spPr>
          <a:xfrm>
            <a:off x="327931" y="5217100"/>
            <a:ext cx="2372632" cy="1779484"/>
          </a:xfrm>
          <a:prstGeom prst="rect">
            <a:avLst/>
          </a:prstGeom>
          <a:noFill/>
          <a:ln>
            <a:noFill/>
          </a:ln>
        </p:spPr>
      </p:pic>
    </p:spTree>
    <p:extLst>
      <p:ext uri="{BB962C8B-B14F-4D97-AF65-F5344CB8AC3E}">
        <p14:creationId xmlns:p14="http://schemas.microsoft.com/office/powerpoint/2010/main" val="1561073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03F10-3390-6A37-EA5E-A384978797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393491A-FB7B-0D8A-ABA1-EE3ADE7144D9}"/>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2052"/>
          <a:stretch/>
        </p:blipFill>
        <p:spPr>
          <a:xfrm>
            <a:off x="-1" y="-5585"/>
            <a:ext cx="12192001" cy="6863586"/>
          </a:xfrm>
          <a:prstGeom prst="rect">
            <a:avLst/>
          </a:prstGeom>
        </p:spPr>
      </p:pic>
      <p:graphicFrame>
        <p:nvGraphicFramePr>
          <p:cNvPr id="5" name="Diagram 4">
            <a:extLst>
              <a:ext uri="{FF2B5EF4-FFF2-40B4-BE49-F238E27FC236}">
                <a16:creationId xmlns:a16="http://schemas.microsoft.com/office/drawing/2014/main" id="{B232CBAE-C46D-45CC-4B8D-EE2D4535485F}"/>
              </a:ext>
            </a:extLst>
          </p:cNvPr>
          <p:cNvGraphicFramePr/>
          <p:nvPr>
            <p:extLst>
              <p:ext uri="{D42A27DB-BD31-4B8C-83A1-F6EECF244321}">
                <p14:modId xmlns:p14="http://schemas.microsoft.com/office/powerpoint/2010/main" val="346963365"/>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49B24956-7B48-F157-AE78-36F590E4F983}"/>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North East ISD / </a:t>
            </a:r>
            <a:r>
              <a:rPr lang="en-US" sz="1400" b="1" dirty="0"/>
              <a:t>STEM Academy</a:t>
            </a:r>
          </a:p>
        </p:txBody>
      </p:sp>
    </p:spTree>
    <p:extLst>
      <p:ext uri="{BB962C8B-B14F-4D97-AF65-F5344CB8AC3E}">
        <p14:creationId xmlns:p14="http://schemas.microsoft.com/office/powerpoint/2010/main" val="226950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47F37-F659-5964-DD3F-B6650B7E69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EA6AD5-8679-90AA-60F2-F4AA1C09C135}"/>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75803"/>
          <a:stretch/>
        </p:blipFill>
        <p:spPr>
          <a:xfrm>
            <a:off x="0" y="-5587"/>
            <a:ext cx="12192000" cy="6863587"/>
          </a:xfrm>
          <a:prstGeom prst="rect">
            <a:avLst/>
          </a:prstGeom>
        </p:spPr>
      </p:pic>
      <p:graphicFrame>
        <p:nvGraphicFramePr>
          <p:cNvPr id="5" name="Diagram 4">
            <a:extLst>
              <a:ext uri="{FF2B5EF4-FFF2-40B4-BE49-F238E27FC236}">
                <a16:creationId xmlns:a16="http://schemas.microsoft.com/office/drawing/2014/main" id="{2362B304-28F7-200A-B562-58AFDAE84611}"/>
              </a:ext>
            </a:extLst>
          </p:cNvPr>
          <p:cNvGraphicFramePr/>
          <p:nvPr>
            <p:extLst>
              <p:ext uri="{D42A27DB-BD31-4B8C-83A1-F6EECF244321}">
                <p14:modId xmlns:p14="http://schemas.microsoft.com/office/powerpoint/2010/main" val="2110337108"/>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8ECC52C9-48DA-CC44-1901-8A1AA587E8CF}"/>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Northside ISD / </a:t>
            </a:r>
            <a:r>
              <a:rPr lang="en-US" sz="1400" b="1" dirty="0"/>
              <a:t>Construction Careers Academy</a:t>
            </a:r>
          </a:p>
        </p:txBody>
      </p:sp>
    </p:spTree>
    <p:extLst>
      <p:ext uri="{BB962C8B-B14F-4D97-AF65-F5344CB8AC3E}">
        <p14:creationId xmlns:p14="http://schemas.microsoft.com/office/powerpoint/2010/main" val="301164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5D4A2-FE29-E7AC-FC69-7A829B04E3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C6FA1A4-28F3-6216-EFFC-83F6DEAFA1E1}"/>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60667"/>
          <a:stretch/>
        </p:blipFill>
        <p:spPr>
          <a:xfrm>
            <a:off x="-1" y="-5585"/>
            <a:ext cx="12191999" cy="6863585"/>
          </a:xfrm>
          <a:prstGeom prst="rect">
            <a:avLst/>
          </a:prstGeom>
        </p:spPr>
      </p:pic>
      <p:graphicFrame>
        <p:nvGraphicFramePr>
          <p:cNvPr id="5" name="Diagram 4">
            <a:extLst>
              <a:ext uri="{FF2B5EF4-FFF2-40B4-BE49-F238E27FC236}">
                <a16:creationId xmlns:a16="http://schemas.microsoft.com/office/drawing/2014/main" id="{DAC32E40-C5EB-3B89-070D-998DB2A86DA4}"/>
              </a:ext>
            </a:extLst>
          </p:cNvPr>
          <p:cNvGraphicFramePr/>
          <p:nvPr>
            <p:extLst>
              <p:ext uri="{D42A27DB-BD31-4B8C-83A1-F6EECF244321}">
                <p14:modId xmlns:p14="http://schemas.microsoft.com/office/powerpoint/2010/main" val="3379042671"/>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AD7A55FB-0D63-4516-5974-AC2EA48292B2}"/>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PreK4SA / </a:t>
            </a:r>
            <a:r>
              <a:rPr lang="en-US" sz="1400" b="1" dirty="0"/>
              <a:t>South Education Center</a:t>
            </a:r>
          </a:p>
        </p:txBody>
      </p:sp>
    </p:spTree>
    <p:extLst>
      <p:ext uri="{BB962C8B-B14F-4D97-AF65-F5344CB8AC3E}">
        <p14:creationId xmlns:p14="http://schemas.microsoft.com/office/powerpoint/2010/main" val="356970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D6AE3-4181-E552-3E5B-37B166E779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4B1869-97BE-4E41-BDF6-EA4DDD3CE380}"/>
              </a:ext>
            </a:extLst>
          </p:cNvPr>
          <p:cNvPicPr>
            <a:picLocks noChangeAspect="1"/>
          </p:cNvPicPr>
          <p:nvPr/>
        </p:nvPicPr>
        <p:blipFill>
          <a:blip r:embed="rId3" cstate="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 b="68922"/>
          <a:stretch/>
        </p:blipFill>
        <p:spPr>
          <a:xfrm>
            <a:off x="-1" y="-5585"/>
            <a:ext cx="12192001" cy="6863585"/>
          </a:xfrm>
          <a:prstGeom prst="rect">
            <a:avLst/>
          </a:prstGeom>
        </p:spPr>
      </p:pic>
      <p:graphicFrame>
        <p:nvGraphicFramePr>
          <p:cNvPr id="5" name="Diagram 4">
            <a:extLst>
              <a:ext uri="{FF2B5EF4-FFF2-40B4-BE49-F238E27FC236}">
                <a16:creationId xmlns:a16="http://schemas.microsoft.com/office/drawing/2014/main" id="{2DCCD3F1-B8BD-7D49-20E5-7088F977323F}"/>
              </a:ext>
            </a:extLst>
          </p:cNvPr>
          <p:cNvGraphicFramePr/>
          <p:nvPr>
            <p:extLst>
              <p:ext uri="{D42A27DB-BD31-4B8C-83A1-F6EECF244321}">
                <p14:modId xmlns:p14="http://schemas.microsoft.com/office/powerpoint/2010/main" val="1693231225"/>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BBE0E26E-9342-365A-C023-0AA66F331C0C}"/>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b="1" dirty="0"/>
              <a:t>The Science Mill</a:t>
            </a:r>
          </a:p>
        </p:txBody>
      </p:sp>
    </p:spTree>
    <p:extLst>
      <p:ext uri="{BB962C8B-B14F-4D97-AF65-F5344CB8AC3E}">
        <p14:creationId xmlns:p14="http://schemas.microsoft.com/office/powerpoint/2010/main" val="293972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AAECB-9F8A-264E-FC5A-E156519A15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F3FF090-7330-0972-CCFD-64913608056B}"/>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6490" r="3520"/>
          <a:stretch/>
        </p:blipFill>
        <p:spPr>
          <a:xfrm>
            <a:off x="2277417" y="-5585"/>
            <a:ext cx="7637166" cy="6863586"/>
          </a:xfrm>
          <a:prstGeom prst="rect">
            <a:avLst/>
          </a:prstGeom>
        </p:spPr>
      </p:pic>
      <p:sp>
        <p:nvSpPr>
          <p:cNvPr id="2" name="TextBox 1">
            <a:extLst>
              <a:ext uri="{FF2B5EF4-FFF2-40B4-BE49-F238E27FC236}">
                <a16:creationId xmlns:a16="http://schemas.microsoft.com/office/drawing/2014/main" id="{1EE1F762-48FC-FA9C-3B2F-7F7B8A96E54A}"/>
              </a:ext>
            </a:extLst>
          </p:cNvPr>
          <p:cNvSpPr txBox="1"/>
          <p:nvPr/>
        </p:nvSpPr>
        <p:spPr>
          <a:xfrm>
            <a:off x="130034" y="148181"/>
            <a:ext cx="1964580" cy="830997"/>
          </a:xfrm>
          <a:prstGeom prst="rect">
            <a:avLst/>
          </a:prstGeom>
          <a:solidFill>
            <a:schemeClr val="bg1">
              <a:alpha val="40000"/>
            </a:schemeClr>
          </a:solidFill>
        </p:spPr>
        <p:txBody>
          <a:bodyPr wrap="square" rtlCol="0">
            <a:spAutoFit/>
          </a:bodyPr>
          <a:lstStyle/>
          <a:p>
            <a:r>
              <a:rPr lang="en-US" sz="2400" b="1" dirty="0"/>
              <a:t>SA-Area Tours:</a:t>
            </a:r>
          </a:p>
        </p:txBody>
      </p:sp>
      <p:sp>
        <p:nvSpPr>
          <p:cNvPr id="42" name="TextBox 41">
            <a:extLst>
              <a:ext uri="{FF2B5EF4-FFF2-40B4-BE49-F238E27FC236}">
                <a16:creationId xmlns:a16="http://schemas.microsoft.com/office/drawing/2014/main" id="{26590B73-96A4-00DE-48F9-A7824A956646}"/>
              </a:ext>
            </a:extLst>
          </p:cNvPr>
          <p:cNvSpPr txBox="1"/>
          <p:nvPr/>
        </p:nvSpPr>
        <p:spPr>
          <a:xfrm>
            <a:off x="580932" y="3210109"/>
            <a:ext cx="2731427" cy="369332"/>
          </a:xfrm>
          <a:prstGeom prst="rect">
            <a:avLst/>
          </a:prstGeom>
          <a:solidFill>
            <a:schemeClr val="bg1">
              <a:alpha val="75000"/>
            </a:schemeClr>
          </a:solidFill>
        </p:spPr>
        <p:txBody>
          <a:bodyPr wrap="square" rtlCol="0">
            <a:spAutoFit/>
          </a:bodyPr>
          <a:lstStyle>
            <a:defPPr>
              <a:defRPr lang="en-US"/>
            </a:defPPr>
            <a:lvl1pPr>
              <a:defRPr b="0"/>
            </a:lvl1pPr>
          </a:lstStyle>
          <a:p>
            <a:pPr algn="r"/>
            <a:r>
              <a:rPr lang="en-US" dirty="0"/>
              <a:t>CTE:  NISD Health Careers</a:t>
            </a:r>
          </a:p>
        </p:txBody>
      </p:sp>
      <p:sp>
        <p:nvSpPr>
          <p:cNvPr id="3" name="Star: 5 Points 2">
            <a:extLst>
              <a:ext uri="{FF2B5EF4-FFF2-40B4-BE49-F238E27FC236}">
                <a16:creationId xmlns:a16="http://schemas.microsoft.com/office/drawing/2014/main" id="{679E4565-D77B-1633-C3DB-ECE1D1D51EC7}"/>
              </a:ext>
            </a:extLst>
          </p:cNvPr>
          <p:cNvSpPr/>
          <p:nvPr/>
        </p:nvSpPr>
        <p:spPr>
          <a:xfrm>
            <a:off x="3312359" y="3166175"/>
            <a:ext cx="457200" cy="457200"/>
          </a:xfrm>
          <a:prstGeom prst="star5">
            <a:avLst/>
          </a:prstGeom>
          <a:solidFill>
            <a:srgbClr val="02D28C"/>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3C76B03-9509-1152-FBA6-F64DA69C4921}"/>
              </a:ext>
            </a:extLst>
          </p:cNvPr>
          <p:cNvSpPr txBox="1"/>
          <p:nvPr/>
        </p:nvSpPr>
        <p:spPr>
          <a:xfrm>
            <a:off x="10026391" y="6197662"/>
            <a:ext cx="1964580" cy="584775"/>
          </a:xfrm>
          <a:prstGeom prst="rect">
            <a:avLst/>
          </a:prstGeom>
          <a:solidFill>
            <a:schemeClr val="bg1">
              <a:alpha val="40000"/>
            </a:schemeClr>
          </a:solidFill>
        </p:spPr>
        <p:txBody>
          <a:bodyPr wrap="square" rtlCol="0" anchor="b">
            <a:spAutoFit/>
          </a:bodyPr>
          <a:lstStyle/>
          <a:p>
            <a:r>
              <a:rPr lang="en-US" sz="1600" dirty="0"/>
              <a:t>3/6:  NISD Health Careers HS</a:t>
            </a:r>
          </a:p>
        </p:txBody>
      </p:sp>
    </p:spTree>
    <p:extLst>
      <p:ext uri="{BB962C8B-B14F-4D97-AF65-F5344CB8AC3E}">
        <p14:creationId xmlns:p14="http://schemas.microsoft.com/office/powerpoint/2010/main" val="269909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25693"/>
        </a:solidFill>
        <a:effectLst/>
      </p:bgPr>
    </p:bg>
    <p:spTree>
      <p:nvGrpSpPr>
        <p:cNvPr id="1" name="Shape 220"/>
        <p:cNvGrpSpPr/>
        <p:nvPr/>
      </p:nvGrpSpPr>
      <p:grpSpPr>
        <a:xfrm>
          <a:off x="0" y="0"/>
          <a:ext cx="0" cy="0"/>
          <a:chOff x="0" y="0"/>
          <a:chExt cx="0" cy="0"/>
        </a:xfrm>
      </p:grpSpPr>
      <p:grpSp>
        <p:nvGrpSpPr>
          <p:cNvPr id="221" name="Google Shape;221;g33296172bb7_0_137"/>
          <p:cNvGrpSpPr/>
          <p:nvPr/>
        </p:nvGrpSpPr>
        <p:grpSpPr>
          <a:xfrm>
            <a:off x="0" y="1680201"/>
            <a:ext cx="12192058" cy="6131852"/>
            <a:chOff x="0" y="-47625"/>
            <a:chExt cx="5512611" cy="2329200"/>
          </a:xfrm>
        </p:grpSpPr>
        <p:sp>
          <p:nvSpPr>
            <p:cNvPr id="222" name="Google Shape;222;g33296172bb7_0_137"/>
            <p:cNvSpPr/>
            <p:nvPr/>
          </p:nvSpPr>
          <p:spPr>
            <a:xfrm>
              <a:off x="0" y="0"/>
              <a:ext cx="5512611" cy="2281491"/>
            </a:xfrm>
            <a:custGeom>
              <a:avLst/>
              <a:gdLst/>
              <a:ahLst/>
              <a:cxnLst/>
              <a:rect l="l" t="t" r="r" b="b"/>
              <a:pathLst>
                <a:path w="5512611" h="2281491" extrusionOk="0">
                  <a:moveTo>
                    <a:pt x="0" y="0"/>
                  </a:moveTo>
                  <a:lnTo>
                    <a:pt x="5512611" y="0"/>
                  </a:lnTo>
                  <a:lnTo>
                    <a:pt x="5512611" y="2281491"/>
                  </a:lnTo>
                  <a:lnTo>
                    <a:pt x="0" y="2281491"/>
                  </a:lnTo>
                  <a:close/>
                </a:path>
              </a:pathLst>
            </a:custGeom>
            <a:solidFill>
              <a:srgbClr val="DBDCDC"/>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3" name="Google Shape;223;g33296172bb7_0_137"/>
            <p:cNvSpPr txBox="1"/>
            <p:nvPr/>
          </p:nvSpPr>
          <p:spPr>
            <a:xfrm>
              <a:off x="0" y="-47625"/>
              <a:ext cx="5512500" cy="23292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224" name="Google Shape;224;g33296172bb7_0_137"/>
          <p:cNvGrpSpPr/>
          <p:nvPr/>
        </p:nvGrpSpPr>
        <p:grpSpPr>
          <a:xfrm>
            <a:off x="11163300" y="-654050"/>
            <a:ext cx="1909592" cy="1909592"/>
            <a:chOff x="0" y="0"/>
            <a:chExt cx="812800" cy="812800"/>
          </a:xfrm>
        </p:grpSpPr>
        <p:sp>
          <p:nvSpPr>
            <p:cNvPr id="225" name="Google Shape;225;g33296172bb7_0_13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FAE"/>
            </a:solidFill>
            <a:ln>
              <a:noFill/>
            </a:ln>
          </p:spPr>
          <p:txBody>
            <a:bodyPr spcFirstLastPara="1" wrap="square" lIns="60950" tIns="30467" rIns="60950" bIns="304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6" name="Google Shape;226;g33296172bb7_0_137"/>
            <p:cNvSpPr txBox="1"/>
            <p:nvPr/>
          </p:nvSpPr>
          <p:spPr>
            <a:xfrm>
              <a:off x="76200" y="28575"/>
              <a:ext cx="660300" cy="708000"/>
            </a:xfrm>
            <a:prstGeom prst="rect">
              <a:avLst/>
            </a:prstGeom>
            <a:noFill/>
            <a:ln>
              <a:noFill/>
            </a:ln>
          </p:spPr>
          <p:txBody>
            <a:bodyPr spcFirstLastPara="1" wrap="square" lIns="33867" tIns="33867" rIns="33867" bIns="33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227" name="Google Shape;227;g33296172bb7_0_137"/>
          <p:cNvSpPr txBox="1"/>
          <p:nvPr/>
        </p:nvSpPr>
        <p:spPr>
          <a:xfrm>
            <a:off x="301647" y="551565"/>
            <a:ext cx="11234000" cy="517065"/>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0" marR="0" lvl="0" indent="0" algn="l" rtl="0">
              <a:lnSpc>
                <a:spcPct val="120000"/>
              </a:lnSpc>
              <a:spcBef>
                <a:spcPts val="0"/>
              </a:spcBef>
              <a:spcAft>
                <a:spcPts val="0"/>
              </a:spcAft>
              <a:buNone/>
            </a:pPr>
            <a:r>
              <a:rPr lang="en-US" sz="2800" b="1">
                <a:solidFill>
                  <a:srgbClr val="FFFFFF"/>
                </a:solidFill>
                <a:latin typeface="Raleway"/>
                <a:ea typeface="Raleway"/>
                <a:cs typeface="Raleway"/>
                <a:sym typeface="Raleway"/>
              </a:rPr>
              <a:t>San Antonio</a:t>
            </a:r>
            <a:r>
              <a:rPr lang="en-US" sz="2800">
                <a:solidFill>
                  <a:srgbClr val="FFFFFF"/>
                </a:solidFill>
                <a:latin typeface="Raleway"/>
                <a:ea typeface="Raleway"/>
                <a:cs typeface="Raleway"/>
                <a:sym typeface="Raleway"/>
              </a:rPr>
              <a:t> - Northside ISD Health Careers</a:t>
            </a:r>
            <a:endParaRPr sz="622"/>
          </a:p>
        </p:txBody>
      </p:sp>
      <p:pic>
        <p:nvPicPr>
          <p:cNvPr id="228" name="Google Shape;228;g33296172bb7_0_137"/>
          <p:cNvPicPr preferRelativeResize="0"/>
          <p:nvPr/>
        </p:nvPicPr>
        <p:blipFill rotWithShape="1">
          <a:blip r:embed="rId3">
            <a:alphaModFix/>
          </a:blip>
          <a:srcRect t="25316" r="24573" b="8132"/>
          <a:stretch/>
        </p:blipFill>
        <p:spPr>
          <a:xfrm>
            <a:off x="112450" y="4312883"/>
            <a:ext cx="3971701" cy="2628264"/>
          </a:xfrm>
          <a:prstGeom prst="rect">
            <a:avLst/>
          </a:prstGeom>
          <a:noFill/>
          <a:ln w="19050" cap="flat" cmpd="sng">
            <a:solidFill>
              <a:schemeClr val="dk1"/>
            </a:solidFill>
            <a:prstDash val="solid"/>
            <a:round/>
            <a:headEnd type="none" w="sm" len="sm"/>
            <a:tailEnd type="none" w="sm" len="sm"/>
          </a:ln>
        </p:spPr>
      </p:pic>
      <p:pic>
        <p:nvPicPr>
          <p:cNvPr id="229" name="Google Shape;229;g33296172bb7_0_137"/>
          <p:cNvPicPr preferRelativeResize="0"/>
          <p:nvPr/>
        </p:nvPicPr>
        <p:blipFill rotWithShape="1">
          <a:blip r:embed="rId4">
            <a:alphaModFix/>
          </a:blip>
          <a:srcRect t="14675" r="31553" b="8772"/>
          <a:stretch/>
        </p:blipFill>
        <p:spPr>
          <a:xfrm>
            <a:off x="112450" y="1169850"/>
            <a:ext cx="3660602" cy="3070685"/>
          </a:xfrm>
          <a:prstGeom prst="rect">
            <a:avLst/>
          </a:prstGeom>
          <a:noFill/>
          <a:ln w="19050" cap="flat" cmpd="sng">
            <a:solidFill>
              <a:schemeClr val="dk1"/>
            </a:solidFill>
            <a:prstDash val="solid"/>
            <a:round/>
            <a:headEnd type="none" w="sm" len="sm"/>
            <a:tailEnd type="none" w="sm" len="sm"/>
          </a:ln>
        </p:spPr>
      </p:pic>
      <p:pic>
        <p:nvPicPr>
          <p:cNvPr id="230" name="Google Shape;230;g33296172bb7_0_137"/>
          <p:cNvPicPr preferRelativeResize="0"/>
          <p:nvPr/>
        </p:nvPicPr>
        <p:blipFill rotWithShape="1">
          <a:blip r:embed="rId5">
            <a:alphaModFix/>
          </a:blip>
          <a:srcRect t="21622" r="9115" b="24253"/>
          <a:stretch/>
        </p:blipFill>
        <p:spPr>
          <a:xfrm>
            <a:off x="3896167" y="1155234"/>
            <a:ext cx="6683161" cy="2984985"/>
          </a:xfrm>
          <a:prstGeom prst="rect">
            <a:avLst/>
          </a:prstGeom>
          <a:noFill/>
          <a:ln w="19050" cap="flat" cmpd="sng">
            <a:solidFill>
              <a:schemeClr val="dk1"/>
            </a:solidFill>
            <a:prstDash val="solid"/>
            <a:round/>
            <a:headEnd type="none" w="sm" len="sm"/>
            <a:tailEnd type="none" w="sm" len="sm"/>
          </a:ln>
        </p:spPr>
      </p:pic>
      <p:sp>
        <p:nvSpPr>
          <p:cNvPr id="231" name="Google Shape;231;g33296172bb7_0_137"/>
          <p:cNvSpPr txBox="1"/>
          <p:nvPr/>
        </p:nvSpPr>
        <p:spPr>
          <a:xfrm>
            <a:off x="4234200" y="4240533"/>
            <a:ext cx="7378200" cy="2700600"/>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a:lstStyle>
          <a:p>
            <a:pPr marL="304815" lvl="0" indent="-258246" algn="l" rtl="0">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Opened 1984; CTE Wing 2020</a:t>
            </a:r>
            <a:endParaRPr sz="1667">
              <a:solidFill>
                <a:schemeClr val="dk1"/>
              </a:solidFill>
              <a:latin typeface="Raleway"/>
              <a:ea typeface="Raleway"/>
              <a:cs typeface="Raleway"/>
              <a:sym typeface="Raleway"/>
            </a:endParaRPr>
          </a:p>
          <a:p>
            <a:pPr marL="304815" lvl="0" indent="-258246" algn="l" rtl="0">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Only stand alone magnet in NISD, only HS on block schedule to allow for practicum blocks of 3 hrs</a:t>
            </a:r>
            <a:endParaRPr sz="1667">
              <a:solidFill>
                <a:schemeClr val="dk1"/>
              </a:solidFill>
              <a:latin typeface="Raleway"/>
              <a:ea typeface="Raleway"/>
              <a:cs typeface="Raleway"/>
              <a:sym typeface="Raleway"/>
            </a:endParaRPr>
          </a:p>
          <a:p>
            <a:pPr marL="304815" lvl="0" indent="-258246" algn="l" rtl="0">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900 students, grades 9-12</a:t>
            </a:r>
            <a:endParaRPr sz="1667">
              <a:solidFill>
                <a:schemeClr val="dk1"/>
              </a:solidFill>
              <a:latin typeface="Raleway"/>
              <a:ea typeface="Raleway"/>
              <a:cs typeface="Raleway"/>
              <a:sym typeface="Raleway"/>
            </a:endParaRPr>
          </a:p>
          <a:p>
            <a:pPr marL="304815" lvl="0" indent="-258246" algn="l" rtl="0">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Students accepted from within and outside NISD with passing STAAR</a:t>
            </a:r>
            <a:endParaRPr sz="1667">
              <a:solidFill>
                <a:schemeClr val="dk1"/>
              </a:solidFill>
              <a:latin typeface="Raleway"/>
              <a:ea typeface="Raleway"/>
              <a:cs typeface="Raleway"/>
              <a:sym typeface="Raleway"/>
            </a:endParaRPr>
          </a:p>
          <a:p>
            <a:pPr marL="304815" lvl="0" indent="-258246" algn="l" rtl="0">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Fine Arts - Orchestra, Band, Choir, Art</a:t>
            </a:r>
            <a:endParaRPr sz="1667">
              <a:solidFill>
                <a:schemeClr val="dk1"/>
              </a:solidFill>
              <a:latin typeface="Raleway"/>
              <a:ea typeface="Raleway"/>
              <a:cs typeface="Raleway"/>
              <a:sym typeface="Raleway"/>
            </a:endParaRPr>
          </a:p>
          <a:p>
            <a:pPr marL="304815" lvl="0" indent="-258246" algn="l" rtl="0">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Lifetime sports - golf, swimming, water polo, tennis</a:t>
            </a:r>
            <a:endParaRPr sz="1667">
              <a:solidFill>
                <a:schemeClr val="dk1"/>
              </a:solidFill>
              <a:latin typeface="Raleway"/>
              <a:ea typeface="Raleway"/>
              <a:cs typeface="Raleway"/>
              <a:sym typeface="Raleway"/>
            </a:endParaRPr>
          </a:p>
          <a:p>
            <a:pPr marL="304815" lvl="0" indent="-258246" algn="l" rtl="0">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Certifications - CNA, Phlebotomy, Pharmacy Technician, Sterile Processing, Registered Dental Assistant</a:t>
            </a:r>
            <a:endParaRPr sz="1667">
              <a:solidFill>
                <a:schemeClr val="dk1"/>
              </a:solidFill>
              <a:latin typeface="Raleway"/>
              <a:ea typeface="Raleway"/>
              <a:cs typeface="Raleway"/>
              <a:sym typeface="Raleway"/>
            </a:endParaRPr>
          </a:p>
          <a:p>
            <a:pPr marL="304815" lvl="0" indent="-258246" algn="l" rtl="0">
              <a:spcBef>
                <a:spcPts val="0"/>
              </a:spcBef>
              <a:spcAft>
                <a:spcPts val="0"/>
              </a:spcAft>
              <a:buClr>
                <a:schemeClr val="dk1"/>
              </a:buClr>
              <a:buSzPts val="2500"/>
              <a:buFont typeface="Raleway"/>
              <a:buChar char="●"/>
            </a:pPr>
            <a:r>
              <a:rPr lang="en-US" sz="1667">
                <a:solidFill>
                  <a:schemeClr val="dk1"/>
                </a:solidFill>
                <a:latin typeface="Raleway"/>
                <a:ea typeface="Raleway"/>
                <a:cs typeface="Raleway"/>
                <a:sym typeface="Raleway"/>
              </a:rPr>
              <a:t>Program is geared to students not needing additional supports</a:t>
            </a:r>
            <a:endParaRPr sz="1667">
              <a:solidFill>
                <a:schemeClr val="dk1"/>
              </a:solidFill>
              <a:latin typeface="Raleway"/>
              <a:ea typeface="Raleway"/>
              <a:cs typeface="Raleway"/>
              <a:sym typeface="Raleway"/>
            </a:endParaRPr>
          </a:p>
        </p:txBody>
      </p:sp>
    </p:spTree>
    <p:extLst>
      <p:ext uri="{BB962C8B-B14F-4D97-AF65-F5344CB8AC3E}">
        <p14:creationId xmlns:p14="http://schemas.microsoft.com/office/powerpoint/2010/main" val="3338366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038B4-F892-3E6A-F182-D7E006CECE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F5E12D-CE1B-4FE8-5B46-E358A64F633B}"/>
              </a:ext>
            </a:extLst>
          </p:cNvPr>
          <p:cNvPicPr>
            <a:picLocks noChangeAspect="1"/>
          </p:cNvPicPr>
          <p:nvPr/>
        </p:nvPicPr>
        <p:blipFill>
          <a:blip r:embed="rId3">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34783"/>
          <a:stretch/>
        </p:blipFill>
        <p:spPr>
          <a:xfrm>
            <a:off x="0" y="-1"/>
            <a:ext cx="12192000" cy="6858001"/>
          </a:xfrm>
          <a:prstGeom prst="rect">
            <a:avLst/>
          </a:prstGeom>
        </p:spPr>
      </p:pic>
      <p:graphicFrame>
        <p:nvGraphicFramePr>
          <p:cNvPr id="5" name="Diagram 4">
            <a:extLst>
              <a:ext uri="{FF2B5EF4-FFF2-40B4-BE49-F238E27FC236}">
                <a16:creationId xmlns:a16="http://schemas.microsoft.com/office/drawing/2014/main" id="{339109BA-B095-D03C-4F6B-F0E59739DE98}"/>
              </a:ext>
            </a:extLst>
          </p:cNvPr>
          <p:cNvGraphicFramePr/>
          <p:nvPr>
            <p:extLst>
              <p:ext uri="{D42A27DB-BD31-4B8C-83A1-F6EECF244321}">
                <p14:modId xmlns:p14="http://schemas.microsoft.com/office/powerpoint/2010/main" val="2685761194"/>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28724776-BF0C-2BB4-4A58-C54A53468D8C}"/>
              </a:ext>
            </a:extLst>
          </p:cNvPr>
          <p:cNvSpPr txBox="1"/>
          <p:nvPr/>
        </p:nvSpPr>
        <p:spPr>
          <a:xfrm>
            <a:off x="4071655" y="6550223"/>
            <a:ext cx="8120345" cy="307777"/>
          </a:xfrm>
          <a:prstGeom prst="rect">
            <a:avLst/>
          </a:prstGeom>
          <a:solidFill>
            <a:schemeClr val="bg1">
              <a:alpha val="40000"/>
            </a:schemeClr>
          </a:solidFill>
        </p:spPr>
        <p:txBody>
          <a:bodyPr wrap="square" rtlCol="0">
            <a:spAutoFit/>
          </a:bodyPr>
          <a:lstStyle/>
          <a:p>
            <a:pPr algn="r"/>
            <a:r>
              <a:rPr lang="en-US" sz="1400" dirty="0"/>
              <a:t>Northside ISD / </a:t>
            </a:r>
            <a:r>
              <a:rPr lang="en-US" sz="1400" b="1" dirty="0"/>
              <a:t>Health Careers High School</a:t>
            </a:r>
          </a:p>
        </p:txBody>
      </p:sp>
    </p:spTree>
    <p:extLst>
      <p:ext uri="{BB962C8B-B14F-4D97-AF65-F5344CB8AC3E}">
        <p14:creationId xmlns:p14="http://schemas.microsoft.com/office/powerpoint/2010/main" val="6913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2A855-7BF1-2BC2-52F3-A4E4FAC788AE}"/>
            </a:ext>
          </a:extLst>
        </p:cNvPr>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B3A8A47-2821-79DC-F785-BC49CD0969ED}"/>
              </a:ext>
            </a:extLst>
          </p:cNvPr>
          <p:cNvSpPr/>
          <p:nvPr/>
        </p:nvSpPr>
        <p:spPr>
          <a:xfrm>
            <a:off x="7010400" y="2941551"/>
            <a:ext cx="4840356" cy="2008136"/>
          </a:xfrm>
          <a:prstGeom prst="wedgeRoundRectCallout">
            <a:avLst>
              <a:gd name="adj1" fmla="val -53276"/>
              <a:gd name="adj2" fmla="val 70837"/>
              <a:gd name="adj3" fmla="val 16667"/>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Group with solid fill">
            <a:extLst>
              <a:ext uri="{FF2B5EF4-FFF2-40B4-BE49-F238E27FC236}">
                <a16:creationId xmlns:a16="http://schemas.microsoft.com/office/drawing/2014/main" id="{CB013BE1-43FC-F369-0F36-97A7CEAE63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81600" y="4949687"/>
            <a:ext cx="1828800" cy="1828800"/>
          </a:xfrm>
          <a:prstGeom prst="rect">
            <a:avLst/>
          </a:prstGeom>
        </p:spPr>
      </p:pic>
      <p:sp>
        <p:nvSpPr>
          <p:cNvPr id="7" name="TextBox 6">
            <a:extLst>
              <a:ext uri="{FF2B5EF4-FFF2-40B4-BE49-F238E27FC236}">
                <a16:creationId xmlns:a16="http://schemas.microsoft.com/office/drawing/2014/main" id="{FD512675-FAFD-C068-DA2E-A8DBC18D7F8F}"/>
              </a:ext>
            </a:extLst>
          </p:cNvPr>
          <p:cNvSpPr txBox="1"/>
          <p:nvPr/>
        </p:nvSpPr>
        <p:spPr>
          <a:xfrm>
            <a:off x="7318513" y="2941550"/>
            <a:ext cx="4174434" cy="2008136"/>
          </a:xfrm>
          <a:prstGeom prst="rect">
            <a:avLst/>
          </a:prstGeom>
          <a:noFill/>
        </p:spPr>
        <p:txBody>
          <a:bodyPr wrap="square" rtlCol="0" anchor="ctr">
            <a:spAutoFit/>
          </a:bodyPr>
          <a:lstStyle/>
          <a:p>
            <a:pPr algn="ctr"/>
            <a:r>
              <a:rPr lang="en-US" sz="2000" dirty="0"/>
              <a:t>“Overall, this trip and these visits have changed my mindset from building additional, comprehensive schools to addressing our growth, student needs and preparedness, and our community’s needs…”</a:t>
            </a:r>
          </a:p>
        </p:txBody>
      </p:sp>
      <p:sp>
        <p:nvSpPr>
          <p:cNvPr id="8" name="Speech Bubble: Rectangle with Corners Rounded 7">
            <a:extLst>
              <a:ext uri="{FF2B5EF4-FFF2-40B4-BE49-F238E27FC236}">
                <a16:creationId xmlns:a16="http://schemas.microsoft.com/office/drawing/2014/main" id="{F37C51FB-B9D1-99EB-BC4E-C1346BAB640D}"/>
              </a:ext>
            </a:extLst>
          </p:cNvPr>
          <p:cNvSpPr/>
          <p:nvPr/>
        </p:nvSpPr>
        <p:spPr>
          <a:xfrm>
            <a:off x="341244" y="2346641"/>
            <a:ext cx="4840356" cy="2008136"/>
          </a:xfrm>
          <a:prstGeom prst="wedgeRoundRectCallout">
            <a:avLst>
              <a:gd name="adj1" fmla="val 53905"/>
              <a:gd name="adj2" fmla="val 100301"/>
              <a:gd name="adj3" fmla="val 16667"/>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2362B24-D43B-A9AE-4C32-8315F31F8C4D}"/>
              </a:ext>
            </a:extLst>
          </p:cNvPr>
          <p:cNvSpPr txBox="1"/>
          <p:nvPr/>
        </p:nvSpPr>
        <p:spPr>
          <a:xfrm>
            <a:off x="649357" y="2381213"/>
            <a:ext cx="4174434" cy="1938992"/>
          </a:xfrm>
          <a:prstGeom prst="rect">
            <a:avLst/>
          </a:prstGeom>
          <a:noFill/>
        </p:spPr>
        <p:txBody>
          <a:bodyPr wrap="square" rtlCol="0" anchor="ctr">
            <a:spAutoFit/>
          </a:bodyPr>
          <a:lstStyle/>
          <a:p>
            <a:pPr algn="ctr"/>
            <a:r>
              <a:rPr lang="en-US" sz="2000" dirty="0"/>
              <a:t>“…it takes more than an innovative building to create a useful learning space for students…professional development and student voice are equally essential to creating effective learning…”</a:t>
            </a:r>
          </a:p>
        </p:txBody>
      </p:sp>
      <p:sp>
        <p:nvSpPr>
          <p:cNvPr id="3" name="Speech Bubble: Rectangle with Corners Rounded 2">
            <a:extLst>
              <a:ext uri="{FF2B5EF4-FFF2-40B4-BE49-F238E27FC236}">
                <a16:creationId xmlns:a16="http://schemas.microsoft.com/office/drawing/2014/main" id="{74B84B17-3BAA-7BCE-7BD6-87C0A4207EDD}"/>
              </a:ext>
            </a:extLst>
          </p:cNvPr>
          <p:cNvSpPr/>
          <p:nvPr/>
        </p:nvSpPr>
        <p:spPr>
          <a:xfrm>
            <a:off x="5108154" y="1001223"/>
            <a:ext cx="3412914" cy="1015663"/>
          </a:xfrm>
          <a:prstGeom prst="wedgeRoundRectCallout">
            <a:avLst>
              <a:gd name="adj1" fmla="val -16856"/>
              <a:gd name="adj2" fmla="val 364790"/>
              <a:gd name="adj3" fmla="val 16667"/>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B2B96F-16DF-6F32-ED7A-1B27F3564711}"/>
              </a:ext>
            </a:extLst>
          </p:cNvPr>
          <p:cNvSpPr txBox="1"/>
          <p:nvPr/>
        </p:nvSpPr>
        <p:spPr>
          <a:xfrm>
            <a:off x="5108154" y="1001223"/>
            <a:ext cx="3412913" cy="1015663"/>
          </a:xfrm>
          <a:prstGeom prst="rect">
            <a:avLst/>
          </a:prstGeom>
          <a:noFill/>
        </p:spPr>
        <p:txBody>
          <a:bodyPr wrap="square" rtlCol="0" anchor="ctr">
            <a:spAutoFit/>
          </a:bodyPr>
          <a:lstStyle/>
          <a:p>
            <a:pPr algn="ctr"/>
            <a:r>
              <a:rPr lang="en-US" sz="2000" dirty="0"/>
              <a:t>“Sometimes if we look outside the box, amazing opportunities can happen!”</a:t>
            </a:r>
          </a:p>
        </p:txBody>
      </p:sp>
    </p:spTree>
    <p:extLst>
      <p:ext uri="{BB962C8B-B14F-4D97-AF65-F5344CB8AC3E}">
        <p14:creationId xmlns:p14="http://schemas.microsoft.com/office/powerpoint/2010/main" val="201444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9" grpId="0"/>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a:extLst>
            <a:ext uri="{FF2B5EF4-FFF2-40B4-BE49-F238E27FC236}">
              <a16:creationId xmlns:a16="http://schemas.microsoft.com/office/drawing/2014/main" id="{3F6F564E-6481-CB08-D78C-B522C8C71287}"/>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B9F9B492-1925-5B58-EF75-34DC34DF3C3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sp>
        <p:nvSpPr>
          <p:cNvPr id="2" name="TextBox 1">
            <a:extLst>
              <a:ext uri="{FF2B5EF4-FFF2-40B4-BE49-F238E27FC236}">
                <a16:creationId xmlns:a16="http://schemas.microsoft.com/office/drawing/2014/main" id="{88CF9EC1-FCE0-E73A-447A-0B1677CDFF3F}"/>
              </a:ext>
            </a:extLst>
          </p:cNvPr>
          <p:cNvSpPr txBox="1"/>
          <p:nvPr/>
        </p:nvSpPr>
        <p:spPr>
          <a:xfrm>
            <a:off x="450976" y="1054181"/>
            <a:ext cx="11516398" cy="3970318"/>
          </a:xfrm>
          <a:prstGeom prst="rect">
            <a:avLst/>
          </a:prstGeom>
          <a:noFill/>
        </p:spPr>
        <p:txBody>
          <a:bodyPr wrap="square" rtlCol="0">
            <a:spAutoFit/>
          </a:bodyPr>
          <a:lstStyle/>
          <a:p>
            <a:pPr marL="685800" indent="-685800">
              <a:buFont typeface="Arial" panose="020B0604020202020204" pitchFamily="34" charset="0"/>
              <a:buChar char="•"/>
            </a:pPr>
            <a:r>
              <a:rPr lang="en-US" sz="3600" spc="600" dirty="0">
                <a:solidFill>
                  <a:srgbClr val="002060"/>
                </a:solidFill>
                <a:latin typeface="+mj-lt"/>
                <a:ea typeface="+mj-ea"/>
                <a:cs typeface="+mj-cs"/>
              </a:rPr>
              <a:t>Welcome</a:t>
            </a:r>
          </a:p>
          <a:p>
            <a:pPr marL="685800" indent="-685800">
              <a:buFont typeface="Arial" panose="020B0604020202020204" pitchFamily="34" charset="0"/>
              <a:buChar char="•"/>
            </a:pPr>
            <a:r>
              <a:rPr lang="en-US" sz="3600" spc="600" dirty="0">
                <a:solidFill>
                  <a:srgbClr val="002060"/>
                </a:solidFill>
                <a:latin typeface="+mj-lt"/>
                <a:ea typeface="+mj-ea"/>
                <a:cs typeface="+mj-cs"/>
              </a:rPr>
              <a:t>The Charge / The Norms</a:t>
            </a:r>
          </a:p>
          <a:p>
            <a:pPr marL="685800" indent="-685800">
              <a:buFont typeface="Arial" panose="020B0604020202020204" pitchFamily="34" charset="0"/>
              <a:buChar char="•"/>
            </a:pPr>
            <a:r>
              <a:rPr lang="en-US" sz="3600" spc="600" dirty="0">
                <a:solidFill>
                  <a:schemeClr val="bg1"/>
                </a:solidFill>
                <a:latin typeface="+mj-lt"/>
                <a:ea typeface="+mj-ea"/>
                <a:cs typeface="+mj-cs"/>
              </a:rPr>
              <a:t>Recap – Mtg. # 1 &amp; 2</a:t>
            </a:r>
          </a:p>
          <a:p>
            <a:pPr marL="685800" indent="-685800">
              <a:buFont typeface="Arial" panose="020B0604020202020204" pitchFamily="34" charset="0"/>
              <a:buChar char="•"/>
            </a:pPr>
            <a:r>
              <a:rPr lang="en-US" sz="3600" spc="600" dirty="0">
                <a:solidFill>
                  <a:srgbClr val="002060"/>
                </a:solidFill>
                <a:latin typeface="+mj-lt"/>
                <a:ea typeface="+mj-ea"/>
                <a:cs typeface="+mj-cs"/>
              </a:rPr>
              <a:t>Presentation of Tours</a:t>
            </a:r>
          </a:p>
          <a:p>
            <a:pPr marL="685800" indent="-685800">
              <a:buFont typeface="Arial" panose="020B0604020202020204" pitchFamily="34" charset="0"/>
              <a:buChar char="•"/>
            </a:pPr>
            <a:r>
              <a:rPr lang="en-US" sz="3600" spc="600" dirty="0">
                <a:solidFill>
                  <a:srgbClr val="002060"/>
                </a:solidFill>
                <a:latin typeface="+mj-lt"/>
                <a:ea typeface="+mj-ea"/>
                <a:cs typeface="+mj-cs"/>
              </a:rPr>
              <a:t>Rotating Table Discussion</a:t>
            </a:r>
          </a:p>
          <a:p>
            <a:pPr marL="685800" indent="-685800">
              <a:buFont typeface="Arial" panose="020B0604020202020204" pitchFamily="34" charset="0"/>
              <a:buChar char="•"/>
            </a:pPr>
            <a:r>
              <a:rPr lang="en-US" sz="3600" spc="600" dirty="0">
                <a:solidFill>
                  <a:srgbClr val="002060"/>
                </a:solidFill>
                <a:latin typeface="+mj-lt"/>
                <a:ea typeface="+mj-ea"/>
                <a:cs typeface="+mj-cs"/>
              </a:rPr>
              <a:t>Questions / Look Ahead</a:t>
            </a:r>
          </a:p>
          <a:p>
            <a:pPr marL="685800" indent="-685800">
              <a:buFont typeface="Arial" panose="020B0604020202020204" pitchFamily="34" charset="0"/>
              <a:buChar char="•"/>
            </a:pPr>
            <a:r>
              <a:rPr lang="en-US" sz="3600" spc="600" dirty="0">
                <a:solidFill>
                  <a:srgbClr val="002060"/>
                </a:solidFill>
                <a:latin typeface="+mj-lt"/>
                <a:ea typeface="+mj-ea"/>
                <a:cs typeface="+mj-cs"/>
              </a:rPr>
              <a:t>Exit Ticket</a:t>
            </a:r>
          </a:p>
        </p:txBody>
      </p:sp>
      <p:pic>
        <p:nvPicPr>
          <p:cNvPr id="5" name="Picture 9">
            <a:extLst>
              <a:ext uri="{FF2B5EF4-FFF2-40B4-BE49-F238E27FC236}">
                <a16:creationId xmlns:a16="http://schemas.microsoft.com/office/drawing/2014/main" id="{A4C8B559-310D-9B06-ADE3-3FBFDBD837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a:extLst>
              <a:ext uri="{FF2B5EF4-FFF2-40B4-BE49-F238E27FC236}">
                <a16:creationId xmlns:a16="http://schemas.microsoft.com/office/drawing/2014/main" id="{6D8E1303-94E2-2245-1ED6-355EFAA827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Tree>
    <p:extLst>
      <p:ext uri="{BB962C8B-B14F-4D97-AF65-F5344CB8AC3E}">
        <p14:creationId xmlns:p14="http://schemas.microsoft.com/office/powerpoint/2010/main" val="17765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a:extLst>
            <a:ext uri="{FF2B5EF4-FFF2-40B4-BE49-F238E27FC236}">
              <a16:creationId xmlns:a16="http://schemas.microsoft.com/office/drawing/2014/main" id="{52B3500F-998B-3EC1-6DE4-DB940D2AFD17}"/>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0FD734A0-97BC-4543-5295-8DD9C2131EF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sp>
        <p:nvSpPr>
          <p:cNvPr id="2" name="TextBox 1">
            <a:extLst>
              <a:ext uri="{FF2B5EF4-FFF2-40B4-BE49-F238E27FC236}">
                <a16:creationId xmlns:a16="http://schemas.microsoft.com/office/drawing/2014/main" id="{C82F9B17-7D0C-31A8-DE1C-B3F0320A4FF5}"/>
              </a:ext>
            </a:extLst>
          </p:cNvPr>
          <p:cNvSpPr txBox="1"/>
          <p:nvPr/>
        </p:nvSpPr>
        <p:spPr>
          <a:xfrm>
            <a:off x="450976" y="1054181"/>
            <a:ext cx="11516398" cy="3970318"/>
          </a:xfrm>
          <a:prstGeom prst="rect">
            <a:avLst/>
          </a:prstGeom>
          <a:noFill/>
        </p:spPr>
        <p:txBody>
          <a:bodyPr wrap="square" rtlCol="0">
            <a:spAutoFit/>
          </a:bodyPr>
          <a:lstStyle/>
          <a:p>
            <a:pPr marL="685800" indent="-685800">
              <a:buFont typeface="Arial" panose="020B0604020202020204" pitchFamily="34" charset="0"/>
              <a:buChar char="•"/>
            </a:pPr>
            <a:r>
              <a:rPr lang="en-US" sz="3600" spc="600" dirty="0">
                <a:solidFill>
                  <a:srgbClr val="002060"/>
                </a:solidFill>
                <a:latin typeface="+mj-lt"/>
                <a:ea typeface="+mj-ea"/>
                <a:cs typeface="+mj-cs"/>
              </a:rPr>
              <a:t>Welcome</a:t>
            </a:r>
          </a:p>
          <a:p>
            <a:pPr marL="685800" indent="-685800">
              <a:buFont typeface="Arial" panose="020B0604020202020204" pitchFamily="34" charset="0"/>
              <a:buChar char="•"/>
            </a:pPr>
            <a:r>
              <a:rPr lang="en-US" sz="3600" spc="600" dirty="0">
                <a:solidFill>
                  <a:srgbClr val="002060"/>
                </a:solidFill>
                <a:latin typeface="+mj-lt"/>
                <a:ea typeface="+mj-ea"/>
                <a:cs typeface="+mj-cs"/>
              </a:rPr>
              <a:t>The Charge / The Norms</a:t>
            </a:r>
          </a:p>
          <a:p>
            <a:pPr marL="685800" indent="-685800">
              <a:buFont typeface="Arial" panose="020B0604020202020204" pitchFamily="34" charset="0"/>
              <a:buChar char="•"/>
            </a:pPr>
            <a:r>
              <a:rPr lang="en-US" sz="3600" spc="600" dirty="0">
                <a:solidFill>
                  <a:srgbClr val="002060"/>
                </a:solidFill>
                <a:latin typeface="+mj-lt"/>
                <a:ea typeface="+mj-ea"/>
                <a:cs typeface="+mj-cs"/>
              </a:rPr>
              <a:t>Recap – Mtg. # 1 &amp; 2</a:t>
            </a:r>
          </a:p>
          <a:p>
            <a:pPr marL="685800" indent="-685800">
              <a:buFont typeface="Arial" panose="020B0604020202020204" pitchFamily="34" charset="0"/>
              <a:buChar char="•"/>
            </a:pPr>
            <a:r>
              <a:rPr lang="en-US" sz="3600" spc="600" dirty="0">
                <a:solidFill>
                  <a:srgbClr val="002060"/>
                </a:solidFill>
                <a:latin typeface="+mj-lt"/>
                <a:ea typeface="+mj-ea"/>
                <a:cs typeface="+mj-cs"/>
              </a:rPr>
              <a:t>Presentation of Tours</a:t>
            </a:r>
          </a:p>
          <a:p>
            <a:pPr marL="685800" indent="-685800">
              <a:buFont typeface="Arial" panose="020B0604020202020204" pitchFamily="34" charset="0"/>
              <a:buChar char="•"/>
            </a:pPr>
            <a:r>
              <a:rPr lang="en-US" sz="3600" spc="600" dirty="0">
                <a:solidFill>
                  <a:schemeClr val="bg1"/>
                </a:solidFill>
                <a:latin typeface="+mj-lt"/>
                <a:ea typeface="+mj-ea"/>
                <a:cs typeface="+mj-cs"/>
              </a:rPr>
              <a:t>Rotating Table Discussion</a:t>
            </a:r>
          </a:p>
          <a:p>
            <a:pPr marL="685800" indent="-685800">
              <a:buFont typeface="Arial" panose="020B0604020202020204" pitchFamily="34" charset="0"/>
              <a:buChar char="•"/>
            </a:pPr>
            <a:r>
              <a:rPr lang="en-US" sz="3600" spc="600" dirty="0">
                <a:solidFill>
                  <a:srgbClr val="002060"/>
                </a:solidFill>
                <a:latin typeface="+mj-lt"/>
                <a:ea typeface="+mj-ea"/>
                <a:cs typeface="+mj-cs"/>
              </a:rPr>
              <a:t>Questions / Look Ahead</a:t>
            </a:r>
          </a:p>
          <a:p>
            <a:pPr marL="685800" indent="-685800">
              <a:buFont typeface="Arial" panose="020B0604020202020204" pitchFamily="34" charset="0"/>
              <a:buChar char="•"/>
            </a:pPr>
            <a:r>
              <a:rPr lang="en-US" sz="3600" spc="600" dirty="0">
                <a:solidFill>
                  <a:srgbClr val="002060"/>
                </a:solidFill>
                <a:latin typeface="+mj-lt"/>
                <a:ea typeface="+mj-ea"/>
                <a:cs typeface="+mj-cs"/>
              </a:rPr>
              <a:t>Exit Ticket</a:t>
            </a:r>
          </a:p>
        </p:txBody>
      </p:sp>
      <p:pic>
        <p:nvPicPr>
          <p:cNvPr id="5" name="Picture 9">
            <a:extLst>
              <a:ext uri="{FF2B5EF4-FFF2-40B4-BE49-F238E27FC236}">
                <a16:creationId xmlns:a16="http://schemas.microsoft.com/office/drawing/2014/main" id="{5DE519F6-99DC-0A5D-B937-012C4B90A1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a:extLst>
              <a:ext uri="{FF2B5EF4-FFF2-40B4-BE49-F238E27FC236}">
                <a16:creationId xmlns:a16="http://schemas.microsoft.com/office/drawing/2014/main" id="{3722AE1B-EB2E-56D0-9B04-FFEEF09D67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Tree>
    <p:extLst>
      <p:ext uri="{BB962C8B-B14F-4D97-AF65-F5344CB8AC3E}">
        <p14:creationId xmlns:p14="http://schemas.microsoft.com/office/powerpoint/2010/main" val="3360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575DB34-37CD-063E-F055-FB9A2B78481A}"/>
              </a:ext>
            </a:extLst>
          </p:cNvPr>
          <p:cNvSpPr/>
          <p:nvPr/>
        </p:nvSpPr>
        <p:spPr>
          <a:xfrm>
            <a:off x="4038600" y="1371598"/>
            <a:ext cx="4114800" cy="4114800"/>
          </a:xfrm>
          <a:prstGeom prst="ellipse">
            <a:avLst/>
          </a:prstGeom>
          <a:solidFill>
            <a:schemeClr val="bg2">
              <a:alpha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ECA8B10E-1F71-E0D3-E1D3-BE5E2CAA02B3}"/>
              </a:ext>
            </a:extLst>
          </p:cNvPr>
          <p:cNvGraphicFramePr/>
          <p:nvPr>
            <p:extLst>
              <p:ext uri="{D42A27DB-BD31-4B8C-83A1-F6EECF244321}">
                <p14:modId xmlns:p14="http://schemas.microsoft.com/office/powerpoint/2010/main" val="8010385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7DCF061-F8DC-5B70-2506-48C4D21001E2}"/>
              </a:ext>
            </a:extLst>
          </p:cNvPr>
          <p:cNvSpPr txBox="1"/>
          <p:nvPr/>
        </p:nvSpPr>
        <p:spPr>
          <a:xfrm>
            <a:off x="488971" y="1098453"/>
            <a:ext cx="11329990"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Bef>
                <a:spcPts val="600"/>
              </a:spcBef>
              <a:spcAft>
                <a:spcPts val="600"/>
              </a:spcAft>
              <a:buFont typeface="Arial" panose="020B0604020202020204" pitchFamily="34" charset="0"/>
              <a:buChar char="•"/>
            </a:pPr>
            <a:r>
              <a:rPr lang="en-US" sz="2600" dirty="0">
                <a:latin typeface="Calibri" panose="020F0502020204030204" pitchFamily="34" charset="0"/>
                <a:ea typeface="Calibri" panose="020F0502020204030204" pitchFamily="34" charset="0"/>
                <a:cs typeface="Calibri" panose="020F0502020204030204" pitchFamily="34" charset="0"/>
              </a:rPr>
              <a:t>Each table will focus on a specific proposed </a:t>
            </a:r>
            <a:r>
              <a:rPr lang="en-US" sz="2600" b="1" dirty="0">
                <a:latin typeface="Calibri" panose="020F0502020204030204" pitchFamily="34" charset="0"/>
                <a:ea typeface="Calibri" panose="020F0502020204030204" pitchFamily="34" charset="0"/>
                <a:cs typeface="Calibri" panose="020F0502020204030204" pitchFamily="34" charset="0"/>
              </a:rPr>
              <a:t>program type</a:t>
            </a:r>
            <a:r>
              <a:rPr lang="en-US" sz="2600" dirty="0">
                <a:latin typeface="Calibri" panose="020F0502020204030204" pitchFamily="34" charset="0"/>
                <a:ea typeface="Calibri" panose="020F0502020204030204" pitchFamily="34" charset="0"/>
                <a:cs typeface="Calibri" panose="020F0502020204030204" pitchFamily="34" charset="0"/>
              </a:rPr>
              <a:t>. </a:t>
            </a:r>
          </a:p>
          <a:p>
            <a:pPr marL="457200" indent="-457200">
              <a:spcBef>
                <a:spcPts val="600"/>
              </a:spcBef>
              <a:spcAft>
                <a:spcPts val="600"/>
              </a:spcAft>
              <a:buFont typeface="Arial" panose="020B0604020202020204" pitchFamily="34" charset="0"/>
              <a:buChar char="•"/>
            </a:pPr>
            <a:r>
              <a:rPr lang="en-US" sz="2600" dirty="0">
                <a:latin typeface="Calibri" panose="020F0502020204030204" pitchFamily="34" charset="0"/>
                <a:ea typeface="Calibri" panose="020F0502020204030204" pitchFamily="34" charset="0"/>
                <a:cs typeface="Calibri" panose="020F0502020204030204" pitchFamily="34" charset="0"/>
              </a:rPr>
              <a:t>Each group will </a:t>
            </a:r>
            <a:r>
              <a:rPr lang="en-US" sz="2600" b="1" dirty="0">
                <a:latin typeface="Calibri" panose="020F0502020204030204" pitchFamily="34" charset="0"/>
                <a:ea typeface="Calibri" panose="020F0502020204030204" pitchFamily="34" charset="0"/>
                <a:cs typeface="Calibri" panose="020F0502020204030204" pitchFamily="34" charset="0"/>
              </a:rPr>
              <a:t>discuss</a:t>
            </a:r>
            <a:r>
              <a:rPr lang="en-US" sz="2600" dirty="0">
                <a:latin typeface="Calibri" panose="020F0502020204030204" pitchFamily="34" charset="0"/>
                <a:ea typeface="Calibri" panose="020F0502020204030204" pitchFamily="34" charset="0"/>
                <a:cs typeface="Calibri" panose="020F0502020204030204" pitchFamily="34" charset="0"/>
              </a:rPr>
              <a:t> the possibilities/challenges related to this program type. Consider the information presented by the tour groups in your discussions.</a:t>
            </a:r>
          </a:p>
          <a:p>
            <a:pPr marL="457200" indent="-457200">
              <a:spcBef>
                <a:spcPts val="600"/>
              </a:spcBef>
              <a:spcAft>
                <a:spcPts val="600"/>
              </a:spcAft>
              <a:buFont typeface="Arial" panose="020B0604020202020204" pitchFamily="34" charset="0"/>
              <a:buChar char="•"/>
            </a:pPr>
            <a:r>
              <a:rPr lang="en-US" sz="2600" u="sng" dirty="0">
                <a:latin typeface="Calibri" panose="020F0502020204030204" pitchFamily="34" charset="0"/>
                <a:ea typeface="Calibri" panose="020F0502020204030204" pitchFamily="34" charset="0"/>
                <a:cs typeface="Calibri" panose="020F0502020204030204" pitchFamily="34" charset="0"/>
              </a:rPr>
              <a:t>Each person</a:t>
            </a:r>
            <a:r>
              <a:rPr lang="en-US" sz="2600" dirty="0">
                <a:latin typeface="Calibri" panose="020F0502020204030204" pitchFamily="34" charset="0"/>
                <a:ea typeface="Calibri" panose="020F0502020204030204" pitchFamily="34" charset="0"/>
                <a:cs typeface="Calibri" panose="020F0502020204030204" pitchFamily="34" charset="0"/>
              </a:rPr>
              <a:t> will fill out a </a:t>
            </a:r>
            <a:r>
              <a:rPr lang="en-US" sz="2600" b="1" dirty="0">
                <a:latin typeface="Calibri" panose="020F0502020204030204" pitchFamily="34" charset="0"/>
                <a:ea typeface="Calibri" panose="020F0502020204030204" pitchFamily="34" charset="0"/>
                <a:cs typeface="Calibri" panose="020F0502020204030204" pitchFamily="34" charset="0"/>
              </a:rPr>
              <a:t>Compass Point worksheet</a:t>
            </a:r>
            <a:r>
              <a:rPr lang="en-US" sz="2600" dirty="0">
                <a:latin typeface="Calibri" panose="020F0502020204030204" pitchFamily="34" charset="0"/>
                <a:ea typeface="Calibri" panose="020F0502020204030204" pitchFamily="34" charset="0"/>
                <a:cs typeface="Calibri" panose="020F0502020204030204" pitchFamily="34" charset="0"/>
              </a:rPr>
              <a:t> at </a:t>
            </a:r>
            <a:r>
              <a:rPr lang="en-US" sz="2600" u="sng" dirty="0">
                <a:latin typeface="Calibri" panose="020F0502020204030204" pitchFamily="34" charset="0"/>
                <a:ea typeface="Calibri" panose="020F0502020204030204" pitchFamily="34" charset="0"/>
                <a:cs typeface="Calibri" panose="020F0502020204030204" pitchFamily="34" charset="0"/>
              </a:rPr>
              <a:t>each table</a:t>
            </a:r>
            <a:r>
              <a:rPr lang="en-US" sz="2600" dirty="0">
                <a:latin typeface="Calibri" panose="020F0502020204030204" pitchFamily="34" charset="0"/>
                <a:ea typeface="Calibri" panose="020F0502020204030204" pitchFamily="34" charset="0"/>
                <a:cs typeface="Calibri" panose="020F0502020204030204" pitchFamily="34" charset="0"/>
              </a:rPr>
              <a:t>:</a:t>
            </a:r>
          </a:p>
          <a:p>
            <a:pPr marL="914400" lvl="1" indent="-457200">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North (N):  What do you </a:t>
            </a:r>
            <a:r>
              <a:rPr lang="en-US" b="1" dirty="0">
                <a:latin typeface="Calibri" panose="020F0502020204030204" pitchFamily="34" charset="0"/>
                <a:ea typeface="Calibri" panose="020F0502020204030204" pitchFamily="34" charset="0"/>
                <a:cs typeface="Calibri" panose="020F0502020204030204" pitchFamily="34" charset="0"/>
              </a:rPr>
              <a:t>NEED</a:t>
            </a:r>
            <a:r>
              <a:rPr lang="en-US" dirty="0">
                <a:latin typeface="Calibri" panose="020F0502020204030204" pitchFamily="34" charset="0"/>
                <a:ea typeface="Calibri" panose="020F0502020204030204" pitchFamily="34" charset="0"/>
                <a:cs typeface="Calibri" panose="020F0502020204030204" pitchFamily="34" charset="0"/>
              </a:rPr>
              <a:t> to know more about this?</a:t>
            </a:r>
          </a:p>
          <a:p>
            <a:pPr marL="914400" lvl="1" indent="-457200">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West (W):  What is </a:t>
            </a:r>
            <a:r>
              <a:rPr lang="en-US" b="1" dirty="0">
                <a:latin typeface="Calibri" panose="020F0502020204030204" pitchFamily="34" charset="0"/>
                <a:ea typeface="Calibri" panose="020F0502020204030204" pitchFamily="34" charset="0"/>
                <a:cs typeface="Calibri" panose="020F0502020204030204" pitchFamily="34" charset="0"/>
              </a:rPr>
              <a:t>WORRISOME</a:t>
            </a:r>
            <a:r>
              <a:rPr lang="en-US" dirty="0">
                <a:latin typeface="Calibri" panose="020F0502020204030204" pitchFamily="34" charset="0"/>
                <a:ea typeface="Calibri" panose="020F0502020204030204" pitchFamily="34" charset="0"/>
                <a:cs typeface="Calibri" panose="020F0502020204030204" pitchFamily="34" charset="0"/>
              </a:rPr>
              <a:t> about this?</a:t>
            </a:r>
          </a:p>
          <a:p>
            <a:pPr marL="914400" lvl="1" indent="-457200">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East (E):  What </a:t>
            </a:r>
            <a:r>
              <a:rPr lang="en-US" b="1" dirty="0">
                <a:latin typeface="Calibri" panose="020F0502020204030204" pitchFamily="34" charset="0"/>
                <a:ea typeface="Calibri" panose="020F0502020204030204" pitchFamily="34" charset="0"/>
                <a:cs typeface="Calibri" panose="020F0502020204030204" pitchFamily="34" charset="0"/>
              </a:rPr>
              <a:t>EXCITES</a:t>
            </a:r>
            <a:r>
              <a:rPr lang="en-US" dirty="0">
                <a:latin typeface="Calibri" panose="020F0502020204030204" pitchFamily="34" charset="0"/>
                <a:ea typeface="Calibri" panose="020F0502020204030204" pitchFamily="34" charset="0"/>
                <a:cs typeface="Calibri" panose="020F0502020204030204" pitchFamily="34" charset="0"/>
              </a:rPr>
              <a:t> you about this?</a:t>
            </a:r>
          </a:p>
          <a:p>
            <a:pPr marL="914400" lvl="1" indent="-457200">
              <a:spcAft>
                <a:spcPts val="6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South (S):  What is your </a:t>
            </a:r>
            <a:r>
              <a:rPr lang="en-US" b="1" dirty="0">
                <a:latin typeface="Calibri" panose="020F0502020204030204" pitchFamily="34" charset="0"/>
                <a:ea typeface="Calibri" panose="020F0502020204030204" pitchFamily="34" charset="0"/>
                <a:cs typeface="Calibri" panose="020F0502020204030204" pitchFamily="34" charset="0"/>
              </a:rPr>
              <a:t>STANCE</a:t>
            </a:r>
            <a:r>
              <a:rPr lang="en-US" dirty="0">
                <a:latin typeface="Calibri" panose="020F0502020204030204" pitchFamily="34" charset="0"/>
                <a:ea typeface="Calibri" panose="020F0502020204030204" pitchFamily="34" charset="0"/>
                <a:cs typeface="Calibri" panose="020F0502020204030204" pitchFamily="34" charset="0"/>
              </a:rPr>
              <a:t> on this?</a:t>
            </a:r>
          </a:p>
          <a:p>
            <a:pPr marL="457200" indent="-457200">
              <a:spcBef>
                <a:spcPts val="600"/>
              </a:spcBef>
              <a:spcAft>
                <a:spcPts val="600"/>
              </a:spcAft>
              <a:buFont typeface="Arial" panose="020B0604020202020204" pitchFamily="34" charset="0"/>
              <a:buChar char="•"/>
            </a:pPr>
            <a:r>
              <a:rPr lang="en-US" sz="2600" dirty="0">
                <a:latin typeface="Calibri" panose="020F0502020204030204" pitchFamily="34" charset="0"/>
                <a:ea typeface="Calibri" panose="020F0502020204030204" pitchFamily="34" charset="0"/>
                <a:cs typeface="Calibri" panose="020F0502020204030204" pitchFamily="34" charset="0"/>
              </a:rPr>
              <a:t>A “group” Compass Point sheet is at each table for the Facilitator/Scribe to document significant points of conversation</a:t>
            </a:r>
          </a:p>
          <a:p>
            <a:pPr marL="457200" indent="-457200">
              <a:spcBef>
                <a:spcPts val="600"/>
              </a:spcBef>
              <a:spcAft>
                <a:spcPts val="600"/>
              </a:spcAft>
              <a:buFont typeface="Arial" panose="020B0604020202020204" pitchFamily="34" charset="0"/>
              <a:buChar char="•"/>
            </a:pPr>
            <a:r>
              <a:rPr lang="en-US" sz="2600" b="1" dirty="0">
                <a:latin typeface="Calibri" panose="020F0502020204030204" pitchFamily="34" charset="0"/>
                <a:ea typeface="Calibri" panose="020F0502020204030204" pitchFamily="34" charset="0"/>
                <a:cs typeface="Calibri" panose="020F0502020204030204" pitchFamily="34" charset="0"/>
              </a:rPr>
              <a:t>Rotate</a:t>
            </a:r>
            <a:r>
              <a:rPr lang="en-US" sz="2600" dirty="0">
                <a:latin typeface="Calibri" panose="020F0502020204030204" pitchFamily="34" charset="0"/>
                <a:ea typeface="Calibri" panose="020F0502020204030204" pitchFamily="34" charset="0"/>
                <a:cs typeface="Calibri" panose="020F0502020204030204" pitchFamily="34" charset="0"/>
              </a:rPr>
              <a:t> to the next group.</a:t>
            </a:r>
          </a:p>
          <a:p>
            <a:pPr marL="457200" indent="-457200">
              <a:spcBef>
                <a:spcPts val="600"/>
              </a:spcBef>
              <a:spcAft>
                <a:spcPts val="600"/>
              </a:spcAft>
              <a:buFont typeface="Arial" panose="020B0604020202020204" pitchFamily="34" charset="0"/>
              <a:buChar char="•"/>
            </a:pPr>
            <a:r>
              <a:rPr lang="en-US" sz="2600" b="1" dirty="0">
                <a:latin typeface="Calibri" panose="020F0502020204030204" pitchFamily="34" charset="0"/>
                <a:ea typeface="Calibri" panose="020F0502020204030204" pitchFamily="34" charset="0"/>
                <a:cs typeface="Calibri" panose="020F0502020204030204" pitchFamily="34" charset="0"/>
              </a:rPr>
              <a:t>Repeat </a:t>
            </a:r>
            <a:r>
              <a:rPr lang="en-US" sz="2600" dirty="0">
                <a:latin typeface="Calibri" panose="020F0502020204030204" pitchFamily="34" charset="0"/>
                <a:ea typeface="Calibri" panose="020F0502020204030204" pitchFamily="34" charset="0"/>
                <a:cs typeface="Calibri" panose="020F0502020204030204" pitchFamily="34" charset="0"/>
              </a:rPr>
              <a:t>for all four program types!</a:t>
            </a:r>
          </a:p>
        </p:txBody>
      </p:sp>
      <p:sp>
        <p:nvSpPr>
          <p:cNvPr id="6" name="TextBox 5">
            <a:extLst>
              <a:ext uri="{FF2B5EF4-FFF2-40B4-BE49-F238E27FC236}">
                <a16:creationId xmlns:a16="http://schemas.microsoft.com/office/drawing/2014/main" id="{FF14A3B2-7273-1BEA-100D-A2CF9DCF9CEC}"/>
              </a:ext>
            </a:extLst>
          </p:cNvPr>
          <p:cNvSpPr txBox="1"/>
          <p:nvPr/>
        </p:nvSpPr>
        <p:spPr>
          <a:xfrm>
            <a:off x="256433" y="269242"/>
            <a:ext cx="11679133" cy="646331"/>
          </a:xfrm>
          <a:prstGeom prst="rect">
            <a:avLst/>
          </a:prstGeom>
          <a:noFill/>
        </p:spPr>
        <p:txBody>
          <a:bodyPr wrap="square" rtlCol="0">
            <a:spAutoFit/>
          </a:bodyPr>
          <a:lstStyle/>
          <a:p>
            <a:r>
              <a:rPr lang="en-US" sz="3600" b="1" spc="300" dirty="0">
                <a:ln w="19050">
                  <a:solidFill>
                    <a:schemeClr val="tx1"/>
                  </a:solidFill>
                </a:ln>
                <a:noFill/>
                <a:latin typeface="Calibri" panose="020F0502020204030204" pitchFamily="34" charset="0"/>
                <a:ea typeface="Calibri" panose="020F0502020204030204" pitchFamily="34" charset="0"/>
                <a:cs typeface="Calibri" panose="020F0502020204030204" pitchFamily="34" charset="0"/>
              </a:rPr>
              <a:t>ROTATING TABLE DISCUSSIONS:</a:t>
            </a:r>
          </a:p>
        </p:txBody>
      </p:sp>
    </p:spTree>
    <p:extLst>
      <p:ext uri="{BB962C8B-B14F-4D97-AF65-F5344CB8AC3E}">
        <p14:creationId xmlns:p14="http://schemas.microsoft.com/office/powerpoint/2010/main" val="396495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fade">
                                      <p:cBhvr>
                                        <p:cTn id="39" dur="500"/>
                                        <p:tgtEl>
                                          <p:spTgt spid="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9" end="9"/>
                                            </p:txEl>
                                          </p:spTgt>
                                        </p:tgtEl>
                                        <p:attrNameLst>
                                          <p:attrName>style.visibility</p:attrName>
                                        </p:attrNameLst>
                                      </p:cBhvr>
                                      <p:to>
                                        <p:strVal val="visible"/>
                                      </p:to>
                                    </p:set>
                                    <p:animEffect transition="in" filter="fade">
                                      <p:cBhvr>
                                        <p:cTn id="44"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15297D-D431-3B15-A3D0-865CE6679808}"/>
              </a:ext>
            </a:extLst>
          </p:cNvPr>
          <p:cNvPicPr>
            <a:picLocks noChangeAspect="1"/>
          </p:cNvPicPr>
          <p:nvPr/>
        </p:nvPicPr>
        <p:blipFill>
          <a:blip r:embed="rId3" cstate="print">
            <a:extLst>
              <a:ext uri="{28A0092B-C50C-407E-A947-70E740481C1C}">
                <a14:useLocalDpi xmlns:a14="http://schemas.microsoft.com/office/drawing/2010/main" val="0"/>
              </a:ext>
            </a:extLst>
          </a:blip>
          <a:srcRect l="17290" r="17290"/>
          <a:stretch/>
        </p:blipFill>
        <p:spPr>
          <a:xfrm>
            <a:off x="-2" y="402517"/>
            <a:ext cx="3056967" cy="6052965"/>
          </a:xfrm>
          <a:prstGeom prst="rect">
            <a:avLst/>
          </a:prstGeom>
        </p:spPr>
      </p:pic>
      <p:pic>
        <p:nvPicPr>
          <p:cNvPr id="4" name="Picture 3">
            <a:extLst>
              <a:ext uri="{FF2B5EF4-FFF2-40B4-BE49-F238E27FC236}">
                <a16:creationId xmlns:a16="http://schemas.microsoft.com/office/drawing/2014/main" id="{BEF02C8E-4F1B-A6D3-B227-7021E532D1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16942" y="557658"/>
            <a:ext cx="8875058" cy="5742684"/>
          </a:xfrm>
          <a:prstGeom prst="rect">
            <a:avLst/>
          </a:prstGeom>
        </p:spPr>
      </p:pic>
    </p:spTree>
    <p:extLst>
      <p:ext uri="{BB962C8B-B14F-4D97-AF65-F5344CB8AC3E}">
        <p14:creationId xmlns:p14="http://schemas.microsoft.com/office/powerpoint/2010/main" val="19912834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799F3-AF60-A298-93E2-CC585256FCCB}"/>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80CAF511-0C2F-528B-80AB-B749DE1D521D}"/>
              </a:ext>
            </a:extLst>
          </p:cNvPr>
          <p:cNvSpPr/>
          <p:nvPr/>
        </p:nvSpPr>
        <p:spPr>
          <a:xfrm>
            <a:off x="4038600" y="1371598"/>
            <a:ext cx="4114800" cy="4114800"/>
          </a:xfrm>
          <a:prstGeom prst="ellipse">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631D8BED-B7D4-86EB-CFAC-EC46E19BC360}"/>
              </a:ext>
            </a:extLst>
          </p:cNvPr>
          <p:cNvGraphicFramePr/>
          <p:nvPr>
            <p:extLst>
              <p:ext uri="{D42A27DB-BD31-4B8C-83A1-F6EECF244321}">
                <p14:modId xmlns:p14="http://schemas.microsoft.com/office/powerpoint/2010/main" val="278326199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Star: 5 Points 23">
            <a:extLst>
              <a:ext uri="{FF2B5EF4-FFF2-40B4-BE49-F238E27FC236}">
                <a16:creationId xmlns:a16="http://schemas.microsoft.com/office/drawing/2014/main" id="{4F8ED9AB-48A9-15F8-9632-317DC4D4A578}"/>
              </a:ext>
            </a:extLst>
          </p:cNvPr>
          <p:cNvSpPr/>
          <p:nvPr/>
        </p:nvSpPr>
        <p:spPr>
          <a:xfrm>
            <a:off x="16181085" y="2122787"/>
            <a:ext cx="457200" cy="457200"/>
          </a:xfrm>
          <a:prstGeom prst="star5">
            <a:avLst/>
          </a:prstGeom>
          <a:solidFill>
            <a:srgbClr val="FFCD38"/>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3A4FE0-346E-3992-CF36-7FD4E554EB8B}"/>
              </a:ext>
            </a:extLst>
          </p:cNvPr>
          <p:cNvSpPr txBox="1"/>
          <p:nvPr/>
        </p:nvSpPr>
        <p:spPr>
          <a:xfrm>
            <a:off x="8955157" y="2828834"/>
            <a:ext cx="2852530" cy="1200329"/>
          </a:xfrm>
          <a:prstGeom prst="rect">
            <a:avLst/>
          </a:prstGeom>
          <a:noFill/>
        </p:spPr>
        <p:txBody>
          <a:bodyPr wrap="square" rtlCol="0">
            <a:spAutoFit/>
          </a:bodyPr>
          <a:lstStyle/>
          <a:p>
            <a:r>
              <a:rPr lang="en-US" u="sng" dirty="0"/>
              <a:t>Facilitators</a:t>
            </a:r>
            <a:r>
              <a:rPr lang="en-US" dirty="0"/>
              <a:t>:</a:t>
            </a:r>
          </a:p>
          <a:p>
            <a:r>
              <a:rPr lang="en-US" b="1" dirty="0"/>
              <a:t>Heather Willis</a:t>
            </a:r>
          </a:p>
          <a:p>
            <a:r>
              <a:rPr lang="en-US" dirty="0"/>
              <a:t>Triana Fontecha </a:t>
            </a:r>
          </a:p>
          <a:p>
            <a:r>
              <a:rPr lang="en-US" dirty="0"/>
              <a:t>Kim Stewart</a:t>
            </a:r>
          </a:p>
        </p:txBody>
      </p:sp>
      <p:sp>
        <p:nvSpPr>
          <p:cNvPr id="6" name="TextBox 5">
            <a:extLst>
              <a:ext uri="{FF2B5EF4-FFF2-40B4-BE49-F238E27FC236}">
                <a16:creationId xmlns:a16="http://schemas.microsoft.com/office/drawing/2014/main" id="{432B2B08-EB7E-FC31-AC8F-FEC3F69C5680}"/>
              </a:ext>
            </a:extLst>
          </p:cNvPr>
          <p:cNvSpPr txBox="1"/>
          <p:nvPr/>
        </p:nvSpPr>
        <p:spPr>
          <a:xfrm>
            <a:off x="5261113" y="2921166"/>
            <a:ext cx="1669774" cy="1015663"/>
          </a:xfrm>
          <a:prstGeom prst="rect">
            <a:avLst/>
          </a:prstGeom>
          <a:noFill/>
        </p:spPr>
        <p:txBody>
          <a:bodyPr wrap="square" rtlCol="0">
            <a:spAutoFit/>
          </a:bodyPr>
          <a:lstStyle/>
          <a:p>
            <a:pPr algn="ctr"/>
            <a:r>
              <a:rPr lang="en-US" sz="2000" dirty="0"/>
              <a:t>Rotating</a:t>
            </a:r>
          </a:p>
          <a:p>
            <a:pPr algn="ctr"/>
            <a:r>
              <a:rPr lang="en-US" sz="2000" dirty="0"/>
              <a:t>Small Group Discussion</a:t>
            </a:r>
          </a:p>
        </p:txBody>
      </p:sp>
      <p:sp>
        <p:nvSpPr>
          <p:cNvPr id="7" name="TextBox 6">
            <a:extLst>
              <a:ext uri="{FF2B5EF4-FFF2-40B4-BE49-F238E27FC236}">
                <a16:creationId xmlns:a16="http://schemas.microsoft.com/office/drawing/2014/main" id="{C71294A2-64EF-D7C5-47EB-E107B7959E11}"/>
              </a:ext>
            </a:extLst>
          </p:cNvPr>
          <p:cNvSpPr txBox="1"/>
          <p:nvPr/>
        </p:nvSpPr>
        <p:spPr>
          <a:xfrm>
            <a:off x="384313" y="2828834"/>
            <a:ext cx="2852530" cy="923330"/>
          </a:xfrm>
          <a:prstGeom prst="rect">
            <a:avLst/>
          </a:prstGeom>
          <a:noFill/>
        </p:spPr>
        <p:txBody>
          <a:bodyPr wrap="square" rtlCol="0">
            <a:spAutoFit/>
          </a:bodyPr>
          <a:lstStyle/>
          <a:p>
            <a:pPr algn="r"/>
            <a:r>
              <a:rPr lang="en-US" u="sng" dirty="0"/>
              <a:t>Facilitators</a:t>
            </a:r>
            <a:r>
              <a:rPr lang="en-US" dirty="0"/>
              <a:t>:</a:t>
            </a:r>
          </a:p>
          <a:p>
            <a:pPr algn="r"/>
            <a:r>
              <a:rPr lang="en-US" b="1" dirty="0"/>
              <a:t>John O’Hare</a:t>
            </a:r>
          </a:p>
          <a:p>
            <a:pPr algn="r"/>
            <a:r>
              <a:rPr lang="en-US" dirty="0"/>
              <a:t>Natalie Benke</a:t>
            </a:r>
          </a:p>
        </p:txBody>
      </p:sp>
      <p:sp>
        <p:nvSpPr>
          <p:cNvPr id="8" name="TextBox 7">
            <a:extLst>
              <a:ext uri="{FF2B5EF4-FFF2-40B4-BE49-F238E27FC236}">
                <a16:creationId xmlns:a16="http://schemas.microsoft.com/office/drawing/2014/main" id="{20879394-07D2-4B7D-9BDF-40C23BC87401}"/>
              </a:ext>
            </a:extLst>
          </p:cNvPr>
          <p:cNvSpPr txBox="1"/>
          <p:nvPr/>
        </p:nvSpPr>
        <p:spPr>
          <a:xfrm>
            <a:off x="6948557" y="171269"/>
            <a:ext cx="2852530" cy="1200329"/>
          </a:xfrm>
          <a:prstGeom prst="rect">
            <a:avLst/>
          </a:prstGeom>
          <a:noFill/>
        </p:spPr>
        <p:txBody>
          <a:bodyPr wrap="square" rtlCol="0">
            <a:spAutoFit/>
          </a:bodyPr>
          <a:lstStyle/>
          <a:p>
            <a:r>
              <a:rPr lang="en-US" u="sng" dirty="0"/>
              <a:t>Facilitators</a:t>
            </a:r>
            <a:r>
              <a:rPr lang="en-US" dirty="0"/>
              <a:t>:</a:t>
            </a:r>
          </a:p>
          <a:p>
            <a:r>
              <a:rPr lang="en-US" b="1" dirty="0"/>
              <a:t>Renee Munn</a:t>
            </a:r>
          </a:p>
          <a:p>
            <a:r>
              <a:rPr lang="en-US" dirty="0"/>
              <a:t>Sami Jo Gillette</a:t>
            </a:r>
          </a:p>
          <a:p>
            <a:r>
              <a:rPr lang="en-US" dirty="0"/>
              <a:t>Denise Baker</a:t>
            </a:r>
          </a:p>
        </p:txBody>
      </p:sp>
      <p:sp>
        <p:nvSpPr>
          <p:cNvPr id="9" name="TextBox 8">
            <a:extLst>
              <a:ext uri="{FF2B5EF4-FFF2-40B4-BE49-F238E27FC236}">
                <a16:creationId xmlns:a16="http://schemas.microsoft.com/office/drawing/2014/main" id="{819820D1-02B0-0D33-654B-109A389AC355}"/>
              </a:ext>
            </a:extLst>
          </p:cNvPr>
          <p:cNvSpPr txBox="1"/>
          <p:nvPr/>
        </p:nvSpPr>
        <p:spPr>
          <a:xfrm>
            <a:off x="2390913" y="5486398"/>
            <a:ext cx="2852530" cy="1200329"/>
          </a:xfrm>
          <a:prstGeom prst="rect">
            <a:avLst/>
          </a:prstGeom>
          <a:noFill/>
        </p:spPr>
        <p:txBody>
          <a:bodyPr wrap="square" rtlCol="0">
            <a:spAutoFit/>
          </a:bodyPr>
          <a:lstStyle/>
          <a:p>
            <a:pPr algn="r"/>
            <a:r>
              <a:rPr lang="en-US" u="sng" dirty="0"/>
              <a:t>Facilitators</a:t>
            </a:r>
            <a:r>
              <a:rPr lang="en-US" dirty="0"/>
              <a:t>:</a:t>
            </a:r>
          </a:p>
          <a:p>
            <a:pPr algn="r"/>
            <a:r>
              <a:rPr lang="en-US" b="1" dirty="0"/>
              <a:t>Crissy Poulis</a:t>
            </a:r>
          </a:p>
          <a:p>
            <a:pPr algn="r"/>
            <a:r>
              <a:rPr lang="en-US" dirty="0"/>
              <a:t>Jayne Burton</a:t>
            </a:r>
          </a:p>
          <a:p>
            <a:pPr algn="r"/>
            <a:r>
              <a:rPr lang="en-US" dirty="0"/>
              <a:t>Lisa Reeh</a:t>
            </a:r>
          </a:p>
        </p:txBody>
      </p:sp>
      <p:sp>
        <p:nvSpPr>
          <p:cNvPr id="5" name="TextBox 4">
            <a:extLst>
              <a:ext uri="{FF2B5EF4-FFF2-40B4-BE49-F238E27FC236}">
                <a16:creationId xmlns:a16="http://schemas.microsoft.com/office/drawing/2014/main" id="{29EE3F6A-2299-539E-FB97-8376EF68883E}"/>
              </a:ext>
            </a:extLst>
          </p:cNvPr>
          <p:cNvSpPr txBox="1"/>
          <p:nvPr/>
        </p:nvSpPr>
        <p:spPr>
          <a:xfrm>
            <a:off x="256433" y="269242"/>
            <a:ext cx="11679133" cy="646331"/>
          </a:xfrm>
          <a:prstGeom prst="rect">
            <a:avLst/>
          </a:prstGeom>
          <a:noFill/>
        </p:spPr>
        <p:txBody>
          <a:bodyPr wrap="square" rtlCol="0">
            <a:spAutoFit/>
          </a:bodyPr>
          <a:lstStyle/>
          <a:p>
            <a:r>
              <a:rPr lang="en-US" sz="3600" b="1" spc="300" dirty="0">
                <a:ln w="19050">
                  <a:solidFill>
                    <a:schemeClr val="tx1"/>
                  </a:solidFill>
                </a:ln>
                <a:noFill/>
                <a:latin typeface="Calibri" panose="020F0502020204030204" pitchFamily="34" charset="0"/>
                <a:ea typeface="Calibri" panose="020F0502020204030204" pitchFamily="34" charset="0"/>
                <a:cs typeface="Calibri" panose="020F0502020204030204" pitchFamily="34" charset="0"/>
              </a:rPr>
              <a:t>THE TABLES:</a:t>
            </a:r>
          </a:p>
        </p:txBody>
      </p:sp>
    </p:spTree>
    <p:extLst>
      <p:ext uri="{BB962C8B-B14F-4D97-AF65-F5344CB8AC3E}">
        <p14:creationId xmlns:p14="http://schemas.microsoft.com/office/powerpoint/2010/main" val="314024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a:extLst>
            <a:ext uri="{FF2B5EF4-FFF2-40B4-BE49-F238E27FC236}">
              <a16:creationId xmlns:a16="http://schemas.microsoft.com/office/drawing/2014/main" id="{FEA8454B-4BD8-23BE-D4AC-E00062F7C87B}"/>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F1C17BEB-A902-33F0-42CC-6A051199B6F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sp>
        <p:nvSpPr>
          <p:cNvPr id="2" name="TextBox 1">
            <a:extLst>
              <a:ext uri="{FF2B5EF4-FFF2-40B4-BE49-F238E27FC236}">
                <a16:creationId xmlns:a16="http://schemas.microsoft.com/office/drawing/2014/main" id="{31D504F5-5386-4D6B-B017-DBAF348C3E02}"/>
              </a:ext>
            </a:extLst>
          </p:cNvPr>
          <p:cNvSpPr txBox="1"/>
          <p:nvPr/>
        </p:nvSpPr>
        <p:spPr>
          <a:xfrm>
            <a:off x="450976" y="1054181"/>
            <a:ext cx="11516398" cy="3970318"/>
          </a:xfrm>
          <a:prstGeom prst="rect">
            <a:avLst/>
          </a:prstGeom>
          <a:noFill/>
        </p:spPr>
        <p:txBody>
          <a:bodyPr wrap="square" rtlCol="0">
            <a:spAutoFit/>
          </a:bodyPr>
          <a:lstStyle/>
          <a:p>
            <a:pPr marL="685800" indent="-685800">
              <a:buFont typeface="Arial" panose="020B0604020202020204" pitchFamily="34" charset="0"/>
              <a:buChar char="•"/>
            </a:pPr>
            <a:r>
              <a:rPr lang="en-US" sz="3600" spc="600" dirty="0">
                <a:solidFill>
                  <a:srgbClr val="002060"/>
                </a:solidFill>
                <a:latin typeface="+mj-lt"/>
                <a:ea typeface="+mj-ea"/>
                <a:cs typeface="+mj-cs"/>
              </a:rPr>
              <a:t>Welcome</a:t>
            </a:r>
          </a:p>
          <a:p>
            <a:pPr marL="685800" indent="-685800">
              <a:buFont typeface="Arial" panose="020B0604020202020204" pitchFamily="34" charset="0"/>
              <a:buChar char="•"/>
            </a:pPr>
            <a:r>
              <a:rPr lang="en-US" sz="3600" spc="600" dirty="0">
                <a:solidFill>
                  <a:srgbClr val="002060"/>
                </a:solidFill>
                <a:latin typeface="+mj-lt"/>
                <a:ea typeface="+mj-ea"/>
                <a:cs typeface="+mj-cs"/>
              </a:rPr>
              <a:t>The Charge / The Norms</a:t>
            </a:r>
          </a:p>
          <a:p>
            <a:pPr marL="685800" indent="-685800">
              <a:buFont typeface="Arial" panose="020B0604020202020204" pitchFamily="34" charset="0"/>
              <a:buChar char="•"/>
            </a:pPr>
            <a:r>
              <a:rPr lang="en-US" sz="3600" spc="600" dirty="0">
                <a:solidFill>
                  <a:srgbClr val="002060"/>
                </a:solidFill>
                <a:latin typeface="+mj-lt"/>
                <a:ea typeface="+mj-ea"/>
                <a:cs typeface="+mj-cs"/>
              </a:rPr>
              <a:t>Recap – Mtg. # 1 &amp; 2</a:t>
            </a:r>
          </a:p>
          <a:p>
            <a:pPr marL="685800" indent="-685800">
              <a:buFont typeface="Arial" panose="020B0604020202020204" pitchFamily="34" charset="0"/>
              <a:buChar char="•"/>
            </a:pPr>
            <a:r>
              <a:rPr lang="en-US" sz="3600" spc="600" dirty="0">
                <a:solidFill>
                  <a:srgbClr val="002060"/>
                </a:solidFill>
                <a:latin typeface="+mj-lt"/>
                <a:ea typeface="+mj-ea"/>
                <a:cs typeface="+mj-cs"/>
              </a:rPr>
              <a:t>Presentation of Tours</a:t>
            </a:r>
          </a:p>
          <a:p>
            <a:pPr marL="685800" indent="-685800">
              <a:buFont typeface="Arial" panose="020B0604020202020204" pitchFamily="34" charset="0"/>
              <a:buChar char="•"/>
            </a:pPr>
            <a:r>
              <a:rPr lang="en-US" sz="3600" spc="600" dirty="0">
                <a:solidFill>
                  <a:srgbClr val="002060"/>
                </a:solidFill>
                <a:latin typeface="+mj-lt"/>
                <a:ea typeface="+mj-ea"/>
                <a:cs typeface="+mj-cs"/>
              </a:rPr>
              <a:t>Rotating Table Discussion</a:t>
            </a:r>
          </a:p>
          <a:p>
            <a:pPr marL="685800" indent="-685800">
              <a:buFont typeface="Arial" panose="020B0604020202020204" pitchFamily="34" charset="0"/>
              <a:buChar char="•"/>
            </a:pPr>
            <a:r>
              <a:rPr lang="en-US" sz="3600" spc="600" dirty="0">
                <a:solidFill>
                  <a:schemeClr val="bg1"/>
                </a:solidFill>
                <a:latin typeface="+mj-lt"/>
                <a:ea typeface="+mj-ea"/>
                <a:cs typeface="+mj-cs"/>
              </a:rPr>
              <a:t>Questions / Look Ahead</a:t>
            </a:r>
          </a:p>
          <a:p>
            <a:pPr marL="685800" indent="-685800">
              <a:buFont typeface="Arial" panose="020B0604020202020204" pitchFamily="34" charset="0"/>
              <a:buChar char="•"/>
            </a:pPr>
            <a:r>
              <a:rPr lang="en-US" sz="3600" spc="600" dirty="0">
                <a:solidFill>
                  <a:srgbClr val="002060"/>
                </a:solidFill>
                <a:latin typeface="+mj-lt"/>
                <a:ea typeface="+mj-ea"/>
                <a:cs typeface="+mj-cs"/>
              </a:rPr>
              <a:t>Exit Ticket</a:t>
            </a:r>
          </a:p>
        </p:txBody>
      </p:sp>
      <p:pic>
        <p:nvPicPr>
          <p:cNvPr id="5" name="Picture 9">
            <a:extLst>
              <a:ext uri="{FF2B5EF4-FFF2-40B4-BE49-F238E27FC236}">
                <a16:creationId xmlns:a16="http://schemas.microsoft.com/office/drawing/2014/main" id="{B2159EC0-086B-15A8-6CB7-C565EFD66D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a:extLst>
              <a:ext uri="{FF2B5EF4-FFF2-40B4-BE49-F238E27FC236}">
                <a16:creationId xmlns:a16="http://schemas.microsoft.com/office/drawing/2014/main" id="{BFF242F3-09F9-7610-386E-E9E6078EB4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Tree>
    <p:extLst>
      <p:ext uri="{BB962C8B-B14F-4D97-AF65-F5344CB8AC3E}">
        <p14:creationId xmlns:p14="http://schemas.microsoft.com/office/powerpoint/2010/main" val="16030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B029D-CC8D-C469-7BB9-BF412F7B6C1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C464DB-81F4-0A5E-0F52-D978ACC8D736}"/>
              </a:ext>
            </a:extLst>
          </p:cNvPr>
          <p:cNvSpPr txBox="1"/>
          <p:nvPr/>
        </p:nvSpPr>
        <p:spPr>
          <a:xfrm>
            <a:off x="256433" y="269242"/>
            <a:ext cx="11679133" cy="646331"/>
          </a:xfrm>
          <a:prstGeom prst="rect">
            <a:avLst/>
          </a:prstGeom>
          <a:noFill/>
        </p:spPr>
        <p:txBody>
          <a:bodyPr wrap="square" rtlCol="0">
            <a:spAutoFit/>
          </a:bodyPr>
          <a:lstStyle/>
          <a:p>
            <a:r>
              <a:rPr lang="en-US" sz="3600" b="1" spc="300" dirty="0">
                <a:ln w="19050">
                  <a:solidFill>
                    <a:schemeClr val="tx1"/>
                  </a:solidFill>
                </a:ln>
                <a:noFill/>
                <a:latin typeface="Calibri" panose="020F0502020204030204" pitchFamily="34" charset="0"/>
                <a:ea typeface="Calibri" panose="020F0502020204030204" pitchFamily="34" charset="0"/>
                <a:cs typeface="Calibri" panose="020F0502020204030204" pitchFamily="34" charset="0"/>
              </a:rPr>
              <a:t>LOOK AHEAD:</a:t>
            </a:r>
          </a:p>
        </p:txBody>
      </p:sp>
      <p:pic>
        <p:nvPicPr>
          <p:cNvPr id="5" name="Picture 4">
            <a:extLst>
              <a:ext uri="{FF2B5EF4-FFF2-40B4-BE49-F238E27FC236}">
                <a16:creationId xmlns:a16="http://schemas.microsoft.com/office/drawing/2014/main" id="{6AA2D9CA-2E96-E232-1316-7C9AEEFD7AE7}"/>
              </a:ext>
            </a:extLst>
          </p:cNvPr>
          <p:cNvPicPr>
            <a:picLocks noChangeAspect="1"/>
          </p:cNvPicPr>
          <p:nvPr/>
        </p:nvPicPr>
        <p:blipFill>
          <a:blip r:embed="rId3">
            <a:duotone>
              <a:prstClr val="black"/>
              <a:schemeClr val="accent3">
                <a:tint val="45000"/>
                <a:satMod val="400000"/>
              </a:schemeClr>
            </a:duotone>
            <a:alphaModFix amt="20000"/>
          </a:blip>
          <a:srcRect l="3838" r="42116"/>
          <a:stretch/>
        </p:blipFill>
        <p:spPr>
          <a:xfrm>
            <a:off x="-22069" y="915573"/>
            <a:ext cx="2286000" cy="5275388"/>
          </a:xfrm>
          <a:prstGeom prst="parallelogram">
            <a:avLst/>
          </a:prstGeom>
        </p:spPr>
      </p:pic>
      <p:pic>
        <p:nvPicPr>
          <p:cNvPr id="6" name="Picture 5">
            <a:extLst>
              <a:ext uri="{FF2B5EF4-FFF2-40B4-BE49-F238E27FC236}">
                <a16:creationId xmlns:a16="http://schemas.microsoft.com/office/drawing/2014/main" id="{C20B86AC-5870-1986-4359-2966A1CF2392}"/>
              </a:ext>
            </a:extLst>
          </p:cNvPr>
          <p:cNvPicPr>
            <a:picLocks noChangeAspect="1"/>
          </p:cNvPicPr>
          <p:nvPr/>
        </p:nvPicPr>
        <p:blipFill>
          <a:blip r:embed="rId4">
            <a:alphaModFix amt="20000"/>
            <a:duotone>
              <a:prstClr val="black"/>
              <a:srgbClr val="7C35B1">
                <a:tint val="45000"/>
                <a:satMod val="400000"/>
              </a:srgbClr>
            </a:duotone>
            <a:extLst>
              <a:ext uri="{28A0092B-C50C-407E-A947-70E740481C1C}">
                <a14:useLocalDpi xmlns:a14="http://schemas.microsoft.com/office/drawing/2010/main" val="0"/>
              </a:ext>
            </a:extLst>
          </a:blip>
          <a:srcRect l="-320" t="214" r="320" b="-214"/>
          <a:stretch/>
        </p:blipFill>
        <p:spPr>
          <a:xfrm>
            <a:off x="1960907" y="926875"/>
            <a:ext cx="2286000" cy="5275388"/>
          </a:xfrm>
          <a:prstGeom prst="parallelogram">
            <a:avLst/>
          </a:prstGeom>
        </p:spPr>
      </p:pic>
      <p:pic>
        <p:nvPicPr>
          <p:cNvPr id="7" name="Picture 6">
            <a:extLst>
              <a:ext uri="{FF2B5EF4-FFF2-40B4-BE49-F238E27FC236}">
                <a16:creationId xmlns:a16="http://schemas.microsoft.com/office/drawing/2014/main" id="{AA3D7055-7754-3F82-E097-497DD9E344CA}"/>
              </a:ext>
            </a:extLst>
          </p:cNvPr>
          <p:cNvPicPr>
            <a:picLocks noChangeAspect="1"/>
          </p:cNvPicPr>
          <p:nvPr/>
        </p:nvPicPr>
        <p:blipFill>
          <a:blip r:embed="rId5">
            <a:alphaModFix amt="20000"/>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a:off x="3943883" y="915573"/>
            <a:ext cx="2286000" cy="5275388"/>
          </a:xfrm>
          <a:prstGeom prst="parallelogram">
            <a:avLst/>
          </a:prstGeom>
        </p:spPr>
      </p:pic>
      <p:pic>
        <p:nvPicPr>
          <p:cNvPr id="8" name="Picture 7">
            <a:extLst>
              <a:ext uri="{FF2B5EF4-FFF2-40B4-BE49-F238E27FC236}">
                <a16:creationId xmlns:a16="http://schemas.microsoft.com/office/drawing/2014/main" id="{6097C8EF-FAB8-F1CE-7715-D7747CB0D6FB}"/>
              </a:ext>
            </a:extLst>
          </p:cNvPr>
          <p:cNvPicPr>
            <a:picLocks noChangeAspect="1"/>
          </p:cNvPicPr>
          <p:nvPr/>
        </p:nvPicPr>
        <p:blipFill>
          <a:blip r:embed="rId6">
            <a:alphaModFix amt="20000"/>
            <a:duotone>
              <a:prstClr val="black"/>
              <a:srgbClr val="7C35B1">
                <a:tint val="45000"/>
                <a:satMod val="400000"/>
              </a:srgbClr>
            </a:duotone>
            <a:extLst>
              <a:ext uri="{28A0092B-C50C-407E-A947-70E740481C1C}">
                <a14:useLocalDpi xmlns:a14="http://schemas.microsoft.com/office/drawing/2010/main" val="0"/>
              </a:ext>
            </a:extLst>
          </a:blip>
          <a:srcRect l="-602" r="602"/>
          <a:stretch/>
        </p:blipFill>
        <p:spPr>
          <a:xfrm>
            <a:off x="5926859" y="915573"/>
            <a:ext cx="2286000" cy="5275388"/>
          </a:xfrm>
          <a:prstGeom prst="parallelogram">
            <a:avLst/>
          </a:prstGeom>
          <a:ln w="63500">
            <a:solidFill>
              <a:srgbClr val="002060"/>
            </a:solidFill>
            <a:prstDash val="sysDash"/>
          </a:ln>
        </p:spPr>
      </p:pic>
      <p:pic>
        <p:nvPicPr>
          <p:cNvPr id="9" name="Picture 8">
            <a:extLst>
              <a:ext uri="{FF2B5EF4-FFF2-40B4-BE49-F238E27FC236}">
                <a16:creationId xmlns:a16="http://schemas.microsoft.com/office/drawing/2014/main" id="{A6EE9122-0486-F42F-E8FF-95535E897E3B}"/>
              </a:ext>
            </a:extLst>
          </p:cNvPr>
          <p:cNvPicPr>
            <a:picLocks noChangeAspect="1"/>
          </p:cNvPicPr>
          <p:nvPr/>
        </p:nvPicPr>
        <p:blipFill>
          <a:blip r:embed="rId7">
            <a:duotone>
              <a:prstClr val="black"/>
              <a:schemeClr val="accent3">
                <a:tint val="45000"/>
                <a:satMod val="400000"/>
              </a:schemeClr>
            </a:duotone>
            <a:alphaModFix amt="20000"/>
            <a:extLst>
              <a:ext uri="{28A0092B-C50C-407E-A947-70E740481C1C}">
                <a14:useLocalDpi xmlns:a14="http://schemas.microsoft.com/office/drawing/2010/main" val="0"/>
              </a:ext>
            </a:extLst>
          </a:blip>
          <a:srcRect/>
          <a:stretch/>
        </p:blipFill>
        <p:spPr>
          <a:xfrm>
            <a:off x="7909835" y="915573"/>
            <a:ext cx="2286000" cy="5275388"/>
          </a:xfrm>
          <a:prstGeom prst="parallelogram">
            <a:avLst/>
          </a:prstGeom>
        </p:spPr>
      </p:pic>
      <p:pic>
        <p:nvPicPr>
          <p:cNvPr id="10" name="Picture 9">
            <a:extLst>
              <a:ext uri="{FF2B5EF4-FFF2-40B4-BE49-F238E27FC236}">
                <a16:creationId xmlns:a16="http://schemas.microsoft.com/office/drawing/2014/main" id="{2ABCAD62-B96D-E8A5-6698-A1056FA26AD2}"/>
              </a:ext>
            </a:extLst>
          </p:cNvPr>
          <p:cNvPicPr>
            <a:picLocks noChangeAspect="1"/>
          </p:cNvPicPr>
          <p:nvPr/>
        </p:nvPicPr>
        <p:blipFill>
          <a:blip r:embed="rId8">
            <a:alphaModFix amt="20000"/>
            <a:duotone>
              <a:prstClr val="black"/>
              <a:srgbClr val="7C35B1">
                <a:tint val="45000"/>
                <a:satMod val="400000"/>
              </a:srgbClr>
            </a:duotone>
            <a:extLst>
              <a:ext uri="{28A0092B-C50C-407E-A947-70E740481C1C}">
                <a14:useLocalDpi xmlns:a14="http://schemas.microsoft.com/office/drawing/2010/main" val="0"/>
              </a:ext>
            </a:extLst>
          </a:blip>
          <a:srcRect/>
          <a:stretch/>
        </p:blipFill>
        <p:spPr>
          <a:xfrm>
            <a:off x="9892813" y="915573"/>
            <a:ext cx="2286000" cy="5275388"/>
          </a:xfrm>
          <a:prstGeom prst="parallelogram">
            <a:avLst/>
          </a:prstGeom>
        </p:spPr>
      </p:pic>
      <p:cxnSp>
        <p:nvCxnSpPr>
          <p:cNvPr id="2" name="Straight Connector 1">
            <a:extLst>
              <a:ext uri="{FF2B5EF4-FFF2-40B4-BE49-F238E27FC236}">
                <a16:creationId xmlns:a16="http://schemas.microsoft.com/office/drawing/2014/main" id="{78CA0C64-019B-EFDD-B49D-4A4A1F344038}"/>
              </a:ext>
            </a:extLst>
          </p:cNvPr>
          <p:cNvCxnSpPr/>
          <p:nvPr/>
        </p:nvCxnSpPr>
        <p:spPr>
          <a:xfrm>
            <a:off x="1528229" y="1278310"/>
            <a:ext cx="913554"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0686994-93F0-DC6B-38BA-E1DC27991921}"/>
              </a:ext>
            </a:extLst>
          </p:cNvPr>
          <p:cNvSpPr txBox="1"/>
          <p:nvPr/>
        </p:nvSpPr>
        <p:spPr>
          <a:xfrm>
            <a:off x="2045816" y="5735709"/>
            <a:ext cx="1546697"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NOV. 4, 2024</a:t>
            </a:r>
          </a:p>
        </p:txBody>
      </p:sp>
      <p:sp>
        <p:nvSpPr>
          <p:cNvPr id="11" name="TextBox 10">
            <a:extLst>
              <a:ext uri="{FF2B5EF4-FFF2-40B4-BE49-F238E27FC236}">
                <a16:creationId xmlns:a16="http://schemas.microsoft.com/office/drawing/2014/main" id="{9DBA66E6-3027-8223-F3BE-13671061BD2F}"/>
              </a:ext>
            </a:extLst>
          </p:cNvPr>
          <p:cNvSpPr txBox="1"/>
          <p:nvPr/>
        </p:nvSpPr>
        <p:spPr>
          <a:xfrm>
            <a:off x="77225" y="5735709"/>
            <a:ext cx="1546697"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OCT. 8, 2024</a:t>
            </a:r>
          </a:p>
        </p:txBody>
      </p:sp>
      <p:sp>
        <p:nvSpPr>
          <p:cNvPr id="12" name="TextBox 11">
            <a:extLst>
              <a:ext uri="{FF2B5EF4-FFF2-40B4-BE49-F238E27FC236}">
                <a16:creationId xmlns:a16="http://schemas.microsoft.com/office/drawing/2014/main" id="{03AB3A0D-2AE0-8810-CFFA-6FDEE9621767}"/>
              </a:ext>
            </a:extLst>
          </p:cNvPr>
          <p:cNvSpPr txBox="1"/>
          <p:nvPr/>
        </p:nvSpPr>
        <p:spPr>
          <a:xfrm>
            <a:off x="4065595" y="5458710"/>
            <a:ext cx="1546697" cy="646331"/>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DEC. 2024 – MAR. 2025</a:t>
            </a:r>
          </a:p>
        </p:txBody>
      </p:sp>
      <p:sp>
        <p:nvSpPr>
          <p:cNvPr id="21" name="TextBox 20">
            <a:extLst>
              <a:ext uri="{FF2B5EF4-FFF2-40B4-BE49-F238E27FC236}">
                <a16:creationId xmlns:a16="http://schemas.microsoft.com/office/drawing/2014/main" id="{A5F241D6-D62F-1C66-9144-DECE2D3E9C6C}"/>
              </a:ext>
            </a:extLst>
          </p:cNvPr>
          <p:cNvSpPr txBox="1"/>
          <p:nvPr/>
        </p:nvSpPr>
        <p:spPr>
          <a:xfrm>
            <a:off x="5964565" y="5458710"/>
            <a:ext cx="1670734" cy="646331"/>
          </a:xfrm>
          <a:prstGeom prst="rect">
            <a:avLst/>
          </a:prstGeom>
          <a:noFill/>
        </p:spPr>
        <p:txBody>
          <a:bodyPr wrap="square" rtlCol="0">
            <a:spAutoFit/>
          </a:bodyPr>
          <a:lstStyle/>
          <a:p>
            <a:pPr algn="ctr"/>
            <a:r>
              <a:rPr lang="en-US" b="1" strike="sngStrike" dirty="0">
                <a:solidFill>
                  <a:schemeClr val="accent3"/>
                </a:solidFill>
                <a:latin typeface="Calibri" panose="020F0502020204030204" pitchFamily="34" charset="0"/>
                <a:ea typeface="Calibri" panose="020F0502020204030204" pitchFamily="34" charset="0"/>
                <a:cs typeface="Calibri" panose="020F0502020204030204" pitchFamily="34" charset="0"/>
              </a:rPr>
              <a:t>MAR. 20, 2025</a:t>
            </a:r>
          </a:p>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APR. 2, 2025</a:t>
            </a:r>
          </a:p>
        </p:txBody>
      </p:sp>
      <p:sp>
        <p:nvSpPr>
          <p:cNvPr id="22" name="TextBox 21">
            <a:extLst>
              <a:ext uri="{FF2B5EF4-FFF2-40B4-BE49-F238E27FC236}">
                <a16:creationId xmlns:a16="http://schemas.microsoft.com/office/drawing/2014/main" id="{0D92B50A-BAC1-C9AF-6796-7110BC61EE01}"/>
              </a:ext>
            </a:extLst>
          </p:cNvPr>
          <p:cNvSpPr txBox="1"/>
          <p:nvPr/>
        </p:nvSpPr>
        <p:spPr>
          <a:xfrm>
            <a:off x="7947543" y="5735709"/>
            <a:ext cx="1670734"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TBD</a:t>
            </a:r>
          </a:p>
        </p:txBody>
      </p:sp>
      <p:sp>
        <p:nvSpPr>
          <p:cNvPr id="23" name="TextBox 22">
            <a:extLst>
              <a:ext uri="{FF2B5EF4-FFF2-40B4-BE49-F238E27FC236}">
                <a16:creationId xmlns:a16="http://schemas.microsoft.com/office/drawing/2014/main" id="{23E7BDC0-60DA-F483-EB2A-84669FB14619}"/>
              </a:ext>
            </a:extLst>
          </p:cNvPr>
          <p:cNvSpPr txBox="1"/>
          <p:nvPr/>
        </p:nvSpPr>
        <p:spPr>
          <a:xfrm>
            <a:off x="9913234" y="5735709"/>
            <a:ext cx="1670734"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MAY 12, 2025</a:t>
            </a:r>
          </a:p>
        </p:txBody>
      </p:sp>
      <p:sp>
        <p:nvSpPr>
          <p:cNvPr id="3" name="TextBox 2">
            <a:extLst>
              <a:ext uri="{FF2B5EF4-FFF2-40B4-BE49-F238E27FC236}">
                <a16:creationId xmlns:a16="http://schemas.microsoft.com/office/drawing/2014/main" id="{AE10F432-650C-968E-4015-9BF0060DDFBF}"/>
              </a:ext>
            </a:extLst>
          </p:cNvPr>
          <p:cNvSpPr txBox="1"/>
          <p:nvPr/>
        </p:nvSpPr>
        <p:spPr>
          <a:xfrm rot="16583896">
            <a:off x="-600151" y="3002476"/>
            <a:ext cx="3396443" cy="646331"/>
          </a:xfrm>
          <a:prstGeom prst="rect">
            <a:avLst/>
          </a:prstGeom>
          <a:noFill/>
        </p:spPr>
        <p:txBody>
          <a:bodyPr wrap="none" rtlCol="0">
            <a:spAutoFit/>
          </a:bodyPr>
          <a:lstStyle/>
          <a:p>
            <a:r>
              <a:rPr lang="en-US" sz="3600" b="1" spc="300" dirty="0">
                <a:solidFill>
                  <a:schemeClr val="accent3"/>
                </a:solidFill>
                <a:latin typeface="+mj-lt"/>
              </a:rPr>
              <a:t>SFPFG RECAP</a:t>
            </a:r>
          </a:p>
        </p:txBody>
      </p:sp>
      <p:sp>
        <p:nvSpPr>
          <p:cNvPr id="13" name="TextBox 12">
            <a:extLst>
              <a:ext uri="{FF2B5EF4-FFF2-40B4-BE49-F238E27FC236}">
                <a16:creationId xmlns:a16="http://schemas.microsoft.com/office/drawing/2014/main" id="{CDEE9E15-49FB-26E5-B944-BD24324FE21D}"/>
              </a:ext>
            </a:extLst>
          </p:cNvPr>
          <p:cNvSpPr txBox="1"/>
          <p:nvPr/>
        </p:nvSpPr>
        <p:spPr>
          <a:xfrm rot="16583896">
            <a:off x="1515715" y="2725477"/>
            <a:ext cx="3223959" cy="1200329"/>
          </a:xfrm>
          <a:prstGeom prst="rect">
            <a:avLst/>
          </a:prstGeom>
          <a:noFill/>
        </p:spPr>
        <p:txBody>
          <a:bodyPr wrap="none" rtlCol="0">
            <a:spAutoFit/>
          </a:bodyPr>
          <a:lstStyle/>
          <a:p>
            <a:pPr algn="ctr"/>
            <a:r>
              <a:rPr lang="en-US" sz="3600" b="1" spc="300" dirty="0">
                <a:solidFill>
                  <a:schemeClr val="accent3"/>
                </a:solidFill>
                <a:latin typeface="+mj-lt"/>
              </a:rPr>
              <a:t>A REVIEW OF</a:t>
            </a:r>
          </a:p>
          <a:p>
            <a:pPr algn="ctr"/>
            <a:r>
              <a:rPr lang="en-US" sz="3600" b="1" spc="300" dirty="0">
                <a:solidFill>
                  <a:schemeClr val="accent3"/>
                </a:solidFill>
                <a:latin typeface="+mj-lt"/>
              </a:rPr>
              <a:t>BOERNE ISD</a:t>
            </a:r>
          </a:p>
        </p:txBody>
      </p:sp>
      <p:sp>
        <p:nvSpPr>
          <p:cNvPr id="14" name="TextBox 13">
            <a:extLst>
              <a:ext uri="{FF2B5EF4-FFF2-40B4-BE49-F238E27FC236}">
                <a16:creationId xmlns:a16="http://schemas.microsoft.com/office/drawing/2014/main" id="{FD6C568B-622D-0276-9EA3-10075CAEE4B8}"/>
              </a:ext>
            </a:extLst>
          </p:cNvPr>
          <p:cNvSpPr txBox="1"/>
          <p:nvPr/>
        </p:nvSpPr>
        <p:spPr>
          <a:xfrm rot="16583896">
            <a:off x="4248156" y="3002476"/>
            <a:ext cx="1725024" cy="646331"/>
          </a:xfrm>
          <a:prstGeom prst="rect">
            <a:avLst/>
          </a:prstGeom>
          <a:noFill/>
        </p:spPr>
        <p:txBody>
          <a:bodyPr wrap="none" rtlCol="0">
            <a:spAutoFit/>
          </a:bodyPr>
          <a:lstStyle/>
          <a:p>
            <a:r>
              <a:rPr lang="en-US" sz="3600" b="1" spc="300" dirty="0">
                <a:solidFill>
                  <a:schemeClr val="accent3"/>
                </a:solidFill>
                <a:latin typeface="+mj-lt"/>
              </a:rPr>
              <a:t>TOURS</a:t>
            </a:r>
          </a:p>
        </p:txBody>
      </p:sp>
      <p:sp>
        <p:nvSpPr>
          <p:cNvPr id="15" name="TextBox 14">
            <a:extLst>
              <a:ext uri="{FF2B5EF4-FFF2-40B4-BE49-F238E27FC236}">
                <a16:creationId xmlns:a16="http://schemas.microsoft.com/office/drawing/2014/main" id="{38BCBB3B-49A5-FDCB-888B-74861B8C4003}"/>
              </a:ext>
            </a:extLst>
          </p:cNvPr>
          <p:cNvSpPr txBox="1"/>
          <p:nvPr/>
        </p:nvSpPr>
        <p:spPr>
          <a:xfrm rot="16583896">
            <a:off x="5782946" y="2725477"/>
            <a:ext cx="2656368" cy="1200329"/>
          </a:xfrm>
          <a:prstGeom prst="rect">
            <a:avLst/>
          </a:prstGeom>
          <a:noFill/>
        </p:spPr>
        <p:txBody>
          <a:bodyPr wrap="none" rtlCol="0">
            <a:spAutoFit/>
          </a:bodyPr>
          <a:lstStyle/>
          <a:p>
            <a:pPr algn="ctr"/>
            <a:r>
              <a:rPr lang="en-US" sz="3600" b="1" spc="300" dirty="0">
                <a:solidFill>
                  <a:schemeClr val="accent3"/>
                </a:solidFill>
                <a:latin typeface="+mj-lt"/>
              </a:rPr>
              <a:t>BRAIN-</a:t>
            </a:r>
          </a:p>
          <a:p>
            <a:pPr algn="ctr"/>
            <a:r>
              <a:rPr lang="en-US" sz="3600" b="1" spc="300" dirty="0">
                <a:solidFill>
                  <a:schemeClr val="accent3"/>
                </a:solidFill>
                <a:latin typeface="+mj-lt"/>
              </a:rPr>
              <a:t>STORMING</a:t>
            </a:r>
          </a:p>
        </p:txBody>
      </p:sp>
      <p:sp>
        <p:nvSpPr>
          <p:cNvPr id="16" name="TextBox 15">
            <a:extLst>
              <a:ext uri="{FF2B5EF4-FFF2-40B4-BE49-F238E27FC236}">
                <a16:creationId xmlns:a16="http://schemas.microsoft.com/office/drawing/2014/main" id="{84ABD0B1-FD0D-50ED-F805-2219D53E83D3}"/>
              </a:ext>
            </a:extLst>
          </p:cNvPr>
          <p:cNvSpPr txBox="1"/>
          <p:nvPr/>
        </p:nvSpPr>
        <p:spPr>
          <a:xfrm rot="16583896">
            <a:off x="7261206" y="2725477"/>
            <a:ext cx="3671198" cy="1200329"/>
          </a:xfrm>
          <a:prstGeom prst="rect">
            <a:avLst/>
          </a:prstGeom>
          <a:noFill/>
        </p:spPr>
        <p:txBody>
          <a:bodyPr wrap="none" rtlCol="0">
            <a:spAutoFit/>
          </a:bodyPr>
          <a:lstStyle/>
          <a:p>
            <a:pPr algn="ctr"/>
            <a:r>
              <a:rPr lang="en-US" sz="3600" b="1" spc="300" dirty="0">
                <a:solidFill>
                  <a:schemeClr val="accent3"/>
                </a:solidFill>
                <a:latin typeface="+mj-lt"/>
              </a:rPr>
              <a:t>SYNTHESIS &amp;</a:t>
            </a:r>
          </a:p>
          <a:p>
            <a:pPr algn="ctr"/>
            <a:r>
              <a:rPr lang="en-US" sz="3600" b="1" spc="300" dirty="0">
                <a:solidFill>
                  <a:schemeClr val="accent3"/>
                </a:solidFill>
                <a:latin typeface="+mj-lt"/>
              </a:rPr>
              <a:t>CONCURRENCE</a:t>
            </a:r>
          </a:p>
        </p:txBody>
      </p:sp>
      <p:sp>
        <p:nvSpPr>
          <p:cNvPr id="17" name="TextBox 16">
            <a:extLst>
              <a:ext uri="{FF2B5EF4-FFF2-40B4-BE49-F238E27FC236}">
                <a16:creationId xmlns:a16="http://schemas.microsoft.com/office/drawing/2014/main" id="{81E20011-1261-19F0-6ECE-AD37A699A310}"/>
              </a:ext>
            </a:extLst>
          </p:cNvPr>
          <p:cNvSpPr txBox="1"/>
          <p:nvPr/>
        </p:nvSpPr>
        <p:spPr>
          <a:xfrm rot="16583896">
            <a:off x="9473797" y="3002475"/>
            <a:ext cx="3116559" cy="646331"/>
          </a:xfrm>
          <a:prstGeom prst="rect">
            <a:avLst/>
          </a:prstGeom>
          <a:noFill/>
        </p:spPr>
        <p:txBody>
          <a:bodyPr wrap="none" rtlCol="0">
            <a:spAutoFit/>
          </a:bodyPr>
          <a:lstStyle/>
          <a:p>
            <a:pPr algn="ctr"/>
            <a:r>
              <a:rPr lang="en-US" sz="3600" b="1" spc="300" dirty="0">
                <a:solidFill>
                  <a:schemeClr val="accent3"/>
                </a:solidFill>
                <a:latin typeface="+mj-lt"/>
              </a:rPr>
              <a:t>REPORT OUT</a:t>
            </a:r>
          </a:p>
        </p:txBody>
      </p:sp>
      <p:pic>
        <p:nvPicPr>
          <p:cNvPr id="24" name="Graphic 23" descr="Checkmark with solid fill">
            <a:extLst>
              <a:ext uri="{FF2B5EF4-FFF2-40B4-BE49-F238E27FC236}">
                <a16:creationId xmlns:a16="http://schemas.microsoft.com/office/drawing/2014/main" id="{895E9B41-9312-5435-65B7-AD8A35233E7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1607" y="2743200"/>
            <a:ext cx="1371600" cy="1371600"/>
          </a:xfrm>
          <a:prstGeom prst="rect">
            <a:avLst/>
          </a:prstGeom>
        </p:spPr>
      </p:pic>
      <p:pic>
        <p:nvPicPr>
          <p:cNvPr id="25" name="Graphic 24" descr="Checkmark with solid fill">
            <a:extLst>
              <a:ext uri="{FF2B5EF4-FFF2-40B4-BE49-F238E27FC236}">
                <a16:creationId xmlns:a16="http://schemas.microsoft.com/office/drawing/2014/main" id="{AC46EE3F-8C4A-42A8-589E-51C7838AB40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479161" y="2743200"/>
            <a:ext cx="1371600" cy="1371600"/>
          </a:xfrm>
          <a:prstGeom prst="rect">
            <a:avLst/>
          </a:prstGeom>
        </p:spPr>
      </p:pic>
      <p:pic>
        <p:nvPicPr>
          <p:cNvPr id="18" name="Graphic 17" descr="Checkmark with solid fill">
            <a:extLst>
              <a:ext uri="{FF2B5EF4-FFF2-40B4-BE49-F238E27FC236}">
                <a16:creationId xmlns:a16="http://schemas.microsoft.com/office/drawing/2014/main" id="{F0DBD73A-9F6F-39A2-9B8A-3467720633C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94595" y="2743200"/>
            <a:ext cx="1371600" cy="1371600"/>
          </a:xfrm>
          <a:prstGeom prst="rect">
            <a:avLst/>
          </a:prstGeom>
        </p:spPr>
      </p:pic>
    </p:spTree>
    <p:extLst>
      <p:ext uri="{BB962C8B-B14F-4D97-AF65-F5344CB8AC3E}">
        <p14:creationId xmlns:p14="http://schemas.microsoft.com/office/powerpoint/2010/main" val="20094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56000">
              <a:srgbClr val="36287F"/>
            </a:gs>
            <a:gs pos="0">
              <a:srgbClr val="7C35B1"/>
            </a:gs>
            <a:gs pos="100000">
              <a:srgbClr val="002060"/>
            </a:gs>
            <a:gs pos="100000">
              <a:schemeClr val="accent1">
                <a:lumMod val="45000"/>
                <a:lumOff val="55000"/>
              </a:schemeClr>
            </a:gs>
            <a:gs pos="100000">
              <a:srgbClr val="002060"/>
            </a:gs>
          </a:gsLst>
          <a:lin ang="2700000" scaled="0"/>
        </a:gradFill>
        <a:effectLst/>
      </p:bgPr>
    </p:bg>
    <p:spTree>
      <p:nvGrpSpPr>
        <p:cNvPr id="1" name="">
          <a:extLst>
            <a:ext uri="{FF2B5EF4-FFF2-40B4-BE49-F238E27FC236}">
              <a16:creationId xmlns:a16="http://schemas.microsoft.com/office/drawing/2014/main" id="{6BA9DAA4-2D18-7BBD-B6C8-92A6B395F220}"/>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409C8B27-615A-B14D-32B2-D5A9D610A0B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0" y="853"/>
            <a:ext cx="12192000" cy="6853381"/>
          </a:xfrm>
          <a:prstGeom prst="rect">
            <a:avLst/>
          </a:prstGeom>
          <a:ln>
            <a:solidFill>
              <a:schemeClr val="accent3"/>
            </a:solidFill>
          </a:ln>
        </p:spPr>
      </p:pic>
      <p:sp>
        <p:nvSpPr>
          <p:cNvPr id="2" name="TextBox 1">
            <a:extLst>
              <a:ext uri="{FF2B5EF4-FFF2-40B4-BE49-F238E27FC236}">
                <a16:creationId xmlns:a16="http://schemas.microsoft.com/office/drawing/2014/main" id="{4B443A36-EEE7-27B3-3CAD-C3F96F307252}"/>
              </a:ext>
            </a:extLst>
          </p:cNvPr>
          <p:cNvSpPr txBox="1"/>
          <p:nvPr/>
        </p:nvSpPr>
        <p:spPr>
          <a:xfrm>
            <a:off x="450976" y="1054181"/>
            <a:ext cx="11516398" cy="3970318"/>
          </a:xfrm>
          <a:prstGeom prst="rect">
            <a:avLst/>
          </a:prstGeom>
          <a:noFill/>
        </p:spPr>
        <p:txBody>
          <a:bodyPr wrap="square" rtlCol="0">
            <a:spAutoFit/>
          </a:bodyPr>
          <a:lstStyle/>
          <a:p>
            <a:pPr marL="685800" indent="-685800">
              <a:buFont typeface="Arial" panose="020B0604020202020204" pitchFamily="34" charset="0"/>
              <a:buChar char="•"/>
            </a:pPr>
            <a:r>
              <a:rPr lang="en-US" sz="3600" spc="600" dirty="0">
                <a:solidFill>
                  <a:srgbClr val="002060"/>
                </a:solidFill>
                <a:latin typeface="+mj-lt"/>
                <a:ea typeface="+mj-ea"/>
                <a:cs typeface="+mj-cs"/>
              </a:rPr>
              <a:t>Welcome</a:t>
            </a:r>
          </a:p>
          <a:p>
            <a:pPr marL="685800" indent="-685800">
              <a:buFont typeface="Arial" panose="020B0604020202020204" pitchFamily="34" charset="0"/>
              <a:buChar char="•"/>
            </a:pPr>
            <a:r>
              <a:rPr lang="en-US" sz="3600" spc="600" dirty="0">
                <a:solidFill>
                  <a:srgbClr val="002060"/>
                </a:solidFill>
                <a:latin typeface="+mj-lt"/>
                <a:ea typeface="+mj-ea"/>
                <a:cs typeface="+mj-cs"/>
              </a:rPr>
              <a:t>The Charge / The Norms</a:t>
            </a:r>
          </a:p>
          <a:p>
            <a:pPr marL="685800" indent="-685800">
              <a:buFont typeface="Arial" panose="020B0604020202020204" pitchFamily="34" charset="0"/>
              <a:buChar char="•"/>
            </a:pPr>
            <a:r>
              <a:rPr lang="en-US" sz="3600" spc="600" dirty="0">
                <a:solidFill>
                  <a:srgbClr val="002060"/>
                </a:solidFill>
                <a:latin typeface="+mj-lt"/>
                <a:ea typeface="+mj-ea"/>
                <a:cs typeface="+mj-cs"/>
              </a:rPr>
              <a:t>Recap – Mtg. # 1 &amp; 2</a:t>
            </a:r>
          </a:p>
          <a:p>
            <a:pPr marL="685800" indent="-685800">
              <a:buFont typeface="Arial" panose="020B0604020202020204" pitchFamily="34" charset="0"/>
              <a:buChar char="•"/>
            </a:pPr>
            <a:r>
              <a:rPr lang="en-US" sz="3600" spc="600" dirty="0">
                <a:solidFill>
                  <a:srgbClr val="002060"/>
                </a:solidFill>
                <a:latin typeface="+mj-lt"/>
                <a:ea typeface="+mj-ea"/>
                <a:cs typeface="+mj-cs"/>
              </a:rPr>
              <a:t>Presentation of Tours</a:t>
            </a:r>
          </a:p>
          <a:p>
            <a:pPr marL="685800" indent="-685800">
              <a:buFont typeface="Arial" panose="020B0604020202020204" pitchFamily="34" charset="0"/>
              <a:buChar char="•"/>
            </a:pPr>
            <a:r>
              <a:rPr lang="en-US" sz="3600" spc="600" dirty="0">
                <a:solidFill>
                  <a:srgbClr val="002060"/>
                </a:solidFill>
                <a:latin typeface="+mj-lt"/>
                <a:ea typeface="+mj-ea"/>
                <a:cs typeface="+mj-cs"/>
              </a:rPr>
              <a:t>Rotating Table Discussion</a:t>
            </a:r>
          </a:p>
          <a:p>
            <a:pPr marL="685800" indent="-685800">
              <a:buFont typeface="Arial" panose="020B0604020202020204" pitchFamily="34" charset="0"/>
              <a:buChar char="•"/>
            </a:pPr>
            <a:r>
              <a:rPr lang="en-US" sz="3600" spc="600" dirty="0">
                <a:solidFill>
                  <a:srgbClr val="002060"/>
                </a:solidFill>
                <a:latin typeface="+mj-lt"/>
                <a:ea typeface="+mj-ea"/>
                <a:cs typeface="+mj-cs"/>
              </a:rPr>
              <a:t>Questions / Look Ahead</a:t>
            </a:r>
          </a:p>
          <a:p>
            <a:pPr marL="685800" indent="-685800">
              <a:buFont typeface="Arial" panose="020B0604020202020204" pitchFamily="34" charset="0"/>
              <a:buChar char="•"/>
            </a:pPr>
            <a:r>
              <a:rPr lang="en-US" sz="3600" spc="600" dirty="0">
                <a:solidFill>
                  <a:schemeClr val="bg1"/>
                </a:solidFill>
                <a:latin typeface="+mj-lt"/>
                <a:ea typeface="+mj-ea"/>
                <a:cs typeface="+mj-cs"/>
              </a:rPr>
              <a:t>Exit Ticket</a:t>
            </a:r>
          </a:p>
        </p:txBody>
      </p:sp>
      <p:pic>
        <p:nvPicPr>
          <p:cNvPr id="5" name="Picture 9">
            <a:extLst>
              <a:ext uri="{FF2B5EF4-FFF2-40B4-BE49-F238E27FC236}">
                <a16:creationId xmlns:a16="http://schemas.microsoft.com/office/drawing/2014/main" id="{BE3736DF-D3F6-4B9A-3638-038792345D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364042" y="6127668"/>
            <a:ext cx="1662472" cy="5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10">
            <a:extLst>
              <a:ext uri="{FF2B5EF4-FFF2-40B4-BE49-F238E27FC236}">
                <a16:creationId xmlns:a16="http://schemas.microsoft.com/office/drawing/2014/main" id="{95134F3F-15D8-385D-3D70-90D782DDF7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04897" y="4875315"/>
            <a:ext cx="2162477" cy="987933"/>
          </a:xfrm>
          <a:prstGeom prst="rect">
            <a:avLst/>
          </a:prstGeom>
        </p:spPr>
      </p:pic>
    </p:spTree>
    <p:extLst>
      <p:ext uri="{BB962C8B-B14F-4D97-AF65-F5344CB8AC3E}">
        <p14:creationId xmlns:p14="http://schemas.microsoft.com/office/powerpoint/2010/main" val="338793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6FB3B-303B-DE4F-94DF-5E734FE7C46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8DE27A-ACF6-5476-8623-06121F86FDF2}"/>
              </a:ext>
            </a:extLst>
          </p:cNvPr>
          <p:cNvSpPr txBox="1"/>
          <p:nvPr/>
        </p:nvSpPr>
        <p:spPr>
          <a:xfrm>
            <a:off x="256433" y="269242"/>
            <a:ext cx="11679133" cy="646331"/>
          </a:xfrm>
          <a:prstGeom prst="rect">
            <a:avLst/>
          </a:prstGeom>
          <a:noFill/>
        </p:spPr>
        <p:txBody>
          <a:bodyPr wrap="square" rtlCol="0">
            <a:spAutoFit/>
          </a:bodyPr>
          <a:lstStyle/>
          <a:p>
            <a:r>
              <a:rPr lang="en-US" sz="3600" b="1" spc="300" dirty="0">
                <a:ln w="19050">
                  <a:solidFill>
                    <a:schemeClr val="tx1"/>
                  </a:solidFill>
                </a:ln>
                <a:noFill/>
                <a:latin typeface="Calibri" panose="020F0502020204030204" pitchFamily="34" charset="0"/>
                <a:ea typeface="Calibri" panose="020F0502020204030204" pitchFamily="34" charset="0"/>
                <a:cs typeface="Calibri" panose="020F0502020204030204" pitchFamily="34" charset="0"/>
              </a:rPr>
              <a:t>SEQUENCE:</a:t>
            </a:r>
          </a:p>
        </p:txBody>
      </p:sp>
      <p:pic>
        <p:nvPicPr>
          <p:cNvPr id="5" name="Picture 4">
            <a:extLst>
              <a:ext uri="{FF2B5EF4-FFF2-40B4-BE49-F238E27FC236}">
                <a16:creationId xmlns:a16="http://schemas.microsoft.com/office/drawing/2014/main" id="{F5E07913-20F3-648A-D2E0-6EB49C5E77EF}"/>
              </a:ext>
            </a:extLst>
          </p:cNvPr>
          <p:cNvPicPr>
            <a:picLocks noChangeAspect="1"/>
          </p:cNvPicPr>
          <p:nvPr/>
        </p:nvPicPr>
        <p:blipFill>
          <a:blip r:embed="rId3">
            <a:duotone>
              <a:prstClr val="black"/>
              <a:schemeClr val="accent3">
                <a:tint val="45000"/>
                <a:satMod val="400000"/>
              </a:schemeClr>
            </a:duotone>
            <a:alphaModFix amt="20000"/>
          </a:blip>
          <a:srcRect l="3838" r="42116"/>
          <a:stretch/>
        </p:blipFill>
        <p:spPr>
          <a:xfrm>
            <a:off x="-22069" y="915573"/>
            <a:ext cx="2286000" cy="5275388"/>
          </a:xfrm>
          <a:prstGeom prst="parallelogram">
            <a:avLst/>
          </a:prstGeom>
        </p:spPr>
      </p:pic>
      <p:pic>
        <p:nvPicPr>
          <p:cNvPr id="6" name="Picture 5">
            <a:extLst>
              <a:ext uri="{FF2B5EF4-FFF2-40B4-BE49-F238E27FC236}">
                <a16:creationId xmlns:a16="http://schemas.microsoft.com/office/drawing/2014/main" id="{7B912542-367B-8DE2-0771-8DDB9E60B0F7}"/>
              </a:ext>
            </a:extLst>
          </p:cNvPr>
          <p:cNvPicPr>
            <a:picLocks noChangeAspect="1"/>
          </p:cNvPicPr>
          <p:nvPr/>
        </p:nvPicPr>
        <p:blipFill>
          <a:blip r:embed="rId4">
            <a:alphaModFix amt="20000"/>
            <a:duotone>
              <a:prstClr val="black"/>
              <a:srgbClr val="7C35B1">
                <a:tint val="45000"/>
                <a:satMod val="400000"/>
              </a:srgbClr>
            </a:duotone>
            <a:extLst>
              <a:ext uri="{28A0092B-C50C-407E-A947-70E740481C1C}">
                <a14:useLocalDpi xmlns:a14="http://schemas.microsoft.com/office/drawing/2010/main" val="0"/>
              </a:ext>
            </a:extLst>
          </a:blip>
          <a:srcRect l="-320" t="214" r="320" b="-214"/>
          <a:stretch/>
        </p:blipFill>
        <p:spPr>
          <a:xfrm>
            <a:off x="1960907" y="926875"/>
            <a:ext cx="2286000" cy="5275388"/>
          </a:xfrm>
          <a:prstGeom prst="parallelogram">
            <a:avLst/>
          </a:prstGeom>
        </p:spPr>
      </p:pic>
      <p:pic>
        <p:nvPicPr>
          <p:cNvPr id="7" name="Picture 6">
            <a:extLst>
              <a:ext uri="{FF2B5EF4-FFF2-40B4-BE49-F238E27FC236}">
                <a16:creationId xmlns:a16="http://schemas.microsoft.com/office/drawing/2014/main" id="{9114587B-4278-7660-B392-3FDC17E213F1}"/>
              </a:ext>
            </a:extLst>
          </p:cNvPr>
          <p:cNvPicPr>
            <a:picLocks noChangeAspect="1"/>
          </p:cNvPicPr>
          <p:nvPr/>
        </p:nvPicPr>
        <p:blipFill>
          <a:blip r:embed="rId5">
            <a:alphaModFix amt="20000"/>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a:off x="3943883" y="915573"/>
            <a:ext cx="2286000" cy="5275388"/>
          </a:xfrm>
          <a:prstGeom prst="parallelogram">
            <a:avLst/>
          </a:prstGeom>
        </p:spPr>
      </p:pic>
      <p:pic>
        <p:nvPicPr>
          <p:cNvPr id="8" name="Picture 7">
            <a:extLst>
              <a:ext uri="{FF2B5EF4-FFF2-40B4-BE49-F238E27FC236}">
                <a16:creationId xmlns:a16="http://schemas.microsoft.com/office/drawing/2014/main" id="{EE0251AE-7AD0-57CE-DEF6-749BBEB83FD3}"/>
              </a:ext>
            </a:extLst>
          </p:cNvPr>
          <p:cNvPicPr>
            <a:picLocks noChangeAspect="1"/>
          </p:cNvPicPr>
          <p:nvPr/>
        </p:nvPicPr>
        <p:blipFill>
          <a:blip r:embed="rId6">
            <a:duotone>
              <a:prstClr val="black"/>
              <a:srgbClr val="7C35B1">
                <a:tint val="45000"/>
                <a:satMod val="400000"/>
              </a:srgbClr>
            </a:duotone>
            <a:alphaModFix amt="20000"/>
            <a:extLst>
              <a:ext uri="{28A0092B-C50C-407E-A947-70E740481C1C}">
                <a14:useLocalDpi xmlns:a14="http://schemas.microsoft.com/office/drawing/2010/main" val="0"/>
              </a:ext>
            </a:extLst>
          </a:blip>
          <a:srcRect l="-602" r="602"/>
          <a:stretch/>
        </p:blipFill>
        <p:spPr>
          <a:xfrm>
            <a:off x="5926859" y="915573"/>
            <a:ext cx="2286000" cy="5275388"/>
          </a:xfrm>
          <a:prstGeom prst="parallelogram">
            <a:avLst/>
          </a:prstGeom>
        </p:spPr>
      </p:pic>
      <p:pic>
        <p:nvPicPr>
          <p:cNvPr id="9" name="Picture 8">
            <a:extLst>
              <a:ext uri="{FF2B5EF4-FFF2-40B4-BE49-F238E27FC236}">
                <a16:creationId xmlns:a16="http://schemas.microsoft.com/office/drawing/2014/main" id="{9B97EBC8-D8FE-5264-9C61-86CC38D915F0}"/>
              </a:ext>
            </a:extLst>
          </p:cNvPr>
          <p:cNvPicPr>
            <a:picLocks noChangeAspect="1"/>
          </p:cNvPicPr>
          <p:nvPr/>
        </p:nvPicPr>
        <p:blipFill>
          <a:blip r:embed="rId7">
            <a:duotone>
              <a:prstClr val="black"/>
              <a:schemeClr val="accent3">
                <a:tint val="45000"/>
                <a:satMod val="400000"/>
              </a:schemeClr>
            </a:duotone>
            <a:alphaModFix amt="20000"/>
            <a:extLst>
              <a:ext uri="{28A0092B-C50C-407E-A947-70E740481C1C}">
                <a14:useLocalDpi xmlns:a14="http://schemas.microsoft.com/office/drawing/2010/main" val="0"/>
              </a:ext>
            </a:extLst>
          </a:blip>
          <a:srcRect/>
          <a:stretch/>
        </p:blipFill>
        <p:spPr>
          <a:xfrm>
            <a:off x="7909835" y="915573"/>
            <a:ext cx="2286000" cy="5275388"/>
          </a:xfrm>
          <a:prstGeom prst="parallelogram">
            <a:avLst/>
          </a:prstGeom>
        </p:spPr>
      </p:pic>
      <p:pic>
        <p:nvPicPr>
          <p:cNvPr id="10" name="Picture 9">
            <a:extLst>
              <a:ext uri="{FF2B5EF4-FFF2-40B4-BE49-F238E27FC236}">
                <a16:creationId xmlns:a16="http://schemas.microsoft.com/office/drawing/2014/main" id="{62066351-788A-31D7-319F-F765A9B7B92F}"/>
              </a:ext>
            </a:extLst>
          </p:cNvPr>
          <p:cNvPicPr>
            <a:picLocks noChangeAspect="1"/>
          </p:cNvPicPr>
          <p:nvPr/>
        </p:nvPicPr>
        <p:blipFill>
          <a:blip r:embed="rId8">
            <a:alphaModFix amt="20000"/>
            <a:duotone>
              <a:prstClr val="black"/>
              <a:srgbClr val="7C35B1">
                <a:tint val="45000"/>
                <a:satMod val="400000"/>
              </a:srgbClr>
            </a:duotone>
            <a:extLst>
              <a:ext uri="{28A0092B-C50C-407E-A947-70E740481C1C}">
                <a14:useLocalDpi xmlns:a14="http://schemas.microsoft.com/office/drawing/2010/main" val="0"/>
              </a:ext>
            </a:extLst>
          </a:blip>
          <a:srcRect/>
          <a:stretch/>
        </p:blipFill>
        <p:spPr>
          <a:xfrm>
            <a:off x="9892813" y="915573"/>
            <a:ext cx="2286000" cy="5275388"/>
          </a:xfrm>
          <a:prstGeom prst="parallelogram">
            <a:avLst/>
          </a:prstGeom>
        </p:spPr>
      </p:pic>
      <p:cxnSp>
        <p:nvCxnSpPr>
          <p:cNvPr id="2" name="Straight Connector 1">
            <a:extLst>
              <a:ext uri="{FF2B5EF4-FFF2-40B4-BE49-F238E27FC236}">
                <a16:creationId xmlns:a16="http://schemas.microsoft.com/office/drawing/2014/main" id="{8CE0210F-5485-BEF8-CF71-B2D4E11FCF36}"/>
              </a:ext>
            </a:extLst>
          </p:cNvPr>
          <p:cNvCxnSpPr/>
          <p:nvPr/>
        </p:nvCxnSpPr>
        <p:spPr>
          <a:xfrm>
            <a:off x="1528229" y="1278310"/>
            <a:ext cx="913554"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878A4C9-FFC5-16EF-7F7C-1F2ED44A91E0}"/>
              </a:ext>
            </a:extLst>
          </p:cNvPr>
          <p:cNvSpPr txBox="1"/>
          <p:nvPr/>
        </p:nvSpPr>
        <p:spPr>
          <a:xfrm>
            <a:off x="2045816" y="5735709"/>
            <a:ext cx="1546697"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NOV. 4, 2024</a:t>
            </a:r>
          </a:p>
        </p:txBody>
      </p:sp>
      <p:sp>
        <p:nvSpPr>
          <p:cNvPr id="11" name="TextBox 10">
            <a:extLst>
              <a:ext uri="{FF2B5EF4-FFF2-40B4-BE49-F238E27FC236}">
                <a16:creationId xmlns:a16="http://schemas.microsoft.com/office/drawing/2014/main" id="{DDE7188C-AEA6-FBA7-1467-E9C0759153D0}"/>
              </a:ext>
            </a:extLst>
          </p:cNvPr>
          <p:cNvSpPr txBox="1"/>
          <p:nvPr/>
        </p:nvSpPr>
        <p:spPr>
          <a:xfrm>
            <a:off x="77225" y="5735709"/>
            <a:ext cx="1546697"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OCT. 8, 2024</a:t>
            </a:r>
          </a:p>
        </p:txBody>
      </p:sp>
      <p:sp>
        <p:nvSpPr>
          <p:cNvPr id="12" name="TextBox 11">
            <a:extLst>
              <a:ext uri="{FF2B5EF4-FFF2-40B4-BE49-F238E27FC236}">
                <a16:creationId xmlns:a16="http://schemas.microsoft.com/office/drawing/2014/main" id="{05053F4B-978E-BE2D-C73D-0F66411E1A42}"/>
              </a:ext>
            </a:extLst>
          </p:cNvPr>
          <p:cNvSpPr txBox="1"/>
          <p:nvPr/>
        </p:nvSpPr>
        <p:spPr>
          <a:xfrm>
            <a:off x="4065595" y="5458710"/>
            <a:ext cx="1546697" cy="646331"/>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DEC. 2024 – MAR. 2025</a:t>
            </a:r>
          </a:p>
        </p:txBody>
      </p:sp>
      <p:sp>
        <p:nvSpPr>
          <p:cNvPr id="21" name="TextBox 20">
            <a:extLst>
              <a:ext uri="{FF2B5EF4-FFF2-40B4-BE49-F238E27FC236}">
                <a16:creationId xmlns:a16="http://schemas.microsoft.com/office/drawing/2014/main" id="{816B9ED0-C832-EEA3-1F8C-20C9DF9AA177}"/>
              </a:ext>
            </a:extLst>
          </p:cNvPr>
          <p:cNvSpPr txBox="1"/>
          <p:nvPr/>
        </p:nvSpPr>
        <p:spPr>
          <a:xfrm>
            <a:off x="5964565" y="5458710"/>
            <a:ext cx="1670734" cy="646331"/>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MAR. 20, 2025</a:t>
            </a:r>
          </a:p>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APR. 2, 2025</a:t>
            </a:r>
          </a:p>
        </p:txBody>
      </p:sp>
      <p:sp>
        <p:nvSpPr>
          <p:cNvPr id="22" name="TextBox 21">
            <a:extLst>
              <a:ext uri="{FF2B5EF4-FFF2-40B4-BE49-F238E27FC236}">
                <a16:creationId xmlns:a16="http://schemas.microsoft.com/office/drawing/2014/main" id="{B2CF7B55-630A-6ECC-49AB-30FA6524AB22}"/>
              </a:ext>
            </a:extLst>
          </p:cNvPr>
          <p:cNvSpPr txBox="1"/>
          <p:nvPr/>
        </p:nvSpPr>
        <p:spPr>
          <a:xfrm>
            <a:off x="7947543" y="5735709"/>
            <a:ext cx="1670734"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TBD</a:t>
            </a:r>
          </a:p>
        </p:txBody>
      </p:sp>
      <p:sp>
        <p:nvSpPr>
          <p:cNvPr id="23" name="TextBox 22">
            <a:extLst>
              <a:ext uri="{FF2B5EF4-FFF2-40B4-BE49-F238E27FC236}">
                <a16:creationId xmlns:a16="http://schemas.microsoft.com/office/drawing/2014/main" id="{6F08967F-CFFC-40A3-F806-4462B5936C6B}"/>
              </a:ext>
            </a:extLst>
          </p:cNvPr>
          <p:cNvSpPr txBox="1"/>
          <p:nvPr/>
        </p:nvSpPr>
        <p:spPr>
          <a:xfrm>
            <a:off x="9913234" y="5735709"/>
            <a:ext cx="1670734"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MAY 12, 2025</a:t>
            </a:r>
          </a:p>
        </p:txBody>
      </p:sp>
      <p:sp>
        <p:nvSpPr>
          <p:cNvPr id="3" name="TextBox 2">
            <a:extLst>
              <a:ext uri="{FF2B5EF4-FFF2-40B4-BE49-F238E27FC236}">
                <a16:creationId xmlns:a16="http://schemas.microsoft.com/office/drawing/2014/main" id="{28B37A20-CDB7-AF2A-A9AE-9FA7BA9A0D46}"/>
              </a:ext>
            </a:extLst>
          </p:cNvPr>
          <p:cNvSpPr txBox="1"/>
          <p:nvPr/>
        </p:nvSpPr>
        <p:spPr>
          <a:xfrm rot="16583896">
            <a:off x="-600151" y="3002476"/>
            <a:ext cx="3396443" cy="646331"/>
          </a:xfrm>
          <a:prstGeom prst="rect">
            <a:avLst/>
          </a:prstGeom>
          <a:noFill/>
        </p:spPr>
        <p:txBody>
          <a:bodyPr wrap="none" rtlCol="0">
            <a:spAutoFit/>
          </a:bodyPr>
          <a:lstStyle/>
          <a:p>
            <a:r>
              <a:rPr lang="en-US" sz="3600" b="1" spc="300" dirty="0">
                <a:solidFill>
                  <a:schemeClr val="accent3"/>
                </a:solidFill>
                <a:latin typeface="+mj-lt"/>
              </a:rPr>
              <a:t>SFPFG RECAP</a:t>
            </a:r>
          </a:p>
        </p:txBody>
      </p:sp>
      <p:sp>
        <p:nvSpPr>
          <p:cNvPr id="13" name="TextBox 12">
            <a:extLst>
              <a:ext uri="{FF2B5EF4-FFF2-40B4-BE49-F238E27FC236}">
                <a16:creationId xmlns:a16="http://schemas.microsoft.com/office/drawing/2014/main" id="{0CAE4023-6481-4D19-7745-2141A94BEFB2}"/>
              </a:ext>
            </a:extLst>
          </p:cNvPr>
          <p:cNvSpPr txBox="1"/>
          <p:nvPr/>
        </p:nvSpPr>
        <p:spPr>
          <a:xfrm rot="16583896">
            <a:off x="1515715" y="2725477"/>
            <a:ext cx="3223959" cy="1200329"/>
          </a:xfrm>
          <a:prstGeom prst="rect">
            <a:avLst/>
          </a:prstGeom>
          <a:noFill/>
        </p:spPr>
        <p:txBody>
          <a:bodyPr wrap="none" rtlCol="0">
            <a:spAutoFit/>
          </a:bodyPr>
          <a:lstStyle/>
          <a:p>
            <a:pPr algn="ctr"/>
            <a:r>
              <a:rPr lang="en-US" sz="3600" b="1" spc="300" dirty="0">
                <a:solidFill>
                  <a:schemeClr val="accent3"/>
                </a:solidFill>
                <a:latin typeface="+mj-lt"/>
              </a:rPr>
              <a:t>A REVIEW OF</a:t>
            </a:r>
          </a:p>
          <a:p>
            <a:pPr algn="ctr"/>
            <a:r>
              <a:rPr lang="en-US" sz="3600" b="1" spc="300" dirty="0">
                <a:solidFill>
                  <a:schemeClr val="accent3"/>
                </a:solidFill>
                <a:latin typeface="+mj-lt"/>
              </a:rPr>
              <a:t>BOERNE ISD</a:t>
            </a:r>
          </a:p>
        </p:txBody>
      </p:sp>
      <p:sp>
        <p:nvSpPr>
          <p:cNvPr id="14" name="TextBox 13">
            <a:extLst>
              <a:ext uri="{FF2B5EF4-FFF2-40B4-BE49-F238E27FC236}">
                <a16:creationId xmlns:a16="http://schemas.microsoft.com/office/drawing/2014/main" id="{E1AB74E2-A922-DF0A-0B55-FF16CABACFE7}"/>
              </a:ext>
            </a:extLst>
          </p:cNvPr>
          <p:cNvSpPr txBox="1"/>
          <p:nvPr/>
        </p:nvSpPr>
        <p:spPr>
          <a:xfrm rot="16583896">
            <a:off x="4248156" y="3002476"/>
            <a:ext cx="1725024" cy="646331"/>
          </a:xfrm>
          <a:prstGeom prst="rect">
            <a:avLst/>
          </a:prstGeom>
          <a:noFill/>
        </p:spPr>
        <p:txBody>
          <a:bodyPr wrap="none" rtlCol="0">
            <a:spAutoFit/>
          </a:bodyPr>
          <a:lstStyle/>
          <a:p>
            <a:r>
              <a:rPr lang="en-US" sz="3600" b="1" spc="300" dirty="0">
                <a:solidFill>
                  <a:schemeClr val="accent3"/>
                </a:solidFill>
                <a:latin typeface="+mj-lt"/>
              </a:rPr>
              <a:t>TOURS</a:t>
            </a:r>
          </a:p>
        </p:txBody>
      </p:sp>
      <p:sp>
        <p:nvSpPr>
          <p:cNvPr id="15" name="TextBox 14">
            <a:extLst>
              <a:ext uri="{FF2B5EF4-FFF2-40B4-BE49-F238E27FC236}">
                <a16:creationId xmlns:a16="http://schemas.microsoft.com/office/drawing/2014/main" id="{90D02EFE-9C79-A158-45A8-27297721353A}"/>
              </a:ext>
            </a:extLst>
          </p:cNvPr>
          <p:cNvSpPr txBox="1"/>
          <p:nvPr/>
        </p:nvSpPr>
        <p:spPr>
          <a:xfrm rot="16583896">
            <a:off x="5782946" y="2725477"/>
            <a:ext cx="2656368" cy="1200329"/>
          </a:xfrm>
          <a:prstGeom prst="rect">
            <a:avLst/>
          </a:prstGeom>
          <a:noFill/>
        </p:spPr>
        <p:txBody>
          <a:bodyPr wrap="none" rtlCol="0">
            <a:spAutoFit/>
          </a:bodyPr>
          <a:lstStyle/>
          <a:p>
            <a:pPr algn="ctr"/>
            <a:r>
              <a:rPr lang="en-US" sz="3600" b="1" spc="300" dirty="0">
                <a:solidFill>
                  <a:schemeClr val="accent3"/>
                </a:solidFill>
                <a:latin typeface="+mj-lt"/>
              </a:rPr>
              <a:t>BRAIN-</a:t>
            </a:r>
          </a:p>
          <a:p>
            <a:pPr algn="ctr"/>
            <a:r>
              <a:rPr lang="en-US" sz="3600" b="1" spc="300" dirty="0">
                <a:solidFill>
                  <a:schemeClr val="accent3"/>
                </a:solidFill>
                <a:latin typeface="+mj-lt"/>
              </a:rPr>
              <a:t>STORMING</a:t>
            </a:r>
          </a:p>
        </p:txBody>
      </p:sp>
      <p:sp>
        <p:nvSpPr>
          <p:cNvPr id="16" name="TextBox 15">
            <a:extLst>
              <a:ext uri="{FF2B5EF4-FFF2-40B4-BE49-F238E27FC236}">
                <a16:creationId xmlns:a16="http://schemas.microsoft.com/office/drawing/2014/main" id="{C5E84DCB-C736-4B06-26FD-63AAF17D5F80}"/>
              </a:ext>
            </a:extLst>
          </p:cNvPr>
          <p:cNvSpPr txBox="1"/>
          <p:nvPr/>
        </p:nvSpPr>
        <p:spPr>
          <a:xfrm rot="16583896">
            <a:off x="7261206" y="2725477"/>
            <a:ext cx="3671198" cy="1200329"/>
          </a:xfrm>
          <a:prstGeom prst="rect">
            <a:avLst/>
          </a:prstGeom>
          <a:noFill/>
        </p:spPr>
        <p:txBody>
          <a:bodyPr wrap="none" rtlCol="0">
            <a:spAutoFit/>
          </a:bodyPr>
          <a:lstStyle/>
          <a:p>
            <a:pPr algn="ctr"/>
            <a:r>
              <a:rPr lang="en-US" sz="3600" b="1" spc="300" dirty="0">
                <a:solidFill>
                  <a:schemeClr val="accent3"/>
                </a:solidFill>
                <a:latin typeface="+mj-lt"/>
              </a:rPr>
              <a:t>SYNTHESIS &amp;</a:t>
            </a:r>
          </a:p>
          <a:p>
            <a:pPr algn="ctr"/>
            <a:r>
              <a:rPr lang="en-US" sz="3600" b="1" spc="300" dirty="0">
                <a:solidFill>
                  <a:schemeClr val="accent3"/>
                </a:solidFill>
                <a:latin typeface="+mj-lt"/>
              </a:rPr>
              <a:t>CONCURRENCE</a:t>
            </a:r>
          </a:p>
        </p:txBody>
      </p:sp>
      <p:sp>
        <p:nvSpPr>
          <p:cNvPr id="17" name="TextBox 16">
            <a:extLst>
              <a:ext uri="{FF2B5EF4-FFF2-40B4-BE49-F238E27FC236}">
                <a16:creationId xmlns:a16="http://schemas.microsoft.com/office/drawing/2014/main" id="{4933D6AF-073B-CBA0-A349-7B0108DD4796}"/>
              </a:ext>
            </a:extLst>
          </p:cNvPr>
          <p:cNvSpPr txBox="1"/>
          <p:nvPr/>
        </p:nvSpPr>
        <p:spPr>
          <a:xfrm rot="16583896">
            <a:off x="9473797" y="3002475"/>
            <a:ext cx="3116559" cy="646331"/>
          </a:xfrm>
          <a:prstGeom prst="rect">
            <a:avLst/>
          </a:prstGeom>
          <a:noFill/>
        </p:spPr>
        <p:txBody>
          <a:bodyPr wrap="none" rtlCol="0">
            <a:spAutoFit/>
          </a:bodyPr>
          <a:lstStyle/>
          <a:p>
            <a:pPr algn="ctr"/>
            <a:r>
              <a:rPr lang="en-US" sz="3600" b="1" spc="300" dirty="0">
                <a:solidFill>
                  <a:schemeClr val="accent3"/>
                </a:solidFill>
                <a:latin typeface="+mj-lt"/>
              </a:rPr>
              <a:t>REPORT OUT</a:t>
            </a:r>
          </a:p>
        </p:txBody>
      </p:sp>
    </p:spTree>
    <p:extLst>
      <p:ext uri="{BB962C8B-B14F-4D97-AF65-F5344CB8AC3E}">
        <p14:creationId xmlns:p14="http://schemas.microsoft.com/office/powerpoint/2010/main" val="23742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38115-7EE3-C4BE-9B1E-E4F9E0C0595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D2D472-0CBA-D8F9-54DA-9A4B0F20C6E6}"/>
              </a:ext>
            </a:extLst>
          </p:cNvPr>
          <p:cNvSpPr txBox="1"/>
          <p:nvPr/>
        </p:nvSpPr>
        <p:spPr>
          <a:xfrm>
            <a:off x="256433" y="269242"/>
            <a:ext cx="11679133" cy="646331"/>
          </a:xfrm>
          <a:prstGeom prst="rect">
            <a:avLst/>
          </a:prstGeom>
          <a:noFill/>
        </p:spPr>
        <p:txBody>
          <a:bodyPr wrap="square" rtlCol="0">
            <a:spAutoFit/>
          </a:bodyPr>
          <a:lstStyle/>
          <a:p>
            <a:r>
              <a:rPr lang="en-US" sz="3600" b="1" spc="300" dirty="0">
                <a:ln w="19050">
                  <a:solidFill>
                    <a:schemeClr val="tx1"/>
                  </a:solidFill>
                </a:ln>
                <a:noFill/>
                <a:latin typeface="Calibri" panose="020F0502020204030204" pitchFamily="34" charset="0"/>
                <a:ea typeface="Calibri" panose="020F0502020204030204" pitchFamily="34" charset="0"/>
                <a:cs typeface="Calibri" panose="020F0502020204030204" pitchFamily="34" charset="0"/>
              </a:rPr>
              <a:t>SEQUENCE:</a:t>
            </a:r>
          </a:p>
        </p:txBody>
      </p:sp>
      <p:pic>
        <p:nvPicPr>
          <p:cNvPr id="5" name="Picture 4">
            <a:extLst>
              <a:ext uri="{FF2B5EF4-FFF2-40B4-BE49-F238E27FC236}">
                <a16:creationId xmlns:a16="http://schemas.microsoft.com/office/drawing/2014/main" id="{F2753418-EDA1-DCDD-07A1-610BEEF4C065}"/>
              </a:ext>
            </a:extLst>
          </p:cNvPr>
          <p:cNvPicPr>
            <a:picLocks noChangeAspect="1"/>
          </p:cNvPicPr>
          <p:nvPr/>
        </p:nvPicPr>
        <p:blipFill>
          <a:blip r:embed="rId3">
            <a:duotone>
              <a:prstClr val="black"/>
              <a:schemeClr val="accent3">
                <a:tint val="45000"/>
                <a:satMod val="400000"/>
              </a:schemeClr>
            </a:duotone>
            <a:alphaModFix amt="20000"/>
          </a:blip>
          <a:srcRect l="3838" r="42116"/>
          <a:stretch/>
        </p:blipFill>
        <p:spPr>
          <a:xfrm>
            <a:off x="-22069" y="915573"/>
            <a:ext cx="2286000" cy="5275388"/>
          </a:xfrm>
          <a:prstGeom prst="parallelogram">
            <a:avLst/>
          </a:prstGeom>
        </p:spPr>
      </p:pic>
      <p:pic>
        <p:nvPicPr>
          <p:cNvPr id="6" name="Picture 5">
            <a:extLst>
              <a:ext uri="{FF2B5EF4-FFF2-40B4-BE49-F238E27FC236}">
                <a16:creationId xmlns:a16="http://schemas.microsoft.com/office/drawing/2014/main" id="{61AE4325-9E64-91B9-B97D-36A4A45A2379}"/>
              </a:ext>
            </a:extLst>
          </p:cNvPr>
          <p:cNvPicPr>
            <a:picLocks noChangeAspect="1"/>
          </p:cNvPicPr>
          <p:nvPr/>
        </p:nvPicPr>
        <p:blipFill>
          <a:blip r:embed="rId4">
            <a:alphaModFix amt="20000"/>
            <a:duotone>
              <a:prstClr val="black"/>
              <a:srgbClr val="7C35B1">
                <a:tint val="45000"/>
                <a:satMod val="400000"/>
              </a:srgbClr>
            </a:duotone>
            <a:extLst>
              <a:ext uri="{28A0092B-C50C-407E-A947-70E740481C1C}">
                <a14:useLocalDpi xmlns:a14="http://schemas.microsoft.com/office/drawing/2010/main" val="0"/>
              </a:ext>
            </a:extLst>
          </a:blip>
          <a:srcRect l="-320" t="214" r="320" b="-214"/>
          <a:stretch/>
        </p:blipFill>
        <p:spPr>
          <a:xfrm>
            <a:off x="1960907" y="926875"/>
            <a:ext cx="2286000" cy="5275388"/>
          </a:xfrm>
          <a:prstGeom prst="parallelogram">
            <a:avLst/>
          </a:prstGeom>
        </p:spPr>
      </p:pic>
      <p:pic>
        <p:nvPicPr>
          <p:cNvPr id="7" name="Picture 6">
            <a:extLst>
              <a:ext uri="{FF2B5EF4-FFF2-40B4-BE49-F238E27FC236}">
                <a16:creationId xmlns:a16="http://schemas.microsoft.com/office/drawing/2014/main" id="{132DA0DE-A78B-E0DA-3A9D-BDC6BB15E0FB}"/>
              </a:ext>
            </a:extLst>
          </p:cNvPr>
          <p:cNvPicPr>
            <a:picLocks noChangeAspect="1"/>
          </p:cNvPicPr>
          <p:nvPr/>
        </p:nvPicPr>
        <p:blipFill>
          <a:blip r:embed="rId5">
            <a:alphaModFix amt="20000"/>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a:off x="3943883" y="915573"/>
            <a:ext cx="2286000" cy="5275388"/>
          </a:xfrm>
          <a:prstGeom prst="parallelogram">
            <a:avLst/>
          </a:prstGeom>
        </p:spPr>
      </p:pic>
      <p:pic>
        <p:nvPicPr>
          <p:cNvPr id="8" name="Picture 7">
            <a:extLst>
              <a:ext uri="{FF2B5EF4-FFF2-40B4-BE49-F238E27FC236}">
                <a16:creationId xmlns:a16="http://schemas.microsoft.com/office/drawing/2014/main" id="{56584693-9A2B-CE72-9846-2FDE6DB712C4}"/>
              </a:ext>
            </a:extLst>
          </p:cNvPr>
          <p:cNvPicPr>
            <a:picLocks noChangeAspect="1"/>
          </p:cNvPicPr>
          <p:nvPr/>
        </p:nvPicPr>
        <p:blipFill>
          <a:blip r:embed="rId6">
            <a:alphaModFix amt="20000"/>
            <a:duotone>
              <a:prstClr val="black"/>
              <a:srgbClr val="7C35B1">
                <a:tint val="45000"/>
                <a:satMod val="400000"/>
              </a:srgbClr>
            </a:duotone>
            <a:extLst>
              <a:ext uri="{28A0092B-C50C-407E-A947-70E740481C1C}">
                <a14:useLocalDpi xmlns:a14="http://schemas.microsoft.com/office/drawing/2010/main" val="0"/>
              </a:ext>
            </a:extLst>
          </a:blip>
          <a:srcRect l="-602" r="602"/>
          <a:stretch/>
        </p:blipFill>
        <p:spPr>
          <a:xfrm>
            <a:off x="5926859" y="915573"/>
            <a:ext cx="2286000" cy="5275388"/>
          </a:xfrm>
          <a:prstGeom prst="parallelogram">
            <a:avLst/>
          </a:prstGeom>
          <a:ln w="63500">
            <a:solidFill>
              <a:srgbClr val="002060"/>
            </a:solidFill>
            <a:prstDash val="sysDash"/>
          </a:ln>
        </p:spPr>
      </p:pic>
      <p:pic>
        <p:nvPicPr>
          <p:cNvPr id="9" name="Picture 8">
            <a:extLst>
              <a:ext uri="{FF2B5EF4-FFF2-40B4-BE49-F238E27FC236}">
                <a16:creationId xmlns:a16="http://schemas.microsoft.com/office/drawing/2014/main" id="{B0AEEC6B-1151-85A9-21A7-E9CE876CA3FF}"/>
              </a:ext>
            </a:extLst>
          </p:cNvPr>
          <p:cNvPicPr>
            <a:picLocks noChangeAspect="1"/>
          </p:cNvPicPr>
          <p:nvPr/>
        </p:nvPicPr>
        <p:blipFill>
          <a:blip r:embed="rId7">
            <a:duotone>
              <a:prstClr val="black"/>
              <a:schemeClr val="accent3">
                <a:tint val="45000"/>
                <a:satMod val="400000"/>
              </a:schemeClr>
            </a:duotone>
            <a:alphaModFix amt="20000"/>
            <a:extLst>
              <a:ext uri="{28A0092B-C50C-407E-A947-70E740481C1C}">
                <a14:useLocalDpi xmlns:a14="http://schemas.microsoft.com/office/drawing/2010/main" val="0"/>
              </a:ext>
            </a:extLst>
          </a:blip>
          <a:srcRect/>
          <a:stretch/>
        </p:blipFill>
        <p:spPr>
          <a:xfrm>
            <a:off x="7909835" y="915573"/>
            <a:ext cx="2286000" cy="5275388"/>
          </a:xfrm>
          <a:prstGeom prst="parallelogram">
            <a:avLst/>
          </a:prstGeom>
        </p:spPr>
      </p:pic>
      <p:pic>
        <p:nvPicPr>
          <p:cNvPr id="10" name="Picture 9">
            <a:extLst>
              <a:ext uri="{FF2B5EF4-FFF2-40B4-BE49-F238E27FC236}">
                <a16:creationId xmlns:a16="http://schemas.microsoft.com/office/drawing/2014/main" id="{A83216C9-C36F-1F79-2058-FB07606572F3}"/>
              </a:ext>
            </a:extLst>
          </p:cNvPr>
          <p:cNvPicPr>
            <a:picLocks noChangeAspect="1"/>
          </p:cNvPicPr>
          <p:nvPr/>
        </p:nvPicPr>
        <p:blipFill>
          <a:blip r:embed="rId8">
            <a:alphaModFix amt="20000"/>
            <a:duotone>
              <a:prstClr val="black"/>
              <a:srgbClr val="7C35B1">
                <a:tint val="45000"/>
                <a:satMod val="400000"/>
              </a:srgbClr>
            </a:duotone>
            <a:extLst>
              <a:ext uri="{28A0092B-C50C-407E-A947-70E740481C1C}">
                <a14:useLocalDpi xmlns:a14="http://schemas.microsoft.com/office/drawing/2010/main" val="0"/>
              </a:ext>
            </a:extLst>
          </a:blip>
          <a:srcRect/>
          <a:stretch/>
        </p:blipFill>
        <p:spPr>
          <a:xfrm>
            <a:off x="9892813" y="915573"/>
            <a:ext cx="2286000" cy="5275388"/>
          </a:xfrm>
          <a:prstGeom prst="parallelogram">
            <a:avLst/>
          </a:prstGeom>
        </p:spPr>
      </p:pic>
      <p:cxnSp>
        <p:nvCxnSpPr>
          <p:cNvPr id="2" name="Straight Connector 1">
            <a:extLst>
              <a:ext uri="{FF2B5EF4-FFF2-40B4-BE49-F238E27FC236}">
                <a16:creationId xmlns:a16="http://schemas.microsoft.com/office/drawing/2014/main" id="{13E28071-B5B0-5AFD-81D0-7DE91AEC4005}"/>
              </a:ext>
            </a:extLst>
          </p:cNvPr>
          <p:cNvCxnSpPr/>
          <p:nvPr/>
        </p:nvCxnSpPr>
        <p:spPr>
          <a:xfrm>
            <a:off x="1528229" y="1278310"/>
            <a:ext cx="913554"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CEB2B2E-B7E4-0DF2-FA72-995A0A416005}"/>
              </a:ext>
            </a:extLst>
          </p:cNvPr>
          <p:cNvSpPr txBox="1"/>
          <p:nvPr/>
        </p:nvSpPr>
        <p:spPr>
          <a:xfrm>
            <a:off x="2045816" y="5735709"/>
            <a:ext cx="1546697"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NOV. 4, 2024</a:t>
            </a:r>
          </a:p>
        </p:txBody>
      </p:sp>
      <p:sp>
        <p:nvSpPr>
          <p:cNvPr id="11" name="TextBox 10">
            <a:extLst>
              <a:ext uri="{FF2B5EF4-FFF2-40B4-BE49-F238E27FC236}">
                <a16:creationId xmlns:a16="http://schemas.microsoft.com/office/drawing/2014/main" id="{520448B4-2369-1FD4-E016-ADBD97326723}"/>
              </a:ext>
            </a:extLst>
          </p:cNvPr>
          <p:cNvSpPr txBox="1"/>
          <p:nvPr/>
        </p:nvSpPr>
        <p:spPr>
          <a:xfrm>
            <a:off x="77225" y="5735709"/>
            <a:ext cx="1546697"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OCT. 8, 2024</a:t>
            </a:r>
          </a:p>
        </p:txBody>
      </p:sp>
      <p:sp>
        <p:nvSpPr>
          <p:cNvPr id="12" name="TextBox 11">
            <a:extLst>
              <a:ext uri="{FF2B5EF4-FFF2-40B4-BE49-F238E27FC236}">
                <a16:creationId xmlns:a16="http://schemas.microsoft.com/office/drawing/2014/main" id="{03499F47-EF65-3B04-2229-DBA687E142DA}"/>
              </a:ext>
            </a:extLst>
          </p:cNvPr>
          <p:cNvSpPr txBox="1"/>
          <p:nvPr/>
        </p:nvSpPr>
        <p:spPr>
          <a:xfrm>
            <a:off x="4065595" y="5458710"/>
            <a:ext cx="1546697" cy="646331"/>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DEC. 2024 – MAR. 2025</a:t>
            </a:r>
          </a:p>
        </p:txBody>
      </p:sp>
      <p:sp>
        <p:nvSpPr>
          <p:cNvPr id="21" name="TextBox 20">
            <a:extLst>
              <a:ext uri="{FF2B5EF4-FFF2-40B4-BE49-F238E27FC236}">
                <a16:creationId xmlns:a16="http://schemas.microsoft.com/office/drawing/2014/main" id="{E43E83DB-09AC-7C29-8B52-9BBCD30BFF0A}"/>
              </a:ext>
            </a:extLst>
          </p:cNvPr>
          <p:cNvSpPr txBox="1"/>
          <p:nvPr/>
        </p:nvSpPr>
        <p:spPr>
          <a:xfrm>
            <a:off x="5964565" y="5458710"/>
            <a:ext cx="1670734" cy="646331"/>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MAR. 20, 2025</a:t>
            </a:r>
          </a:p>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APR. 2, 2025</a:t>
            </a:r>
          </a:p>
        </p:txBody>
      </p:sp>
      <p:sp>
        <p:nvSpPr>
          <p:cNvPr id="22" name="TextBox 21">
            <a:extLst>
              <a:ext uri="{FF2B5EF4-FFF2-40B4-BE49-F238E27FC236}">
                <a16:creationId xmlns:a16="http://schemas.microsoft.com/office/drawing/2014/main" id="{D486DA75-6744-F0EC-DBE3-D7826A60EDE1}"/>
              </a:ext>
            </a:extLst>
          </p:cNvPr>
          <p:cNvSpPr txBox="1"/>
          <p:nvPr/>
        </p:nvSpPr>
        <p:spPr>
          <a:xfrm>
            <a:off x="7947543" y="5735709"/>
            <a:ext cx="1670734"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TBD</a:t>
            </a:r>
          </a:p>
        </p:txBody>
      </p:sp>
      <p:sp>
        <p:nvSpPr>
          <p:cNvPr id="23" name="TextBox 22">
            <a:extLst>
              <a:ext uri="{FF2B5EF4-FFF2-40B4-BE49-F238E27FC236}">
                <a16:creationId xmlns:a16="http://schemas.microsoft.com/office/drawing/2014/main" id="{D5BA1E20-DD15-EBFA-0433-0788B4B2D3C5}"/>
              </a:ext>
            </a:extLst>
          </p:cNvPr>
          <p:cNvSpPr txBox="1"/>
          <p:nvPr/>
        </p:nvSpPr>
        <p:spPr>
          <a:xfrm>
            <a:off x="9913234" y="5735709"/>
            <a:ext cx="1670734" cy="369332"/>
          </a:xfrm>
          <a:prstGeom prst="rect">
            <a:avLst/>
          </a:prstGeom>
          <a:noFill/>
        </p:spPr>
        <p:txBody>
          <a:bodyPr wrap="square" rtlCol="0">
            <a:spAutoFit/>
          </a:bodyPr>
          <a:lstStyle/>
          <a:p>
            <a:pPr algn="ct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MAY 12, 2025</a:t>
            </a:r>
          </a:p>
        </p:txBody>
      </p:sp>
      <p:sp>
        <p:nvSpPr>
          <p:cNvPr id="3" name="TextBox 2">
            <a:extLst>
              <a:ext uri="{FF2B5EF4-FFF2-40B4-BE49-F238E27FC236}">
                <a16:creationId xmlns:a16="http://schemas.microsoft.com/office/drawing/2014/main" id="{2857689D-39DE-2814-2C43-423978282193}"/>
              </a:ext>
            </a:extLst>
          </p:cNvPr>
          <p:cNvSpPr txBox="1"/>
          <p:nvPr/>
        </p:nvSpPr>
        <p:spPr>
          <a:xfrm rot="16583896">
            <a:off x="-600151" y="3002476"/>
            <a:ext cx="3396443" cy="646331"/>
          </a:xfrm>
          <a:prstGeom prst="rect">
            <a:avLst/>
          </a:prstGeom>
          <a:noFill/>
        </p:spPr>
        <p:txBody>
          <a:bodyPr wrap="none" rtlCol="0">
            <a:spAutoFit/>
          </a:bodyPr>
          <a:lstStyle/>
          <a:p>
            <a:r>
              <a:rPr lang="en-US" sz="3600" b="1" spc="300" dirty="0">
                <a:solidFill>
                  <a:schemeClr val="accent3"/>
                </a:solidFill>
                <a:latin typeface="+mj-lt"/>
              </a:rPr>
              <a:t>SFPFG RECAP</a:t>
            </a:r>
          </a:p>
        </p:txBody>
      </p:sp>
      <p:sp>
        <p:nvSpPr>
          <p:cNvPr id="13" name="TextBox 12">
            <a:extLst>
              <a:ext uri="{FF2B5EF4-FFF2-40B4-BE49-F238E27FC236}">
                <a16:creationId xmlns:a16="http://schemas.microsoft.com/office/drawing/2014/main" id="{F6EE53BE-AC1B-D883-0F42-AAAAA80DF2DC}"/>
              </a:ext>
            </a:extLst>
          </p:cNvPr>
          <p:cNvSpPr txBox="1"/>
          <p:nvPr/>
        </p:nvSpPr>
        <p:spPr>
          <a:xfrm rot="16583896">
            <a:off x="1515715" y="2725477"/>
            <a:ext cx="3223959" cy="1200329"/>
          </a:xfrm>
          <a:prstGeom prst="rect">
            <a:avLst/>
          </a:prstGeom>
          <a:noFill/>
        </p:spPr>
        <p:txBody>
          <a:bodyPr wrap="none" rtlCol="0">
            <a:spAutoFit/>
          </a:bodyPr>
          <a:lstStyle/>
          <a:p>
            <a:pPr algn="ctr"/>
            <a:r>
              <a:rPr lang="en-US" sz="3600" b="1" spc="300" dirty="0">
                <a:solidFill>
                  <a:schemeClr val="accent3"/>
                </a:solidFill>
                <a:latin typeface="+mj-lt"/>
              </a:rPr>
              <a:t>A REVIEW OF</a:t>
            </a:r>
          </a:p>
          <a:p>
            <a:pPr algn="ctr"/>
            <a:r>
              <a:rPr lang="en-US" sz="3600" b="1" spc="300" dirty="0">
                <a:solidFill>
                  <a:schemeClr val="accent3"/>
                </a:solidFill>
                <a:latin typeface="+mj-lt"/>
              </a:rPr>
              <a:t>BOERNE ISD</a:t>
            </a:r>
          </a:p>
        </p:txBody>
      </p:sp>
      <p:sp>
        <p:nvSpPr>
          <p:cNvPr id="14" name="TextBox 13">
            <a:extLst>
              <a:ext uri="{FF2B5EF4-FFF2-40B4-BE49-F238E27FC236}">
                <a16:creationId xmlns:a16="http://schemas.microsoft.com/office/drawing/2014/main" id="{DEE4F6AD-A793-9D88-391A-6630D7ECF1E3}"/>
              </a:ext>
            </a:extLst>
          </p:cNvPr>
          <p:cNvSpPr txBox="1"/>
          <p:nvPr/>
        </p:nvSpPr>
        <p:spPr>
          <a:xfrm rot="16583896">
            <a:off x="4248156" y="3002476"/>
            <a:ext cx="1725024" cy="646331"/>
          </a:xfrm>
          <a:prstGeom prst="rect">
            <a:avLst/>
          </a:prstGeom>
          <a:noFill/>
        </p:spPr>
        <p:txBody>
          <a:bodyPr wrap="none" rtlCol="0">
            <a:spAutoFit/>
          </a:bodyPr>
          <a:lstStyle/>
          <a:p>
            <a:r>
              <a:rPr lang="en-US" sz="3600" b="1" spc="300" dirty="0">
                <a:solidFill>
                  <a:schemeClr val="accent3"/>
                </a:solidFill>
                <a:latin typeface="+mj-lt"/>
              </a:rPr>
              <a:t>TOURS</a:t>
            </a:r>
          </a:p>
        </p:txBody>
      </p:sp>
      <p:sp>
        <p:nvSpPr>
          <p:cNvPr id="15" name="TextBox 14">
            <a:extLst>
              <a:ext uri="{FF2B5EF4-FFF2-40B4-BE49-F238E27FC236}">
                <a16:creationId xmlns:a16="http://schemas.microsoft.com/office/drawing/2014/main" id="{7797E51F-2D95-CCDB-51BC-0A40410A9821}"/>
              </a:ext>
            </a:extLst>
          </p:cNvPr>
          <p:cNvSpPr txBox="1"/>
          <p:nvPr/>
        </p:nvSpPr>
        <p:spPr>
          <a:xfrm rot="16583896">
            <a:off x="5782946" y="2725477"/>
            <a:ext cx="2656368" cy="1200329"/>
          </a:xfrm>
          <a:prstGeom prst="rect">
            <a:avLst/>
          </a:prstGeom>
          <a:noFill/>
        </p:spPr>
        <p:txBody>
          <a:bodyPr wrap="none" rtlCol="0">
            <a:spAutoFit/>
          </a:bodyPr>
          <a:lstStyle/>
          <a:p>
            <a:pPr algn="ctr"/>
            <a:r>
              <a:rPr lang="en-US" sz="3600" b="1" spc="300" dirty="0">
                <a:solidFill>
                  <a:schemeClr val="accent3"/>
                </a:solidFill>
                <a:latin typeface="+mj-lt"/>
              </a:rPr>
              <a:t>BRAIN-</a:t>
            </a:r>
          </a:p>
          <a:p>
            <a:pPr algn="ctr"/>
            <a:r>
              <a:rPr lang="en-US" sz="3600" b="1" spc="300" dirty="0">
                <a:solidFill>
                  <a:schemeClr val="accent3"/>
                </a:solidFill>
                <a:latin typeface="+mj-lt"/>
              </a:rPr>
              <a:t>STORMING</a:t>
            </a:r>
          </a:p>
        </p:txBody>
      </p:sp>
      <p:sp>
        <p:nvSpPr>
          <p:cNvPr id="16" name="TextBox 15">
            <a:extLst>
              <a:ext uri="{FF2B5EF4-FFF2-40B4-BE49-F238E27FC236}">
                <a16:creationId xmlns:a16="http://schemas.microsoft.com/office/drawing/2014/main" id="{880D43E9-8F35-988B-870B-6EDAEA44CD57}"/>
              </a:ext>
            </a:extLst>
          </p:cNvPr>
          <p:cNvSpPr txBox="1"/>
          <p:nvPr/>
        </p:nvSpPr>
        <p:spPr>
          <a:xfrm rot="16583896">
            <a:off x="7261206" y="2725477"/>
            <a:ext cx="3671198" cy="1200329"/>
          </a:xfrm>
          <a:prstGeom prst="rect">
            <a:avLst/>
          </a:prstGeom>
          <a:noFill/>
        </p:spPr>
        <p:txBody>
          <a:bodyPr wrap="none" rtlCol="0">
            <a:spAutoFit/>
          </a:bodyPr>
          <a:lstStyle/>
          <a:p>
            <a:pPr algn="ctr"/>
            <a:r>
              <a:rPr lang="en-US" sz="3600" b="1" spc="300" dirty="0">
                <a:solidFill>
                  <a:schemeClr val="accent3"/>
                </a:solidFill>
                <a:latin typeface="+mj-lt"/>
              </a:rPr>
              <a:t>SYNTHESIS &amp;</a:t>
            </a:r>
          </a:p>
          <a:p>
            <a:pPr algn="ctr"/>
            <a:r>
              <a:rPr lang="en-US" sz="3600" b="1" spc="300" dirty="0">
                <a:solidFill>
                  <a:schemeClr val="accent3"/>
                </a:solidFill>
                <a:latin typeface="+mj-lt"/>
              </a:rPr>
              <a:t>CONCURRENCE</a:t>
            </a:r>
          </a:p>
        </p:txBody>
      </p:sp>
      <p:sp>
        <p:nvSpPr>
          <p:cNvPr id="17" name="TextBox 16">
            <a:extLst>
              <a:ext uri="{FF2B5EF4-FFF2-40B4-BE49-F238E27FC236}">
                <a16:creationId xmlns:a16="http://schemas.microsoft.com/office/drawing/2014/main" id="{F02A30E1-0CE9-4492-69C3-6ABC76712ADA}"/>
              </a:ext>
            </a:extLst>
          </p:cNvPr>
          <p:cNvSpPr txBox="1"/>
          <p:nvPr/>
        </p:nvSpPr>
        <p:spPr>
          <a:xfrm rot="16583896">
            <a:off x="9473797" y="3002475"/>
            <a:ext cx="3116559" cy="646331"/>
          </a:xfrm>
          <a:prstGeom prst="rect">
            <a:avLst/>
          </a:prstGeom>
          <a:noFill/>
        </p:spPr>
        <p:txBody>
          <a:bodyPr wrap="none" rtlCol="0">
            <a:spAutoFit/>
          </a:bodyPr>
          <a:lstStyle/>
          <a:p>
            <a:pPr algn="ctr"/>
            <a:r>
              <a:rPr lang="en-US" sz="3600" b="1" spc="300" dirty="0">
                <a:solidFill>
                  <a:schemeClr val="accent3"/>
                </a:solidFill>
                <a:latin typeface="+mj-lt"/>
              </a:rPr>
              <a:t>REPORT OUT</a:t>
            </a:r>
          </a:p>
        </p:txBody>
      </p:sp>
      <p:pic>
        <p:nvPicPr>
          <p:cNvPr id="24" name="Graphic 23" descr="Checkmark with solid fill">
            <a:extLst>
              <a:ext uri="{FF2B5EF4-FFF2-40B4-BE49-F238E27FC236}">
                <a16:creationId xmlns:a16="http://schemas.microsoft.com/office/drawing/2014/main" id="{166962B9-77AB-B716-E388-FCE7F67AE0E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1607" y="2743200"/>
            <a:ext cx="1371600" cy="1371600"/>
          </a:xfrm>
          <a:prstGeom prst="rect">
            <a:avLst/>
          </a:prstGeom>
        </p:spPr>
      </p:pic>
      <p:pic>
        <p:nvPicPr>
          <p:cNvPr id="25" name="Graphic 24" descr="Checkmark with solid fill">
            <a:extLst>
              <a:ext uri="{FF2B5EF4-FFF2-40B4-BE49-F238E27FC236}">
                <a16:creationId xmlns:a16="http://schemas.microsoft.com/office/drawing/2014/main" id="{5463D3D4-0BAE-03C8-E400-64A4E0B1D55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479161" y="2743200"/>
            <a:ext cx="1371600" cy="1371600"/>
          </a:xfrm>
          <a:prstGeom prst="rect">
            <a:avLst/>
          </a:prstGeom>
        </p:spPr>
      </p:pic>
      <p:pic>
        <p:nvPicPr>
          <p:cNvPr id="18" name="Graphic 17" descr="Checkmark with solid fill">
            <a:extLst>
              <a:ext uri="{FF2B5EF4-FFF2-40B4-BE49-F238E27FC236}">
                <a16:creationId xmlns:a16="http://schemas.microsoft.com/office/drawing/2014/main" id="{385E6254-878C-BDEA-DA44-B72719D3B4C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94595" y="2743200"/>
            <a:ext cx="1371600" cy="1371600"/>
          </a:xfrm>
          <a:prstGeom prst="rect">
            <a:avLst/>
          </a:prstGeom>
        </p:spPr>
      </p:pic>
    </p:spTree>
    <p:extLst>
      <p:ext uri="{BB962C8B-B14F-4D97-AF65-F5344CB8AC3E}">
        <p14:creationId xmlns:p14="http://schemas.microsoft.com/office/powerpoint/2010/main" val="217212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ver Road Park | Boerne, TX - Official Website">
            <a:extLst>
              <a:ext uri="{FF2B5EF4-FFF2-40B4-BE49-F238E27FC236}">
                <a16:creationId xmlns:a16="http://schemas.microsoft.com/office/drawing/2014/main" id="{7A61A050-67D1-C004-9D17-5654CFF80855}"/>
              </a:ext>
            </a:extLst>
          </p:cNvPr>
          <p:cNvPicPr>
            <a:picLocks noChangeAspect="1" noChangeArrowheads="1"/>
          </p:cNvPicPr>
          <p:nvPr/>
        </p:nvPicPr>
        <p:blipFill rotWithShape="1">
          <a:blip r:embed="rId3">
            <a:duotone>
              <a:schemeClr val="accent2">
                <a:shade val="45000"/>
                <a:satMod val="135000"/>
              </a:schemeClr>
              <a:prstClr val="white"/>
            </a:duotone>
            <a:alphaModFix amt="50000"/>
            <a:extLst>
              <a:ext uri="{28A0092B-C50C-407E-A947-70E740481C1C}">
                <a14:useLocalDpi xmlns:a14="http://schemas.microsoft.com/office/drawing/2010/main" val="0"/>
              </a:ext>
            </a:extLst>
          </a:blip>
          <a:srcRect l="8784" r="51374"/>
          <a:stretch/>
        </p:blipFill>
        <p:spPr bwMode="auto">
          <a:xfrm>
            <a:off x="10041940" y="1176436"/>
            <a:ext cx="2150059" cy="55094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oerne, Texas Gone Forever: The Column - COMMUNITEA BOOKS">
            <a:extLst>
              <a:ext uri="{FF2B5EF4-FFF2-40B4-BE49-F238E27FC236}">
                <a16:creationId xmlns:a16="http://schemas.microsoft.com/office/drawing/2014/main" id="{14DE43BC-C3C7-E34F-4B09-D3E585C547EE}"/>
              </a:ext>
            </a:extLst>
          </p:cNvPr>
          <p:cNvPicPr>
            <a:picLocks noChangeAspect="1" noChangeArrowheads="1"/>
          </p:cNvPicPr>
          <p:nvPr/>
        </p:nvPicPr>
        <p:blipFill rotWithShape="1">
          <a:blip r:embed="rId4">
            <a:duotone>
              <a:schemeClr val="accent3">
                <a:shade val="45000"/>
                <a:satMod val="135000"/>
              </a:schemeClr>
              <a:prstClr val="white"/>
            </a:duotone>
            <a:alphaModFix amt="50000"/>
            <a:extLst>
              <a:ext uri="{28A0092B-C50C-407E-A947-70E740481C1C}">
                <a14:useLocalDpi xmlns:a14="http://schemas.microsoft.com/office/drawing/2010/main" val="0"/>
              </a:ext>
            </a:extLst>
          </a:blip>
          <a:srcRect l="14608" r="55912"/>
          <a:stretch/>
        </p:blipFill>
        <p:spPr bwMode="auto">
          <a:xfrm>
            <a:off x="5036797" y="1177119"/>
            <a:ext cx="2436316" cy="5509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antastic Things To Do In Charming Boerne, Texas - TravelAwaits">
            <a:extLst>
              <a:ext uri="{FF2B5EF4-FFF2-40B4-BE49-F238E27FC236}">
                <a16:creationId xmlns:a16="http://schemas.microsoft.com/office/drawing/2014/main" id="{4EF29648-A62A-56A0-E434-D1AC4CD3F03B}"/>
              </a:ext>
            </a:extLst>
          </p:cNvPr>
          <p:cNvPicPr>
            <a:picLocks noChangeAspect="1" noChangeArrowheads="1"/>
          </p:cNvPicPr>
          <p:nvPr/>
        </p:nvPicPr>
        <p:blipFill rotWithShape="1">
          <a:blip r:embed="rId5">
            <a:duotone>
              <a:schemeClr val="accent6">
                <a:shade val="45000"/>
                <a:satMod val="135000"/>
              </a:schemeClr>
              <a:prstClr val="white"/>
            </a:duotone>
            <a:alphaModFix amt="50000"/>
            <a:extLst>
              <a:ext uri="{28A0092B-C50C-407E-A947-70E740481C1C}">
                <a14:useLocalDpi xmlns:a14="http://schemas.microsoft.com/office/drawing/2010/main" val="0"/>
              </a:ext>
            </a:extLst>
          </a:blip>
          <a:srcRect l="1424" r="56094"/>
          <a:stretch/>
        </p:blipFill>
        <p:spPr bwMode="auto">
          <a:xfrm>
            <a:off x="1" y="1176436"/>
            <a:ext cx="2388390" cy="55094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utside Austin City Limits – Boerne Beckons | Austin Insider Blog">
            <a:extLst>
              <a:ext uri="{FF2B5EF4-FFF2-40B4-BE49-F238E27FC236}">
                <a16:creationId xmlns:a16="http://schemas.microsoft.com/office/drawing/2014/main" id="{9A697DB6-7266-B574-F8C6-5AEEDAE9C7CF}"/>
              </a:ext>
            </a:extLst>
          </p:cNvPr>
          <p:cNvPicPr>
            <a:picLocks noChangeAspect="1" noChangeArrowheads="1"/>
          </p:cNvPicPr>
          <p:nvPr/>
        </p:nvPicPr>
        <p:blipFill rotWithShape="1">
          <a:blip r:embed="rId6">
            <a:duotone>
              <a:schemeClr val="accent4">
                <a:shade val="45000"/>
                <a:satMod val="135000"/>
              </a:schemeClr>
              <a:prstClr val="white"/>
            </a:duotone>
            <a:alphaModFix amt="50000"/>
            <a:extLst>
              <a:ext uri="{28A0092B-C50C-407E-A947-70E740481C1C}">
                <a14:useLocalDpi xmlns:a14="http://schemas.microsoft.com/office/drawing/2010/main" val="0"/>
              </a:ext>
            </a:extLst>
          </a:blip>
          <a:srcRect l="45411" r="16114"/>
          <a:stretch/>
        </p:blipFill>
        <p:spPr bwMode="auto">
          <a:xfrm>
            <a:off x="2524608" y="1177119"/>
            <a:ext cx="2359248" cy="5508747"/>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A4139D5-64F6-FDBC-0935-934A7A7FE77F}"/>
              </a:ext>
            </a:extLst>
          </p:cNvPr>
          <p:cNvPicPr>
            <a:picLocks noChangeAspect="1" noChangeArrowheads="1"/>
          </p:cNvPicPr>
          <p:nvPr/>
        </p:nvPicPr>
        <p:blipFill rotWithShape="1">
          <a:blip r:embed="rId7">
            <a:duotone>
              <a:schemeClr val="accent5">
                <a:shade val="45000"/>
                <a:satMod val="135000"/>
              </a:schemeClr>
              <a:prstClr val="white"/>
            </a:duotone>
            <a:alphaModFix amt="50000"/>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l="38121" r="20806"/>
          <a:stretch/>
        </p:blipFill>
        <p:spPr bwMode="auto">
          <a:xfrm>
            <a:off x="7626054" y="1176436"/>
            <a:ext cx="2262945" cy="55094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CCBD974-36EB-DEDB-936C-9A0C4A580BB0}"/>
              </a:ext>
            </a:extLst>
          </p:cNvPr>
          <p:cNvSpPr txBox="1"/>
          <p:nvPr/>
        </p:nvSpPr>
        <p:spPr>
          <a:xfrm rot="5400000">
            <a:off x="-874731" y="2068153"/>
            <a:ext cx="3353097" cy="1569660"/>
          </a:xfrm>
          <a:prstGeom prst="rect">
            <a:avLst/>
          </a:prstGeom>
          <a:noFill/>
        </p:spPr>
        <p:txBody>
          <a:bodyPr wrap="none" rtlCol="0">
            <a:spAutoFit/>
          </a:bodyPr>
          <a:lstStyle/>
          <a:p>
            <a:r>
              <a:rPr lang="en-US" sz="4800" b="1" spc="300" dirty="0">
                <a:latin typeface="+mj-lt"/>
              </a:rPr>
              <a:t>EXISTING</a:t>
            </a:r>
          </a:p>
          <a:p>
            <a:r>
              <a:rPr lang="en-US" sz="4800" b="1" spc="300" dirty="0">
                <a:latin typeface="+mj-lt"/>
              </a:rPr>
              <a:t>FACILITIES</a:t>
            </a:r>
          </a:p>
        </p:txBody>
      </p:sp>
      <p:sp>
        <p:nvSpPr>
          <p:cNvPr id="9" name="TextBox 8">
            <a:extLst>
              <a:ext uri="{FF2B5EF4-FFF2-40B4-BE49-F238E27FC236}">
                <a16:creationId xmlns:a16="http://schemas.microsoft.com/office/drawing/2014/main" id="{EEA2B52A-D704-B4E2-31E5-0F4933822043}"/>
              </a:ext>
            </a:extLst>
          </p:cNvPr>
          <p:cNvSpPr txBox="1"/>
          <p:nvPr/>
        </p:nvSpPr>
        <p:spPr>
          <a:xfrm rot="5400000">
            <a:off x="1782662" y="1935488"/>
            <a:ext cx="2349105" cy="830997"/>
          </a:xfrm>
          <a:prstGeom prst="rect">
            <a:avLst/>
          </a:prstGeom>
          <a:noFill/>
        </p:spPr>
        <p:txBody>
          <a:bodyPr wrap="none" rtlCol="0">
            <a:spAutoFit/>
          </a:bodyPr>
          <a:lstStyle/>
          <a:p>
            <a:r>
              <a:rPr lang="en-US" sz="4800" b="1" spc="300" dirty="0">
                <a:latin typeface="+mj-lt"/>
              </a:rPr>
              <a:t>PARITY</a:t>
            </a:r>
          </a:p>
        </p:txBody>
      </p:sp>
      <p:sp>
        <p:nvSpPr>
          <p:cNvPr id="10" name="TextBox 9">
            <a:extLst>
              <a:ext uri="{FF2B5EF4-FFF2-40B4-BE49-F238E27FC236}">
                <a16:creationId xmlns:a16="http://schemas.microsoft.com/office/drawing/2014/main" id="{82425F54-72B0-F203-9521-09B80FD05E5C}"/>
              </a:ext>
            </a:extLst>
          </p:cNvPr>
          <p:cNvSpPr txBox="1"/>
          <p:nvPr/>
        </p:nvSpPr>
        <p:spPr>
          <a:xfrm rot="5400000">
            <a:off x="4297301" y="1933693"/>
            <a:ext cx="2345514" cy="830997"/>
          </a:xfrm>
          <a:prstGeom prst="rect">
            <a:avLst/>
          </a:prstGeom>
          <a:noFill/>
        </p:spPr>
        <p:txBody>
          <a:bodyPr wrap="none" rtlCol="0">
            <a:spAutoFit/>
          </a:bodyPr>
          <a:lstStyle/>
          <a:p>
            <a:r>
              <a:rPr lang="en-US" sz="4800" b="1" spc="300" dirty="0">
                <a:latin typeface="+mj-lt"/>
              </a:rPr>
              <a:t>POLICY</a:t>
            </a:r>
          </a:p>
        </p:txBody>
      </p:sp>
      <p:sp>
        <p:nvSpPr>
          <p:cNvPr id="11" name="TextBox 10">
            <a:extLst>
              <a:ext uri="{FF2B5EF4-FFF2-40B4-BE49-F238E27FC236}">
                <a16:creationId xmlns:a16="http://schemas.microsoft.com/office/drawing/2014/main" id="{70150980-CFEC-D4E7-665A-9C46DC083B80}"/>
              </a:ext>
            </a:extLst>
          </p:cNvPr>
          <p:cNvSpPr txBox="1"/>
          <p:nvPr/>
        </p:nvSpPr>
        <p:spPr>
          <a:xfrm rot="5400000">
            <a:off x="6746555" y="2068154"/>
            <a:ext cx="3353097" cy="1569660"/>
          </a:xfrm>
          <a:prstGeom prst="rect">
            <a:avLst/>
          </a:prstGeom>
          <a:noFill/>
        </p:spPr>
        <p:txBody>
          <a:bodyPr wrap="none" rtlCol="0">
            <a:spAutoFit/>
          </a:bodyPr>
          <a:lstStyle/>
          <a:p>
            <a:r>
              <a:rPr lang="en-US" sz="4800" b="1" spc="300" dirty="0">
                <a:latin typeface="+mj-lt"/>
              </a:rPr>
              <a:t>FUTURE</a:t>
            </a:r>
          </a:p>
          <a:p>
            <a:r>
              <a:rPr lang="en-US" sz="4800" b="1" spc="300" dirty="0">
                <a:latin typeface="+mj-lt"/>
              </a:rPr>
              <a:t>FACILITIES</a:t>
            </a:r>
          </a:p>
        </p:txBody>
      </p:sp>
      <p:sp>
        <p:nvSpPr>
          <p:cNvPr id="12" name="TextBox 11">
            <a:extLst>
              <a:ext uri="{FF2B5EF4-FFF2-40B4-BE49-F238E27FC236}">
                <a16:creationId xmlns:a16="http://schemas.microsoft.com/office/drawing/2014/main" id="{3FD3FDFB-FA33-A501-88DA-EEDF9205E19E}"/>
              </a:ext>
            </a:extLst>
          </p:cNvPr>
          <p:cNvSpPr txBox="1"/>
          <p:nvPr/>
        </p:nvSpPr>
        <p:spPr>
          <a:xfrm rot="5400000">
            <a:off x="9358323" y="1860051"/>
            <a:ext cx="2198230" cy="830997"/>
          </a:xfrm>
          <a:prstGeom prst="rect">
            <a:avLst/>
          </a:prstGeom>
          <a:noFill/>
        </p:spPr>
        <p:txBody>
          <a:bodyPr wrap="none" rtlCol="0">
            <a:spAutoFit/>
          </a:bodyPr>
          <a:lstStyle/>
          <a:p>
            <a:r>
              <a:rPr lang="en-US" sz="4800" b="1" spc="300" dirty="0">
                <a:latin typeface="+mj-lt"/>
              </a:rPr>
              <a:t>RECAP</a:t>
            </a:r>
          </a:p>
        </p:txBody>
      </p:sp>
      <p:sp>
        <p:nvSpPr>
          <p:cNvPr id="8" name="TextBox 7">
            <a:extLst>
              <a:ext uri="{FF2B5EF4-FFF2-40B4-BE49-F238E27FC236}">
                <a16:creationId xmlns:a16="http://schemas.microsoft.com/office/drawing/2014/main" id="{7D6D01A2-4076-B1E5-E65F-8F440D9E18F0}"/>
              </a:ext>
            </a:extLst>
          </p:cNvPr>
          <p:cNvSpPr txBox="1"/>
          <p:nvPr/>
        </p:nvSpPr>
        <p:spPr>
          <a:xfrm>
            <a:off x="1" y="6303028"/>
            <a:ext cx="2388390" cy="369332"/>
          </a:xfrm>
          <a:prstGeom prst="rect">
            <a:avLst/>
          </a:prstGeom>
          <a:noFill/>
        </p:spPr>
        <p:txBody>
          <a:bodyPr wrap="square">
            <a:spAutoFit/>
          </a:bodyPr>
          <a:lstStyle/>
          <a:p>
            <a:pPr algn="ctr"/>
            <a:r>
              <a:rPr lang="en-US" b="1" spc="300" dirty="0">
                <a:latin typeface="+mj-lt"/>
              </a:rPr>
              <a:t>Nov. 6, 2023</a:t>
            </a:r>
            <a:endParaRPr lang="en-US" dirty="0"/>
          </a:p>
        </p:txBody>
      </p:sp>
      <p:sp>
        <p:nvSpPr>
          <p:cNvPr id="13" name="TextBox 12">
            <a:extLst>
              <a:ext uri="{FF2B5EF4-FFF2-40B4-BE49-F238E27FC236}">
                <a16:creationId xmlns:a16="http://schemas.microsoft.com/office/drawing/2014/main" id="{0CF48FF8-EEE6-DD03-DD9C-8547B5B02B96}"/>
              </a:ext>
            </a:extLst>
          </p:cNvPr>
          <p:cNvSpPr txBox="1"/>
          <p:nvPr/>
        </p:nvSpPr>
        <p:spPr>
          <a:xfrm>
            <a:off x="2513228" y="6303027"/>
            <a:ext cx="2388390" cy="369332"/>
          </a:xfrm>
          <a:prstGeom prst="rect">
            <a:avLst/>
          </a:prstGeom>
          <a:noFill/>
        </p:spPr>
        <p:txBody>
          <a:bodyPr wrap="square">
            <a:spAutoFit/>
          </a:bodyPr>
          <a:lstStyle/>
          <a:p>
            <a:pPr algn="ctr"/>
            <a:r>
              <a:rPr lang="en-US" b="1" spc="300" dirty="0">
                <a:latin typeface="+mj-lt"/>
              </a:rPr>
              <a:t>Dec. 2023</a:t>
            </a:r>
            <a:endParaRPr lang="en-US" dirty="0"/>
          </a:p>
        </p:txBody>
      </p:sp>
      <p:sp>
        <p:nvSpPr>
          <p:cNvPr id="14" name="TextBox 13">
            <a:extLst>
              <a:ext uri="{FF2B5EF4-FFF2-40B4-BE49-F238E27FC236}">
                <a16:creationId xmlns:a16="http://schemas.microsoft.com/office/drawing/2014/main" id="{BB25A41C-641C-AFE0-11D0-EC2C69290677}"/>
              </a:ext>
            </a:extLst>
          </p:cNvPr>
          <p:cNvSpPr txBox="1"/>
          <p:nvPr/>
        </p:nvSpPr>
        <p:spPr>
          <a:xfrm>
            <a:off x="5066778" y="6303027"/>
            <a:ext cx="2388390" cy="369332"/>
          </a:xfrm>
          <a:prstGeom prst="rect">
            <a:avLst/>
          </a:prstGeom>
          <a:noFill/>
        </p:spPr>
        <p:txBody>
          <a:bodyPr wrap="square">
            <a:spAutoFit/>
          </a:bodyPr>
          <a:lstStyle/>
          <a:p>
            <a:pPr algn="ctr"/>
            <a:r>
              <a:rPr lang="en-US" b="1" spc="300" dirty="0">
                <a:latin typeface="+mj-lt"/>
              </a:rPr>
              <a:t>Feb. 7, 2024</a:t>
            </a:r>
            <a:endParaRPr lang="en-US" dirty="0"/>
          </a:p>
        </p:txBody>
      </p:sp>
      <p:sp>
        <p:nvSpPr>
          <p:cNvPr id="15" name="TextBox 14">
            <a:extLst>
              <a:ext uri="{FF2B5EF4-FFF2-40B4-BE49-F238E27FC236}">
                <a16:creationId xmlns:a16="http://schemas.microsoft.com/office/drawing/2014/main" id="{B2793751-474E-E7FF-AE97-954CF9107AA2}"/>
              </a:ext>
            </a:extLst>
          </p:cNvPr>
          <p:cNvSpPr txBox="1"/>
          <p:nvPr/>
        </p:nvSpPr>
        <p:spPr>
          <a:xfrm>
            <a:off x="7563331" y="6303027"/>
            <a:ext cx="2388390" cy="369332"/>
          </a:xfrm>
          <a:prstGeom prst="rect">
            <a:avLst/>
          </a:prstGeom>
          <a:noFill/>
        </p:spPr>
        <p:txBody>
          <a:bodyPr wrap="square">
            <a:spAutoFit/>
          </a:bodyPr>
          <a:lstStyle/>
          <a:p>
            <a:pPr algn="ctr"/>
            <a:r>
              <a:rPr lang="en-US" b="1" spc="300" dirty="0">
                <a:latin typeface="+mj-lt"/>
              </a:rPr>
              <a:t>Mar. 6, 2024</a:t>
            </a:r>
            <a:endParaRPr lang="en-US" dirty="0"/>
          </a:p>
        </p:txBody>
      </p:sp>
      <p:sp>
        <p:nvSpPr>
          <p:cNvPr id="16" name="TextBox 15">
            <a:extLst>
              <a:ext uri="{FF2B5EF4-FFF2-40B4-BE49-F238E27FC236}">
                <a16:creationId xmlns:a16="http://schemas.microsoft.com/office/drawing/2014/main" id="{486DE0A5-C657-E293-BD32-B3CE9E0CA32E}"/>
              </a:ext>
            </a:extLst>
          </p:cNvPr>
          <p:cNvSpPr txBox="1"/>
          <p:nvPr/>
        </p:nvSpPr>
        <p:spPr>
          <a:xfrm>
            <a:off x="9922774" y="6303026"/>
            <a:ext cx="2388390" cy="369332"/>
          </a:xfrm>
          <a:prstGeom prst="rect">
            <a:avLst/>
          </a:prstGeom>
          <a:noFill/>
        </p:spPr>
        <p:txBody>
          <a:bodyPr wrap="square">
            <a:spAutoFit/>
          </a:bodyPr>
          <a:lstStyle/>
          <a:p>
            <a:pPr algn="ctr"/>
            <a:r>
              <a:rPr lang="en-US" b="1" spc="300" dirty="0">
                <a:latin typeface="+mj-lt"/>
              </a:rPr>
              <a:t>Apr. 17, 2024</a:t>
            </a:r>
            <a:endParaRPr lang="en-US" dirty="0"/>
          </a:p>
        </p:txBody>
      </p:sp>
      <p:sp>
        <p:nvSpPr>
          <p:cNvPr id="2" name="TextBox 1">
            <a:extLst>
              <a:ext uri="{FF2B5EF4-FFF2-40B4-BE49-F238E27FC236}">
                <a16:creationId xmlns:a16="http://schemas.microsoft.com/office/drawing/2014/main" id="{179A38A1-C581-B41E-0BD5-A9420C5A7F68}"/>
              </a:ext>
            </a:extLst>
          </p:cNvPr>
          <p:cNvSpPr txBox="1"/>
          <p:nvPr/>
        </p:nvSpPr>
        <p:spPr>
          <a:xfrm>
            <a:off x="256433" y="269242"/>
            <a:ext cx="11679133" cy="646331"/>
          </a:xfrm>
          <a:prstGeom prst="rect">
            <a:avLst/>
          </a:prstGeom>
          <a:noFill/>
        </p:spPr>
        <p:txBody>
          <a:bodyPr wrap="square" rtlCol="0">
            <a:spAutoFit/>
          </a:bodyPr>
          <a:lstStyle/>
          <a:p>
            <a:r>
              <a:rPr lang="en-US" sz="3600" b="1" spc="300" dirty="0">
                <a:ln w="19050">
                  <a:solidFill>
                    <a:schemeClr val="tx1"/>
                  </a:solidFill>
                </a:ln>
                <a:noFill/>
                <a:latin typeface="Calibri" panose="020F0502020204030204" pitchFamily="34" charset="0"/>
                <a:ea typeface="Calibri" panose="020F0502020204030204" pitchFamily="34" charset="0"/>
                <a:cs typeface="Calibri" panose="020F0502020204030204" pitchFamily="34" charset="0"/>
              </a:rPr>
              <a:t>SFPFG RECAP:</a:t>
            </a:r>
          </a:p>
        </p:txBody>
      </p:sp>
    </p:spTree>
    <p:extLst>
      <p:ext uri="{BB962C8B-B14F-4D97-AF65-F5344CB8AC3E}">
        <p14:creationId xmlns:p14="http://schemas.microsoft.com/office/powerpoint/2010/main" val="261480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ymmk3ahf62duft1qfvutcxvwma1yo7"/>
</p:tagLst>
</file>

<file path=ppt/theme/theme1.xml><?xml version="1.0" encoding="utf-8"?>
<a:theme xmlns:a="http://schemas.openxmlformats.org/drawingml/2006/main" name="office theme">
  <a:themeElements>
    <a:clrScheme name="Pfluger">
      <a:dk1>
        <a:srgbClr val="000000"/>
      </a:dk1>
      <a:lt1>
        <a:srgbClr val="FFFFFF"/>
      </a:lt1>
      <a:dk2>
        <a:srgbClr val="000000"/>
      </a:dk2>
      <a:lt2>
        <a:srgbClr val="FFFFFF"/>
      </a:lt2>
      <a:accent1>
        <a:srgbClr val="707371"/>
      </a:accent1>
      <a:accent2>
        <a:srgbClr val="993324"/>
      </a:accent2>
      <a:accent3>
        <a:srgbClr val="003C71"/>
      </a:accent3>
      <a:accent4>
        <a:srgbClr val="00A8DF"/>
      </a:accent4>
      <a:accent5>
        <a:srgbClr val="B5BD00"/>
      </a:accent5>
      <a:accent6>
        <a:srgbClr val="F1A800"/>
      </a:accent6>
      <a:hlink>
        <a:srgbClr val="00A8DF"/>
      </a:hlink>
      <a:folHlink>
        <a:srgbClr val="003C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eniceBeachVTI">
  <a:themeElements>
    <a:clrScheme name="Pfluger">
      <a:dk1>
        <a:srgbClr val="000000"/>
      </a:dk1>
      <a:lt1>
        <a:srgbClr val="FFFFFF"/>
      </a:lt1>
      <a:dk2>
        <a:srgbClr val="000000"/>
      </a:dk2>
      <a:lt2>
        <a:srgbClr val="FFFFFF"/>
      </a:lt2>
      <a:accent1>
        <a:srgbClr val="707371"/>
      </a:accent1>
      <a:accent2>
        <a:srgbClr val="993324"/>
      </a:accent2>
      <a:accent3>
        <a:srgbClr val="003C71"/>
      </a:accent3>
      <a:accent4>
        <a:srgbClr val="00A8DF"/>
      </a:accent4>
      <a:accent5>
        <a:srgbClr val="B5BD00"/>
      </a:accent5>
      <a:accent6>
        <a:srgbClr val="F1A800"/>
      </a:accent6>
      <a:hlink>
        <a:srgbClr val="00A8DF"/>
      </a:hlink>
      <a:folHlink>
        <a:srgbClr val="003C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69839BBA-F383-4FFD-B56A-E36ACE43E09D}" vid="{060D2740-A69C-444A-B833-E03D333ADDA7}"/>
    </a:ext>
  </a:extLst>
</a:theme>
</file>

<file path=ppt/theme/theme3.xml><?xml version="1.0" encoding="utf-8"?>
<a:theme xmlns:a="http://schemas.openxmlformats.org/drawingml/2006/main" name="PflugerColors">
  <a:themeElements>
    <a:clrScheme name="Pfluger">
      <a:dk1>
        <a:sysClr val="windowText" lastClr="000000"/>
      </a:dk1>
      <a:lt1>
        <a:sysClr val="window" lastClr="FFFFFF"/>
      </a:lt1>
      <a:dk2>
        <a:srgbClr val="707372"/>
      </a:dk2>
      <a:lt2>
        <a:srgbClr val="C7C9C7"/>
      </a:lt2>
      <a:accent1>
        <a:srgbClr val="9A3324"/>
      </a:accent1>
      <a:accent2>
        <a:srgbClr val="003C71"/>
      </a:accent2>
      <a:accent3>
        <a:srgbClr val="00A9E0"/>
      </a:accent3>
      <a:accent4>
        <a:srgbClr val="67823A"/>
      </a:accent4>
      <a:accent5>
        <a:srgbClr val="B5BD00"/>
      </a:accent5>
      <a:accent6>
        <a:srgbClr val="F2A900"/>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lugerColors" id="{60406EFD-7D60-43B1-B8A5-43DBF4D9B72C}" vid="{DCA84089-FCB1-4D98-916A-3442EA01A8E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7A2A93E-4725-BC48-950C-1DCAC5845DA7}">
  <we:reference id="wa200005234" version="1.0.0.0" store="en-US" storeType="OMEX"/>
  <we:alternateReferences>
    <we:reference id="wa200005234" version="1.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49bbe5-5769-422c-a9c6-01493eebbedb">
      <Terms xmlns="http://schemas.microsoft.com/office/infopath/2007/PartnerControls"/>
    </lcf76f155ced4ddcb4097134ff3c332f>
    <TaxCatchAll xmlns="c9955338-206c-4db3-ac62-24dbad63f74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9E39EC34E3A441BEEE42E7C63E5C3F" ma:contentTypeVersion="13" ma:contentTypeDescription="Create a new document." ma:contentTypeScope="" ma:versionID="d8cac6b96d21484d0e2d5ed7dc462e03">
  <xsd:schema xmlns:xsd="http://www.w3.org/2001/XMLSchema" xmlns:xs="http://www.w3.org/2001/XMLSchema" xmlns:p="http://schemas.microsoft.com/office/2006/metadata/properties" xmlns:ns2="0549bbe5-5769-422c-a9c6-01493eebbedb" xmlns:ns3="c9955338-206c-4db3-ac62-24dbad63f741" targetNamespace="http://schemas.microsoft.com/office/2006/metadata/properties" ma:root="true" ma:fieldsID="80c156a867277d43826b0f09da5ba452" ns2:_="" ns3:_="">
    <xsd:import namespace="0549bbe5-5769-422c-a9c6-01493eebbedb"/>
    <xsd:import namespace="c9955338-206c-4db3-ac62-24dbad63f74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9bbe5-5769-422c-a9c6-01493eebbe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9380780-d4aa-465c-bf4d-f1d1156afde6"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955338-206c-4db3-ac62-24dbad63f74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93094d8-0db6-4bbb-b839-43ad677b0eea}" ma:internalName="TaxCatchAll" ma:showField="CatchAllData" ma:web="c9955338-206c-4db3-ac62-24dbad63f74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0FB392-02E8-40E7-B948-645CFDB014ED}">
  <ds:schemaRefs>
    <ds:schemaRef ds:uri="http://purl.org/dc/elements/1.1/"/>
    <ds:schemaRef ds:uri="ef161c04-a472-4780-a8f4-77b4c8ebca8d"/>
    <ds:schemaRef ds:uri="http://schemas.microsoft.com/office/2006/metadata/properties"/>
    <ds:schemaRef ds:uri="http://purl.org/dc/terms/"/>
    <ds:schemaRef ds:uri="http://www.w3.org/XML/1998/namespace"/>
    <ds:schemaRef ds:uri="9cbd57db-8eca-4d12-989a-d0c143f73488"/>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0549bbe5-5769-422c-a9c6-01493eebbedb"/>
    <ds:schemaRef ds:uri="c9955338-206c-4db3-ac62-24dbad63f741"/>
  </ds:schemaRefs>
</ds:datastoreItem>
</file>

<file path=customXml/itemProps2.xml><?xml version="1.0" encoding="utf-8"?>
<ds:datastoreItem xmlns:ds="http://schemas.openxmlformats.org/officeDocument/2006/customXml" ds:itemID="{1A45A979-E84E-4D06-ABDE-B0E6383C1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49bbe5-5769-422c-a9c6-01493eebbedb"/>
    <ds:schemaRef ds:uri="c9955338-206c-4db3-ac62-24dbad63f7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2CE283-AB1D-45B3-8E77-FFFA2ABA90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5065</TotalTime>
  <Words>4647</Words>
  <Application>Microsoft Office PowerPoint</Application>
  <PresentationFormat>Widescreen</PresentationFormat>
  <Paragraphs>850</Paragraphs>
  <Slides>66</Slides>
  <Notes>66</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66</vt:i4>
      </vt:variant>
    </vt:vector>
  </HeadingPairs>
  <TitlesOfParts>
    <vt:vector size="84" baseType="lpstr">
      <vt:lpstr>Arial</vt:lpstr>
      <vt:lpstr>Arial Nova</vt:lpstr>
      <vt:lpstr>Arial Nova Light</vt:lpstr>
      <vt:lpstr>Avenir Next LT Pro Light</vt:lpstr>
      <vt:lpstr>Calibri</vt:lpstr>
      <vt:lpstr>Century Gothic</vt:lpstr>
      <vt:lpstr>Franklin Gothic Book</vt:lpstr>
      <vt:lpstr>Franklin Gothic Medium</vt:lpstr>
      <vt:lpstr>HelveticaNeue LT 45 Lt</vt:lpstr>
      <vt:lpstr>HelveticaNeue LT 95 Black</vt:lpstr>
      <vt:lpstr>Poppins</vt:lpstr>
      <vt:lpstr>Poppins Black</vt:lpstr>
      <vt:lpstr>Raleway</vt:lpstr>
      <vt:lpstr>Segoe UI Semibold</vt:lpstr>
      <vt:lpstr>Wingdings</vt:lpstr>
      <vt:lpstr>office theme</vt:lpstr>
      <vt:lpstr>VeniceBeachVTI</vt:lpstr>
      <vt:lpstr>PflugerColors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Popa</dc:creator>
  <cp:lastModifiedBy>Craft, Kristin</cp:lastModifiedBy>
  <cp:revision>43</cp:revision>
  <cp:lastPrinted>2023-11-06T16:56:01Z</cp:lastPrinted>
  <dcterms:created xsi:type="dcterms:W3CDTF">2023-06-21T14:47:36Z</dcterms:created>
  <dcterms:modified xsi:type="dcterms:W3CDTF">2026-05-18T20:43:32Z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0x010100409E39EC34E3A441BEEE42E7C63E5C3F</vt:lpwstr>
  </property>
  <property fmtid="{D5CDD505-2E9C-101B-9397-08002B2CF9AE}" pid="3" name="MediaServiceImageTags">
    <vt:lpwstr/>
  </property>
</Properties>
</file>