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10287000" cx="18288000"/>
  <p:notesSz cx="6858000" cy="9144000"/>
  <p:embeddedFontLst>
    <p:embeddedFont>
      <p:font typeface="Raleway"/>
      <p:regular r:id="rId17"/>
      <p:bold r:id="rId18"/>
      <p:italic r:id="rId19"/>
      <p:boldItalic r:id="rId20"/>
    </p:embeddedFont>
    <p:embeddedFont>
      <p:font typeface="Poppins"/>
      <p:bold r:id="rId21"/>
      <p:boldItalic r:id="rId22"/>
    </p:embeddedFont>
    <p:embeddedFont>
      <p:font typeface="Poppins Black"/>
      <p:bold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25" roundtripDataSignature="AMtx7mguwBPi7ZOodiD583TIF0C20iWc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boldItalic.fntdata"/><Relationship Id="rId22" Type="http://schemas.openxmlformats.org/officeDocument/2006/relationships/font" Target="fonts/Poppins-boldItalic.fntdata"/><Relationship Id="rId21" Type="http://schemas.openxmlformats.org/officeDocument/2006/relationships/font" Target="fonts/Poppins-bold.fntdata"/><Relationship Id="rId24" Type="http://schemas.openxmlformats.org/officeDocument/2006/relationships/font" Target="fonts/PoppinsBlack-boldItalic.fntdata"/><Relationship Id="rId23" Type="http://schemas.openxmlformats.org/officeDocument/2006/relationships/font" Target="fonts/PoppinsBlack-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Raleway-regular.fntdata"/><Relationship Id="rId16" Type="http://schemas.openxmlformats.org/officeDocument/2006/relationships/slide" Target="slides/slide11.xml"/><Relationship Id="rId19" Type="http://schemas.openxmlformats.org/officeDocument/2006/relationships/font" Target="fonts/Raleway-italic.fntdata"/><Relationship Id="rId18" Type="http://schemas.openxmlformats.org/officeDocument/2006/relationships/font" Target="fonts/Raleway-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3296172bb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g33296172bb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32f23a909d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Almost 14K students</a:t>
            </a:r>
            <a:endParaRPr/>
          </a:p>
          <a:p>
            <a:pPr indent="0" lvl="0" marL="0" rtl="0" algn="l">
              <a:spcBef>
                <a:spcPts val="0"/>
              </a:spcBef>
              <a:spcAft>
                <a:spcPts val="0"/>
              </a:spcAft>
              <a:buNone/>
            </a:pPr>
            <a:r>
              <a:rPr lang="en-US"/>
              <a:t>20 CTE certifications</a:t>
            </a:r>
            <a:endParaRPr/>
          </a:p>
          <a:p>
            <a:pPr indent="0" lvl="0" marL="0" rtl="0" algn="l">
              <a:spcBef>
                <a:spcPts val="0"/>
              </a:spcBef>
              <a:spcAft>
                <a:spcPts val="0"/>
              </a:spcAft>
              <a:buNone/>
            </a:pPr>
            <a:r>
              <a:rPr lang="en-US"/>
              <a:t>3.1% annual growth</a:t>
            </a:r>
            <a:endParaRPr/>
          </a:p>
          <a:p>
            <a:pPr indent="0" lvl="0" marL="0" rtl="0" algn="l">
              <a:spcBef>
                <a:spcPts val="0"/>
              </a:spcBef>
              <a:spcAft>
                <a:spcPts val="0"/>
              </a:spcAft>
              <a:buNone/>
            </a:pPr>
            <a:r>
              <a:rPr lang="en-US"/>
              <a:t>11 elementary campuses, 4 MS, 3 HS</a:t>
            </a:r>
            <a:endParaRPr/>
          </a:p>
          <a:p>
            <a:pPr indent="0" lvl="0" marL="0" rtl="0" algn="l">
              <a:spcBef>
                <a:spcPts val="0"/>
              </a:spcBef>
              <a:spcAft>
                <a:spcPts val="0"/>
              </a:spcAft>
              <a:buNone/>
            </a:pPr>
            <a:r>
              <a:rPr lang="en-US"/>
              <a:t>GISD has 28 future subdivisions with over 19,000 lots in the planning stages</a:t>
            </a:r>
            <a:endParaRPr/>
          </a:p>
          <a:p>
            <a:pPr indent="0" lvl="0" marL="0" rtl="0" algn="l">
              <a:spcBef>
                <a:spcPts val="0"/>
              </a:spcBef>
              <a:spcAft>
                <a:spcPts val="0"/>
              </a:spcAft>
              <a:buNone/>
            </a:pPr>
            <a:r>
              <a:rPr lang="en-US"/>
              <a:t>Groundwork is underway on more than 2,900 lots within 10 subdivisions </a:t>
            </a:r>
            <a:endParaRPr/>
          </a:p>
          <a:p>
            <a:pPr indent="0" lvl="0" marL="0" rtl="0" algn="l">
              <a:spcBef>
                <a:spcPts val="0"/>
              </a:spcBef>
              <a:spcAft>
                <a:spcPts val="0"/>
              </a:spcAft>
              <a:buNone/>
            </a:pPr>
            <a:r>
              <a:rPr lang="en-US"/>
              <a:t>Charter school opening to impact enrollment fall 2025 (~350 students) </a:t>
            </a:r>
            <a:endParaRPr/>
          </a:p>
          <a:p>
            <a:pPr indent="0" lvl="0" marL="0" rtl="0" algn="l">
              <a:spcBef>
                <a:spcPts val="0"/>
              </a:spcBef>
              <a:spcAft>
                <a:spcPts val="0"/>
              </a:spcAft>
              <a:buNone/>
            </a:pPr>
            <a:r>
              <a:rPr lang="en-US"/>
              <a:t>Georgetown ISD is forecasted to enroll nearly 16,300 students by 2029/30 and more than 19,900 by 2034/35</a:t>
            </a:r>
            <a:endParaRPr/>
          </a:p>
          <a:p>
            <a:pPr indent="0" lvl="0" marL="0" rtl="0" algn="l">
              <a:spcBef>
                <a:spcPts val="0"/>
              </a:spcBef>
              <a:spcAft>
                <a:spcPts val="0"/>
              </a:spcAft>
              <a:buNone/>
            </a:pPr>
            <a:r>
              <a:rPr lang="en-US"/>
              <a:t>Boerne ISD is forecasted grow from 11K+ this year to 15K+ by 2033/34</a:t>
            </a:r>
            <a:endParaRPr/>
          </a:p>
        </p:txBody>
      </p:sp>
      <p:sp>
        <p:nvSpPr>
          <p:cNvPr id="234" name="Google Shape;234;g332f23a909d_1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3296172bb7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33296172bb7_0_1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3296172bb7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Repurposed in 2017 from a building on the campus of the Brooks Wester MS-remodeled for the labs/makerspaces/collaborative spaces. Flexible furniture choices as well as repurposing existing furniture (lab tables, storage, etc.)</a:t>
            </a:r>
            <a:endParaRPr/>
          </a:p>
        </p:txBody>
      </p:sp>
      <p:sp>
        <p:nvSpPr>
          <p:cNvPr id="121" name="Google Shape;121;g33296172bb7_0_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32f23a909d_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350,000 square foot facility from 2019 bond.</a:t>
            </a:r>
            <a:endParaRPr/>
          </a:p>
        </p:txBody>
      </p:sp>
      <p:sp>
        <p:nvSpPr>
          <p:cNvPr id="136" name="Google Shape;136;g332f23a909d_3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32f23a909d_3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332f23a909d_3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3296172bb7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33296172bb7_0_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3296172bb7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Goose Creek CISD’s Career and Technical Education (CTE) programs</a:t>
            </a:r>
            <a:r>
              <a:rPr lang="en-US">
                <a:solidFill>
                  <a:schemeClr val="dk1"/>
                </a:solidFill>
              </a:rPr>
              <a:t> are spread across multiple campuses and specialized academies rather than being housed in a single building. The district offers CTE courses at various high schools and dedicated facilities, such as: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Stuart Career Tech High School</a:t>
            </a:r>
            <a:r>
              <a:rPr lang="en-US">
                <a:solidFill>
                  <a:schemeClr val="dk1"/>
                </a:solidFill>
              </a:rPr>
              <a:t> – A standalone campus focused on career and technical training.</a:t>
            </a:r>
            <a:endParaRPr>
              <a:solidFill>
                <a:schemeClr val="dk1"/>
              </a:solidFill>
            </a:endParaRPr>
          </a:p>
          <a:p>
            <a:pPr indent="0" lvl="0" marL="0" rtl="0" algn="l">
              <a:lnSpc>
                <a:spcPct val="115000"/>
              </a:lnSpc>
              <a:spcBef>
                <a:spcPts val="1200"/>
              </a:spcBef>
              <a:spcAft>
                <a:spcPts val="0"/>
              </a:spcAft>
              <a:buNone/>
            </a:pPr>
            <a:r>
              <a:rPr b="1" lang="en-US">
                <a:solidFill>
                  <a:schemeClr val="dk1"/>
                </a:solidFill>
              </a:rPr>
              <a:t>Tomball ISD’s Career and Technical Education (CTE) program</a:t>
            </a:r>
            <a:r>
              <a:rPr lang="en-US">
                <a:solidFill>
                  <a:schemeClr val="dk1"/>
                </a:solidFill>
              </a:rPr>
              <a:t> is not housed on all campuses but is strategically offered across multiple locations, including:</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Tomball Star Academy and Tomball Memorial High School</a:t>
            </a:r>
            <a:r>
              <a:rPr lang="en-US">
                <a:solidFill>
                  <a:schemeClr val="dk1"/>
                </a:solidFill>
              </a:rPr>
              <a:t> – Offering a variety of CTE courses within their campuses.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Tomball Innovation Center</a:t>
            </a:r>
            <a:r>
              <a:rPr lang="en-US">
                <a:solidFill>
                  <a:schemeClr val="dk1"/>
                </a:solidFill>
              </a:rPr>
              <a:t> – A dedicated facility providing specialized CTE programs and hands-on learning experiences.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Industry and Higher Education Partnerships</a:t>
            </a:r>
            <a:r>
              <a:rPr lang="en-US">
                <a:solidFill>
                  <a:schemeClr val="dk1"/>
                </a:solidFill>
              </a:rPr>
              <a:t> – Some students participate in internships, dual credit programs, and workforce training outside of school facilities.</a:t>
            </a:r>
            <a:endParaRPr>
              <a:solidFill>
                <a:schemeClr val="dk1"/>
              </a:solidFill>
            </a:endParaRPr>
          </a:p>
          <a:p>
            <a:pPr indent="0" lvl="0" marL="0" rtl="0" algn="l">
              <a:lnSpc>
                <a:spcPct val="115000"/>
              </a:lnSpc>
              <a:spcBef>
                <a:spcPts val="1200"/>
              </a:spcBef>
              <a:spcAft>
                <a:spcPts val="0"/>
              </a:spcAft>
              <a:buNone/>
            </a:pPr>
            <a:r>
              <a:rPr lang="en-US">
                <a:solidFill>
                  <a:schemeClr val="dk1"/>
                </a:solidFill>
              </a:rPr>
              <a:t>While all high schools provide access to CTE, specific programs and industry-based certifications are concentrated in select campuses and specialized centers.</a:t>
            </a:r>
            <a:endParaRPr>
              <a:solidFill>
                <a:schemeClr val="dk1"/>
              </a:solidFill>
            </a:endParaRPr>
          </a:p>
          <a:p>
            <a:pPr indent="0" lvl="0" marL="0" rtl="0" algn="l">
              <a:spcBef>
                <a:spcPts val="1200"/>
              </a:spcBef>
              <a:spcAft>
                <a:spcPts val="0"/>
              </a:spcAft>
              <a:buNone/>
            </a:pPr>
            <a:r>
              <a:rPr lang="en-US">
                <a:solidFill>
                  <a:schemeClr val="dk1"/>
                </a:solidFill>
              </a:rPr>
              <a:t>The </a:t>
            </a:r>
            <a:r>
              <a:rPr b="1" lang="en-US">
                <a:solidFill>
                  <a:schemeClr val="dk1"/>
                </a:solidFill>
              </a:rPr>
              <a:t>Collaboratorium</a:t>
            </a:r>
            <a:r>
              <a:rPr lang="en-US">
                <a:solidFill>
                  <a:schemeClr val="dk1"/>
                </a:solidFill>
              </a:rPr>
              <a:t> at HCC’s West Houston Institute is a high-tech space designed for collaboration, innovation, and problem-solving. It features interactive technology, flexible workspaces, and expert facilitation for strategic planning, workshops, and networking events. The facility includes a large interactive Nureva Wall, breakout rooms, and gathering spaces to enhance teamwork and creativity. Available for HCC and external organizations, it provides a dynamic environment for brainstorming and developing actionable solutions.</a:t>
            </a:r>
            <a:endParaRPr/>
          </a:p>
        </p:txBody>
      </p:sp>
      <p:sp>
        <p:nvSpPr>
          <p:cNvPr id="187" name="Google Shape;187;g33296172bb7_0_1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3296172bb7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The San Antonio group traveled to NEISD, NISD, Pre-K 4SA south campus, and the Science Mill in Johnson City.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NISD- Construction Careers Academy which is a separate building on the campus of Warren High School. Students to go back and forth between the CCA campus and the main Warren campus for core classes. This is a neat facility, the shops designed for each path (plumbing, electrical, HVAC, etc.)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One of their obstacles is finding outside placement for their students. Due to that limitation, the workshops on site allow them to offer in house practicums vs placing students at external sites. Lots of hands on work space. One of the many interesting things they do is build tiny homes and sell them to community members and veterans. Have to build to SA building codes.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solidFill>
                  <a:schemeClr val="dk1"/>
                </a:solidFill>
              </a:rPr>
              <a:t>Pre-K 4SA- indoor and outdoor learning activities. very intentionally planned out. all furniture in the classroom must be for students- no teacher desks or teacher areas.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Science Mill- creative use of space- very hands on and creative learning environments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US"/>
              <a:t>NEISD- STEM academy- magnet program (housed at NIMITZ middle school and at LEE High School). </a:t>
            </a:r>
            <a:r>
              <a:rPr lang="en-US">
                <a:solidFill>
                  <a:schemeClr val="dk1"/>
                </a:solidFill>
              </a:rPr>
              <a:t>Students are admitted as early as middle school via a lottery system.</a:t>
            </a:r>
            <a:r>
              <a:rPr lang="en-US"/>
              <a:t> They are facing facility limitations as well. Core content classrooms teach their curriculum through a STEM focus to provide cross curricular support.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Each of these facilities had both indoor and </a:t>
            </a:r>
            <a:r>
              <a:rPr lang="en-US"/>
              <a:t>outdoor learning areas and creative learning environments</a:t>
            </a:r>
            <a:endParaRPr/>
          </a:p>
        </p:txBody>
      </p:sp>
      <p:sp>
        <p:nvSpPr>
          <p:cNvPr id="199" name="Google Shape;199;g33296172bb7_0_1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3296172bb7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33296172bb7_0_1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1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1"/>
          <p:cNvSpPr/>
          <p:nvPr>
            <p:ph idx="2" type="pic"/>
          </p:nvPr>
        </p:nvSpPr>
        <p:spPr>
          <a:xfrm>
            <a:off x="1792288" y="612775"/>
            <a:ext cx="5486400" cy="4114800"/>
          </a:xfrm>
          <a:prstGeom prst="rect">
            <a:avLst/>
          </a:prstGeom>
          <a:noFill/>
          <a:ln>
            <a:noFill/>
          </a:ln>
        </p:spPr>
      </p:sp>
      <p:sp>
        <p:nvSpPr>
          <p:cNvPr id="64" name="Google Shape;64;p1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34.png"/><Relationship Id="rId5" Type="http://schemas.openxmlformats.org/officeDocument/2006/relationships/image" Target="../media/image28.png"/><Relationship Id="rId6" Type="http://schemas.openxmlformats.org/officeDocument/2006/relationships/image" Target="../media/image27.png"/><Relationship Id="rId7"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33.png"/><Relationship Id="rId5"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8.png"/><Relationship Id="rId5" Type="http://schemas.openxmlformats.org/officeDocument/2006/relationships/image" Target="../media/image21.jpg"/><Relationship Id="rId6" Type="http://schemas.openxmlformats.org/officeDocument/2006/relationships/image" Target="../media/image7.png"/><Relationship Id="rId7"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8.jpg"/><Relationship Id="rId4" Type="http://schemas.openxmlformats.org/officeDocument/2006/relationships/image" Target="../media/image18.jpg"/><Relationship Id="rId11" Type="http://schemas.openxmlformats.org/officeDocument/2006/relationships/image" Target="../media/image20.jpg"/><Relationship Id="rId10" Type="http://schemas.openxmlformats.org/officeDocument/2006/relationships/image" Target="../media/image16.jpg"/><Relationship Id="rId9" Type="http://schemas.openxmlformats.org/officeDocument/2006/relationships/image" Target="../media/image25.jpg"/><Relationship Id="rId5" Type="http://schemas.openxmlformats.org/officeDocument/2006/relationships/image" Target="../media/image24.jpg"/><Relationship Id="rId6" Type="http://schemas.openxmlformats.org/officeDocument/2006/relationships/image" Target="../media/image23.jpg"/><Relationship Id="rId7" Type="http://schemas.openxmlformats.org/officeDocument/2006/relationships/image" Target="../media/image30.jpg"/><Relationship Id="rId8"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0.jpg"/><Relationship Id="rId4" Type="http://schemas.openxmlformats.org/officeDocument/2006/relationships/image" Target="../media/image17.jpg"/><Relationship Id="rId5" Type="http://schemas.openxmlformats.org/officeDocument/2006/relationships/image" Target="../media/image31.jpg"/><Relationship Id="rId6" Type="http://schemas.openxmlformats.org/officeDocument/2006/relationships/image" Target="../media/image39.jpg"/><Relationship Id="rId7" Type="http://schemas.openxmlformats.org/officeDocument/2006/relationships/image" Target="../media/image35.jpg"/><Relationship Id="rId8" Type="http://schemas.openxmlformats.org/officeDocument/2006/relationships/image" Target="../media/image2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6"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2.jpg"/><Relationship Id="rId4" Type="http://schemas.openxmlformats.org/officeDocument/2006/relationships/image" Target="../media/image43.jpg"/><Relationship Id="rId5" Type="http://schemas.openxmlformats.org/officeDocument/2006/relationships/image" Target="../media/image46.jpg"/><Relationship Id="rId6" Type="http://schemas.openxmlformats.org/officeDocument/2006/relationships/image" Target="../media/image45.jpg"/><Relationship Id="rId7" Type="http://schemas.openxmlformats.org/officeDocument/2006/relationships/image" Target="../media/image4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9.jpg"/><Relationship Id="rId4" Type="http://schemas.openxmlformats.org/officeDocument/2006/relationships/image" Target="../media/image48.jpg"/><Relationship Id="rId5" Type="http://schemas.openxmlformats.org/officeDocument/2006/relationships/image" Target="../media/image4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g33296172bb7_0_0"/>
          <p:cNvSpPr/>
          <p:nvPr/>
        </p:nvSpPr>
        <p:spPr>
          <a:xfrm rot="-1753183">
            <a:off x="-1113235" y="4354405"/>
            <a:ext cx="25783551" cy="9586253"/>
          </a:xfrm>
          <a:prstGeom prst="rect">
            <a:avLst/>
          </a:prstGeom>
          <a:solidFill>
            <a:srgbClr val="B4A7C4">
              <a:alpha val="431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5" name="Google Shape;85;g33296172bb7_0_0"/>
          <p:cNvSpPr/>
          <p:nvPr/>
        </p:nvSpPr>
        <p:spPr>
          <a:xfrm>
            <a:off x="7527747" y="-1825476"/>
            <a:ext cx="16224250" cy="1622425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6" name="Google Shape;86;g33296172bb7_0_0"/>
          <p:cNvSpPr/>
          <p:nvPr/>
        </p:nvSpPr>
        <p:spPr>
          <a:xfrm>
            <a:off x="7948410" y="0"/>
            <a:ext cx="12001500" cy="12001453"/>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3">
              <a:alphaModFix/>
            </a:blip>
            <a:stretch>
              <a:fillRect b="-10038"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7" name="Google Shape;87;g33296172bb7_0_0"/>
          <p:cNvSpPr txBox="1"/>
          <p:nvPr/>
        </p:nvSpPr>
        <p:spPr>
          <a:xfrm>
            <a:off x="292448" y="2716429"/>
            <a:ext cx="8024400" cy="2081700"/>
          </a:xfrm>
          <a:prstGeom prst="rect">
            <a:avLst/>
          </a:prstGeom>
          <a:noFill/>
          <a:ln>
            <a:noFill/>
          </a:ln>
        </p:spPr>
        <p:txBody>
          <a:bodyPr anchorCtr="0" anchor="t" bIns="0" lIns="0" spcFirstLastPara="1" rIns="0" wrap="square" tIns="0">
            <a:spAutoFit/>
          </a:bodyPr>
          <a:lstStyle/>
          <a:p>
            <a:pPr indent="0" lvl="0" marL="0" marR="0" rtl="0" algn="l">
              <a:lnSpc>
                <a:spcPct val="98000"/>
              </a:lnSpc>
              <a:spcBef>
                <a:spcPts val="0"/>
              </a:spcBef>
              <a:spcAft>
                <a:spcPts val="0"/>
              </a:spcAft>
              <a:buClr>
                <a:srgbClr val="000000"/>
              </a:buClr>
              <a:buSzPts val="6900"/>
              <a:buFont typeface="Arial"/>
              <a:buNone/>
            </a:pPr>
            <a:r>
              <a:rPr b="1" i="1" lang="en-US" sz="6900" u="none" cap="none" strike="noStrike">
                <a:solidFill>
                  <a:srgbClr val="0B2C49"/>
                </a:solidFill>
                <a:latin typeface="Raleway"/>
                <a:ea typeface="Raleway"/>
                <a:cs typeface="Raleway"/>
                <a:sym typeface="Raleway"/>
              </a:rPr>
              <a:t>INSTRUCTIONAL FOCUS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5693"/>
        </a:solidFill>
      </p:bgPr>
    </p:bg>
    <p:spTree>
      <p:nvGrpSpPr>
        <p:cNvPr id="235" name="Shape 235"/>
        <p:cNvGrpSpPr/>
        <p:nvPr/>
      </p:nvGrpSpPr>
      <p:grpSpPr>
        <a:xfrm>
          <a:off x="0" y="0"/>
          <a:ext cx="0" cy="0"/>
          <a:chOff x="0" y="0"/>
          <a:chExt cx="0" cy="0"/>
        </a:xfrm>
      </p:grpSpPr>
      <p:grpSp>
        <p:nvGrpSpPr>
          <p:cNvPr id="236" name="Google Shape;236;g332f23a909d_1_12"/>
          <p:cNvGrpSpPr/>
          <p:nvPr/>
        </p:nvGrpSpPr>
        <p:grpSpPr>
          <a:xfrm>
            <a:off x="138450" y="2959575"/>
            <a:ext cx="18288087" cy="8843739"/>
            <a:chOff x="0" y="-47625"/>
            <a:chExt cx="5512611" cy="2329200"/>
          </a:xfrm>
        </p:grpSpPr>
        <p:sp>
          <p:nvSpPr>
            <p:cNvPr id="237" name="Google Shape;237;g332f23a909d_1_12"/>
            <p:cNvSpPr/>
            <p:nvPr/>
          </p:nvSpPr>
          <p:spPr>
            <a:xfrm>
              <a:off x="0" y="0"/>
              <a:ext cx="5512611" cy="2281491"/>
            </a:xfrm>
            <a:custGeom>
              <a:rect b="b" l="l" r="r" t="t"/>
              <a:pathLst>
                <a:path extrusionOk="0" h="2281491" w="5512611">
                  <a:moveTo>
                    <a:pt x="0" y="0"/>
                  </a:moveTo>
                  <a:lnTo>
                    <a:pt x="5512611" y="0"/>
                  </a:lnTo>
                  <a:lnTo>
                    <a:pt x="5512611" y="2281491"/>
                  </a:lnTo>
                  <a:lnTo>
                    <a:pt x="0" y="2281491"/>
                  </a:ln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 name="Google Shape;238;g332f23a909d_1_12"/>
            <p:cNvSpPr txBox="1"/>
            <p:nvPr/>
          </p:nvSpPr>
          <p:spPr>
            <a:xfrm>
              <a:off x="0" y="-47625"/>
              <a:ext cx="5512500" cy="2329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9" name="Google Shape;239;g332f23a909d_1_12"/>
          <p:cNvGrpSpPr/>
          <p:nvPr/>
        </p:nvGrpSpPr>
        <p:grpSpPr>
          <a:xfrm>
            <a:off x="16744950" y="-981075"/>
            <a:ext cx="2864388" cy="2864388"/>
            <a:chOff x="0" y="0"/>
            <a:chExt cx="812800" cy="812800"/>
          </a:xfrm>
        </p:grpSpPr>
        <p:sp>
          <p:nvSpPr>
            <p:cNvPr id="240" name="Google Shape;240;g332f23a909d_1_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 name="Google Shape;241;g332f23a909d_1_12"/>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2" name="Google Shape;242;g332f23a909d_1_12"/>
          <p:cNvSpPr txBox="1"/>
          <p:nvPr/>
        </p:nvSpPr>
        <p:spPr>
          <a:xfrm>
            <a:off x="718496" y="1873798"/>
            <a:ext cx="16851000" cy="646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a:solidFill>
                  <a:srgbClr val="FFFFFF"/>
                </a:solidFill>
                <a:latin typeface="Raleway"/>
                <a:ea typeface="Raleway"/>
                <a:cs typeface="Raleway"/>
                <a:sym typeface="Raleway"/>
              </a:rPr>
              <a:t>Austin</a:t>
            </a:r>
            <a:r>
              <a:rPr lang="en-US" sz="4200">
                <a:solidFill>
                  <a:srgbClr val="FFFFFF"/>
                </a:solidFill>
                <a:latin typeface="Raleway"/>
                <a:ea typeface="Raleway"/>
                <a:cs typeface="Raleway"/>
                <a:sym typeface="Raleway"/>
              </a:rPr>
              <a:t> - Georgetown ISD - Future Ready Complex &amp; EC Center </a:t>
            </a:r>
            <a:endParaRPr/>
          </a:p>
        </p:txBody>
      </p:sp>
      <p:pic>
        <p:nvPicPr>
          <p:cNvPr id="243" name="Google Shape;243;g332f23a909d_1_12"/>
          <p:cNvPicPr preferRelativeResize="0"/>
          <p:nvPr/>
        </p:nvPicPr>
        <p:blipFill>
          <a:blip r:embed="rId3">
            <a:alphaModFix/>
          </a:blip>
          <a:stretch>
            <a:fillRect/>
          </a:stretch>
        </p:blipFill>
        <p:spPr>
          <a:xfrm>
            <a:off x="138438" y="3152125"/>
            <a:ext cx="4785701" cy="3656149"/>
          </a:xfrm>
          <a:prstGeom prst="rect">
            <a:avLst/>
          </a:prstGeom>
          <a:noFill/>
          <a:ln cap="flat" cmpd="sng" w="38100">
            <a:solidFill>
              <a:srgbClr val="725693"/>
            </a:solidFill>
            <a:prstDash val="solid"/>
            <a:round/>
            <a:headEnd len="sm" w="sm" type="none"/>
            <a:tailEnd len="sm" w="sm" type="none"/>
          </a:ln>
        </p:spPr>
      </p:pic>
      <p:sp>
        <p:nvSpPr>
          <p:cNvPr id="244" name="Google Shape;244;g332f23a909d_1_12"/>
          <p:cNvSpPr/>
          <p:nvPr/>
        </p:nvSpPr>
        <p:spPr>
          <a:xfrm>
            <a:off x="2818475" y="5406175"/>
            <a:ext cx="127800" cy="1278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45" name="Google Shape;245;g332f23a909d_1_12"/>
          <p:cNvSpPr/>
          <p:nvPr/>
        </p:nvSpPr>
        <p:spPr>
          <a:xfrm>
            <a:off x="3723625" y="5278375"/>
            <a:ext cx="170400" cy="1278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46" name="Google Shape;246;g332f23a909d_1_12"/>
          <p:cNvPicPr preferRelativeResize="0"/>
          <p:nvPr/>
        </p:nvPicPr>
        <p:blipFill>
          <a:blip r:embed="rId4">
            <a:alphaModFix/>
          </a:blip>
          <a:stretch>
            <a:fillRect/>
          </a:stretch>
        </p:blipFill>
        <p:spPr>
          <a:xfrm>
            <a:off x="138450" y="7134175"/>
            <a:ext cx="4785699" cy="2783400"/>
          </a:xfrm>
          <a:prstGeom prst="rect">
            <a:avLst/>
          </a:prstGeom>
          <a:noFill/>
          <a:ln cap="flat" cmpd="sng" w="38100">
            <a:solidFill>
              <a:srgbClr val="725693"/>
            </a:solidFill>
            <a:prstDash val="solid"/>
            <a:round/>
            <a:headEnd len="sm" w="sm" type="none"/>
            <a:tailEnd len="sm" w="sm" type="none"/>
          </a:ln>
        </p:spPr>
      </p:pic>
      <p:pic>
        <p:nvPicPr>
          <p:cNvPr id="247" name="Google Shape;247;g332f23a909d_1_12"/>
          <p:cNvPicPr preferRelativeResize="0"/>
          <p:nvPr/>
        </p:nvPicPr>
        <p:blipFill>
          <a:blip r:embed="rId5">
            <a:alphaModFix/>
          </a:blip>
          <a:stretch>
            <a:fillRect/>
          </a:stretch>
        </p:blipFill>
        <p:spPr>
          <a:xfrm>
            <a:off x="5308950" y="3152125"/>
            <a:ext cx="4064301" cy="3656150"/>
          </a:xfrm>
          <a:prstGeom prst="rect">
            <a:avLst/>
          </a:prstGeom>
          <a:noFill/>
          <a:ln cap="flat" cmpd="sng" w="38100">
            <a:solidFill>
              <a:srgbClr val="725693"/>
            </a:solidFill>
            <a:prstDash val="solid"/>
            <a:round/>
            <a:headEnd len="sm" w="sm" type="none"/>
            <a:tailEnd len="sm" w="sm" type="none"/>
          </a:ln>
        </p:spPr>
      </p:pic>
      <p:pic>
        <p:nvPicPr>
          <p:cNvPr id="248" name="Google Shape;248;g332f23a909d_1_12"/>
          <p:cNvPicPr preferRelativeResize="0"/>
          <p:nvPr/>
        </p:nvPicPr>
        <p:blipFill>
          <a:blip r:embed="rId6">
            <a:alphaModFix/>
          </a:blip>
          <a:stretch>
            <a:fillRect/>
          </a:stretch>
        </p:blipFill>
        <p:spPr>
          <a:xfrm>
            <a:off x="5302900" y="7134163"/>
            <a:ext cx="4076396" cy="2872925"/>
          </a:xfrm>
          <a:prstGeom prst="rect">
            <a:avLst/>
          </a:prstGeom>
          <a:noFill/>
          <a:ln cap="flat" cmpd="sng" w="38100">
            <a:solidFill>
              <a:srgbClr val="725693"/>
            </a:solidFill>
            <a:prstDash val="solid"/>
            <a:round/>
            <a:headEnd len="sm" w="sm" type="none"/>
            <a:tailEnd len="sm" w="sm" type="none"/>
          </a:ln>
        </p:spPr>
      </p:pic>
      <p:pic>
        <p:nvPicPr>
          <p:cNvPr id="249" name="Google Shape;249;g332f23a909d_1_12"/>
          <p:cNvPicPr preferRelativeResize="0"/>
          <p:nvPr/>
        </p:nvPicPr>
        <p:blipFill>
          <a:blip r:embed="rId7">
            <a:alphaModFix/>
          </a:blip>
          <a:stretch>
            <a:fillRect/>
          </a:stretch>
        </p:blipFill>
        <p:spPr>
          <a:xfrm>
            <a:off x="9525725" y="5003325"/>
            <a:ext cx="2996050" cy="3787200"/>
          </a:xfrm>
          <a:prstGeom prst="rect">
            <a:avLst/>
          </a:prstGeom>
          <a:noFill/>
          <a:ln cap="flat" cmpd="sng" w="38100">
            <a:solidFill>
              <a:srgbClr val="725693"/>
            </a:solidFill>
            <a:prstDash val="solid"/>
            <a:round/>
            <a:headEnd len="sm" w="sm" type="none"/>
            <a:tailEnd len="sm" w="sm" type="none"/>
          </a:ln>
        </p:spPr>
      </p:pic>
      <p:sp>
        <p:nvSpPr>
          <p:cNvPr id="250" name="Google Shape;250;g332f23a909d_1_12"/>
          <p:cNvSpPr txBox="1"/>
          <p:nvPr/>
        </p:nvSpPr>
        <p:spPr>
          <a:xfrm>
            <a:off x="12293175" y="3205350"/>
            <a:ext cx="5854800" cy="6246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800">
                <a:solidFill>
                  <a:schemeClr val="dk1"/>
                </a:solidFill>
                <a:latin typeface="Raleway"/>
                <a:ea typeface="Raleway"/>
                <a:cs typeface="Raleway"/>
                <a:sym typeface="Raleway"/>
              </a:rPr>
              <a:t>Highlights</a:t>
            </a:r>
            <a:endParaRPr b="1" sz="2800">
              <a:solidFill>
                <a:schemeClr val="dk1"/>
              </a:solidFill>
              <a:latin typeface="Raleway"/>
              <a:ea typeface="Raleway"/>
              <a:cs typeface="Raleway"/>
              <a:sym typeface="Raleway"/>
            </a:endParaRPr>
          </a:p>
          <a:p>
            <a:pPr indent="0" lvl="0" marL="0" rtl="0" algn="ctr">
              <a:lnSpc>
                <a:spcPct val="115000"/>
              </a:lnSpc>
              <a:spcBef>
                <a:spcPts val="0"/>
              </a:spcBef>
              <a:spcAft>
                <a:spcPts val="0"/>
              </a:spcAft>
              <a:buNone/>
            </a:pPr>
            <a:r>
              <a:rPr b="1" lang="en-US" sz="2400">
                <a:solidFill>
                  <a:schemeClr val="dk1"/>
                </a:solidFill>
                <a:latin typeface="Raleway"/>
                <a:ea typeface="Raleway"/>
                <a:cs typeface="Raleway"/>
                <a:sym typeface="Raleway"/>
              </a:rPr>
              <a:t> </a:t>
            </a:r>
            <a:endParaRPr b="1" sz="2400">
              <a:solidFill>
                <a:schemeClr val="dk1"/>
              </a:solidFill>
              <a:latin typeface="Raleway"/>
              <a:ea typeface="Raleway"/>
              <a:cs typeface="Raleway"/>
              <a:sym typeface="Raleway"/>
            </a:endParaRPr>
          </a:p>
          <a:p>
            <a:pPr indent="-381000" lvl="0" marL="914400" rtl="0" algn="l">
              <a:lnSpc>
                <a:spcPct val="100000"/>
              </a:lnSpc>
              <a:spcBef>
                <a:spcPts val="0"/>
              </a:spcBef>
              <a:spcAft>
                <a:spcPts val="0"/>
              </a:spcAft>
              <a:buClr>
                <a:schemeClr val="dk1"/>
              </a:buClr>
              <a:buSzPts val="2400"/>
              <a:buFont typeface="Raleway"/>
              <a:buChar char="●"/>
            </a:pPr>
            <a:r>
              <a:rPr lang="en-US" sz="2400">
                <a:solidFill>
                  <a:schemeClr val="dk1"/>
                </a:solidFill>
                <a:latin typeface="Raleway"/>
                <a:ea typeface="Raleway"/>
                <a:cs typeface="Raleway"/>
                <a:sym typeface="Raleway"/>
              </a:rPr>
              <a:t>Variety of CTE Programs: Advanced Engineering, Automotive, Aviation, Cosmetology, Culinary Arts, Drones, Health Science, Rocketry</a:t>
            </a:r>
            <a:endParaRPr sz="2400">
              <a:solidFill>
                <a:schemeClr val="dk1"/>
              </a:solidFill>
              <a:latin typeface="Raleway"/>
              <a:ea typeface="Raleway"/>
              <a:cs typeface="Raleway"/>
              <a:sym typeface="Raleway"/>
            </a:endParaRPr>
          </a:p>
          <a:p>
            <a:pPr indent="0" lvl="0" marL="914400" rtl="0" algn="l">
              <a:lnSpc>
                <a:spcPct val="100000"/>
              </a:lnSpc>
              <a:spcBef>
                <a:spcPts val="0"/>
              </a:spcBef>
              <a:spcAft>
                <a:spcPts val="0"/>
              </a:spcAft>
              <a:buNone/>
            </a:pPr>
            <a:r>
              <a:t/>
            </a:r>
            <a:endParaRPr sz="2400">
              <a:solidFill>
                <a:schemeClr val="dk1"/>
              </a:solidFill>
              <a:latin typeface="Raleway"/>
              <a:ea typeface="Raleway"/>
              <a:cs typeface="Raleway"/>
              <a:sym typeface="Raleway"/>
            </a:endParaRPr>
          </a:p>
          <a:p>
            <a:pPr indent="-381000" lvl="0" marL="914400" rtl="0" algn="l">
              <a:lnSpc>
                <a:spcPct val="100000"/>
              </a:lnSpc>
              <a:spcBef>
                <a:spcPts val="0"/>
              </a:spcBef>
              <a:spcAft>
                <a:spcPts val="0"/>
              </a:spcAft>
              <a:buClr>
                <a:schemeClr val="dk1"/>
              </a:buClr>
              <a:buSzPts val="2400"/>
              <a:buFont typeface="Raleway"/>
              <a:buChar char="●"/>
            </a:pPr>
            <a:r>
              <a:rPr lang="en-US" sz="2400">
                <a:solidFill>
                  <a:schemeClr val="dk1"/>
                </a:solidFill>
                <a:latin typeface="Raleway"/>
                <a:ea typeface="Raleway"/>
                <a:cs typeface="Raleway"/>
                <a:sym typeface="Raleway"/>
              </a:rPr>
              <a:t>Facility for Advanced CTE Courses </a:t>
            </a:r>
            <a:endParaRPr sz="2400">
              <a:solidFill>
                <a:schemeClr val="dk1"/>
              </a:solidFill>
              <a:latin typeface="Raleway"/>
              <a:ea typeface="Raleway"/>
              <a:cs typeface="Raleway"/>
              <a:sym typeface="Raleway"/>
            </a:endParaRPr>
          </a:p>
          <a:p>
            <a:pPr indent="0" lvl="0" marL="914400" rtl="0" algn="l">
              <a:lnSpc>
                <a:spcPct val="100000"/>
              </a:lnSpc>
              <a:spcBef>
                <a:spcPts val="0"/>
              </a:spcBef>
              <a:spcAft>
                <a:spcPts val="0"/>
              </a:spcAft>
              <a:buNone/>
            </a:pPr>
            <a:r>
              <a:t/>
            </a:r>
            <a:endParaRPr sz="2400">
              <a:solidFill>
                <a:schemeClr val="dk1"/>
              </a:solidFill>
              <a:latin typeface="Raleway"/>
              <a:ea typeface="Raleway"/>
              <a:cs typeface="Raleway"/>
              <a:sym typeface="Raleway"/>
            </a:endParaRPr>
          </a:p>
          <a:p>
            <a:pPr indent="-381000" lvl="0" marL="914400" rtl="0" algn="l">
              <a:lnSpc>
                <a:spcPct val="100000"/>
              </a:lnSpc>
              <a:spcBef>
                <a:spcPts val="0"/>
              </a:spcBef>
              <a:spcAft>
                <a:spcPts val="0"/>
              </a:spcAft>
              <a:buClr>
                <a:schemeClr val="dk1"/>
              </a:buClr>
              <a:buSzPts val="2400"/>
              <a:buFont typeface="Raleway"/>
              <a:buChar char="●"/>
            </a:pPr>
            <a:r>
              <a:rPr lang="en-US" sz="2400">
                <a:solidFill>
                  <a:schemeClr val="dk1"/>
                </a:solidFill>
                <a:latin typeface="Raleway"/>
                <a:ea typeface="Raleway"/>
                <a:cs typeface="Raleway"/>
                <a:sym typeface="Raleway"/>
              </a:rPr>
              <a:t>Multi-Use </a:t>
            </a:r>
            <a:r>
              <a:rPr lang="en-US" sz="1800">
                <a:solidFill>
                  <a:schemeClr val="dk1"/>
                </a:solidFill>
                <a:latin typeface="Raleway"/>
                <a:ea typeface="Raleway"/>
                <a:cs typeface="Raleway"/>
                <a:sym typeface="Raleway"/>
              </a:rPr>
              <a:t>(also houses 18+ &amp; Alternative)</a:t>
            </a:r>
            <a:endParaRPr sz="1800">
              <a:solidFill>
                <a:schemeClr val="dk1"/>
              </a:solidFill>
              <a:latin typeface="Raleway"/>
              <a:ea typeface="Raleway"/>
              <a:cs typeface="Raleway"/>
              <a:sym typeface="Raleway"/>
            </a:endParaRPr>
          </a:p>
          <a:p>
            <a:pPr indent="0" lvl="0" marL="914400" rtl="0" algn="l">
              <a:lnSpc>
                <a:spcPct val="100000"/>
              </a:lnSpc>
              <a:spcBef>
                <a:spcPts val="0"/>
              </a:spcBef>
              <a:spcAft>
                <a:spcPts val="0"/>
              </a:spcAft>
              <a:buNone/>
            </a:pPr>
            <a:r>
              <a:t/>
            </a:r>
            <a:endParaRPr sz="1800">
              <a:solidFill>
                <a:schemeClr val="dk1"/>
              </a:solidFill>
              <a:latin typeface="Raleway"/>
              <a:ea typeface="Raleway"/>
              <a:cs typeface="Raleway"/>
              <a:sym typeface="Raleway"/>
            </a:endParaRPr>
          </a:p>
          <a:p>
            <a:pPr indent="-381000" lvl="0" marL="914400" rtl="0" algn="l">
              <a:lnSpc>
                <a:spcPct val="100000"/>
              </a:lnSpc>
              <a:spcBef>
                <a:spcPts val="0"/>
              </a:spcBef>
              <a:spcAft>
                <a:spcPts val="0"/>
              </a:spcAft>
              <a:buClr>
                <a:schemeClr val="dk1"/>
              </a:buClr>
              <a:buSzPts val="2400"/>
              <a:buFont typeface="Raleway"/>
              <a:buChar char="●"/>
            </a:pPr>
            <a:r>
              <a:rPr lang="en-US" sz="2400">
                <a:solidFill>
                  <a:schemeClr val="dk1"/>
                </a:solidFill>
                <a:latin typeface="Raleway"/>
                <a:ea typeface="Raleway"/>
                <a:cs typeface="Raleway"/>
                <a:sym typeface="Raleway"/>
              </a:rPr>
              <a:t>EC Learning Center on the same property </a:t>
            </a:r>
            <a:r>
              <a:rPr lang="en-US" sz="2000">
                <a:solidFill>
                  <a:schemeClr val="dk1"/>
                </a:solidFill>
                <a:latin typeface="Raleway"/>
                <a:ea typeface="Raleway"/>
                <a:cs typeface="Raleway"/>
                <a:sym typeface="Raleway"/>
              </a:rPr>
              <a:t>(CTE </a:t>
            </a:r>
            <a:r>
              <a:rPr lang="en-US" sz="2000">
                <a:solidFill>
                  <a:schemeClr val="dk1"/>
                </a:solidFill>
                <a:latin typeface="Raleway"/>
                <a:ea typeface="Raleway"/>
                <a:cs typeface="Raleway"/>
                <a:sym typeface="Raleway"/>
              </a:rPr>
              <a:t>learning</a:t>
            </a:r>
            <a:r>
              <a:rPr lang="en-US" sz="2000">
                <a:solidFill>
                  <a:schemeClr val="dk1"/>
                </a:solidFill>
                <a:latin typeface="Raleway"/>
                <a:ea typeface="Raleway"/>
                <a:cs typeface="Raleway"/>
                <a:sym typeface="Raleway"/>
              </a:rPr>
              <a:t> opportunities)</a:t>
            </a:r>
            <a:endParaRPr sz="2000">
              <a:solidFill>
                <a:schemeClr val="dk1"/>
              </a:solidFill>
              <a:latin typeface="Raleway"/>
              <a:ea typeface="Raleway"/>
              <a:cs typeface="Raleway"/>
              <a:sym typeface="Raleway"/>
            </a:endParaRPr>
          </a:p>
          <a:p>
            <a:pPr indent="0" lvl="0" marL="914400" rtl="0" algn="l">
              <a:spcBef>
                <a:spcPts val="0"/>
              </a:spcBef>
              <a:spcAft>
                <a:spcPts val="0"/>
              </a:spcAft>
              <a:buNone/>
            </a:pPr>
            <a:r>
              <a:t/>
            </a:r>
            <a:endParaRPr>
              <a:latin typeface="Raleway"/>
              <a:ea typeface="Raleway"/>
              <a:cs typeface="Raleway"/>
              <a:sym typeface="Raleway"/>
            </a:endParaRPr>
          </a:p>
          <a:p>
            <a:pPr indent="0" lvl="0" marL="457200" rtl="0" algn="l">
              <a:spcBef>
                <a:spcPts val="0"/>
              </a:spcBef>
              <a:spcAft>
                <a:spcPts val="0"/>
              </a:spcAft>
              <a:buNone/>
            </a:pPr>
            <a:r>
              <a:t/>
            </a:r>
            <a:endParaRPr>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5693"/>
        </a:solidFill>
      </p:bgPr>
    </p:bg>
    <p:spTree>
      <p:nvGrpSpPr>
        <p:cNvPr id="254" name="Shape 254"/>
        <p:cNvGrpSpPr/>
        <p:nvPr/>
      </p:nvGrpSpPr>
      <p:grpSpPr>
        <a:xfrm>
          <a:off x="0" y="0"/>
          <a:ext cx="0" cy="0"/>
          <a:chOff x="0" y="0"/>
          <a:chExt cx="0" cy="0"/>
        </a:xfrm>
      </p:grpSpPr>
      <p:grpSp>
        <p:nvGrpSpPr>
          <p:cNvPr id="255" name="Google Shape;255;g33296172bb7_0_150"/>
          <p:cNvGrpSpPr/>
          <p:nvPr/>
        </p:nvGrpSpPr>
        <p:grpSpPr>
          <a:xfrm>
            <a:off x="16744950" y="-981075"/>
            <a:ext cx="2864388" cy="2864388"/>
            <a:chOff x="0" y="0"/>
            <a:chExt cx="812800" cy="812800"/>
          </a:xfrm>
        </p:grpSpPr>
        <p:sp>
          <p:nvSpPr>
            <p:cNvPr id="256" name="Google Shape;256;g33296172bb7_0_15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7" name="Google Shape;257;g33296172bb7_0_15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8" name="Google Shape;258;g33296172bb7_0_150"/>
          <p:cNvSpPr txBox="1"/>
          <p:nvPr/>
        </p:nvSpPr>
        <p:spPr>
          <a:xfrm>
            <a:off x="718496" y="1873798"/>
            <a:ext cx="16851000" cy="646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a:solidFill>
                  <a:srgbClr val="FFFFFF"/>
                </a:solidFill>
                <a:latin typeface="Raleway"/>
                <a:ea typeface="Raleway"/>
                <a:cs typeface="Raleway"/>
                <a:sym typeface="Raleway"/>
              </a:rPr>
              <a:t>Georgetown ISD </a:t>
            </a:r>
            <a:r>
              <a:rPr lang="en-US" sz="4200">
                <a:solidFill>
                  <a:srgbClr val="FFFFFF"/>
                </a:solidFill>
                <a:latin typeface="Raleway"/>
                <a:ea typeface="Raleway"/>
                <a:cs typeface="Raleway"/>
                <a:sym typeface="Raleway"/>
              </a:rPr>
              <a:t>- Hammerlun Center for Leadership &amp; </a:t>
            </a:r>
            <a:r>
              <a:rPr lang="en-US" sz="4200">
                <a:solidFill>
                  <a:srgbClr val="FFFFFF"/>
                </a:solidFill>
                <a:latin typeface="Raleway"/>
                <a:ea typeface="Raleway"/>
                <a:cs typeface="Raleway"/>
                <a:sym typeface="Raleway"/>
              </a:rPr>
              <a:t>Learning</a:t>
            </a:r>
            <a:r>
              <a:rPr lang="en-US" sz="4200">
                <a:solidFill>
                  <a:srgbClr val="FFFFFF"/>
                </a:solidFill>
                <a:latin typeface="Raleway"/>
                <a:ea typeface="Raleway"/>
                <a:cs typeface="Raleway"/>
                <a:sym typeface="Raleway"/>
              </a:rPr>
              <a:t> </a:t>
            </a:r>
            <a:endParaRPr/>
          </a:p>
        </p:txBody>
      </p:sp>
      <p:grpSp>
        <p:nvGrpSpPr>
          <p:cNvPr id="259" name="Google Shape;259;g33296172bb7_0_150"/>
          <p:cNvGrpSpPr/>
          <p:nvPr/>
        </p:nvGrpSpPr>
        <p:grpSpPr>
          <a:xfrm>
            <a:off x="148913" y="2970175"/>
            <a:ext cx="18288087" cy="8843739"/>
            <a:chOff x="0" y="-47625"/>
            <a:chExt cx="5512611" cy="2329200"/>
          </a:xfrm>
        </p:grpSpPr>
        <p:sp>
          <p:nvSpPr>
            <p:cNvPr id="260" name="Google Shape;260;g33296172bb7_0_150"/>
            <p:cNvSpPr/>
            <p:nvPr/>
          </p:nvSpPr>
          <p:spPr>
            <a:xfrm>
              <a:off x="0" y="0"/>
              <a:ext cx="5512611" cy="2281491"/>
            </a:xfrm>
            <a:custGeom>
              <a:rect b="b" l="l" r="r" t="t"/>
              <a:pathLst>
                <a:path extrusionOk="0" h="2281491" w="5512611">
                  <a:moveTo>
                    <a:pt x="0" y="0"/>
                  </a:moveTo>
                  <a:lnTo>
                    <a:pt x="5512611" y="0"/>
                  </a:lnTo>
                  <a:lnTo>
                    <a:pt x="5512611" y="2281491"/>
                  </a:lnTo>
                  <a:lnTo>
                    <a:pt x="0" y="2281491"/>
                  </a:ln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1" name="Google Shape;261;g33296172bb7_0_150"/>
            <p:cNvSpPr txBox="1"/>
            <p:nvPr/>
          </p:nvSpPr>
          <p:spPr>
            <a:xfrm>
              <a:off x="0" y="-47625"/>
              <a:ext cx="5512500" cy="2329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262" name="Google Shape;262;g33296172bb7_0_150"/>
          <p:cNvPicPr preferRelativeResize="0"/>
          <p:nvPr/>
        </p:nvPicPr>
        <p:blipFill>
          <a:blip r:embed="rId3">
            <a:alphaModFix/>
          </a:blip>
          <a:stretch>
            <a:fillRect/>
          </a:stretch>
        </p:blipFill>
        <p:spPr>
          <a:xfrm>
            <a:off x="319450" y="3279900"/>
            <a:ext cx="4671399" cy="6899625"/>
          </a:xfrm>
          <a:prstGeom prst="rect">
            <a:avLst/>
          </a:prstGeom>
          <a:noFill/>
          <a:ln cap="flat" cmpd="sng" w="38100">
            <a:solidFill>
              <a:srgbClr val="725693"/>
            </a:solidFill>
            <a:prstDash val="solid"/>
            <a:round/>
            <a:headEnd len="sm" w="sm" type="none"/>
            <a:tailEnd len="sm" w="sm" type="none"/>
          </a:ln>
        </p:spPr>
      </p:pic>
      <p:pic>
        <p:nvPicPr>
          <p:cNvPr id="263" name="Google Shape;263;g33296172bb7_0_150"/>
          <p:cNvPicPr preferRelativeResize="0"/>
          <p:nvPr/>
        </p:nvPicPr>
        <p:blipFill>
          <a:blip r:embed="rId4">
            <a:alphaModFix/>
          </a:blip>
          <a:stretch>
            <a:fillRect/>
          </a:stretch>
        </p:blipFill>
        <p:spPr>
          <a:xfrm>
            <a:off x="6845550" y="3279900"/>
            <a:ext cx="4724400" cy="6723276"/>
          </a:xfrm>
          <a:prstGeom prst="rect">
            <a:avLst/>
          </a:prstGeom>
          <a:noFill/>
          <a:ln cap="flat" cmpd="sng" w="38100">
            <a:solidFill>
              <a:srgbClr val="725693"/>
            </a:solidFill>
            <a:prstDash val="solid"/>
            <a:round/>
            <a:headEnd len="sm" w="sm" type="none"/>
            <a:tailEnd len="sm" w="sm" type="none"/>
          </a:ln>
        </p:spPr>
      </p:pic>
      <p:pic>
        <p:nvPicPr>
          <p:cNvPr id="264" name="Google Shape;264;g33296172bb7_0_150"/>
          <p:cNvPicPr preferRelativeResize="0"/>
          <p:nvPr/>
        </p:nvPicPr>
        <p:blipFill>
          <a:blip r:embed="rId5">
            <a:alphaModFix/>
          </a:blip>
          <a:stretch>
            <a:fillRect/>
          </a:stretch>
        </p:blipFill>
        <p:spPr>
          <a:xfrm>
            <a:off x="3797945" y="4649857"/>
            <a:ext cx="3737325" cy="4849125"/>
          </a:xfrm>
          <a:prstGeom prst="rect">
            <a:avLst/>
          </a:prstGeom>
          <a:noFill/>
          <a:ln cap="flat" cmpd="sng" w="38100">
            <a:solidFill>
              <a:srgbClr val="725693"/>
            </a:solidFill>
            <a:prstDash val="solid"/>
            <a:round/>
            <a:headEnd len="sm" w="sm" type="none"/>
            <a:tailEnd len="sm" w="sm" type="none"/>
          </a:ln>
        </p:spPr>
      </p:pic>
      <p:sp>
        <p:nvSpPr>
          <p:cNvPr id="265" name="Google Shape;265;g33296172bb7_0_150"/>
          <p:cNvSpPr txBox="1"/>
          <p:nvPr/>
        </p:nvSpPr>
        <p:spPr>
          <a:xfrm>
            <a:off x="11973650" y="3727175"/>
            <a:ext cx="6136800" cy="4148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500">
                <a:solidFill>
                  <a:schemeClr val="dk1"/>
                </a:solidFill>
                <a:latin typeface="Raleway"/>
                <a:ea typeface="Raleway"/>
                <a:cs typeface="Raleway"/>
                <a:sym typeface="Raleway"/>
              </a:rPr>
              <a:t>Highlights</a:t>
            </a:r>
            <a:endParaRPr b="1" sz="2500">
              <a:solidFill>
                <a:schemeClr val="dk1"/>
              </a:solidFill>
              <a:latin typeface="Raleway"/>
              <a:ea typeface="Raleway"/>
              <a:cs typeface="Raleway"/>
              <a:sym typeface="Raleway"/>
            </a:endParaRPr>
          </a:p>
          <a:p>
            <a:pPr indent="0" lvl="0" marL="0" rtl="0" algn="ctr">
              <a:lnSpc>
                <a:spcPct val="115000"/>
              </a:lnSpc>
              <a:spcBef>
                <a:spcPts val="0"/>
              </a:spcBef>
              <a:spcAft>
                <a:spcPts val="0"/>
              </a:spcAft>
              <a:buNone/>
            </a:pPr>
            <a:r>
              <a:t/>
            </a:r>
            <a:endParaRPr b="1" sz="2500">
              <a:solidFill>
                <a:schemeClr val="dk1"/>
              </a:solidFill>
              <a:latin typeface="Raleway"/>
              <a:ea typeface="Raleway"/>
              <a:cs typeface="Raleway"/>
              <a:sym typeface="Raleway"/>
            </a:endParaRPr>
          </a:p>
          <a:p>
            <a:pPr indent="-387350" lvl="0" marL="457200" rtl="0" algn="l">
              <a:lnSpc>
                <a:spcPct val="100000"/>
              </a:lnSpc>
              <a:spcBef>
                <a:spcPts val="0"/>
              </a:spcBef>
              <a:spcAft>
                <a:spcPts val="0"/>
              </a:spcAft>
              <a:buClr>
                <a:schemeClr val="dk1"/>
              </a:buClr>
              <a:buSzPts val="2500"/>
              <a:buFont typeface="Raleway"/>
              <a:buChar char="●"/>
            </a:pPr>
            <a:r>
              <a:rPr lang="en-US" sz="2500">
                <a:solidFill>
                  <a:schemeClr val="dk1"/>
                </a:solidFill>
                <a:latin typeface="Raleway"/>
                <a:ea typeface="Raleway"/>
                <a:cs typeface="Raleway"/>
                <a:sym typeface="Raleway"/>
              </a:rPr>
              <a:t>Originally built in 1917</a:t>
            </a:r>
            <a:endParaRPr sz="2500">
              <a:solidFill>
                <a:schemeClr val="dk1"/>
              </a:solidFill>
              <a:latin typeface="Raleway"/>
              <a:ea typeface="Raleway"/>
              <a:cs typeface="Raleway"/>
              <a:sym typeface="Raleway"/>
            </a:endParaRPr>
          </a:p>
          <a:p>
            <a:pPr indent="0" lvl="0" marL="457200" rtl="0" algn="l">
              <a:lnSpc>
                <a:spcPct val="100000"/>
              </a:lnSpc>
              <a:spcBef>
                <a:spcPts val="0"/>
              </a:spcBef>
              <a:spcAft>
                <a:spcPts val="0"/>
              </a:spcAft>
              <a:buNone/>
            </a:pPr>
            <a:r>
              <a:t/>
            </a:r>
            <a:endParaRPr sz="2500">
              <a:solidFill>
                <a:schemeClr val="dk1"/>
              </a:solidFill>
              <a:latin typeface="Raleway"/>
              <a:ea typeface="Raleway"/>
              <a:cs typeface="Raleway"/>
              <a:sym typeface="Raleway"/>
            </a:endParaRPr>
          </a:p>
          <a:p>
            <a:pPr indent="-387350" lvl="0" marL="457200" rtl="0" algn="l">
              <a:lnSpc>
                <a:spcPct val="100000"/>
              </a:lnSpc>
              <a:spcBef>
                <a:spcPts val="0"/>
              </a:spcBef>
              <a:spcAft>
                <a:spcPts val="0"/>
              </a:spcAft>
              <a:buClr>
                <a:schemeClr val="dk1"/>
              </a:buClr>
              <a:buSzPts val="2500"/>
              <a:buFont typeface="Raleway"/>
              <a:buChar char="●"/>
            </a:pPr>
            <a:r>
              <a:rPr lang="en-US" sz="2500">
                <a:solidFill>
                  <a:schemeClr val="dk1"/>
                </a:solidFill>
                <a:latin typeface="Raleway"/>
                <a:ea typeface="Raleway"/>
                <a:cs typeface="Raleway"/>
                <a:sym typeface="Raleway"/>
              </a:rPr>
              <a:t>Repurposed for  Professional Learning, Central Office &amp; Board Room</a:t>
            </a:r>
            <a:endParaRPr sz="2500">
              <a:solidFill>
                <a:schemeClr val="dk1"/>
              </a:solidFill>
              <a:latin typeface="Raleway"/>
              <a:ea typeface="Raleway"/>
              <a:cs typeface="Raleway"/>
              <a:sym typeface="Raleway"/>
            </a:endParaRPr>
          </a:p>
          <a:p>
            <a:pPr indent="0" lvl="0" marL="457200" rtl="0" algn="l">
              <a:lnSpc>
                <a:spcPct val="100000"/>
              </a:lnSpc>
              <a:spcBef>
                <a:spcPts val="0"/>
              </a:spcBef>
              <a:spcAft>
                <a:spcPts val="0"/>
              </a:spcAft>
              <a:buNone/>
            </a:pPr>
            <a:r>
              <a:t/>
            </a:r>
            <a:endParaRPr sz="2500">
              <a:solidFill>
                <a:schemeClr val="dk1"/>
              </a:solidFill>
              <a:latin typeface="Raleway"/>
              <a:ea typeface="Raleway"/>
              <a:cs typeface="Raleway"/>
              <a:sym typeface="Raleway"/>
            </a:endParaRPr>
          </a:p>
          <a:p>
            <a:pPr indent="-387350" lvl="0" marL="457200" rtl="0" algn="l">
              <a:lnSpc>
                <a:spcPct val="100000"/>
              </a:lnSpc>
              <a:spcBef>
                <a:spcPts val="0"/>
              </a:spcBef>
              <a:spcAft>
                <a:spcPts val="0"/>
              </a:spcAft>
              <a:buClr>
                <a:schemeClr val="dk1"/>
              </a:buClr>
              <a:buSzPts val="2500"/>
              <a:buFont typeface="Raleway"/>
              <a:buChar char="●"/>
            </a:pPr>
            <a:r>
              <a:rPr lang="en-US" sz="2500">
                <a:solidFill>
                  <a:schemeClr val="dk1"/>
                </a:solidFill>
                <a:latin typeface="Raleway"/>
                <a:ea typeface="Raleway"/>
                <a:cs typeface="Raleway"/>
                <a:sym typeface="Raleway"/>
              </a:rPr>
              <a:t>Flexible Collaborative Areas, Walls and Usage</a:t>
            </a:r>
            <a:endParaRPr sz="2500">
              <a:solidFill>
                <a:schemeClr val="dk1"/>
              </a:solidFill>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2C49"/>
        </a:solidFill>
      </p:bgPr>
    </p:bg>
    <p:spTree>
      <p:nvGrpSpPr>
        <p:cNvPr id="91" name="Shape 91"/>
        <p:cNvGrpSpPr/>
        <p:nvPr/>
      </p:nvGrpSpPr>
      <p:grpSpPr>
        <a:xfrm>
          <a:off x="0" y="0"/>
          <a:ext cx="0" cy="0"/>
          <a:chOff x="0" y="0"/>
          <a:chExt cx="0" cy="0"/>
        </a:xfrm>
      </p:grpSpPr>
      <p:grpSp>
        <p:nvGrpSpPr>
          <p:cNvPr id="92" name="Google Shape;92;p1"/>
          <p:cNvGrpSpPr/>
          <p:nvPr/>
        </p:nvGrpSpPr>
        <p:grpSpPr>
          <a:xfrm>
            <a:off x="-2678258" y="5176817"/>
            <a:ext cx="22118652" cy="7422294"/>
            <a:chOff x="0" y="-38100"/>
            <a:chExt cx="5825489" cy="1954843"/>
          </a:xfrm>
        </p:grpSpPr>
        <p:sp>
          <p:nvSpPr>
            <p:cNvPr id="93" name="Google Shape;93;p1"/>
            <p:cNvSpPr/>
            <p:nvPr/>
          </p:nvSpPr>
          <p:spPr>
            <a:xfrm>
              <a:off x="0" y="0"/>
              <a:ext cx="5825489" cy="1916743"/>
            </a:xfrm>
            <a:custGeom>
              <a:rect b="b" l="l" r="r" t="t"/>
              <a:pathLst>
                <a:path extrusionOk="0" h="1916743" w="5825489">
                  <a:moveTo>
                    <a:pt x="0" y="0"/>
                  </a:moveTo>
                  <a:lnTo>
                    <a:pt x="5825489" y="0"/>
                  </a:lnTo>
                  <a:lnTo>
                    <a:pt x="5825489" y="1916743"/>
                  </a:lnTo>
                  <a:lnTo>
                    <a:pt x="0" y="1916743"/>
                  </a:ln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1"/>
            <p:cNvSpPr txBox="1"/>
            <p:nvPr/>
          </p:nvSpPr>
          <p:spPr>
            <a:xfrm>
              <a:off x="0" y="-38100"/>
              <a:ext cx="5825489" cy="195484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5" name="Google Shape;95;p1"/>
          <p:cNvSpPr/>
          <p:nvPr/>
        </p:nvSpPr>
        <p:spPr>
          <a:xfrm>
            <a:off x="1732581" y="3478214"/>
            <a:ext cx="3496611" cy="3496611"/>
          </a:xfrm>
          <a:custGeom>
            <a:rect b="b" l="l" r="r" t="t"/>
            <a:pathLst>
              <a:path extrusionOk="0" h="3496611" w="3496611">
                <a:moveTo>
                  <a:pt x="0" y="0"/>
                </a:moveTo>
                <a:lnTo>
                  <a:pt x="3496611" y="0"/>
                </a:lnTo>
                <a:lnTo>
                  <a:pt x="3496611" y="3496612"/>
                </a:lnTo>
                <a:lnTo>
                  <a:pt x="0" y="3496612"/>
                </a:lnTo>
                <a:lnTo>
                  <a:pt x="0" y="0"/>
                </a:lnTo>
                <a:close/>
              </a:path>
            </a:pathLst>
          </a:custGeom>
          <a:blipFill rotWithShape="1">
            <a:blip r:embed="rId3">
              <a:alphaModFix amt="79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6" name="Google Shape;96;p1"/>
          <p:cNvGrpSpPr/>
          <p:nvPr/>
        </p:nvGrpSpPr>
        <p:grpSpPr>
          <a:xfrm>
            <a:off x="2092176" y="3837809"/>
            <a:ext cx="2777421" cy="2777421"/>
            <a:chOff x="0" y="0"/>
            <a:chExt cx="812800" cy="812800"/>
          </a:xfrm>
        </p:grpSpPr>
        <p:sp>
          <p:nvSpPr>
            <p:cNvPr id="97" name="Google Shape;97;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 name="Google Shape;98;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9" name="Google Shape;99;p1"/>
          <p:cNvSpPr/>
          <p:nvPr/>
        </p:nvSpPr>
        <p:spPr>
          <a:xfrm>
            <a:off x="5701442" y="3478214"/>
            <a:ext cx="3496611" cy="3496611"/>
          </a:xfrm>
          <a:custGeom>
            <a:rect b="b" l="l" r="r" t="t"/>
            <a:pathLst>
              <a:path extrusionOk="0" h="3496611" w="3496611">
                <a:moveTo>
                  <a:pt x="0" y="0"/>
                </a:moveTo>
                <a:lnTo>
                  <a:pt x="3496612" y="0"/>
                </a:lnTo>
                <a:lnTo>
                  <a:pt x="3496612" y="3496612"/>
                </a:lnTo>
                <a:lnTo>
                  <a:pt x="0" y="3496612"/>
                </a:lnTo>
                <a:lnTo>
                  <a:pt x="0" y="0"/>
                </a:lnTo>
                <a:close/>
              </a:path>
            </a:pathLst>
          </a:custGeom>
          <a:blipFill rotWithShape="1">
            <a:blip r:embed="rId3">
              <a:alphaModFix amt="79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00" name="Google Shape;100;p1"/>
          <p:cNvGrpSpPr/>
          <p:nvPr/>
        </p:nvGrpSpPr>
        <p:grpSpPr>
          <a:xfrm>
            <a:off x="6061038" y="3837809"/>
            <a:ext cx="2777421" cy="2777421"/>
            <a:chOff x="0" y="0"/>
            <a:chExt cx="812800" cy="812800"/>
          </a:xfrm>
        </p:grpSpPr>
        <p:sp>
          <p:nvSpPr>
            <p:cNvPr id="101" name="Google Shape;101;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3" name="Google Shape;103;p1"/>
          <p:cNvSpPr/>
          <p:nvPr/>
        </p:nvSpPr>
        <p:spPr>
          <a:xfrm>
            <a:off x="9468252" y="3478214"/>
            <a:ext cx="3496611" cy="3496611"/>
          </a:xfrm>
          <a:custGeom>
            <a:rect b="b" l="l" r="r" t="t"/>
            <a:pathLst>
              <a:path extrusionOk="0" h="3496611" w="3496611">
                <a:moveTo>
                  <a:pt x="0" y="0"/>
                </a:moveTo>
                <a:lnTo>
                  <a:pt x="3496612" y="0"/>
                </a:lnTo>
                <a:lnTo>
                  <a:pt x="3496612" y="3496612"/>
                </a:lnTo>
                <a:lnTo>
                  <a:pt x="0" y="3496612"/>
                </a:lnTo>
                <a:lnTo>
                  <a:pt x="0" y="0"/>
                </a:lnTo>
                <a:close/>
              </a:path>
            </a:pathLst>
          </a:custGeom>
          <a:blipFill rotWithShape="1">
            <a:blip r:embed="rId3">
              <a:alphaModFix amt="79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04" name="Google Shape;104;p1"/>
          <p:cNvGrpSpPr/>
          <p:nvPr/>
        </p:nvGrpSpPr>
        <p:grpSpPr>
          <a:xfrm>
            <a:off x="9827847" y="3837809"/>
            <a:ext cx="2777421" cy="2777421"/>
            <a:chOff x="0" y="0"/>
            <a:chExt cx="812800" cy="812800"/>
          </a:xfrm>
        </p:grpSpPr>
        <p:sp>
          <p:nvSpPr>
            <p:cNvPr id="105" name="Google Shape;105;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 name="Google Shape;106;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7" name="Google Shape;107;p1"/>
          <p:cNvGrpSpPr/>
          <p:nvPr/>
        </p:nvGrpSpPr>
        <p:grpSpPr>
          <a:xfrm>
            <a:off x="13441114" y="3837809"/>
            <a:ext cx="2777421" cy="2777421"/>
            <a:chOff x="0" y="0"/>
            <a:chExt cx="812800" cy="812800"/>
          </a:xfrm>
        </p:grpSpPr>
        <p:sp>
          <p:nvSpPr>
            <p:cNvPr id="108" name="Google Shape;108;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0" name="Google Shape;110;p1"/>
          <p:cNvSpPr/>
          <p:nvPr/>
        </p:nvSpPr>
        <p:spPr>
          <a:xfrm>
            <a:off x="6586685" y="4171587"/>
            <a:ext cx="1890967" cy="2109865"/>
          </a:xfrm>
          <a:custGeom>
            <a:rect b="b" l="l" r="r" t="t"/>
            <a:pathLst>
              <a:path extrusionOk="0" h="2109865" w="1890967">
                <a:moveTo>
                  <a:pt x="0" y="0"/>
                </a:moveTo>
                <a:lnTo>
                  <a:pt x="1890967" y="0"/>
                </a:lnTo>
                <a:lnTo>
                  <a:pt x="1890967" y="2109866"/>
                </a:lnTo>
                <a:lnTo>
                  <a:pt x="0" y="210986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 name="Google Shape;111;p1"/>
          <p:cNvSpPr/>
          <p:nvPr/>
        </p:nvSpPr>
        <p:spPr>
          <a:xfrm>
            <a:off x="10271713" y="4197473"/>
            <a:ext cx="1889689" cy="1892054"/>
          </a:xfrm>
          <a:custGeom>
            <a:rect b="b" l="l" r="r" t="t"/>
            <a:pathLst>
              <a:path extrusionOk="0" h="1892054" w="1889689">
                <a:moveTo>
                  <a:pt x="0" y="0"/>
                </a:moveTo>
                <a:lnTo>
                  <a:pt x="1889689" y="0"/>
                </a:lnTo>
                <a:lnTo>
                  <a:pt x="1889689" y="1892054"/>
                </a:lnTo>
                <a:lnTo>
                  <a:pt x="0" y="189205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 name="Google Shape;112;p1"/>
          <p:cNvSpPr/>
          <p:nvPr/>
        </p:nvSpPr>
        <p:spPr>
          <a:xfrm>
            <a:off x="13593514" y="4446853"/>
            <a:ext cx="2489587" cy="1372385"/>
          </a:xfrm>
          <a:custGeom>
            <a:rect b="b" l="l" r="r" t="t"/>
            <a:pathLst>
              <a:path extrusionOk="0" h="1372385" w="2489587">
                <a:moveTo>
                  <a:pt x="0" y="0"/>
                </a:moveTo>
                <a:lnTo>
                  <a:pt x="2489587" y="0"/>
                </a:lnTo>
                <a:lnTo>
                  <a:pt x="2489587" y="1372385"/>
                </a:lnTo>
                <a:lnTo>
                  <a:pt x="0" y="137238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 name="Google Shape;113;p1"/>
          <p:cNvSpPr/>
          <p:nvPr/>
        </p:nvSpPr>
        <p:spPr>
          <a:xfrm>
            <a:off x="2393382" y="4197473"/>
            <a:ext cx="2231736" cy="1947189"/>
          </a:xfrm>
          <a:custGeom>
            <a:rect b="b" l="l" r="r" t="t"/>
            <a:pathLst>
              <a:path extrusionOk="0" h="1947189" w="2231736">
                <a:moveTo>
                  <a:pt x="0" y="0"/>
                </a:moveTo>
                <a:lnTo>
                  <a:pt x="2231735" y="0"/>
                </a:lnTo>
                <a:lnTo>
                  <a:pt x="2231735" y="1947189"/>
                </a:lnTo>
                <a:lnTo>
                  <a:pt x="0" y="194718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 name="Google Shape;114;p1"/>
          <p:cNvSpPr txBox="1"/>
          <p:nvPr/>
        </p:nvSpPr>
        <p:spPr>
          <a:xfrm>
            <a:off x="2960850" y="1314714"/>
            <a:ext cx="12047100" cy="733500"/>
          </a:xfrm>
          <a:prstGeom prst="rect">
            <a:avLst/>
          </a:prstGeom>
          <a:noFill/>
          <a:ln>
            <a:noFill/>
          </a:ln>
        </p:spPr>
        <p:txBody>
          <a:bodyPr anchorCtr="0" anchor="t" bIns="0" lIns="0" spcFirstLastPara="1" rIns="0" wrap="square" tIns="0">
            <a:spAutoFit/>
          </a:bodyPr>
          <a:lstStyle/>
          <a:p>
            <a:pPr indent="0" lvl="0" marL="0" marR="0" rtl="0" algn="ctr">
              <a:lnSpc>
                <a:spcPct val="120020"/>
              </a:lnSpc>
              <a:spcBef>
                <a:spcPts val="0"/>
              </a:spcBef>
              <a:spcAft>
                <a:spcPts val="0"/>
              </a:spcAft>
              <a:buNone/>
            </a:pPr>
            <a:r>
              <a:rPr b="1" lang="en-US" sz="4765">
                <a:solidFill>
                  <a:srgbClr val="FFFFFF"/>
                </a:solidFill>
                <a:latin typeface="Poppins"/>
                <a:ea typeface="Poppins"/>
                <a:cs typeface="Poppins"/>
                <a:sym typeface="Poppins"/>
              </a:rPr>
              <a:t>Highlighted</a:t>
            </a:r>
            <a:endParaRPr/>
          </a:p>
        </p:txBody>
      </p:sp>
      <p:sp>
        <p:nvSpPr>
          <p:cNvPr id="115" name="Google Shape;115;p1"/>
          <p:cNvSpPr txBox="1"/>
          <p:nvPr/>
        </p:nvSpPr>
        <p:spPr>
          <a:xfrm>
            <a:off x="9757243" y="6996203"/>
            <a:ext cx="2918629" cy="564904"/>
          </a:xfrm>
          <a:prstGeom prst="rect">
            <a:avLst/>
          </a:prstGeom>
          <a:noFill/>
          <a:ln>
            <a:noFill/>
          </a:ln>
        </p:spPr>
        <p:txBody>
          <a:bodyPr anchorCtr="0" anchor="t" bIns="0" lIns="0" spcFirstLastPara="1" rIns="0" wrap="square" tIns="0">
            <a:spAutoFit/>
          </a:bodyPr>
          <a:lstStyle/>
          <a:p>
            <a:pPr indent="0" lvl="0" marL="0" marR="0" rtl="0" algn="ctr">
              <a:lnSpc>
                <a:spcPct val="140043"/>
              </a:lnSpc>
              <a:spcBef>
                <a:spcPts val="0"/>
              </a:spcBef>
              <a:spcAft>
                <a:spcPts val="0"/>
              </a:spcAft>
              <a:buNone/>
            </a:pPr>
            <a:r>
              <a:rPr b="1" lang="en-US" sz="3209">
                <a:solidFill>
                  <a:srgbClr val="0B2C49"/>
                </a:solidFill>
                <a:latin typeface="Poppins Black"/>
                <a:ea typeface="Poppins Black"/>
                <a:cs typeface="Poppins Black"/>
                <a:sym typeface="Poppins Black"/>
              </a:rPr>
              <a:t>CTE</a:t>
            </a:r>
            <a:endParaRPr/>
          </a:p>
        </p:txBody>
      </p:sp>
      <p:sp>
        <p:nvSpPr>
          <p:cNvPr id="116" name="Google Shape;116;p1"/>
          <p:cNvSpPr txBox="1"/>
          <p:nvPr/>
        </p:nvSpPr>
        <p:spPr>
          <a:xfrm>
            <a:off x="6014676" y="7140252"/>
            <a:ext cx="2823783" cy="1125621"/>
          </a:xfrm>
          <a:prstGeom prst="rect">
            <a:avLst/>
          </a:prstGeom>
          <a:noFill/>
          <a:ln>
            <a:noFill/>
          </a:ln>
        </p:spPr>
        <p:txBody>
          <a:bodyPr anchorCtr="0" anchor="t" bIns="0" lIns="0" spcFirstLastPara="1" rIns="0" wrap="square" tIns="0">
            <a:spAutoFit/>
          </a:bodyPr>
          <a:lstStyle/>
          <a:p>
            <a:pPr indent="0" lvl="0" marL="0" marR="0" rtl="0" algn="ctr">
              <a:lnSpc>
                <a:spcPct val="140043"/>
              </a:lnSpc>
              <a:spcBef>
                <a:spcPts val="0"/>
              </a:spcBef>
              <a:spcAft>
                <a:spcPts val="0"/>
              </a:spcAft>
              <a:buNone/>
            </a:pPr>
            <a:r>
              <a:rPr b="1" lang="en-US" sz="3209">
                <a:solidFill>
                  <a:srgbClr val="0B2C49"/>
                </a:solidFill>
                <a:latin typeface="Poppins Black"/>
                <a:ea typeface="Poppins Black"/>
                <a:cs typeface="Poppins Black"/>
                <a:sym typeface="Poppins Black"/>
              </a:rPr>
              <a:t>Middle School</a:t>
            </a:r>
            <a:endParaRPr/>
          </a:p>
        </p:txBody>
      </p:sp>
      <p:sp>
        <p:nvSpPr>
          <p:cNvPr id="117" name="Google Shape;117;p1"/>
          <p:cNvSpPr txBox="1"/>
          <p:nvPr/>
        </p:nvSpPr>
        <p:spPr>
          <a:xfrm>
            <a:off x="2045815" y="7140252"/>
            <a:ext cx="2823783" cy="1125621"/>
          </a:xfrm>
          <a:prstGeom prst="rect">
            <a:avLst/>
          </a:prstGeom>
          <a:noFill/>
          <a:ln>
            <a:noFill/>
          </a:ln>
        </p:spPr>
        <p:txBody>
          <a:bodyPr anchorCtr="0" anchor="t" bIns="0" lIns="0" spcFirstLastPara="1" rIns="0" wrap="square" tIns="0">
            <a:spAutoFit/>
          </a:bodyPr>
          <a:lstStyle/>
          <a:p>
            <a:pPr indent="0" lvl="0" marL="0" marR="0" rtl="0" algn="ctr">
              <a:lnSpc>
                <a:spcPct val="140043"/>
              </a:lnSpc>
              <a:spcBef>
                <a:spcPts val="0"/>
              </a:spcBef>
              <a:spcAft>
                <a:spcPts val="0"/>
              </a:spcAft>
              <a:buNone/>
            </a:pPr>
            <a:r>
              <a:rPr b="1" lang="en-US" sz="3209">
                <a:solidFill>
                  <a:srgbClr val="0B2C49"/>
                </a:solidFill>
                <a:latin typeface="Poppins Black"/>
                <a:ea typeface="Poppins Black"/>
                <a:cs typeface="Poppins Black"/>
                <a:sym typeface="Poppins Black"/>
              </a:rPr>
              <a:t>Early Learning</a:t>
            </a:r>
            <a:endParaRPr/>
          </a:p>
        </p:txBody>
      </p:sp>
      <p:sp>
        <p:nvSpPr>
          <p:cNvPr id="118" name="Google Shape;118;p1"/>
          <p:cNvSpPr txBox="1"/>
          <p:nvPr/>
        </p:nvSpPr>
        <p:spPr>
          <a:xfrm>
            <a:off x="13707403" y="6996203"/>
            <a:ext cx="2511132" cy="1125621"/>
          </a:xfrm>
          <a:prstGeom prst="rect">
            <a:avLst/>
          </a:prstGeom>
          <a:noFill/>
          <a:ln>
            <a:noFill/>
          </a:ln>
        </p:spPr>
        <p:txBody>
          <a:bodyPr anchorCtr="0" anchor="t" bIns="0" lIns="0" spcFirstLastPara="1" rIns="0" wrap="square" tIns="0">
            <a:spAutoFit/>
          </a:bodyPr>
          <a:lstStyle/>
          <a:p>
            <a:pPr indent="0" lvl="0" marL="0" marR="0" rtl="0" algn="ctr">
              <a:lnSpc>
                <a:spcPct val="140043"/>
              </a:lnSpc>
              <a:spcBef>
                <a:spcPts val="0"/>
              </a:spcBef>
              <a:spcAft>
                <a:spcPts val="0"/>
              </a:spcAft>
              <a:buNone/>
            </a:pPr>
            <a:r>
              <a:rPr b="1" lang="en-US" sz="3209">
                <a:solidFill>
                  <a:srgbClr val="0B2C49"/>
                </a:solidFill>
                <a:latin typeface="Poppins Black"/>
                <a:ea typeface="Poppins Black"/>
                <a:cs typeface="Poppins Black"/>
                <a:sym typeface="Poppins Black"/>
              </a:rPr>
              <a:t>Post Secondary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5693"/>
        </a:solidFill>
      </p:bgPr>
    </p:bg>
    <p:spTree>
      <p:nvGrpSpPr>
        <p:cNvPr id="122" name="Shape 122"/>
        <p:cNvGrpSpPr/>
        <p:nvPr/>
      </p:nvGrpSpPr>
      <p:grpSpPr>
        <a:xfrm>
          <a:off x="0" y="0"/>
          <a:ext cx="0" cy="0"/>
          <a:chOff x="0" y="0"/>
          <a:chExt cx="0" cy="0"/>
        </a:xfrm>
      </p:grpSpPr>
      <p:sp>
        <p:nvSpPr>
          <p:cNvPr id="123" name="Google Shape;123;g33296172bb7_0_85"/>
          <p:cNvSpPr/>
          <p:nvPr/>
        </p:nvSpPr>
        <p:spPr>
          <a:xfrm>
            <a:off x="-25" y="1934500"/>
            <a:ext cx="18288087" cy="8447220"/>
          </a:xfrm>
          <a:custGeom>
            <a:rect b="b" l="l" r="r" t="t"/>
            <a:pathLst>
              <a:path extrusionOk="0" h="2281491" w="5512611">
                <a:moveTo>
                  <a:pt x="0" y="0"/>
                </a:moveTo>
                <a:lnTo>
                  <a:pt x="5512611" y="0"/>
                </a:lnTo>
                <a:lnTo>
                  <a:pt x="5512611" y="2281491"/>
                </a:lnTo>
                <a:lnTo>
                  <a:pt x="0" y="2281491"/>
                </a:ln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24" name="Google Shape;124;g33296172bb7_0_85"/>
          <p:cNvGrpSpPr/>
          <p:nvPr/>
        </p:nvGrpSpPr>
        <p:grpSpPr>
          <a:xfrm>
            <a:off x="16744950" y="-981075"/>
            <a:ext cx="2864388" cy="2864388"/>
            <a:chOff x="0" y="0"/>
            <a:chExt cx="812800" cy="812800"/>
          </a:xfrm>
        </p:grpSpPr>
        <p:sp>
          <p:nvSpPr>
            <p:cNvPr id="125" name="Google Shape;125;g33296172bb7_0_8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 name="Google Shape;126;g33296172bb7_0_8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7" name="Google Shape;127;g33296172bb7_0_85"/>
          <p:cNvSpPr txBox="1"/>
          <p:nvPr/>
        </p:nvSpPr>
        <p:spPr>
          <a:xfrm>
            <a:off x="854650" y="412025"/>
            <a:ext cx="16285200" cy="631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100">
                <a:solidFill>
                  <a:srgbClr val="FFFFFF"/>
                </a:solidFill>
                <a:latin typeface="Raleway"/>
                <a:ea typeface="Raleway"/>
                <a:cs typeface="Raleway"/>
                <a:sym typeface="Raleway"/>
              </a:rPr>
              <a:t>DFW</a:t>
            </a:r>
            <a:r>
              <a:rPr lang="en-US" sz="4100">
                <a:solidFill>
                  <a:srgbClr val="FFFFFF"/>
                </a:solidFill>
                <a:latin typeface="Raleway"/>
                <a:ea typeface="Raleway"/>
                <a:cs typeface="Raleway"/>
                <a:sym typeface="Raleway"/>
              </a:rPr>
              <a:t> - Mansfield ISD-Jerry Knight STEM Academy</a:t>
            </a:r>
            <a:endParaRPr sz="1300"/>
          </a:p>
        </p:txBody>
      </p:sp>
      <p:sp>
        <p:nvSpPr>
          <p:cNvPr id="128" name="Google Shape;128;g33296172bb7_0_85"/>
          <p:cNvSpPr txBox="1"/>
          <p:nvPr/>
        </p:nvSpPr>
        <p:spPr>
          <a:xfrm>
            <a:off x="8476250" y="1934500"/>
            <a:ext cx="9631500" cy="73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200" u="sng">
                <a:solidFill>
                  <a:schemeClr val="dk1"/>
                </a:solidFill>
                <a:latin typeface="Raleway"/>
                <a:ea typeface="Raleway"/>
                <a:cs typeface="Raleway"/>
                <a:sym typeface="Raleway"/>
              </a:rPr>
              <a:t>Knight STEM Academy</a:t>
            </a:r>
            <a:r>
              <a:rPr b="1" lang="en-US" sz="3200">
                <a:solidFill>
                  <a:schemeClr val="dk1"/>
                </a:solidFill>
                <a:latin typeface="Raleway"/>
                <a:ea typeface="Raleway"/>
                <a:cs typeface="Raleway"/>
                <a:sym typeface="Raleway"/>
              </a:rPr>
              <a:t> </a:t>
            </a:r>
            <a:r>
              <a:rPr lang="en-US" sz="3200">
                <a:solidFill>
                  <a:schemeClr val="dk1"/>
                </a:solidFill>
                <a:latin typeface="Raleway"/>
                <a:ea typeface="Raleway"/>
                <a:cs typeface="Raleway"/>
                <a:sym typeface="Raleway"/>
              </a:rPr>
              <a:t>is a </a:t>
            </a:r>
            <a:r>
              <a:rPr lang="en-US" sz="3200">
                <a:solidFill>
                  <a:schemeClr val="dk1"/>
                </a:solidFill>
                <a:highlight>
                  <a:srgbClr val="D9D2E9"/>
                </a:highlight>
                <a:latin typeface="Raleway"/>
                <a:ea typeface="Raleway"/>
                <a:cs typeface="Raleway"/>
                <a:sym typeface="Raleway"/>
              </a:rPr>
              <a:t>repurposed facility</a:t>
            </a:r>
            <a:r>
              <a:rPr lang="en-US" sz="3200">
                <a:solidFill>
                  <a:schemeClr val="dk1"/>
                </a:solidFill>
                <a:latin typeface="Raleway"/>
                <a:ea typeface="Raleway"/>
                <a:cs typeface="Raleway"/>
                <a:sym typeface="Raleway"/>
              </a:rPr>
              <a:t> focused on STEM-based instruction (labs, collaborative spaces, makerspaces, etc.)</a:t>
            </a:r>
            <a:endParaRPr sz="3200">
              <a:solidFill>
                <a:schemeClr val="dk1"/>
              </a:solidFill>
              <a:latin typeface="Raleway"/>
              <a:ea typeface="Raleway"/>
              <a:cs typeface="Raleway"/>
              <a:sym typeface="Raleway"/>
            </a:endParaRPr>
          </a:p>
          <a:p>
            <a:pPr indent="-431800" lvl="0" marL="457200" rtl="0" algn="l">
              <a:spcBef>
                <a:spcPts val="0"/>
              </a:spcBef>
              <a:spcAft>
                <a:spcPts val="0"/>
              </a:spcAft>
              <a:buClr>
                <a:schemeClr val="dk1"/>
              </a:buClr>
              <a:buSzPts val="3200"/>
              <a:buFont typeface="Raleway"/>
              <a:buChar char="●"/>
            </a:pPr>
            <a:r>
              <a:rPr lang="en-US" sz="3200">
                <a:solidFill>
                  <a:schemeClr val="dk1"/>
                </a:solidFill>
                <a:latin typeface="Raleway"/>
                <a:ea typeface="Raleway"/>
                <a:cs typeface="Raleway"/>
                <a:sym typeface="Raleway"/>
              </a:rPr>
              <a:t>MS Honors “learners” eligible to attend</a:t>
            </a:r>
            <a:endParaRPr sz="3200">
              <a:solidFill>
                <a:schemeClr val="dk1"/>
              </a:solidFill>
              <a:latin typeface="Raleway"/>
              <a:ea typeface="Raleway"/>
              <a:cs typeface="Raleway"/>
              <a:sym typeface="Raleway"/>
            </a:endParaRPr>
          </a:p>
          <a:p>
            <a:pPr indent="-431800" lvl="0" marL="457200" rtl="0" algn="l">
              <a:spcBef>
                <a:spcPts val="0"/>
              </a:spcBef>
              <a:spcAft>
                <a:spcPts val="0"/>
              </a:spcAft>
              <a:buClr>
                <a:schemeClr val="dk1"/>
              </a:buClr>
              <a:buSzPts val="3200"/>
              <a:buFont typeface="Raleway"/>
              <a:buChar char="●"/>
            </a:pPr>
            <a:r>
              <a:rPr lang="en-US" sz="3200">
                <a:solidFill>
                  <a:schemeClr val="dk1"/>
                </a:solidFill>
                <a:latin typeface="Raleway"/>
                <a:ea typeface="Raleway"/>
                <a:cs typeface="Raleway"/>
                <a:sym typeface="Raleway"/>
              </a:rPr>
              <a:t>“Designers” teach not only STEM courses, but core content as well leading to consistent cross-curricular instruction.</a:t>
            </a:r>
            <a:endParaRPr sz="3200">
              <a:solidFill>
                <a:schemeClr val="dk1"/>
              </a:solidFill>
              <a:latin typeface="Raleway"/>
              <a:ea typeface="Raleway"/>
              <a:cs typeface="Raleway"/>
              <a:sym typeface="Raleway"/>
            </a:endParaRPr>
          </a:p>
          <a:p>
            <a:pPr indent="-431800" lvl="1" marL="914400" rtl="0" algn="l">
              <a:spcBef>
                <a:spcPts val="0"/>
              </a:spcBef>
              <a:spcAft>
                <a:spcPts val="0"/>
              </a:spcAft>
              <a:buClr>
                <a:schemeClr val="dk1"/>
              </a:buClr>
              <a:buSzPts val="3200"/>
              <a:buFont typeface="Raleway"/>
              <a:buChar char="○"/>
            </a:pPr>
            <a:r>
              <a:rPr lang="en-US" sz="3200">
                <a:solidFill>
                  <a:schemeClr val="dk1"/>
                </a:solidFill>
                <a:latin typeface="Raleway"/>
                <a:ea typeface="Raleway"/>
                <a:cs typeface="Raleway"/>
                <a:sym typeface="Raleway"/>
              </a:rPr>
              <a:t>“Designers” do not have specific classrooms, instead they share planning spaces.</a:t>
            </a:r>
            <a:endParaRPr sz="3200">
              <a:solidFill>
                <a:schemeClr val="dk1"/>
              </a:solidFill>
              <a:latin typeface="Raleway"/>
              <a:ea typeface="Raleway"/>
              <a:cs typeface="Raleway"/>
              <a:sym typeface="Raleway"/>
            </a:endParaRPr>
          </a:p>
          <a:p>
            <a:pPr indent="0" lvl="0" marL="0" rtl="0" algn="l">
              <a:spcBef>
                <a:spcPts val="0"/>
              </a:spcBef>
              <a:spcAft>
                <a:spcPts val="0"/>
              </a:spcAft>
              <a:buNone/>
            </a:pPr>
            <a:r>
              <a:t/>
            </a:r>
            <a:endParaRPr sz="2400">
              <a:solidFill>
                <a:schemeClr val="dk1"/>
              </a:solidFill>
              <a:latin typeface="Raleway"/>
              <a:ea typeface="Raleway"/>
              <a:cs typeface="Raleway"/>
              <a:sym typeface="Raleway"/>
            </a:endParaRPr>
          </a:p>
        </p:txBody>
      </p:sp>
      <p:pic>
        <p:nvPicPr>
          <p:cNvPr id="129" name="Google Shape;129;g33296172bb7_0_85"/>
          <p:cNvPicPr preferRelativeResize="0"/>
          <p:nvPr/>
        </p:nvPicPr>
        <p:blipFill rotWithShape="1">
          <a:blip r:embed="rId3">
            <a:alphaModFix/>
          </a:blip>
          <a:srcRect b="14726" l="0" r="0" t="0"/>
          <a:stretch/>
        </p:blipFill>
        <p:spPr>
          <a:xfrm>
            <a:off x="209928" y="6677350"/>
            <a:ext cx="4794097" cy="3066052"/>
          </a:xfrm>
          <a:prstGeom prst="rect">
            <a:avLst/>
          </a:prstGeom>
          <a:noFill/>
          <a:ln cap="flat" cmpd="sng" w="28575">
            <a:solidFill>
              <a:schemeClr val="dk2"/>
            </a:solidFill>
            <a:prstDash val="solid"/>
            <a:round/>
            <a:headEnd len="sm" w="sm" type="none"/>
            <a:tailEnd len="sm" w="sm" type="none"/>
          </a:ln>
        </p:spPr>
      </p:pic>
      <p:pic>
        <p:nvPicPr>
          <p:cNvPr id="130" name="Google Shape;130;g33296172bb7_0_85"/>
          <p:cNvPicPr preferRelativeResize="0"/>
          <p:nvPr/>
        </p:nvPicPr>
        <p:blipFill rotWithShape="1">
          <a:blip r:embed="rId4">
            <a:alphaModFix/>
          </a:blip>
          <a:srcRect b="41027" l="10829" r="29207" t="24329"/>
          <a:stretch/>
        </p:blipFill>
        <p:spPr>
          <a:xfrm>
            <a:off x="209925" y="2088738"/>
            <a:ext cx="7767749" cy="3365699"/>
          </a:xfrm>
          <a:prstGeom prst="rect">
            <a:avLst/>
          </a:prstGeom>
          <a:noFill/>
          <a:ln cap="flat" cmpd="sng" w="28575">
            <a:solidFill>
              <a:schemeClr val="dk2"/>
            </a:solidFill>
            <a:prstDash val="solid"/>
            <a:round/>
            <a:headEnd len="sm" w="sm" type="none"/>
            <a:tailEnd len="sm" w="sm" type="none"/>
          </a:ln>
        </p:spPr>
      </p:pic>
      <p:pic>
        <p:nvPicPr>
          <p:cNvPr id="131" name="Google Shape;131;g33296172bb7_0_85"/>
          <p:cNvPicPr preferRelativeResize="0"/>
          <p:nvPr/>
        </p:nvPicPr>
        <p:blipFill rotWithShape="1">
          <a:blip r:embed="rId5">
            <a:alphaModFix/>
          </a:blip>
          <a:srcRect b="6795" l="31143" r="0" t="33335"/>
          <a:stretch/>
        </p:blipFill>
        <p:spPr>
          <a:xfrm>
            <a:off x="5247650" y="6765219"/>
            <a:ext cx="4794102" cy="3063241"/>
          </a:xfrm>
          <a:prstGeom prst="rect">
            <a:avLst/>
          </a:prstGeom>
          <a:noFill/>
          <a:ln cap="flat" cmpd="sng" w="28575">
            <a:solidFill>
              <a:schemeClr val="dk2"/>
            </a:solidFill>
            <a:prstDash val="solid"/>
            <a:round/>
            <a:headEnd len="sm" w="sm" type="none"/>
            <a:tailEnd len="sm" w="sm" type="none"/>
          </a:ln>
        </p:spPr>
      </p:pic>
      <p:pic>
        <p:nvPicPr>
          <p:cNvPr id="132" name="Google Shape;132;g33296172bb7_0_85"/>
          <p:cNvPicPr preferRelativeResize="0"/>
          <p:nvPr/>
        </p:nvPicPr>
        <p:blipFill>
          <a:blip r:embed="rId6">
            <a:alphaModFix/>
          </a:blip>
          <a:stretch>
            <a:fillRect/>
          </a:stretch>
        </p:blipFill>
        <p:spPr>
          <a:xfrm>
            <a:off x="4571994" y="3429001"/>
            <a:ext cx="3819208" cy="2864402"/>
          </a:xfrm>
          <a:prstGeom prst="rect">
            <a:avLst/>
          </a:prstGeom>
          <a:noFill/>
          <a:ln cap="flat" cmpd="sng" w="28575">
            <a:solidFill>
              <a:schemeClr val="dk2"/>
            </a:solidFill>
            <a:prstDash val="solid"/>
            <a:round/>
            <a:headEnd len="sm" w="sm" type="none"/>
            <a:tailEnd len="sm" w="sm" type="none"/>
          </a:ln>
        </p:spPr>
      </p:pic>
      <p:pic>
        <p:nvPicPr>
          <p:cNvPr id="133" name="Google Shape;133;g33296172bb7_0_85"/>
          <p:cNvPicPr preferRelativeResize="0"/>
          <p:nvPr/>
        </p:nvPicPr>
        <p:blipFill rotWithShape="1">
          <a:blip r:embed="rId7">
            <a:alphaModFix/>
          </a:blip>
          <a:srcRect b="0" l="19813" r="0" t="41290"/>
          <a:stretch/>
        </p:blipFill>
        <p:spPr>
          <a:xfrm>
            <a:off x="10421487" y="6720550"/>
            <a:ext cx="5741036" cy="3152575"/>
          </a:xfrm>
          <a:prstGeom prst="rect">
            <a:avLst/>
          </a:prstGeom>
          <a:noFill/>
          <a:ln cap="flat" cmpd="sng" w="2857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30"/>
                                        </p:tgtEl>
                                        <p:attrNameLst>
                                          <p:attrName>style.visibility</p:attrName>
                                        </p:attrNameLst>
                                      </p:cBhvr>
                                      <p:to>
                                        <p:strVal val="visible"/>
                                      </p:to>
                                    </p:set>
                                    <p:anim calcmode="lin" valueType="num">
                                      <p:cBhvr additive="base">
                                        <p:cTn dur="1000"/>
                                        <p:tgtEl>
                                          <p:spTgt spid="13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32"/>
                                        </p:tgtEl>
                                        <p:attrNameLst>
                                          <p:attrName>style.visibility</p:attrName>
                                        </p:attrNameLst>
                                      </p:cBhvr>
                                      <p:to>
                                        <p:strVal val="visible"/>
                                      </p:to>
                                    </p:set>
                                    <p:anim calcmode="lin" valueType="num">
                                      <p:cBhvr additive="base">
                                        <p:cTn dur="1000"/>
                                        <p:tgtEl>
                                          <p:spTgt spid="13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29"/>
                                        </p:tgtEl>
                                        <p:attrNameLst>
                                          <p:attrName>style.visibility</p:attrName>
                                        </p:attrNameLst>
                                      </p:cBhvr>
                                      <p:to>
                                        <p:strVal val="visible"/>
                                      </p:to>
                                    </p:set>
                                    <p:anim calcmode="lin" valueType="num">
                                      <p:cBhvr additive="base">
                                        <p:cTn dur="1000"/>
                                        <p:tgtEl>
                                          <p:spTgt spid="12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31"/>
                                        </p:tgtEl>
                                        <p:attrNameLst>
                                          <p:attrName>style.visibility</p:attrName>
                                        </p:attrNameLst>
                                      </p:cBhvr>
                                      <p:to>
                                        <p:strVal val="visible"/>
                                      </p:to>
                                    </p:set>
                                    <p:anim calcmode="lin" valueType="num">
                                      <p:cBhvr additive="base">
                                        <p:cTn dur="1000"/>
                                        <p:tgtEl>
                                          <p:spTgt spid="13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33"/>
                                        </p:tgtEl>
                                        <p:attrNameLst>
                                          <p:attrName>style.visibility</p:attrName>
                                        </p:attrNameLst>
                                      </p:cBhvr>
                                      <p:to>
                                        <p:strVal val="visible"/>
                                      </p:to>
                                    </p:set>
                                    <p:anim calcmode="lin" valueType="num">
                                      <p:cBhvr additive="base">
                                        <p:cTn dur="1000"/>
                                        <p:tgtEl>
                                          <p:spTgt spid="13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5693"/>
        </a:solidFill>
      </p:bgPr>
    </p:bg>
    <p:spTree>
      <p:nvGrpSpPr>
        <p:cNvPr id="137" name="Shape 137"/>
        <p:cNvGrpSpPr/>
        <p:nvPr/>
      </p:nvGrpSpPr>
      <p:grpSpPr>
        <a:xfrm>
          <a:off x="0" y="0"/>
          <a:ext cx="0" cy="0"/>
          <a:chOff x="0" y="0"/>
          <a:chExt cx="0" cy="0"/>
        </a:xfrm>
      </p:grpSpPr>
      <p:sp>
        <p:nvSpPr>
          <p:cNvPr id="138" name="Google Shape;138;g332f23a909d_3_15"/>
          <p:cNvSpPr/>
          <p:nvPr/>
        </p:nvSpPr>
        <p:spPr>
          <a:xfrm>
            <a:off x="-25" y="1795150"/>
            <a:ext cx="18288087" cy="8584110"/>
          </a:xfrm>
          <a:custGeom>
            <a:rect b="b" l="l" r="r" t="t"/>
            <a:pathLst>
              <a:path extrusionOk="0" h="2281491" w="5512611">
                <a:moveTo>
                  <a:pt x="0" y="0"/>
                </a:moveTo>
                <a:lnTo>
                  <a:pt x="5512611" y="0"/>
                </a:lnTo>
                <a:lnTo>
                  <a:pt x="5512611" y="2281491"/>
                </a:lnTo>
                <a:lnTo>
                  <a:pt x="0" y="2281491"/>
                </a:ln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9" name="Google Shape;139;g332f23a909d_3_15"/>
          <p:cNvGrpSpPr/>
          <p:nvPr/>
        </p:nvGrpSpPr>
        <p:grpSpPr>
          <a:xfrm>
            <a:off x="16744950" y="-981075"/>
            <a:ext cx="2864388" cy="2864388"/>
            <a:chOff x="0" y="0"/>
            <a:chExt cx="812800" cy="812800"/>
          </a:xfrm>
        </p:grpSpPr>
        <p:sp>
          <p:nvSpPr>
            <p:cNvPr id="140" name="Google Shape;140;g332f23a909d_3_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 name="Google Shape;141;g332f23a909d_3_1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2" name="Google Shape;142;g332f23a909d_3_15"/>
          <p:cNvSpPr txBox="1"/>
          <p:nvPr/>
        </p:nvSpPr>
        <p:spPr>
          <a:xfrm>
            <a:off x="854650" y="412025"/>
            <a:ext cx="16285200" cy="631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100">
                <a:solidFill>
                  <a:srgbClr val="FFFFFF"/>
                </a:solidFill>
                <a:latin typeface="Raleway"/>
                <a:ea typeface="Raleway"/>
                <a:cs typeface="Raleway"/>
                <a:sym typeface="Raleway"/>
              </a:rPr>
              <a:t>DFW</a:t>
            </a:r>
            <a:r>
              <a:rPr lang="en-US" sz="4100">
                <a:solidFill>
                  <a:srgbClr val="FFFFFF"/>
                </a:solidFill>
                <a:latin typeface="Raleway"/>
                <a:ea typeface="Raleway"/>
                <a:cs typeface="Raleway"/>
                <a:sym typeface="Raleway"/>
              </a:rPr>
              <a:t> - Forney ISD-The Keith Bell Opportunity Central (The OC)</a:t>
            </a:r>
            <a:endParaRPr sz="1300"/>
          </a:p>
        </p:txBody>
      </p:sp>
      <p:sp>
        <p:nvSpPr>
          <p:cNvPr id="143" name="Google Shape;143;g332f23a909d_3_15"/>
          <p:cNvSpPr txBox="1"/>
          <p:nvPr/>
        </p:nvSpPr>
        <p:spPr>
          <a:xfrm>
            <a:off x="5810025" y="1878025"/>
            <a:ext cx="12282300" cy="40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u="sng">
                <a:solidFill>
                  <a:schemeClr val="dk1"/>
                </a:solidFill>
                <a:latin typeface="Raleway"/>
                <a:ea typeface="Raleway"/>
                <a:cs typeface="Raleway"/>
                <a:sym typeface="Raleway"/>
              </a:rPr>
              <a:t>FISD The OC</a:t>
            </a:r>
            <a:r>
              <a:rPr lang="en-US" sz="2800">
                <a:solidFill>
                  <a:schemeClr val="dk1"/>
                </a:solidFill>
                <a:latin typeface="Raleway"/>
                <a:ea typeface="Raleway"/>
                <a:cs typeface="Raleway"/>
                <a:sym typeface="Raleway"/>
              </a:rPr>
              <a:t> is a </a:t>
            </a:r>
            <a:r>
              <a:rPr lang="en-US" sz="2800">
                <a:solidFill>
                  <a:schemeClr val="dk1"/>
                </a:solidFill>
                <a:highlight>
                  <a:srgbClr val="D9D2E9"/>
                </a:highlight>
                <a:latin typeface="Raleway"/>
                <a:ea typeface="Raleway"/>
                <a:cs typeface="Raleway"/>
                <a:sym typeface="Raleway"/>
              </a:rPr>
              <a:t>community-centered facility</a:t>
            </a:r>
            <a:r>
              <a:rPr lang="en-US" sz="2800">
                <a:solidFill>
                  <a:schemeClr val="dk1"/>
                </a:solidFill>
                <a:latin typeface="Raleway"/>
                <a:ea typeface="Raleway"/>
                <a:cs typeface="Raleway"/>
                <a:sym typeface="Raleway"/>
              </a:rPr>
              <a:t> with elements open to the public (shopping, restaurants, events spaces, tech spaces).</a:t>
            </a:r>
            <a:endParaRPr sz="2800">
              <a:solidFill>
                <a:schemeClr val="dk1"/>
              </a:solidFill>
              <a:latin typeface="Raleway"/>
              <a:ea typeface="Raleway"/>
              <a:cs typeface="Raleway"/>
              <a:sym typeface="Raleway"/>
            </a:endParaRPr>
          </a:p>
          <a:p>
            <a:pPr indent="-406400" lvl="1" marL="914400" rtl="0" algn="l">
              <a:spcBef>
                <a:spcPts val="0"/>
              </a:spcBef>
              <a:spcAft>
                <a:spcPts val="0"/>
              </a:spcAft>
              <a:buClr>
                <a:schemeClr val="dk1"/>
              </a:buClr>
              <a:buSzPts val="2800"/>
              <a:buFont typeface="Raleway"/>
              <a:buChar char="○"/>
            </a:pPr>
            <a:r>
              <a:rPr lang="en-US" sz="2800">
                <a:solidFill>
                  <a:schemeClr val="dk1"/>
                </a:solidFill>
                <a:latin typeface="Raleway"/>
                <a:ea typeface="Raleway"/>
                <a:cs typeface="Raleway"/>
                <a:sym typeface="Raleway"/>
              </a:rPr>
              <a:t>College campus “feel”/Shopping mall “feel”</a:t>
            </a:r>
            <a:endParaRPr sz="2800">
              <a:solidFill>
                <a:schemeClr val="dk1"/>
              </a:solidFill>
              <a:latin typeface="Raleway"/>
              <a:ea typeface="Raleway"/>
              <a:cs typeface="Raleway"/>
              <a:sym typeface="Raleway"/>
            </a:endParaRPr>
          </a:p>
          <a:p>
            <a:pPr indent="-406400" lvl="1" marL="914400" rtl="0" algn="l">
              <a:spcBef>
                <a:spcPts val="0"/>
              </a:spcBef>
              <a:spcAft>
                <a:spcPts val="0"/>
              </a:spcAft>
              <a:buClr>
                <a:schemeClr val="dk1"/>
              </a:buClr>
              <a:buSzPts val="2800"/>
              <a:buFont typeface="Raleway"/>
              <a:buChar char="○"/>
            </a:pPr>
            <a:r>
              <a:rPr lang="en-US" sz="2800">
                <a:solidFill>
                  <a:schemeClr val="dk1"/>
                </a:solidFill>
                <a:latin typeface="Raleway"/>
                <a:ea typeface="Raleway"/>
                <a:cs typeface="Raleway"/>
                <a:sym typeface="Raleway"/>
              </a:rPr>
              <a:t>High school CTE labs, makerspaces, and classrooms</a:t>
            </a:r>
            <a:endParaRPr sz="2800">
              <a:solidFill>
                <a:schemeClr val="dk1"/>
              </a:solidFill>
              <a:latin typeface="Raleway"/>
              <a:ea typeface="Raleway"/>
              <a:cs typeface="Raleway"/>
              <a:sym typeface="Raleway"/>
            </a:endParaRPr>
          </a:p>
          <a:p>
            <a:pPr indent="-406400" lvl="2" marL="1371600" rtl="0" algn="l">
              <a:spcBef>
                <a:spcPts val="0"/>
              </a:spcBef>
              <a:spcAft>
                <a:spcPts val="0"/>
              </a:spcAft>
              <a:buClr>
                <a:schemeClr val="dk1"/>
              </a:buClr>
              <a:buSzPts val="2800"/>
              <a:buFont typeface="Raleway"/>
              <a:buChar char="■"/>
            </a:pPr>
            <a:r>
              <a:rPr lang="en-US" sz="2800">
                <a:solidFill>
                  <a:schemeClr val="dk1"/>
                </a:solidFill>
                <a:latin typeface="Raleway"/>
                <a:ea typeface="Raleway"/>
                <a:cs typeface="Raleway"/>
                <a:sym typeface="Raleway"/>
              </a:rPr>
              <a:t>CTE students work at the shops of business partners and students fully run Blooms, the flower shop.</a:t>
            </a:r>
            <a:endParaRPr sz="2800">
              <a:solidFill>
                <a:schemeClr val="dk1"/>
              </a:solidFill>
              <a:latin typeface="Raleway"/>
              <a:ea typeface="Raleway"/>
              <a:cs typeface="Raleway"/>
              <a:sym typeface="Raleway"/>
            </a:endParaRPr>
          </a:p>
          <a:p>
            <a:pPr indent="-406400" lvl="2" marL="1371600" rtl="0" algn="l">
              <a:spcBef>
                <a:spcPts val="0"/>
              </a:spcBef>
              <a:spcAft>
                <a:spcPts val="0"/>
              </a:spcAft>
              <a:buClr>
                <a:schemeClr val="dk1"/>
              </a:buClr>
              <a:buSzPts val="2800"/>
              <a:buFont typeface="Raleway"/>
              <a:buChar char="■"/>
            </a:pPr>
            <a:r>
              <a:rPr lang="en-US" sz="2800">
                <a:solidFill>
                  <a:schemeClr val="dk1"/>
                </a:solidFill>
                <a:latin typeface="Raleway"/>
                <a:ea typeface="Raleway"/>
                <a:cs typeface="Raleway"/>
                <a:sym typeface="Raleway"/>
              </a:rPr>
              <a:t>Many CTE programs have a public-facing retail element.</a:t>
            </a:r>
            <a:endParaRPr sz="2800">
              <a:solidFill>
                <a:schemeClr val="dk1"/>
              </a:solidFill>
              <a:latin typeface="Raleway"/>
              <a:ea typeface="Raleway"/>
              <a:cs typeface="Raleway"/>
              <a:sym typeface="Raleway"/>
            </a:endParaRPr>
          </a:p>
          <a:p>
            <a:pPr indent="-419100" lvl="1" marL="914400" rtl="0" algn="l">
              <a:spcBef>
                <a:spcPts val="0"/>
              </a:spcBef>
              <a:spcAft>
                <a:spcPts val="0"/>
              </a:spcAft>
              <a:buClr>
                <a:schemeClr val="dk1"/>
              </a:buClr>
              <a:buSzPts val="3000"/>
              <a:buFont typeface="Raleway"/>
              <a:buChar char="○"/>
            </a:pPr>
            <a:r>
              <a:rPr lang="en-US" sz="2800">
                <a:solidFill>
                  <a:schemeClr val="dk1"/>
                </a:solidFill>
                <a:latin typeface="Raleway"/>
                <a:ea typeface="Raleway"/>
                <a:cs typeface="Raleway"/>
                <a:sym typeface="Raleway"/>
              </a:rPr>
              <a:t>OC Junior-PK program-Entrepreneurial play areas replicate The OC’s high school CTE </a:t>
            </a:r>
            <a:r>
              <a:rPr lang="en-US" sz="3000">
                <a:solidFill>
                  <a:schemeClr val="dk1"/>
                </a:solidFill>
                <a:latin typeface="Raleway"/>
                <a:ea typeface="Raleway"/>
                <a:cs typeface="Raleway"/>
                <a:sym typeface="Raleway"/>
              </a:rPr>
              <a:t>programs.</a:t>
            </a:r>
            <a:endParaRPr sz="3000">
              <a:solidFill>
                <a:schemeClr val="dk1"/>
              </a:solidFill>
              <a:latin typeface="Raleway"/>
              <a:ea typeface="Raleway"/>
              <a:cs typeface="Raleway"/>
              <a:sym typeface="Raleway"/>
            </a:endParaRPr>
          </a:p>
          <a:p>
            <a:pPr indent="0" lvl="0" marL="0" rtl="0" algn="l">
              <a:spcBef>
                <a:spcPts val="0"/>
              </a:spcBef>
              <a:spcAft>
                <a:spcPts val="0"/>
              </a:spcAft>
              <a:buNone/>
            </a:pPr>
            <a:r>
              <a:t/>
            </a:r>
            <a:endParaRPr sz="2200">
              <a:solidFill>
                <a:schemeClr val="dk1"/>
              </a:solidFill>
              <a:latin typeface="Raleway"/>
              <a:ea typeface="Raleway"/>
              <a:cs typeface="Raleway"/>
              <a:sym typeface="Raleway"/>
            </a:endParaRPr>
          </a:p>
        </p:txBody>
      </p:sp>
      <p:pic>
        <p:nvPicPr>
          <p:cNvPr id="144" name="Google Shape;144;g332f23a909d_3_15"/>
          <p:cNvPicPr preferRelativeResize="0"/>
          <p:nvPr/>
        </p:nvPicPr>
        <p:blipFill rotWithShape="1">
          <a:blip r:embed="rId3">
            <a:alphaModFix/>
          </a:blip>
          <a:srcRect b="40636" l="9626" r="7385" t="14346"/>
          <a:stretch/>
        </p:blipFill>
        <p:spPr>
          <a:xfrm>
            <a:off x="14265299" y="5941972"/>
            <a:ext cx="3474701" cy="2513224"/>
          </a:xfrm>
          <a:prstGeom prst="rect">
            <a:avLst/>
          </a:prstGeom>
          <a:noFill/>
          <a:ln cap="flat" cmpd="sng" w="28575">
            <a:solidFill>
              <a:schemeClr val="dk2"/>
            </a:solidFill>
            <a:prstDash val="solid"/>
            <a:round/>
            <a:headEnd len="sm" w="sm" type="none"/>
            <a:tailEnd len="sm" w="sm" type="none"/>
          </a:ln>
        </p:spPr>
      </p:pic>
      <p:pic>
        <p:nvPicPr>
          <p:cNvPr id="145" name="Google Shape;145;g332f23a909d_3_15"/>
          <p:cNvPicPr preferRelativeResize="0"/>
          <p:nvPr/>
        </p:nvPicPr>
        <p:blipFill>
          <a:blip r:embed="rId4">
            <a:alphaModFix/>
          </a:blip>
          <a:stretch>
            <a:fillRect/>
          </a:stretch>
        </p:blipFill>
        <p:spPr>
          <a:xfrm>
            <a:off x="152200" y="1934489"/>
            <a:ext cx="5192602" cy="3894463"/>
          </a:xfrm>
          <a:prstGeom prst="rect">
            <a:avLst/>
          </a:prstGeom>
          <a:noFill/>
          <a:ln cap="flat" cmpd="sng" w="28575">
            <a:solidFill>
              <a:schemeClr val="dk2"/>
            </a:solidFill>
            <a:prstDash val="solid"/>
            <a:round/>
            <a:headEnd len="sm" w="sm" type="none"/>
            <a:tailEnd len="sm" w="sm" type="none"/>
          </a:ln>
        </p:spPr>
      </p:pic>
      <p:pic>
        <p:nvPicPr>
          <p:cNvPr id="146" name="Google Shape;146;g332f23a909d_3_15"/>
          <p:cNvPicPr preferRelativeResize="0"/>
          <p:nvPr/>
        </p:nvPicPr>
        <p:blipFill>
          <a:blip r:embed="rId5">
            <a:alphaModFix/>
          </a:blip>
          <a:stretch>
            <a:fillRect/>
          </a:stretch>
        </p:blipFill>
        <p:spPr>
          <a:xfrm>
            <a:off x="1139525" y="5941975"/>
            <a:ext cx="2499825" cy="3333100"/>
          </a:xfrm>
          <a:prstGeom prst="rect">
            <a:avLst/>
          </a:prstGeom>
          <a:noFill/>
          <a:ln cap="flat" cmpd="sng" w="28575">
            <a:solidFill>
              <a:schemeClr val="dk2"/>
            </a:solidFill>
            <a:prstDash val="solid"/>
            <a:round/>
            <a:headEnd len="sm" w="sm" type="none"/>
            <a:tailEnd len="sm" w="sm" type="none"/>
          </a:ln>
        </p:spPr>
      </p:pic>
      <p:pic>
        <p:nvPicPr>
          <p:cNvPr id="147" name="Google Shape;147;g332f23a909d_3_15"/>
          <p:cNvPicPr preferRelativeResize="0"/>
          <p:nvPr/>
        </p:nvPicPr>
        <p:blipFill rotWithShape="1">
          <a:blip r:embed="rId6">
            <a:alphaModFix/>
          </a:blip>
          <a:srcRect b="0" l="0" r="16163" t="15782"/>
          <a:stretch/>
        </p:blipFill>
        <p:spPr>
          <a:xfrm>
            <a:off x="6" y="7563500"/>
            <a:ext cx="2033295" cy="2723502"/>
          </a:xfrm>
          <a:prstGeom prst="rect">
            <a:avLst/>
          </a:prstGeom>
          <a:noFill/>
          <a:ln cap="flat" cmpd="sng" w="28575">
            <a:solidFill>
              <a:schemeClr val="dk2"/>
            </a:solidFill>
            <a:prstDash val="solid"/>
            <a:round/>
            <a:headEnd len="sm" w="sm" type="none"/>
            <a:tailEnd len="sm" w="sm" type="none"/>
          </a:ln>
        </p:spPr>
      </p:pic>
      <p:pic>
        <p:nvPicPr>
          <p:cNvPr id="148" name="Google Shape;148;g332f23a909d_3_15"/>
          <p:cNvPicPr preferRelativeResize="0"/>
          <p:nvPr/>
        </p:nvPicPr>
        <p:blipFill>
          <a:blip r:embed="rId7">
            <a:alphaModFix/>
          </a:blip>
          <a:stretch>
            <a:fillRect/>
          </a:stretch>
        </p:blipFill>
        <p:spPr>
          <a:xfrm>
            <a:off x="4928863" y="5941976"/>
            <a:ext cx="2774676" cy="3699574"/>
          </a:xfrm>
          <a:prstGeom prst="rect">
            <a:avLst/>
          </a:prstGeom>
          <a:noFill/>
          <a:ln cap="flat" cmpd="sng" w="28575">
            <a:solidFill>
              <a:schemeClr val="dk2"/>
            </a:solidFill>
            <a:prstDash val="solid"/>
            <a:round/>
            <a:headEnd len="sm" w="sm" type="none"/>
            <a:tailEnd len="sm" w="sm" type="none"/>
          </a:ln>
        </p:spPr>
      </p:pic>
      <p:pic>
        <p:nvPicPr>
          <p:cNvPr id="149" name="Google Shape;149;g332f23a909d_3_15"/>
          <p:cNvPicPr preferRelativeResize="0"/>
          <p:nvPr/>
        </p:nvPicPr>
        <p:blipFill rotWithShape="1">
          <a:blip r:embed="rId8">
            <a:alphaModFix/>
          </a:blip>
          <a:srcRect b="26255" l="30514" r="22035" t="24731"/>
          <a:stretch/>
        </p:blipFill>
        <p:spPr>
          <a:xfrm>
            <a:off x="3776725" y="7486652"/>
            <a:ext cx="2033299" cy="2800348"/>
          </a:xfrm>
          <a:prstGeom prst="rect">
            <a:avLst/>
          </a:prstGeom>
          <a:noFill/>
          <a:ln cap="flat" cmpd="sng" w="28575">
            <a:solidFill>
              <a:schemeClr val="dk2"/>
            </a:solidFill>
            <a:prstDash val="solid"/>
            <a:round/>
            <a:headEnd len="sm" w="sm" type="none"/>
            <a:tailEnd len="sm" w="sm" type="none"/>
          </a:ln>
        </p:spPr>
      </p:pic>
      <p:pic>
        <p:nvPicPr>
          <p:cNvPr id="150" name="Google Shape;150;g332f23a909d_3_15"/>
          <p:cNvPicPr preferRelativeResize="0"/>
          <p:nvPr/>
        </p:nvPicPr>
        <p:blipFill rotWithShape="1">
          <a:blip r:embed="rId9">
            <a:alphaModFix/>
          </a:blip>
          <a:srcRect b="11541" l="16555" r="0" t="8973"/>
          <a:stretch/>
        </p:blipFill>
        <p:spPr>
          <a:xfrm>
            <a:off x="13592425" y="7486650"/>
            <a:ext cx="2033299" cy="2582431"/>
          </a:xfrm>
          <a:prstGeom prst="rect">
            <a:avLst/>
          </a:prstGeom>
          <a:noFill/>
          <a:ln cap="flat" cmpd="sng" w="28575">
            <a:solidFill>
              <a:schemeClr val="dk2"/>
            </a:solidFill>
            <a:prstDash val="solid"/>
            <a:round/>
            <a:headEnd len="sm" w="sm" type="none"/>
            <a:tailEnd len="sm" w="sm" type="none"/>
          </a:ln>
        </p:spPr>
      </p:pic>
      <p:pic>
        <p:nvPicPr>
          <p:cNvPr id="151" name="Google Shape;151;g332f23a909d_3_15"/>
          <p:cNvPicPr preferRelativeResize="0"/>
          <p:nvPr/>
        </p:nvPicPr>
        <p:blipFill rotWithShape="1">
          <a:blip r:embed="rId10">
            <a:alphaModFix/>
          </a:blip>
          <a:srcRect b="0" l="19899" r="19851" t="24431"/>
          <a:stretch/>
        </p:blipFill>
        <p:spPr>
          <a:xfrm>
            <a:off x="8903274" y="5941975"/>
            <a:ext cx="4162299" cy="2936624"/>
          </a:xfrm>
          <a:prstGeom prst="rect">
            <a:avLst/>
          </a:prstGeom>
          <a:noFill/>
          <a:ln cap="flat" cmpd="sng" w="28575">
            <a:solidFill>
              <a:schemeClr val="dk2"/>
            </a:solidFill>
            <a:prstDash val="solid"/>
            <a:round/>
            <a:headEnd len="sm" w="sm" type="none"/>
            <a:tailEnd len="sm" w="sm" type="none"/>
          </a:ln>
        </p:spPr>
      </p:pic>
      <p:pic>
        <p:nvPicPr>
          <p:cNvPr id="152" name="Google Shape;152;g332f23a909d_3_15"/>
          <p:cNvPicPr preferRelativeResize="0"/>
          <p:nvPr/>
        </p:nvPicPr>
        <p:blipFill rotWithShape="1">
          <a:blip r:embed="rId11">
            <a:alphaModFix/>
          </a:blip>
          <a:srcRect b="6271" l="31328" r="0" t="31259"/>
          <a:stretch/>
        </p:blipFill>
        <p:spPr>
          <a:xfrm>
            <a:off x="8141115" y="7627725"/>
            <a:ext cx="2129184" cy="2582426"/>
          </a:xfrm>
          <a:prstGeom prst="rect">
            <a:avLst/>
          </a:prstGeom>
          <a:noFill/>
          <a:ln cap="flat" cmpd="sng" w="2857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45"/>
                                        </p:tgtEl>
                                        <p:attrNameLst>
                                          <p:attrName>style.visibility</p:attrName>
                                        </p:attrNameLst>
                                      </p:cBhvr>
                                      <p:to>
                                        <p:strVal val="visible"/>
                                      </p:to>
                                    </p:set>
                                    <p:anim calcmode="lin" valueType="num">
                                      <p:cBhvr additive="base">
                                        <p:cTn dur="1000"/>
                                        <p:tgtEl>
                                          <p:spTgt spid="14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46"/>
                                        </p:tgtEl>
                                        <p:attrNameLst>
                                          <p:attrName>style.visibility</p:attrName>
                                        </p:attrNameLst>
                                      </p:cBhvr>
                                      <p:to>
                                        <p:strVal val="visible"/>
                                      </p:to>
                                    </p:set>
                                    <p:anim calcmode="lin" valueType="num">
                                      <p:cBhvr additive="base">
                                        <p:cTn dur="1000"/>
                                        <p:tgtEl>
                                          <p:spTgt spid="14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48"/>
                                        </p:tgtEl>
                                        <p:attrNameLst>
                                          <p:attrName>style.visibility</p:attrName>
                                        </p:attrNameLst>
                                      </p:cBhvr>
                                      <p:to>
                                        <p:strVal val="visible"/>
                                      </p:to>
                                    </p:set>
                                    <p:anim calcmode="lin" valueType="num">
                                      <p:cBhvr additive="base">
                                        <p:cTn dur="1000"/>
                                        <p:tgtEl>
                                          <p:spTgt spid="14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51"/>
                                        </p:tgtEl>
                                        <p:attrNameLst>
                                          <p:attrName>style.visibility</p:attrName>
                                        </p:attrNameLst>
                                      </p:cBhvr>
                                      <p:to>
                                        <p:strVal val="visible"/>
                                      </p:to>
                                    </p:set>
                                    <p:anim calcmode="lin" valueType="num">
                                      <p:cBhvr additive="base">
                                        <p:cTn dur="1000"/>
                                        <p:tgtEl>
                                          <p:spTgt spid="15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1000"/>
                                        <p:tgtEl>
                                          <p:spTgt spid="14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1000"/>
                                        <p:tgtEl>
                                          <p:spTgt spid="14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49"/>
                                        </p:tgtEl>
                                        <p:attrNameLst>
                                          <p:attrName>style.visibility</p:attrName>
                                        </p:attrNameLst>
                                      </p:cBhvr>
                                      <p:to>
                                        <p:strVal val="visible"/>
                                      </p:to>
                                    </p:set>
                                    <p:anim calcmode="lin" valueType="num">
                                      <p:cBhvr additive="base">
                                        <p:cTn dur="1000"/>
                                        <p:tgtEl>
                                          <p:spTgt spid="14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52"/>
                                        </p:tgtEl>
                                        <p:attrNameLst>
                                          <p:attrName>style.visibility</p:attrName>
                                        </p:attrNameLst>
                                      </p:cBhvr>
                                      <p:to>
                                        <p:strVal val="visible"/>
                                      </p:to>
                                    </p:set>
                                    <p:anim calcmode="lin" valueType="num">
                                      <p:cBhvr additive="base">
                                        <p:cTn dur="1000"/>
                                        <p:tgtEl>
                                          <p:spTgt spid="15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50"/>
                                        </p:tgtEl>
                                        <p:attrNameLst>
                                          <p:attrName>style.visibility</p:attrName>
                                        </p:attrNameLst>
                                      </p:cBhvr>
                                      <p:to>
                                        <p:strVal val="visible"/>
                                      </p:to>
                                    </p:set>
                                    <p:anim calcmode="lin" valueType="num">
                                      <p:cBhvr additive="base">
                                        <p:cTn dur="1000"/>
                                        <p:tgtEl>
                                          <p:spTgt spid="15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5693"/>
        </a:solidFill>
      </p:bgPr>
    </p:bg>
    <p:spTree>
      <p:nvGrpSpPr>
        <p:cNvPr id="156" name="Shape 156"/>
        <p:cNvGrpSpPr/>
        <p:nvPr/>
      </p:nvGrpSpPr>
      <p:grpSpPr>
        <a:xfrm>
          <a:off x="0" y="0"/>
          <a:ext cx="0" cy="0"/>
          <a:chOff x="0" y="0"/>
          <a:chExt cx="0" cy="0"/>
        </a:xfrm>
      </p:grpSpPr>
      <p:sp>
        <p:nvSpPr>
          <p:cNvPr id="157" name="Google Shape;157;g332f23a909d_3_32"/>
          <p:cNvSpPr/>
          <p:nvPr/>
        </p:nvSpPr>
        <p:spPr>
          <a:xfrm>
            <a:off x="-25" y="1934500"/>
            <a:ext cx="18288087" cy="8447220"/>
          </a:xfrm>
          <a:custGeom>
            <a:rect b="b" l="l" r="r" t="t"/>
            <a:pathLst>
              <a:path extrusionOk="0" h="2281491" w="5512611">
                <a:moveTo>
                  <a:pt x="0" y="0"/>
                </a:moveTo>
                <a:lnTo>
                  <a:pt x="5512611" y="0"/>
                </a:lnTo>
                <a:lnTo>
                  <a:pt x="5512611" y="2281491"/>
                </a:lnTo>
                <a:lnTo>
                  <a:pt x="0" y="2281491"/>
                </a:ln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58" name="Google Shape;158;g332f23a909d_3_32"/>
          <p:cNvGrpSpPr/>
          <p:nvPr/>
        </p:nvGrpSpPr>
        <p:grpSpPr>
          <a:xfrm>
            <a:off x="16744950" y="-981075"/>
            <a:ext cx="2864388" cy="2864388"/>
            <a:chOff x="0" y="0"/>
            <a:chExt cx="812800" cy="812800"/>
          </a:xfrm>
        </p:grpSpPr>
        <p:sp>
          <p:nvSpPr>
            <p:cNvPr id="159" name="Google Shape;159;g332f23a909d_3_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 name="Google Shape;160;g332f23a909d_3_32"/>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1" name="Google Shape;161;g332f23a909d_3_32"/>
          <p:cNvSpPr txBox="1"/>
          <p:nvPr/>
        </p:nvSpPr>
        <p:spPr>
          <a:xfrm>
            <a:off x="854650" y="412025"/>
            <a:ext cx="16285200" cy="631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100">
                <a:solidFill>
                  <a:srgbClr val="FFFFFF"/>
                </a:solidFill>
                <a:latin typeface="Raleway"/>
                <a:ea typeface="Raleway"/>
                <a:cs typeface="Raleway"/>
                <a:sym typeface="Raleway"/>
              </a:rPr>
              <a:t>DFW</a:t>
            </a:r>
            <a:r>
              <a:rPr lang="en-US" sz="4100">
                <a:solidFill>
                  <a:srgbClr val="FFFFFF"/>
                </a:solidFill>
                <a:latin typeface="Raleway"/>
                <a:ea typeface="Raleway"/>
                <a:cs typeface="Raleway"/>
                <a:sym typeface="Raleway"/>
              </a:rPr>
              <a:t> - Allen ISD STEAM Center</a:t>
            </a:r>
            <a:endParaRPr sz="1300"/>
          </a:p>
        </p:txBody>
      </p:sp>
      <p:sp>
        <p:nvSpPr>
          <p:cNvPr id="162" name="Google Shape;162;g332f23a909d_3_32"/>
          <p:cNvSpPr txBox="1"/>
          <p:nvPr/>
        </p:nvSpPr>
        <p:spPr>
          <a:xfrm>
            <a:off x="11073325" y="1934500"/>
            <a:ext cx="7034400" cy="73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000" u="sng">
                <a:solidFill>
                  <a:schemeClr val="dk1"/>
                </a:solidFill>
                <a:latin typeface="Raleway"/>
                <a:ea typeface="Raleway"/>
                <a:cs typeface="Raleway"/>
                <a:sym typeface="Raleway"/>
              </a:rPr>
              <a:t>AISD’s STEAM Center</a:t>
            </a:r>
            <a:r>
              <a:rPr lang="en-US" sz="3000">
                <a:solidFill>
                  <a:schemeClr val="dk1"/>
                </a:solidFill>
                <a:latin typeface="Raleway"/>
                <a:ea typeface="Raleway"/>
                <a:cs typeface="Raleway"/>
                <a:sym typeface="Raleway"/>
              </a:rPr>
              <a:t> is a </a:t>
            </a:r>
            <a:r>
              <a:rPr lang="en-US" sz="3000">
                <a:solidFill>
                  <a:schemeClr val="dk1"/>
                </a:solidFill>
                <a:highlight>
                  <a:srgbClr val="D9D2E9"/>
                </a:highlight>
                <a:latin typeface="Raleway"/>
                <a:ea typeface="Raleway"/>
                <a:cs typeface="Raleway"/>
                <a:sym typeface="Raleway"/>
              </a:rPr>
              <a:t>multi-purpose facility </a:t>
            </a:r>
            <a:r>
              <a:rPr lang="en-US" sz="3000">
                <a:solidFill>
                  <a:schemeClr val="dk1"/>
                </a:solidFill>
                <a:latin typeface="Raleway"/>
                <a:ea typeface="Raleway"/>
                <a:cs typeface="Raleway"/>
                <a:sym typeface="Raleway"/>
              </a:rPr>
              <a:t>combining HS STEAM classrooms/labs/makerspaces with destination field experiences for ES and MS.</a:t>
            </a:r>
            <a:endParaRPr sz="3000">
              <a:solidFill>
                <a:schemeClr val="dk1"/>
              </a:solidFill>
              <a:latin typeface="Raleway"/>
              <a:ea typeface="Raleway"/>
              <a:cs typeface="Raleway"/>
              <a:sym typeface="Raleway"/>
            </a:endParaRPr>
          </a:p>
          <a:p>
            <a:pPr indent="-419100" lvl="1" marL="914400" rtl="0" algn="l">
              <a:spcBef>
                <a:spcPts val="0"/>
              </a:spcBef>
              <a:spcAft>
                <a:spcPts val="0"/>
              </a:spcAft>
              <a:buClr>
                <a:schemeClr val="dk1"/>
              </a:buClr>
              <a:buSzPts val="3000"/>
              <a:buFont typeface="Raleway"/>
              <a:buChar char="○"/>
            </a:pPr>
            <a:r>
              <a:rPr lang="en-US" sz="3000">
                <a:solidFill>
                  <a:schemeClr val="dk1"/>
                </a:solidFill>
                <a:latin typeface="Raleway"/>
                <a:ea typeface="Raleway"/>
                <a:cs typeface="Raleway"/>
                <a:sym typeface="Raleway"/>
              </a:rPr>
              <a:t>Highly flexible indoor and outdoor learning spaces</a:t>
            </a:r>
            <a:endParaRPr sz="3000">
              <a:solidFill>
                <a:schemeClr val="dk1"/>
              </a:solidFill>
              <a:latin typeface="Raleway"/>
              <a:ea typeface="Raleway"/>
              <a:cs typeface="Raleway"/>
              <a:sym typeface="Raleway"/>
            </a:endParaRPr>
          </a:p>
          <a:p>
            <a:pPr indent="-419100" lvl="1" marL="914400" rtl="0" algn="l">
              <a:spcBef>
                <a:spcPts val="0"/>
              </a:spcBef>
              <a:spcAft>
                <a:spcPts val="0"/>
              </a:spcAft>
              <a:buClr>
                <a:schemeClr val="dk1"/>
              </a:buClr>
              <a:buSzPts val="3000"/>
              <a:buFont typeface="Raleway"/>
              <a:buChar char="○"/>
            </a:pPr>
            <a:r>
              <a:rPr lang="en-US" sz="3000">
                <a:solidFill>
                  <a:schemeClr val="dk1"/>
                </a:solidFill>
                <a:latin typeface="Raleway"/>
                <a:ea typeface="Raleway"/>
                <a:cs typeface="Raleway"/>
                <a:sym typeface="Raleway"/>
              </a:rPr>
              <a:t>College campus “feel”</a:t>
            </a:r>
            <a:endParaRPr sz="3000">
              <a:solidFill>
                <a:schemeClr val="dk1"/>
              </a:solidFill>
              <a:latin typeface="Raleway"/>
              <a:ea typeface="Raleway"/>
              <a:cs typeface="Raleway"/>
              <a:sym typeface="Raleway"/>
            </a:endParaRPr>
          </a:p>
          <a:p>
            <a:pPr indent="-419100" lvl="2" marL="1371600" rtl="0" algn="l">
              <a:spcBef>
                <a:spcPts val="0"/>
              </a:spcBef>
              <a:spcAft>
                <a:spcPts val="0"/>
              </a:spcAft>
              <a:buClr>
                <a:schemeClr val="dk1"/>
              </a:buClr>
              <a:buSzPts val="3000"/>
              <a:buFont typeface="Raleway"/>
              <a:buChar char="■"/>
            </a:pPr>
            <a:r>
              <a:rPr lang="en-US" sz="3000">
                <a:solidFill>
                  <a:schemeClr val="dk1"/>
                </a:solidFill>
                <a:latin typeface="Raleway"/>
                <a:ea typeface="Raleway"/>
                <a:cs typeface="Raleway"/>
                <a:sym typeface="Raleway"/>
              </a:rPr>
              <a:t>High school students shuttle to attend classes at the center.</a:t>
            </a:r>
            <a:endParaRPr sz="3000">
              <a:solidFill>
                <a:schemeClr val="dk1"/>
              </a:solidFill>
              <a:latin typeface="Raleway"/>
              <a:ea typeface="Raleway"/>
              <a:cs typeface="Raleway"/>
              <a:sym typeface="Raleway"/>
            </a:endParaRPr>
          </a:p>
          <a:p>
            <a:pPr indent="-419100" lvl="3" marL="1828800" rtl="0" algn="l">
              <a:spcBef>
                <a:spcPts val="0"/>
              </a:spcBef>
              <a:spcAft>
                <a:spcPts val="0"/>
              </a:spcAft>
              <a:buClr>
                <a:schemeClr val="dk1"/>
              </a:buClr>
              <a:buSzPts val="3000"/>
              <a:buFont typeface="Raleway"/>
              <a:buChar char="●"/>
            </a:pPr>
            <a:r>
              <a:rPr lang="en-US" sz="3000">
                <a:solidFill>
                  <a:schemeClr val="dk1"/>
                </a:solidFill>
                <a:latin typeface="Raleway"/>
                <a:ea typeface="Raleway"/>
                <a:cs typeface="Raleway"/>
                <a:sym typeface="Raleway"/>
              </a:rPr>
              <a:t>The center can accommodate up to 500 students per class period.</a:t>
            </a:r>
            <a:endParaRPr sz="3000">
              <a:solidFill>
                <a:schemeClr val="dk1"/>
              </a:solidFill>
              <a:latin typeface="Raleway"/>
              <a:ea typeface="Raleway"/>
              <a:cs typeface="Raleway"/>
              <a:sym typeface="Raleway"/>
            </a:endParaRPr>
          </a:p>
          <a:p>
            <a:pPr indent="-419100" lvl="1" marL="914400" rtl="0" algn="l">
              <a:spcBef>
                <a:spcPts val="0"/>
              </a:spcBef>
              <a:spcAft>
                <a:spcPts val="0"/>
              </a:spcAft>
              <a:buClr>
                <a:schemeClr val="dk1"/>
              </a:buClr>
              <a:buSzPts val="3000"/>
              <a:buFont typeface="Raleway"/>
              <a:buChar char="○"/>
            </a:pPr>
            <a:r>
              <a:rPr lang="en-US" sz="3000">
                <a:solidFill>
                  <a:schemeClr val="dk1"/>
                </a:solidFill>
                <a:latin typeface="Raleway"/>
                <a:ea typeface="Raleway"/>
                <a:cs typeface="Raleway"/>
                <a:sym typeface="Raleway"/>
              </a:rPr>
              <a:t>Field experience center-every school day hosts a single grade from an ES or MS campus for a day of STEAM learning.</a:t>
            </a:r>
            <a:endParaRPr sz="3000">
              <a:solidFill>
                <a:schemeClr val="dk1"/>
              </a:solidFill>
              <a:latin typeface="Raleway"/>
              <a:ea typeface="Raleway"/>
              <a:cs typeface="Raleway"/>
              <a:sym typeface="Raleway"/>
            </a:endParaRPr>
          </a:p>
        </p:txBody>
      </p:sp>
      <p:pic>
        <p:nvPicPr>
          <p:cNvPr id="163" name="Google Shape;163;g332f23a909d_3_32"/>
          <p:cNvPicPr preferRelativeResize="0"/>
          <p:nvPr/>
        </p:nvPicPr>
        <p:blipFill rotWithShape="1">
          <a:blip r:embed="rId3">
            <a:alphaModFix/>
          </a:blip>
          <a:srcRect b="36708" l="0" r="0" t="32024"/>
          <a:stretch/>
        </p:blipFill>
        <p:spPr>
          <a:xfrm>
            <a:off x="155700" y="2018503"/>
            <a:ext cx="10812436" cy="2535675"/>
          </a:xfrm>
          <a:prstGeom prst="rect">
            <a:avLst/>
          </a:prstGeom>
          <a:noFill/>
          <a:ln cap="flat" cmpd="sng" w="28575">
            <a:solidFill>
              <a:schemeClr val="dk2"/>
            </a:solidFill>
            <a:prstDash val="solid"/>
            <a:round/>
            <a:headEnd len="sm" w="sm" type="none"/>
            <a:tailEnd len="sm" w="sm" type="none"/>
          </a:ln>
        </p:spPr>
      </p:pic>
      <p:pic>
        <p:nvPicPr>
          <p:cNvPr id="164" name="Google Shape;164;g332f23a909d_3_32"/>
          <p:cNvPicPr preferRelativeResize="0"/>
          <p:nvPr/>
        </p:nvPicPr>
        <p:blipFill rotWithShape="1">
          <a:blip r:embed="rId4">
            <a:alphaModFix/>
          </a:blip>
          <a:srcRect b="14951" l="25481" r="9826" t="32177"/>
          <a:stretch/>
        </p:blipFill>
        <p:spPr>
          <a:xfrm>
            <a:off x="7152500" y="7426200"/>
            <a:ext cx="4370550" cy="2678976"/>
          </a:xfrm>
          <a:prstGeom prst="rect">
            <a:avLst/>
          </a:prstGeom>
          <a:noFill/>
          <a:ln cap="flat" cmpd="sng" w="28575">
            <a:solidFill>
              <a:schemeClr val="dk2"/>
            </a:solidFill>
            <a:prstDash val="solid"/>
            <a:round/>
            <a:headEnd len="sm" w="sm" type="none"/>
            <a:tailEnd len="sm" w="sm" type="none"/>
          </a:ln>
        </p:spPr>
      </p:pic>
      <p:pic>
        <p:nvPicPr>
          <p:cNvPr id="165" name="Google Shape;165;g332f23a909d_3_32"/>
          <p:cNvPicPr preferRelativeResize="0"/>
          <p:nvPr/>
        </p:nvPicPr>
        <p:blipFill>
          <a:blip r:embed="rId5">
            <a:alphaModFix/>
          </a:blip>
          <a:stretch>
            <a:fillRect/>
          </a:stretch>
        </p:blipFill>
        <p:spPr>
          <a:xfrm>
            <a:off x="4129716" y="4722347"/>
            <a:ext cx="2864399" cy="2148303"/>
          </a:xfrm>
          <a:prstGeom prst="rect">
            <a:avLst/>
          </a:prstGeom>
          <a:noFill/>
          <a:ln cap="flat" cmpd="sng" w="28575">
            <a:solidFill>
              <a:schemeClr val="dk2"/>
            </a:solidFill>
            <a:prstDash val="solid"/>
            <a:round/>
            <a:headEnd len="sm" w="sm" type="none"/>
            <a:tailEnd len="sm" w="sm" type="none"/>
          </a:ln>
        </p:spPr>
      </p:pic>
      <p:pic>
        <p:nvPicPr>
          <p:cNvPr id="166" name="Google Shape;166;g332f23a909d_3_32"/>
          <p:cNvPicPr preferRelativeResize="0"/>
          <p:nvPr/>
        </p:nvPicPr>
        <p:blipFill>
          <a:blip r:embed="rId6">
            <a:alphaModFix/>
          </a:blip>
          <a:stretch>
            <a:fillRect/>
          </a:stretch>
        </p:blipFill>
        <p:spPr>
          <a:xfrm>
            <a:off x="155701" y="4722342"/>
            <a:ext cx="3815651" cy="5087534"/>
          </a:xfrm>
          <a:prstGeom prst="rect">
            <a:avLst/>
          </a:prstGeom>
          <a:noFill/>
          <a:ln cap="flat" cmpd="sng" w="28575">
            <a:solidFill>
              <a:schemeClr val="dk2"/>
            </a:solidFill>
            <a:prstDash val="solid"/>
            <a:round/>
            <a:headEnd len="sm" w="sm" type="none"/>
            <a:tailEnd len="sm" w="sm" type="none"/>
          </a:ln>
        </p:spPr>
      </p:pic>
      <p:pic>
        <p:nvPicPr>
          <p:cNvPr id="167" name="Google Shape;167;g332f23a909d_3_32"/>
          <p:cNvPicPr preferRelativeResize="0"/>
          <p:nvPr/>
        </p:nvPicPr>
        <p:blipFill>
          <a:blip r:embed="rId7">
            <a:alphaModFix/>
          </a:blip>
          <a:stretch>
            <a:fillRect/>
          </a:stretch>
        </p:blipFill>
        <p:spPr>
          <a:xfrm>
            <a:off x="7152494" y="4722350"/>
            <a:ext cx="3380905" cy="2535675"/>
          </a:xfrm>
          <a:prstGeom prst="rect">
            <a:avLst/>
          </a:prstGeom>
          <a:noFill/>
          <a:ln cap="flat" cmpd="sng" w="28575">
            <a:solidFill>
              <a:schemeClr val="dk2"/>
            </a:solidFill>
            <a:prstDash val="solid"/>
            <a:round/>
            <a:headEnd len="sm" w="sm" type="none"/>
            <a:tailEnd len="sm" w="sm" type="none"/>
          </a:ln>
        </p:spPr>
      </p:pic>
      <p:pic>
        <p:nvPicPr>
          <p:cNvPr id="168" name="Google Shape;168;g332f23a909d_3_32"/>
          <p:cNvPicPr preferRelativeResize="0"/>
          <p:nvPr/>
        </p:nvPicPr>
        <p:blipFill rotWithShape="1">
          <a:blip r:embed="rId8">
            <a:alphaModFix/>
          </a:blip>
          <a:srcRect b="0" l="0" r="21160" t="0"/>
          <a:stretch/>
        </p:blipFill>
        <p:spPr>
          <a:xfrm>
            <a:off x="4229163" y="7038826"/>
            <a:ext cx="2665513" cy="2535675"/>
          </a:xfrm>
          <a:prstGeom prst="rect">
            <a:avLst/>
          </a:prstGeom>
          <a:noFill/>
          <a:ln cap="flat" cmpd="sng" w="2857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63"/>
                                        </p:tgtEl>
                                        <p:attrNameLst>
                                          <p:attrName>style.visibility</p:attrName>
                                        </p:attrNameLst>
                                      </p:cBhvr>
                                      <p:to>
                                        <p:strVal val="visible"/>
                                      </p:to>
                                    </p:set>
                                    <p:anim calcmode="lin" valueType="num">
                                      <p:cBhvr additive="base">
                                        <p:cTn dur="1000"/>
                                        <p:tgtEl>
                                          <p:spTgt spid="16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66"/>
                                        </p:tgtEl>
                                        <p:attrNameLst>
                                          <p:attrName>style.visibility</p:attrName>
                                        </p:attrNameLst>
                                      </p:cBhvr>
                                      <p:to>
                                        <p:strVal val="visible"/>
                                      </p:to>
                                    </p:set>
                                    <p:anim calcmode="lin" valueType="num">
                                      <p:cBhvr additive="base">
                                        <p:cTn dur="1000"/>
                                        <p:tgtEl>
                                          <p:spTgt spid="16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65"/>
                                        </p:tgtEl>
                                        <p:attrNameLst>
                                          <p:attrName>style.visibility</p:attrName>
                                        </p:attrNameLst>
                                      </p:cBhvr>
                                      <p:to>
                                        <p:strVal val="visible"/>
                                      </p:to>
                                    </p:set>
                                    <p:anim calcmode="lin" valueType="num">
                                      <p:cBhvr additive="base">
                                        <p:cTn dur="1000"/>
                                        <p:tgtEl>
                                          <p:spTgt spid="16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68"/>
                                        </p:tgtEl>
                                        <p:attrNameLst>
                                          <p:attrName>style.visibility</p:attrName>
                                        </p:attrNameLst>
                                      </p:cBhvr>
                                      <p:to>
                                        <p:strVal val="visible"/>
                                      </p:to>
                                    </p:set>
                                    <p:anim calcmode="lin" valueType="num">
                                      <p:cBhvr additive="base">
                                        <p:cTn dur="1000"/>
                                        <p:tgtEl>
                                          <p:spTgt spid="16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67"/>
                                        </p:tgtEl>
                                        <p:attrNameLst>
                                          <p:attrName>style.visibility</p:attrName>
                                        </p:attrNameLst>
                                      </p:cBhvr>
                                      <p:to>
                                        <p:strVal val="visible"/>
                                      </p:to>
                                    </p:set>
                                    <p:anim calcmode="lin" valueType="num">
                                      <p:cBhvr additive="base">
                                        <p:cTn dur="1000"/>
                                        <p:tgtEl>
                                          <p:spTgt spid="16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64"/>
                                        </p:tgtEl>
                                        <p:attrNameLst>
                                          <p:attrName>style.visibility</p:attrName>
                                        </p:attrNameLst>
                                      </p:cBhvr>
                                      <p:to>
                                        <p:strVal val="visible"/>
                                      </p:to>
                                    </p:set>
                                    <p:anim calcmode="lin" valueType="num">
                                      <p:cBhvr additive="base">
                                        <p:cTn dur="1000"/>
                                        <p:tgtEl>
                                          <p:spTgt spid="16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5693"/>
        </a:solidFill>
      </p:bgPr>
    </p:bg>
    <p:spTree>
      <p:nvGrpSpPr>
        <p:cNvPr id="172" name="Shape 172"/>
        <p:cNvGrpSpPr/>
        <p:nvPr/>
      </p:nvGrpSpPr>
      <p:grpSpPr>
        <a:xfrm>
          <a:off x="0" y="0"/>
          <a:ext cx="0" cy="0"/>
          <a:chOff x="0" y="0"/>
          <a:chExt cx="0" cy="0"/>
        </a:xfrm>
      </p:grpSpPr>
      <p:grpSp>
        <p:nvGrpSpPr>
          <p:cNvPr id="173" name="Google Shape;173;g33296172bb7_0_98"/>
          <p:cNvGrpSpPr/>
          <p:nvPr/>
        </p:nvGrpSpPr>
        <p:grpSpPr>
          <a:xfrm>
            <a:off x="0" y="2999073"/>
            <a:ext cx="18288088" cy="8719127"/>
            <a:chOff x="0" y="-47625"/>
            <a:chExt cx="5512611" cy="2329200"/>
          </a:xfrm>
        </p:grpSpPr>
        <p:sp>
          <p:nvSpPr>
            <p:cNvPr id="174" name="Google Shape;174;g33296172bb7_0_98"/>
            <p:cNvSpPr/>
            <p:nvPr/>
          </p:nvSpPr>
          <p:spPr>
            <a:xfrm>
              <a:off x="0" y="0"/>
              <a:ext cx="5512611" cy="2281491"/>
            </a:xfrm>
            <a:custGeom>
              <a:rect b="b" l="l" r="r" t="t"/>
              <a:pathLst>
                <a:path extrusionOk="0" h="2281491" w="5512611">
                  <a:moveTo>
                    <a:pt x="0" y="0"/>
                  </a:moveTo>
                  <a:lnTo>
                    <a:pt x="5512611" y="0"/>
                  </a:lnTo>
                  <a:lnTo>
                    <a:pt x="5512611" y="2281491"/>
                  </a:lnTo>
                  <a:lnTo>
                    <a:pt x="0" y="2281491"/>
                  </a:ln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 name="Google Shape;175;g33296172bb7_0_98"/>
            <p:cNvSpPr txBox="1"/>
            <p:nvPr/>
          </p:nvSpPr>
          <p:spPr>
            <a:xfrm>
              <a:off x="0" y="-47625"/>
              <a:ext cx="5141100" cy="2329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Raleway"/>
                <a:ea typeface="Raleway"/>
                <a:cs typeface="Raleway"/>
                <a:sym typeface="Raleway"/>
              </a:endParaRPr>
            </a:p>
          </p:txBody>
        </p:sp>
      </p:grpSp>
      <p:grpSp>
        <p:nvGrpSpPr>
          <p:cNvPr id="176" name="Google Shape;176;g33296172bb7_0_98"/>
          <p:cNvGrpSpPr/>
          <p:nvPr/>
        </p:nvGrpSpPr>
        <p:grpSpPr>
          <a:xfrm>
            <a:off x="16744950" y="-981075"/>
            <a:ext cx="2864388" cy="2864388"/>
            <a:chOff x="0" y="0"/>
            <a:chExt cx="812800" cy="812800"/>
          </a:xfrm>
        </p:grpSpPr>
        <p:sp>
          <p:nvSpPr>
            <p:cNvPr id="177" name="Google Shape;177;g33296172bb7_0_9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 name="Google Shape;178;g33296172bb7_0_9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9" name="Google Shape;179;g33296172bb7_0_98"/>
          <p:cNvSpPr txBox="1"/>
          <p:nvPr/>
        </p:nvSpPr>
        <p:spPr>
          <a:xfrm>
            <a:off x="499992" y="384298"/>
            <a:ext cx="14382900" cy="646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a:solidFill>
                  <a:srgbClr val="FFFFFF"/>
                </a:solidFill>
                <a:latin typeface="Raleway"/>
                <a:ea typeface="Raleway"/>
                <a:cs typeface="Raleway"/>
                <a:sym typeface="Raleway"/>
              </a:rPr>
              <a:t>Houston</a:t>
            </a:r>
            <a:r>
              <a:rPr lang="en-US" sz="4200">
                <a:solidFill>
                  <a:srgbClr val="FFFFFF"/>
                </a:solidFill>
                <a:latin typeface="Raleway"/>
                <a:ea typeface="Raleway"/>
                <a:cs typeface="Raleway"/>
                <a:sym typeface="Raleway"/>
              </a:rPr>
              <a:t> - Alief ISD, Katy ISD, Bellville ISD</a:t>
            </a:r>
            <a:endParaRPr/>
          </a:p>
        </p:txBody>
      </p:sp>
      <p:pic>
        <p:nvPicPr>
          <p:cNvPr id="180" name="Google Shape;180;g33296172bb7_0_98"/>
          <p:cNvPicPr preferRelativeResize="0"/>
          <p:nvPr/>
        </p:nvPicPr>
        <p:blipFill>
          <a:blip r:embed="rId3">
            <a:alphaModFix/>
          </a:blip>
          <a:stretch>
            <a:fillRect/>
          </a:stretch>
        </p:blipFill>
        <p:spPr>
          <a:xfrm>
            <a:off x="307474" y="6383450"/>
            <a:ext cx="4729975" cy="3547473"/>
          </a:xfrm>
          <a:prstGeom prst="rect">
            <a:avLst/>
          </a:prstGeom>
          <a:noFill/>
          <a:ln cap="flat" cmpd="sng" w="19050">
            <a:solidFill>
              <a:schemeClr val="dk2"/>
            </a:solidFill>
            <a:prstDash val="solid"/>
            <a:round/>
            <a:headEnd len="sm" w="sm" type="none"/>
            <a:tailEnd len="sm" w="sm" type="none"/>
          </a:ln>
        </p:spPr>
      </p:pic>
      <p:pic>
        <p:nvPicPr>
          <p:cNvPr id="181" name="Google Shape;181;g33296172bb7_0_98"/>
          <p:cNvPicPr preferRelativeResize="0"/>
          <p:nvPr/>
        </p:nvPicPr>
        <p:blipFill rotWithShape="1">
          <a:blip r:embed="rId4">
            <a:alphaModFix/>
          </a:blip>
          <a:srcRect b="0" l="6502" r="6797" t="0"/>
          <a:stretch/>
        </p:blipFill>
        <p:spPr>
          <a:xfrm>
            <a:off x="5230300" y="5882675"/>
            <a:ext cx="6569374" cy="4048250"/>
          </a:xfrm>
          <a:prstGeom prst="rect">
            <a:avLst/>
          </a:prstGeom>
          <a:noFill/>
          <a:ln cap="flat" cmpd="sng" w="19050">
            <a:solidFill>
              <a:schemeClr val="dk1"/>
            </a:solidFill>
            <a:prstDash val="solid"/>
            <a:round/>
            <a:headEnd len="sm" w="sm" type="none"/>
            <a:tailEnd len="sm" w="sm" type="none"/>
          </a:ln>
        </p:spPr>
      </p:pic>
      <p:pic>
        <p:nvPicPr>
          <p:cNvPr id="182" name="Google Shape;182;g33296172bb7_0_98"/>
          <p:cNvPicPr preferRelativeResize="0"/>
          <p:nvPr/>
        </p:nvPicPr>
        <p:blipFill>
          <a:blip r:embed="rId5">
            <a:alphaModFix/>
          </a:blip>
          <a:stretch>
            <a:fillRect/>
          </a:stretch>
        </p:blipFill>
        <p:spPr>
          <a:xfrm>
            <a:off x="5230300" y="1348700"/>
            <a:ext cx="5716050" cy="4287025"/>
          </a:xfrm>
          <a:prstGeom prst="rect">
            <a:avLst/>
          </a:prstGeom>
          <a:noFill/>
          <a:ln cap="flat" cmpd="sng" w="19050">
            <a:solidFill>
              <a:schemeClr val="dk2"/>
            </a:solidFill>
            <a:prstDash val="solid"/>
            <a:round/>
            <a:headEnd len="sm" w="sm" type="none"/>
            <a:tailEnd len="sm" w="sm" type="none"/>
          </a:ln>
        </p:spPr>
      </p:pic>
      <p:pic>
        <p:nvPicPr>
          <p:cNvPr id="183" name="Google Shape;183;g33296172bb7_0_98"/>
          <p:cNvPicPr preferRelativeResize="0"/>
          <p:nvPr/>
        </p:nvPicPr>
        <p:blipFill rotWithShape="1">
          <a:blip r:embed="rId6">
            <a:alphaModFix/>
          </a:blip>
          <a:srcRect b="0" l="0" r="0" t="22678"/>
          <a:stretch/>
        </p:blipFill>
        <p:spPr>
          <a:xfrm>
            <a:off x="307475" y="1348700"/>
            <a:ext cx="4729975" cy="4876475"/>
          </a:xfrm>
          <a:prstGeom prst="rect">
            <a:avLst/>
          </a:prstGeom>
          <a:noFill/>
          <a:ln cap="flat" cmpd="sng" w="19050">
            <a:solidFill>
              <a:schemeClr val="dk1"/>
            </a:solidFill>
            <a:prstDash val="solid"/>
            <a:round/>
            <a:headEnd len="sm" w="sm" type="none"/>
            <a:tailEnd len="sm" w="sm" type="none"/>
          </a:ln>
        </p:spPr>
      </p:pic>
      <p:sp>
        <p:nvSpPr>
          <p:cNvPr id="184" name="Google Shape;184;g33296172bb7_0_98"/>
          <p:cNvSpPr txBox="1"/>
          <p:nvPr/>
        </p:nvSpPr>
        <p:spPr>
          <a:xfrm>
            <a:off x="12115550" y="1733775"/>
            <a:ext cx="5604600" cy="810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Raleway"/>
              <a:ea typeface="Raleway"/>
              <a:cs typeface="Raleway"/>
              <a:sym typeface="Raleway"/>
            </a:endParaRPr>
          </a:p>
          <a:p>
            <a:pPr indent="0" lvl="0" marL="0" rtl="0" algn="l">
              <a:spcBef>
                <a:spcPts val="0"/>
              </a:spcBef>
              <a:spcAft>
                <a:spcPts val="0"/>
              </a:spcAft>
              <a:buNone/>
            </a:pPr>
            <a:r>
              <a:t/>
            </a:r>
            <a:endParaRPr sz="3200">
              <a:solidFill>
                <a:schemeClr val="dk1"/>
              </a:solidFill>
              <a:latin typeface="Raleway"/>
              <a:ea typeface="Raleway"/>
              <a:cs typeface="Raleway"/>
              <a:sym typeface="Raleway"/>
            </a:endParaRPr>
          </a:p>
          <a:p>
            <a:pPr indent="0" lvl="0" marL="0" rtl="0" algn="l">
              <a:spcBef>
                <a:spcPts val="0"/>
              </a:spcBef>
              <a:spcAft>
                <a:spcPts val="0"/>
              </a:spcAft>
              <a:buNone/>
            </a:pPr>
            <a:r>
              <a:t/>
            </a:r>
            <a:endParaRPr sz="3200">
              <a:solidFill>
                <a:schemeClr val="dk1"/>
              </a:solidFill>
              <a:latin typeface="Raleway"/>
              <a:ea typeface="Raleway"/>
              <a:cs typeface="Raleway"/>
              <a:sym typeface="Raleway"/>
            </a:endParaRPr>
          </a:p>
          <a:p>
            <a:pPr indent="0" lvl="0" marL="0" rtl="0" algn="l">
              <a:spcBef>
                <a:spcPts val="0"/>
              </a:spcBef>
              <a:spcAft>
                <a:spcPts val="0"/>
              </a:spcAft>
              <a:buNone/>
            </a:pPr>
            <a:r>
              <a:rPr b="1" lang="en-US" sz="3200">
                <a:solidFill>
                  <a:schemeClr val="dk1"/>
                </a:solidFill>
                <a:latin typeface="Raleway"/>
                <a:ea typeface="Raleway"/>
                <a:cs typeface="Raleway"/>
                <a:sym typeface="Raleway"/>
              </a:rPr>
              <a:t>Highlights:</a:t>
            </a:r>
            <a:endParaRPr b="1" sz="3200">
              <a:solidFill>
                <a:schemeClr val="dk1"/>
              </a:solidFill>
              <a:latin typeface="Raleway"/>
              <a:ea typeface="Raleway"/>
              <a:cs typeface="Raleway"/>
              <a:sym typeface="Raleway"/>
            </a:endParaRPr>
          </a:p>
          <a:p>
            <a:pPr indent="-431800" lvl="0" marL="457200" rtl="0" algn="l">
              <a:spcBef>
                <a:spcPts val="0"/>
              </a:spcBef>
              <a:spcAft>
                <a:spcPts val="0"/>
              </a:spcAft>
              <a:buClr>
                <a:schemeClr val="dk1"/>
              </a:buClr>
              <a:buSzPts val="3200"/>
              <a:buFont typeface="Raleway"/>
              <a:buChar char="●"/>
            </a:pPr>
            <a:r>
              <a:rPr lang="en-US" sz="3200">
                <a:solidFill>
                  <a:schemeClr val="dk1"/>
                </a:solidFill>
                <a:latin typeface="Raleway"/>
                <a:ea typeface="Raleway"/>
                <a:cs typeface="Raleway"/>
                <a:sym typeface="Raleway"/>
              </a:rPr>
              <a:t>Bellville community space</a:t>
            </a:r>
            <a:endParaRPr sz="3200">
              <a:solidFill>
                <a:schemeClr val="dk1"/>
              </a:solidFill>
              <a:latin typeface="Raleway"/>
              <a:ea typeface="Raleway"/>
              <a:cs typeface="Raleway"/>
              <a:sym typeface="Raleway"/>
            </a:endParaRPr>
          </a:p>
          <a:p>
            <a:pPr indent="-431800" lvl="0" marL="457200" rtl="0" algn="l">
              <a:spcBef>
                <a:spcPts val="0"/>
              </a:spcBef>
              <a:spcAft>
                <a:spcPts val="0"/>
              </a:spcAft>
              <a:buClr>
                <a:schemeClr val="dk1"/>
              </a:buClr>
              <a:buSzPts val="3200"/>
              <a:buFont typeface="Raleway"/>
              <a:buChar char="●"/>
            </a:pPr>
            <a:r>
              <a:rPr lang="en-US" sz="3200">
                <a:solidFill>
                  <a:schemeClr val="dk1"/>
                </a:solidFill>
                <a:latin typeface="Raleway"/>
                <a:ea typeface="Raleway"/>
                <a:cs typeface="Raleway"/>
                <a:sym typeface="Raleway"/>
              </a:rPr>
              <a:t>STEM/Robotics Katy ISD</a:t>
            </a:r>
            <a:endParaRPr sz="3200">
              <a:solidFill>
                <a:schemeClr val="dk1"/>
              </a:solidFill>
              <a:latin typeface="Raleway"/>
              <a:ea typeface="Raleway"/>
              <a:cs typeface="Raleway"/>
              <a:sym typeface="Raleway"/>
            </a:endParaRPr>
          </a:p>
          <a:p>
            <a:pPr indent="-431800" lvl="0" marL="457200" rtl="0" algn="l">
              <a:spcBef>
                <a:spcPts val="0"/>
              </a:spcBef>
              <a:spcAft>
                <a:spcPts val="0"/>
              </a:spcAft>
              <a:buClr>
                <a:schemeClr val="dk1"/>
              </a:buClr>
              <a:buSzPts val="3200"/>
              <a:buFont typeface="Raleway"/>
              <a:buChar char="●"/>
            </a:pPr>
            <a:r>
              <a:rPr lang="en-US" sz="3200">
                <a:solidFill>
                  <a:schemeClr val="dk1"/>
                </a:solidFill>
                <a:latin typeface="Raleway"/>
                <a:ea typeface="Raleway"/>
                <a:cs typeface="Raleway"/>
                <a:sym typeface="Raleway"/>
              </a:rPr>
              <a:t>Culinary </a:t>
            </a:r>
            <a:r>
              <a:rPr lang="en-US" sz="3200">
                <a:solidFill>
                  <a:schemeClr val="dk1"/>
                </a:solidFill>
                <a:latin typeface="Raleway"/>
                <a:ea typeface="Raleway"/>
                <a:cs typeface="Raleway"/>
                <a:sym typeface="Raleway"/>
              </a:rPr>
              <a:t>serving</a:t>
            </a:r>
            <a:r>
              <a:rPr lang="en-US" sz="3200">
                <a:solidFill>
                  <a:schemeClr val="dk1"/>
                </a:solidFill>
                <a:latin typeface="Raleway"/>
                <a:ea typeface="Raleway"/>
                <a:cs typeface="Raleway"/>
                <a:sym typeface="Raleway"/>
              </a:rPr>
              <a:t> spaces KISD and BISD</a:t>
            </a:r>
            <a:endParaRPr sz="3200">
              <a:solidFill>
                <a:schemeClr val="dk1"/>
              </a:solidFill>
              <a:latin typeface="Raleway"/>
              <a:ea typeface="Raleway"/>
              <a:cs typeface="Raleway"/>
              <a:sym typeface="Raleway"/>
            </a:endParaRPr>
          </a:p>
          <a:p>
            <a:pPr indent="0" lvl="0" marL="0" rtl="0" algn="l">
              <a:spcBef>
                <a:spcPts val="0"/>
              </a:spcBef>
              <a:spcAft>
                <a:spcPts val="0"/>
              </a:spcAft>
              <a:buNone/>
            </a:pPr>
            <a:r>
              <a:t/>
            </a:r>
            <a:endParaRPr sz="3200">
              <a:solidFill>
                <a:schemeClr val="dk1"/>
              </a:solidFill>
              <a:latin typeface="Raleway"/>
              <a:ea typeface="Raleway"/>
              <a:cs typeface="Raleway"/>
              <a:sym typeface="Raleway"/>
            </a:endParaRPr>
          </a:p>
          <a:p>
            <a:pPr indent="0" lvl="0" marL="0" rtl="0" algn="l">
              <a:spcBef>
                <a:spcPts val="0"/>
              </a:spcBef>
              <a:spcAft>
                <a:spcPts val="0"/>
              </a:spcAft>
              <a:buNone/>
            </a:pPr>
            <a:r>
              <a:rPr lang="en-US" sz="3200">
                <a:solidFill>
                  <a:schemeClr val="dk1"/>
                </a:solidFill>
                <a:latin typeface="Raleway"/>
                <a:ea typeface="Raleway"/>
                <a:cs typeface="Raleway"/>
                <a:sym typeface="Raleway"/>
              </a:rPr>
              <a:t>Quality instruction happens in a variety of spaces.</a:t>
            </a:r>
            <a:endParaRPr sz="3200">
              <a:solidFill>
                <a:schemeClr val="dk1"/>
              </a:solidFill>
              <a:latin typeface="Raleway"/>
              <a:ea typeface="Raleway"/>
              <a:cs typeface="Raleway"/>
              <a:sym typeface="Raleway"/>
            </a:endParaRPr>
          </a:p>
          <a:p>
            <a:pPr indent="0" lvl="0" marL="0" rtl="0" algn="l">
              <a:spcBef>
                <a:spcPts val="0"/>
              </a:spcBef>
              <a:spcAft>
                <a:spcPts val="0"/>
              </a:spcAft>
              <a:buNone/>
            </a:pPr>
            <a:r>
              <a:t/>
            </a:r>
            <a:endParaRPr sz="3200">
              <a:solidFill>
                <a:schemeClr val="dk1"/>
              </a:solidFill>
              <a:latin typeface="Raleway"/>
              <a:ea typeface="Raleway"/>
              <a:cs typeface="Raleway"/>
              <a:sym typeface="Raleway"/>
            </a:endParaRPr>
          </a:p>
          <a:p>
            <a:pPr indent="0" lvl="0" marL="0" rtl="0" algn="l">
              <a:spcBef>
                <a:spcPts val="0"/>
              </a:spcBef>
              <a:spcAft>
                <a:spcPts val="0"/>
              </a:spcAft>
              <a:buNone/>
            </a:pPr>
            <a:r>
              <a:rPr lang="en-US" sz="3200">
                <a:solidFill>
                  <a:schemeClr val="dk1"/>
                </a:solidFill>
                <a:latin typeface="Raleway"/>
                <a:ea typeface="Raleway"/>
                <a:cs typeface="Raleway"/>
                <a:sym typeface="Raleway"/>
              </a:rPr>
              <a:t>Spaces to support and serve partners and the greater community would benefit Boerne ISD.</a:t>
            </a:r>
            <a:endParaRPr sz="3200">
              <a:solidFill>
                <a:schemeClr val="dk1"/>
              </a:solidFill>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5693"/>
        </a:solidFill>
      </p:bgPr>
    </p:bg>
    <p:spTree>
      <p:nvGrpSpPr>
        <p:cNvPr id="188" name="Shape 188"/>
        <p:cNvGrpSpPr/>
        <p:nvPr/>
      </p:nvGrpSpPr>
      <p:grpSpPr>
        <a:xfrm>
          <a:off x="0" y="0"/>
          <a:ext cx="0" cy="0"/>
          <a:chOff x="0" y="0"/>
          <a:chExt cx="0" cy="0"/>
        </a:xfrm>
      </p:grpSpPr>
      <p:pic>
        <p:nvPicPr>
          <p:cNvPr id="189" name="Google Shape;189;g33296172bb7_0_111"/>
          <p:cNvPicPr preferRelativeResize="0"/>
          <p:nvPr/>
        </p:nvPicPr>
        <p:blipFill rotWithShape="1">
          <a:blip r:embed="rId3">
            <a:alphaModFix/>
          </a:blip>
          <a:srcRect b="12026" l="0" r="0" t="25336"/>
          <a:stretch/>
        </p:blipFill>
        <p:spPr>
          <a:xfrm>
            <a:off x="2802250" y="1395625"/>
            <a:ext cx="6242601" cy="5221073"/>
          </a:xfrm>
          <a:prstGeom prst="rect">
            <a:avLst/>
          </a:prstGeom>
          <a:noFill/>
          <a:ln cap="flat" cmpd="sng" w="76200">
            <a:solidFill>
              <a:schemeClr val="dk2"/>
            </a:solidFill>
            <a:prstDash val="solid"/>
            <a:round/>
            <a:headEnd len="sm" w="sm" type="none"/>
            <a:tailEnd len="sm" w="sm" type="none"/>
          </a:ln>
        </p:spPr>
      </p:pic>
      <p:sp>
        <p:nvSpPr>
          <p:cNvPr id="190" name="Google Shape;190;g33296172bb7_0_111"/>
          <p:cNvSpPr/>
          <p:nvPr/>
        </p:nvSpPr>
        <p:spPr>
          <a:xfrm>
            <a:off x="9184924" y="1310625"/>
            <a:ext cx="8847741" cy="8766629"/>
          </a:xfrm>
          <a:custGeom>
            <a:rect b="b" l="l" r="r" t="t"/>
            <a:pathLst>
              <a:path extrusionOk="0" h="2281491" w="5512611">
                <a:moveTo>
                  <a:pt x="0" y="0"/>
                </a:moveTo>
                <a:lnTo>
                  <a:pt x="5512611" y="0"/>
                </a:lnTo>
                <a:lnTo>
                  <a:pt x="5512611" y="2281491"/>
                </a:lnTo>
                <a:lnTo>
                  <a:pt x="0" y="2281491"/>
                </a:ln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200">
                <a:solidFill>
                  <a:schemeClr val="dk1"/>
                </a:solidFill>
                <a:latin typeface="Raleway"/>
                <a:ea typeface="Raleway"/>
                <a:cs typeface="Raleway"/>
                <a:sym typeface="Raleway"/>
              </a:rPr>
              <a:t>Highlights:</a:t>
            </a:r>
            <a:endParaRPr b="1" sz="3200">
              <a:solidFill>
                <a:schemeClr val="dk1"/>
              </a:solidFill>
              <a:latin typeface="Raleway"/>
              <a:ea typeface="Raleway"/>
              <a:cs typeface="Raleway"/>
              <a:sym typeface="Raleway"/>
            </a:endParaRPr>
          </a:p>
          <a:p>
            <a:pPr indent="0" lvl="0" marL="0" marR="0" rtl="0" algn="l">
              <a:spcBef>
                <a:spcPts val="0"/>
              </a:spcBef>
              <a:spcAft>
                <a:spcPts val="0"/>
              </a:spcAft>
              <a:buNone/>
            </a:pPr>
            <a:r>
              <a:t/>
            </a:r>
            <a:endParaRPr b="1" sz="3200">
              <a:solidFill>
                <a:schemeClr val="dk1"/>
              </a:solidFill>
              <a:latin typeface="Raleway"/>
              <a:ea typeface="Raleway"/>
              <a:cs typeface="Raleway"/>
              <a:sym typeface="Raleway"/>
            </a:endParaRPr>
          </a:p>
          <a:p>
            <a:pPr indent="0" lvl="0" marL="0" rtl="0" algn="l">
              <a:spcBef>
                <a:spcPts val="0"/>
              </a:spcBef>
              <a:spcAft>
                <a:spcPts val="0"/>
              </a:spcAft>
              <a:buNone/>
            </a:pPr>
            <a:r>
              <a:rPr b="1" lang="en-US" sz="2000">
                <a:solidFill>
                  <a:schemeClr val="dk1"/>
                </a:solidFill>
                <a:latin typeface="Raleway"/>
                <a:ea typeface="Raleway"/>
                <a:cs typeface="Raleway"/>
                <a:sym typeface="Raleway"/>
              </a:rPr>
              <a:t>Tomball ISD-Tomball Innovation Center </a:t>
            </a:r>
            <a:r>
              <a:rPr b="1" i="1" lang="en-US" sz="2000">
                <a:solidFill>
                  <a:schemeClr val="dk1"/>
                </a:solidFill>
                <a:latin typeface="Raleway"/>
                <a:ea typeface="Raleway"/>
                <a:cs typeface="Raleway"/>
                <a:sym typeface="Raleway"/>
              </a:rPr>
              <a:t>(repurposed building)</a:t>
            </a:r>
            <a:endParaRPr b="1" i="1" sz="2000">
              <a:solidFill>
                <a:schemeClr val="dk1"/>
              </a:solidFill>
              <a:latin typeface="Raleway"/>
              <a:ea typeface="Raleway"/>
              <a:cs typeface="Raleway"/>
              <a:sym typeface="Raleway"/>
            </a:endParaRPr>
          </a:p>
          <a:p>
            <a:pPr indent="-355600" lvl="0" marL="457200" rtl="0" algn="l">
              <a:spcBef>
                <a:spcPts val="0"/>
              </a:spcBef>
              <a:spcAft>
                <a:spcPts val="0"/>
              </a:spcAft>
              <a:buClr>
                <a:schemeClr val="dk1"/>
              </a:buClr>
              <a:buSzPts val="2000"/>
              <a:buFont typeface="Raleway"/>
              <a:buChar char="●"/>
            </a:pPr>
            <a:r>
              <a:rPr lang="en-US" sz="2000">
                <a:solidFill>
                  <a:schemeClr val="dk1"/>
                </a:solidFill>
                <a:latin typeface="Raleway"/>
                <a:ea typeface="Raleway"/>
                <a:cs typeface="Raleway"/>
                <a:sym typeface="Raleway"/>
              </a:rPr>
              <a:t>​The Tomball Innovation Center, part of the Tomball Independent School District (TISD), offers specialized Career and Technical Education (CTE) programs that are exclusively available at this dedicated facility. The exclusive programs at the Tomball Innovation Center include:</a:t>
            </a:r>
            <a:endParaRPr sz="2000">
              <a:solidFill>
                <a:schemeClr val="dk1"/>
              </a:solidFill>
              <a:latin typeface="Raleway"/>
              <a:ea typeface="Raleway"/>
              <a:cs typeface="Raleway"/>
              <a:sym typeface="Raleway"/>
            </a:endParaRPr>
          </a:p>
          <a:p>
            <a:pPr indent="0" lvl="0" marL="0" rtl="0" algn="l">
              <a:spcBef>
                <a:spcPts val="0"/>
              </a:spcBef>
              <a:spcAft>
                <a:spcPts val="0"/>
              </a:spcAft>
              <a:buNone/>
            </a:pPr>
            <a:r>
              <a:rPr lang="en-US" sz="2000">
                <a:solidFill>
                  <a:schemeClr val="dk1"/>
                </a:solidFill>
                <a:latin typeface="Raleway"/>
                <a:ea typeface="Raleway"/>
                <a:cs typeface="Raleway"/>
                <a:sym typeface="Raleway"/>
              </a:rPr>
              <a:t>		</a:t>
            </a:r>
            <a:r>
              <a:rPr i="1" lang="en-US" sz="2000">
                <a:solidFill>
                  <a:schemeClr val="dk1"/>
                </a:solidFill>
                <a:latin typeface="Raleway"/>
                <a:ea typeface="Raleway"/>
                <a:cs typeface="Raleway"/>
                <a:sym typeface="Raleway"/>
              </a:rPr>
              <a:t>Aviation Pilots, Aviation Maintenance, Electrical Technology,    </a:t>
            </a:r>
            <a:endParaRPr i="1" sz="2000">
              <a:solidFill>
                <a:schemeClr val="dk1"/>
              </a:solidFill>
              <a:latin typeface="Raleway"/>
              <a:ea typeface="Raleway"/>
              <a:cs typeface="Raleway"/>
              <a:sym typeface="Raleway"/>
            </a:endParaRPr>
          </a:p>
          <a:p>
            <a:pPr indent="0" lvl="0" marL="0" marR="0" rtl="0" algn="l">
              <a:spcBef>
                <a:spcPts val="0"/>
              </a:spcBef>
              <a:spcAft>
                <a:spcPts val="0"/>
              </a:spcAft>
              <a:buNone/>
            </a:pPr>
            <a:r>
              <a:rPr b="1" i="1" lang="en-US" sz="2000">
                <a:solidFill>
                  <a:schemeClr val="dk1"/>
                </a:solidFill>
                <a:latin typeface="Raleway"/>
                <a:ea typeface="Raleway"/>
                <a:cs typeface="Raleway"/>
                <a:sym typeface="Raleway"/>
              </a:rPr>
              <a:t>        	</a:t>
            </a:r>
            <a:r>
              <a:rPr i="1" lang="en-US" sz="2000">
                <a:solidFill>
                  <a:schemeClr val="dk1"/>
                </a:solidFill>
                <a:latin typeface="Raleway"/>
                <a:ea typeface="Raleway"/>
                <a:cs typeface="Raleway"/>
                <a:sym typeface="Raleway"/>
              </a:rPr>
              <a:t>Robotics, Law Enforcement.</a:t>
            </a:r>
            <a:endParaRPr i="1" sz="2000">
              <a:solidFill>
                <a:schemeClr val="dk1"/>
              </a:solidFill>
              <a:latin typeface="Raleway"/>
              <a:ea typeface="Raleway"/>
              <a:cs typeface="Raleway"/>
              <a:sym typeface="Raleway"/>
            </a:endParaRPr>
          </a:p>
          <a:p>
            <a:pPr indent="0" lvl="0" marL="0" marR="0" rtl="0" algn="l">
              <a:spcBef>
                <a:spcPts val="0"/>
              </a:spcBef>
              <a:spcAft>
                <a:spcPts val="0"/>
              </a:spcAft>
              <a:buNone/>
            </a:pPr>
            <a:r>
              <a:t/>
            </a:r>
            <a:endParaRPr i="1" sz="2000">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b="1" lang="en-US" sz="2000">
                <a:solidFill>
                  <a:schemeClr val="dk1"/>
                </a:solidFill>
                <a:latin typeface="Raleway"/>
                <a:ea typeface="Raleway"/>
                <a:cs typeface="Raleway"/>
                <a:sym typeface="Raleway"/>
              </a:rPr>
              <a:t>Goose Creek CISD CTE Programs </a:t>
            </a:r>
            <a:r>
              <a:rPr b="1" i="1" lang="en-US" sz="2000">
                <a:solidFill>
                  <a:schemeClr val="dk1"/>
                </a:solidFill>
                <a:latin typeface="Raleway"/>
                <a:ea typeface="Raleway"/>
                <a:cs typeface="Raleway"/>
                <a:sym typeface="Raleway"/>
              </a:rPr>
              <a:t>(repurposed building)</a:t>
            </a:r>
            <a:endParaRPr b="1" sz="2000">
              <a:solidFill>
                <a:schemeClr val="dk1"/>
              </a:solidFill>
              <a:latin typeface="Raleway"/>
              <a:ea typeface="Raleway"/>
              <a:cs typeface="Raleway"/>
              <a:sym typeface="Raleway"/>
            </a:endParaRPr>
          </a:p>
          <a:p>
            <a:pPr indent="-355600" lvl="0" marL="457200" rtl="0" algn="l">
              <a:lnSpc>
                <a:spcPct val="115000"/>
              </a:lnSpc>
              <a:spcBef>
                <a:spcPts val="1200"/>
              </a:spcBef>
              <a:spcAft>
                <a:spcPts val="0"/>
              </a:spcAft>
              <a:buClr>
                <a:schemeClr val="dk1"/>
              </a:buClr>
              <a:buSzPts val="2000"/>
              <a:buFont typeface="Raleway"/>
              <a:buChar char="●"/>
            </a:pPr>
            <a:r>
              <a:rPr lang="en-US" sz="2000">
                <a:solidFill>
                  <a:schemeClr val="dk1"/>
                </a:solidFill>
                <a:latin typeface="Raleway"/>
                <a:ea typeface="Raleway"/>
                <a:cs typeface="Raleway"/>
                <a:sym typeface="Raleway"/>
              </a:rPr>
              <a:t>The district offers CTE courses at various high schools and dedicated facilities, such as: </a:t>
            </a:r>
            <a:r>
              <a:rPr b="1" lang="en-US" sz="2000">
                <a:solidFill>
                  <a:schemeClr val="dk1"/>
                </a:solidFill>
                <a:latin typeface="Raleway"/>
                <a:ea typeface="Raleway"/>
                <a:cs typeface="Raleway"/>
                <a:sym typeface="Raleway"/>
              </a:rPr>
              <a:t>Stuart Career Tech High School</a:t>
            </a:r>
            <a:r>
              <a:rPr lang="en-US" sz="2000">
                <a:solidFill>
                  <a:schemeClr val="dk1"/>
                </a:solidFill>
                <a:latin typeface="Raleway"/>
                <a:ea typeface="Raleway"/>
                <a:cs typeface="Raleway"/>
                <a:sym typeface="Raleway"/>
              </a:rPr>
              <a:t> – A standalone campus focused on career and technical training.</a:t>
            </a:r>
            <a:endParaRPr b="1" sz="2000">
              <a:solidFill>
                <a:schemeClr val="dk1"/>
              </a:solidFill>
              <a:latin typeface="Raleway"/>
              <a:ea typeface="Raleway"/>
              <a:cs typeface="Raleway"/>
              <a:sym typeface="Raleway"/>
            </a:endParaRPr>
          </a:p>
          <a:p>
            <a:pPr indent="0" lvl="0" marL="0" marR="0" rtl="0" algn="l">
              <a:spcBef>
                <a:spcPts val="1200"/>
              </a:spcBef>
              <a:spcAft>
                <a:spcPts val="0"/>
              </a:spcAft>
              <a:buNone/>
            </a:pPr>
            <a:r>
              <a:t/>
            </a:r>
            <a:endParaRPr b="1" sz="2000">
              <a:solidFill>
                <a:schemeClr val="dk1"/>
              </a:solidFill>
              <a:latin typeface="Raleway"/>
              <a:ea typeface="Raleway"/>
              <a:cs typeface="Raleway"/>
              <a:sym typeface="Raleway"/>
            </a:endParaRPr>
          </a:p>
          <a:p>
            <a:pPr indent="0" lvl="0" marL="0" marR="0" rtl="0" algn="l">
              <a:spcBef>
                <a:spcPts val="0"/>
              </a:spcBef>
              <a:spcAft>
                <a:spcPts val="0"/>
              </a:spcAft>
              <a:buNone/>
            </a:pPr>
            <a:r>
              <a:rPr b="1" lang="en-US" sz="2000">
                <a:solidFill>
                  <a:schemeClr val="dk1"/>
                </a:solidFill>
                <a:latin typeface="Raleway"/>
                <a:ea typeface="Raleway"/>
                <a:cs typeface="Raleway"/>
                <a:sym typeface="Raleway"/>
              </a:rPr>
              <a:t>HCC Collaboratorium West Houston</a:t>
            </a:r>
            <a:r>
              <a:rPr lang="en-US" sz="2000">
                <a:solidFill>
                  <a:schemeClr val="dk1"/>
                </a:solidFill>
                <a:latin typeface="Raleway"/>
                <a:ea typeface="Raleway"/>
                <a:cs typeface="Raleway"/>
                <a:sym typeface="Raleway"/>
              </a:rPr>
              <a:t> </a:t>
            </a:r>
            <a:r>
              <a:rPr b="1" lang="en-US" sz="2000">
                <a:solidFill>
                  <a:schemeClr val="dk1"/>
                </a:solidFill>
                <a:latin typeface="Raleway"/>
                <a:ea typeface="Raleway"/>
                <a:cs typeface="Raleway"/>
                <a:sym typeface="Raleway"/>
              </a:rPr>
              <a:t>Institute</a:t>
            </a:r>
            <a:r>
              <a:rPr lang="en-US" sz="2000">
                <a:solidFill>
                  <a:schemeClr val="dk1"/>
                </a:solidFill>
                <a:latin typeface="Raleway"/>
                <a:ea typeface="Raleway"/>
                <a:cs typeface="Raleway"/>
                <a:sym typeface="Raleway"/>
              </a:rPr>
              <a:t> </a:t>
            </a:r>
            <a:r>
              <a:rPr lang="en-US" sz="2000">
                <a:solidFill>
                  <a:schemeClr val="dk1"/>
                </a:solidFill>
                <a:latin typeface="Raleway"/>
                <a:ea typeface="Raleway"/>
                <a:cs typeface="Raleway"/>
                <a:sym typeface="Raleway"/>
              </a:rPr>
              <a:t>high-tech space designed for collaboration, innovation, and problem-solving. </a:t>
            </a:r>
            <a:endParaRPr sz="2000">
              <a:solidFill>
                <a:schemeClr val="dk1"/>
              </a:solidFill>
              <a:latin typeface="Raleway"/>
              <a:ea typeface="Raleway"/>
              <a:cs typeface="Raleway"/>
              <a:sym typeface="Raleway"/>
            </a:endParaRPr>
          </a:p>
          <a:p>
            <a:pPr indent="-355600" lvl="0" marL="457200" marR="0" rtl="0" algn="l">
              <a:spcBef>
                <a:spcPts val="0"/>
              </a:spcBef>
              <a:spcAft>
                <a:spcPts val="0"/>
              </a:spcAft>
              <a:buClr>
                <a:schemeClr val="dk1"/>
              </a:buClr>
              <a:buSzPts val="2000"/>
              <a:buFont typeface="Raleway"/>
              <a:buChar char="●"/>
            </a:pPr>
            <a:r>
              <a:rPr lang="en-US" sz="2000">
                <a:solidFill>
                  <a:schemeClr val="dk1"/>
                </a:solidFill>
                <a:latin typeface="Raleway"/>
                <a:ea typeface="Raleway"/>
                <a:cs typeface="Raleway"/>
                <a:sym typeface="Raleway"/>
              </a:rPr>
              <a:t>It features interactive technology, flexible workspaces, and expert facilitation for strategic planning, workshops, and networking events. </a:t>
            </a:r>
            <a:endParaRPr sz="2000">
              <a:solidFill>
                <a:schemeClr val="dk1"/>
              </a:solidFill>
              <a:latin typeface="Raleway"/>
              <a:ea typeface="Raleway"/>
              <a:cs typeface="Raleway"/>
              <a:sym typeface="Raleway"/>
            </a:endParaRPr>
          </a:p>
          <a:p>
            <a:pPr indent="-355600" lvl="0" marL="457200" marR="0" rtl="0" algn="l">
              <a:spcBef>
                <a:spcPts val="0"/>
              </a:spcBef>
              <a:spcAft>
                <a:spcPts val="0"/>
              </a:spcAft>
              <a:buClr>
                <a:schemeClr val="dk1"/>
              </a:buClr>
              <a:buSzPts val="2000"/>
              <a:buFont typeface="Raleway"/>
              <a:buChar char="●"/>
            </a:pPr>
            <a:r>
              <a:rPr lang="en-US" sz="2000">
                <a:solidFill>
                  <a:schemeClr val="dk1"/>
                </a:solidFill>
                <a:latin typeface="Raleway"/>
                <a:ea typeface="Raleway"/>
                <a:cs typeface="Raleway"/>
                <a:sym typeface="Raleway"/>
              </a:rPr>
              <a:t>It includes a large interactive </a:t>
            </a:r>
            <a:r>
              <a:rPr b="1" i="1" lang="en-US" sz="2000">
                <a:solidFill>
                  <a:schemeClr val="dk1"/>
                </a:solidFill>
                <a:latin typeface="Raleway"/>
                <a:ea typeface="Raleway"/>
                <a:cs typeface="Raleway"/>
                <a:sym typeface="Raleway"/>
              </a:rPr>
              <a:t>Nureva Wall</a:t>
            </a:r>
            <a:r>
              <a:rPr lang="en-US" sz="2000">
                <a:solidFill>
                  <a:schemeClr val="dk1"/>
                </a:solidFill>
                <a:latin typeface="Raleway"/>
                <a:ea typeface="Raleway"/>
                <a:cs typeface="Raleway"/>
                <a:sym typeface="Raleway"/>
              </a:rPr>
              <a:t>, breakout rooms, and gathering spaces to enhance teamwork and creativity.</a:t>
            </a:r>
            <a:endParaRPr sz="2000">
              <a:solidFill>
                <a:schemeClr val="dk1"/>
              </a:solidFill>
              <a:latin typeface="Raleway"/>
              <a:ea typeface="Raleway"/>
              <a:cs typeface="Raleway"/>
              <a:sym typeface="Raleway"/>
            </a:endParaRPr>
          </a:p>
          <a:p>
            <a:pPr indent="-355600" lvl="0" marL="457200" marR="0" rtl="0" algn="l">
              <a:spcBef>
                <a:spcPts val="0"/>
              </a:spcBef>
              <a:spcAft>
                <a:spcPts val="0"/>
              </a:spcAft>
              <a:buClr>
                <a:schemeClr val="dk1"/>
              </a:buClr>
              <a:buSzPts val="2000"/>
              <a:buFont typeface="Raleway"/>
              <a:buChar char="●"/>
            </a:pPr>
            <a:r>
              <a:rPr lang="en-US" sz="2000">
                <a:solidFill>
                  <a:schemeClr val="dk1"/>
                </a:solidFill>
                <a:latin typeface="Raleway"/>
                <a:ea typeface="Raleway"/>
                <a:cs typeface="Raleway"/>
                <a:sym typeface="Raleway"/>
              </a:rPr>
              <a:t> Available for HCC and external organizations, it provides a dynamic environment for brainstorming and developing actionable solutions.</a:t>
            </a:r>
            <a:endParaRPr sz="2000">
              <a:solidFill>
                <a:schemeClr val="dk1"/>
              </a:solidFill>
              <a:latin typeface="Raleway"/>
              <a:ea typeface="Raleway"/>
              <a:cs typeface="Raleway"/>
              <a:sym typeface="Raleway"/>
            </a:endParaRPr>
          </a:p>
          <a:p>
            <a:pPr indent="0" lvl="0" marL="457200" rtl="0" algn="l">
              <a:lnSpc>
                <a:spcPct val="115000"/>
              </a:lnSpc>
              <a:spcBef>
                <a:spcPts val="1200"/>
              </a:spcBef>
              <a:spcAft>
                <a:spcPts val="1200"/>
              </a:spcAft>
              <a:buNone/>
            </a:pPr>
            <a:r>
              <a:t/>
            </a:r>
            <a:endParaRPr b="1" sz="2000">
              <a:solidFill>
                <a:schemeClr val="dk1"/>
              </a:solidFill>
              <a:latin typeface="Raleway"/>
              <a:ea typeface="Raleway"/>
              <a:cs typeface="Raleway"/>
              <a:sym typeface="Raleway"/>
            </a:endParaRPr>
          </a:p>
        </p:txBody>
      </p:sp>
      <p:grpSp>
        <p:nvGrpSpPr>
          <p:cNvPr id="191" name="Google Shape;191;g33296172bb7_0_111"/>
          <p:cNvGrpSpPr/>
          <p:nvPr/>
        </p:nvGrpSpPr>
        <p:grpSpPr>
          <a:xfrm>
            <a:off x="16744950" y="-981075"/>
            <a:ext cx="2864388" cy="2864388"/>
            <a:chOff x="0" y="0"/>
            <a:chExt cx="812800" cy="812800"/>
          </a:xfrm>
        </p:grpSpPr>
        <p:sp>
          <p:nvSpPr>
            <p:cNvPr id="192" name="Google Shape;192;g33296172bb7_0_1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g33296172bb7_0_111"/>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4" name="Google Shape;194;g33296172bb7_0_111"/>
          <p:cNvSpPr txBox="1"/>
          <p:nvPr/>
        </p:nvSpPr>
        <p:spPr>
          <a:xfrm>
            <a:off x="524367" y="356848"/>
            <a:ext cx="16070700" cy="646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a:solidFill>
                  <a:srgbClr val="FFFFFF"/>
                </a:solidFill>
                <a:latin typeface="Raleway"/>
                <a:ea typeface="Raleway"/>
                <a:cs typeface="Raleway"/>
                <a:sym typeface="Raleway"/>
              </a:rPr>
              <a:t>Houston</a:t>
            </a:r>
            <a:r>
              <a:rPr lang="en-US" sz="4200">
                <a:solidFill>
                  <a:srgbClr val="FFFFFF"/>
                </a:solidFill>
                <a:latin typeface="Raleway"/>
                <a:ea typeface="Raleway"/>
                <a:cs typeface="Raleway"/>
                <a:sym typeface="Raleway"/>
              </a:rPr>
              <a:t> - Tomball ISD, Goose Creek CISD, HCC Collaboratorium</a:t>
            </a:r>
            <a:endParaRPr/>
          </a:p>
        </p:txBody>
      </p:sp>
      <p:pic>
        <p:nvPicPr>
          <p:cNvPr id="195" name="Google Shape;195;g33296172bb7_0_111"/>
          <p:cNvPicPr preferRelativeResize="0"/>
          <p:nvPr/>
        </p:nvPicPr>
        <p:blipFill>
          <a:blip r:embed="rId4">
            <a:alphaModFix/>
          </a:blip>
          <a:stretch>
            <a:fillRect/>
          </a:stretch>
        </p:blipFill>
        <p:spPr>
          <a:xfrm>
            <a:off x="180050" y="1490300"/>
            <a:ext cx="3511225" cy="5016202"/>
          </a:xfrm>
          <a:prstGeom prst="rect">
            <a:avLst/>
          </a:prstGeom>
          <a:noFill/>
          <a:ln cap="flat" cmpd="sng" w="76200">
            <a:solidFill>
              <a:schemeClr val="dk2"/>
            </a:solidFill>
            <a:prstDash val="solid"/>
            <a:round/>
            <a:headEnd len="sm" w="sm" type="none"/>
            <a:tailEnd len="sm" w="sm" type="none"/>
          </a:ln>
        </p:spPr>
      </p:pic>
      <p:pic>
        <p:nvPicPr>
          <p:cNvPr id="196" name="Google Shape;196;g33296172bb7_0_111"/>
          <p:cNvPicPr preferRelativeResize="0"/>
          <p:nvPr/>
        </p:nvPicPr>
        <p:blipFill>
          <a:blip r:embed="rId5">
            <a:alphaModFix/>
          </a:blip>
          <a:stretch>
            <a:fillRect/>
          </a:stretch>
        </p:blipFill>
        <p:spPr>
          <a:xfrm>
            <a:off x="1564075" y="6566500"/>
            <a:ext cx="6297049" cy="3570749"/>
          </a:xfrm>
          <a:prstGeom prst="rect">
            <a:avLst/>
          </a:prstGeom>
          <a:noFill/>
          <a:ln cap="flat" cmpd="sng" w="76200">
            <a:solidFill>
              <a:schemeClr val="dk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5693"/>
        </a:solidFill>
      </p:bgPr>
    </p:bg>
    <p:spTree>
      <p:nvGrpSpPr>
        <p:cNvPr id="200" name="Shape 200"/>
        <p:cNvGrpSpPr/>
        <p:nvPr/>
      </p:nvGrpSpPr>
      <p:grpSpPr>
        <a:xfrm>
          <a:off x="0" y="0"/>
          <a:ext cx="0" cy="0"/>
          <a:chOff x="0" y="0"/>
          <a:chExt cx="0" cy="0"/>
        </a:xfrm>
      </p:grpSpPr>
      <p:grpSp>
        <p:nvGrpSpPr>
          <p:cNvPr id="201" name="Google Shape;201;g33296172bb7_0_124"/>
          <p:cNvGrpSpPr/>
          <p:nvPr/>
        </p:nvGrpSpPr>
        <p:grpSpPr>
          <a:xfrm>
            <a:off x="0" y="2874375"/>
            <a:ext cx="18288087" cy="8843739"/>
            <a:chOff x="0" y="-47625"/>
            <a:chExt cx="5512611" cy="2329200"/>
          </a:xfrm>
        </p:grpSpPr>
        <p:sp>
          <p:nvSpPr>
            <p:cNvPr id="202" name="Google Shape;202;g33296172bb7_0_124"/>
            <p:cNvSpPr/>
            <p:nvPr/>
          </p:nvSpPr>
          <p:spPr>
            <a:xfrm>
              <a:off x="0" y="0"/>
              <a:ext cx="5512611" cy="2281491"/>
            </a:xfrm>
            <a:custGeom>
              <a:rect b="b" l="l" r="r" t="t"/>
              <a:pathLst>
                <a:path extrusionOk="0" h="2281491" w="5512611">
                  <a:moveTo>
                    <a:pt x="0" y="0"/>
                  </a:moveTo>
                  <a:lnTo>
                    <a:pt x="5512611" y="0"/>
                  </a:lnTo>
                  <a:lnTo>
                    <a:pt x="5512611" y="2281491"/>
                  </a:lnTo>
                  <a:lnTo>
                    <a:pt x="0" y="2281491"/>
                  </a:lnTo>
                  <a:close/>
                </a:path>
              </a:pathLst>
            </a:custGeom>
            <a:solidFill>
              <a:srgbClr val="DBDCDC"/>
            </a:solidFill>
            <a:ln>
              <a:noFill/>
            </a:ln>
          </p:spPr>
          <p:txBody>
            <a:bodyPr anchorCtr="0" anchor="t" bIns="45700" lIns="91425" spcFirstLastPara="1" rIns="91425" wrap="square" tIns="45700">
              <a:noAutofit/>
            </a:bodyPr>
            <a:lstStyle/>
            <a:p>
              <a:pPr indent="-342900" lvl="0" marL="457200" marR="0" rtl="0" algn="l">
                <a:spcBef>
                  <a:spcPts val="0"/>
                </a:spcBef>
                <a:spcAft>
                  <a:spcPts val="0"/>
                </a:spcAft>
                <a:buClr>
                  <a:schemeClr val="dk1"/>
                </a:buClr>
                <a:buSzPts val="1800"/>
                <a:buFont typeface="Calibri"/>
                <a:buChar char="●"/>
              </a:pPr>
              <a:r>
                <a:t/>
              </a:r>
              <a:endParaRPr sz="1800">
                <a:solidFill>
                  <a:schemeClr val="dk1"/>
                </a:solidFill>
                <a:latin typeface="Calibri"/>
                <a:ea typeface="Calibri"/>
                <a:cs typeface="Calibri"/>
                <a:sym typeface="Calibri"/>
              </a:endParaRPr>
            </a:p>
          </p:txBody>
        </p:sp>
        <p:sp>
          <p:nvSpPr>
            <p:cNvPr id="203" name="Google Shape;203;g33296172bb7_0_124"/>
            <p:cNvSpPr txBox="1"/>
            <p:nvPr/>
          </p:nvSpPr>
          <p:spPr>
            <a:xfrm>
              <a:off x="0" y="-47625"/>
              <a:ext cx="5512500" cy="2329200"/>
            </a:xfrm>
            <a:prstGeom prst="rect">
              <a:avLst/>
            </a:prstGeom>
            <a:noFill/>
            <a:ln>
              <a:noFill/>
            </a:ln>
          </p:spPr>
          <p:txBody>
            <a:bodyPr anchorCtr="0" anchor="ctr" bIns="50800" lIns="50800" spcFirstLastPara="1" rIns="50800" wrap="square" tIns="50800">
              <a:noAutofit/>
            </a:bodyPr>
            <a:lstStyle/>
            <a:p>
              <a:pPr indent="0" lvl="0" marL="457200" marR="0" rtl="0" algn="l">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04" name="Google Shape;204;g33296172bb7_0_124"/>
          <p:cNvGrpSpPr/>
          <p:nvPr/>
        </p:nvGrpSpPr>
        <p:grpSpPr>
          <a:xfrm>
            <a:off x="491901" y="2874371"/>
            <a:ext cx="7727451" cy="7009837"/>
            <a:chOff x="0" y="-47625"/>
            <a:chExt cx="2035200" cy="1846200"/>
          </a:xfrm>
        </p:grpSpPr>
        <p:sp>
          <p:nvSpPr>
            <p:cNvPr id="205" name="Google Shape;205;g33296172bb7_0_124"/>
            <p:cNvSpPr/>
            <p:nvPr/>
          </p:nvSpPr>
          <p:spPr>
            <a:xfrm>
              <a:off x="0" y="0"/>
              <a:ext cx="2035109" cy="1798455"/>
            </a:xfrm>
            <a:custGeom>
              <a:rect b="b" l="l" r="r" t="t"/>
              <a:pathLst>
                <a:path extrusionOk="0" h="1798455" w="2035109">
                  <a:moveTo>
                    <a:pt x="74142" y="0"/>
                  </a:moveTo>
                  <a:lnTo>
                    <a:pt x="1960966" y="0"/>
                  </a:lnTo>
                  <a:cubicBezTo>
                    <a:pt x="2001914" y="0"/>
                    <a:pt x="2035109" y="33195"/>
                    <a:pt x="2035109" y="74142"/>
                  </a:cubicBezTo>
                  <a:lnTo>
                    <a:pt x="2035109" y="1724313"/>
                  </a:lnTo>
                  <a:cubicBezTo>
                    <a:pt x="2035109" y="1765260"/>
                    <a:pt x="2001914" y="1798455"/>
                    <a:pt x="1960966" y="1798455"/>
                  </a:cubicBezTo>
                  <a:lnTo>
                    <a:pt x="74142" y="1798455"/>
                  </a:lnTo>
                  <a:cubicBezTo>
                    <a:pt x="33195" y="1798455"/>
                    <a:pt x="0" y="1765260"/>
                    <a:pt x="0" y="1724313"/>
                  </a:cubicBezTo>
                  <a:lnTo>
                    <a:pt x="0" y="74142"/>
                  </a:lnTo>
                  <a:cubicBezTo>
                    <a:pt x="0" y="33195"/>
                    <a:pt x="33195" y="0"/>
                    <a:pt x="74142" y="0"/>
                  </a:cubicBezTo>
                  <a:close/>
                </a:path>
              </a:pathLst>
            </a:custGeom>
            <a:solidFill>
              <a:srgbClr val="000000">
                <a:alpha val="0"/>
              </a:srgbClr>
            </a:solidFill>
            <a:ln cap="rnd" cmpd="sng" w="24765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g33296172bb7_0_124"/>
            <p:cNvSpPr txBox="1"/>
            <p:nvPr/>
          </p:nvSpPr>
          <p:spPr>
            <a:xfrm>
              <a:off x="0" y="-47625"/>
              <a:ext cx="2035200" cy="1846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07" name="Google Shape;207;g33296172bb7_0_124"/>
          <p:cNvGrpSpPr/>
          <p:nvPr/>
        </p:nvGrpSpPr>
        <p:grpSpPr>
          <a:xfrm>
            <a:off x="16744950" y="-981075"/>
            <a:ext cx="2864388" cy="2864388"/>
            <a:chOff x="0" y="0"/>
            <a:chExt cx="812800" cy="812800"/>
          </a:xfrm>
        </p:grpSpPr>
        <p:sp>
          <p:nvSpPr>
            <p:cNvPr id="208" name="Google Shape;208;g33296172bb7_0_1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 name="Google Shape;209;g33296172bb7_0_12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10" name="Google Shape;210;g33296172bb7_0_124"/>
          <p:cNvSpPr txBox="1"/>
          <p:nvPr/>
        </p:nvSpPr>
        <p:spPr>
          <a:xfrm>
            <a:off x="612071" y="738673"/>
            <a:ext cx="16851000" cy="646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a:solidFill>
                  <a:srgbClr val="FFFFFF"/>
                </a:solidFill>
                <a:latin typeface="Raleway"/>
                <a:ea typeface="Raleway"/>
                <a:cs typeface="Raleway"/>
                <a:sym typeface="Raleway"/>
              </a:rPr>
              <a:t>San Antonio</a:t>
            </a:r>
            <a:r>
              <a:rPr lang="en-US" sz="4200">
                <a:solidFill>
                  <a:srgbClr val="FFFFFF"/>
                </a:solidFill>
                <a:latin typeface="Raleway"/>
                <a:ea typeface="Raleway"/>
                <a:cs typeface="Raleway"/>
                <a:sym typeface="Raleway"/>
              </a:rPr>
              <a:t> - Northeast ISD, Northside ISD, Pre-K 4SA, Science Mill</a:t>
            </a:r>
            <a:endParaRPr/>
          </a:p>
        </p:txBody>
      </p:sp>
      <p:pic>
        <p:nvPicPr>
          <p:cNvPr id="211" name="Google Shape;211;g33296172bb7_0_124"/>
          <p:cNvPicPr preferRelativeResize="0"/>
          <p:nvPr/>
        </p:nvPicPr>
        <p:blipFill>
          <a:blip r:embed="rId3">
            <a:alphaModFix/>
          </a:blip>
          <a:stretch>
            <a:fillRect/>
          </a:stretch>
        </p:blipFill>
        <p:spPr>
          <a:xfrm>
            <a:off x="264175" y="2952475"/>
            <a:ext cx="4183949" cy="5578598"/>
          </a:xfrm>
          <a:prstGeom prst="rect">
            <a:avLst/>
          </a:prstGeom>
          <a:noFill/>
          <a:ln>
            <a:noFill/>
          </a:ln>
        </p:spPr>
      </p:pic>
      <p:pic>
        <p:nvPicPr>
          <p:cNvPr id="212" name="Google Shape;212;g33296172bb7_0_124"/>
          <p:cNvPicPr preferRelativeResize="0"/>
          <p:nvPr/>
        </p:nvPicPr>
        <p:blipFill>
          <a:blip r:embed="rId4">
            <a:alphaModFix/>
          </a:blip>
          <a:stretch>
            <a:fillRect/>
          </a:stretch>
        </p:blipFill>
        <p:spPr>
          <a:xfrm>
            <a:off x="7439438" y="7825644"/>
            <a:ext cx="3196273" cy="2397204"/>
          </a:xfrm>
          <a:prstGeom prst="rect">
            <a:avLst/>
          </a:prstGeom>
          <a:noFill/>
          <a:ln>
            <a:noFill/>
          </a:ln>
        </p:spPr>
      </p:pic>
      <p:sp>
        <p:nvSpPr>
          <p:cNvPr id="213" name="Google Shape;213;g33296172bb7_0_124"/>
          <p:cNvSpPr txBox="1"/>
          <p:nvPr/>
        </p:nvSpPr>
        <p:spPr>
          <a:xfrm>
            <a:off x="10667475" y="3046425"/>
            <a:ext cx="7340700" cy="700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200">
                <a:solidFill>
                  <a:schemeClr val="dk1"/>
                </a:solidFill>
                <a:latin typeface="Raleway"/>
                <a:ea typeface="Raleway"/>
                <a:cs typeface="Raleway"/>
                <a:sym typeface="Raleway"/>
              </a:rPr>
              <a:t>Highlights:</a:t>
            </a:r>
            <a:endParaRPr b="1" sz="3200">
              <a:solidFill>
                <a:schemeClr val="dk1"/>
              </a:solidFill>
              <a:latin typeface="Raleway"/>
              <a:ea typeface="Raleway"/>
              <a:cs typeface="Raleway"/>
              <a:sym typeface="Raleway"/>
            </a:endParaRPr>
          </a:p>
          <a:p>
            <a:pPr indent="-431800" lvl="0" marL="457200" rtl="0" algn="l">
              <a:spcBef>
                <a:spcPts val="0"/>
              </a:spcBef>
              <a:spcAft>
                <a:spcPts val="0"/>
              </a:spcAft>
              <a:buClr>
                <a:schemeClr val="dk1"/>
              </a:buClr>
              <a:buSzPts val="3200"/>
              <a:buFont typeface="Raleway"/>
              <a:buChar char="●"/>
            </a:pPr>
            <a:r>
              <a:rPr lang="en-US" sz="3200">
                <a:solidFill>
                  <a:schemeClr val="dk1"/>
                </a:solidFill>
                <a:latin typeface="Raleway"/>
                <a:ea typeface="Raleway"/>
                <a:cs typeface="Raleway"/>
                <a:sym typeface="Raleway"/>
              </a:rPr>
              <a:t>Construction Careers Academy</a:t>
            </a:r>
            <a:endParaRPr sz="3200">
              <a:solidFill>
                <a:schemeClr val="dk1"/>
              </a:solidFill>
              <a:latin typeface="Raleway"/>
              <a:ea typeface="Raleway"/>
              <a:cs typeface="Raleway"/>
              <a:sym typeface="Raleway"/>
            </a:endParaRPr>
          </a:p>
          <a:p>
            <a:pPr indent="-431800" lvl="0" marL="457200" rtl="0" algn="l">
              <a:spcBef>
                <a:spcPts val="0"/>
              </a:spcBef>
              <a:spcAft>
                <a:spcPts val="0"/>
              </a:spcAft>
              <a:buClr>
                <a:schemeClr val="dk1"/>
              </a:buClr>
              <a:buSzPts val="3200"/>
              <a:buFont typeface="Raleway"/>
              <a:buChar char="●"/>
            </a:pPr>
            <a:r>
              <a:rPr lang="en-US" sz="3200">
                <a:solidFill>
                  <a:schemeClr val="dk1"/>
                </a:solidFill>
                <a:latin typeface="Raleway"/>
                <a:ea typeface="Raleway"/>
                <a:cs typeface="Raleway"/>
                <a:sym typeface="Raleway"/>
              </a:rPr>
              <a:t>Pre-K 4SA South- </a:t>
            </a:r>
            <a:r>
              <a:rPr lang="en-US" sz="3200">
                <a:solidFill>
                  <a:schemeClr val="dk1"/>
                </a:solidFill>
                <a:latin typeface="Raleway"/>
                <a:ea typeface="Raleway"/>
                <a:cs typeface="Raleway"/>
                <a:sym typeface="Raleway"/>
              </a:rPr>
              <a:t>closing the facility/ moving to new location </a:t>
            </a:r>
            <a:endParaRPr sz="3200">
              <a:solidFill>
                <a:schemeClr val="dk1"/>
              </a:solidFill>
              <a:latin typeface="Raleway"/>
              <a:ea typeface="Raleway"/>
              <a:cs typeface="Raleway"/>
              <a:sym typeface="Raleway"/>
            </a:endParaRPr>
          </a:p>
          <a:p>
            <a:pPr indent="-431800" lvl="0" marL="457200" rtl="0" algn="l">
              <a:spcBef>
                <a:spcPts val="0"/>
              </a:spcBef>
              <a:spcAft>
                <a:spcPts val="0"/>
              </a:spcAft>
              <a:buClr>
                <a:schemeClr val="dk1"/>
              </a:buClr>
              <a:buSzPts val="3200"/>
              <a:buFont typeface="Raleway"/>
              <a:buChar char="●"/>
            </a:pPr>
            <a:r>
              <a:rPr lang="en-US" sz="3200">
                <a:solidFill>
                  <a:schemeClr val="dk1"/>
                </a:solidFill>
                <a:latin typeface="Raleway"/>
                <a:ea typeface="Raleway"/>
                <a:cs typeface="Raleway"/>
                <a:sym typeface="Raleway"/>
              </a:rPr>
              <a:t>Science Mill- Johnson City</a:t>
            </a:r>
            <a:endParaRPr sz="3200">
              <a:solidFill>
                <a:schemeClr val="dk1"/>
              </a:solidFill>
              <a:latin typeface="Raleway"/>
              <a:ea typeface="Raleway"/>
              <a:cs typeface="Raleway"/>
              <a:sym typeface="Raleway"/>
            </a:endParaRPr>
          </a:p>
          <a:p>
            <a:pPr indent="-431800" lvl="0" marL="457200" rtl="0" algn="l">
              <a:spcBef>
                <a:spcPts val="0"/>
              </a:spcBef>
              <a:spcAft>
                <a:spcPts val="0"/>
              </a:spcAft>
              <a:buClr>
                <a:schemeClr val="dk1"/>
              </a:buClr>
              <a:buSzPts val="3200"/>
              <a:buFont typeface="Raleway"/>
              <a:buChar char="●"/>
            </a:pPr>
            <a:r>
              <a:rPr lang="en-US" sz="3200">
                <a:solidFill>
                  <a:schemeClr val="dk1"/>
                </a:solidFill>
                <a:latin typeface="Raleway"/>
                <a:ea typeface="Raleway"/>
                <a:cs typeface="Raleway"/>
                <a:sym typeface="Raleway"/>
              </a:rPr>
              <a:t>NEISD STEM Academy</a:t>
            </a:r>
            <a:endParaRPr sz="3200">
              <a:solidFill>
                <a:schemeClr val="dk1"/>
              </a:solidFill>
              <a:latin typeface="Raleway"/>
              <a:ea typeface="Raleway"/>
              <a:cs typeface="Raleway"/>
              <a:sym typeface="Raleway"/>
            </a:endParaRPr>
          </a:p>
          <a:p>
            <a:pPr indent="-431800" lvl="1" marL="914400" rtl="0" algn="l">
              <a:spcBef>
                <a:spcPts val="0"/>
              </a:spcBef>
              <a:spcAft>
                <a:spcPts val="0"/>
              </a:spcAft>
              <a:buClr>
                <a:schemeClr val="dk1"/>
              </a:buClr>
              <a:buSzPts val="3200"/>
              <a:buFont typeface="Raleway"/>
              <a:buChar char="○"/>
            </a:pPr>
            <a:r>
              <a:rPr lang="en-US" sz="3200">
                <a:solidFill>
                  <a:schemeClr val="dk1"/>
                </a:solidFill>
                <a:latin typeface="Raleway"/>
                <a:ea typeface="Raleway"/>
                <a:cs typeface="Raleway"/>
                <a:sym typeface="Raleway"/>
              </a:rPr>
              <a:t>NEISD- middle school- same struggle with space</a:t>
            </a:r>
            <a:endParaRPr sz="3200">
              <a:solidFill>
                <a:schemeClr val="dk1"/>
              </a:solidFill>
              <a:latin typeface="Raleway"/>
              <a:ea typeface="Raleway"/>
              <a:cs typeface="Raleway"/>
              <a:sym typeface="Raleway"/>
            </a:endParaRPr>
          </a:p>
          <a:p>
            <a:pPr indent="0" lvl="0" marL="0" rtl="0" algn="l">
              <a:spcBef>
                <a:spcPts val="0"/>
              </a:spcBef>
              <a:spcAft>
                <a:spcPts val="0"/>
              </a:spcAft>
              <a:buNone/>
            </a:pPr>
            <a:r>
              <a:t/>
            </a:r>
            <a:endParaRPr sz="3200">
              <a:solidFill>
                <a:schemeClr val="dk1"/>
              </a:solidFill>
              <a:latin typeface="Raleway"/>
              <a:ea typeface="Raleway"/>
              <a:cs typeface="Raleway"/>
              <a:sym typeface="Raleway"/>
            </a:endParaRPr>
          </a:p>
          <a:p>
            <a:pPr indent="0" lvl="0" marL="0" rtl="0" algn="l">
              <a:spcBef>
                <a:spcPts val="0"/>
              </a:spcBef>
              <a:spcAft>
                <a:spcPts val="0"/>
              </a:spcAft>
              <a:buNone/>
            </a:pPr>
            <a:r>
              <a:rPr lang="en-US" sz="3200">
                <a:solidFill>
                  <a:schemeClr val="dk1"/>
                </a:solidFill>
                <a:latin typeface="Raleway"/>
                <a:ea typeface="Raleway"/>
                <a:cs typeface="Raleway"/>
                <a:sym typeface="Raleway"/>
              </a:rPr>
              <a:t>Both indoors and </a:t>
            </a:r>
            <a:r>
              <a:rPr lang="en-US" sz="3200">
                <a:solidFill>
                  <a:schemeClr val="dk1"/>
                </a:solidFill>
                <a:latin typeface="Raleway"/>
                <a:ea typeface="Raleway"/>
                <a:cs typeface="Raleway"/>
                <a:sym typeface="Raleway"/>
              </a:rPr>
              <a:t>outdoor learning areas and creative learning environments</a:t>
            </a:r>
            <a:endParaRPr sz="3200">
              <a:solidFill>
                <a:schemeClr val="dk1"/>
              </a:solidFill>
              <a:latin typeface="Raleway"/>
              <a:ea typeface="Raleway"/>
              <a:cs typeface="Raleway"/>
              <a:sym typeface="Raleway"/>
            </a:endParaRPr>
          </a:p>
        </p:txBody>
      </p:sp>
      <p:pic>
        <p:nvPicPr>
          <p:cNvPr id="214" name="Google Shape;214;g33296172bb7_0_124"/>
          <p:cNvPicPr preferRelativeResize="0"/>
          <p:nvPr/>
        </p:nvPicPr>
        <p:blipFill>
          <a:blip r:embed="rId5">
            <a:alphaModFix/>
          </a:blip>
          <a:stretch>
            <a:fillRect/>
          </a:stretch>
        </p:blipFill>
        <p:spPr>
          <a:xfrm>
            <a:off x="4572000" y="6816566"/>
            <a:ext cx="2864398" cy="3819208"/>
          </a:xfrm>
          <a:prstGeom prst="rect">
            <a:avLst/>
          </a:prstGeom>
          <a:noFill/>
          <a:ln>
            <a:noFill/>
          </a:ln>
        </p:spPr>
      </p:pic>
      <p:pic>
        <p:nvPicPr>
          <p:cNvPr id="215" name="Google Shape;215;g33296172bb7_0_124"/>
          <p:cNvPicPr preferRelativeResize="0"/>
          <p:nvPr/>
        </p:nvPicPr>
        <p:blipFill>
          <a:blip r:embed="rId6">
            <a:alphaModFix/>
          </a:blip>
          <a:stretch>
            <a:fillRect/>
          </a:stretch>
        </p:blipFill>
        <p:spPr>
          <a:xfrm>
            <a:off x="4817254" y="2952475"/>
            <a:ext cx="3196274" cy="4261750"/>
          </a:xfrm>
          <a:prstGeom prst="rect">
            <a:avLst/>
          </a:prstGeom>
          <a:noFill/>
          <a:ln>
            <a:noFill/>
          </a:ln>
        </p:spPr>
      </p:pic>
      <p:pic>
        <p:nvPicPr>
          <p:cNvPr id="216" name="Google Shape;216;g33296172bb7_0_124"/>
          <p:cNvPicPr preferRelativeResize="0"/>
          <p:nvPr/>
        </p:nvPicPr>
        <p:blipFill>
          <a:blip r:embed="rId7">
            <a:alphaModFix/>
          </a:blip>
          <a:stretch>
            <a:fillRect/>
          </a:stretch>
        </p:blipFill>
        <p:spPr>
          <a:xfrm>
            <a:off x="491897" y="7825650"/>
            <a:ext cx="3558948" cy="26692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5693"/>
        </a:solidFill>
      </p:bgPr>
    </p:bg>
    <p:spTree>
      <p:nvGrpSpPr>
        <p:cNvPr id="220" name="Shape 220"/>
        <p:cNvGrpSpPr/>
        <p:nvPr/>
      </p:nvGrpSpPr>
      <p:grpSpPr>
        <a:xfrm>
          <a:off x="0" y="0"/>
          <a:ext cx="0" cy="0"/>
          <a:chOff x="0" y="0"/>
          <a:chExt cx="0" cy="0"/>
        </a:xfrm>
      </p:grpSpPr>
      <p:grpSp>
        <p:nvGrpSpPr>
          <p:cNvPr id="221" name="Google Shape;221;g33296172bb7_0_137"/>
          <p:cNvGrpSpPr/>
          <p:nvPr/>
        </p:nvGrpSpPr>
        <p:grpSpPr>
          <a:xfrm>
            <a:off x="0" y="2520301"/>
            <a:ext cx="18288087" cy="9197778"/>
            <a:chOff x="0" y="-47625"/>
            <a:chExt cx="5512611" cy="2329200"/>
          </a:xfrm>
        </p:grpSpPr>
        <p:sp>
          <p:nvSpPr>
            <p:cNvPr id="222" name="Google Shape;222;g33296172bb7_0_137"/>
            <p:cNvSpPr/>
            <p:nvPr/>
          </p:nvSpPr>
          <p:spPr>
            <a:xfrm>
              <a:off x="0" y="0"/>
              <a:ext cx="5512611" cy="2281491"/>
            </a:xfrm>
            <a:custGeom>
              <a:rect b="b" l="l" r="r" t="t"/>
              <a:pathLst>
                <a:path extrusionOk="0" h="2281491" w="5512611">
                  <a:moveTo>
                    <a:pt x="0" y="0"/>
                  </a:moveTo>
                  <a:lnTo>
                    <a:pt x="5512611" y="0"/>
                  </a:lnTo>
                  <a:lnTo>
                    <a:pt x="5512611" y="2281491"/>
                  </a:lnTo>
                  <a:lnTo>
                    <a:pt x="0" y="2281491"/>
                  </a:ln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 name="Google Shape;223;g33296172bb7_0_137"/>
            <p:cNvSpPr txBox="1"/>
            <p:nvPr/>
          </p:nvSpPr>
          <p:spPr>
            <a:xfrm>
              <a:off x="0" y="-47625"/>
              <a:ext cx="5512500" cy="2329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4" name="Google Shape;224;g33296172bb7_0_137"/>
          <p:cNvGrpSpPr/>
          <p:nvPr/>
        </p:nvGrpSpPr>
        <p:grpSpPr>
          <a:xfrm>
            <a:off x="16744950" y="-981075"/>
            <a:ext cx="2864388" cy="2864388"/>
            <a:chOff x="0" y="0"/>
            <a:chExt cx="812800" cy="812800"/>
          </a:xfrm>
        </p:grpSpPr>
        <p:sp>
          <p:nvSpPr>
            <p:cNvPr id="225" name="Google Shape;225;g33296172bb7_0_13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 name="Google Shape;226;g33296172bb7_0_13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7" name="Google Shape;227;g33296172bb7_0_137"/>
          <p:cNvSpPr txBox="1"/>
          <p:nvPr/>
        </p:nvSpPr>
        <p:spPr>
          <a:xfrm>
            <a:off x="452471" y="827348"/>
            <a:ext cx="16851000" cy="646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a:solidFill>
                  <a:srgbClr val="FFFFFF"/>
                </a:solidFill>
                <a:latin typeface="Raleway"/>
                <a:ea typeface="Raleway"/>
                <a:cs typeface="Raleway"/>
                <a:sym typeface="Raleway"/>
              </a:rPr>
              <a:t>San Antonio</a:t>
            </a:r>
            <a:r>
              <a:rPr lang="en-US" sz="4200">
                <a:solidFill>
                  <a:srgbClr val="FFFFFF"/>
                </a:solidFill>
                <a:latin typeface="Raleway"/>
                <a:ea typeface="Raleway"/>
                <a:cs typeface="Raleway"/>
                <a:sym typeface="Raleway"/>
              </a:rPr>
              <a:t> - Northside ISD Health Careers</a:t>
            </a:r>
            <a:endParaRPr/>
          </a:p>
        </p:txBody>
      </p:sp>
      <p:pic>
        <p:nvPicPr>
          <p:cNvPr id="228" name="Google Shape;228;g33296172bb7_0_137"/>
          <p:cNvPicPr preferRelativeResize="0"/>
          <p:nvPr/>
        </p:nvPicPr>
        <p:blipFill rotWithShape="1">
          <a:blip r:embed="rId3">
            <a:alphaModFix/>
          </a:blip>
          <a:srcRect b="8132" l="0" r="24573" t="25316"/>
          <a:stretch/>
        </p:blipFill>
        <p:spPr>
          <a:xfrm>
            <a:off x="168675" y="6469325"/>
            <a:ext cx="5957552" cy="3942396"/>
          </a:xfrm>
          <a:prstGeom prst="rect">
            <a:avLst/>
          </a:prstGeom>
          <a:noFill/>
          <a:ln cap="flat" cmpd="sng" w="19050">
            <a:solidFill>
              <a:schemeClr val="dk1"/>
            </a:solidFill>
            <a:prstDash val="solid"/>
            <a:round/>
            <a:headEnd len="sm" w="sm" type="none"/>
            <a:tailEnd len="sm" w="sm" type="none"/>
          </a:ln>
        </p:spPr>
      </p:pic>
      <p:pic>
        <p:nvPicPr>
          <p:cNvPr id="229" name="Google Shape;229;g33296172bb7_0_137"/>
          <p:cNvPicPr preferRelativeResize="0"/>
          <p:nvPr/>
        </p:nvPicPr>
        <p:blipFill rotWithShape="1">
          <a:blip r:embed="rId4">
            <a:alphaModFix/>
          </a:blip>
          <a:srcRect b="8772" l="0" r="31553" t="14675"/>
          <a:stretch/>
        </p:blipFill>
        <p:spPr>
          <a:xfrm>
            <a:off x="168675" y="1754775"/>
            <a:ext cx="5490903" cy="4606028"/>
          </a:xfrm>
          <a:prstGeom prst="rect">
            <a:avLst/>
          </a:prstGeom>
          <a:noFill/>
          <a:ln cap="flat" cmpd="sng" w="19050">
            <a:solidFill>
              <a:schemeClr val="dk1"/>
            </a:solidFill>
            <a:prstDash val="solid"/>
            <a:round/>
            <a:headEnd len="sm" w="sm" type="none"/>
            <a:tailEnd len="sm" w="sm" type="none"/>
          </a:ln>
        </p:spPr>
      </p:pic>
      <p:pic>
        <p:nvPicPr>
          <p:cNvPr id="230" name="Google Shape;230;g33296172bb7_0_137"/>
          <p:cNvPicPr preferRelativeResize="0"/>
          <p:nvPr/>
        </p:nvPicPr>
        <p:blipFill rotWithShape="1">
          <a:blip r:embed="rId5">
            <a:alphaModFix/>
          </a:blip>
          <a:srcRect b="24253" l="0" r="9115" t="21622"/>
          <a:stretch/>
        </p:blipFill>
        <p:spPr>
          <a:xfrm>
            <a:off x="5844250" y="1732850"/>
            <a:ext cx="10024741" cy="4477478"/>
          </a:xfrm>
          <a:prstGeom prst="rect">
            <a:avLst/>
          </a:prstGeom>
          <a:noFill/>
          <a:ln cap="flat" cmpd="sng" w="19050">
            <a:solidFill>
              <a:schemeClr val="dk1"/>
            </a:solidFill>
            <a:prstDash val="solid"/>
            <a:round/>
            <a:headEnd len="sm" w="sm" type="none"/>
            <a:tailEnd len="sm" w="sm" type="none"/>
          </a:ln>
        </p:spPr>
      </p:pic>
      <p:sp>
        <p:nvSpPr>
          <p:cNvPr id="231" name="Google Shape;231;g33296172bb7_0_137"/>
          <p:cNvSpPr txBox="1"/>
          <p:nvPr/>
        </p:nvSpPr>
        <p:spPr>
          <a:xfrm>
            <a:off x="6351300" y="6360800"/>
            <a:ext cx="11067300" cy="40509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chemeClr val="dk1"/>
              </a:buClr>
              <a:buSzPts val="2500"/>
              <a:buFont typeface="Raleway"/>
              <a:buChar char="●"/>
            </a:pPr>
            <a:r>
              <a:rPr lang="en-US" sz="2500">
                <a:solidFill>
                  <a:schemeClr val="dk1"/>
                </a:solidFill>
                <a:latin typeface="Raleway"/>
                <a:ea typeface="Raleway"/>
                <a:cs typeface="Raleway"/>
                <a:sym typeface="Raleway"/>
              </a:rPr>
              <a:t>Opened 1984; CTE Wing 2020</a:t>
            </a:r>
            <a:endParaRPr sz="2500">
              <a:solidFill>
                <a:schemeClr val="dk1"/>
              </a:solidFill>
              <a:latin typeface="Raleway"/>
              <a:ea typeface="Raleway"/>
              <a:cs typeface="Raleway"/>
              <a:sym typeface="Raleway"/>
            </a:endParaRPr>
          </a:p>
          <a:p>
            <a:pPr indent="-387350" lvl="0" marL="457200" rtl="0" algn="l">
              <a:spcBef>
                <a:spcPts val="0"/>
              </a:spcBef>
              <a:spcAft>
                <a:spcPts val="0"/>
              </a:spcAft>
              <a:buClr>
                <a:schemeClr val="dk1"/>
              </a:buClr>
              <a:buSzPts val="2500"/>
              <a:buFont typeface="Raleway"/>
              <a:buChar char="●"/>
            </a:pPr>
            <a:r>
              <a:rPr lang="en-US" sz="2500">
                <a:solidFill>
                  <a:schemeClr val="dk1"/>
                </a:solidFill>
                <a:latin typeface="Raleway"/>
                <a:ea typeface="Raleway"/>
                <a:cs typeface="Raleway"/>
                <a:sym typeface="Raleway"/>
              </a:rPr>
              <a:t>Only stand alone magnet in NISD, only HS on block schedule to allow for practicum blocks of 3 hrs</a:t>
            </a:r>
            <a:endParaRPr sz="2500">
              <a:solidFill>
                <a:schemeClr val="dk1"/>
              </a:solidFill>
              <a:latin typeface="Raleway"/>
              <a:ea typeface="Raleway"/>
              <a:cs typeface="Raleway"/>
              <a:sym typeface="Raleway"/>
            </a:endParaRPr>
          </a:p>
          <a:p>
            <a:pPr indent="-387350" lvl="0" marL="457200" rtl="0" algn="l">
              <a:spcBef>
                <a:spcPts val="0"/>
              </a:spcBef>
              <a:spcAft>
                <a:spcPts val="0"/>
              </a:spcAft>
              <a:buClr>
                <a:schemeClr val="dk1"/>
              </a:buClr>
              <a:buSzPts val="2500"/>
              <a:buFont typeface="Raleway"/>
              <a:buChar char="●"/>
            </a:pPr>
            <a:r>
              <a:rPr lang="en-US" sz="2500">
                <a:solidFill>
                  <a:schemeClr val="dk1"/>
                </a:solidFill>
                <a:latin typeface="Raleway"/>
                <a:ea typeface="Raleway"/>
                <a:cs typeface="Raleway"/>
                <a:sym typeface="Raleway"/>
              </a:rPr>
              <a:t>900 students, grades 9-12</a:t>
            </a:r>
            <a:endParaRPr sz="2500">
              <a:solidFill>
                <a:schemeClr val="dk1"/>
              </a:solidFill>
              <a:latin typeface="Raleway"/>
              <a:ea typeface="Raleway"/>
              <a:cs typeface="Raleway"/>
              <a:sym typeface="Raleway"/>
            </a:endParaRPr>
          </a:p>
          <a:p>
            <a:pPr indent="-387350" lvl="0" marL="457200" rtl="0" algn="l">
              <a:spcBef>
                <a:spcPts val="0"/>
              </a:spcBef>
              <a:spcAft>
                <a:spcPts val="0"/>
              </a:spcAft>
              <a:buClr>
                <a:schemeClr val="dk1"/>
              </a:buClr>
              <a:buSzPts val="2500"/>
              <a:buFont typeface="Raleway"/>
              <a:buChar char="●"/>
            </a:pPr>
            <a:r>
              <a:rPr lang="en-US" sz="2500">
                <a:solidFill>
                  <a:schemeClr val="dk1"/>
                </a:solidFill>
                <a:latin typeface="Raleway"/>
                <a:ea typeface="Raleway"/>
                <a:cs typeface="Raleway"/>
                <a:sym typeface="Raleway"/>
              </a:rPr>
              <a:t>Students accepted from within and outside NISD with passing STAAR</a:t>
            </a:r>
            <a:endParaRPr sz="2500">
              <a:solidFill>
                <a:schemeClr val="dk1"/>
              </a:solidFill>
              <a:latin typeface="Raleway"/>
              <a:ea typeface="Raleway"/>
              <a:cs typeface="Raleway"/>
              <a:sym typeface="Raleway"/>
            </a:endParaRPr>
          </a:p>
          <a:p>
            <a:pPr indent="-387350" lvl="0" marL="457200" rtl="0" algn="l">
              <a:spcBef>
                <a:spcPts val="0"/>
              </a:spcBef>
              <a:spcAft>
                <a:spcPts val="0"/>
              </a:spcAft>
              <a:buClr>
                <a:schemeClr val="dk1"/>
              </a:buClr>
              <a:buSzPts val="2500"/>
              <a:buFont typeface="Raleway"/>
              <a:buChar char="●"/>
            </a:pPr>
            <a:r>
              <a:rPr lang="en-US" sz="2500">
                <a:solidFill>
                  <a:schemeClr val="dk1"/>
                </a:solidFill>
                <a:latin typeface="Raleway"/>
                <a:ea typeface="Raleway"/>
                <a:cs typeface="Raleway"/>
                <a:sym typeface="Raleway"/>
              </a:rPr>
              <a:t>Fine Arts - Orchestra, Band, Choir, Art</a:t>
            </a:r>
            <a:endParaRPr sz="2500">
              <a:solidFill>
                <a:schemeClr val="dk1"/>
              </a:solidFill>
              <a:latin typeface="Raleway"/>
              <a:ea typeface="Raleway"/>
              <a:cs typeface="Raleway"/>
              <a:sym typeface="Raleway"/>
            </a:endParaRPr>
          </a:p>
          <a:p>
            <a:pPr indent="-387350" lvl="0" marL="457200" rtl="0" algn="l">
              <a:spcBef>
                <a:spcPts val="0"/>
              </a:spcBef>
              <a:spcAft>
                <a:spcPts val="0"/>
              </a:spcAft>
              <a:buClr>
                <a:schemeClr val="dk1"/>
              </a:buClr>
              <a:buSzPts val="2500"/>
              <a:buFont typeface="Raleway"/>
              <a:buChar char="●"/>
            </a:pPr>
            <a:r>
              <a:rPr lang="en-US" sz="2500">
                <a:solidFill>
                  <a:schemeClr val="dk1"/>
                </a:solidFill>
                <a:latin typeface="Raleway"/>
                <a:ea typeface="Raleway"/>
                <a:cs typeface="Raleway"/>
                <a:sym typeface="Raleway"/>
              </a:rPr>
              <a:t>Lifetime sports - golf, swimming, water polo, tennis</a:t>
            </a:r>
            <a:endParaRPr sz="2500">
              <a:solidFill>
                <a:schemeClr val="dk1"/>
              </a:solidFill>
              <a:latin typeface="Raleway"/>
              <a:ea typeface="Raleway"/>
              <a:cs typeface="Raleway"/>
              <a:sym typeface="Raleway"/>
            </a:endParaRPr>
          </a:p>
          <a:p>
            <a:pPr indent="-387350" lvl="0" marL="457200" rtl="0" algn="l">
              <a:spcBef>
                <a:spcPts val="0"/>
              </a:spcBef>
              <a:spcAft>
                <a:spcPts val="0"/>
              </a:spcAft>
              <a:buClr>
                <a:schemeClr val="dk1"/>
              </a:buClr>
              <a:buSzPts val="2500"/>
              <a:buFont typeface="Raleway"/>
              <a:buChar char="●"/>
            </a:pPr>
            <a:r>
              <a:rPr lang="en-US" sz="2500">
                <a:solidFill>
                  <a:schemeClr val="dk1"/>
                </a:solidFill>
                <a:latin typeface="Raleway"/>
                <a:ea typeface="Raleway"/>
                <a:cs typeface="Raleway"/>
                <a:sym typeface="Raleway"/>
              </a:rPr>
              <a:t>Certifications - CNA, Phlebotomy, Pharmacy Technician, Sterile Processing, Registered Dental Assistant</a:t>
            </a:r>
            <a:endParaRPr sz="2500">
              <a:solidFill>
                <a:schemeClr val="dk1"/>
              </a:solidFill>
              <a:latin typeface="Raleway"/>
              <a:ea typeface="Raleway"/>
              <a:cs typeface="Raleway"/>
              <a:sym typeface="Raleway"/>
            </a:endParaRPr>
          </a:p>
          <a:p>
            <a:pPr indent="-387350" lvl="0" marL="457200" rtl="0" algn="l">
              <a:spcBef>
                <a:spcPts val="0"/>
              </a:spcBef>
              <a:spcAft>
                <a:spcPts val="0"/>
              </a:spcAft>
              <a:buClr>
                <a:schemeClr val="dk1"/>
              </a:buClr>
              <a:buSzPts val="2500"/>
              <a:buFont typeface="Raleway"/>
              <a:buChar char="●"/>
            </a:pPr>
            <a:r>
              <a:rPr lang="en-US" sz="2500">
                <a:solidFill>
                  <a:schemeClr val="dk1"/>
                </a:solidFill>
                <a:latin typeface="Raleway"/>
                <a:ea typeface="Raleway"/>
                <a:cs typeface="Raleway"/>
                <a:sym typeface="Raleway"/>
              </a:rPr>
              <a:t>Program is geared to students not needing additional supports</a:t>
            </a:r>
            <a:endParaRPr sz="2500">
              <a:solidFill>
                <a:schemeClr val="dk1"/>
              </a:solidFill>
              <a:latin typeface="Raleway"/>
              <a:ea typeface="Raleway"/>
              <a:cs typeface="Raleway"/>
              <a:sym typeface="Raleway"/>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