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4"/>
    <p:sldMasterId id="2147483687" r:id="rId5"/>
    <p:sldMasterId id="2147483660" r:id="rId6"/>
    <p:sldMasterId id="2147483768" r:id="rId7"/>
    <p:sldMasterId id="2147483770" r:id="rId8"/>
  </p:sldMasterIdLst>
  <p:notesMasterIdLst>
    <p:notesMasterId r:id="rId41"/>
  </p:notesMasterIdLst>
  <p:sldIdLst>
    <p:sldId id="109167" r:id="rId9"/>
    <p:sldId id="109579" r:id="rId10"/>
    <p:sldId id="109706" r:id="rId11"/>
    <p:sldId id="109584" r:id="rId12"/>
    <p:sldId id="109585" r:id="rId13"/>
    <p:sldId id="109708" r:id="rId14"/>
    <p:sldId id="109588" r:id="rId15"/>
    <p:sldId id="109705" r:id="rId16"/>
    <p:sldId id="109691" r:id="rId17"/>
    <p:sldId id="109695" r:id="rId18"/>
    <p:sldId id="109693" r:id="rId19"/>
    <p:sldId id="109694" r:id="rId20"/>
    <p:sldId id="109696" r:id="rId21"/>
    <p:sldId id="109592" r:id="rId22"/>
    <p:sldId id="109578" r:id="rId23"/>
    <p:sldId id="109685" r:id="rId24"/>
    <p:sldId id="109677" r:id="rId25"/>
    <p:sldId id="109664" r:id="rId26"/>
    <p:sldId id="109709" r:id="rId27"/>
    <p:sldId id="109700" r:id="rId28"/>
    <p:sldId id="109714" r:id="rId29"/>
    <p:sldId id="109715" r:id="rId30"/>
    <p:sldId id="109710" r:id="rId31"/>
    <p:sldId id="109681" r:id="rId32"/>
    <p:sldId id="109716" r:id="rId33"/>
    <p:sldId id="109717" r:id="rId34"/>
    <p:sldId id="109718" r:id="rId35"/>
    <p:sldId id="109711" r:id="rId36"/>
    <p:sldId id="109712" r:id="rId37"/>
    <p:sldId id="109663" r:id="rId38"/>
    <p:sldId id="109704" r:id="rId39"/>
    <p:sldId id="109713" r:id="rId40"/>
  </p:sldIdLst>
  <p:sldSz cx="12192000" cy="6858000"/>
  <p:notesSz cx="7315200" cy="96012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/ The Charge" id="{590A9EC4-E27D-40FE-A361-6341F318B0B7}">
          <p14:sldIdLst>
            <p14:sldId id="109167"/>
            <p14:sldId id="109579"/>
            <p14:sldId id="109706"/>
            <p14:sldId id="109584"/>
            <p14:sldId id="109585"/>
          </p14:sldIdLst>
        </p14:section>
        <p14:section name="Recap" id="{F8BD0B0A-9CCF-4AEF-A37C-69419EA72EE6}">
          <p14:sldIdLst>
            <p14:sldId id="109708"/>
            <p14:sldId id="109588"/>
            <p14:sldId id="109705"/>
            <p14:sldId id="109691"/>
            <p14:sldId id="109695"/>
            <p14:sldId id="109693"/>
            <p14:sldId id="109694"/>
            <p14:sldId id="109696"/>
            <p14:sldId id="109592"/>
            <p14:sldId id="109578"/>
            <p14:sldId id="109685"/>
            <p14:sldId id="109677"/>
            <p14:sldId id="109664"/>
          </p14:sldIdLst>
        </p14:section>
        <p14:section name="Pulse Check Survey Results" id="{7C0780FB-8A5D-41E3-9B9A-015ABAB59F59}">
          <p14:sldIdLst>
            <p14:sldId id="109709"/>
            <p14:sldId id="109700"/>
            <p14:sldId id="109714"/>
            <p14:sldId id="109715"/>
          </p14:sldIdLst>
        </p14:section>
        <p14:section name="BMSN Walking Tour + Compass Point Activity" id="{A8B31A66-074D-49B9-9F14-0F0AA7E6EF89}">
          <p14:sldIdLst>
            <p14:sldId id="109710"/>
            <p14:sldId id="109681"/>
            <p14:sldId id="109716"/>
            <p14:sldId id="109717"/>
            <p14:sldId id="109718"/>
          </p14:sldIdLst>
        </p14:section>
        <p14:section name="Large Group Discussion" id="{E1E30AF8-0523-4C97-91D6-65B0B97E6F04}">
          <p14:sldIdLst>
            <p14:sldId id="109711"/>
          </p14:sldIdLst>
        </p14:section>
        <p14:section name="Look Ahead / Next Steps" id="{A719CE55-AAE5-4A50-AFAD-494D063E1665}">
          <p14:sldIdLst>
            <p14:sldId id="109712"/>
            <p14:sldId id="109663"/>
            <p14:sldId id="109704"/>
          </p14:sldIdLst>
        </p14:section>
        <p14:section name="Exit Ticket + Dismissal" id="{F35CDFA6-2634-4240-A33E-656605644B67}">
          <p14:sldIdLst>
            <p14:sldId id="1097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38"/>
    <a:srgbClr val="9AA0FC"/>
    <a:srgbClr val="FF413E"/>
    <a:srgbClr val="DF7399"/>
    <a:srgbClr val="1A69F4"/>
    <a:srgbClr val="02D28C"/>
    <a:srgbClr val="F1A800"/>
    <a:srgbClr val="00A8DF"/>
    <a:srgbClr val="8C6FAE"/>
    <a:srgbClr val="0B2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C8ED00-2829-4404-8DBB-393BE5220C4B}" v="8" dt="2025-04-01T18:25:49.737"/>
    <p1510:client id="{84E976B8-10B4-4871-8CD1-86B2332D872C}" v="202" dt="2025-04-01T17:54:01.871"/>
    <p1510:client id="{A68F364A-A834-4D48-8E53-BF0B1BD5C358}" v="505" dt="2025-04-02T03:15:01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83535" autoAdjust="0"/>
  </p:normalViewPr>
  <p:slideViewPr>
    <p:cSldViewPr snapToGrid="0">
      <p:cViewPr varScale="1">
        <p:scale>
          <a:sx n="53" d="100"/>
          <a:sy n="53" d="100"/>
        </p:scale>
        <p:origin x="11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gs" Target="tags/tag1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35F667-066F-40DB-83E9-81DAC18E5B0A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27B22863-DE39-49AF-91C3-6EC28C7FD994}">
      <dgm:prSet phldrT="[Text]"/>
      <dgm:spPr/>
      <dgm:t>
        <a:bodyPr/>
        <a:lstStyle/>
        <a:p>
          <a:r>
            <a:rPr lang="en-US" dirty="0">
              <a:latin typeface="+mj-lt"/>
            </a:rPr>
            <a:t>Develop</a:t>
          </a:r>
        </a:p>
        <a:p>
          <a:r>
            <a:rPr lang="en-US" dirty="0">
              <a:latin typeface="+mj-lt"/>
            </a:rPr>
            <a:t>the Program</a:t>
          </a:r>
        </a:p>
      </dgm:t>
    </dgm:pt>
    <dgm:pt modelId="{ACD4395C-BC20-4D89-8471-BAF6B066B204}" type="parTrans" cxnId="{016771B5-A593-486E-AA6C-015F6EC1BD43}">
      <dgm:prSet/>
      <dgm:spPr/>
      <dgm:t>
        <a:bodyPr/>
        <a:lstStyle/>
        <a:p>
          <a:endParaRPr lang="en-US"/>
        </a:p>
      </dgm:t>
    </dgm:pt>
    <dgm:pt modelId="{618E5EEF-FECC-4467-977F-650E2D423862}" type="sibTrans" cxnId="{016771B5-A593-486E-AA6C-015F6EC1BD43}">
      <dgm:prSet/>
      <dgm:spPr/>
      <dgm:t>
        <a:bodyPr/>
        <a:lstStyle/>
        <a:p>
          <a:endParaRPr lang="en-US"/>
        </a:p>
      </dgm:t>
    </dgm:pt>
    <dgm:pt modelId="{9650B474-CC67-4D02-A3FD-0E25B7724557}">
      <dgm:prSet phldrT="[Text]"/>
      <dgm:spPr/>
      <dgm:t>
        <a:bodyPr/>
        <a:lstStyle/>
        <a:p>
          <a:r>
            <a:rPr lang="en-US" dirty="0">
              <a:latin typeface="+mj-lt"/>
            </a:rPr>
            <a:t>Facility</a:t>
          </a:r>
        </a:p>
        <a:p>
          <a:r>
            <a:rPr lang="en-US" dirty="0">
              <a:latin typeface="+mj-lt"/>
            </a:rPr>
            <a:t> Assessment</a:t>
          </a:r>
        </a:p>
      </dgm:t>
    </dgm:pt>
    <dgm:pt modelId="{A489022E-FF30-450E-8CA9-965081A31F4F}" type="parTrans" cxnId="{8E8E16D0-2BAE-4FAC-80BD-000618C9C471}">
      <dgm:prSet/>
      <dgm:spPr/>
      <dgm:t>
        <a:bodyPr/>
        <a:lstStyle/>
        <a:p>
          <a:endParaRPr lang="en-US"/>
        </a:p>
      </dgm:t>
    </dgm:pt>
    <dgm:pt modelId="{5C51EC01-BDCF-448B-8606-4FE29DF2A4BB}" type="sibTrans" cxnId="{8E8E16D0-2BAE-4FAC-80BD-000618C9C471}">
      <dgm:prSet/>
      <dgm:spPr/>
      <dgm:t>
        <a:bodyPr/>
        <a:lstStyle/>
        <a:p>
          <a:endParaRPr lang="en-US"/>
        </a:p>
      </dgm:t>
    </dgm:pt>
    <dgm:pt modelId="{BE16803B-D2BC-481D-AADE-479BFF2BA113}">
      <dgm:prSet phldrT="[Text]"/>
      <dgm:spPr/>
      <dgm:t>
        <a:bodyPr/>
        <a:lstStyle/>
        <a:p>
          <a:r>
            <a:rPr lang="en-US" dirty="0">
              <a:latin typeface="+mj-lt"/>
            </a:rPr>
            <a:t>Cost</a:t>
          </a:r>
        </a:p>
        <a:p>
          <a:r>
            <a:rPr lang="en-US" dirty="0">
              <a:latin typeface="+mj-lt"/>
            </a:rPr>
            <a:t>Implications</a:t>
          </a:r>
        </a:p>
      </dgm:t>
    </dgm:pt>
    <dgm:pt modelId="{7D5711AC-56C3-487C-B0B9-F215ABE655C1}" type="parTrans" cxnId="{2193153C-7849-4BB8-BB6A-CD9530C32633}">
      <dgm:prSet/>
      <dgm:spPr/>
      <dgm:t>
        <a:bodyPr/>
        <a:lstStyle/>
        <a:p>
          <a:endParaRPr lang="en-US"/>
        </a:p>
      </dgm:t>
    </dgm:pt>
    <dgm:pt modelId="{90087718-A74C-4A4D-AC9E-7A5D04AF45B1}" type="sibTrans" cxnId="{2193153C-7849-4BB8-BB6A-CD9530C32633}">
      <dgm:prSet/>
      <dgm:spPr/>
      <dgm:t>
        <a:bodyPr/>
        <a:lstStyle/>
        <a:p>
          <a:endParaRPr lang="en-US"/>
        </a:p>
      </dgm:t>
    </dgm:pt>
    <dgm:pt modelId="{48320E8B-FA4A-4E1F-8E44-06D680103A37}">
      <dgm:prSet phldrT="[Text]"/>
      <dgm:spPr/>
      <dgm:t>
        <a:bodyPr/>
        <a:lstStyle/>
        <a:p>
          <a:r>
            <a:rPr lang="en-US" dirty="0">
              <a:latin typeface="+mj-lt"/>
            </a:rPr>
            <a:t>Report Out /</a:t>
          </a:r>
        </a:p>
        <a:p>
          <a:r>
            <a:rPr lang="en-US" dirty="0">
              <a:latin typeface="+mj-lt"/>
            </a:rPr>
            <a:t>Recommendation</a:t>
          </a:r>
        </a:p>
      </dgm:t>
    </dgm:pt>
    <dgm:pt modelId="{C3EAFA39-5E3E-420F-92EC-497A5D30CF66}" type="parTrans" cxnId="{A9A0106D-B671-40CD-9282-2AE9059A9E80}">
      <dgm:prSet/>
      <dgm:spPr/>
      <dgm:t>
        <a:bodyPr/>
        <a:lstStyle/>
        <a:p>
          <a:endParaRPr lang="en-US"/>
        </a:p>
      </dgm:t>
    </dgm:pt>
    <dgm:pt modelId="{D647B624-905C-4186-9461-881C3ED57373}" type="sibTrans" cxnId="{A9A0106D-B671-40CD-9282-2AE9059A9E80}">
      <dgm:prSet/>
      <dgm:spPr/>
      <dgm:t>
        <a:bodyPr/>
        <a:lstStyle/>
        <a:p>
          <a:endParaRPr lang="en-US"/>
        </a:p>
      </dgm:t>
    </dgm:pt>
    <dgm:pt modelId="{95FEF38C-66F8-4065-B651-231E2A0B5B9D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800" dirty="0">
              <a:latin typeface="+mn-lt"/>
            </a:rPr>
            <a:t>Refine Program Details</a:t>
          </a:r>
        </a:p>
      </dgm:t>
    </dgm:pt>
    <dgm:pt modelId="{AEA2E1F3-C76E-477E-9954-678B0AE13ED4}" type="parTrans" cxnId="{994D197A-21D5-4A29-9A5C-E97986B4F99A}">
      <dgm:prSet/>
      <dgm:spPr/>
      <dgm:t>
        <a:bodyPr/>
        <a:lstStyle/>
        <a:p>
          <a:endParaRPr lang="en-US"/>
        </a:p>
      </dgm:t>
    </dgm:pt>
    <dgm:pt modelId="{99D34679-2B14-4DF1-9E90-EB5BD5DCB274}" type="sibTrans" cxnId="{994D197A-21D5-4A29-9A5C-E97986B4F99A}">
      <dgm:prSet/>
      <dgm:spPr/>
      <dgm:t>
        <a:bodyPr/>
        <a:lstStyle/>
        <a:p>
          <a:endParaRPr lang="en-US"/>
        </a:p>
      </dgm:t>
    </dgm:pt>
    <dgm:pt modelId="{879721F9-C426-4D03-8C1B-58641253347D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800" dirty="0">
              <a:latin typeface="+mn-lt"/>
            </a:rPr>
            <a:t>Establish Course Specifics</a:t>
          </a:r>
        </a:p>
      </dgm:t>
    </dgm:pt>
    <dgm:pt modelId="{8584716A-33A7-4C58-B77D-3B13331A1B91}" type="parTrans" cxnId="{286B22E8-C54D-42B0-BF29-2F217F52BE1B}">
      <dgm:prSet/>
      <dgm:spPr/>
      <dgm:t>
        <a:bodyPr/>
        <a:lstStyle/>
        <a:p>
          <a:endParaRPr lang="en-US"/>
        </a:p>
      </dgm:t>
    </dgm:pt>
    <dgm:pt modelId="{BE13B15B-F82F-42D0-9F98-91F41DB8C18C}" type="sibTrans" cxnId="{286B22E8-C54D-42B0-BF29-2F217F52BE1B}">
      <dgm:prSet/>
      <dgm:spPr/>
      <dgm:t>
        <a:bodyPr/>
        <a:lstStyle/>
        <a:p>
          <a:endParaRPr lang="en-US"/>
        </a:p>
      </dgm:t>
    </dgm:pt>
    <dgm:pt modelId="{7B81947B-2736-40C2-B10E-54A5B25F9CA5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800" dirty="0">
              <a:latin typeface="+mn-lt"/>
            </a:rPr>
            <a:t>To be led by Boerne ISD Teaching &amp; Learning Dept.</a:t>
          </a:r>
        </a:p>
      </dgm:t>
    </dgm:pt>
    <dgm:pt modelId="{A52FF364-FAD3-4B99-93CC-301EFF019BF8}" type="parTrans" cxnId="{3B216F12-A9DD-4BAD-94E7-CDCA2F78266F}">
      <dgm:prSet/>
      <dgm:spPr/>
      <dgm:t>
        <a:bodyPr/>
        <a:lstStyle/>
        <a:p>
          <a:endParaRPr lang="en-US"/>
        </a:p>
      </dgm:t>
    </dgm:pt>
    <dgm:pt modelId="{EBB808ED-572B-4E18-9003-055A3BB2AB94}" type="sibTrans" cxnId="{3B216F12-A9DD-4BAD-94E7-CDCA2F78266F}">
      <dgm:prSet/>
      <dgm:spPr/>
      <dgm:t>
        <a:bodyPr/>
        <a:lstStyle/>
        <a:p>
          <a:endParaRPr lang="en-US"/>
        </a:p>
      </dgm:t>
    </dgm:pt>
    <dgm:pt modelId="{01B34810-99E5-47D3-A872-E5A409325F44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Assess Overall Building + Site Conditions (systems, structure, etc.)</a:t>
          </a:r>
        </a:p>
      </dgm:t>
    </dgm:pt>
    <dgm:pt modelId="{BDE3887B-98CA-47C2-A09D-93313654316D}" type="parTrans" cxnId="{B12E4F8F-8792-4764-9951-1D2E70E6F1B9}">
      <dgm:prSet/>
      <dgm:spPr/>
      <dgm:t>
        <a:bodyPr/>
        <a:lstStyle/>
        <a:p>
          <a:endParaRPr lang="en-US"/>
        </a:p>
      </dgm:t>
    </dgm:pt>
    <dgm:pt modelId="{FE7407A6-8F67-4DDA-B3B0-29267F828776}" type="sibTrans" cxnId="{B12E4F8F-8792-4764-9951-1D2E70E6F1B9}">
      <dgm:prSet/>
      <dgm:spPr/>
      <dgm:t>
        <a:bodyPr/>
        <a:lstStyle/>
        <a:p>
          <a:endParaRPr lang="en-US"/>
        </a:p>
      </dgm:t>
    </dgm:pt>
    <dgm:pt modelId="{4809E350-3A04-4B84-8CC7-5AEFBCBFF759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Assessments done through the lens of the Program Requirements</a:t>
          </a:r>
        </a:p>
      </dgm:t>
    </dgm:pt>
    <dgm:pt modelId="{6B143F54-ED0D-4520-9054-7155B005844E}" type="parTrans" cxnId="{73C47C1B-AB04-47B3-A715-6745FEDEA292}">
      <dgm:prSet/>
      <dgm:spPr/>
      <dgm:t>
        <a:bodyPr/>
        <a:lstStyle/>
        <a:p>
          <a:endParaRPr lang="en-US"/>
        </a:p>
      </dgm:t>
    </dgm:pt>
    <dgm:pt modelId="{736D13E4-8727-474C-B56E-A8EA0E330886}" type="sibTrans" cxnId="{73C47C1B-AB04-47B3-A715-6745FEDEA292}">
      <dgm:prSet/>
      <dgm:spPr/>
      <dgm:t>
        <a:bodyPr/>
        <a:lstStyle/>
        <a:p>
          <a:endParaRPr lang="en-US"/>
        </a:p>
      </dgm:t>
    </dgm:pt>
    <dgm:pt modelId="{DF4F2753-E54A-469C-9C32-5D56B8FC6C92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Assess Functional Condition of the Building + Site (capacity, space adjacencies, level of renovation, etc.)</a:t>
          </a:r>
        </a:p>
      </dgm:t>
    </dgm:pt>
    <dgm:pt modelId="{62CE9498-9753-4CCC-91F7-8E9B6A334E0E}" type="parTrans" cxnId="{9E303234-072F-4AE5-BC03-769028E1775E}">
      <dgm:prSet/>
      <dgm:spPr/>
      <dgm:t>
        <a:bodyPr/>
        <a:lstStyle/>
        <a:p>
          <a:endParaRPr lang="en-US"/>
        </a:p>
      </dgm:t>
    </dgm:pt>
    <dgm:pt modelId="{05E45DEB-2004-4D4B-8507-99E1966C3D26}" type="sibTrans" cxnId="{9E303234-072F-4AE5-BC03-769028E1775E}">
      <dgm:prSet/>
      <dgm:spPr/>
      <dgm:t>
        <a:bodyPr/>
        <a:lstStyle/>
        <a:p>
          <a:endParaRPr lang="en-US"/>
        </a:p>
      </dgm:t>
    </dgm:pt>
    <dgm:pt modelId="{6B9569A0-292F-4FA0-8F5F-3BA2F40222B1}">
      <dgm:prSet phldrT="[Text]" custT="1"/>
      <dgm:spPr/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Budget analysis of renovation efforts needed to implement the program</a:t>
          </a:r>
        </a:p>
      </dgm:t>
    </dgm:pt>
    <dgm:pt modelId="{FE505533-D9FD-403F-8AAD-2624C87245C2}" type="parTrans" cxnId="{99B52150-F2DC-457E-8EE6-65922942D1DD}">
      <dgm:prSet/>
      <dgm:spPr/>
      <dgm:t>
        <a:bodyPr/>
        <a:lstStyle/>
        <a:p>
          <a:endParaRPr lang="en-US"/>
        </a:p>
      </dgm:t>
    </dgm:pt>
    <dgm:pt modelId="{F22E0EF0-3474-46B9-8574-4D4D90CC8234}" type="sibTrans" cxnId="{99B52150-F2DC-457E-8EE6-65922942D1DD}">
      <dgm:prSet/>
      <dgm:spPr/>
      <dgm:t>
        <a:bodyPr/>
        <a:lstStyle/>
        <a:p>
          <a:endParaRPr lang="en-US"/>
        </a:p>
      </dgm:t>
    </dgm:pt>
    <dgm:pt modelId="{20F918D9-C046-4ECF-8DC6-925B79D74799}">
      <dgm:prSet phldrT="[Text]" custT="1"/>
      <dgm:spPr/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Cost comparison to new construction</a:t>
          </a:r>
        </a:p>
      </dgm:t>
    </dgm:pt>
    <dgm:pt modelId="{0CA2458E-058A-4FA1-92B5-6A8DBFA11EB2}" type="parTrans" cxnId="{6BEE2FF4-6134-4405-AFF8-1E07FAC926CA}">
      <dgm:prSet/>
      <dgm:spPr/>
      <dgm:t>
        <a:bodyPr/>
        <a:lstStyle/>
        <a:p>
          <a:endParaRPr lang="en-US"/>
        </a:p>
      </dgm:t>
    </dgm:pt>
    <dgm:pt modelId="{4DA14BDA-256D-4769-A072-E085A8C682F9}" type="sibTrans" cxnId="{6BEE2FF4-6134-4405-AFF8-1E07FAC926CA}">
      <dgm:prSet/>
      <dgm:spPr/>
      <dgm:t>
        <a:bodyPr/>
        <a:lstStyle/>
        <a:p>
          <a:endParaRPr lang="en-US"/>
        </a:p>
      </dgm:t>
    </dgm:pt>
    <dgm:pt modelId="{60F9AA92-A1F5-4A18-9A8E-8F0632E4CA46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Report to, with potential recommendation, to Boerne ISD Board of Trustees</a:t>
          </a:r>
        </a:p>
      </dgm:t>
    </dgm:pt>
    <dgm:pt modelId="{89FE5F3F-EE39-4974-AE3F-AAA0B7597AC2}" type="parTrans" cxnId="{37A8BF13-50EC-4EAB-ABB4-06AF42E55904}">
      <dgm:prSet/>
      <dgm:spPr/>
      <dgm:t>
        <a:bodyPr/>
        <a:lstStyle/>
        <a:p>
          <a:endParaRPr lang="en-US"/>
        </a:p>
      </dgm:t>
    </dgm:pt>
    <dgm:pt modelId="{CEB2A86F-0D8D-45B8-BE3C-D6DCF4B39CBC}" type="sibTrans" cxnId="{37A8BF13-50EC-4EAB-ABB4-06AF42E55904}">
      <dgm:prSet/>
      <dgm:spPr/>
      <dgm:t>
        <a:bodyPr/>
        <a:lstStyle/>
        <a:p>
          <a:endParaRPr lang="en-US"/>
        </a:p>
      </dgm:t>
    </dgm:pt>
    <dgm:pt modelId="{4232B947-9E12-4CC2-BD98-0849FB7AFE13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Report back to SFPFG</a:t>
          </a:r>
        </a:p>
      </dgm:t>
    </dgm:pt>
    <dgm:pt modelId="{8D6AE0A8-E86A-4BB8-9E6B-9B9236AA378C}" type="parTrans" cxnId="{20A2D316-F90F-4F29-9278-7755FA2DAF83}">
      <dgm:prSet/>
      <dgm:spPr/>
      <dgm:t>
        <a:bodyPr/>
        <a:lstStyle/>
        <a:p>
          <a:endParaRPr lang="en-US"/>
        </a:p>
      </dgm:t>
    </dgm:pt>
    <dgm:pt modelId="{7C56F0C0-348F-4925-BB18-2DF098EF2F87}" type="sibTrans" cxnId="{20A2D316-F90F-4F29-9278-7755FA2DAF83}">
      <dgm:prSet/>
      <dgm:spPr/>
      <dgm:t>
        <a:bodyPr/>
        <a:lstStyle/>
        <a:p>
          <a:endParaRPr lang="en-US"/>
        </a:p>
      </dgm:t>
    </dgm:pt>
    <dgm:pt modelId="{44A1AAF2-ADC6-42CB-B86C-2E7ECA9E0A8B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Report back to FPFG</a:t>
          </a:r>
        </a:p>
      </dgm:t>
    </dgm:pt>
    <dgm:pt modelId="{D0325A5F-6258-43D9-A201-594667DE9B52}" type="parTrans" cxnId="{5883741D-2276-4D2E-84A0-58504B21DE61}">
      <dgm:prSet/>
      <dgm:spPr/>
      <dgm:t>
        <a:bodyPr/>
        <a:lstStyle/>
        <a:p>
          <a:endParaRPr lang="en-US"/>
        </a:p>
      </dgm:t>
    </dgm:pt>
    <dgm:pt modelId="{D2EFE575-BC5D-485B-BB92-C987115CD76C}" type="sibTrans" cxnId="{5883741D-2276-4D2E-84A0-58504B21DE61}">
      <dgm:prSet/>
      <dgm:spPr/>
      <dgm:t>
        <a:bodyPr/>
        <a:lstStyle/>
        <a:p>
          <a:endParaRPr lang="en-US"/>
        </a:p>
      </dgm:t>
    </dgm:pt>
    <dgm:pt modelId="{D9980B1E-567A-4359-9CCB-F6F5D2E14231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800" dirty="0">
              <a:latin typeface="+mn-lt"/>
            </a:rPr>
            <a:t>Determine what Business, Industry, or other External Partnerships are needed</a:t>
          </a:r>
        </a:p>
      </dgm:t>
    </dgm:pt>
    <dgm:pt modelId="{DEB6D776-EB53-4FDF-8BF7-4CADB532497F}" type="parTrans" cxnId="{DC946FCC-0BD5-44E7-8B7D-E1D7D1E26A52}">
      <dgm:prSet/>
      <dgm:spPr/>
      <dgm:t>
        <a:bodyPr/>
        <a:lstStyle/>
        <a:p>
          <a:endParaRPr lang="en-US"/>
        </a:p>
      </dgm:t>
    </dgm:pt>
    <dgm:pt modelId="{16E1663D-D489-45B7-884E-42888AC2F242}" type="sibTrans" cxnId="{DC946FCC-0BD5-44E7-8B7D-E1D7D1E26A52}">
      <dgm:prSet/>
      <dgm:spPr/>
      <dgm:t>
        <a:bodyPr/>
        <a:lstStyle/>
        <a:p>
          <a:endParaRPr lang="en-US"/>
        </a:p>
      </dgm:t>
    </dgm:pt>
    <dgm:pt modelId="{3022AC81-8E82-4A15-AC8F-92CDF11EADB5}">
      <dgm:prSet phldrT="[Text]" custT="1"/>
      <dgm:spPr/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Estimated timeframes to be developed, including consideration of phased implementation</a:t>
          </a:r>
        </a:p>
      </dgm:t>
    </dgm:pt>
    <dgm:pt modelId="{BA0476A8-8AC8-4053-BF0F-F06EB9146C91}" type="parTrans" cxnId="{02DEFCA0-6851-4410-A606-C8E2D94B00E8}">
      <dgm:prSet/>
      <dgm:spPr/>
      <dgm:t>
        <a:bodyPr/>
        <a:lstStyle/>
        <a:p>
          <a:endParaRPr lang="en-US"/>
        </a:p>
      </dgm:t>
    </dgm:pt>
    <dgm:pt modelId="{7BF1A380-E4FD-4D54-9378-647D31B861B1}" type="sibTrans" cxnId="{02DEFCA0-6851-4410-A606-C8E2D94B00E8}">
      <dgm:prSet/>
      <dgm:spPr/>
      <dgm:t>
        <a:bodyPr/>
        <a:lstStyle/>
        <a:p>
          <a:endParaRPr lang="en-US"/>
        </a:p>
      </dgm:t>
    </dgm:pt>
    <dgm:pt modelId="{2EFA65CB-6D58-45B4-A2AA-941377BAA6B6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Boerne ISD Board of Trustees will determine the appropriate next steps for implementation</a:t>
          </a:r>
        </a:p>
      </dgm:t>
    </dgm:pt>
    <dgm:pt modelId="{6D00DA0E-A131-40D9-9B85-D9064A181295}" type="parTrans" cxnId="{7086B062-0CBF-49EE-94CE-0FACC996F4DE}">
      <dgm:prSet/>
      <dgm:spPr/>
      <dgm:t>
        <a:bodyPr/>
        <a:lstStyle/>
        <a:p>
          <a:endParaRPr lang="en-US"/>
        </a:p>
      </dgm:t>
    </dgm:pt>
    <dgm:pt modelId="{A690DDE0-AE50-400B-A99F-051415BB035C}" type="sibTrans" cxnId="{7086B062-0CBF-49EE-94CE-0FACC996F4DE}">
      <dgm:prSet/>
      <dgm:spPr/>
      <dgm:t>
        <a:bodyPr/>
        <a:lstStyle/>
        <a:p>
          <a:endParaRPr lang="en-US"/>
        </a:p>
      </dgm:t>
    </dgm:pt>
    <dgm:pt modelId="{57E3C6BC-27F3-4C4C-A225-04533F659B08}" type="pres">
      <dgm:prSet presAssocID="{FD35F667-066F-40DB-83E9-81DAC18E5B0A}" presName="Name0" presStyleCnt="0">
        <dgm:presLayoutVars>
          <dgm:dir/>
          <dgm:animLvl val="lvl"/>
          <dgm:resizeHandles val="exact"/>
        </dgm:presLayoutVars>
      </dgm:prSet>
      <dgm:spPr/>
    </dgm:pt>
    <dgm:pt modelId="{EF8FE3F7-DAEC-48DE-BC49-DA4CDFE42452}" type="pres">
      <dgm:prSet presAssocID="{27B22863-DE39-49AF-91C3-6EC28C7FD994}" presName="composite" presStyleCnt="0"/>
      <dgm:spPr/>
    </dgm:pt>
    <dgm:pt modelId="{EC7ADBB0-D147-4962-A911-AB40B67F83DA}" type="pres">
      <dgm:prSet presAssocID="{27B22863-DE39-49AF-91C3-6EC28C7FD994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B904F6A-A622-40A3-AC9F-0F542C758B4A}" type="pres">
      <dgm:prSet presAssocID="{27B22863-DE39-49AF-91C3-6EC28C7FD994}" presName="desTx" presStyleLbl="revTx" presStyleIdx="0" presStyleCnt="4" custLinFactNeighborX="3884">
        <dgm:presLayoutVars>
          <dgm:bulletEnabled val="1"/>
        </dgm:presLayoutVars>
      </dgm:prSet>
      <dgm:spPr/>
    </dgm:pt>
    <dgm:pt modelId="{7B967B7B-CEA7-448A-9DB1-7940BBF226B1}" type="pres">
      <dgm:prSet presAssocID="{618E5EEF-FECC-4467-977F-650E2D423862}" presName="space" presStyleCnt="0"/>
      <dgm:spPr/>
    </dgm:pt>
    <dgm:pt modelId="{22D943DB-2A5A-4429-9465-4B5351A3D29C}" type="pres">
      <dgm:prSet presAssocID="{9650B474-CC67-4D02-A3FD-0E25B7724557}" presName="composite" presStyleCnt="0"/>
      <dgm:spPr/>
    </dgm:pt>
    <dgm:pt modelId="{A906282E-2F60-484A-A4AC-2C72494C3684}" type="pres">
      <dgm:prSet presAssocID="{9650B474-CC67-4D02-A3FD-0E25B7724557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3B81F5B-892B-4120-86D8-7B8966B7CD07}" type="pres">
      <dgm:prSet presAssocID="{9650B474-CC67-4D02-A3FD-0E25B7724557}" presName="desTx" presStyleLbl="revTx" presStyleIdx="1" presStyleCnt="4" custLinFactNeighborX="2590">
        <dgm:presLayoutVars>
          <dgm:bulletEnabled val="1"/>
        </dgm:presLayoutVars>
      </dgm:prSet>
      <dgm:spPr/>
    </dgm:pt>
    <dgm:pt modelId="{B5E94CA9-25CE-4D62-ADE8-9AB0659D87D6}" type="pres">
      <dgm:prSet presAssocID="{5C51EC01-BDCF-448B-8606-4FE29DF2A4BB}" presName="space" presStyleCnt="0"/>
      <dgm:spPr/>
    </dgm:pt>
    <dgm:pt modelId="{1AD467C3-E615-423F-A8C9-1B365921619E}" type="pres">
      <dgm:prSet presAssocID="{BE16803B-D2BC-481D-AADE-479BFF2BA113}" presName="composite" presStyleCnt="0"/>
      <dgm:spPr/>
    </dgm:pt>
    <dgm:pt modelId="{CF5C1A90-DFA1-4846-9D8C-A275C674DC99}" type="pres">
      <dgm:prSet presAssocID="{BE16803B-D2BC-481D-AADE-479BFF2BA113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339DCC7-34F4-431F-A167-1B2D31324B69}" type="pres">
      <dgm:prSet presAssocID="{BE16803B-D2BC-481D-AADE-479BFF2BA113}" presName="desTx" presStyleLbl="revTx" presStyleIdx="2" presStyleCnt="4" custLinFactNeighborX="4384">
        <dgm:presLayoutVars>
          <dgm:bulletEnabled val="1"/>
        </dgm:presLayoutVars>
      </dgm:prSet>
      <dgm:spPr/>
    </dgm:pt>
    <dgm:pt modelId="{7DC2B922-F35E-4464-91BB-CD515B8D27D0}" type="pres">
      <dgm:prSet presAssocID="{90087718-A74C-4A4D-AC9E-7A5D04AF45B1}" presName="space" presStyleCnt="0"/>
      <dgm:spPr/>
    </dgm:pt>
    <dgm:pt modelId="{700759B4-C878-4F7B-BA10-AB6F8205F389}" type="pres">
      <dgm:prSet presAssocID="{48320E8B-FA4A-4E1F-8E44-06D680103A37}" presName="composite" presStyleCnt="0"/>
      <dgm:spPr/>
    </dgm:pt>
    <dgm:pt modelId="{110F9BAB-F904-40F4-8A8F-E9331CCF0803}" type="pres">
      <dgm:prSet presAssocID="{48320E8B-FA4A-4E1F-8E44-06D680103A37}" presName="par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B189FE1-E73D-4B25-A2B9-274E62F73593}" type="pres">
      <dgm:prSet presAssocID="{48320E8B-FA4A-4E1F-8E44-06D680103A37}" presName="desTx" presStyleLbl="revTx" presStyleIdx="3" presStyleCnt="4" custScaleX="111923" custLinFactNeighborX="6082">
        <dgm:presLayoutVars>
          <dgm:bulletEnabled val="1"/>
        </dgm:presLayoutVars>
      </dgm:prSet>
      <dgm:spPr/>
    </dgm:pt>
  </dgm:ptLst>
  <dgm:cxnLst>
    <dgm:cxn modelId="{3B216F12-A9DD-4BAD-94E7-CDCA2F78266F}" srcId="{27B22863-DE39-49AF-91C3-6EC28C7FD994}" destId="{7B81947B-2736-40C2-B10E-54A5B25F9CA5}" srcOrd="3" destOrd="0" parTransId="{A52FF364-FAD3-4B99-93CC-301EFF019BF8}" sibTransId="{EBB808ED-572B-4E18-9003-055A3BB2AB94}"/>
    <dgm:cxn modelId="{37A8BF13-50EC-4EAB-ABB4-06AF42E55904}" srcId="{48320E8B-FA4A-4E1F-8E44-06D680103A37}" destId="{60F9AA92-A1F5-4A18-9A8E-8F0632E4CA46}" srcOrd="2" destOrd="0" parTransId="{89FE5F3F-EE39-4974-AE3F-AAA0B7597AC2}" sibTransId="{CEB2A86F-0D8D-45B8-BE3C-D6DCF4B39CBC}"/>
    <dgm:cxn modelId="{20A2D316-F90F-4F29-9278-7755FA2DAF83}" srcId="{48320E8B-FA4A-4E1F-8E44-06D680103A37}" destId="{4232B947-9E12-4CC2-BD98-0849FB7AFE13}" srcOrd="0" destOrd="0" parTransId="{8D6AE0A8-E86A-4BB8-9E6B-9B9236AA378C}" sibTransId="{7C56F0C0-348F-4925-BB18-2DF098EF2F87}"/>
    <dgm:cxn modelId="{73C47C1B-AB04-47B3-A715-6745FEDEA292}" srcId="{9650B474-CC67-4D02-A3FD-0E25B7724557}" destId="{4809E350-3A04-4B84-8CC7-5AEFBCBFF759}" srcOrd="2" destOrd="0" parTransId="{6B143F54-ED0D-4520-9054-7155B005844E}" sibTransId="{736D13E4-8727-474C-B56E-A8EA0E330886}"/>
    <dgm:cxn modelId="{5883741D-2276-4D2E-84A0-58504B21DE61}" srcId="{48320E8B-FA4A-4E1F-8E44-06D680103A37}" destId="{44A1AAF2-ADC6-42CB-B86C-2E7ECA9E0A8B}" srcOrd="1" destOrd="0" parTransId="{D0325A5F-6258-43D9-A201-594667DE9B52}" sibTransId="{D2EFE575-BC5D-485B-BB92-C987115CD76C}"/>
    <dgm:cxn modelId="{20110C2D-45EE-444E-A8D2-87DC89D584D5}" type="presOf" srcId="{879721F9-C426-4D03-8C1B-58641253347D}" destId="{8B904F6A-A622-40A3-AC9F-0F542C758B4A}" srcOrd="0" destOrd="1" presId="urn:microsoft.com/office/officeart/2005/8/layout/chevron1"/>
    <dgm:cxn modelId="{9E303234-072F-4AE5-BC03-769028E1775E}" srcId="{9650B474-CC67-4D02-A3FD-0E25B7724557}" destId="{DF4F2753-E54A-469C-9C32-5D56B8FC6C92}" srcOrd="1" destOrd="0" parTransId="{62CE9498-9753-4CCC-91F7-8E9B6A334E0E}" sibTransId="{05E45DEB-2004-4D4B-8507-99E1966C3D26}"/>
    <dgm:cxn modelId="{870FB437-2EC8-4D83-A48A-15612F009D85}" type="presOf" srcId="{4809E350-3A04-4B84-8CC7-5AEFBCBFF759}" destId="{33B81F5B-892B-4120-86D8-7B8966B7CD07}" srcOrd="0" destOrd="2" presId="urn:microsoft.com/office/officeart/2005/8/layout/chevron1"/>
    <dgm:cxn modelId="{2193153C-7849-4BB8-BB6A-CD9530C32633}" srcId="{FD35F667-066F-40DB-83E9-81DAC18E5B0A}" destId="{BE16803B-D2BC-481D-AADE-479BFF2BA113}" srcOrd="2" destOrd="0" parTransId="{7D5711AC-56C3-487C-B0B9-F215ABE655C1}" sibTransId="{90087718-A74C-4A4D-AC9E-7A5D04AF45B1}"/>
    <dgm:cxn modelId="{B181263C-5811-41AC-BFF2-D201E30B5559}" type="presOf" srcId="{60F9AA92-A1F5-4A18-9A8E-8F0632E4CA46}" destId="{9B189FE1-E73D-4B25-A2B9-274E62F73593}" srcOrd="0" destOrd="2" presId="urn:microsoft.com/office/officeart/2005/8/layout/chevron1"/>
    <dgm:cxn modelId="{4B504460-A02C-4D9E-9E16-C4C135936296}" type="presOf" srcId="{48320E8B-FA4A-4E1F-8E44-06D680103A37}" destId="{110F9BAB-F904-40F4-8A8F-E9331CCF0803}" srcOrd="0" destOrd="0" presId="urn:microsoft.com/office/officeart/2005/8/layout/chevron1"/>
    <dgm:cxn modelId="{7086B062-0CBF-49EE-94CE-0FACC996F4DE}" srcId="{48320E8B-FA4A-4E1F-8E44-06D680103A37}" destId="{2EFA65CB-6D58-45B4-A2AA-941377BAA6B6}" srcOrd="3" destOrd="0" parTransId="{6D00DA0E-A131-40D9-9B85-D9064A181295}" sibTransId="{A690DDE0-AE50-400B-A99F-051415BB035C}"/>
    <dgm:cxn modelId="{FDDB1E47-C14F-44A7-85D2-B7AD22D6BB46}" type="presOf" srcId="{3022AC81-8E82-4A15-AC8F-92CDF11EADB5}" destId="{3339DCC7-34F4-431F-A167-1B2D31324B69}" srcOrd="0" destOrd="2" presId="urn:microsoft.com/office/officeart/2005/8/layout/chevron1"/>
    <dgm:cxn modelId="{E099F64A-BF00-4AA1-9963-7C868277BE79}" type="presOf" srcId="{01B34810-99E5-47D3-A872-E5A409325F44}" destId="{33B81F5B-892B-4120-86D8-7B8966B7CD07}" srcOrd="0" destOrd="0" presId="urn:microsoft.com/office/officeart/2005/8/layout/chevron1"/>
    <dgm:cxn modelId="{A9A0106D-B671-40CD-9282-2AE9059A9E80}" srcId="{FD35F667-066F-40DB-83E9-81DAC18E5B0A}" destId="{48320E8B-FA4A-4E1F-8E44-06D680103A37}" srcOrd="3" destOrd="0" parTransId="{C3EAFA39-5E3E-420F-92EC-497A5D30CF66}" sibTransId="{D647B624-905C-4186-9461-881C3ED57373}"/>
    <dgm:cxn modelId="{99B52150-F2DC-457E-8EE6-65922942D1DD}" srcId="{BE16803B-D2BC-481D-AADE-479BFF2BA113}" destId="{6B9569A0-292F-4FA0-8F5F-3BA2F40222B1}" srcOrd="0" destOrd="0" parTransId="{FE505533-D9FD-403F-8AAD-2624C87245C2}" sibTransId="{F22E0EF0-3474-46B9-8574-4D4D90CC8234}"/>
    <dgm:cxn modelId="{2C17A477-E577-4F50-BB44-EFACF9027C5B}" type="presOf" srcId="{44A1AAF2-ADC6-42CB-B86C-2E7ECA9E0A8B}" destId="{9B189FE1-E73D-4B25-A2B9-274E62F73593}" srcOrd="0" destOrd="1" presId="urn:microsoft.com/office/officeart/2005/8/layout/chevron1"/>
    <dgm:cxn modelId="{994D197A-21D5-4A29-9A5C-E97986B4F99A}" srcId="{27B22863-DE39-49AF-91C3-6EC28C7FD994}" destId="{95FEF38C-66F8-4065-B651-231E2A0B5B9D}" srcOrd="0" destOrd="0" parTransId="{AEA2E1F3-C76E-477E-9954-678B0AE13ED4}" sibTransId="{99D34679-2B14-4DF1-9E90-EB5BD5DCB274}"/>
    <dgm:cxn modelId="{F688827A-ABFC-4853-90D0-B29406C8B9A5}" type="presOf" srcId="{6B9569A0-292F-4FA0-8F5F-3BA2F40222B1}" destId="{3339DCC7-34F4-431F-A167-1B2D31324B69}" srcOrd="0" destOrd="0" presId="urn:microsoft.com/office/officeart/2005/8/layout/chevron1"/>
    <dgm:cxn modelId="{30539A5A-0BBB-4E58-A3E2-E0DB67E3C20C}" type="presOf" srcId="{FD35F667-066F-40DB-83E9-81DAC18E5B0A}" destId="{57E3C6BC-27F3-4C4C-A225-04533F659B08}" srcOrd="0" destOrd="0" presId="urn:microsoft.com/office/officeart/2005/8/layout/chevron1"/>
    <dgm:cxn modelId="{D127C985-2560-42EB-A778-B3BF3BBAB654}" type="presOf" srcId="{95FEF38C-66F8-4065-B651-231E2A0B5B9D}" destId="{8B904F6A-A622-40A3-AC9F-0F542C758B4A}" srcOrd="0" destOrd="0" presId="urn:microsoft.com/office/officeart/2005/8/layout/chevron1"/>
    <dgm:cxn modelId="{B12E4F8F-8792-4764-9951-1D2E70E6F1B9}" srcId="{9650B474-CC67-4D02-A3FD-0E25B7724557}" destId="{01B34810-99E5-47D3-A872-E5A409325F44}" srcOrd="0" destOrd="0" parTransId="{BDE3887B-98CA-47C2-A09D-93313654316D}" sibTransId="{FE7407A6-8F67-4DDA-B3B0-29267F828776}"/>
    <dgm:cxn modelId="{55262F95-FE8C-4493-BB27-E711B5C450DD}" type="presOf" srcId="{20F918D9-C046-4ECF-8DC6-925B79D74799}" destId="{3339DCC7-34F4-431F-A167-1B2D31324B69}" srcOrd="0" destOrd="1" presId="urn:microsoft.com/office/officeart/2005/8/layout/chevron1"/>
    <dgm:cxn modelId="{02DEFCA0-6851-4410-A606-C8E2D94B00E8}" srcId="{BE16803B-D2BC-481D-AADE-479BFF2BA113}" destId="{3022AC81-8E82-4A15-AC8F-92CDF11EADB5}" srcOrd="2" destOrd="0" parTransId="{BA0476A8-8AC8-4053-BF0F-F06EB9146C91}" sibTransId="{7BF1A380-E4FD-4D54-9378-647D31B861B1}"/>
    <dgm:cxn modelId="{D4AC2EA8-7FB8-476C-B38E-A7F721E44ED8}" type="presOf" srcId="{7B81947B-2736-40C2-B10E-54A5B25F9CA5}" destId="{8B904F6A-A622-40A3-AC9F-0F542C758B4A}" srcOrd="0" destOrd="3" presId="urn:microsoft.com/office/officeart/2005/8/layout/chevron1"/>
    <dgm:cxn modelId="{016771B5-A593-486E-AA6C-015F6EC1BD43}" srcId="{FD35F667-066F-40DB-83E9-81DAC18E5B0A}" destId="{27B22863-DE39-49AF-91C3-6EC28C7FD994}" srcOrd="0" destOrd="0" parTransId="{ACD4395C-BC20-4D89-8471-BAF6B066B204}" sibTransId="{618E5EEF-FECC-4467-977F-650E2D423862}"/>
    <dgm:cxn modelId="{FADE42C2-B5D2-48D9-8BA2-B241BB3707CF}" type="presOf" srcId="{D9980B1E-567A-4359-9CCB-F6F5D2E14231}" destId="{8B904F6A-A622-40A3-AC9F-0F542C758B4A}" srcOrd="0" destOrd="2" presId="urn:microsoft.com/office/officeart/2005/8/layout/chevron1"/>
    <dgm:cxn modelId="{DC946FCC-0BD5-44E7-8B7D-E1D7D1E26A52}" srcId="{27B22863-DE39-49AF-91C3-6EC28C7FD994}" destId="{D9980B1E-567A-4359-9CCB-F6F5D2E14231}" srcOrd="2" destOrd="0" parTransId="{DEB6D776-EB53-4FDF-8BF7-4CADB532497F}" sibTransId="{16E1663D-D489-45B7-884E-42888AC2F242}"/>
    <dgm:cxn modelId="{509C42CD-5528-4BDA-8A66-C295DD7152FF}" type="presOf" srcId="{DF4F2753-E54A-469C-9C32-5D56B8FC6C92}" destId="{33B81F5B-892B-4120-86D8-7B8966B7CD07}" srcOrd="0" destOrd="1" presId="urn:microsoft.com/office/officeart/2005/8/layout/chevron1"/>
    <dgm:cxn modelId="{8E8E16D0-2BAE-4FAC-80BD-000618C9C471}" srcId="{FD35F667-066F-40DB-83E9-81DAC18E5B0A}" destId="{9650B474-CC67-4D02-A3FD-0E25B7724557}" srcOrd="1" destOrd="0" parTransId="{A489022E-FF30-450E-8CA9-965081A31F4F}" sibTransId="{5C51EC01-BDCF-448B-8606-4FE29DF2A4BB}"/>
    <dgm:cxn modelId="{E8B156D6-92D9-4943-A014-A3C2BBB171B3}" type="presOf" srcId="{BE16803B-D2BC-481D-AADE-479BFF2BA113}" destId="{CF5C1A90-DFA1-4846-9D8C-A275C674DC99}" srcOrd="0" destOrd="0" presId="urn:microsoft.com/office/officeart/2005/8/layout/chevron1"/>
    <dgm:cxn modelId="{1FACADDA-4D0E-4276-9617-9D552D1CD923}" type="presOf" srcId="{2EFA65CB-6D58-45B4-A2AA-941377BAA6B6}" destId="{9B189FE1-E73D-4B25-A2B9-274E62F73593}" srcOrd="0" destOrd="3" presId="urn:microsoft.com/office/officeart/2005/8/layout/chevron1"/>
    <dgm:cxn modelId="{01D460DD-92FE-4AFB-B9F9-359C97227F5E}" type="presOf" srcId="{4232B947-9E12-4CC2-BD98-0849FB7AFE13}" destId="{9B189FE1-E73D-4B25-A2B9-274E62F73593}" srcOrd="0" destOrd="0" presId="urn:microsoft.com/office/officeart/2005/8/layout/chevron1"/>
    <dgm:cxn modelId="{286B22E8-C54D-42B0-BF29-2F217F52BE1B}" srcId="{27B22863-DE39-49AF-91C3-6EC28C7FD994}" destId="{879721F9-C426-4D03-8C1B-58641253347D}" srcOrd="1" destOrd="0" parTransId="{8584716A-33A7-4C58-B77D-3B13331A1B91}" sibTransId="{BE13B15B-F82F-42D0-9F98-91F41DB8C18C}"/>
    <dgm:cxn modelId="{A3CD12F3-C805-4860-A6DE-F6D1E3A68ABB}" type="presOf" srcId="{9650B474-CC67-4D02-A3FD-0E25B7724557}" destId="{A906282E-2F60-484A-A4AC-2C72494C3684}" srcOrd="0" destOrd="0" presId="urn:microsoft.com/office/officeart/2005/8/layout/chevron1"/>
    <dgm:cxn modelId="{6BEE2FF4-6134-4405-AFF8-1E07FAC926CA}" srcId="{BE16803B-D2BC-481D-AADE-479BFF2BA113}" destId="{20F918D9-C046-4ECF-8DC6-925B79D74799}" srcOrd="1" destOrd="0" parTransId="{0CA2458E-058A-4FA1-92B5-6A8DBFA11EB2}" sibTransId="{4DA14BDA-256D-4769-A072-E085A8C682F9}"/>
    <dgm:cxn modelId="{3D2703F8-10EB-4AA2-B13F-57DBA6C2A8CF}" type="presOf" srcId="{27B22863-DE39-49AF-91C3-6EC28C7FD994}" destId="{EC7ADBB0-D147-4962-A911-AB40B67F83DA}" srcOrd="0" destOrd="0" presId="urn:microsoft.com/office/officeart/2005/8/layout/chevron1"/>
    <dgm:cxn modelId="{4726468B-597E-48B7-A8A5-ACA788A0BBA7}" type="presParOf" srcId="{57E3C6BC-27F3-4C4C-A225-04533F659B08}" destId="{EF8FE3F7-DAEC-48DE-BC49-DA4CDFE42452}" srcOrd="0" destOrd="0" presId="urn:microsoft.com/office/officeart/2005/8/layout/chevron1"/>
    <dgm:cxn modelId="{0C73A09B-943D-4BCA-947C-181FDDF40AF1}" type="presParOf" srcId="{EF8FE3F7-DAEC-48DE-BC49-DA4CDFE42452}" destId="{EC7ADBB0-D147-4962-A911-AB40B67F83DA}" srcOrd="0" destOrd="0" presId="urn:microsoft.com/office/officeart/2005/8/layout/chevron1"/>
    <dgm:cxn modelId="{62D99FB3-E676-42B2-BF0F-94D54870528C}" type="presParOf" srcId="{EF8FE3F7-DAEC-48DE-BC49-DA4CDFE42452}" destId="{8B904F6A-A622-40A3-AC9F-0F542C758B4A}" srcOrd="1" destOrd="0" presId="urn:microsoft.com/office/officeart/2005/8/layout/chevron1"/>
    <dgm:cxn modelId="{302B2B70-D4C6-47AA-8103-2241DAD95A3C}" type="presParOf" srcId="{57E3C6BC-27F3-4C4C-A225-04533F659B08}" destId="{7B967B7B-CEA7-448A-9DB1-7940BBF226B1}" srcOrd="1" destOrd="0" presId="urn:microsoft.com/office/officeart/2005/8/layout/chevron1"/>
    <dgm:cxn modelId="{DF9DA4A4-D201-4E7E-90DC-2E694C7E6A01}" type="presParOf" srcId="{57E3C6BC-27F3-4C4C-A225-04533F659B08}" destId="{22D943DB-2A5A-4429-9465-4B5351A3D29C}" srcOrd="2" destOrd="0" presId="urn:microsoft.com/office/officeart/2005/8/layout/chevron1"/>
    <dgm:cxn modelId="{0F60841C-6842-4F84-ACFD-4E7ED9A9C6F6}" type="presParOf" srcId="{22D943DB-2A5A-4429-9465-4B5351A3D29C}" destId="{A906282E-2F60-484A-A4AC-2C72494C3684}" srcOrd="0" destOrd="0" presId="urn:microsoft.com/office/officeart/2005/8/layout/chevron1"/>
    <dgm:cxn modelId="{87419AF3-4D66-468E-B555-B6F10D6DC08D}" type="presParOf" srcId="{22D943DB-2A5A-4429-9465-4B5351A3D29C}" destId="{33B81F5B-892B-4120-86D8-7B8966B7CD07}" srcOrd="1" destOrd="0" presId="urn:microsoft.com/office/officeart/2005/8/layout/chevron1"/>
    <dgm:cxn modelId="{86CE28EF-A926-4024-882C-77CEC10309EB}" type="presParOf" srcId="{57E3C6BC-27F3-4C4C-A225-04533F659B08}" destId="{B5E94CA9-25CE-4D62-ADE8-9AB0659D87D6}" srcOrd="3" destOrd="0" presId="urn:microsoft.com/office/officeart/2005/8/layout/chevron1"/>
    <dgm:cxn modelId="{3946E411-2233-44B1-95DD-32CA8DEF476C}" type="presParOf" srcId="{57E3C6BC-27F3-4C4C-A225-04533F659B08}" destId="{1AD467C3-E615-423F-A8C9-1B365921619E}" srcOrd="4" destOrd="0" presId="urn:microsoft.com/office/officeart/2005/8/layout/chevron1"/>
    <dgm:cxn modelId="{88845B04-27A6-4113-8C0C-B07027358A14}" type="presParOf" srcId="{1AD467C3-E615-423F-A8C9-1B365921619E}" destId="{CF5C1A90-DFA1-4846-9D8C-A275C674DC99}" srcOrd="0" destOrd="0" presId="urn:microsoft.com/office/officeart/2005/8/layout/chevron1"/>
    <dgm:cxn modelId="{0BDA8D9D-FA8C-4DAB-AF46-8FFF65049B42}" type="presParOf" srcId="{1AD467C3-E615-423F-A8C9-1B365921619E}" destId="{3339DCC7-34F4-431F-A167-1B2D31324B69}" srcOrd="1" destOrd="0" presId="urn:microsoft.com/office/officeart/2005/8/layout/chevron1"/>
    <dgm:cxn modelId="{5DC460DC-544C-43B0-9099-6BDD20CE62DB}" type="presParOf" srcId="{57E3C6BC-27F3-4C4C-A225-04533F659B08}" destId="{7DC2B922-F35E-4464-91BB-CD515B8D27D0}" srcOrd="5" destOrd="0" presId="urn:microsoft.com/office/officeart/2005/8/layout/chevron1"/>
    <dgm:cxn modelId="{E1B7BEBA-8F50-4191-B3AF-E51458755F51}" type="presParOf" srcId="{57E3C6BC-27F3-4C4C-A225-04533F659B08}" destId="{700759B4-C878-4F7B-BA10-AB6F8205F389}" srcOrd="6" destOrd="0" presId="urn:microsoft.com/office/officeart/2005/8/layout/chevron1"/>
    <dgm:cxn modelId="{683EB2F5-FA84-4626-91C3-19AE14B942D9}" type="presParOf" srcId="{700759B4-C878-4F7B-BA10-AB6F8205F389}" destId="{110F9BAB-F904-40F4-8A8F-E9331CCF0803}" srcOrd="0" destOrd="0" presId="urn:microsoft.com/office/officeart/2005/8/layout/chevron1"/>
    <dgm:cxn modelId="{A0F6CC29-0B60-4156-9499-58BF364DC196}" type="presParOf" srcId="{700759B4-C878-4F7B-BA10-AB6F8205F389}" destId="{9B189FE1-E73D-4B25-A2B9-274E62F73593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ADBB0-D147-4962-A911-AB40B67F83DA}">
      <dsp:nvSpPr>
        <dsp:cNvPr id="0" name=""/>
        <dsp:cNvSpPr/>
      </dsp:nvSpPr>
      <dsp:spPr>
        <a:xfrm>
          <a:off x="464" y="612058"/>
          <a:ext cx="3045242" cy="102600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j-lt"/>
            </a:rPr>
            <a:t>Develop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j-lt"/>
            </a:rPr>
            <a:t>the Program</a:t>
          </a:r>
        </a:p>
      </dsp:txBody>
      <dsp:txXfrm>
        <a:off x="513464" y="612058"/>
        <a:ext cx="2019242" cy="1026000"/>
      </dsp:txXfrm>
    </dsp:sp>
    <dsp:sp modelId="{8B904F6A-A622-40A3-AC9F-0F542C758B4A}">
      <dsp:nvSpPr>
        <dsp:cNvPr id="0" name=""/>
        <dsp:cNvSpPr/>
      </dsp:nvSpPr>
      <dsp:spPr>
        <a:xfrm>
          <a:off x="95086" y="1766308"/>
          <a:ext cx="2436194" cy="3366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latin typeface="+mn-lt"/>
            </a:rPr>
            <a:t>Refine Program Details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latin typeface="+mn-lt"/>
            </a:rPr>
            <a:t>Establish Course Specifics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latin typeface="+mn-lt"/>
            </a:rPr>
            <a:t>Determine what Business, Industry, or other External Partnerships are needed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latin typeface="+mn-lt"/>
            </a:rPr>
            <a:t>To be led by Boerne ISD Teaching &amp; Learning Dept.</a:t>
          </a:r>
        </a:p>
      </dsp:txBody>
      <dsp:txXfrm>
        <a:off x="95086" y="1766308"/>
        <a:ext cx="2436194" cy="3366562"/>
      </dsp:txXfrm>
    </dsp:sp>
    <dsp:sp modelId="{A906282E-2F60-484A-A4AC-2C72494C3684}">
      <dsp:nvSpPr>
        <dsp:cNvPr id="0" name=""/>
        <dsp:cNvSpPr/>
      </dsp:nvSpPr>
      <dsp:spPr>
        <a:xfrm>
          <a:off x="2829706" y="612058"/>
          <a:ext cx="3045242" cy="10260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j-lt"/>
            </a:rPr>
            <a:t>Facility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j-lt"/>
            </a:rPr>
            <a:t> Assessment</a:t>
          </a:r>
        </a:p>
      </dsp:txBody>
      <dsp:txXfrm>
        <a:off x="3342706" y="612058"/>
        <a:ext cx="2019242" cy="1026000"/>
      </dsp:txXfrm>
    </dsp:sp>
    <dsp:sp modelId="{33B81F5B-892B-4120-86D8-7B8966B7CD07}">
      <dsp:nvSpPr>
        <dsp:cNvPr id="0" name=""/>
        <dsp:cNvSpPr/>
      </dsp:nvSpPr>
      <dsp:spPr>
        <a:xfrm>
          <a:off x="2892804" y="1766308"/>
          <a:ext cx="2436194" cy="3366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Assess Overall Building + Site Conditions (systems, structure, etc.)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Assess Functional Condition of the Building + Site (capacity, space adjacencies, level of renovation, etc.)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Assessments done through the lens of the Program Requirements</a:t>
          </a:r>
        </a:p>
      </dsp:txBody>
      <dsp:txXfrm>
        <a:off x="2892804" y="1766308"/>
        <a:ext cx="2436194" cy="3366562"/>
      </dsp:txXfrm>
    </dsp:sp>
    <dsp:sp modelId="{CF5C1A90-DFA1-4846-9D8C-A275C674DC99}">
      <dsp:nvSpPr>
        <dsp:cNvPr id="0" name=""/>
        <dsp:cNvSpPr/>
      </dsp:nvSpPr>
      <dsp:spPr>
        <a:xfrm>
          <a:off x="5658949" y="612058"/>
          <a:ext cx="3045242" cy="102600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j-lt"/>
            </a:rPr>
            <a:t>Cost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j-lt"/>
            </a:rPr>
            <a:t>Implications</a:t>
          </a:r>
        </a:p>
      </dsp:txBody>
      <dsp:txXfrm>
        <a:off x="6171949" y="612058"/>
        <a:ext cx="2019242" cy="1026000"/>
      </dsp:txXfrm>
    </dsp:sp>
    <dsp:sp modelId="{3339DCC7-34F4-431F-A167-1B2D31324B69}">
      <dsp:nvSpPr>
        <dsp:cNvPr id="0" name=""/>
        <dsp:cNvSpPr/>
      </dsp:nvSpPr>
      <dsp:spPr>
        <a:xfrm>
          <a:off x="5765752" y="1766308"/>
          <a:ext cx="2436194" cy="3366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Budget analysis of renovation efforts needed to implement the program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Cost comparison to new construction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Estimated timeframes to be developed, including consideration of phased implementation</a:t>
          </a:r>
        </a:p>
      </dsp:txBody>
      <dsp:txXfrm>
        <a:off x="5765752" y="1766308"/>
        <a:ext cx="2436194" cy="3366562"/>
      </dsp:txXfrm>
    </dsp:sp>
    <dsp:sp modelId="{110F9BAB-F904-40F4-8A8F-E9331CCF0803}">
      <dsp:nvSpPr>
        <dsp:cNvPr id="0" name=""/>
        <dsp:cNvSpPr/>
      </dsp:nvSpPr>
      <dsp:spPr>
        <a:xfrm>
          <a:off x="8633426" y="612058"/>
          <a:ext cx="3045242" cy="102600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j-lt"/>
            </a:rPr>
            <a:t>Report Out /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j-lt"/>
            </a:rPr>
            <a:t>Recommendation</a:t>
          </a:r>
        </a:p>
      </dsp:txBody>
      <dsp:txXfrm>
        <a:off x="9146426" y="612058"/>
        <a:ext cx="2019242" cy="1026000"/>
      </dsp:txXfrm>
    </dsp:sp>
    <dsp:sp modelId="{9B189FE1-E73D-4B25-A2B9-274E62F73593}">
      <dsp:nvSpPr>
        <dsp:cNvPr id="0" name=""/>
        <dsp:cNvSpPr/>
      </dsp:nvSpPr>
      <dsp:spPr>
        <a:xfrm>
          <a:off x="8636361" y="1766308"/>
          <a:ext cx="2726661" cy="3366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Report back to SFPFG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Report back to FPFG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Report to, with potential recommendation, to Boerne ISD Board of Trustees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 panose="020B0503020102020204"/>
              <a:ea typeface="+mn-ea"/>
              <a:cs typeface="+mn-cs"/>
            </a:rPr>
            <a:t>Boerne ISD Board of Trustees will determine the appropriate next steps for implementation</a:t>
          </a:r>
        </a:p>
      </dsp:txBody>
      <dsp:txXfrm>
        <a:off x="8636361" y="1766308"/>
        <a:ext cx="2726661" cy="3366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CE1E265-B0A7-F145-A8B4-4F61A149FF9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A7EEBA3-EE19-474B-8BCE-FD0C7CC2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5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2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73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add capacity, BMSN must grow – but where?  Site is landlocked by residences, other BISD facilities, and Cibolo Creek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EEBA3-EE19-474B-8BCE-FD0C7CC226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40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Compounding the growth issue is the traffic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EEBA3-EE19-474B-8BCE-FD0C7CC226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51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62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RECAP OF MTG. #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66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DE3F5-0D5B-2ACA-0027-45CB46C76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A562E8-6E1B-9F28-9830-3A5CD51B3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A8DF2D-F302-DBDC-8BE5-93B268735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A03C3-1AF9-4ACE-0BC8-316D98068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27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E81EB-E7DE-E45A-E099-A8B641B43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8BD1BF-0430-76B5-442C-18D6C33492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C90FBB-0820-3AAD-6DE3-37D006F1F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C6C6B-B3A9-A22D-6599-9B6BEEABC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42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ECAC6-3B64-0927-9BDA-63593BFCD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F42388-4E5E-CC7E-1BBA-BD3F69094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6DB7D4-FEAE-467E-34AB-12992BC0F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6FD8D-E0C4-3226-3E0D-AA79BEAF4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84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15200-AE64-86BF-8B2F-CF7499A51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C1461D-07A8-ABFC-A782-BA468930C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D8197-E0D9-952F-38CB-4ECA4876D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&amp; Descriptions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5698F-E1EF-F5EF-F6C6-63AB68B1F3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40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1E3E9-751A-7B1B-2A76-BA5074644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0F2CA7-C88D-BF58-4716-5221DD1FB6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D16D66-773F-0154-5D37-3B9651C68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317F4-6F85-A733-7E72-7DFA33762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09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84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CEFE6-F7E5-C26D-AA6F-951B35273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28DFDA-D96C-9F10-CB2E-C05D258FF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5E4B8F-F6F2-4172-5E4A-BC9062E566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&amp; Descriptions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8ED6C-C457-EB3E-765F-3F9F850EB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0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E564A-7998-4CBC-C821-75D48B726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FFAA2-237C-6D55-6284-94E8A4DCEB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3E2AFA-0B23-232F-F5EB-4C13A3FBA7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&amp; Descriptions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D902C-894B-CE08-0B17-98386E73A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83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C09F2-C2F3-90C1-C2D1-7451502A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B9A700-06B4-4E70-E7E7-6D2EAF1EA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8E404C-21DE-9040-349B-3BC308C9F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&amp; Descriptions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9C884-63A3-C33C-2872-6263142B9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144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3B40B-8532-1952-1B8D-C1C41BC71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8ED0EC-1250-0F1B-E2D8-FBA7DFEB9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82FF9-12EC-0984-74C3-018B59CED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63A2-70C0-3EB7-C595-6E20EB0B6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42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1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 YOU LEAVE: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sure everyone has a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Compass Point worksheet.  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inputs should be through the lens of transforming BMSN into a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CTE + Early College facility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C3432-8572-E14D-8294-F4E3BF388D4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58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CEA18-287E-3FCA-A9D7-63C20C898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6D9C56-B0CF-72AC-0412-7B7899B5E0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03CB70-415A-BA12-BF5E-11F2B5F27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EB1C4-0899-2D1C-14D3-ECB4C57A0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C3432-8572-E14D-8294-F4E3BF388D4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28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DCBC9-1D77-342E-644A-913AAE122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6E3A76-74B6-40A0-93D6-AC41C7797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4D4EBD-8136-6615-DC2E-65E508D67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EF562-F24A-C023-374C-A59699E383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C3432-8572-E14D-8294-F4E3BF388D4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82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2DE02-0D67-39DF-258D-33DD68ED8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2710B8-8C89-F00A-1589-14D9EBBAD4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4F5B6E-4123-4B74-05E0-D890D53CDD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11331-470A-245D-7F54-CCAD1CFD34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C3432-8572-E14D-8294-F4E3BF388D4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74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78535-A3FA-FC2F-125E-DCC94BE76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84930E-2769-81DF-5D6E-AA6C86D5C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46A7C5-7A00-B487-204C-7B6993C78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7939E-CD30-0E9F-457B-259D424EA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305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8A675-B14F-11ED-FF2C-D0FEE9296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FCA643-8872-3376-E8E6-548D3F6DB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943E28-6ABB-974C-193C-23CA68967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86553-4BCD-A545-1405-4D0A666F16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5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3A0DA-E53F-A02F-031A-EC5D8BEC2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D34123-52E9-E15F-852C-EE61A9323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C2DCC-EEC0-8F3A-6797-E4DB3AF36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071B8-DD4B-57C9-C8B0-2D18843C7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58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DDEA4-CE0B-94AC-7738-B0DA99ED3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6504E4-61D1-6166-E2C5-96DF72300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8F365-289F-A890-78C6-1F083965A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RECAP OF MTG. #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84985-B706-8E3B-5F17-266D0C60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75692-27EB-4ADA-94F6-8F61DBF0BFF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1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1A71C-9494-7DBE-1706-8EF48C1D1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09E994-3284-551F-4DCC-B5BA84959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EE6E7-6D2E-05D6-86F4-FCFE36C78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&amp; Descriptions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A7777-8020-60D5-932E-552CB27DF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77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450C7-7CE9-F132-4AC3-C862BE6C3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F03269-0460-1757-E7F6-CB10FD57B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3CC0D8-A00E-06BB-9C6A-7B94C72F7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12722-E360-1B27-08A9-3D9B52C5F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94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07a390db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07a390db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How will you bring the BISD Core Values into the new school year?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35332-B1CA-3CFB-B1D9-F44679E42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58B0FE-935A-C457-12DF-0B97691B7C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28B46B-AB10-B53B-3BEF-7FFA280F12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69FE8-514D-976F-D4F8-798209FAFD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AB8E-D8C0-DF4B-9E0D-0AC4F1D2BF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45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0A905-08E0-9017-D370-EFD863422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82A16E-68C9-C1F1-3C94-C1F599DA3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01F00-1195-E0EE-050F-68A1497B0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RECAP OF MTG. #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FD962-7252-FC77-DDC2-7196B4910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75692-27EB-4ADA-94F6-8F61DBF0BFF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1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D2DF3-EA41-3E4A-B101-69E350F93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5FE1DA-276C-405C-33FC-9263F48EA5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5FE508-8218-75E1-9258-FA70C9941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RECAP OF MTG. #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5C232-9FE2-6822-5181-83ABF83BE6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75692-27EB-4ADA-94F6-8F61DBF0BFF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91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EEBA3-EE19-474B-8BCE-FD0C7CC226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85BB-8B07-4DC9-86F3-2A225C777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1872"/>
            <a:ext cx="7638222" cy="2852928"/>
          </a:xfrm>
        </p:spPr>
        <p:txBody>
          <a:bodyPr anchor="b">
            <a:normAutofit/>
          </a:bodyPr>
          <a:lstStyle>
            <a:lvl1pPr algn="l">
              <a:lnSpc>
                <a:spcPct val="130000"/>
              </a:lnSpc>
              <a:defRPr sz="3600" spc="1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D496A-6E7A-4923-8ED5-B4164125D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4681728"/>
            <a:ext cx="7638222" cy="929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C817C9-850F-4FB6-B93B-CF3076C4A5C1}"/>
              </a:ext>
            </a:extLst>
          </p:cNvPr>
          <p:cNvGrpSpPr/>
          <p:nvPr/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9433A8-B67D-4675-AFDE-131069A709FC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CD1C45-6A4D-4237-B39C-2D58F401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928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5F8D-0421-4AEC-9C40-A13163EC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7680-115A-411F-AEF6-4AC2096B4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1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4AA7-6D5A-402E-AD1A-880F2BDB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D32B6-F9D8-4A43-B52C-336CFAB00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2019299"/>
            <a:ext cx="4995019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0CDD9-5742-4A34-BA72-7CCA72D91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3718" y="2019299"/>
            <a:ext cx="5027954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898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C468-781B-4BC5-8DEA-B9EF2BF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60" y="369168"/>
            <a:ext cx="10458729" cy="14398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7223F-48E4-491D-AB5D-5FC8A0C56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1" y="1843067"/>
            <a:ext cx="5007894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6B764-4B87-42FF-ABAA-69B07B88F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101" y="2505075"/>
            <a:ext cx="5007894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357B9-406F-4BF9-B8FB-C53421EEF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061" y="1843067"/>
            <a:ext cx="4994128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0462B-1939-4DAA-A7DD-6BDC95054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061" y="2505075"/>
            <a:ext cx="499412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2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gradFill>
          <a:gsLst>
            <a:gs pos="100000">
              <a:srgbClr val="C00000"/>
            </a:gs>
            <a:gs pos="17000">
              <a:schemeClr val="tx1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78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8635-A5AF-48F4-8CD2-FB0E0111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5E0E-DCC0-4781-A608-962B1241B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826" y="987425"/>
            <a:ext cx="604556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1F43E-3D50-4A1C-A289-B3D0DD0E7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E581-A090-4AE9-9965-B06BDB52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9DEF4-262F-4ACF-9B29-3D4B819E7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3969" y="987425"/>
            <a:ext cx="569450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D7CBB-7A6F-441E-9072-2494B952F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65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58AD-1CAD-45B3-B83D-DC9D33CD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53F2E-0397-4423-8A88-D0059DEAF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9E9C4-9D18-4529-BC0C-68EAE507CDF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DF5937-0C03-4786-AB62-3CF7CECB92D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AD93DB-2DB0-4B2D-884B-6EC453443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76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4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F07D3037-8630-0196-24D1-5998E98AE3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1376" y="2832100"/>
            <a:ext cx="2437341" cy="276965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4AB17539-32FA-E27F-30D3-99FA6E2773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81376" y="1261919"/>
            <a:ext cx="2437341" cy="13941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77CD972-D920-A434-63E2-FF580FF3B9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261919"/>
            <a:ext cx="3191981" cy="43396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F487E3-CCB0-B136-45DE-A5C2F860ED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092" y="1256406"/>
            <a:ext cx="5194300" cy="1326091"/>
          </a:xfrm>
          <a:prstGeom prst="rect">
            <a:avLst/>
          </a:prstGeom>
        </p:spPr>
        <p:txBody>
          <a:bodyPr/>
          <a:lstStyle>
            <a:lvl1pPr algn="l">
              <a:defRPr sz="3667" b="1" i="0">
                <a:latin typeface="Arial Nova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1C44732-AE8D-DAA8-D9BE-53DA9AFFA8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73092" y="3126846"/>
            <a:ext cx="5194300" cy="2873057"/>
          </a:xfrm>
          <a:prstGeom prst="rect">
            <a:avLst/>
          </a:prstGeom>
        </p:spPr>
        <p:txBody>
          <a:bodyPr/>
          <a:lstStyle>
            <a:lvl1pPr marL="228611" indent="-228611">
              <a:buClr>
                <a:schemeClr val="accent2"/>
              </a:buClr>
              <a:buFont typeface="Wingdings" pitchFamily="2" charset="2"/>
              <a:buChar char="§"/>
              <a:defRPr sz="2400">
                <a:latin typeface="Arial Nova" panose="020B0504020202020204" pitchFamily="34" charset="0"/>
              </a:defRPr>
            </a:lvl1pPr>
            <a:lvl2pPr marL="495325" indent="-190510">
              <a:buClr>
                <a:schemeClr val="accent2"/>
              </a:buClr>
              <a:buFont typeface="Wingdings" pitchFamily="2" charset="2"/>
              <a:buChar char="§"/>
              <a:defRPr sz="2133">
                <a:latin typeface="Arial Nova" panose="020B0504020202020204" pitchFamily="34" charset="0"/>
              </a:defRPr>
            </a:lvl2pPr>
            <a:lvl3pPr marL="762038" indent="-152408">
              <a:buClr>
                <a:schemeClr val="accent2"/>
              </a:buClr>
              <a:buFont typeface="Wingdings" pitchFamily="2" charset="2"/>
              <a:buChar char="§"/>
              <a:defRPr sz="1867">
                <a:latin typeface="Arial Nova" panose="020B0504020202020204" pitchFamily="34" charset="0"/>
              </a:defRPr>
            </a:lvl3pPr>
            <a:lvl4pPr marL="1066853" indent="-152408">
              <a:buClr>
                <a:schemeClr val="accent2"/>
              </a:buClr>
              <a:buFont typeface="Wingdings" pitchFamily="2" charset="2"/>
              <a:buChar char="§"/>
              <a:defRPr sz="1600">
                <a:latin typeface="Arial Nova" panose="020B0504020202020204" pitchFamily="34" charset="0"/>
              </a:defRPr>
            </a:lvl4pPr>
            <a:lvl5pPr marL="1371669" indent="-152408">
              <a:buClr>
                <a:schemeClr val="accent2"/>
              </a:buClr>
              <a:buFont typeface="Wingdings" pitchFamily="2" charset="2"/>
              <a:buChar char="§"/>
              <a:defRPr sz="1600"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438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BFF1C55-C187-360B-1D72-0C0B65C77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711" y="2029385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136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88" y="0"/>
            <a:ext cx="121920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600200" y="4276724"/>
            <a:ext cx="4419600" cy="99631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172200" y="4267200"/>
            <a:ext cx="4267200" cy="1006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87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lnSpc>
                <a:spcPct val="85000"/>
              </a:lnSpc>
              <a:defRPr/>
            </a:lvl2pPr>
            <a:lvl3pPr>
              <a:lnSpc>
                <a:spcPct val="85000"/>
              </a:lnSpc>
              <a:defRPr/>
            </a:lvl3pPr>
            <a:lvl4pPr>
              <a:lnSpc>
                <a:spcPct val="85000"/>
              </a:lnSpc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 LT 95 Black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00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81801" y="451179"/>
            <a:ext cx="5410200" cy="440180"/>
          </a:xfrm>
          <a:prstGeom prst="rect">
            <a:avLst/>
          </a:prstGeom>
        </p:spPr>
        <p:txBody>
          <a:bodyPr/>
          <a:lstStyle>
            <a:lvl1pPr marL="197729" indent="0">
              <a:defRPr sz="2931">
                <a:solidFill>
                  <a:srgbClr val="DE661E"/>
                </a:solidFill>
                <a:latin typeface="HelveticaNeue LT 45 L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908800" y="1256137"/>
            <a:ext cx="5486400" cy="6030091"/>
          </a:xfrm>
        </p:spPr>
        <p:txBody>
          <a:bodyPr/>
          <a:lstStyle>
            <a:lvl1pPr marL="197737" indent="0">
              <a:buNone/>
              <a:defRPr sz="2664" b="1">
                <a:latin typeface="HelveticaNeue LT 45 Lt" pitchFamily="34" charset="0"/>
              </a:defRPr>
            </a:lvl1pPr>
            <a:lvl2pPr>
              <a:defRPr sz="2131"/>
            </a:lvl2pPr>
            <a:lvl3pPr>
              <a:defRPr sz="1865"/>
            </a:lvl3pPr>
            <a:lvl4pPr>
              <a:defRPr sz="1599" b="1"/>
            </a:lvl4pPr>
            <a:lvl5pPr>
              <a:defRPr sz="146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714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+ 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3632201"/>
            <a:ext cx="5791200" cy="2844800"/>
          </a:xfrm>
          <a:prstGeom prst="rect">
            <a:avLst/>
          </a:prstGeom>
        </p:spPr>
        <p:txBody>
          <a:bodyPr/>
          <a:lstStyle>
            <a:lvl2pPr>
              <a:lnSpc>
                <a:spcPct val="85000"/>
              </a:lnSpc>
              <a:defRPr/>
            </a:lvl2pPr>
            <a:lvl3pPr>
              <a:lnSpc>
                <a:spcPct val="85000"/>
              </a:lnSpc>
              <a:defRPr/>
            </a:lvl3pPr>
            <a:lvl4pPr>
              <a:lnSpc>
                <a:spcPct val="85000"/>
              </a:lnSpc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rgbClr val="54534A"/>
          </a:solidFill>
        </p:spPr>
        <p:txBody>
          <a:bodyPr anchor="t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/o 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88958" y="2026768"/>
            <a:ext cx="4906433" cy="1301687"/>
          </a:xfrm>
          <a:prstGeom prst="rect">
            <a:avLst/>
          </a:prstGeom>
        </p:spPr>
        <p:txBody>
          <a:bodyPr vert="horz" lIns="91338" tIns="45670" rIns="91338" bIns="45670" rtlCol="0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6" name="Picture 2" descr="M:\Images\GRAPHICS\SHW logo\6-Gesture\1-Green\SHW-Gesture-G-RGB-jp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6887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7088958" y="3412479"/>
            <a:ext cx="4906433" cy="913554"/>
          </a:xfrm>
          <a:prstGeom prst="rect">
            <a:avLst/>
          </a:prstGeom>
        </p:spPr>
        <p:txBody>
          <a:bodyPr vert="horz" lIns="91338" tIns="45670" rIns="91338" bIns="45670" rtlCol="0">
            <a:noAutofit/>
          </a:bodyPr>
          <a:lstStyle>
            <a:lvl1pPr>
              <a:defRPr>
                <a:solidFill>
                  <a:srgbClr val="2D241B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557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sky)">
  <p:cSld name="Title + 2 columns (sky)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/>
          <p:nvPr/>
        </p:nvSpPr>
        <p:spPr>
          <a:xfrm>
            <a:off x="0" y="67"/>
            <a:ext cx="12192000" cy="6858000"/>
          </a:xfrm>
          <a:prstGeom prst="frame">
            <a:avLst>
              <a:gd name="adj1" fmla="val 221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3009900" y="2352675"/>
            <a:ext cx="4161200" cy="42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◍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7421431" y="2352675"/>
            <a:ext cx="4161200" cy="42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◍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3009900" y="1183300"/>
            <a:ext cx="8204400" cy="96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11307436" y="6231525"/>
            <a:ext cx="603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pic>
        <p:nvPicPr>
          <p:cNvPr id="64" name="Google Shape;64;p10" descr="Flat land, big sky, Wicken Fen"/>
          <p:cNvPicPr preferRelativeResize="0"/>
          <p:nvPr/>
        </p:nvPicPr>
        <p:blipFill rotWithShape="1">
          <a:blip r:embed="rId2">
            <a:alphaModFix/>
          </a:blip>
          <a:srcRect l="20350" t="27743" r="33752" b="32459"/>
          <a:stretch/>
        </p:blipFill>
        <p:spPr>
          <a:xfrm>
            <a:off x="1" y="859467"/>
            <a:ext cx="2590801" cy="112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1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625D4-3769-2E71-B284-618E52D06E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4343399"/>
            <a:ext cx="9906000" cy="1828799"/>
          </a:xfrm>
          <a:prstGeom prst="rect">
            <a:avLst/>
          </a:prstGeom>
        </p:spPr>
        <p:txBody>
          <a:bodyPr anchor="b"/>
          <a:lstStyle>
            <a:lvl1pPr algn="l">
              <a:defRPr sz="5400" b="1" i="0" spc="0">
                <a:solidFill>
                  <a:schemeClr val="bg1"/>
                </a:solidFill>
                <a:latin typeface="Segoe UI Semibold" panose="020B0502040204020203" pitchFamily="34" charset="0"/>
                <a:ea typeface="Tahoma" panose="020B060403050404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9DE1E-B512-FB67-90C6-61F69EB392E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685800"/>
            <a:ext cx="121920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4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51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699" r:id="rId2"/>
    <p:sldLayoutId id="2147483698" r:id="rId3"/>
    <p:sldLayoutId id="2147483700" r:id="rId4"/>
    <p:sldLayoutId id="2147483701" r:id="rId5"/>
    <p:sldLayoutId id="2147483702" r:id="rId6"/>
    <p:sldLayoutId id="2147483696" r:id="rId7"/>
    <p:sldLayoutId id="2147483703" r:id="rId8"/>
    <p:sldLayoutId id="2147483704" r:id="rId9"/>
    <p:sldLayoutId id="2147483705" r:id="rId10"/>
    <p:sldLayoutId id="2147483697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6DAE1-1F65-43B8-A400-95E6DEED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61" y="365125"/>
            <a:ext cx="10357666" cy="1438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C993-A44B-4C2D-818E-4C9000BB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ECC43-D65E-4A7B-A76B-D278A2184166}"/>
              </a:ext>
            </a:extLst>
          </p:cNvPr>
          <p:cNvGrpSpPr/>
          <p:nvPr/>
        </p:nvGrpSpPr>
        <p:grpSpPr>
          <a:xfrm flipV="1">
            <a:off x="11626076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EE443C5-5AB9-407B-A8C3-011BB14FEF0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38C9FA-DA5E-4785-8F4A-CA481A3A6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826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682" r:id="rId2"/>
    <p:sldLayoutId id="2147483684" r:id="rId3"/>
    <p:sldLayoutId id="2147483740" r:id="rId4"/>
    <p:sldLayoutId id="2147483689" r:id="rId5"/>
    <p:sldLayoutId id="2147483742" r:id="rId6"/>
    <p:sldLayoutId id="2147483759" r:id="rId7"/>
    <p:sldLayoutId id="2147483680" r:id="rId8"/>
    <p:sldLayoutId id="2147483681" r:id="rId9"/>
    <p:sldLayoutId id="2147483688" r:id="rId10"/>
    <p:sldLayoutId id="2147483767" r:id="rId11"/>
    <p:sldLayoutId id="2147483758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b="0" i="0" kern="1200" cap="all" spc="700" baseline="0">
          <a:solidFill>
            <a:schemeClr val="tx1"/>
          </a:solidFill>
          <a:latin typeface="Arial Nova Light" panose="020B03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14626-3464-4DCD-B3AF-EF6EA3D188C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BAFB-C838-427C-BF6C-5480CE278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5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6DAE1-1F65-43B8-A400-95E6DEED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61" y="365125"/>
            <a:ext cx="10357666" cy="1438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C993-A44B-4C2D-818E-4C9000BB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ECC43-D65E-4A7B-A76B-D278A2184166}"/>
              </a:ext>
            </a:extLst>
          </p:cNvPr>
          <p:cNvGrpSpPr/>
          <p:nvPr/>
        </p:nvGrpSpPr>
        <p:grpSpPr>
          <a:xfrm flipV="1">
            <a:off x="11626076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EE443C5-5AB9-407B-A8C3-011BB14FEF0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38C9FA-DA5E-4785-8F4A-CA481A3A6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826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b="0" i="0" kern="1200" cap="all" spc="700" baseline="0">
          <a:solidFill>
            <a:schemeClr val="tx1"/>
          </a:solidFill>
          <a:latin typeface="Arial Nova Light" panose="020B03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36287F"/>
            </a:gs>
            <a:gs pos="0">
              <a:srgbClr val="7C35B1"/>
            </a:gs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00206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7C7F8A6-758B-52BD-1FC9-FC41075E00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3"/>
            <a:ext cx="12192000" cy="685338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1AED43E3-95CC-EB01-00FC-53D32EA4C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64042" y="6127668"/>
            <a:ext cx="1662472" cy="52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A07FBF-0EF1-BAB7-57AD-DF74EDAA4289}"/>
              </a:ext>
            </a:extLst>
          </p:cNvPr>
          <p:cNvSpPr txBox="1"/>
          <p:nvPr/>
        </p:nvSpPr>
        <p:spPr>
          <a:xfrm>
            <a:off x="424433" y="2806253"/>
            <a:ext cx="11343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300" dirty="0">
                <a:ln w="25400">
                  <a:solidFill>
                    <a:schemeClr val="bg1"/>
                  </a:solidFill>
                </a:ln>
                <a:noFill/>
                <a:latin typeface="+mj-lt"/>
              </a:rPr>
              <a:t>Future </a:t>
            </a:r>
            <a:r>
              <a:rPr lang="en-US" sz="5400" b="1" spc="300" dirty="0" err="1">
                <a:ln w="25400">
                  <a:solidFill>
                    <a:schemeClr val="bg1"/>
                  </a:solidFill>
                </a:ln>
                <a:noFill/>
                <a:latin typeface="+mj-lt"/>
              </a:rPr>
              <a:t>Progamming</a:t>
            </a:r>
            <a:r>
              <a:rPr lang="en-US" sz="5400" b="1" spc="300" dirty="0">
                <a:ln w="25400">
                  <a:solidFill>
                    <a:schemeClr val="bg1"/>
                  </a:solidFill>
                </a:ln>
                <a:noFill/>
                <a:latin typeface="+mj-lt"/>
              </a:rPr>
              <a:t> Focus Group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CBD50C-3789-C5A1-8852-EB2EF9EB3AAA}"/>
              </a:ext>
            </a:extLst>
          </p:cNvPr>
          <p:cNvSpPr txBox="1"/>
          <p:nvPr/>
        </p:nvSpPr>
        <p:spPr>
          <a:xfrm>
            <a:off x="450976" y="3729583"/>
            <a:ext cx="3642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solidFill>
                  <a:schemeClr val="bg1"/>
                </a:solidFill>
              </a:rPr>
              <a:t>BRAINSTORMING MEETING</a:t>
            </a:r>
          </a:p>
          <a:p>
            <a:r>
              <a:rPr lang="en-US" spc="300" dirty="0">
                <a:solidFill>
                  <a:schemeClr val="bg1"/>
                </a:solidFill>
              </a:rPr>
              <a:t>APRIL 2,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A91B74-FFF6-1C01-FC08-8336877B9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4897" y="4875315"/>
            <a:ext cx="2162477" cy="9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7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2BE90-B85E-2283-4584-7E30890AC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36"/>
            <a:ext cx="9143996" cy="685592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E89E2D-A84A-D6A4-C70A-31AE44D3EF15}"/>
              </a:ext>
            </a:extLst>
          </p:cNvPr>
          <p:cNvSpPr txBox="1">
            <a:spLocks/>
          </p:cNvSpPr>
          <p:nvPr/>
        </p:nvSpPr>
        <p:spPr>
          <a:xfrm>
            <a:off x="9341224" y="590550"/>
            <a:ext cx="2635623" cy="56768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/>
              <a:t>2023 Mini-Update</a:t>
            </a:r>
          </a:p>
          <a:p>
            <a:pPr algn="l"/>
            <a:r>
              <a:rPr lang="en-US" sz="1800">
                <a:solidFill>
                  <a:srgbClr val="FF0000"/>
                </a:solidFill>
              </a:rPr>
              <a:t>90% of Capacity:</a:t>
            </a:r>
          </a:p>
          <a:p>
            <a:pPr algn="l"/>
            <a:endParaRPr lang="en-US" sz="1800"/>
          </a:p>
          <a:p>
            <a:pPr algn="l" rtl="0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/>
              <a:t>BMSN:  990</a:t>
            </a:r>
          </a:p>
          <a:p>
            <a:pPr algn="l" rtl="0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/>
              <a:t>BMSS:  1,170</a:t>
            </a:r>
          </a:p>
          <a:p>
            <a:pPr algn="l" rtl="0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/>
              <a:t>VMS:  1,080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C3866D-5850-DE87-17BD-7120B4CD2F39}"/>
              </a:ext>
            </a:extLst>
          </p:cNvPr>
          <p:cNvSpPr/>
          <p:nvPr/>
        </p:nvSpPr>
        <p:spPr>
          <a:xfrm>
            <a:off x="1354222" y="1730465"/>
            <a:ext cx="671802" cy="134442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3B8522-4B06-4D19-49C7-92CEA600B1B0}"/>
              </a:ext>
            </a:extLst>
          </p:cNvPr>
          <p:cNvSpPr/>
          <p:nvPr/>
        </p:nvSpPr>
        <p:spPr>
          <a:xfrm>
            <a:off x="4810491" y="2142701"/>
            <a:ext cx="516346" cy="22411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4D84C0-6BE4-780A-AAA1-5C3DAF01498E}"/>
              </a:ext>
            </a:extLst>
          </p:cNvPr>
          <p:cNvSpPr/>
          <p:nvPr/>
        </p:nvSpPr>
        <p:spPr>
          <a:xfrm>
            <a:off x="4251123" y="2366819"/>
            <a:ext cx="516346" cy="22411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82E986-F9BC-3A9B-1344-D0C13F121F6F}"/>
              </a:ext>
            </a:extLst>
          </p:cNvPr>
          <p:cNvSpPr/>
          <p:nvPr/>
        </p:nvSpPr>
        <p:spPr>
          <a:xfrm>
            <a:off x="7643339" y="2568663"/>
            <a:ext cx="516346" cy="22411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9AD5A6-70DA-5C2F-69CC-EB971DA24980}"/>
              </a:ext>
            </a:extLst>
          </p:cNvPr>
          <p:cNvSpPr/>
          <p:nvPr/>
        </p:nvSpPr>
        <p:spPr>
          <a:xfrm>
            <a:off x="7013115" y="1891554"/>
            <a:ext cx="559369" cy="1183340"/>
          </a:xfrm>
          <a:prstGeom prst="rect">
            <a:avLst/>
          </a:prstGeom>
          <a:solidFill>
            <a:schemeClr val="accent4">
              <a:alpha val="15000"/>
            </a:schemeClr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581CB3-237F-A9C9-E350-9B673007A03C}"/>
              </a:ext>
            </a:extLst>
          </p:cNvPr>
          <p:cNvSpPr txBox="1"/>
          <p:nvPr/>
        </p:nvSpPr>
        <p:spPr>
          <a:xfrm>
            <a:off x="9782366" y="6596389"/>
            <a:ext cx="24096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Spring 2024 PASA Demographics Report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D9C99-0835-3672-3043-05F87F01CD54}"/>
              </a:ext>
            </a:extLst>
          </p:cNvPr>
          <p:cNvSpPr txBox="1"/>
          <p:nvPr/>
        </p:nvSpPr>
        <p:spPr>
          <a:xfrm>
            <a:off x="11830157" y="68846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40713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0BFE0C-9703-9C58-D0B9-86DFE0535E78}"/>
              </a:ext>
            </a:extLst>
          </p:cNvPr>
          <p:cNvSpPr txBox="1"/>
          <p:nvPr/>
        </p:nvSpPr>
        <p:spPr>
          <a:xfrm rot="16200000">
            <a:off x="-2862690" y="2862690"/>
            <a:ext cx="6858002" cy="113261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pc="300" dirty="0">
                <a:latin typeface="+mj-lt"/>
              </a:rPr>
              <a:t>Boerne Middle School North:  </a:t>
            </a:r>
            <a:r>
              <a:rPr lang="en-US" b="1" spc="300" dirty="0">
                <a:latin typeface="+mj-lt"/>
              </a:rPr>
              <a:t>Landlocked</a:t>
            </a:r>
          </a:p>
          <a:p>
            <a:pPr>
              <a:lnSpc>
                <a:spcPct val="150000"/>
              </a:lnSpc>
            </a:pPr>
            <a:endParaRPr lang="en-US" sz="2400" b="1" spc="3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488D6-6E36-B5D2-BC9A-2803E572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785" y="0"/>
            <a:ext cx="10695215" cy="68580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FC4E2B2-3FD4-A9D6-4EDB-7972172CD369}"/>
              </a:ext>
            </a:extLst>
          </p:cNvPr>
          <p:cNvSpPr/>
          <p:nvPr/>
        </p:nvSpPr>
        <p:spPr>
          <a:xfrm>
            <a:off x="4267200" y="3048000"/>
            <a:ext cx="6381750" cy="3724275"/>
          </a:xfrm>
          <a:custGeom>
            <a:avLst/>
            <a:gdLst>
              <a:gd name="connsiteX0" fmla="*/ 5791200 w 6381750"/>
              <a:gd name="connsiteY0" fmla="*/ 0 h 3724275"/>
              <a:gd name="connsiteX1" fmla="*/ 9525 w 6381750"/>
              <a:gd name="connsiteY1" fmla="*/ 2562225 h 3724275"/>
              <a:gd name="connsiteX2" fmla="*/ 0 w 6381750"/>
              <a:gd name="connsiteY2" fmla="*/ 3724275 h 3724275"/>
              <a:gd name="connsiteX3" fmla="*/ 1009650 w 6381750"/>
              <a:gd name="connsiteY3" fmla="*/ 3686175 h 3724275"/>
              <a:gd name="connsiteX4" fmla="*/ 6381750 w 6381750"/>
              <a:gd name="connsiteY4" fmla="*/ 1247775 h 3724275"/>
              <a:gd name="connsiteX5" fmla="*/ 5791200 w 6381750"/>
              <a:gd name="connsiteY5" fmla="*/ 0 h 372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1750" h="3724275">
                <a:moveTo>
                  <a:pt x="5791200" y="0"/>
                </a:moveTo>
                <a:lnTo>
                  <a:pt x="9525" y="2562225"/>
                </a:lnTo>
                <a:lnTo>
                  <a:pt x="0" y="3724275"/>
                </a:lnTo>
                <a:lnTo>
                  <a:pt x="1009650" y="3686175"/>
                </a:lnTo>
                <a:lnTo>
                  <a:pt x="6381750" y="1247775"/>
                </a:lnTo>
                <a:lnTo>
                  <a:pt x="5791200" y="0"/>
                </a:lnTo>
                <a:close/>
              </a:path>
            </a:pathLst>
          </a:custGeom>
          <a:solidFill>
            <a:srgbClr val="C0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655B114-C070-8B98-660F-89FC5838FAFF}"/>
              </a:ext>
            </a:extLst>
          </p:cNvPr>
          <p:cNvSpPr/>
          <p:nvPr/>
        </p:nvSpPr>
        <p:spPr>
          <a:xfrm>
            <a:off x="2400300" y="628650"/>
            <a:ext cx="1476375" cy="6096000"/>
          </a:xfrm>
          <a:custGeom>
            <a:avLst/>
            <a:gdLst>
              <a:gd name="connsiteX0" fmla="*/ 28575 w 1476375"/>
              <a:gd name="connsiteY0" fmla="*/ 0 h 6096000"/>
              <a:gd name="connsiteX1" fmla="*/ 28575 w 1476375"/>
              <a:gd name="connsiteY1" fmla="*/ 85725 h 6096000"/>
              <a:gd name="connsiteX2" fmla="*/ 552450 w 1476375"/>
              <a:gd name="connsiteY2" fmla="*/ 495300 h 6096000"/>
              <a:gd name="connsiteX3" fmla="*/ 838200 w 1476375"/>
              <a:gd name="connsiteY3" fmla="*/ 942975 h 6096000"/>
              <a:gd name="connsiteX4" fmla="*/ 1133475 w 1476375"/>
              <a:gd name="connsiteY4" fmla="*/ 1219200 h 6096000"/>
              <a:gd name="connsiteX5" fmla="*/ 1333500 w 1476375"/>
              <a:gd name="connsiteY5" fmla="*/ 1704975 h 6096000"/>
              <a:gd name="connsiteX6" fmla="*/ 1476375 w 1476375"/>
              <a:gd name="connsiteY6" fmla="*/ 2190750 h 6096000"/>
              <a:gd name="connsiteX7" fmla="*/ 1371600 w 1476375"/>
              <a:gd name="connsiteY7" fmla="*/ 2762250 h 6096000"/>
              <a:gd name="connsiteX8" fmla="*/ 1238250 w 1476375"/>
              <a:gd name="connsiteY8" fmla="*/ 3448050 h 6096000"/>
              <a:gd name="connsiteX9" fmla="*/ 962025 w 1476375"/>
              <a:gd name="connsiteY9" fmla="*/ 4029075 h 6096000"/>
              <a:gd name="connsiteX10" fmla="*/ 723900 w 1476375"/>
              <a:gd name="connsiteY10" fmla="*/ 4629150 h 6096000"/>
              <a:gd name="connsiteX11" fmla="*/ 390525 w 1476375"/>
              <a:gd name="connsiteY11" fmla="*/ 5514975 h 6096000"/>
              <a:gd name="connsiteX12" fmla="*/ 0 w 1476375"/>
              <a:gd name="connsiteY12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76375" h="6096000">
                <a:moveTo>
                  <a:pt x="28575" y="0"/>
                </a:moveTo>
                <a:lnTo>
                  <a:pt x="28575" y="85725"/>
                </a:lnTo>
                <a:lnTo>
                  <a:pt x="552450" y="495300"/>
                </a:lnTo>
                <a:lnTo>
                  <a:pt x="838200" y="942975"/>
                </a:lnTo>
                <a:lnTo>
                  <a:pt x="1133475" y="1219200"/>
                </a:lnTo>
                <a:lnTo>
                  <a:pt x="1333500" y="1704975"/>
                </a:lnTo>
                <a:lnTo>
                  <a:pt x="1476375" y="2190750"/>
                </a:lnTo>
                <a:lnTo>
                  <a:pt x="1371600" y="2762250"/>
                </a:lnTo>
                <a:lnTo>
                  <a:pt x="1238250" y="3448050"/>
                </a:lnTo>
                <a:lnTo>
                  <a:pt x="962025" y="4029075"/>
                </a:lnTo>
                <a:lnTo>
                  <a:pt x="723900" y="4629150"/>
                </a:lnTo>
                <a:lnTo>
                  <a:pt x="390525" y="5514975"/>
                </a:lnTo>
                <a:lnTo>
                  <a:pt x="0" y="6096000"/>
                </a:lnTo>
              </a:path>
            </a:pathLst>
          </a:custGeom>
          <a:noFill/>
          <a:ln w="127000">
            <a:solidFill>
              <a:schemeClr val="accent4">
                <a:alpha val="4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E22AA55-9E75-9CC0-BF09-BE62B69CF76A}"/>
              </a:ext>
            </a:extLst>
          </p:cNvPr>
          <p:cNvSpPr/>
          <p:nvPr/>
        </p:nvSpPr>
        <p:spPr>
          <a:xfrm>
            <a:off x="8982075" y="504825"/>
            <a:ext cx="1009650" cy="2390775"/>
          </a:xfrm>
          <a:custGeom>
            <a:avLst/>
            <a:gdLst>
              <a:gd name="connsiteX0" fmla="*/ 1009650 w 1009650"/>
              <a:gd name="connsiteY0" fmla="*/ 2305050 h 2390775"/>
              <a:gd name="connsiteX1" fmla="*/ 1009650 w 1009650"/>
              <a:gd name="connsiteY1" fmla="*/ 2390775 h 2390775"/>
              <a:gd name="connsiteX2" fmla="*/ 0 w 1009650"/>
              <a:gd name="connsiteY2" fmla="*/ 0 h 239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650" h="2390775">
                <a:moveTo>
                  <a:pt x="1009650" y="2305050"/>
                </a:moveTo>
                <a:lnTo>
                  <a:pt x="1009650" y="2390775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304F955-2B3F-93F4-4192-30C18132FC33}"/>
              </a:ext>
            </a:extLst>
          </p:cNvPr>
          <p:cNvSpPr/>
          <p:nvPr/>
        </p:nvSpPr>
        <p:spPr>
          <a:xfrm>
            <a:off x="7286625" y="476250"/>
            <a:ext cx="2733675" cy="3105150"/>
          </a:xfrm>
          <a:custGeom>
            <a:avLst/>
            <a:gdLst>
              <a:gd name="connsiteX0" fmla="*/ 0 w 2733675"/>
              <a:gd name="connsiteY0" fmla="*/ 800100 h 3105150"/>
              <a:gd name="connsiteX1" fmla="*/ 1028700 w 2733675"/>
              <a:gd name="connsiteY1" fmla="*/ 3105150 h 3105150"/>
              <a:gd name="connsiteX2" fmla="*/ 2733675 w 2733675"/>
              <a:gd name="connsiteY2" fmla="*/ 2314575 h 3105150"/>
              <a:gd name="connsiteX3" fmla="*/ 1704975 w 2733675"/>
              <a:gd name="connsiteY3" fmla="*/ 0 h 3105150"/>
              <a:gd name="connsiteX4" fmla="*/ 0 w 2733675"/>
              <a:gd name="connsiteY4" fmla="*/ 800100 h 310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3675" h="3105150">
                <a:moveTo>
                  <a:pt x="0" y="800100"/>
                </a:moveTo>
                <a:lnTo>
                  <a:pt x="1028700" y="3105150"/>
                </a:lnTo>
                <a:lnTo>
                  <a:pt x="2733675" y="2314575"/>
                </a:lnTo>
                <a:lnTo>
                  <a:pt x="1704975" y="0"/>
                </a:lnTo>
                <a:lnTo>
                  <a:pt x="0" y="800100"/>
                </a:lnTo>
                <a:close/>
              </a:path>
            </a:pathLst>
          </a:custGeom>
          <a:solidFill>
            <a:srgbClr val="C0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B68B1AC-AFDF-4558-4F2E-20C1215CB90E}"/>
              </a:ext>
            </a:extLst>
          </p:cNvPr>
          <p:cNvSpPr/>
          <p:nvPr/>
        </p:nvSpPr>
        <p:spPr>
          <a:xfrm>
            <a:off x="4191000" y="285750"/>
            <a:ext cx="2914650" cy="2228850"/>
          </a:xfrm>
          <a:custGeom>
            <a:avLst/>
            <a:gdLst>
              <a:gd name="connsiteX0" fmla="*/ 38100 w 2914650"/>
              <a:gd name="connsiteY0" fmla="*/ 2190750 h 2228850"/>
              <a:gd name="connsiteX1" fmla="*/ 2914650 w 2914650"/>
              <a:gd name="connsiteY1" fmla="*/ 933450 h 2228850"/>
              <a:gd name="connsiteX2" fmla="*/ 2514600 w 2914650"/>
              <a:gd name="connsiteY2" fmla="*/ 0 h 2228850"/>
              <a:gd name="connsiteX3" fmla="*/ 19050 w 2914650"/>
              <a:gd name="connsiteY3" fmla="*/ 1076325 h 2228850"/>
              <a:gd name="connsiteX4" fmla="*/ 0 w 2914650"/>
              <a:gd name="connsiteY4" fmla="*/ 2228850 h 2228850"/>
              <a:gd name="connsiteX5" fmla="*/ 38100 w 2914650"/>
              <a:gd name="connsiteY5" fmla="*/ 219075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4650" h="2228850">
                <a:moveTo>
                  <a:pt x="38100" y="2190750"/>
                </a:moveTo>
                <a:lnTo>
                  <a:pt x="2914650" y="933450"/>
                </a:lnTo>
                <a:lnTo>
                  <a:pt x="2514600" y="0"/>
                </a:lnTo>
                <a:lnTo>
                  <a:pt x="19050" y="1076325"/>
                </a:lnTo>
                <a:lnTo>
                  <a:pt x="0" y="2228850"/>
                </a:lnTo>
                <a:lnTo>
                  <a:pt x="38100" y="2190750"/>
                </a:lnTo>
                <a:close/>
              </a:path>
            </a:pathLst>
          </a:custGeom>
          <a:solidFill>
            <a:srgbClr val="C0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DF3B5-BD1B-7A51-8553-363DEDAFABB4}"/>
              </a:ext>
            </a:extLst>
          </p:cNvPr>
          <p:cNvSpPr/>
          <p:nvPr/>
        </p:nvSpPr>
        <p:spPr>
          <a:xfrm>
            <a:off x="6275281" y="1331279"/>
            <a:ext cx="1020870" cy="764221"/>
          </a:xfrm>
          <a:custGeom>
            <a:avLst/>
            <a:gdLst>
              <a:gd name="connsiteX0" fmla="*/ 0 w 1019175"/>
              <a:gd name="connsiteY0" fmla="*/ 400050 h 781050"/>
              <a:gd name="connsiteX1" fmla="*/ 152400 w 1019175"/>
              <a:gd name="connsiteY1" fmla="*/ 781050 h 781050"/>
              <a:gd name="connsiteX2" fmla="*/ 1019175 w 1019175"/>
              <a:gd name="connsiteY2" fmla="*/ 371475 h 781050"/>
              <a:gd name="connsiteX3" fmla="*/ 885825 w 1019175"/>
              <a:gd name="connsiteY3" fmla="*/ 0 h 781050"/>
              <a:gd name="connsiteX4" fmla="*/ 0 w 1019175"/>
              <a:gd name="connsiteY4" fmla="*/ 400050 h 781050"/>
              <a:gd name="connsiteX0" fmla="*/ 0 w 1030500"/>
              <a:gd name="connsiteY0" fmla="*/ 405660 h 781050"/>
              <a:gd name="connsiteX1" fmla="*/ 163725 w 1030500"/>
              <a:gd name="connsiteY1" fmla="*/ 781050 h 781050"/>
              <a:gd name="connsiteX2" fmla="*/ 1030500 w 1030500"/>
              <a:gd name="connsiteY2" fmla="*/ 371475 h 781050"/>
              <a:gd name="connsiteX3" fmla="*/ 897150 w 1030500"/>
              <a:gd name="connsiteY3" fmla="*/ 0 h 781050"/>
              <a:gd name="connsiteX4" fmla="*/ 0 w 1030500"/>
              <a:gd name="connsiteY4" fmla="*/ 405660 h 781050"/>
              <a:gd name="connsiteX0" fmla="*/ 0 w 1030500"/>
              <a:gd name="connsiteY0" fmla="*/ 405660 h 781050"/>
              <a:gd name="connsiteX1" fmla="*/ 163725 w 1030500"/>
              <a:gd name="connsiteY1" fmla="*/ 781050 h 781050"/>
              <a:gd name="connsiteX2" fmla="*/ 1030500 w 1030500"/>
              <a:gd name="connsiteY2" fmla="*/ 388304 h 781050"/>
              <a:gd name="connsiteX3" fmla="*/ 897150 w 1030500"/>
              <a:gd name="connsiteY3" fmla="*/ 0 h 781050"/>
              <a:gd name="connsiteX4" fmla="*/ 0 w 1030500"/>
              <a:gd name="connsiteY4" fmla="*/ 405660 h 781050"/>
              <a:gd name="connsiteX0" fmla="*/ 0 w 1030500"/>
              <a:gd name="connsiteY0" fmla="*/ 388831 h 764221"/>
              <a:gd name="connsiteX1" fmla="*/ 163725 w 1030500"/>
              <a:gd name="connsiteY1" fmla="*/ 764221 h 764221"/>
              <a:gd name="connsiteX2" fmla="*/ 1030500 w 1030500"/>
              <a:gd name="connsiteY2" fmla="*/ 371475 h 764221"/>
              <a:gd name="connsiteX3" fmla="*/ 880162 w 1030500"/>
              <a:gd name="connsiteY3" fmla="*/ 0 h 764221"/>
              <a:gd name="connsiteX4" fmla="*/ 0 w 1030500"/>
              <a:gd name="connsiteY4" fmla="*/ 388831 h 764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500" h="764221">
                <a:moveTo>
                  <a:pt x="0" y="388831"/>
                </a:moveTo>
                <a:lnTo>
                  <a:pt x="163725" y="764221"/>
                </a:lnTo>
                <a:lnTo>
                  <a:pt x="1030500" y="371475"/>
                </a:lnTo>
                <a:lnTo>
                  <a:pt x="880162" y="0"/>
                </a:lnTo>
                <a:lnTo>
                  <a:pt x="0" y="388831"/>
                </a:lnTo>
                <a:close/>
              </a:path>
            </a:pathLst>
          </a:custGeom>
          <a:solidFill>
            <a:srgbClr val="C0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D2AB7B5-5F72-CD58-0260-2605A619AEED}"/>
              </a:ext>
            </a:extLst>
          </p:cNvPr>
          <p:cNvSpPr/>
          <p:nvPr/>
        </p:nvSpPr>
        <p:spPr>
          <a:xfrm>
            <a:off x="4210050" y="1734075"/>
            <a:ext cx="3943350" cy="3514199"/>
          </a:xfrm>
          <a:custGeom>
            <a:avLst/>
            <a:gdLst>
              <a:gd name="connsiteX0" fmla="*/ 2057400 w 3943350"/>
              <a:gd name="connsiteY0" fmla="*/ 0 h 3505200"/>
              <a:gd name="connsiteX1" fmla="*/ 0 w 3943350"/>
              <a:gd name="connsiteY1" fmla="*/ 904875 h 3505200"/>
              <a:gd name="connsiteX2" fmla="*/ 47625 w 3943350"/>
              <a:gd name="connsiteY2" fmla="*/ 3438525 h 3505200"/>
              <a:gd name="connsiteX3" fmla="*/ 180975 w 3943350"/>
              <a:gd name="connsiteY3" fmla="*/ 3505200 h 3505200"/>
              <a:gd name="connsiteX4" fmla="*/ 3943350 w 3943350"/>
              <a:gd name="connsiteY4" fmla="*/ 1866900 h 3505200"/>
              <a:gd name="connsiteX5" fmla="*/ 3124200 w 3943350"/>
              <a:gd name="connsiteY5" fmla="*/ 19050 h 3505200"/>
              <a:gd name="connsiteX6" fmla="*/ 2209800 w 3943350"/>
              <a:gd name="connsiteY6" fmla="*/ 371475 h 3505200"/>
              <a:gd name="connsiteX7" fmla="*/ 2057400 w 3943350"/>
              <a:gd name="connsiteY7" fmla="*/ 0 h 3505200"/>
              <a:gd name="connsiteX0" fmla="*/ 2057400 w 3943350"/>
              <a:gd name="connsiteY0" fmla="*/ 20219 h 3525419"/>
              <a:gd name="connsiteX1" fmla="*/ 0 w 3943350"/>
              <a:gd name="connsiteY1" fmla="*/ 925094 h 3525419"/>
              <a:gd name="connsiteX2" fmla="*/ 47625 w 3943350"/>
              <a:gd name="connsiteY2" fmla="*/ 3458744 h 3525419"/>
              <a:gd name="connsiteX3" fmla="*/ 180975 w 3943350"/>
              <a:gd name="connsiteY3" fmla="*/ 3525419 h 3525419"/>
              <a:gd name="connsiteX4" fmla="*/ 3943350 w 3943350"/>
              <a:gd name="connsiteY4" fmla="*/ 1887119 h 3525419"/>
              <a:gd name="connsiteX5" fmla="*/ 3101761 w 3943350"/>
              <a:gd name="connsiteY5" fmla="*/ 0 h 3525419"/>
              <a:gd name="connsiteX6" fmla="*/ 2209800 w 3943350"/>
              <a:gd name="connsiteY6" fmla="*/ 391694 h 3525419"/>
              <a:gd name="connsiteX7" fmla="*/ 2057400 w 3943350"/>
              <a:gd name="connsiteY7" fmla="*/ 20219 h 3525419"/>
              <a:gd name="connsiteX0" fmla="*/ 2057400 w 3943350"/>
              <a:gd name="connsiteY0" fmla="*/ 20219 h 3525419"/>
              <a:gd name="connsiteX1" fmla="*/ 0 w 3943350"/>
              <a:gd name="connsiteY1" fmla="*/ 925094 h 3525419"/>
              <a:gd name="connsiteX2" fmla="*/ 47625 w 3943350"/>
              <a:gd name="connsiteY2" fmla="*/ 3458744 h 3525419"/>
              <a:gd name="connsiteX3" fmla="*/ 180975 w 3943350"/>
              <a:gd name="connsiteY3" fmla="*/ 3525419 h 3525419"/>
              <a:gd name="connsiteX4" fmla="*/ 3943350 w 3943350"/>
              <a:gd name="connsiteY4" fmla="*/ 1887119 h 3525419"/>
              <a:gd name="connsiteX5" fmla="*/ 3101761 w 3943350"/>
              <a:gd name="connsiteY5" fmla="*/ 0 h 3525419"/>
              <a:gd name="connsiteX6" fmla="*/ 2198580 w 3943350"/>
              <a:gd name="connsiteY6" fmla="*/ 430962 h 3525419"/>
              <a:gd name="connsiteX7" fmla="*/ 2057400 w 3943350"/>
              <a:gd name="connsiteY7" fmla="*/ 20219 h 3525419"/>
              <a:gd name="connsiteX0" fmla="*/ 2057400 w 3943350"/>
              <a:gd name="connsiteY0" fmla="*/ 0 h 3505200"/>
              <a:gd name="connsiteX1" fmla="*/ 0 w 3943350"/>
              <a:gd name="connsiteY1" fmla="*/ 904875 h 3505200"/>
              <a:gd name="connsiteX2" fmla="*/ 47625 w 3943350"/>
              <a:gd name="connsiteY2" fmla="*/ 3438525 h 3505200"/>
              <a:gd name="connsiteX3" fmla="*/ 180975 w 3943350"/>
              <a:gd name="connsiteY3" fmla="*/ 3505200 h 3505200"/>
              <a:gd name="connsiteX4" fmla="*/ 3943350 w 3943350"/>
              <a:gd name="connsiteY4" fmla="*/ 1866900 h 3505200"/>
              <a:gd name="connsiteX5" fmla="*/ 3124200 w 3943350"/>
              <a:gd name="connsiteY5" fmla="*/ 7830 h 3505200"/>
              <a:gd name="connsiteX6" fmla="*/ 2198580 w 3943350"/>
              <a:gd name="connsiteY6" fmla="*/ 410743 h 3505200"/>
              <a:gd name="connsiteX7" fmla="*/ 2057400 w 3943350"/>
              <a:gd name="connsiteY7" fmla="*/ 0 h 3505200"/>
              <a:gd name="connsiteX0" fmla="*/ 2057400 w 3943350"/>
              <a:gd name="connsiteY0" fmla="*/ 8999 h 3514199"/>
              <a:gd name="connsiteX1" fmla="*/ 0 w 3943350"/>
              <a:gd name="connsiteY1" fmla="*/ 913874 h 3514199"/>
              <a:gd name="connsiteX2" fmla="*/ 47625 w 3943350"/>
              <a:gd name="connsiteY2" fmla="*/ 3447524 h 3514199"/>
              <a:gd name="connsiteX3" fmla="*/ 180975 w 3943350"/>
              <a:gd name="connsiteY3" fmla="*/ 3514199 h 3514199"/>
              <a:gd name="connsiteX4" fmla="*/ 3943350 w 3943350"/>
              <a:gd name="connsiteY4" fmla="*/ 1875899 h 3514199"/>
              <a:gd name="connsiteX5" fmla="*/ 3107370 w 3943350"/>
              <a:gd name="connsiteY5" fmla="*/ 0 h 3514199"/>
              <a:gd name="connsiteX6" fmla="*/ 2198580 w 3943350"/>
              <a:gd name="connsiteY6" fmla="*/ 419742 h 3514199"/>
              <a:gd name="connsiteX7" fmla="*/ 2057400 w 3943350"/>
              <a:gd name="connsiteY7" fmla="*/ 8999 h 3514199"/>
              <a:gd name="connsiteX0" fmla="*/ 2023741 w 3943350"/>
              <a:gd name="connsiteY0" fmla="*/ 25828 h 3514199"/>
              <a:gd name="connsiteX1" fmla="*/ 0 w 3943350"/>
              <a:gd name="connsiteY1" fmla="*/ 913874 h 3514199"/>
              <a:gd name="connsiteX2" fmla="*/ 47625 w 3943350"/>
              <a:gd name="connsiteY2" fmla="*/ 3447524 h 3514199"/>
              <a:gd name="connsiteX3" fmla="*/ 180975 w 3943350"/>
              <a:gd name="connsiteY3" fmla="*/ 3514199 h 3514199"/>
              <a:gd name="connsiteX4" fmla="*/ 3943350 w 3943350"/>
              <a:gd name="connsiteY4" fmla="*/ 1875899 h 3514199"/>
              <a:gd name="connsiteX5" fmla="*/ 3107370 w 3943350"/>
              <a:gd name="connsiteY5" fmla="*/ 0 h 3514199"/>
              <a:gd name="connsiteX6" fmla="*/ 2198580 w 3943350"/>
              <a:gd name="connsiteY6" fmla="*/ 419742 h 3514199"/>
              <a:gd name="connsiteX7" fmla="*/ 2023741 w 3943350"/>
              <a:gd name="connsiteY7" fmla="*/ 25828 h 351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3350" h="3514199">
                <a:moveTo>
                  <a:pt x="2023741" y="25828"/>
                </a:moveTo>
                <a:lnTo>
                  <a:pt x="0" y="913874"/>
                </a:lnTo>
                <a:lnTo>
                  <a:pt x="47625" y="3447524"/>
                </a:lnTo>
                <a:lnTo>
                  <a:pt x="180975" y="3514199"/>
                </a:lnTo>
                <a:lnTo>
                  <a:pt x="3943350" y="1875899"/>
                </a:lnTo>
                <a:lnTo>
                  <a:pt x="3107370" y="0"/>
                </a:lnTo>
                <a:lnTo>
                  <a:pt x="2198580" y="419742"/>
                </a:lnTo>
                <a:lnTo>
                  <a:pt x="2023741" y="25828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57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0BFE0C-9703-9C58-D0B9-86DFE0535E78}"/>
              </a:ext>
            </a:extLst>
          </p:cNvPr>
          <p:cNvSpPr txBox="1"/>
          <p:nvPr/>
        </p:nvSpPr>
        <p:spPr>
          <a:xfrm rot="16200000">
            <a:off x="-2862690" y="2862690"/>
            <a:ext cx="6858002" cy="113261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pc="300" dirty="0">
                <a:latin typeface="+mj-lt"/>
              </a:rPr>
              <a:t>Boerne Middle School North:  </a:t>
            </a:r>
            <a:r>
              <a:rPr lang="en-US" b="1" spc="300" dirty="0">
                <a:latin typeface="+mj-lt"/>
              </a:rPr>
              <a:t>Traffic</a:t>
            </a:r>
          </a:p>
          <a:p>
            <a:pPr>
              <a:lnSpc>
                <a:spcPct val="150000"/>
              </a:lnSpc>
            </a:pPr>
            <a:endParaRPr lang="en-US" sz="2400" b="1" spc="3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488D6-6E36-B5D2-BC9A-2803E572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785" y="0"/>
            <a:ext cx="10695215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6C9503-DB9F-6784-A82D-26BA19494E58}"/>
              </a:ext>
            </a:extLst>
          </p:cNvPr>
          <p:cNvSpPr/>
          <p:nvPr/>
        </p:nvSpPr>
        <p:spPr>
          <a:xfrm>
            <a:off x="4267200" y="2933700"/>
            <a:ext cx="5829300" cy="2466975"/>
          </a:xfrm>
          <a:custGeom>
            <a:avLst/>
            <a:gdLst>
              <a:gd name="connsiteX0" fmla="*/ 5829300 w 5829300"/>
              <a:gd name="connsiteY0" fmla="*/ 0 h 2466975"/>
              <a:gd name="connsiteX1" fmla="*/ 0 w 5829300"/>
              <a:gd name="connsiteY1" fmla="*/ 2466975 h 246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29300" h="2466975">
                <a:moveTo>
                  <a:pt x="5829300" y="0"/>
                </a:moveTo>
                <a:lnTo>
                  <a:pt x="0" y="2466975"/>
                </a:lnTo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ECEA3B-0B06-1C79-25C8-EAC522A05395}"/>
              </a:ext>
            </a:extLst>
          </p:cNvPr>
          <p:cNvCxnSpPr>
            <a:cxnSpLocks/>
          </p:cNvCxnSpPr>
          <p:nvPr/>
        </p:nvCxnSpPr>
        <p:spPr>
          <a:xfrm flipV="1">
            <a:off x="5476875" y="4362450"/>
            <a:ext cx="5218340" cy="2409825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77FC87-666E-C68F-7971-0D67155F7942}"/>
              </a:ext>
            </a:extLst>
          </p:cNvPr>
          <p:cNvCxnSpPr>
            <a:cxnSpLocks/>
          </p:cNvCxnSpPr>
          <p:nvPr/>
        </p:nvCxnSpPr>
        <p:spPr>
          <a:xfrm>
            <a:off x="7208255" y="1266825"/>
            <a:ext cx="1088020" cy="243840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44D331-6953-72E0-C850-91726EBE454A}"/>
              </a:ext>
            </a:extLst>
          </p:cNvPr>
          <p:cNvCxnSpPr>
            <a:cxnSpLocks/>
          </p:cNvCxnSpPr>
          <p:nvPr/>
        </p:nvCxnSpPr>
        <p:spPr>
          <a:xfrm flipH="1">
            <a:off x="7208255" y="419100"/>
            <a:ext cx="1745245" cy="847725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91CF1ED-C300-9CF1-EF12-473E3E33645A}"/>
              </a:ext>
            </a:extLst>
          </p:cNvPr>
          <p:cNvSpPr/>
          <p:nvPr/>
        </p:nvSpPr>
        <p:spPr>
          <a:xfrm>
            <a:off x="7724775" y="3913655"/>
            <a:ext cx="1009650" cy="1403723"/>
          </a:xfrm>
          <a:custGeom>
            <a:avLst/>
            <a:gdLst>
              <a:gd name="connsiteX0" fmla="*/ 485775 w 1009650"/>
              <a:gd name="connsiteY0" fmla="*/ 0 h 1409700"/>
              <a:gd name="connsiteX1" fmla="*/ 0 w 1009650"/>
              <a:gd name="connsiteY1" fmla="*/ 247650 h 1409700"/>
              <a:gd name="connsiteX2" fmla="*/ 533400 w 1009650"/>
              <a:gd name="connsiteY2" fmla="*/ 1409700 h 1409700"/>
              <a:gd name="connsiteX3" fmla="*/ 1009650 w 1009650"/>
              <a:gd name="connsiteY3" fmla="*/ 1190625 h 1409700"/>
              <a:gd name="connsiteX4" fmla="*/ 485775 w 1009650"/>
              <a:gd name="connsiteY4" fmla="*/ 0 h 1409700"/>
              <a:gd name="connsiteX0" fmla="*/ 485775 w 1009650"/>
              <a:gd name="connsiteY0" fmla="*/ 0 h 1409700"/>
              <a:gd name="connsiteX1" fmla="*/ 0 w 1009650"/>
              <a:gd name="connsiteY1" fmla="*/ 235697 h 1409700"/>
              <a:gd name="connsiteX2" fmla="*/ 533400 w 1009650"/>
              <a:gd name="connsiteY2" fmla="*/ 1409700 h 1409700"/>
              <a:gd name="connsiteX3" fmla="*/ 1009650 w 1009650"/>
              <a:gd name="connsiteY3" fmla="*/ 1190625 h 1409700"/>
              <a:gd name="connsiteX4" fmla="*/ 485775 w 1009650"/>
              <a:gd name="connsiteY4" fmla="*/ 0 h 1409700"/>
              <a:gd name="connsiteX0" fmla="*/ 509681 w 1009650"/>
              <a:gd name="connsiteY0" fmla="*/ 0 h 1391770"/>
              <a:gd name="connsiteX1" fmla="*/ 0 w 1009650"/>
              <a:gd name="connsiteY1" fmla="*/ 217767 h 1391770"/>
              <a:gd name="connsiteX2" fmla="*/ 533400 w 1009650"/>
              <a:gd name="connsiteY2" fmla="*/ 1391770 h 1391770"/>
              <a:gd name="connsiteX3" fmla="*/ 1009650 w 1009650"/>
              <a:gd name="connsiteY3" fmla="*/ 1172695 h 1391770"/>
              <a:gd name="connsiteX4" fmla="*/ 509681 w 1009650"/>
              <a:gd name="connsiteY4" fmla="*/ 0 h 1391770"/>
              <a:gd name="connsiteX0" fmla="*/ 509681 w 1009650"/>
              <a:gd name="connsiteY0" fmla="*/ 0 h 1403723"/>
              <a:gd name="connsiteX1" fmla="*/ 0 w 1009650"/>
              <a:gd name="connsiteY1" fmla="*/ 217767 h 1403723"/>
              <a:gd name="connsiteX2" fmla="*/ 497541 w 1009650"/>
              <a:gd name="connsiteY2" fmla="*/ 1403723 h 1403723"/>
              <a:gd name="connsiteX3" fmla="*/ 1009650 w 1009650"/>
              <a:gd name="connsiteY3" fmla="*/ 1172695 h 1403723"/>
              <a:gd name="connsiteX4" fmla="*/ 509681 w 1009650"/>
              <a:gd name="connsiteY4" fmla="*/ 0 h 140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9650" h="1403723">
                <a:moveTo>
                  <a:pt x="509681" y="0"/>
                </a:moveTo>
                <a:lnTo>
                  <a:pt x="0" y="217767"/>
                </a:lnTo>
                <a:lnTo>
                  <a:pt x="497541" y="1403723"/>
                </a:lnTo>
                <a:lnTo>
                  <a:pt x="1009650" y="1172695"/>
                </a:lnTo>
                <a:lnTo>
                  <a:pt x="509681" y="0"/>
                </a:lnTo>
                <a:close/>
              </a:path>
            </a:pathLst>
          </a:custGeom>
          <a:solidFill>
            <a:srgbClr val="FFFF00">
              <a:alpha val="10000"/>
            </a:srgbClr>
          </a:solidFill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15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Thumbs up sign outline">
            <a:extLst>
              <a:ext uri="{FF2B5EF4-FFF2-40B4-BE49-F238E27FC236}">
                <a16:creationId xmlns:a16="http://schemas.microsoft.com/office/drawing/2014/main" id="{74B19FC2-1894-7008-7264-4689EC575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2745" y="590550"/>
            <a:ext cx="5250687" cy="52506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5F4CBD1-42A1-F168-9AC5-9DC3171DCF4C}"/>
              </a:ext>
            </a:extLst>
          </p:cNvPr>
          <p:cNvSpPr txBox="1">
            <a:spLocks/>
          </p:cNvSpPr>
          <p:nvPr/>
        </p:nvSpPr>
        <p:spPr>
          <a:xfrm>
            <a:off x="252746" y="590550"/>
            <a:ext cx="5749916" cy="56768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 fontAlgn="base">
              <a:spcBef>
                <a:spcPts val="200"/>
              </a:spcBef>
              <a:spcAft>
                <a:spcPts val="1000"/>
              </a:spcAft>
            </a:pPr>
            <a:r>
              <a:rPr lang="en-US" sz="2000" u="sng" dirty="0"/>
              <a:t>RULES OF THUMB – SELECTING A SCHOOL SITE</a:t>
            </a:r>
            <a:r>
              <a:rPr lang="en-US" sz="2000" dirty="0"/>
              <a:t>:</a:t>
            </a:r>
          </a:p>
          <a:p>
            <a:pPr marL="342900" indent="-342900" algn="l" rtl="0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Sufficient Acreage</a:t>
            </a:r>
          </a:p>
          <a:p>
            <a:pPr marL="690563" lvl="1" indent="-233363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Athletics – Type/Number of Fields, Stadium, etc.</a:t>
            </a:r>
          </a:p>
          <a:p>
            <a:pPr marL="690563" lvl="1" indent="-233363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CTE – Auto, Ag, etc.</a:t>
            </a:r>
            <a:endParaRPr lang="en-US" sz="2000" dirty="0"/>
          </a:p>
          <a:p>
            <a:pPr marL="342900" indent="-342900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Utility Requirements</a:t>
            </a:r>
          </a:p>
          <a:p>
            <a:pPr marL="690563" lvl="1" indent="-233363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On-Site Water Quality Requirements</a:t>
            </a:r>
          </a:p>
          <a:p>
            <a:pPr marL="690563" lvl="1" indent="-233363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Available Power, Water, Sewer, Etc.</a:t>
            </a:r>
            <a:endParaRPr lang="en-US" sz="100" dirty="0"/>
          </a:p>
          <a:p>
            <a:pPr marL="342900" indent="-342900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Traffic Considerations</a:t>
            </a:r>
          </a:p>
          <a:p>
            <a:pPr marL="690563" lvl="1" indent="-233363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Multiple Access Points to Larger Campuses</a:t>
            </a:r>
          </a:p>
          <a:p>
            <a:pPr marL="690563" lvl="1" indent="-233363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Parking Requirements</a:t>
            </a:r>
          </a:p>
          <a:p>
            <a:pPr marL="342900" indent="-342900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Adequate Buildable Site</a:t>
            </a:r>
          </a:p>
          <a:p>
            <a:pPr marL="688975" indent="-342900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+mn-ea"/>
                <a:cs typeface="+mn-cs"/>
              </a:rPr>
              <a:t>Flat vs. Steep Topography</a:t>
            </a:r>
          </a:p>
          <a:p>
            <a:pPr marL="688975" indent="-342900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+mn-ea"/>
                <a:cs typeface="+mn-cs"/>
              </a:rPr>
              <a:t>Tree Mitigation / Preservation</a:t>
            </a:r>
            <a:endParaRPr lang="en-US" sz="2000" dirty="0"/>
          </a:p>
          <a:p>
            <a:pPr marL="342900" indent="-342900" fontAlgn="base"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Targeted Area per Demographic Trends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EAB2BF-52B3-65E2-B378-F4E125A3A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r="313"/>
          <a:stretch/>
        </p:blipFill>
        <p:spPr>
          <a:xfrm>
            <a:off x="6002660" y="4617720"/>
            <a:ext cx="4493667" cy="2240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265C71-F604-E104-3687-64AC670F8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660" y="2308860"/>
            <a:ext cx="4493667" cy="2240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A9AC1-1F35-F503-1454-2F01CD65F3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" b="214"/>
          <a:stretch/>
        </p:blipFill>
        <p:spPr>
          <a:xfrm>
            <a:off x="6002661" y="0"/>
            <a:ext cx="4493666" cy="2240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94001D-4985-E68B-220E-0EEAB4BEEC10}"/>
              </a:ext>
            </a:extLst>
          </p:cNvPr>
          <p:cNvSpPr txBox="1"/>
          <p:nvPr/>
        </p:nvSpPr>
        <p:spPr>
          <a:xfrm>
            <a:off x="10496327" y="819150"/>
            <a:ext cx="224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ES:</a:t>
            </a:r>
          </a:p>
          <a:p>
            <a:r>
              <a:rPr lang="en-US" dirty="0"/>
              <a:t>15-20 Acres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9666CF-6110-2664-9BFD-320E852EF163}"/>
              </a:ext>
            </a:extLst>
          </p:cNvPr>
          <p:cNvSpPr txBox="1"/>
          <p:nvPr/>
        </p:nvSpPr>
        <p:spPr>
          <a:xfrm>
            <a:off x="10496327" y="3121788"/>
            <a:ext cx="224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New MS:</a:t>
            </a:r>
          </a:p>
          <a:p>
            <a:r>
              <a:rPr lang="en-US"/>
              <a:t>30-40 Acres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6770B1-9015-DAE5-54D0-241DC86B3808}"/>
              </a:ext>
            </a:extLst>
          </p:cNvPr>
          <p:cNvSpPr txBox="1"/>
          <p:nvPr/>
        </p:nvSpPr>
        <p:spPr>
          <a:xfrm>
            <a:off x="10496327" y="5429127"/>
            <a:ext cx="224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HS:</a:t>
            </a:r>
          </a:p>
          <a:p>
            <a:r>
              <a:rPr lang="en-US" dirty="0"/>
              <a:t>60-90 Acres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7A372F-41AE-29B9-C550-F3964FF4185D}"/>
              </a:ext>
            </a:extLst>
          </p:cNvPr>
          <p:cNvSpPr txBox="1"/>
          <p:nvPr/>
        </p:nvSpPr>
        <p:spPr>
          <a:xfrm>
            <a:off x="6002660" y="1932503"/>
            <a:ext cx="2567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Viola Wilson Elementary School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7E62A-45EE-4791-5685-A24416F33FC3}"/>
              </a:ext>
            </a:extLst>
          </p:cNvPr>
          <p:cNvSpPr txBox="1"/>
          <p:nvPr/>
        </p:nvSpPr>
        <p:spPr>
          <a:xfrm>
            <a:off x="6002660" y="4241363"/>
            <a:ext cx="1648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Voss Middle School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BA915-2315-559C-1863-941C3906C250}"/>
              </a:ext>
            </a:extLst>
          </p:cNvPr>
          <p:cNvSpPr txBox="1"/>
          <p:nvPr/>
        </p:nvSpPr>
        <p:spPr>
          <a:xfrm>
            <a:off x="6002660" y="6550222"/>
            <a:ext cx="1900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Champion High School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F8A5D-50D1-4E72-F9CF-D1644D0666E5}"/>
              </a:ext>
            </a:extLst>
          </p:cNvPr>
          <p:cNvSpPr txBox="1"/>
          <p:nvPr/>
        </p:nvSpPr>
        <p:spPr>
          <a:xfrm>
            <a:off x="11830157" y="68846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8A699E-7E40-D842-C51F-7AD8E54008FC}"/>
              </a:ext>
            </a:extLst>
          </p:cNvPr>
          <p:cNvSpPr/>
          <p:nvPr/>
        </p:nvSpPr>
        <p:spPr>
          <a:xfrm>
            <a:off x="10100890" y="2908047"/>
            <a:ext cx="1911368" cy="112705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99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E4FC3855-B0B6-D194-91B2-8D71DE5F8DC7}"/>
              </a:ext>
            </a:extLst>
          </p:cNvPr>
          <p:cNvSpPr/>
          <p:nvPr/>
        </p:nvSpPr>
        <p:spPr>
          <a:xfrm>
            <a:off x="8242348" y="4959775"/>
            <a:ext cx="2874832" cy="1188072"/>
          </a:xfrm>
          <a:prstGeom prst="wedgeRectCallout">
            <a:avLst>
              <a:gd name="adj1" fmla="val -67034"/>
              <a:gd name="adj2" fmla="val -15855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DECBB5-9982-73AD-1259-BC294D1C778C}"/>
              </a:ext>
            </a:extLst>
          </p:cNvPr>
          <p:cNvSpPr txBox="1"/>
          <p:nvPr/>
        </p:nvSpPr>
        <p:spPr>
          <a:xfrm>
            <a:off x="8408766" y="5072118"/>
            <a:ext cx="2954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+mj-lt"/>
              </a:rPr>
              <a:t>Start a Long-Range Planning Effort, with potential Bond Timelines</a:t>
            </a:r>
          </a:p>
        </p:txBody>
      </p:sp>
      <p:pic>
        <p:nvPicPr>
          <p:cNvPr id="39" name="Graphic 38" descr="Man with solid fill">
            <a:extLst>
              <a:ext uri="{FF2B5EF4-FFF2-40B4-BE49-F238E27FC236}">
                <a16:creationId xmlns:a16="http://schemas.microsoft.com/office/drawing/2014/main" id="{26FCFC16-CE36-DBC1-5760-F6DB659FF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4963" y="5233264"/>
            <a:ext cx="914400" cy="914400"/>
          </a:xfrm>
          <a:prstGeom prst="rect">
            <a:avLst/>
          </a:prstGeom>
        </p:spPr>
      </p:pic>
      <p:pic>
        <p:nvPicPr>
          <p:cNvPr id="40" name="Graphic 39" descr="Woman with solid fill">
            <a:extLst>
              <a:ext uri="{FF2B5EF4-FFF2-40B4-BE49-F238E27FC236}">
                <a16:creationId xmlns:a16="http://schemas.microsoft.com/office/drawing/2014/main" id="{52E5EF5F-6E0E-8078-B092-C3C1A7D3A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4700" y="5233264"/>
            <a:ext cx="914400" cy="914400"/>
          </a:xfrm>
          <a:prstGeom prst="rect">
            <a:avLst/>
          </a:prstGeom>
        </p:spPr>
      </p:pic>
      <p:pic>
        <p:nvPicPr>
          <p:cNvPr id="41" name="Graphic 40" descr="Man with solid fill">
            <a:extLst>
              <a:ext uri="{FF2B5EF4-FFF2-40B4-BE49-F238E27FC236}">
                <a16:creationId xmlns:a16="http://schemas.microsoft.com/office/drawing/2014/main" id="{883D1D1F-8CCF-0B00-CBDF-0A1617D9B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6535" y="5233265"/>
            <a:ext cx="914400" cy="914400"/>
          </a:xfrm>
          <a:prstGeom prst="rect">
            <a:avLst/>
          </a:prstGeom>
        </p:spPr>
      </p:pic>
      <p:pic>
        <p:nvPicPr>
          <p:cNvPr id="42" name="Graphic 41" descr="Woman with solid fill">
            <a:extLst>
              <a:ext uri="{FF2B5EF4-FFF2-40B4-BE49-F238E27FC236}">
                <a16:creationId xmlns:a16="http://schemas.microsoft.com/office/drawing/2014/main" id="{7E177FB0-EF62-8760-AE4E-B063DE8AE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7983" y="5233265"/>
            <a:ext cx="914400" cy="914400"/>
          </a:xfrm>
          <a:prstGeom prst="rect">
            <a:avLst/>
          </a:prstGeom>
        </p:spPr>
      </p:pic>
      <p:pic>
        <p:nvPicPr>
          <p:cNvPr id="43" name="Graphic 42" descr="Woman with solid fill">
            <a:extLst>
              <a:ext uri="{FF2B5EF4-FFF2-40B4-BE49-F238E27FC236}">
                <a16:creationId xmlns:a16="http://schemas.microsoft.com/office/drawing/2014/main" id="{23081D68-B9DC-2864-E885-711FCB851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7071" y="5233264"/>
            <a:ext cx="914400" cy="914400"/>
          </a:xfrm>
          <a:prstGeom prst="rect">
            <a:avLst/>
          </a:prstGeom>
        </p:spPr>
      </p:pic>
      <p:pic>
        <p:nvPicPr>
          <p:cNvPr id="45" name="Graphic 44" descr="Man with solid fill">
            <a:extLst>
              <a:ext uri="{FF2B5EF4-FFF2-40B4-BE49-F238E27FC236}">
                <a16:creationId xmlns:a16="http://schemas.microsoft.com/office/drawing/2014/main" id="{43D995AA-B0CB-9585-C425-2C9C087F4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9766" y="5233264"/>
            <a:ext cx="914400" cy="914400"/>
          </a:xfrm>
          <a:prstGeom prst="rect">
            <a:avLst/>
          </a:prstGeom>
        </p:spPr>
      </p:pic>
      <p:pic>
        <p:nvPicPr>
          <p:cNvPr id="57" name="Graphic 56" descr="Man with solid fill">
            <a:extLst>
              <a:ext uri="{FF2B5EF4-FFF2-40B4-BE49-F238E27FC236}">
                <a16:creationId xmlns:a16="http://schemas.microsoft.com/office/drawing/2014/main" id="{AFC326AC-4CA1-2E2F-B89A-ECE46338C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8886" y="5237595"/>
            <a:ext cx="914400" cy="914400"/>
          </a:xfrm>
          <a:prstGeom prst="rect">
            <a:avLst/>
          </a:prstGeom>
        </p:spPr>
      </p:pic>
      <p:pic>
        <p:nvPicPr>
          <p:cNvPr id="58" name="Graphic 57" descr="Woman with solid fill">
            <a:extLst>
              <a:ext uri="{FF2B5EF4-FFF2-40B4-BE49-F238E27FC236}">
                <a16:creationId xmlns:a16="http://schemas.microsoft.com/office/drawing/2014/main" id="{F10F3D51-092B-8FA7-75AB-BA9218905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93289" y="5237594"/>
            <a:ext cx="914400" cy="914400"/>
          </a:xfrm>
          <a:prstGeom prst="rect">
            <a:avLst/>
          </a:prstGeom>
        </p:spPr>
      </p:pic>
      <p:pic>
        <p:nvPicPr>
          <p:cNvPr id="59" name="Graphic 58" descr="Man with solid fill">
            <a:extLst>
              <a:ext uri="{FF2B5EF4-FFF2-40B4-BE49-F238E27FC236}">
                <a16:creationId xmlns:a16="http://schemas.microsoft.com/office/drawing/2014/main" id="{A157BBBA-F1A2-30A7-4CF1-0DD10ABE9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2624" y="5237594"/>
            <a:ext cx="914400" cy="914400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36AC8B9-0872-5094-D6DC-D9AD21BF755E}"/>
              </a:ext>
            </a:extLst>
          </p:cNvPr>
          <p:cNvSpPr/>
          <p:nvPr/>
        </p:nvSpPr>
        <p:spPr>
          <a:xfrm>
            <a:off x="4952866" y="3864492"/>
            <a:ext cx="3705359" cy="838397"/>
          </a:xfrm>
          <a:prstGeom prst="wedgeRectCallout">
            <a:avLst>
              <a:gd name="adj1" fmla="val -61160"/>
              <a:gd name="adj2" fmla="val -18469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C97EFE-0936-C1B5-73E4-6F7C79170DA1}"/>
              </a:ext>
            </a:extLst>
          </p:cNvPr>
          <p:cNvSpPr txBox="1"/>
          <p:nvPr/>
        </p:nvSpPr>
        <p:spPr>
          <a:xfrm>
            <a:off x="5002484" y="3957785"/>
            <a:ext cx="3589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+mj-lt"/>
              </a:rPr>
              <a:t>Discuss more about what BMSN / Specialized Campus might be…</a:t>
            </a:r>
          </a:p>
        </p:txBody>
      </p:sp>
      <p:pic>
        <p:nvPicPr>
          <p:cNvPr id="4" name="Graphic 3" descr="Man with solid fill">
            <a:extLst>
              <a:ext uri="{FF2B5EF4-FFF2-40B4-BE49-F238E27FC236}">
                <a16:creationId xmlns:a16="http://schemas.microsoft.com/office/drawing/2014/main" id="{8340025A-D3BA-7E24-BE64-ABC8EE31C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78886" y="4045375"/>
            <a:ext cx="914400" cy="914400"/>
          </a:xfrm>
          <a:prstGeom prst="rect">
            <a:avLst/>
          </a:prstGeom>
        </p:spPr>
      </p:pic>
      <p:pic>
        <p:nvPicPr>
          <p:cNvPr id="5" name="Graphic 4" descr="Woman with solid fill">
            <a:extLst>
              <a:ext uri="{FF2B5EF4-FFF2-40B4-BE49-F238E27FC236}">
                <a16:creationId xmlns:a16="http://schemas.microsoft.com/office/drawing/2014/main" id="{28B292BC-14FF-94A8-861C-EC9207AE6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19957" y="4045375"/>
            <a:ext cx="914400" cy="914400"/>
          </a:xfrm>
          <a:prstGeom prst="rect">
            <a:avLst/>
          </a:prstGeom>
        </p:spPr>
      </p:pic>
      <p:pic>
        <p:nvPicPr>
          <p:cNvPr id="6" name="Graphic 5" descr="Woman with solid fill">
            <a:extLst>
              <a:ext uri="{FF2B5EF4-FFF2-40B4-BE49-F238E27FC236}">
                <a16:creationId xmlns:a16="http://schemas.microsoft.com/office/drawing/2014/main" id="{0D3B797E-328D-9162-C220-9DFAB1F615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3289" y="4045376"/>
            <a:ext cx="914400" cy="914400"/>
          </a:xfrm>
          <a:prstGeom prst="rect">
            <a:avLst/>
          </a:prstGeom>
        </p:spPr>
      </p:pic>
      <p:pic>
        <p:nvPicPr>
          <p:cNvPr id="8" name="Graphic 7" descr="Man with solid fill">
            <a:extLst>
              <a:ext uri="{FF2B5EF4-FFF2-40B4-BE49-F238E27FC236}">
                <a16:creationId xmlns:a16="http://schemas.microsoft.com/office/drawing/2014/main" id="{27BFA7FA-9C6B-4C1E-9255-D0F38B2D66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22624" y="4042434"/>
            <a:ext cx="914400" cy="914400"/>
          </a:xfrm>
          <a:prstGeom prst="rect">
            <a:avLst/>
          </a:prstGeom>
        </p:spPr>
      </p:pic>
      <p:pic>
        <p:nvPicPr>
          <p:cNvPr id="9" name="Graphic 8" descr="Man with solid fill">
            <a:extLst>
              <a:ext uri="{FF2B5EF4-FFF2-40B4-BE49-F238E27FC236}">
                <a16:creationId xmlns:a16="http://schemas.microsoft.com/office/drawing/2014/main" id="{C2C03106-5FBD-7216-3803-09CAF69A5E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22624" y="2851603"/>
            <a:ext cx="914400" cy="914400"/>
          </a:xfrm>
          <a:prstGeom prst="rect">
            <a:avLst/>
          </a:prstGeom>
        </p:spPr>
      </p:pic>
      <p:pic>
        <p:nvPicPr>
          <p:cNvPr id="10" name="Graphic 9" descr="Woman with solid fill">
            <a:extLst>
              <a:ext uri="{FF2B5EF4-FFF2-40B4-BE49-F238E27FC236}">
                <a16:creationId xmlns:a16="http://schemas.microsoft.com/office/drawing/2014/main" id="{E331453C-EE3C-2F9E-C12E-1174648478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93289" y="2851603"/>
            <a:ext cx="914400" cy="914400"/>
          </a:xfrm>
          <a:prstGeom prst="rect">
            <a:avLst/>
          </a:prstGeom>
        </p:spPr>
      </p:pic>
      <p:pic>
        <p:nvPicPr>
          <p:cNvPr id="11" name="Graphic 10" descr="Woman with solid fill">
            <a:extLst>
              <a:ext uri="{FF2B5EF4-FFF2-40B4-BE49-F238E27FC236}">
                <a16:creationId xmlns:a16="http://schemas.microsoft.com/office/drawing/2014/main" id="{EE2944B2-61D0-1249-5F36-280A712F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78886" y="2854545"/>
            <a:ext cx="914400" cy="914400"/>
          </a:xfrm>
          <a:prstGeom prst="rect">
            <a:avLst/>
          </a:prstGeom>
        </p:spPr>
      </p:pic>
      <p:pic>
        <p:nvPicPr>
          <p:cNvPr id="15" name="Graphic 14" descr="Man with solid fill">
            <a:extLst>
              <a:ext uri="{FF2B5EF4-FFF2-40B4-BE49-F238E27FC236}">
                <a16:creationId xmlns:a16="http://schemas.microsoft.com/office/drawing/2014/main" id="{78CAB49E-CD7F-0746-A2EA-577CF2B8DF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22624" y="1660772"/>
            <a:ext cx="914400" cy="914400"/>
          </a:xfrm>
          <a:prstGeom prst="rect">
            <a:avLst/>
          </a:prstGeom>
        </p:spPr>
      </p:pic>
      <p:pic>
        <p:nvPicPr>
          <p:cNvPr id="16" name="Graphic 15" descr="Woman with solid fill">
            <a:extLst>
              <a:ext uri="{FF2B5EF4-FFF2-40B4-BE49-F238E27FC236}">
                <a16:creationId xmlns:a16="http://schemas.microsoft.com/office/drawing/2014/main" id="{FE805CAB-08D3-54F1-C638-2327FC4FFE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93289" y="1660772"/>
            <a:ext cx="914400" cy="914400"/>
          </a:xfrm>
          <a:prstGeom prst="rect">
            <a:avLst/>
          </a:prstGeom>
        </p:spPr>
      </p:pic>
      <p:pic>
        <p:nvPicPr>
          <p:cNvPr id="17" name="Graphic 16" descr="Woman with solid fill">
            <a:extLst>
              <a:ext uri="{FF2B5EF4-FFF2-40B4-BE49-F238E27FC236}">
                <a16:creationId xmlns:a16="http://schemas.microsoft.com/office/drawing/2014/main" id="{BD4492FB-A425-821F-4DF7-2A83609CE4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178886" y="1663714"/>
            <a:ext cx="914400" cy="914400"/>
          </a:xfrm>
          <a:prstGeom prst="rect">
            <a:avLst/>
          </a:prstGeom>
        </p:spPr>
      </p:pic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8EA1F680-418F-754D-7E41-FEB3789A54C1}"/>
              </a:ext>
            </a:extLst>
          </p:cNvPr>
          <p:cNvSpPr/>
          <p:nvPr/>
        </p:nvSpPr>
        <p:spPr>
          <a:xfrm>
            <a:off x="4204399" y="2891552"/>
            <a:ext cx="3398204" cy="533212"/>
          </a:xfrm>
          <a:prstGeom prst="wedgeRectCallout">
            <a:avLst>
              <a:gd name="adj1" fmla="val -58294"/>
              <a:gd name="adj2" fmla="val -32973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016369-D07F-7608-6E2B-3871E75FD817}"/>
              </a:ext>
            </a:extLst>
          </p:cNvPr>
          <p:cNvSpPr txBox="1"/>
          <p:nvPr/>
        </p:nvSpPr>
        <p:spPr>
          <a:xfrm>
            <a:off x="4204399" y="2964784"/>
            <a:ext cx="3398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+mj-lt"/>
              </a:rPr>
              <a:t>Begin engaging the Community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6ED45EE6-67EE-C0D2-0A72-85C4C6A6B974}"/>
              </a:ext>
            </a:extLst>
          </p:cNvPr>
          <p:cNvSpPr/>
          <p:nvPr/>
        </p:nvSpPr>
        <p:spPr>
          <a:xfrm>
            <a:off x="4204399" y="1862835"/>
            <a:ext cx="3034964" cy="533212"/>
          </a:xfrm>
          <a:prstGeom prst="wedgeRectCallout">
            <a:avLst>
              <a:gd name="adj1" fmla="val -58294"/>
              <a:gd name="adj2" fmla="val -32973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D5F33D-0195-CB84-A932-8F9B21A07E9D}"/>
              </a:ext>
            </a:extLst>
          </p:cNvPr>
          <p:cNvSpPr txBox="1"/>
          <p:nvPr/>
        </p:nvSpPr>
        <p:spPr>
          <a:xfrm>
            <a:off x="4204399" y="1936067"/>
            <a:ext cx="303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+mj-lt"/>
              </a:rPr>
              <a:t>Address the Stadium ASAP</a:t>
            </a:r>
          </a:p>
        </p:txBody>
      </p:sp>
      <p:pic>
        <p:nvPicPr>
          <p:cNvPr id="27" name="Graphic 26" descr="Man with solid fill">
            <a:extLst>
              <a:ext uri="{FF2B5EF4-FFF2-40B4-BE49-F238E27FC236}">
                <a16:creationId xmlns:a16="http://schemas.microsoft.com/office/drawing/2014/main" id="{EDF9CE72-B88C-72D1-8ADB-2A4FEAD567F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822624" y="465612"/>
            <a:ext cx="914400" cy="914400"/>
          </a:xfrm>
          <a:prstGeom prst="rect">
            <a:avLst/>
          </a:prstGeom>
        </p:spPr>
      </p:pic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5D1C37B0-56EF-E6C0-5A4B-98E1941C2FFC}"/>
              </a:ext>
            </a:extLst>
          </p:cNvPr>
          <p:cNvSpPr/>
          <p:nvPr/>
        </p:nvSpPr>
        <p:spPr>
          <a:xfrm>
            <a:off x="2929588" y="764365"/>
            <a:ext cx="4045111" cy="533212"/>
          </a:xfrm>
          <a:prstGeom prst="wedgeRectCallout">
            <a:avLst>
              <a:gd name="adj1" fmla="val -58294"/>
              <a:gd name="adj2" fmla="val -32973"/>
            </a:avLst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E66193-FA81-5D35-6E71-66B0498F9F54}"/>
              </a:ext>
            </a:extLst>
          </p:cNvPr>
          <p:cNvSpPr txBox="1"/>
          <p:nvPr/>
        </p:nvSpPr>
        <p:spPr>
          <a:xfrm>
            <a:off x="2929588" y="837597"/>
            <a:ext cx="408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+mj-lt"/>
              </a:rPr>
              <a:t>Explore simpler schools (not magnets)</a:t>
            </a:r>
          </a:p>
        </p:txBody>
      </p:sp>
    </p:spTree>
    <p:extLst>
      <p:ext uri="{BB962C8B-B14F-4D97-AF65-F5344CB8AC3E}">
        <p14:creationId xmlns:p14="http://schemas.microsoft.com/office/powerpoint/2010/main" val="160609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8CB36E8-6400-D968-5A50-EA9B14664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Man with kid with solid fill">
            <a:extLst>
              <a:ext uri="{FF2B5EF4-FFF2-40B4-BE49-F238E27FC236}">
                <a16:creationId xmlns:a16="http://schemas.microsoft.com/office/drawing/2014/main" id="{F18C8C96-596B-0DEF-2E79-3AFF143C9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1615" y="2971800"/>
            <a:ext cx="1371600" cy="1371600"/>
          </a:xfrm>
          <a:prstGeom prst="rect">
            <a:avLst/>
          </a:prstGeom>
        </p:spPr>
      </p:pic>
      <p:pic>
        <p:nvPicPr>
          <p:cNvPr id="7" name="Graphic 6" descr="Drama with solid fill">
            <a:extLst>
              <a:ext uri="{FF2B5EF4-FFF2-40B4-BE49-F238E27FC236}">
                <a16:creationId xmlns:a16="http://schemas.microsoft.com/office/drawing/2014/main" id="{08CEE586-7DA8-B0EB-1533-FDB8EFEE5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121827" y="2971800"/>
            <a:ext cx="1371600" cy="1371600"/>
          </a:xfrm>
          <a:prstGeom prst="rect">
            <a:avLst/>
          </a:prstGeom>
        </p:spPr>
      </p:pic>
      <p:pic>
        <p:nvPicPr>
          <p:cNvPr id="8" name="Graphic 7" descr="Graduation cap with solid fill">
            <a:extLst>
              <a:ext uri="{FF2B5EF4-FFF2-40B4-BE49-F238E27FC236}">
                <a16:creationId xmlns:a16="http://schemas.microsoft.com/office/drawing/2014/main" id="{3D2CF9E5-6A92-318B-F266-FCD45CF2D9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311316" y="2971800"/>
            <a:ext cx="1371600" cy="1371600"/>
          </a:xfrm>
          <a:prstGeom prst="rect">
            <a:avLst/>
          </a:prstGeom>
        </p:spPr>
      </p:pic>
      <p:pic>
        <p:nvPicPr>
          <p:cNvPr id="9" name="Graphic 8" descr="Schoolhouse with solid fill">
            <a:extLst>
              <a:ext uri="{FF2B5EF4-FFF2-40B4-BE49-F238E27FC236}">
                <a16:creationId xmlns:a16="http://schemas.microsoft.com/office/drawing/2014/main" id="{9F389F43-D226-7A9B-E4D8-34E5627CAC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487917" y="2971800"/>
            <a:ext cx="1371600" cy="1371600"/>
          </a:xfrm>
          <a:prstGeom prst="rect">
            <a:avLst/>
          </a:prstGeom>
        </p:spPr>
      </p:pic>
      <p:pic>
        <p:nvPicPr>
          <p:cNvPr id="10" name="Graphic 9" descr="Office worker male with solid fill">
            <a:extLst>
              <a:ext uri="{FF2B5EF4-FFF2-40B4-BE49-F238E27FC236}">
                <a16:creationId xmlns:a16="http://schemas.microsoft.com/office/drawing/2014/main" id="{E981E7E7-6282-BE06-6E9B-9AD8F0F11B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85019" y="2971800"/>
            <a:ext cx="1371600" cy="1371600"/>
          </a:xfrm>
          <a:prstGeom prst="rect">
            <a:avLst/>
          </a:prstGeom>
        </p:spPr>
      </p:pic>
      <p:pic>
        <p:nvPicPr>
          <p:cNvPr id="11" name="Graphic 10" descr="Office Chair with solid fill">
            <a:extLst>
              <a:ext uri="{FF2B5EF4-FFF2-40B4-BE49-F238E27FC236}">
                <a16:creationId xmlns:a16="http://schemas.microsoft.com/office/drawing/2014/main" id="{4260BF3E-8697-40CD-E9AB-39F123B325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929579" y="2971800"/>
            <a:ext cx="1371600" cy="1371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ED63F8-4893-7E72-2EDC-5613B05DCEA2}"/>
              </a:ext>
            </a:extLst>
          </p:cNvPr>
          <p:cNvSpPr txBox="1"/>
          <p:nvPr/>
        </p:nvSpPr>
        <p:spPr>
          <a:xfrm>
            <a:off x="2691615" y="43434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Early Childhood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D968C-AA98-8358-A814-6F781533D5C3}"/>
              </a:ext>
            </a:extLst>
          </p:cNvPr>
          <p:cNvSpPr txBox="1"/>
          <p:nvPr/>
        </p:nvSpPr>
        <p:spPr>
          <a:xfrm>
            <a:off x="6311316" y="43434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Enhanced Academics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295F2F-4DEF-6323-FCAD-EE58BDCA49BB}"/>
              </a:ext>
            </a:extLst>
          </p:cNvPr>
          <p:cNvSpPr txBox="1"/>
          <p:nvPr/>
        </p:nvSpPr>
        <p:spPr>
          <a:xfrm>
            <a:off x="8121827" y="43434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Fine </a:t>
            </a:r>
          </a:p>
          <a:p>
            <a:pPr algn="ctr"/>
            <a:r>
              <a:rPr lang="en-US" sz="2000" dirty="0"/>
              <a:t>Arts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92C1D5-0232-DAE7-F599-243BB217E2F2}"/>
              </a:ext>
            </a:extLst>
          </p:cNvPr>
          <p:cNvSpPr txBox="1"/>
          <p:nvPr/>
        </p:nvSpPr>
        <p:spPr>
          <a:xfrm>
            <a:off x="4487917" y="43434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Early College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5234EF-C14E-F1C2-C648-A1D99E397310}"/>
              </a:ext>
            </a:extLst>
          </p:cNvPr>
          <p:cNvSpPr txBox="1"/>
          <p:nvPr/>
        </p:nvSpPr>
        <p:spPr>
          <a:xfrm>
            <a:off x="666942" y="4343400"/>
            <a:ext cx="1807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Career &amp;</a:t>
            </a:r>
          </a:p>
          <a:p>
            <a:pPr algn="ctr"/>
            <a:r>
              <a:rPr lang="en-US" sz="2000" dirty="0"/>
              <a:t>Technical Education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2676F5-D931-D3D2-0CF9-D0D224429CB0}"/>
              </a:ext>
            </a:extLst>
          </p:cNvPr>
          <p:cNvSpPr txBox="1"/>
          <p:nvPr/>
        </p:nvSpPr>
        <p:spPr>
          <a:xfrm>
            <a:off x="9839145" y="4343400"/>
            <a:ext cx="155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Community/ Admin.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586FF1-53F0-5F0A-979B-DE52D507668C}"/>
              </a:ext>
            </a:extLst>
          </p:cNvPr>
          <p:cNvSpPr txBox="1"/>
          <p:nvPr/>
        </p:nvSpPr>
        <p:spPr>
          <a:xfrm>
            <a:off x="2691615" y="5051286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Standalone </a:t>
            </a:r>
          </a:p>
          <a:p>
            <a:pPr algn="ctr"/>
            <a:r>
              <a:rPr lang="en-US" sz="1400" dirty="0"/>
              <a:t>PK 3-4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7E806F-02ED-39C5-753C-3E858334B796}"/>
              </a:ext>
            </a:extLst>
          </p:cNvPr>
          <p:cNvSpPr txBox="1"/>
          <p:nvPr/>
        </p:nvSpPr>
        <p:spPr>
          <a:xfrm>
            <a:off x="6311316" y="5051286"/>
            <a:ext cx="137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Includes Classical Studies &amp; IB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8611CC-0D84-1203-AA5E-AE4177645D4E}"/>
              </a:ext>
            </a:extLst>
          </p:cNvPr>
          <p:cNvSpPr txBox="1"/>
          <p:nvPr/>
        </p:nvSpPr>
        <p:spPr>
          <a:xfrm>
            <a:off x="4487917" y="5051286"/>
            <a:ext cx="137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College or university &amp; </a:t>
            </a:r>
          </a:p>
          <a:p>
            <a:pPr algn="ctr"/>
            <a:r>
              <a:rPr lang="en-US" sz="1400" dirty="0"/>
              <a:t>P-TECH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C2855D2-0C6B-C915-42BF-68F8618F0B87}"/>
              </a:ext>
            </a:extLst>
          </p:cNvPr>
          <p:cNvSpPr/>
          <p:nvPr/>
        </p:nvSpPr>
        <p:spPr>
          <a:xfrm>
            <a:off x="808758" y="2721720"/>
            <a:ext cx="1544099" cy="3243359"/>
          </a:xfrm>
          <a:prstGeom prst="roundRect">
            <a:avLst/>
          </a:prstGeom>
          <a:noFill/>
          <a:ln w="38100">
            <a:solidFill>
              <a:srgbClr val="02D28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64E24A8-0204-CEDD-AC29-95362E206D5C}"/>
              </a:ext>
            </a:extLst>
          </p:cNvPr>
          <p:cNvSpPr/>
          <p:nvPr/>
        </p:nvSpPr>
        <p:spPr>
          <a:xfrm>
            <a:off x="2612323" y="2721720"/>
            <a:ext cx="1544099" cy="3243359"/>
          </a:xfrm>
          <a:prstGeom prst="roundRect">
            <a:avLst/>
          </a:prstGeom>
          <a:noFill/>
          <a:ln w="38100">
            <a:solidFill>
              <a:srgbClr val="1A69F4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A916CBA-72AA-9D77-C157-E710D4A5C89B}"/>
              </a:ext>
            </a:extLst>
          </p:cNvPr>
          <p:cNvSpPr/>
          <p:nvPr/>
        </p:nvSpPr>
        <p:spPr>
          <a:xfrm>
            <a:off x="4415888" y="2721720"/>
            <a:ext cx="1544099" cy="3243359"/>
          </a:xfrm>
          <a:prstGeom prst="roundRect">
            <a:avLst/>
          </a:prstGeom>
          <a:noFill/>
          <a:ln w="38100">
            <a:solidFill>
              <a:srgbClr val="FFCD38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F21D681-6FD4-1D75-DD07-C3E966165419}"/>
              </a:ext>
            </a:extLst>
          </p:cNvPr>
          <p:cNvSpPr/>
          <p:nvPr/>
        </p:nvSpPr>
        <p:spPr>
          <a:xfrm>
            <a:off x="6232015" y="2721720"/>
            <a:ext cx="1544099" cy="3243359"/>
          </a:xfrm>
          <a:prstGeom prst="roundRect">
            <a:avLst/>
          </a:prstGeom>
          <a:noFill/>
          <a:ln w="38100">
            <a:solidFill>
              <a:srgbClr val="DF739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326F5CA-7BB1-CCE2-15D1-E381DC95CBBA}"/>
              </a:ext>
            </a:extLst>
          </p:cNvPr>
          <p:cNvSpPr/>
          <p:nvPr/>
        </p:nvSpPr>
        <p:spPr>
          <a:xfrm>
            <a:off x="8035578" y="2721720"/>
            <a:ext cx="1544099" cy="3243359"/>
          </a:xfrm>
          <a:prstGeom prst="roundRect">
            <a:avLst/>
          </a:prstGeom>
          <a:noFill/>
          <a:ln w="38100">
            <a:solidFill>
              <a:srgbClr val="FF413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5640A65-0EA8-85DC-5EF0-F7E66E788A3A}"/>
              </a:ext>
            </a:extLst>
          </p:cNvPr>
          <p:cNvSpPr/>
          <p:nvPr/>
        </p:nvSpPr>
        <p:spPr>
          <a:xfrm>
            <a:off x="9839141" y="2721720"/>
            <a:ext cx="1544099" cy="3243359"/>
          </a:xfrm>
          <a:prstGeom prst="roundRect">
            <a:avLst/>
          </a:prstGeom>
          <a:noFill/>
          <a:ln w="38100">
            <a:solidFill>
              <a:srgbClr val="9AA0F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D66104-B39A-8FF5-C5E8-A4925D5AA494}"/>
              </a:ext>
            </a:extLst>
          </p:cNvPr>
          <p:cNvSpPr txBox="1"/>
          <p:nvPr/>
        </p:nvSpPr>
        <p:spPr>
          <a:xfrm>
            <a:off x="808759" y="629753"/>
            <a:ext cx="5151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+mj-lt"/>
            </a:endParaRP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Goal/Priority for Each Tour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394D4B-3CD3-04F2-12AE-69F58BC2118B}"/>
              </a:ext>
            </a:extLst>
          </p:cNvPr>
          <p:cNvSpPr txBox="1"/>
          <p:nvPr/>
        </p:nvSpPr>
        <p:spPr>
          <a:xfrm>
            <a:off x="4506323" y="2212236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200">
                <a:latin typeface="+mj-lt"/>
              </a:defRPr>
            </a:lvl1pPr>
          </a:lstStyle>
          <a:p>
            <a:r>
              <a:rPr lang="en-US" dirty="0"/>
              <a:t>Min. 1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71685A-2CF5-B305-7A8D-2D0240D5AC94}"/>
              </a:ext>
            </a:extLst>
          </p:cNvPr>
          <p:cNvCxnSpPr>
            <a:cxnSpLocks/>
          </p:cNvCxnSpPr>
          <p:nvPr/>
        </p:nvCxnSpPr>
        <p:spPr>
          <a:xfrm flipV="1">
            <a:off x="6096000" y="-393405"/>
            <a:ext cx="0" cy="771923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5680226-072B-0F62-9AED-C4F0957CFFBC}"/>
              </a:ext>
            </a:extLst>
          </p:cNvPr>
          <p:cNvSpPr txBox="1"/>
          <p:nvPr/>
        </p:nvSpPr>
        <p:spPr>
          <a:xfrm>
            <a:off x="6232014" y="629753"/>
            <a:ext cx="5151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+mj-lt"/>
            </a:endParaRP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If Convenient + Time Permitting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FA8CFB-8D7E-B04C-27D2-6B8575AAADAA}"/>
              </a:ext>
            </a:extLst>
          </p:cNvPr>
          <p:cNvSpPr txBox="1"/>
          <p:nvPr/>
        </p:nvSpPr>
        <p:spPr>
          <a:xfrm>
            <a:off x="2698571" y="2212236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200">
                <a:latin typeface="+mj-lt"/>
              </a:defRPr>
            </a:lvl1pPr>
          </a:lstStyle>
          <a:p>
            <a:r>
              <a:rPr lang="en-US" dirty="0"/>
              <a:t>Min.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F43B2C-1CE5-FDF3-2424-C4F7D7631768}"/>
              </a:ext>
            </a:extLst>
          </p:cNvPr>
          <p:cNvSpPr txBox="1"/>
          <p:nvPr/>
        </p:nvSpPr>
        <p:spPr>
          <a:xfrm>
            <a:off x="900740" y="2212236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200">
                <a:latin typeface="+mj-lt"/>
              </a:defRPr>
            </a:lvl1pPr>
          </a:lstStyle>
          <a:p>
            <a:r>
              <a:rPr lang="en-US" dirty="0"/>
              <a:t>Min. 1</a:t>
            </a:r>
          </a:p>
        </p:txBody>
      </p:sp>
    </p:spTree>
    <p:extLst>
      <p:ext uri="{BB962C8B-B14F-4D97-AF65-F5344CB8AC3E}">
        <p14:creationId xmlns:p14="http://schemas.microsoft.com/office/powerpoint/2010/main" val="232126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2D93F-0649-37D3-9BCC-0DB4D28F0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081D674-6CF0-96BF-B3BE-4E27B3CE5D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2152" y="0"/>
            <a:ext cx="5987696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5208C6A-23A0-7373-D031-4F1107AB204D}"/>
              </a:ext>
            </a:extLst>
          </p:cNvPr>
          <p:cNvSpPr/>
          <p:nvPr/>
        </p:nvSpPr>
        <p:spPr>
          <a:xfrm>
            <a:off x="6096000" y="1045029"/>
            <a:ext cx="1098620" cy="101488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3DC1997-F580-9897-943C-04673550954F}"/>
              </a:ext>
            </a:extLst>
          </p:cNvPr>
          <p:cNvSpPr/>
          <p:nvPr/>
        </p:nvSpPr>
        <p:spPr>
          <a:xfrm>
            <a:off x="6908276" y="3257341"/>
            <a:ext cx="1293044" cy="101488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08F12F7-2162-66A5-FECD-EF56588600AD}"/>
              </a:ext>
            </a:extLst>
          </p:cNvPr>
          <p:cNvSpPr/>
          <p:nvPr/>
        </p:nvSpPr>
        <p:spPr>
          <a:xfrm>
            <a:off x="5274298" y="3672193"/>
            <a:ext cx="905756" cy="61888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F836DDF-B0F7-BB6E-D4EC-B4E34DFA49FD}"/>
              </a:ext>
            </a:extLst>
          </p:cNvPr>
          <p:cNvSpPr/>
          <p:nvPr/>
        </p:nvSpPr>
        <p:spPr>
          <a:xfrm>
            <a:off x="5843251" y="2488676"/>
            <a:ext cx="737642" cy="113706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C6C948F-1063-190E-9CD1-3A8B59B8BDA2}"/>
              </a:ext>
            </a:extLst>
          </p:cNvPr>
          <p:cNvSpPr txBox="1"/>
          <p:nvPr/>
        </p:nvSpPr>
        <p:spPr>
          <a:xfrm>
            <a:off x="9407951" y="1260545"/>
            <a:ext cx="243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DFW-Area Tours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11627C-4CF0-B2BF-194E-DAFC71F09E55}"/>
              </a:ext>
            </a:extLst>
          </p:cNvPr>
          <p:cNvSpPr txBox="1"/>
          <p:nvPr/>
        </p:nvSpPr>
        <p:spPr>
          <a:xfrm>
            <a:off x="9407951" y="3520796"/>
            <a:ext cx="243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Houston-Area Tours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07186C-DA63-CE90-46C9-372B17EF8077}"/>
              </a:ext>
            </a:extLst>
          </p:cNvPr>
          <p:cNvSpPr txBox="1"/>
          <p:nvPr/>
        </p:nvSpPr>
        <p:spPr>
          <a:xfrm>
            <a:off x="801278" y="2507529"/>
            <a:ext cx="198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Austin-Area Tours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90FC19-CF14-DF41-D929-E54615DAEDFF}"/>
              </a:ext>
            </a:extLst>
          </p:cNvPr>
          <p:cNvSpPr txBox="1"/>
          <p:nvPr/>
        </p:nvSpPr>
        <p:spPr>
          <a:xfrm>
            <a:off x="801278" y="3625739"/>
            <a:ext cx="198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SA-Area Tours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67E1BCE-4B16-B02B-5E10-DEB68D556F11}"/>
              </a:ext>
            </a:extLst>
          </p:cNvPr>
          <p:cNvCxnSpPr/>
          <p:nvPr/>
        </p:nvCxnSpPr>
        <p:spPr>
          <a:xfrm>
            <a:off x="2784049" y="2692195"/>
            <a:ext cx="305920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75F928E-5F51-823A-6205-418F356EA42E}"/>
              </a:ext>
            </a:extLst>
          </p:cNvPr>
          <p:cNvCxnSpPr>
            <a:cxnSpLocks/>
          </p:cNvCxnSpPr>
          <p:nvPr/>
        </p:nvCxnSpPr>
        <p:spPr>
          <a:xfrm>
            <a:off x="2784049" y="3826900"/>
            <a:ext cx="249024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5D1703E-5384-BF74-79F3-E54BE4397108}"/>
              </a:ext>
            </a:extLst>
          </p:cNvPr>
          <p:cNvCxnSpPr>
            <a:cxnSpLocks/>
          </p:cNvCxnSpPr>
          <p:nvPr/>
        </p:nvCxnSpPr>
        <p:spPr>
          <a:xfrm flipH="1">
            <a:off x="8201320" y="3705462"/>
            <a:ext cx="122627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Arrow Connector 1026">
            <a:extLst>
              <a:ext uri="{FF2B5EF4-FFF2-40B4-BE49-F238E27FC236}">
                <a16:creationId xmlns:a16="http://schemas.microsoft.com/office/drawing/2014/main" id="{9C7B39A5-23B3-A63C-C85F-95DFB4D586F4}"/>
              </a:ext>
            </a:extLst>
          </p:cNvPr>
          <p:cNvCxnSpPr>
            <a:cxnSpLocks/>
          </p:cNvCxnSpPr>
          <p:nvPr/>
        </p:nvCxnSpPr>
        <p:spPr>
          <a:xfrm flipH="1">
            <a:off x="7194620" y="1445211"/>
            <a:ext cx="223297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42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F9EBB-EF1F-B3EE-D2E6-8CC964DDC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7CDEA2-E9CD-1464-8694-72F50D5665D7}"/>
              </a:ext>
            </a:extLst>
          </p:cNvPr>
          <p:cNvSpPr txBox="1"/>
          <p:nvPr/>
        </p:nvSpPr>
        <p:spPr>
          <a:xfrm>
            <a:off x="0" y="246590"/>
            <a:ext cx="12192000" cy="64633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17 TOURS!</a:t>
            </a:r>
          </a:p>
        </p:txBody>
      </p:sp>
      <p:pic>
        <p:nvPicPr>
          <p:cNvPr id="6" name="Graphic 5" descr="Man with kid with solid fill">
            <a:extLst>
              <a:ext uri="{FF2B5EF4-FFF2-40B4-BE49-F238E27FC236}">
                <a16:creationId xmlns:a16="http://schemas.microsoft.com/office/drawing/2014/main" id="{0BD37685-2EEC-1E12-D93B-E83B14987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1615" y="2971800"/>
            <a:ext cx="1371600" cy="1371600"/>
          </a:xfrm>
          <a:prstGeom prst="rect">
            <a:avLst/>
          </a:prstGeom>
        </p:spPr>
      </p:pic>
      <p:pic>
        <p:nvPicPr>
          <p:cNvPr id="7" name="Graphic 6" descr="Drama with solid fill">
            <a:extLst>
              <a:ext uri="{FF2B5EF4-FFF2-40B4-BE49-F238E27FC236}">
                <a16:creationId xmlns:a16="http://schemas.microsoft.com/office/drawing/2014/main" id="{C504DD73-5A8D-6EF6-586E-0064BA0B4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121827" y="2971800"/>
            <a:ext cx="1371600" cy="1371600"/>
          </a:xfrm>
          <a:prstGeom prst="rect">
            <a:avLst/>
          </a:prstGeom>
        </p:spPr>
      </p:pic>
      <p:pic>
        <p:nvPicPr>
          <p:cNvPr id="8" name="Graphic 7" descr="Graduation cap with solid fill">
            <a:extLst>
              <a:ext uri="{FF2B5EF4-FFF2-40B4-BE49-F238E27FC236}">
                <a16:creationId xmlns:a16="http://schemas.microsoft.com/office/drawing/2014/main" id="{33E174DC-DF10-AF26-B3B6-96B66D7B9B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311316" y="2971800"/>
            <a:ext cx="1371600" cy="1371600"/>
          </a:xfrm>
          <a:prstGeom prst="rect">
            <a:avLst/>
          </a:prstGeom>
        </p:spPr>
      </p:pic>
      <p:pic>
        <p:nvPicPr>
          <p:cNvPr id="9" name="Graphic 8" descr="Schoolhouse with solid fill">
            <a:extLst>
              <a:ext uri="{FF2B5EF4-FFF2-40B4-BE49-F238E27FC236}">
                <a16:creationId xmlns:a16="http://schemas.microsoft.com/office/drawing/2014/main" id="{A3820727-0EB6-6888-D0CC-D6A77F50E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487917" y="2971800"/>
            <a:ext cx="1371600" cy="1371600"/>
          </a:xfrm>
          <a:prstGeom prst="rect">
            <a:avLst/>
          </a:prstGeom>
        </p:spPr>
      </p:pic>
      <p:pic>
        <p:nvPicPr>
          <p:cNvPr id="10" name="Graphic 9" descr="Office worker male with solid fill">
            <a:extLst>
              <a:ext uri="{FF2B5EF4-FFF2-40B4-BE49-F238E27FC236}">
                <a16:creationId xmlns:a16="http://schemas.microsoft.com/office/drawing/2014/main" id="{FD564CB7-3070-39F7-8C35-C509DBE921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85019" y="2971800"/>
            <a:ext cx="1371600" cy="1371600"/>
          </a:xfrm>
          <a:prstGeom prst="rect">
            <a:avLst/>
          </a:prstGeom>
        </p:spPr>
      </p:pic>
      <p:pic>
        <p:nvPicPr>
          <p:cNvPr id="11" name="Graphic 10" descr="Office Chair with solid fill">
            <a:extLst>
              <a:ext uri="{FF2B5EF4-FFF2-40B4-BE49-F238E27FC236}">
                <a16:creationId xmlns:a16="http://schemas.microsoft.com/office/drawing/2014/main" id="{55F5F55D-4F2B-8DB2-7A4D-EDD33712D0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929579" y="2971800"/>
            <a:ext cx="1371600" cy="1371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B25B6D-3B36-C1CE-A304-0B6AD5184971}"/>
              </a:ext>
            </a:extLst>
          </p:cNvPr>
          <p:cNvSpPr txBox="1"/>
          <p:nvPr/>
        </p:nvSpPr>
        <p:spPr>
          <a:xfrm>
            <a:off x="2691615" y="43434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Early Childhood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EE5BA2-BBC8-5C47-5F96-508F4C339BEB}"/>
              </a:ext>
            </a:extLst>
          </p:cNvPr>
          <p:cNvSpPr txBox="1"/>
          <p:nvPr/>
        </p:nvSpPr>
        <p:spPr>
          <a:xfrm>
            <a:off x="6311316" y="43434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Enhanced Academics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F2091-72A1-C4FB-2752-C5767DA99965}"/>
              </a:ext>
            </a:extLst>
          </p:cNvPr>
          <p:cNvSpPr txBox="1"/>
          <p:nvPr/>
        </p:nvSpPr>
        <p:spPr>
          <a:xfrm>
            <a:off x="8121827" y="43434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Fine </a:t>
            </a:r>
          </a:p>
          <a:p>
            <a:pPr algn="ctr"/>
            <a:r>
              <a:rPr lang="en-US" sz="2000" dirty="0"/>
              <a:t>Arts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9A47D2-44EC-D5EE-F737-051ED0E558D6}"/>
              </a:ext>
            </a:extLst>
          </p:cNvPr>
          <p:cNvSpPr txBox="1"/>
          <p:nvPr/>
        </p:nvSpPr>
        <p:spPr>
          <a:xfrm>
            <a:off x="4487917" y="43434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Early College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AB2B5-2287-E58A-642F-728086E6E08F}"/>
              </a:ext>
            </a:extLst>
          </p:cNvPr>
          <p:cNvSpPr txBox="1"/>
          <p:nvPr/>
        </p:nvSpPr>
        <p:spPr>
          <a:xfrm>
            <a:off x="666942" y="4343400"/>
            <a:ext cx="1807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Career &amp;</a:t>
            </a:r>
          </a:p>
          <a:p>
            <a:pPr algn="ctr"/>
            <a:r>
              <a:rPr lang="en-US" sz="2000" dirty="0"/>
              <a:t>Technical Education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626CB7-667B-4E88-47C0-0092F4B74A7E}"/>
              </a:ext>
            </a:extLst>
          </p:cNvPr>
          <p:cNvSpPr txBox="1"/>
          <p:nvPr/>
        </p:nvSpPr>
        <p:spPr>
          <a:xfrm>
            <a:off x="9839145" y="4343400"/>
            <a:ext cx="155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Community/ Admin.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D468F4-4A3A-949D-4B19-9EC8928A5366}"/>
              </a:ext>
            </a:extLst>
          </p:cNvPr>
          <p:cNvSpPr txBox="1"/>
          <p:nvPr/>
        </p:nvSpPr>
        <p:spPr>
          <a:xfrm>
            <a:off x="2691615" y="5051286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Standalone </a:t>
            </a:r>
          </a:p>
          <a:p>
            <a:pPr algn="ctr"/>
            <a:r>
              <a:rPr lang="en-US" sz="1400" dirty="0"/>
              <a:t>PK 3-4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ABA194-B81E-A56B-741D-A26A0399E9BC}"/>
              </a:ext>
            </a:extLst>
          </p:cNvPr>
          <p:cNvSpPr txBox="1"/>
          <p:nvPr/>
        </p:nvSpPr>
        <p:spPr>
          <a:xfrm>
            <a:off x="6311316" y="5051286"/>
            <a:ext cx="137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Includes Classical Studies &amp; IB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3DB680-5C74-A6A6-FF9A-DCAFF72938E2}"/>
              </a:ext>
            </a:extLst>
          </p:cNvPr>
          <p:cNvSpPr txBox="1"/>
          <p:nvPr/>
        </p:nvSpPr>
        <p:spPr>
          <a:xfrm>
            <a:off x="4487917" y="5051286"/>
            <a:ext cx="137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College or university &amp; </a:t>
            </a:r>
          </a:p>
          <a:p>
            <a:pPr algn="ctr"/>
            <a:r>
              <a:rPr lang="en-US" sz="1400" dirty="0"/>
              <a:t>P-TECH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3FD289B-C6E2-4037-DDA0-B32F3B43B51E}"/>
              </a:ext>
            </a:extLst>
          </p:cNvPr>
          <p:cNvSpPr/>
          <p:nvPr/>
        </p:nvSpPr>
        <p:spPr>
          <a:xfrm>
            <a:off x="808758" y="2721720"/>
            <a:ext cx="1544099" cy="3243359"/>
          </a:xfrm>
          <a:prstGeom prst="roundRect">
            <a:avLst/>
          </a:prstGeom>
          <a:noFill/>
          <a:ln w="38100">
            <a:solidFill>
              <a:srgbClr val="02D28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04CA0E-16A3-0743-B792-1680AB1B53EF}"/>
              </a:ext>
            </a:extLst>
          </p:cNvPr>
          <p:cNvSpPr/>
          <p:nvPr/>
        </p:nvSpPr>
        <p:spPr>
          <a:xfrm>
            <a:off x="2612323" y="2721720"/>
            <a:ext cx="1544099" cy="3243359"/>
          </a:xfrm>
          <a:prstGeom prst="roundRect">
            <a:avLst/>
          </a:prstGeom>
          <a:noFill/>
          <a:ln w="38100">
            <a:solidFill>
              <a:srgbClr val="1A69F4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BF3CF4D-2E2D-A5C5-F840-5BAA8717C84B}"/>
              </a:ext>
            </a:extLst>
          </p:cNvPr>
          <p:cNvSpPr/>
          <p:nvPr/>
        </p:nvSpPr>
        <p:spPr>
          <a:xfrm>
            <a:off x="4415888" y="2721720"/>
            <a:ext cx="1544099" cy="3243359"/>
          </a:xfrm>
          <a:prstGeom prst="roundRect">
            <a:avLst/>
          </a:prstGeom>
          <a:noFill/>
          <a:ln w="38100">
            <a:solidFill>
              <a:srgbClr val="FFCD38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10BEE7-1971-9D8A-9C5A-DD9813351195}"/>
              </a:ext>
            </a:extLst>
          </p:cNvPr>
          <p:cNvSpPr/>
          <p:nvPr/>
        </p:nvSpPr>
        <p:spPr>
          <a:xfrm>
            <a:off x="6232015" y="2721720"/>
            <a:ext cx="1544099" cy="3243359"/>
          </a:xfrm>
          <a:prstGeom prst="roundRect">
            <a:avLst/>
          </a:prstGeom>
          <a:noFill/>
          <a:ln w="38100">
            <a:solidFill>
              <a:srgbClr val="DF739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1C94FC1-521B-DFB7-4C29-4843C290243B}"/>
              </a:ext>
            </a:extLst>
          </p:cNvPr>
          <p:cNvSpPr/>
          <p:nvPr/>
        </p:nvSpPr>
        <p:spPr>
          <a:xfrm>
            <a:off x="8035578" y="2721720"/>
            <a:ext cx="1544099" cy="3243359"/>
          </a:xfrm>
          <a:prstGeom prst="roundRect">
            <a:avLst/>
          </a:prstGeom>
          <a:noFill/>
          <a:ln w="38100">
            <a:solidFill>
              <a:srgbClr val="FF413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3852843-A98A-B052-8711-16EEBC92ED7A}"/>
              </a:ext>
            </a:extLst>
          </p:cNvPr>
          <p:cNvSpPr/>
          <p:nvPr/>
        </p:nvSpPr>
        <p:spPr>
          <a:xfrm>
            <a:off x="9839141" y="2721720"/>
            <a:ext cx="1544099" cy="3243359"/>
          </a:xfrm>
          <a:prstGeom prst="roundRect">
            <a:avLst/>
          </a:prstGeom>
          <a:noFill/>
          <a:ln w="38100">
            <a:solidFill>
              <a:srgbClr val="9AA0F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06D26-1EB6-4FEF-6CFC-2A6EE6D5B4DA}"/>
              </a:ext>
            </a:extLst>
          </p:cNvPr>
          <p:cNvSpPr txBox="1"/>
          <p:nvPr/>
        </p:nvSpPr>
        <p:spPr>
          <a:xfrm>
            <a:off x="428045" y="44065"/>
            <a:ext cx="2305524" cy="267765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2200">
                <a:latin typeface="+mj-lt"/>
              </a:defRPr>
            </a:lvl1pPr>
          </a:lstStyle>
          <a:p>
            <a:r>
              <a:rPr lang="en-US" sz="1400" dirty="0"/>
              <a:t>NISD Health Careers + CCA</a:t>
            </a:r>
          </a:p>
          <a:p>
            <a:r>
              <a:rPr lang="en-US" sz="1400" dirty="0"/>
              <a:t>NEISD STEM</a:t>
            </a:r>
          </a:p>
          <a:p>
            <a:r>
              <a:rPr lang="en-US" sz="1400" dirty="0"/>
              <a:t>Science Mill</a:t>
            </a:r>
          </a:p>
          <a:p>
            <a:r>
              <a:rPr lang="en-US" sz="1400" dirty="0"/>
              <a:t>Georgetown FRLC</a:t>
            </a:r>
          </a:p>
          <a:p>
            <a:r>
              <a:rPr lang="en-US" sz="1400" dirty="0"/>
              <a:t>Bellville Learning Ctr.</a:t>
            </a:r>
          </a:p>
          <a:p>
            <a:r>
              <a:rPr lang="en-US" sz="1400" dirty="0"/>
              <a:t>Katy STEAM Ctr.</a:t>
            </a:r>
          </a:p>
          <a:p>
            <a:r>
              <a:rPr lang="en-US" sz="1400" dirty="0"/>
              <a:t>Katy Career &amp; Tech. Ctr.</a:t>
            </a:r>
          </a:p>
          <a:p>
            <a:r>
              <a:rPr lang="en-US" sz="1400" dirty="0"/>
              <a:t>Tomball IC</a:t>
            </a:r>
          </a:p>
          <a:p>
            <a:r>
              <a:rPr lang="en-US" sz="1400" dirty="0"/>
              <a:t>Stuart Career Tech. HS</a:t>
            </a:r>
          </a:p>
          <a:p>
            <a:r>
              <a:rPr lang="en-US" sz="1400" dirty="0"/>
              <a:t>Mansfield STEM</a:t>
            </a:r>
          </a:p>
          <a:p>
            <a:r>
              <a:rPr lang="en-US" sz="1400" dirty="0"/>
              <a:t>Allen STEAM</a:t>
            </a:r>
          </a:p>
          <a:p>
            <a:r>
              <a:rPr lang="en-US" sz="1400" dirty="0"/>
              <a:t>Forney OC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FCF81A-C23B-4EAF-0E60-A6E120E05B2E}"/>
              </a:ext>
            </a:extLst>
          </p:cNvPr>
          <p:cNvSpPr txBox="1"/>
          <p:nvPr/>
        </p:nvSpPr>
        <p:spPr>
          <a:xfrm>
            <a:off x="2698572" y="2198500"/>
            <a:ext cx="13716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2200">
                <a:latin typeface="+mj-lt"/>
              </a:defRPr>
            </a:lvl1pPr>
          </a:lstStyle>
          <a:p>
            <a:r>
              <a:rPr lang="en-US" sz="1400" dirty="0"/>
              <a:t>COSA PreK4SA</a:t>
            </a:r>
          </a:p>
          <a:p>
            <a:r>
              <a:rPr lang="en-US" sz="1400" dirty="0"/>
              <a:t>Forney OC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E1F09A-9B04-B3D5-65AD-78634D90CD9E}"/>
              </a:ext>
            </a:extLst>
          </p:cNvPr>
          <p:cNvSpPr txBox="1"/>
          <p:nvPr/>
        </p:nvSpPr>
        <p:spPr>
          <a:xfrm>
            <a:off x="4502137" y="1983056"/>
            <a:ext cx="1371600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2200">
                <a:latin typeface="+mj-lt"/>
              </a:defRPr>
            </a:lvl1pPr>
          </a:lstStyle>
          <a:p>
            <a:r>
              <a:rPr lang="en-US" sz="1400" dirty="0"/>
              <a:t>Alief ECHS</a:t>
            </a:r>
          </a:p>
          <a:p>
            <a:r>
              <a:rPr lang="en-US" sz="1400" dirty="0"/>
              <a:t>Tomball IC</a:t>
            </a:r>
          </a:p>
          <a:p>
            <a:r>
              <a:rPr lang="en-US" sz="1400" dirty="0"/>
              <a:t>Forney OC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473598-B8A6-2C0C-6487-26DC24364DBF}"/>
              </a:ext>
            </a:extLst>
          </p:cNvPr>
          <p:cNvSpPr txBox="1"/>
          <p:nvPr/>
        </p:nvSpPr>
        <p:spPr>
          <a:xfrm>
            <a:off x="6232012" y="2413943"/>
            <a:ext cx="1544099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2200">
                <a:latin typeface="+mj-lt"/>
              </a:defRPr>
            </a:lvl1pPr>
          </a:lstStyle>
          <a:p>
            <a:r>
              <a:rPr lang="en-US" sz="1400" dirty="0"/>
              <a:t>Georgetown FRLC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7A97BB-0219-50F8-5E66-DA5AB15AD467}"/>
              </a:ext>
            </a:extLst>
          </p:cNvPr>
          <p:cNvSpPr txBox="1"/>
          <p:nvPr/>
        </p:nvSpPr>
        <p:spPr>
          <a:xfrm>
            <a:off x="9405938" y="1552169"/>
            <a:ext cx="2410504" cy="11695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2200">
                <a:latin typeface="+mj-lt"/>
              </a:defRPr>
            </a:lvl1pPr>
          </a:lstStyle>
          <a:p>
            <a:r>
              <a:rPr lang="en-US" sz="1400" dirty="0"/>
              <a:t>Georgetown </a:t>
            </a:r>
            <a:r>
              <a:rPr lang="en-US" sz="1400" dirty="0" err="1"/>
              <a:t>Hammerlun</a:t>
            </a:r>
            <a:r>
              <a:rPr lang="en-US" sz="1400" dirty="0"/>
              <a:t> Ctr.</a:t>
            </a:r>
          </a:p>
          <a:p>
            <a:r>
              <a:rPr lang="en-US" sz="1400" dirty="0"/>
              <a:t>Bellville Learning Ctr.</a:t>
            </a:r>
          </a:p>
          <a:p>
            <a:r>
              <a:rPr lang="en-US" sz="1400" dirty="0"/>
              <a:t>Tomball IC</a:t>
            </a:r>
          </a:p>
          <a:p>
            <a:r>
              <a:rPr lang="en-US" sz="1400" dirty="0"/>
              <a:t>HCC </a:t>
            </a:r>
            <a:r>
              <a:rPr lang="en-US" sz="1400" dirty="0" err="1"/>
              <a:t>Collaboratorium</a:t>
            </a:r>
            <a:endParaRPr lang="en-US" sz="1400" dirty="0"/>
          </a:p>
          <a:p>
            <a:r>
              <a:rPr lang="en-US" sz="1400" dirty="0"/>
              <a:t>Forney OC</a:t>
            </a:r>
          </a:p>
        </p:txBody>
      </p:sp>
    </p:spTree>
    <p:extLst>
      <p:ext uri="{BB962C8B-B14F-4D97-AF65-F5344CB8AC3E}">
        <p14:creationId xmlns:p14="http://schemas.microsoft.com/office/powerpoint/2010/main" val="25309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2A855-7BF1-2BC2-52F3-A4E4FAC78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B3A8A47-2821-79DC-F785-BC49CD0969ED}"/>
              </a:ext>
            </a:extLst>
          </p:cNvPr>
          <p:cNvSpPr/>
          <p:nvPr/>
        </p:nvSpPr>
        <p:spPr>
          <a:xfrm>
            <a:off x="7010400" y="2941551"/>
            <a:ext cx="4840356" cy="2008136"/>
          </a:xfrm>
          <a:prstGeom prst="wedgeRoundRectCallout">
            <a:avLst>
              <a:gd name="adj1" fmla="val -53276"/>
              <a:gd name="adj2" fmla="val 70837"/>
              <a:gd name="adj3" fmla="val 16667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Group with solid fill">
            <a:extLst>
              <a:ext uri="{FF2B5EF4-FFF2-40B4-BE49-F238E27FC236}">
                <a16:creationId xmlns:a16="http://schemas.microsoft.com/office/drawing/2014/main" id="{CB013BE1-43FC-F369-0F36-97A7CEAE6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1600" y="4949687"/>
            <a:ext cx="182880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512675-FAFD-C068-DA2E-A8DBC18D7F8F}"/>
              </a:ext>
            </a:extLst>
          </p:cNvPr>
          <p:cNvSpPr txBox="1"/>
          <p:nvPr/>
        </p:nvSpPr>
        <p:spPr>
          <a:xfrm>
            <a:off x="7318513" y="2941550"/>
            <a:ext cx="4174434" cy="20081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/>
              <a:t>“Overall, this trip and these visits have changed my mindset from building additional, comprehensive schools to addressing our growth, student needs and preparedness, and our community’s needs…”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37C51FB-B9D1-99EB-BC4E-C1346BAB640D}"/>
              </a:ext>
            </a:extLst>
          </p:cNvPr>
          <p:cNvSpPr/>
          <p:nvPr/>
        </p:nvSpPr>
        <p:spPr>
          <a:xfrm>
            <a:off x="341244" y="2346641"/>
            <a:ext cx="4840356" cy="2008136"/>
          </a:xfrm>
          <a:prstGeom prst="wedgeRoundRectCallout">
            <a:avLst>
              <a:gd name="adj1" fmla="val 53905"/>
              <a:gd name="adj2" fmla="val 100301"/>
              <a:gd name="adj3" fmla="val 16667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62B24-D43B-A9AE-4C32-8315F31F8C4D}"/>
              </a:ext>
            </a:extLst>
          </p:cNvPr>
          <p:cNvSpPr txBox="1"/>
          <p:nvPr/>
        </p:nvSpPr>
        <p:spPr>
          <a:xfrm>
            <a:off x="649357" y="2381213"/>
            <a:ext cx="417443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/>
              <a:t>“…it takes more than an innovative building to create a useful learning space for students…professional development and student voice are equally essential to creating effective learning…”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4B84B17-3BAA-7BCE-7BD6-87C0A4207EDD}"/>
              </a:ext>
            </a:extLst>
          </p:cNvPr>
          <p:cNvSpPr/>
          <p:nvPr/>
        </p:nvSpPr>
        <p:spPr>
          <a:xfrm>
            <a:off x="5108154" y="1001223"/>
            <a:ext cx="3412914" cy="1015663"/>
          </a:xfrm>
          <a:prstGeom prst="wedgeRoundRectCallout">
            <a:avLst>
              <a:gd name="adj1" fmla="val -16856"/>
              <a:gd name="adj2" fmla="val 364790"/>
              <a:gd name="adj3" fmla="val 16667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2B96F-16DF-6F32-ED7A-1B27F3564711}"/>
              </a:ext>
            </a:extLst>
          </p:cNvPr>
          <p:cNvSpPr txBox="1"/>
          <p:nvPr/>
        </p:nvSpPr>
        <p:spPr>
          <a:xfrm>
            <a:off x="5108154" y="1001223"/>
            <a:ext cx="341291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/>
              <a:t>“Sometimes if we look outside the box, amazing opportunities can happen!”</a:t>
            </a:r>
          </a:p>
        </p:txBody>
      </p:sp>
    </p:spTree>
    <p:extLst>
      <p:ext uri="{BB962C8B-B14F-4D97-AF65-F5344CB8AC3E}">
        <p14:creationId xmlns:p14="http://schemas.microsoft.com/office/powerpoint/2010/main" val="20144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36287F"/>
            </a:gs>
            <a:gs pos="0">
              <a:srgbClr val="7C35B1"/>
            </a:gs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002060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17630F-9D9E-C7A3-B159-5C07AF3AE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581EC69-0316-C3D8-6E8C-043D267AE7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3"/>
            <a:ext cx="12192000" cy="685338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972BD4-9D05-FF2D-2472-FE8F483E9FB4}"/>
              </a:ext>
            </a:extLst>
          </p:cNvPr>
          <p:cNvSpPr txBox="1"/>
          <p:nvPr/>
        </p:nvSpPr>
        <p:spPr>
          <a:xfrm>
            <a:off x="450976" y="1054181"/>
            <a:ext cx="11575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Welcome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 Charge / The Norms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Recap:  How did we get here?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“Pulse check” Survey Results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BMSN Tour + Small Group Work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Large Group Share Out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Look Ahead / Next Steps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Exit Ticket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5C0E3B2-5216-3958-6327-CD020D69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64042" y="6127668"/>
            <a:ext cx="1662472" cy="52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6F4F14-3927-7426-8AF4-D6EB66F5E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4897" y="4875315"/>
            <a:ext cx="2162477" cy="9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36287F"/>
            </a:gs>
            <a:gs pos="0">
              <a:srgbClr val="7C35B1"/>
            </a:gs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00206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7C7F8A6-758B-52BD-1FC9-FC41075E00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3"/>
            <a:ext cx="12192000" cy="685338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F6FDD2-0682-2361-FCCF-4DEB05B7A644}"/>
              </a:ext>
            </a:extLst>
          </p:cNvPr>
          <p:cNvSpPr txBox="1"/>
          <p:nvPr/>
        </p:nvSpPr>
        <p:spPr>
          <a:xfrm>
            <a:off x="450976" y="1054181"/>
            <a:ext cx="11575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Welcome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Charge / The Norms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Recap:  How did we get here?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“Pulse check” Survey Results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BMSN Tour + Small Group Work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Large Group Share Out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Look Ahead / Next Steps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Exit Ticket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1AED43E3-95CC-EB01-00FC-53D32EA4C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64042" y="6127668"/>
            <a:ext cx="1662472" cy="52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A91B74-FFF6-1C01-FC08-8336877B9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4897" y="4875315"/>
            <a:ext cx="2162477" cy="9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7892A-F958-D571-5DE5-F5BD51937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46F781-5A2A-38C7-96B3-093032D5E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3C132-AA39-E51C-8117-4D4A303CB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ABA987-4405-DF19-838C-7D8D6AF8B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" y="0"/>
            <a:ext cx="12190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54426-2B45-9DE7-E2B3-1638BA416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D70676-4D45-2A80-4991-615A33861E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" y="0"/>
            <a:ext cx="121905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36287F"/>
            </a:gs>
            <a:gs pos="0">
              <a:srgbClr val="7C35B1"/>
            </a:gs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002060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C56F8-514A-EC93-B91B-05A721439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A10648F-9005-2FA3-C448-7F261692CA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3"/>
            <a:ext cx="12192000" cy="685338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02694-4176-413A-966D-81B402E1723A}"/>
              </a:ext>
            </a:extLst>
          </p:cNvPr>
          <p:cNvSpPr txBox="1"/>
          <p:nvPr/>
        </p:nvSpPr>
        <p:spPr>
          <a:xfrm>
            <a:off x="450976" y="1054181"/>
            <a:ext cx="11575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Welcome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 Charge / The Norms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Recap:  How did we get here?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“Pulse check” Survey Results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BMSN Tour + Small Group Work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Large Group Share Out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Look Ahead / Next Steps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Exit Ticket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A7CE4F65-278C-D578-C581-AA12BE4EB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64042" y="6127668"/>
            <a:ext cx="1662472" cy="52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B6D75D-D1FA-EF4B-2A8D-EA64AE6F6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4897" y="4875315"/>
            <a:ext cx="2162477" cy="9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6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02C8E-4F1B-A6D3-B227-7021E532D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851" y="350152"/>
            <a:ext cx="9516438" cy="6157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1283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F9AF1-8C63-F360-FA9D-AA3E6F999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9F9E3-1017-9074-F6B9-2FE6879CE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851" y="350152"/>
            <a:ext cx="9516438" cy="6157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95B5AB-7CD9-2AE5-C72F-235E9178DED1}"/>
              </a:ext>
            </a:extLst>
          </p:cNvPr>
          <p:cNvSpPr txBox="1"/>
          <p:nvPr/>
        </p:nvSpPr>
        <p:spPr>
          <a:xfrm>
            <a:off x="10164725" y="350152"/>
            <a:ext cx="1796903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 YOU LEAVE: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FILL OUT 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“S” &amp; “E” SECTIONS.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“N” &amp; “W” DURING THE TOUR.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379DE-1CCF-4649-7E1A-7D955D9554D0}"/>
              </a:ext>
            </a:extLst>
          </p:cNvPr>
          <p:cNvSpPr txBox="1"/>
          <p:nvPr/>
        </p:nvSpPr>
        <p:spPr>
          <a:xfrm rot="319849">
            <a:off x="3614768" y="4764260"/>
            <a:ext cx="304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radley Hand ITC" panose="03070402050302030203" pitchFamily="66" charset="0"/>
                <a:cs typeface="Cavolini" panose="03000502040302020204" pitchFamily="66" charset="0"/>
              </a:rPr>
              <a:t>I am sure that the Boerne community will support this program!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B5527B-49AF-30DD-4C4C-754C24135F9B}"/>
              </a:ext>
            </a:extLst>
          </p:cNvPr>
          <p:cNvSpPr/>
          <p:nvPr/>
        </p:nvSpPr>
        <p:spPr>
          <a:xfrm>
            <a:off x="637953" y="1201479"/>
            <a:ext cx="8980562" cy="5029200"/>
          </a:xfrm>
          <a:custGeom>
            <a:avLst/>
            <a:gdLst>
              <a:gd name="connsiteX0" fmla="*/ 8963247 w 8980562"/>
              <a:gd name="connsiteY0" fmla="*/ 0 h 5029200"/>
              <a:gd name="connsiteX1" fmla="*/ 0 w 8980562"/>
              <a:gd name="connsiteY1" fmla="*/ 5007935 h 5029200"/>
              <a:gd name="connsiteX2" fmla="*/ 8973880 w 8980562"/>
              <a:gd name="connsiteY2" fmla="*/ 5029200 h 5029200"/>
              <a:gd name="connsiteX3" fmla="*/ 8963247 w 8980562"/>
              <a:gd name="connsiteY3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80562" h="5029200">
                <a:moveTo>
                  <a:pt x="8963247" y="0"/>
                </a:moveTo>
                <a:lnTo>
                  <a:pt x="0" y="5007935"/>
                </a:lnTo>
                <a:lnTo>
                  <a:pt x="8973880" y="5029200"/>
                </a:lnTo>
                <a:cubicBezTo>
                  <a:pt x="8980968" y="3352800"/>
                  <a:pt x="8988057" y="1676400"/>
                  <a:pt x="8963247" y="0"/>
                </a:cubicBezTo>
                <a:close/>
              </a:path>
            </a:pathLst>
          </a:cu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0909A6-0A69-B906-93EE-E0775CAA31A5}"/>
              </a:ext>
            </a:extLst>
          </p:cNvPr>
          <p:cNvSpPr txBox="1"/>
          <p:nvPr/>
        </p:nvSpPr>
        <p:spPr>
          <a:xfrm rot="21173965">
            <a:off x="7140123" y="3029343"/>
            <a:ext cx="2033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radley Hand ITC" panose="03070402050302030203" pitchFamily="66" charset="0"/>
                <a:cs typeface="Cavolini" panose="03000502040302020204" pitchFamily="66" charset="0"/>
              </a:rPr>
              <a:t>I can endorse a program that partners with local business and aligns with local industry needs!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A59BDCD-55AE-60ED-690A-773D6E0B386C}"/>
              </a:ext>
            </a:extLst>
          </p:cNvPr>
          <p:cNvCxnSpPr>
            <a:cxnSpLocks/>
          </p:cNvCxnSpPr>
          <p:nvPr/>
        </p:nvCxnSpPr>
        <p:spPr>
          <a:xfrm rot="10800000" flipV="1">
            <a:off x="8506047" y="1807535"/>
            <a:ext cx="1658686" cy="94629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00B42474-BDE7-693F-6D95-DDF8161B3D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20317" y="1807534"/>
            <a:ext cx="4444411" cy="2816905"/>
          </a:xfrm>
          <a:prstGeom prst="curvedConnector3">
            <a:avLst>
              <a:gd name="adj1" fmla="val 65789"/>
            </a:avLst>
          </a:prstGeom>
          <a:ln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07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5C810-D415-427D-8325-DD0FCC09C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99159A-2FE0-70A1-B407-20764D57FDD6}"/>
              </a:ext>
            </a:extLst>
          </p:cNvPr>
          <p:cNvSpPr txBox="1"/>
          <p:nvPr/>
        </p:nvSpPr>
        <p:spPr>
          <a:xfrm>
            <a:off x="10164725" y="350152"/>
            <a:ext cx="1796903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YOU GET BACK: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FILL OUT 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“N” &amp; “W” SECTIONS.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RECONVENE WITH YOUR TOUR GROUP.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556FC-3EEB-58EE-9ED0-DEBD5AEE4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851" y="350152"/>
            <a:ext cx="9516438" cy="6157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F193320-008B-7766-EFA1-B3EB5DF3F8C7}"/>
              </a:ext>
            </a:extLst>
          </p:cNvPr>
          <p:cNvSpPr/>
          <p:nvPr/>
        </p:nvSpPr>
        <p:spPr>
          <a:xfrm rot="10800000">
            <a:off x="637953" y="1201479"/>
            <a:ext cx="8980562" cy="5029200"/>
          </a:xfrm>
          <a:custGeom>
            <a:avLst/>
            <a:gdLst>
              <a:gd name="connsiteX0" fmla="*/ 8963247 w 8980562"/>
              <a:gd name="connsiteY0" fmla="*/ 0 h 5029200"/>
              <a:gd name="connsiteX1" fmla="*/ 0 w 8980562"/>
              <a:gd name="connsiteY1" fmla="*/ 5007935 h 5029200"/>
              <a:gd name="connsiteX2" fmla="*/ 8973880 w 8980562"/>
              <a:gd name="connsiteY2" fmla="*/ 5029200 h 5029200"/>
              <a:gd name="connsiteX3" fmla="*/ 8963247 w 8980562"/>
              <a:gd name="connsiteY3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80562" h="5029200">
                <a:moveTo>
                  <a:pt x="8963247" y="0"/>
                </a:moveTo>
                <a:lnTo>
                  <a:pt x="0" y="5007935"/>
                </a:lnTo>
                <a:lnTo>
                  <a:pt x="8973880" y="5029200"/>
                </a:lnTo>
                <a:cubicBezTo>
                  <a:pt x="8980968" y="3352800"/>
                  <a:pt x="8988057" y="1676400"/>
                  <a:pt x="8963247" y="0"/>
                </a:cubicBezTo>
                <a:close/>
              </a:path>
            </a:pathLst>
          </a:cu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9C8AD4FD-70F8-51B9-9890-2D6D771F624A}"/>
              </a:ext>
            </a:extLst>
          </p:cNvPr>
          <p:cNvCxnSpPr>
            <a:cxnSpLocks/>
          </p:cNvCxnSpPr>
          <p:nvPr/>
        </p:nvCxnSpPr>
        <p:spPr>
          <a:xfrm rot="10800000">
            <a:off x="6294475" y="1637415"/>
            <a:ext cx="3870259" cy="17012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68F6134A-3D7B-82AF-FA1A-C7F8C70C642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26781" y="1807533"/>
            <a:ext cx="8537948" cy="100483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350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706FD-D4F6-850C-A0A4-BC16242A1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6738CA-04A2-33BC-3DE1-57B66DCABA29}"/>
              </a:ext>
            </a:extLst>
          </p:cNvPr>
          <p:cNvSpPr txBox="1"/>
          <p:nvPr/>
        </p:nvSpPr>
        <p:spPr>
          <a:xfrm>
            <a:off x="488971" y="1098453"/>
            <a:ext cx="1132999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common and/or agreed-upon “group responses” for N-S-E-W and write them on your Post-Its.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 a Spokesperson for the group.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2601A4-F820-7C3B-4710-CCA3B55425F9}"/>
              </a:ext>
            </a:extLst>
          </p:cNvPr>
          <p:cNvSpPr txBox="1"/>
          <p:nvPr/>
        </p:nvSpPr>
        <p:spPr>
          <a:xfrm>
            <a:off x="256433" y="269242"/>
            <a:ext cx="1167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300" dirty="0">
                <a:ln w="19050">
                  <a:solidFill>
                    <a:schemeClr val="tx1"/>
                  </a:solidFill>
                </a:ln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SMALL GROUP WORK:</a:t>
            </a:r>
          </a:p>
        </p:txBody>
      </p:sp>
      <p:pic>
        <p:nvPicPr>
          <p:cNvPr id="4" name="Graphic 3" descr="Group outline">
            <a:extLst>
              <a:ext uri="{FF2B5EF4-FFF2-40B4-BE49-F238E27FC236}">
                <a16:creationId xmlns:a16="http://schemas.microsoft.com/office/drawing/2014/main" id="{75EEC4BC-3D2B-39C3-2DCB-CF6262B6F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0326" y="3915785"/>
            <a:ext cx="2871348" cy="2871348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A65056A2-CBC1-5E46-1019-6C9D204FE980}"/>
              </a:ext>
            </a:extLst>
          </p:cNvPr>
          <p:cNvSpPr/>
          <p:nvPr/>
        </p:nvSpPr>
        <p:spPr>
          <a:xfrm>
            <a:off x="7321589" y="2551782"/>
            <a:ext cx="3087445" cy="1850315"/>
          </a:xfrm>
          <a:prstGeom prst="wedgeEllipseCallout">
            <a:avLst>
              <a:gd name="adj1" fmla="val -73447"/>
              <a:gd name="adj2" fmla="val 55523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B6CE7C1-9246-606F-48AD-5C1BF75982AD}"/>
              </a:ext>
            </a:extLst>
          </p:cNvPr>
          <p:cNvSpPr/>
          <p:nvPr/>
        </p:nvSpPr>
        <p:spPr>
          <a:xfrm>
            <a:off x="2878937" y="3036818"/>
            <a:ext cx="2345746" cy="1365279"/>
          </a:xfrm>
          <a:prstGeom prst="wedgeEllipseCallout">
            <a:avLst>
              <a:gd name="adj1" fmla="val 64556"/>
              <a:gd name="adj2" fmla="val 58789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ECB788A9-3533-D166-794D-9E9630B219F0}"/>
              </a:ext>
            </a:extLst>
          </p:cNvPr>
          <p:cNvSpPr/>
          <p:nvPr/>
        </p:nvSpPr>
        <p:spPr>
          <a:xfrm>
            <a:off x="571946" y="4232192"/>
            <a:ext cx="2871347" cy="1948927"/>
          </a:xfrm>
          <a:prstGeom prst="wedgeEllipseCallout">
            <a:avLst>
              <a:gd name="adj1" fmla="val 98458"/>
              <a:gd name="adj2" fmla="val -24939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A87A5176-0915-AA51-6285-8C013E0E48CC}"/>
              </a:ext>
            </a:extLst>
          </p:cNvPr>
          <p:cNvSpPr/>
          <p:nvPr/>
        </p:nvSpPr>
        <p:spPr>
          <a:xfrm>
            <a:off x="8865312" y="4529334"/>
            <a:ext cx="3070254" cy="1850315"/>
          </a:xfrm>
          <a:prstGeom prst="wedgeEllipseCallout">
            <a:avLst>
              <a:gd name="adj1" fmla="val -100878"/>
              <a:gd name="adj2" fmla="val -42534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C302C2-B2B0-DEE4-9C85-ED76A0F4EB0F}"/>
              </a:ext>
            </a:extLst>
          </p:cNvPr>
          <p:cNvSpPr txBox="1"/>
          <p:nvPr/>
        </p:nvSpPr>
        <p:spPr>
          <a:xfrm>
            <a:off x="3189985" y="3375718"/>
            <a:ext cx="166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I’ll be our spokesperson!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E341F-0EE0-6B91-5CB5-8A8CF3A31371}"/>
              </a:ext>
            </a:extLst>
          </p:cNvPr>
          <p:cNvSpPr txBox="1"/>
          <p:nvPr/>
        </p:nvSpPr>
        <p:spPr>
          <a:xfrm>
            <a:off x="7547500" y="2961089"/>
            <a:ext cx="2635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We all said something very similar regarding this item…let’s jot that down!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248E7F-DE54-4C84-135C-53DE2F795527}"/>
              </a:ext>
            </a:extLst>
          </p:cNvPr>
          <p:cNvSpPr txBox="1"/>
          <p:nvPr/>
        </p:nvSpPr>
        <p:spPr>
          <a:xfrm>
            <a:off x="834745" y="4467991"/>
            <a:ext cx="2345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This is what I noticed, wondered about, am sure about, and can endorse…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D78035-67BA-5576-6700-9C227F196F1E}"/>
              </a:ext>
            </a:extLst>
          </p:cNvPr>
          <p:cNvSpPr txBox="1"/>
          <p:nvPr/>
        </p:nvSpPr>
        <p:spPr>
          <a:xfrm>
            <a:off x="9148385" y="4854326"/>
            <a:ext cx="2504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That’s a great point!   I didn’t think of it that way…let’s put that down!</a:t>
            </a:r>
          </a:p>
        </p:txBody>
      </p:sp>
    </p:spTree>
    <p:extLst>
      <p:ext uri="{BB962C8B-B14F-4D97-AF65-F5344CB8AC3E}">
        <p14:creationId xmlns:p14="http://schemas.microsoft.com/office/powerpoint/2010/main" val="2227531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36287F"/>
            </a:gs>
            <a:gs pos="0">
              <a:srgbClr val="7C35B1"/>
            </a:gs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002060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CB3753-B061-3096-35F0-3BD4D1372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5E3A36A-98DE-3E2F-ED04-57DFF3DF61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3"/>
            <a:ext cx="12192000" cy="685338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5ECBF5-AD7B-963E-314A-234FEF5A2DC9}"/>
              </a:ext>
            </a:extLst>
          </p:cNvPr>
          <p:cNvSpPr txBox="1"/>
          <p:nvPr/>
        </p:nvSpPr>
        <p:spPr>
          <a:xfrm>
            <a:off x="450976" y="1054181"/>
            <a:ext cx="11575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Welcome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 Charge / The Norms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Recap:  How did we get here?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“Pulse check” Survey Results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BMSN Tour + Small Group Work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Large Group Share Out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Look Ahead / Next Steps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Exit Ticket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D083C-2981-5C46-4BE3-2BCCF6D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64042" y="6127668"/>
            <a:ext cx="1662472" cy="52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6F3880-F58D-DC98-3B83-2F983F297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4897" y="4875315"/>
            <a:ext cx="2162477" cy="9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6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36287F"/>
            </a:gs>
            <a:gs pos="0">
              <a:srgbClr val="7C35B1"/>
            </a:gs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002060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5C1076-6DA4-CEEC-1500-35495B411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CBFF7B6-A1B3-CE9D-13C4-5759826C76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3"/>
            <a:ext cx="12192000" cy="685338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F31D71-2EEE-4561-381F-C03ED00B2C54}"/>
              </a:ext>
            </a:extLst>
          </p:cNvPr>
          <p:cNvSpPr txBox="1"/>
          <p:nvPr/>
        </p:nvSpPr>
        <p:spPr>
          <a:xfrm>
            <a:off x="450976" y="1054181"/>
            <a:ext cx="11575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Welcome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 Charge / The Norms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Recap:  How did we get here?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“Pulse check” Survey Results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BMSN Tour + Small Group Work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Large Group Share Out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Look Ahead / Next Steps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Exit Ticket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AA20489-E660-C246-8C2B-2EF02303A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64042" y="6127668"/>
            <a:ext cx="1662472" cy="52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4F47B4-F042-5AC1-A8AE-5190197D1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4897" y="4875315"/>
            <a:ext cx="2162477" cy="9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36287F"/>
            </a:gs>
            <a:gs pos="0">
              <a:srgbClr val="7C35B1"/>
            </a:gs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002060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A9E05-D0C9-694B-CE6E-ECD3FEDED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F4853CC-5983-3A7D-2C2C-031FD1C076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3"/>
            <a:ext cx="12192000" cy="685338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3B7E59-119D-5467-674C-1DE340D758AD}"/>
              </a:ext>
            </a:extLst>
          </p:cNvPr>
          <p:cNvSpPr txBox="1"/>
          <p:nvPr/>
        </p:nvSpPr>
        <p:spPr>
          <a:xfrm>
            <a:off x="450976" y="1054181"/>
            <a:ext cx="11575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Welcome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Charge / The Norms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Recap:  How did we get here?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“Pulse check” Survey Results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BMSN Tour + Small Group Work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Large Group Share Out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Look Ahead / Next Steps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Exit Ticket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68D102F0-577E-8A9E-76E8-3BC59A6E6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64042" y="6127668"/>
            <a:ext cx="1662472" cy="52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8E9E4F-BCE9-144F-964B-ADD41C266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4897" y="4875315"/>
            <a:ext cx="2162477" cy="9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B029D-CC8D-C469-7BB9-BF412F7B6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C464DB-81F4-0A5E-0F52-D978ACC8D736}"/>
              </a:ext>
            </a:extLst>
          </p:cNvPr>
          <p:cNvSpPr txBox="1"/>
          <p:nvPr/>
        </p:nvSpPr>
        <p:spPr>
          <a:xfrm>
            <a:off x="256433" y="269242"/>
            <a:ext cx="1167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300" dirty="0">
                <a:ln w="19050">
                  <a:solidFill>
                    <a:schemeClr val="tx1"/>
                  </a:solidFill>
                </a:ln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AHEAD: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2D9CA-2E96-E232-1316-7C9AEEFD7A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</a:blip>
          <a:srcRect l="3838" r="42116"/>
          <a:stretch/>
        </p:blipFill>
        <p:spPr>
          <a:xfrm>
            <a:off x="-22069" y="915573"/>
            <a:ext cx="2286000" cy="5275388"/>
          </a:xfrm>
          <a:prstGeom prst="parallelogram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0B86AC-5870-1986-4359-2966A1CF23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duotone>
              <a:prstClr val="black"/>
              <a:srgbClr val="7C35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t="214" r="320" b="-214"/>
          <a:stretch/>
        </p:blipFill>
        <p:spPr>
          <a:xfrm>
            <a:off x="1960907" y="926875"/>
            <a:ext cx="2286000" cy="5275388"/>
          </a:xfrm>
          <a:prstGeom prst="parallelogram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3D7055-7754-3F82-E097-497DD9E344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883" y="915573"/>
            <a:ext cx="2286000" cy="5275388"/>
          </a:xfrm>
          <a:prstGeom prst="parallelogram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97C8EF-FAB8-F1CE-7715-D7747CB0D6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7C35B1">
                <a:tint val="45000"/>
                <a:satMod val="400000"/>
              </a:srgb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2" r="602"/>
          <a:stretch/>
        </p:blipFill>
        <p:spPr>
          <a:xfrm>
            <a:off x="5926859" y="915573"/>
            <a:ext cx="2286000" cy="5275388"/>
          </a:xfrm>
          <a:prstGeom prst="parallelogram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E9122-0486-F42F-E8FF-95535E897E3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9835" y="915573"/>
            <a:ext cx="2286000" cy="5275388"/>
          </a:xfrm>
          <a:prstGeom prst="parallelogram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BCAD62-B96D-E8A5-6698-A1056FA26AD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7C35B1">
                <a:tint val="45000"/>
                <a:satMod val="400000"/>
              </a:srgb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2813" y="915573"/>
            <a:ext cx="2286000" cy="5275388"/>
          </a:xfrm>
          <a:prstGeom prst="parallelogram">
            <a:avLst/>
          </a:prstGeom>
          <a:ln w="63500">
            <a:solidFill>
              <a:srgbClr val="002060"/>
            </a:solidFill>
            <a:prstDash val="sysDash"/>
          </a:ln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8CA0C64-019B-EFDD-B49D-4A4A1F344038}"/>
              </a:ext>
            </a:extLst>
          </p:cNvPr>
          <p:cNvCxnSpPr/>
          <p:nvPr/>
        </p:nvCxnSpPr>
        <p:spPr>
          <a:xfrm>
            <a:off x="1528229" y="1278310"/>
            <a:ext cx="913554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0686994-93F0-DC6B-38BA-E1DC27991921}"/>
              </a:ext>
            </a:extLst>
          </p:cNvPr>
          <p:cNvSpPr txBox="1"/>
          <p:nvPr/>
        </p:nvSpPr>
        <p:spPr>
          <a:xfrm>
            <a:off x="2045816" y="5735709"/>
            <a:ext cx="154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NOV. 4,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A66E6-3027-8223-F3BE-13671061BD2F}"/>
              </a:ext>
            </a:extLst>
          </p:cNvPr>
          <p:cNvSpPr txBox="1"/>
          <p:nvPr/>
        </p:nvSpPr>
        <p:spPr>
          <a:xfrm>
            <a:off x="77225" y="5735709"/>
            <a:ext cx="154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OCT. 8,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AB3A0D-2AE0-8810-CFFA-6FDEE9621767}"/>
              </a:ext>
            </a:extLst>
          </p:cNvPr>
          <p:cNvSpPr txBox="1"/>
          <p:nvPr/>
        </p:nvSpPr>
        <p:spPr>
          <a:xfrm>
            <a:off x="4065595" y="5458710"/>
            <a:ext cx="1546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DEC. 2024 – MAR. 2025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7BDC0-60DA-F483-EB2A-84669FB14619}"/>
              </a:ext>
            </a:extLst>
          </p:cNvPr>
          <p:cNvSpPr txBox="1"/>
          <p:nvPr/>
        </p:nvSpPr>
        <p:spPr>
          <a:xfrm>
            <a:off x="9913234" y="5735709"/>
            <a:ext cx="167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12,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10F432-650C-968E-4015-9BF0060DDFBF}"/>
              </a:ext>
            </a:extLst>
          </p:cNvPr>
          <p:cNvSpPr txBox="1"/>
          <p:nvPr/>
        </p:nvSpPr>
        <p:spPr>
          <a:xfrm rot="16583896">
            <a:off x="-600151" y="3002476"/>
            <a:ext cx="3396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SFPFG RECAP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EE9E15-49FB-26E5-B944-BD24324FE21D}"/>
              </a:ext>
            </a:extLst>
          </p:cNvPr>
          <p:cNvSpPr txBox="1"/>
          <p:nvPr/>
        </p:nvSpPr>
        <p:spPr>
          <a:xfrm rot="16583896">
            <a:off x="1515715" y="2725477"/>
            <a:ext cx="3223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A REVIEW OF</a:t>
            </a:r>
          </a:p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BOERNE ISD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6C568B-622D-0276-9EA3-10075CAEE4B8}"/>
              </a:ext>
            </a:extLst>
          </p:cNvPr>
          <p:cNvSpPr txBox="1"/>
          <p:nvPr/>
        </p:nvSpPr>
        <p:spPr>
          <a:xfrm rot="16583896">
            <a:off x="4248156" y="3002476"/>
            <a:ext cx="172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BCBB3B-49A5-FDCB-888B-74861B8C4003}"/>
              </a:ext>
            </a:extLst>
          </p:cNvPr>
          <p:cNvSpPr txBox="1"/>
          <p:nvPr/>
        </p:nvSpPr>
        <p:spPr>
          <a:xfrm rot="16583896">
            <a:off x="5782946" y="2725477"/>
            <a:ext cx="2656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BRAIN-</a:t>
            </a:r>
          </a:p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STORMING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BD0B1-FD0D-50ED-F805-2219D53E83D3}"/>
              </a:ext>
            </a:extLst>
          </p:cNvPr>
          <p:cNvSpPr txBox="1"/>
          <p:nvPr/>
        </p:nvSpPr>
        <p:spPr>
          <a:xfrm rot="16583896">
            <a:off x="7261206" y="2725477"/>
            <a:ext cx="3671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SYNTHESIS &amp;</a:t>
            </a:r>
          </a:p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CONCURRENCE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E20011-1261-19F0-6ECE-AD37A699A310}"/>
              </a:ext>
            </a:extLst>
          </p:cNvPr>
          <p:cNvSpPr txBox="1"/>
          <p:nvPr/>
        </p:nvSpPr>
        <p:spPr>
          <a:xfrm rot="16583896">
            <a:off x="9473797" y="3002475"/>
            <a:ext cx="3116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REPORT OUT</a:t>
            </a:r>
          </a:p>
        </p:txBody>
      </p:sp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895E9B41-9312-5435-65B7-AD8A35233E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1607" y="2743200"/>
            <a:ext cx="1371600" cy="1371600"/>
          </a:xfrm>
          <a:prstGeom prst="rect">
            <a:avLst/>
          </a:prstGeom>
        </p:spPr>
      </p:pic>
      <p:pic>
        <p:nvPicPr>
          <p:cNvPr id="25" name="Graphic 24" descr="Checkmark with solid fill">
            <a:extLst>
              <a:ext uri="{FF2B5EF4-FFF2-40B4-BE49-F238E27FC236}">
                <a16:creationId xmlns:a16="http://schemas.microsoft.com/office/drawing/2014/main" id="{AC46EE3F-8C4A-42A8-589E-51C7838AB4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79161" y="2743200"/>
            <a:ext cx="1371600" cy="1371600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F0DBD73A-9F6F-39A2-9B8A-3467720633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94595" y="2743200"/>
            <a:ext cx="1371600" cy="1371600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24606E00-27A8-BDDD-B8ED-005A68496D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80952" y="2743200"/>
            <a:ext cx="1371600" cy="1371600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734FDEF4-C111-4820-EE02-9D1E37FC91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96924" y="2743200"/>
            <a:ext cx="1371600" cy="1371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C729C5F-B225-EB9F-8127-AC7BEA4575EB}"/>
              </a:ext>
            </a:extLst>
          </p:cNvPr>
          <p:cNvSpPr txBox="1"/>
          <p:nvPr/>
        </p:nvSpPr>
        <p:spPr>
          <a:xfrm>
            <a:off x="5964565" y="5735709"/>
            <a:ext cx="167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MAR. 20, 2025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C30D7D-E0AB-5912-72D1-1954B1945AA8}"/>
              </a:ext>
            </a:extLst>
          </p:cNvPr>
          <p:cNvSpPr txBox="1"/>
          <p:nvPr/>
        </p:nvSpPr>
        <p:spPr>
          <a:xfrm>
            <a:off x="7947543" y="5735709"/>
            <a:ext cx="167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APR. 2, 2025</a:t>
            </a:r>
          </a:p>
        </p:txBody>
      </p:sp>
    </p:spTree>
    <p:extLst>
      <p:ext uri="{BB962C8B-B14F-4D97-AF65-F5344CB8AC3E}">
        <p14:creationId xmlns:p14="http://schemas.microsoft.com/office/powerpoint/2010/main" val="20094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7EFB4-2531-2F7F-20D9-806EDF697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A2F0DC1-7353-D6FC-9898-5FE470EFF5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6347320"/>
              </p:ext>
            </p:extLst>
          </p:nvPr>
        </p:nvGraphicFramePr>
        <p:xfrm>
          <a:off x="256432" y="719666"/>
          <a:ext cx="11679133" cy="5744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6F1F0AC-7D70-3D4B-50D3-4144D8D6C0A5}"/>
              </a:ext>
            </a:extLst>
          </p:cNvPr>
          <p:cNvSpPr txBox="1"/>
          <p:nvPr/>
        </p:nvSpPr>
        <p:spPr>
          <a:xfrm>
            <a:off x="256433" y="269242"/>
            <a:ext cx="1167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300" dirty="0">
                <a:ln w="19050">
                  <a:solidFill>
                    <a:schemeClr val="tx1"/>
                  </a:solidFill>
                </a:ln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THE FPFG:</a:t>
            </a:r>
          </a:p>
        </p:txBody>
      </p:sp>
    </p:spTree>
    <p:extLst>
      <p:ext uri="{BB962C8B-B14F-4D97-AF65-F5344CB8AC3E}">
        <p14:creationId xmlns:p14="http://schemas.microsoft.com/office/powerpoint/2010/main" val="389442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36287F"/>
            </a:gs>
            <a:gs pos="0">
              <a:srgbClr val="7C35B1"/>
            </a:gs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002060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022444-A2E7-895A-6D4E-3FC013D81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6908B75-FD5A-4DF1-78EB-4DA9D41295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3"/>
            <a:ext cx="12192000" cy="685338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0D7DD0-239C-4B32-4BC2-1F9BEE99E071}"/>
              </a:ext>
            </a:extLst>
          </p:cNvPr>
          <p:cNvSpPr txBox="1"/>
          <p:nvPr/>
        </p:nvSpPr>
        <p:spPr>
          <a:xfrm>
            <a:off x="450976" y="1054181"/>
            <a:ext cx="11575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Welcome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 Charge / The Norms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Recap:  How did we get here?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“Pulse check” Survey Results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BMSN Tour + Small Group Work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Large Group Share Out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Look Ahead / Next Steps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Exit Ticket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DE3E1698-AA8E-875E-304D-73DFE13E8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64042" y="6127668"/>
            <a:ext cx="1662472" cy="52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AC2FD-CC13-B78F-7C34-00AB7955D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4897" y="4875315"/>
            <a:ext cx="2162477" cy="9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9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36287F"/>
            </a:gs>
            <a:gs pos="0">
              <a:srgbClr val="7C35B1"/>
            </a:gs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00206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7C7F8A6-758B-52BD-1FC9-FC41075E00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3"/>
            <a:ext cx="12192000" cy="685338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1AED43E3-95CC-EB01-00FC-53D32EA4C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64042" y="6127668"/>
            <a:ext cx="1662472" cy="52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A91B74-FFF6-1C01-FC08-8336877B9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4897" y="4875315"/>
            <a:ext cx="2162477" cy="9879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C1A4A5-A3AD-0527-5C4A-0C715E6EE700}"/>
              </a:ext>
            </a:extLst>
          </p:cNvPr>
          <p:cNvSpPr txBox="1">
            <a:spLocks/>
          </p:cNvSpPr>
          <p:nvPr/>
        </p:nvSpPr>
        <p:spPr>
          <a:xfrm>
            <a:off x="443501" y="1300792"/>
            <a:ext cx="11304997" cy="42535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algn="l"/>
            <a:r>
              <a:rPr lang="en-US" sz="3000" dirty="0">
                <a:solidFill>
                  <a:schemeClr val="bg1"/>
                </a:solidFill>
              </a:rPr>
              <a:t>The Future Programming Focus Group (FPFG) is:</a:t>
            </a:r>
          </a:p>
          <a:p>
            <a:pPr marL="228600" algn="l"/>
            <a:endParaRPr lang="en-US" sz="3000" dirty="0">
              <a:solidFill>
                <a:schemeClr val="bg1"/>
              </a:solidFill>
            </a:endParaRPr>
          </a:p>
          <a:p>
            <a:pPr marL="5715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Composed of invested BISD staff who are focused on the future of Boerne ISD</a:t>
            </a:r>
          </a:p>
          <a:p>
            <a:pPr marL="5715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 source of insight and feedback about the future of educational programming and how facilities enhance these current and potential future needs</a:t>
            </a:r>
          </a:p>
          <a:p>
            <a:pPr marL="5715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Committed to open and meaningful dialogue to propel the sharing of ideas and solutions</a:t>
            </a:r>
          </a:p>
          <a:p>
            <a:pPr marL="228600" algn="l"/>
            <a:endParaRPr lang="en-US" sz="2400" dirty="0">
              <a:solidFill>
                <a:schemeClr val="bg1"/>
              </a:solidFill>
            </a:endParaRPr>
          </a:p>
          <a:p>
            <a:pPr marL="228600" algn="l"/>
            <a:r>
              <a:rPr lang="en-US" sz="3000" i="1" dirty="0">
                <a:solidFill>
                  <a:schemeClr val="bg1"/>
                </a:solidFill>
              </a:rPr>
              <a:t>We applaud your dedication to Boerne ISD.</a:t>
            </a:r>
          </a:p>
        </p:txBody>
      </p:sp>
    </p:spTree>
    <p:extLst>
      <p:ext uri="{BB962C8B-B14F-4D97-AF65-F5344CB8AC3E}">
        <p14:creationId xmlns:p14="http://schemas.microsoft.com/office/powerpoint/2010/main" val="223889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11469517" cy="6451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4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36287F"/>
            </a:gs>
            <a:gs pos="0">
              <a:srgbClr val="7C35B1"/>
            </a:gs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002060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805955-D296-0B9F-21EF-0055DA6B2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737907B-6DAD-5EDA-BA17-AD236A16F5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3"/>
            <a:ext cx="12192000" cy="685338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830F54-8965-4309-BBFF-3187D61C870C}"/>
              </a:ext>
            </a:extLst>
          </p:cNvPr>
          <p:cNvSpPr txBox="1"/>
          <p:nvPr/>
        </p:nvSpPr>
        <p:spPr>
          <a:xfrm>
            <a:off x="450976" y="1054181"/>
            <a:ext cx="11575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Welcome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 Charge / The Norms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Recap:  How did we get here?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“Pulse check” Survey Results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BMSN Tour + Small Group Work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Large Group Share Out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Look Ahead / Next Steps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spc="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Exit Ticket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3F68A16E-91C0-2F1B-3E77-DFF1EC7B5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64042" y="6127668"/>
            <a:ext cx="1662472" cy="52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D122B6-1A74-39F4-60BD-DC056108E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4897" y="4875315"/>
            <a:ext cx="2162477" cy="9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0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6FB3B-303B-DE4F-94DF-5E734FE7C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8DE27A-ACF6-5476-8623-06121F86FDF2}"/>
              </a:ext>
            </a:extLst>
          </p:cNvPr>
          <p:cNvSpPr txBox="1"/>
          <p:nvPr/>
        </p:nvSpPr>
        <p:spPr>
          <a:xfrm>
            <a:off x="256433" y="269242"/>
            <a:ext cx="1167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300" dirty="0">
                <a:ln w="19050">
                  <a:solidFill>
                    <a:schemeClr val="tx1"/>
                  </a:solidFill>
                </a:ln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SEQUENCE: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07913-20F3-648A-D2E0-6EB49C5E77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</a:blip>
          <a:srcRect l="3838" r="42116"/>
          <a:stretch/>
        </p:blipFill>
        <p:spPr>
          <a:xfrm>
            <a:off x="-22069" y="915573"/>
            <a:ext cx="2286000" cy="5275388"/>
          </a:xfrm>
          <a:prstGeom prst="parallelogram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12542-367B-8DE2-0771-8DDB9E60B0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duotone>
              <a:prstClr val="black"/>
              <a:srgbClr val="7C35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t="214" r="320" b="-214"/>
          <a:stretch/>
        </p:blipFill>
        <p:spPr>
          <a:xfrm>
            <a:off x="1960907" y="926875"/>
            <a:ext cx="2286000" cy="5275388"/>
          </a:xfrm>
          <a:prstGeom prst="parallelogram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14587B-4278-7660-B392-3FDC17E213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883" y="915573"/>
            <a:ext cx="2286000" cy="5275388"/>
          </a:xfrm>
          <a:prstGeom prst="parallelogram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0251AE-7AD0-57CE-DEF6-749BBEB83F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7C35B1">
                <a:tint val="45000"/>
                <a:satMod val="400000"/>
              </a:srgb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2" r="602"/>
          <a:stretch/>
        </p:blipFill>
        <p:spPr>
          <a:xfrm>
            <a:off x="5926859" y="915573"/>
            <a:ext cx="2286000" cy="5275388"/>
          </a:xfrm>
          <a:prstGeom prst="parallelogram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97EBC8-D8FE-5264-9C61-86CC38D915F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9835" y="915573"/>
            <a:ext cx="2286000" cy="5275388"/>
          </a:xfrm>
          <a:prstGeom prst="parallelogram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066351-788A-31D7-319F-F765A9B7B92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duotone>
              <a:prstClr val="black"/>
              <a:srgbClr val="7C35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2813" y="915573"/>
            <a:ext cx="2286000" cy="5275388"/>
          </a:xfrm>
          <a:prstGeom prst="parallelogram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CE0210F-5485-BEF8-CF71-B2D4E11FCF36}"/>
              </a:ext>
            </a:extLst>
          </p:cNvPr>
          <p:cNvCxnSpPr/>
          <p:nvPr/>
        </p:nvCxnSpPr>
        <p:spPr>
          <a:xfrm>
            <a:off x="1528229" y="1278310"/>
            <a:ext cx="913554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878A4C9-FFC5-16EF-7F7C-1F2ED44A91E0}"/>
              </a:ext>
            </a:extLst>
          </p:cNvPr>
          <p:cNvSpPr txBox="1"/>
          <p:nvPr/>
        </p:nvSpPr>
        <p:spPr>
          <a:xfrm>
            <a:off x="2045816" y="5735709"/>
            <a:ext cx="154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NOV. 4,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E7188C-AEA6-FBA7-1467-E9C0759153D0}"/>
              </a:ext>
            </a:extLst>
          </p:cNvPr>
          <p:cNvSpPr txBox="1"/>
          <p:nvPr/>
        </p:nvSpPr>
        <p:spPr>
          <a:xfrm>
            <a:off x="77225" y="5735709"/>
            <a:ext cx="154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OCT. 8,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053F4B-978E-BE2D-C73D-0F66411E1A42}"/>
              </a:ext>
            </a:extLst>
          </p:cNvPr>
          <p:cNvSpPr txBox="1"/>
          <p:nvPr/>
        </p:nvSpPr>
        <p:spPr>
          <a:xfrm>
            <a:off x="4065595" y="5458710"/>
            <a:ext cx="1546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DEC. 2024 – MAR. 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6B9ED0-C832-EEA3-1F8C-20C9DF9AA177}"/>
              </a:ext>
            </a:extLst>
          </p:cNvPr>
          <p:cNvSpPr txBox="1"/>
          <p:nvPr/>
        </p:nvSpPr>
        <p:spPr>
          <a:xfrm>
            <a:off x="5964565" y="5735709"/>
            <a:ext cx="167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MAR. 20, 2025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CF7B55-630A-6ECC-49AB-30FA6524AB22}"/>
              </a:ext>
            </a:extLst>
          </p:cNvPr>
          <p:cNvSpPr txBox="1"/>
          <p:nvPr/>
        </p:nvSpPr>
        <p:spPr>
          <a:xfrm>
            <a:off x="7947543" y="5735709"/>
            <a:ext cx="167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APR. 2, 2025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08967F-CFFC-40A3-F806-4462B5936C6B}"/>
              </a:ext>
            </a:extLst>
          </p:cNvPr>
          <p:cNvSpPr txBox="1"/>
          <p:nvPr/>
        </p:nvSpPr>
        <p:spPr>
          <a:xfrm>
            <a:off x="9913234" y="5735709"/>
            <a:ext cx="167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12,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37A20-CDB7-AF2A-A9AE-9FA7BA9A0D46}"/>
              </a:ext>
            </a:extLst>
          </p:cNvPr>
          <p:cNvSpPr txBox="1"/>
          <p:nvPr/>
        </p:nvSpPr>
        <p:spPr>
          <a:xfrm rot="16583896">
            <a:off x="-600151" y="3002476"/>
            <a:ext cx="3396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SFPFG RECAP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AE4023-6481-4D19-7745-2141A94BEFB2}"/>
              </a:ext>
            </a:extLst>
          </p:cNvPr>
          <p:cNvSpPr txBox="1"/>
          <p:nvPr/>
        </p:nvSpPr>
        <p:spPr>
          <a:xfrm rot="16583896">
            <a:off x="1515715" y="2725477"/>
            <a:ext cx="3223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A REVIEW OF</a:t>
            </a:r>
          </a:p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BOERNE ISD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B74E2-A922-DF0A-0B55-FF16CABACFE7}"/>
              </a:ext>
            </a:extLst>
          </p:cNvPr>
          <p:cNvSpPr txBox="1"/>
          <p:nvPr/>
        </p:nvSpPr>
        <p:spPr>
          <a:xfrm rot="16583896">
            <a:off x="4248156" y="3002476"/>
            <a:ext cx="172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02EFE-9C79-A158-45A8-27297721353A}"/>
              </a:ext>
            </a:extLst>
          </p:cNvPr>
          <p:cNvSpPr txBox="1"/>
          <p:nvPr/>
        </p:nvSpPr>
        <p:spPr>
          <a:xfrm rot="16583896">
            <a:off x="5552855" y="2725477"/>
            <a:ext cx="31165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SITE VISIT</a:t>
            </a:r>
          </a:p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REPORT OUT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84DCB-C736-4B06-26FD-63AAF17D5F80}"/>
              </a:ext>
            </a:extLst>
          </p:cNvPr>
          <p:cNvSpPr txBox="1"/>
          <p:nvPr/>
        </p:nvSpPr>
        <p:spPr>
          <a:xfrm rot="16583896">
            <a:off x="7261206" y="2725477"/>
            <a:ext cx="3671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SYNTHESIS &amp;</a:t>
            </a:r>
          </a:p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CONCURRENCE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33D6AF-073B-CBA0-A349-7B0108DD4796}"/>
              </a:ext>
            </a:extLst>
          </p:cNvPr>
          <p:cNvSpPr txBox="1"/>
          <p:nvPr/>
        </p:nvSpPr>
        <p:spPr>
          <a:xfrm rot="16583896">
            <a:off x="9473797" y="3002475"/>
            <a:ext cx="3116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REPORT OUT</a:t>
            </a:r>
          </a:p>
        </p:txBody>
      </p:sp>
    </p:spTree>
    <p:extLst>
      <p:ext uri="{BB962C8B-B14F-4D97-AF65-F5344CB8AC3E}">
        <p14:creationId xmlns:p14="http://schemas.microsoft.com/office/powerpoint/2010/main" val="23742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6ABFB-4F57-7663-4ACE-0AD1C8F38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749200-41C8-D30D-DD83-92CBD3F992ED}"/>
              </a:ext>
            </a:extLst>
          </p:cNvPr>
          <p:cNvSpPr txBox="1"/>
          <p:nvPr/>
        </p:nvSpPr>
        <p:spPr>
          <a:xfrm>
            <a:off x="256433" y="269242"/>
            <a:ext cx="1167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300" dirty="0">
                <a:ln w="19050">
                  <a:solidFill>
                    <a:schemeClr val="tx1"/>
                  </a:solidFill>
                </a:ln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SEQUENCE: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8B596-4F4A-E537-F858-366DF59D53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</a:blip>
          <a:srcRect l="3838" r="42116"/>
          <a:stretch/>
        </p:blipFill>
        <p:spPr>
          <a:xfrm>
            <a:off x="-22069" y="915573"/>
            <a:ext cx="2286000" cy="5275388"/>
          </a:xfrm>
          <a:prstGeom prst="parallelogram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0EE3C0-FBEA-3827-F9EA-5B6316AD08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duotone>
              <a:prstClr val="black"/>
              <a:srgbClr val="7C35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t="214" r="320" b="-214"/>
          <a:stretch/>
        </p:blipFill>
        <p:spPr>
          <a:xfrm>
            <a:off x="1960907" y="926875"/>
            <a:ext cx="2286000" cy="5275388"/>
          </a:xfrm>
          <a:prstGeom prst="parallelogram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E0DC8F-C1F9-5270-3A1E-EA8A3D68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883" y="915573"/>
            <a:ext cx="2286000" cy="5275388"/>
          </a:xfrm>
          <a:prstGeom prst="parallelogram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4C7A8A-714F-FEB4-4004-1F49348A5BA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7C35B1">
                <a:tint val="45000"/>
                <a:satMod val="400000"/>
              </a:srgb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2" r="602"/>
          <a:stretch/>
        </p:blipFill>
        <p:spPr>
          <a:xfrm>
            <a:off x="5926859" y="915573"/>
            <a:ext cx="2286000" cy="5275388"/>
          </a:xfrm>
          <a:prstGeom prst="parallelogram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BE68B2-88BF-943B-B85A-C016D9643B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9835" y="915573"/>
            <a:ext cx="2286000" cy="5275388"/>
          </a:xfrm>
          <a:prstGeom prst="parallelogram">
            <a:avLst/>
          </a:prstGeom>
          <a:ln w="63500">
            <a:solidFill>
              <a:srgbClr val="002060"/>
            </a:solidFill>
            <a:prstDash val="sysDash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9FE0F3-183E-D5BD-163E-D2959AD7655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duotone>
              <a:prstClr val="black"/>
              <a:srgbClr val="7C35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2813" y="915573"/>
            <a:ext cx="2286000" cy="5275388"/>
          </a:xfrm>
          <a:prstGeom prst="parallelogram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EE649D1-02BB-E4C4-F272-2B6201514F3D}"/>
              </a:ext>
            </a:extLst>
          </p:cNvPr>
          <p:cNvCxnSpPr/>
          <p:nvPr/>
        </p:nvCxnSpPr>
        <p:spPr>
          <a:xfrm>
            <a:off x="1528229" y="1278310"/>
            <a:ext cx="913554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7379E6A-E507-3CAC-75E7-4F29782B92C9}"/>
              </a:ext>
            </a:extLst>
          </p:cNvPr>
          <p:cNvSpPr txBox="1"/>
          <p:nvPr/>
        </p:nvSpPr>
        <p:spPr>
          <a:xfrm>
            <a:off x="2045816" y="5735709"/>
            <a:ext cx="154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NOV. 4,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3DA36-816C-8CA9-7310-4AB774EDCB52}"/>
              </a:ext>
            </a:extLst>
          </p:cNvPr>
          <p:cNvSpPr txBox="1"/>
          <p:nvPr/>
        </p:nvSpPr>
        <p:spPr>
          <a:xfrm>
            <a:off x="77225" y="5735709"/>
            <a:ext cx="154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OCT. 8,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DB759-FB46-7633-B1B1-56D8F3B73939}"/>
              </a:ext>
            </a:extLst>
          </p:cNvPr>
          <p:cNvSpPr txBox="1"/>
          <p:nvPr/>
        </p:nvSpPr>
        <p:spPr>
          <a:xfrm>
            <a:off x="4065595" y="5458710"/>
            <a:ext cx="1546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DEC. 2024 – MAR. 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A4E64D-2E23-A1B7-6D23-889E8860B083}"/>
              </a:ext>
            </a:extLst>
          </p:cNvPr>
          <p:cNvSpPr txBox="1"/>
          <p:nvPr/>
        </p:nvSpPr>
        <p:spPr>
          <a:xfrm>
            <a:off x="5964565" y="5735709"/>
            <a:ext cx="167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MAR. 20, 2025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99D046-0813-B455-4218-13158C37EBEE}"/>
              </a:ext>
            </a:extLst>
          </p:cNvPr>
          <p:cNvSpPr txBox="1"/>
          <p:nvPr/>
        </p:nvSpPr>
        <p:spPr>
          <a:xfrm>
            <a:off x="7947543" y="5735709"/>
            <a:ext cx="167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APR. 2, 2025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D4327A-6B23-F6FD-38CC-B2273DDFCF62}"/>
              </a:ext>
            </a:extLst>
          </p:cNvPr>
          <p:cNvSpPr txBox="1"/>
          <p:nvPr/>
        </p:nvSpPr>
        <p:spPr>
          <a:xfrm>
            <a:off x="9913234" y="5735709"/>
            <a:ext cx="167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12,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584E4-54B1-3979-EF76-4307A44CCC35}"/>
              </a:ext>
            </a:extLst>
          </p:cNvPr>
          <p:cNvSpPr txBox="1"/>
          <p:nvPr/>
        </p:nvSpPr>
        <p:spPr>
          <a:xfrm rot="16583896">
            <a:off x="-600151" y="3002476"/>
            <a:ext cx="3396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SFPFG RECAP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6C1A3F-F5D1-EFAC-E6E1-0D413FA349E2}"/>
              </a:ext>
            </a:extLst>
          </p:cNvPr>
          <p:cNvSpPr txBox="1"/>
          <p:nvPr/>
        </p:nvSpPr>
        <p:spPr>
          <a:xfrm rot="16583896">
            <a:off x="1515715" y="2725477"/>
            <a:ext cx="3223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A REVIEW OF</a:t>
            </a:r>
          </a:p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BOERNE ISD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B0AEF5-5A5D-77AD-147C-B68CDAC80501}"/>
              </a:ext>
            </a:extLst>
          </p:cNvPr>
          <p:cNvSpPr txBox="1"/>
          <p:nvPr/>
        </p:nvSpPr>
        <p:spPr>
          <a:xfrm rot="16583896">
            <a:off x="4248156" y="3002476"/>
            <a:ext cx="172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2003AB-32C3-73E5-B80E-D9236F55D8C4}"/>
              </a:ext>
            </a:extLst>
          </p:cNvPr>
          <p:cNvSpPr txBox="1"/>
          <p:nvPr/>
        </p:nvSpPr>
        <p:spPr>
          <a:xfrm rot="16583896">
            <a:off x="5552855" y="2725477"/>
            <a:ext cx="31165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SITE VISIT</a:t>
            </a:r>
          </a:p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REPORT OUT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9F2688-D56D-CF6B-0FB6-5AD0FDEA3D46}"/>
              </a:ext>
            </a:extLst>
          </p:cNvPr>
          <p:cNvSpPr txBox="1"/>
          <p:nvPr/>
        </p:nvSpPr>
        <p:spPr>
          <a:xfrm rot="16583896">
            <a:off x="7261206" y="2725477"/>
            <a:ext cx="3671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SYNTHESIS &amp;</a:t>
            </a:r>
          </a:p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CONCURRENCE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4074D7-07E8-97FC-8CBB-9DCFDE14670C}"/>
              </a:ext>
            </a:extLst>
          </p:cNvPr>
          <p:cNvSpPr txBox="1"/>
          <p:nvPr/>
        </p:nvSpPr>
        <p:spPr>
          <a:xfrm rot="16583896">
            <a:off x="9473797" y="3002475"/>
            <a:ext cx="3116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accent3"/>
                </a:solidFill>
                <a:latin typeface="+mj-lt"/>
              </a:rPr>
              <a:t>REPORT OUT</a:t>
            </a:r>
          </a:p>
        </p:txBody>
      </p:sp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6D9C7D33-9BAB-ED51-254A-84D5B3348B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1607" y="2743200"/>
            <a:ext cx="1371600" cy="1371600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4924E133-E7BD-4E71-ACB5-314E23BAA3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79161" y="2743200"/>
            <a:ext cx="1371600" cy="1371600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6BBFEC26-A1ED-8757-179F-9B9C042625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94595" y="2743200"/>
            <a:ext cx="1371600" cy="1371600"/>
          </a:xfrm>
          <a:prstGeom prst="rect">
            <a:avLst/>
          </a:prstGeom>
        </p:spPr>
      </p:pic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4535E51D-430C-DA4F-19D4-D66526085F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84058" y="274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5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0BFE0C-9703-9C58-D0B9-86DFE0535E78}"/>
              </a:ext>
            </a:extLst>
          </p:cNvPr>
          <p:cNvSpPr txBox="1"/>
          <p:nvPr/>
        </p:nvSpPr>
        <p:spPr>
          <a:xfrm rot="16200000">
            <a:off x="-2862690" y="2862690"/>
            <a:ext cx="6858002" cy="113261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pc="300" dirty="0">
                <a:latin typeface="+mj-lt"/>
              </a:rPr>
              <a:t>Boerne Middle School North</a:t>
            </a:r>
          </a:p>
          <a:p>
            <a:pPr>
              <a:lnSpc>
                <a:spcPct val="150000"/>
              </a:lnSpc>
            </a:pPr>
            <a:endParaRPr lang="en-US" sz="2400" b="1" spc="3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488D6-6E36-B5D2-BC9A-2803E572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785" y="0"/>
            <a:ext cx="10695215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50BAE-683D-77A7-C2DE-D6C1C7C2EC6A}"/>
              </a:ext>
            </a:extLst>
          </p:cNvPr>
          <p:cNvSpPr txBox="1"/>
          <p:nvPr/>
        </p:nvSpPr>
        <p:spPr>
          <a:xfrm>
            <a:off x="7867649" y="4907429"/>
            <a:ext cx="3943350" cy="156966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pc="300" dirty="0">
                <a:latin typeface="+mj-lt"/>
              </a:rPr>
              <a:t>12.98 Acres</a:t>
            </a:r>
          </a:p>
          <a:p>
            <a:r>
              <a:rPr lang="en-US" sz="2400" b="1" spc="300" dirty="0">
                <a:latin typeface="+mj-lt"/>
              </a:rPr>
              <a:t>132,685 SF Building</a:t>
            </a:r>
          </a:p>
          <a:p>
            <a:r>
              <a:rPr lang="en-US" sz="2400" b="1" spc="300" dirty="0">
                <a:latin typeface="+mj-lt"/>
              </a:rPr>
              <a:t>975 Core Capacity</a:t>
            </a:r>
          </a:p>
          <a:p>
            <a:r>
              <a:rPr lang="en-US" sz="2400" b="1" spc="300" dirty="0">
                <a:latin typeface="+mj-lt"/>
              </a:rPr>
              <a:t>1,075 Gross Capacity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0C615BC-43C3-ED0A-997A-07CC83E35896}"/>
              </a:ext>
            </a:extLst>
          </p:cNvPr>
          <p:cNvSpPr/>
          <p:nvPr/>
        </p:nvSpPr>
        <p:spPr>
          <a:xfrm>
            <a:off x="4210050" y="1734075"/>
            <a:ext cx="3943350" cy="3514199"/>
          </a:xfrm>
          <a:custGeom>
            <a:avLst/>
            <a:gdLst>
              <a:gd name="connsiteX0" fmla="*/ 2057400 w 3943350"/>
              <a:gd name="connsiteY0" fmla="*/ 0 h 3505200"/>
              <a:gd name="connsiteX1" fmla="*/ 0 w 3943350"/>
              <a:gd name="connsiteY1" fmla="*/ 904875 h 3505200"/>
              <a:gd name="connsiteX2" fmla="*/ 47625 w 3943350"/>
              <a:gd name="connsiteY2" fmla="*/ 3438525 h 3505200"/>
              <a:gd name="connsiteX3" fmla="*/ 180975 w 3943350"/>
              <a:gd name="connsiteY3" fmla="*/ 3505200 h 3505200"/>
              <a:gd name="connsiteX4" fmla="*/ 3943350 w 3943350"/>
              <a:gd name="connsiteY4" fmla="*/ 1866900 h 3505200"/>
              <a:gd name="connsiteX5" fmla="*/ 3124200 w 3943350"/>
              <a:gd name="connsiteY5" fmla="*/ 19050 h 3505200"/>
              <a:gd name="connsiteX6" fmla="*/ 2209800 w 3943350"/>
              <a:gd name="connsiteY6" fmla="*/ 371475 h 3505200"/>
              <a:gd name="connsiteX7" fmla="*/ 2057400 w 3943350"/>
              <a:gd name="connsiteY7" fmla="*/ 0 h 3505200"/>
              <a:gd name="connsiteX0" fmla="*/ 2057400 w 3943350"/>
              <a:gd name="connsiteY0" fmla="*/ 20219 h 3525419"/>
              <a:gd name="connsiteX1" fmla="*/ 0 w 3943350"/>
              <a:gd name="connsiteY1" fmla="*/ 925094 h 3525419"/>
              <a:gd name="connsiteX2" fmla="*/ 47625 w 3943350"/>
              <a:gd name="connsiteY2" fmla="*/ 3458744 h 3525419"/>
              <a:gd name="connsiteX3" fmla="*/ 180975 w 3943350"/>
              <a:gd name="connsiteY3" fmla="*/ 3525419 h 3525419"/>
              <a:gd name="connsiteX4" fmla="*/ 3943350 w 3943350"/>
              <a:gd name="connsiteY4" fmla="*/ 1887119 h 3525419"/>
              <a:gd name="connsiteX5" fmla="*/ 3101761 w 3943350"/>
              <a:gd name="connsiteY5" fmla="*/ 0 h 3525419"/>
              <a:gd name="connsiteX6" fmla="*/ 2209800 w 3943350"/>
              <a:gd name="connsiteY6" fmla="*/ 391694 h 3525419"/>
              <a:gd name="connsiteX7" fmla="*/ 2057400 w 3943350"/>
              <a:gd name="connsiteY7" fmla="*/ 20219 h 3525419"/>
              <a:gd name="connsiteX0" fmla="*/ 2057400 w 3943350"/>
              <a:gd name="connsiteY0" fmla="*/ 20219 h 3525419"/>
              <a:gd name="connsiteX1" fmla="*/ 0 w 3943350"/>
              <a:gd name="connsiteY1" fmla="*/ 925094 h 3525419"/>
              <a:gd name="connsiteX2" fmla="*/ 47625 w 3943350"/>
              <a:gd name="connsiteY2" fmla="*/ 3458744 h 3525419"/>
              <a:gd name="connsiteX3" fmla="*/ 180975 w 3943350"/>
              <a:gd name="connsiteY3" fmla="*/ 3525419 h 3525419"/>
              <a:gd name="connsiteX4" fmla="*/ 3943350 w 3943350"/>
              <a:gd name="connsiteY4" fmla="*/ 1887119 h 3525419"/>
              <a:gd name="connsiteX5" fmla="*/ 3101761 w 3943350"/>
              <a:gd name="connsiteY5" fmla="*/ 0 h 3525419"/>
              <a:gd name="connsiteX6" fmla="*/ 2198580 w 3943350"/>
              <a:gd name="connsiteY6" fmla="*/ 430962 h 3525419"/>
              <a:gd name="connsiteX7" fmla="*/ 2057400 w 3943350"/>
              <a:gd name="connsiteY7" fmla="*/ 20219 h 3525419"/>
              <a:gd name="connsiteX0" fmla="*/ 2057400 w 3943350"/>
              <a:gd name="connsiteY0" fmla="*/ 0 h 3505200"/>
              <a:gd name="connsiteX1" fmla="*/ 0 w 3943350"/>
              <a:gd name="connsiteY1" fmla="*/ 904875 h 3505200"/>
              <a:gd name="connsiteX2" fmla="*/ 47625 w 3943350"/>
              <a:gd name="connsiteY2" fmla="*/ 3438525 h 3505200"/>
              <a:gd name="connsiteX3" fmla="*/ 180975 w 3943350"/>
              <a:gd name="connsiteY3" fmla="*/ 3505200 h 3505200"/>
              <a:gd name="connsiteX4" fmla="*/ 3943350 w 3943350"/>
              <a:gd name="connsiteY4" fmla="*/ 1866900 h 3505200"/>
              <a:gd name="connsiteX5" fmla="*/ 3124200 w 3943350"/>
              <a:gd name="connsiteY5" fmla="*/ 7830 h 3505200"/>
              <a:gd name="connsiteX6" fmla="*/ 2198580 w 3943350"/>
              <a:gd name="connsiteY6" fmla="*/ 410743 h 3505200"/>
              <a:gd name="connsiteX7" fmla="*/ 2057400 w 3943350"/>
              <a:gd name="connsiteY7" fmla="*/ 0 h 3505200"/>
              <a:gd name="connsiteX0" fmla="*/ 2057400 w 3943350"/>
              <a:gd name="connsiteY0" fmla="*/ 8999 h 3514199"/>
              <a:gd name="connsiteX1" fmla="*/ 0 w 3943350"/>
              <a:gd name="connsiteY1" fmla="*/ 913874 h 3514199"/>
              <a:gd name="connsiteX2" fmla="*/ 47625 w 3943350"/>
              <a:gd name="connsiteY2" fmla="*/ 3447524 h 3514199"/>
              <a:gd name="connsiteX3" fmla="*/ 180975 w 3943350"/>
              <a:gd name="connsiteY3" fmla="*/ 3514199 h 3514199"/>
              <a:gd name="connsiteX4" fmla="*/ 3943350 w 3943350"/>
              <a:gd name="connsiteY4" fmla="*/ 1875899 h 3514199"/>
              <a:gd name="connsiteX5" fmla="*/ 3107370 w 3943350"/>
              <a:gd name="connsiteY5" fmla="*/ 0 h 3514199"/>
              <a:gd name="connsiteX6" fmla="*/ 2198580 w 3943350"/>
              <a:gd name="connsiteY6" fmla="*/ 419742 h 3514199"/>
              <a:gd name="connsiteX7" fmla="*/ 2057400 w 3943350"/>
              <a:gd name="connsiteY7" fmla="*/ 8999 h 3514199"/>
              <a:gd name="connsiteX0" fmla="*/ 2023741 w 3943350"/>
              <a:gd name="connsiteY0" fmla="*/ 25828 h 3514199"/>
              <a:gd name="connsiteX1" fmla="*/ 0 w 3943350"/>
              <a:gd name="connsiteY1" fmla="*/ 913874 h 3514199"/>
              <a:gd name="connsiteX2" fmla="*/ 47625 w 3943350"/>
              <a:gd name="connsiteY2" fmla="*/ 3447524 h 3514199"/>
              <a:gd name="connsiteX3" fmla="*/ 180975 w 3943350"/>
              <a:gd name="connsiteY3" fmla="*/ 3514199 h 3514199"/>
              <a:gd name="connsiteX4" fmla="*/ 3943350 w 3943350"/>
              <a:gd name="connsiteY4" fmla="*/ 1875899 h 3514199"/>
              <a:gd name="connsiteX5" fmla="*/ 3107370 w 3943350"/>
              <a:gd name="connsiteY5" fmla="*/ 0 h 3514199"/>
              <a:gd name="connsiteX6" fmla="*/ 2198580 w 3943350"/>
              <a:gd name="connsiteY6" fmla="*/ 419742 h 3514199"/>
              <a:gd name="connsiteX7" fmla="*/ 2023741 w 3943350"/>
              <a:gd name="connsiteY7" fmla="*/ 25828 h 351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3350" h="3514199">
                <a:moveTo>
                  <a:pt x="2023741" y="25828"/>
                </a:moveTo>
                <a:lnTo>
                  <a:pt x="0" y="913874"/>
                </a:lnTo>
                <a:lnTo>
                  <a:pt x="47625" y="3447524"/>
                </a:lnTo>
                <a:lnTo>
                  <a:pt x="180975" y="3514199"/>
                </a:lnTo>
                <a:lnTo>
                  <a:pt x="3943350" y="1875899"/>
                </a:lnTo>
                <a:lnTo>
                  <a:pt x="3107370" y="0"/>
                </a:lnTo>
                <a:lnTo>
                  <a:pt x="2198580" y="419742"/>
                </a:lnTo>
                <a:lnTo>
                  <a:pt x="2023741" y="25828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603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ymmk3ahf62duft1qfvutcxvwma1yo7"/>
</p:tagLst>
</file>

<file path=ppt/theme/theme1.xml><?xml version="1.0" encoding="utf-8"?>
<a:theme xmlns:a="http://schemas.openxmlformats.org/drawingml/2006/main" name="office theme">
  <a:themeElements>
    <a:clrScheme name="Pfluge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7371"/>
      </a:accent1>
      <a:accent2>
        <a:srgbClr val="993324"/>
      </a:accent2>
      <a:accent3>
        <a:srgbClr val="003C71"/>
      </a:accent3>
      <a:accent4>
        <a:srgbClr val="00A8DF"/>
      </a:accent4>
      <a:accent5>
        <a:srgbClr val="B5BD00"/>
      </a:accent5>
      <a:accent6>
        <a:srgbClr val="F1A800"/>
      </a:accent6>
      <a:hlink>
        <a:srgbClr val="00A8DF"/>
      </a:hlink>
      <a:folHlink>
        <a:srgbClr val="003C71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eniceBeachVTI">
  <a:themeElements>
    <a:clrScheme name="Pfluge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7371"/>
      </a:accent1>
      <a:accent2>
        <a:srgbClr val="993324"/>
      </a:accent2>
      <a:accent3>
        <a:srgbClr val="003C71"/>
      </a:accent3>
      <a:accent4>
        <a:srgbClr val="00A8DF"/>
      </a:accent4>
      <a:accent5>
        <a:srgbClr val="B5BD00"/>
      </a:accent5>
      <a:accent6>
        <a:srgbClr val="F1A800"/>
      </a:accent6>
      <a:hlink>
        <a:srgbClr val="00A8DF"/>
      </a:hlink>
      <a:folHlink>
        <a:srgbClr val="003C71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niceBeachVTI" id="{69839BBA-F383-4FFD-B56A-E36ACE43E09D}" vid="{060D2740-A69C-444A-B833-E03D333ADDA7}"/>
    </a:ext>
  </a:extLst>
</a:theme>
</file>

<file path=ppt/theme/theme3.xml><?xml version="1.0" encoding="utf-8"?>
<a:theme xmlns:a="http://schemas.openxmlformats.org/drawingml/2006/main" name="PflugerColors">
  <a:themeElements>
    <a:clrScheme name="Pfluger">
      <a:dk1>
        <a:sysClr val="windowText" lastClr="000000"/>
      </a:dk1>
      <a:lt1>
        <a:sysClr val="window" lastClr="FFFFFF"/>
      </a:lt1>
      <a:dk2>
        <a:srgbClr val="707372"/>
      </a:dk2>
      <a:lt2>
        <a:srgbClr val="C7C9C7"/>
      </a:lt2>
      <a:accent1>
        <a:srgbClr val="9A3324"/>
      </a:accent1>
      <a:accent2>
        <a:srgbClr val="003C71"/>
      </a:accent2>
      <a:accent3>
        <a:srgbClr val="00A9E0"/>
      </a:accent3>
      <a:accent4>
        <a:srgbClr val="67823A"/>
      </a:accent4>
      <a:accent5>
        <a:srgbClr val="B5BD00"/>
      </a:accent5>
      <a:accent6>
        <a:srgbClr val="F2A900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flugerColors" id="{60406EFD-7D60-43B1-B8A5-43DBF4D9B72C}" vid="{DCA84089-FCB1-4D98-916A-3442EA01A8EC}"/>
    </a:ext>
  </a:extLst>
</a:theme>
</file>

<file path=ppt/theme/theme4.xml><?xml version="1.0" encoding="utf-8"?>
<a:theme xmlns:a="http://schemas.openxmlformats.org/drawingml/2006/main" name="office theme">
  <a:themeElements>
    <a:clrScheme name="Pfluge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7371"/>
      </a:accent1>
      <a:accent2>
        <a:srgbClr val="993324"/>
      </a:accent2>
      <a:accent3>
        <a:srgbClr val="003C71"/>
      </a:accent3>
      <a:accent4>
        <a:srgbClr val="00A8DF"/>
      </a:accent4>
      <a:accent5>
        <a:srgbClr val="B5BD00"/>
      </a:accent5>
      <a:accent6>
        <a:srgbClr val="F1A800"/>
      </a:accent6>
      <a:hlink>
        <a:srgbClr val="00A8DF"/>
      </a:hlink>
      <a:folHlink>
        <a:srgbClr val="003C71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eniceBeachVTI">
  <a:themeElements>
    <a:clrScheme name="Pfluge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7371"/>
      </a:accent1>
      <a:accent2>
        <a:srgbClr val="993324"/>
      </a:accent2>
      <a:accent3>
        <a:srgbClr val="003C71"/>
      </a:accent3>
      <a:accent4>
        <a:srgbClr val="00A8DF"/>
      </a:accent4>
      <a:accent5>
        <a:srgbClr val="B5BD00"/>
      </a:accent5>
      <a:accent6>
        <a:srgbClr val="F1A800"/>
      </a:accent6>
      <a:hlink>
        <a:srgbClr val="00A8DF"/>
      </a:hlink>
      <a:folHlink>
        <a:srgbClr val="003C71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niceBeachVTI" id="{69839BBA-F383-4FFD-B56A-E36ACE43E09D}" vid="{060D2740-A69C-444A-B833-E03D333ADDA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7A2A93E-4725-BC48-950C-1DCAC5845DA7}">
  <we:reference id="wa200005234" version="1.0.0.0" store="en-US" storeType="OMEX"/>
  <we:alternateReferences>
    <we:reference id="wa200005234" version="1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9E39EC34E3A441BEEE42E7C63E5C3F" ma:contentTypeVersion="13" ma:contentTypeDescription="Create a new document." ma:contentTypeScope="" ma:versionID="d8cac6b96d21484d0e2d5ed7dc462e03">
  <xsd:schema xmlns:xsd="http://www.w3.org/2001/XMLSchema" xmlns:xs="http://www.w3.org/2001/XMLSchema" xmlns:p="http://schemas.microsoft.com/office/2006/metadata/properties" xmlns:ns2="0549bbe5-5769-422c-a9c6-01493eebbedb" xmlns:ns3="c9955338-206c-4db3-ac62-24dbad63f741" targetNamespace="http://schemas.microsoft.com/office/2006/metadata/properties" ma:root="true" ma:fieldsID="80c156a867277d43826b0f09da5ba452" ns2:_="" ns3:_="">
    <xsd:import namespace="0549bbe5-5769-422c-a9c6-01493eebbedb"/>
    <xsd:import namespace="c9955338-206c-4db3-ac62-24dbad63f7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9bbe5-5769-422c-a9c6-01493eebbe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89380780-d4aa-465c-bf4d-f1d1156afd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955338-206c-4db3-ac62-24dbad63f74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a93094d8-0db6-4bbb-b839-43ad677b0eea}" ma:internalName="TaxCatchAll" ma:showField="CatchAllData" ma:web="c9955338-206c-4db3-ac62-24dbad63f7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49bbe5-5769-422c-a9c6-01493eebbedb">
      <Terms xmlns="http://schemas.microsoft.com/office/infopath/2007/PartnerControls"/>
    </lcf76f155ced4ddcb4097134ff3c332f>
    <TaxCatchAll xmlns="c9955338-206c-4db3-ac62-24dbad63f741" xsi:nil="true"/>
  </documentManagement>
</p:properties>
</file>

<file path=customXml/itemProps1.xml><?xml version="1.0" encoding="utf-8"?>
<ds:datastoreItem xmlns:ds="http://schemas.openxmlformats.org/officeDocument/2006/customXml" ds:itemID="{5B2CE283-AB1D-45B3-8E77-FFFA2ABA90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45A979-E84E-4D06-ABDE-B0E6383C16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49bbe5-5769-422c-a9c6-01493eebbedb"/>
    <ds:schemaRef ds:uri="c9955338-206c-4db3-ac62-24dbad63f7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0FB392-02E8-40E7-B948-645CFDB014ED}">
  <ds:schemaRefs>
    <ds:schemaRef ds:uri="http://purl.org/dc/elements/1.1/"/>
    <ds:schemaRef ds:uri="ef161c04-a472-4780-a8f4-77b4c8ebca8d"/>
    <ds:schemaRef ds:uri="http://schemas.microsoft.com/office/2006/metadata/properties"/>
    <ds:schemaRef ds:uri="http://purl.org/dc/terms/"/>
    <ds:schemaRef ds:uri="http://www.w3.org/XML/1998/namespace"/>
    <ds:schemaRef ds:uri="9cbd57db-8eca-4d12-989a-d0c143f73488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549bbe5-5769-422c-a9c6-01493eebbedb"/>
    <ds:schemaRef ds:uri="c9955338-206c-4db3-ac62-24dbad63f74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5424</TotalTime>
  <Words>1395</Words>
  <Application>Microsoft Office PowerPoint</Application>
  <PresentationFormat>Widescreen</PresentationFormat>
  <Paragraphs>320</Paragraphs>
  <Slides>32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Arial</vt:lpstr>
      <vt:lpstr>Arial Nova</vt:lpstr>
      <vt:lpstr>Arial Nova Light</vt:lpstr>
      <vt:lpstr>Avenir Next LT Pro Light</vt:lpstr>
      <vt:lpstr>Bradley Hand ITC</vt:lpstr>
      <vt:lpstr>Calibri</vt:lpstr>
      <vt:lpstr>Century Gothic</vt:lpstr>
      <vt:lpstr>Comic Sans MS</vt:lpstr>
      <vt:lpstr>Franklin Gothic Book</vt:lpstr>
      <vt:lpstr>Franklin Gothic Medium</vt:lpstr>
      <vt:lpstr>HelveticaNeue LT 45 Lt</vt:lpstr>
      <vt:lpstr>HelveticaNeue LT 95 Black</vt:lpstr>
      <vt:lpstr>Segoe UI Semibold</vt:lpstr>
      <vt:lpstr>Wingdings</vt:lpstr>
      <vt:lpstr>office theme</vt:lpstr>
      <vt:lpstr>VeniceBeachVTI</vt:lpstr>
      <vt:lpstr>PflugerColors</vt:lpstr>
      <vt:lpstr>office theme</vt:lpstr>
      <vt:lpstr>VeniceBeachVTI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Robyn Popa</dc:creator>
  <cp:lastModifiedBy>Craft, Kristin</cp:lastModifiedBy>
  <cp:revision>42</cp:revision>
  <cp:lastPrinted>2023-11-06T16:56:01Z</cp:lastPrinted>
  <dcterms:created xsi:type="dcterms:W3CDTF">2023-06-21T14:47:36Z</dcterms:created>
  <dcterms:modified xsi:type="dcterms:W3CDTF">2025-04-02T13:13:35Z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0x010100409E39EC34E3A441BEEE42E7C63E5C3F</vt:lpwstr>
  </property>
  <property fmtid="{D5CDD505-2E9C-101B-9397-08002B2CF9AE}" pid="3" name="MediaServiceImageTags">
    <vt:lpwstr/>
  </property>
</Properties>
</file>