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6858000" cy="9144000"/>
  <p:embeddedFontLst>
    <p:embeddedFont>
      <p:font typeface="Agrandir Narrow Heavy" panose="020B0604020202020204" charset="0"/>
      <p:regular r:id="rId3"/>
    </p:embeddedFont>
    <p:embeddedFont>
      <p:font typeface="Agrandir Tight Medium" panose="020B0604020202020204" charset="0"/>
      <p:regular r:id="rId4"/>
    </p:embeddedFont>
    <p:embeddedFont>
      <p:font typeface="Be Vietnam" panose="020B0604020202020204" charset="0"/>
      <p:regular r:id="rId5"/>
    </p:embeddedFont>
    <p:embeddedFont>
      <p:font typeface="League Spartan" panose="020B0604020202020204" charset="0"/>
      <p:regular r:id="rId6"/>
    </p:embeddedFont>
    <p:embeddedFont>
      <p:font typeface="Poppins" panose="020B0502040204020203" pitchFamily="2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9" d="100"/>
          <a:sy n="49" d="100"/>
        </p:scale>
        <p:origin x="1988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ableStyles" Target="tableStyles.xml"/><Relationship Id="rId5" Type="http://schemas.openxmlformats.org/officeDocument/2006/relationships/font" Target="fonts/font3.fntdata"/><Relationship Id="rId10" Type="http://schemas.openxmlformats.org/officeDocument/2006/relationships/theme" Target="theme/theme1.xml"/><Relationship Id="rId4" Type="http://schemas.openxmlformats.org/officeDocument/2006/relationships/font" Target="fonts/font2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ED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435111" y="711200"/>
            <a:ext cx="6640096" cy="9652445"/>
            <a:chOff x="0" y="0"/>
            <a:chExt cx="2529560" cy="367712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529560" cy="3677122"/>
            </a:xfrm>
            <a:custGeom>
              <a:avLst/>
              <a:gdLst/>
              <a:ahLst/>
              <a:cxnLst/>
              <a:rect l="l" t="t" r="r" b="b"/>
              <a:pathLst>
                <a:path w="2529560" h="3677122">
                  <a:moveTo>
                    <a:pt x="24485" y="0"/>
                  </a:moveTo>
                  <a:lnTo>
                    <a:pt x="2505076" y="0"/>
                  </a:lnTo>
                  <a:cubicBezTo>
                    <a:pt x="2518598" y="0"/>
                    <a:pt x="2529560" y="10962"/>
                    <a:pt x="2529560" y="24485"/>
                  </a:cubicBezTo>
                  <a:lnTo>
                    <a:pt x="2529560" y="3652638"/>
                  </a:lnTo>
                  <a:cubicBezTo>
                    <a:pt x="2529560" y="3666160"/>
                    <a:pt x="2518598" y="3677122"/>
                    <a:pt x="2505076" y="3677122"/>
                  </a:cubicBezTo>
                  <a:lnTo>
                    <a:pt x="24485" y="3677122"/>
                  </a:lnTo>
                  <a:cubicBezTo>
                    <a:pt x="10962" y="3677122"/>
                    <a:pt x="0" y="3666160"/>
                    <a:pt x="0" y="3652638"/>
                  </a:cubicBezTo>
                  <a:lnTo>
                    <a:pt x="0" y="24485"/>
                  </a:lnTo>
                  <a:cubicBezTo>
                    <a:pt x="0" y="10962"/>
                    <a:pt x="10962" y="0"/>
                    <a:pt x="24485" y="0"/>
                  </a:cubicBezTo>
                  <a:close/>
                </a:path>
              </a:pathLst>
            </a:custGeom>
            <a:solidFill>
              <a:srgbClr val="FAFAFA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529560" cy="370569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40173" y="2007693"/>
            <a:ext cx="3892053" cy="460691"/>
            <a:chOff x="0" y="0"/>
            <a:chExt cx="1482687" cy="1755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482687" cy="175501"/>
            </a:xfrm>
            <a:custGeom>
              <a:avLst/>
              <a:gdLst/>
              <a:ahLst/>
              <a:cxnLst/>
              <a:rect l="l" t="t" r="r" b="b"/>
              <a:pathLst>
                <a:path w="1482687" h="175501">
                  <a:moveTo>
                    <a:pt x="41772" y="0"/>
                  </a:moveTo>
                  <a:lnTo>
                    <a:pt x="1440915" y="0"/>
                  </a:lnTo>
                  <a:cubicBezTo>
                    <a:pt x="1451993" y="0"/>
                    <a:pt x="1462618" y="4401"/>
                    <a:pt x="1470452" y="12235"/>
                  </a:cubicBezTo>
                  <a:cubicBezTo>
                    <a:pt x="1478286" y="20069"/>
                    <a:pt x="1482687" y="30694"/>
                    <a:pt x="1482687" y="41772"/>
                  </a:cubicBezTo>
                  <a:lnTo>
                    <a:pt x="1482687" y="133729"/>
                  </a:lnTo>
                  <a:cubicBezTo>
                    <a:pt x="1482687" y="144808"/>
                    <a:pt x="1478286" y="155433"/>
                    <a:pt x="1470452" y="163266"/>
                  </a:cubicBezTo>
                  <a:cubicBezTo>
                    <a:pt x="1462618" y="171100"/>
                    <a:pt x="1451993" y="175501"/>
                    <a:pt x="1440915" y="175501"/>
                  </a:cubicBezTo>
                  <a:lnTo>
                    <a:pt x="41772" y="175501"/>
                  </a:lnTo>
                  <a:cubicBezTo>
                    <a:pt x="18702" y="175501"/>
                    <a:pt x="0" y="156799"/>
                    <a:pt x="0" y="133729"/>
                  </a:cubicBezTo>
                  <a:lnTo>
                    <a:pt x="0" y="41772"/>
                  </a:lnTo>
                  <a:cubicBezTo>
                    <a:pt x="0" y="30694"/>
                    <a:pt x="4401" y="20069"/>
                    <a:pt x="12235" y="12235"/>
                  </a:cubicBezTo>
                  <a:cubicBezTo>
                    <a:pt x="20069" y="4401"/>
                    <a:pt x="30694" y="0"/>
                    <a:pt x="41772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D9D9D9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1482687" cy="204076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r>
                <a:rPr lang="en-US" sz="1317">
                  <a:solidFill>
                    <a:srgbClr val="000000"/>
                  </a:solidFill>
                  <a:latin typeface="Be Vietnam"/>
                  <a:ea typeface="Be Vietnam"/>
                  <a:cs typeface="Be Vietnam"/>
                  <a:sym typeface="Be Vietnam"/>
                </a:rPr>
                <a:t>kirby.deere@fortbendisd.gov</a:t>
              </a:r>
            </a:p>
          </p:txBody>
        </p:sp>
      </p:grpSp>
      <p:sp>
        <p:nvSpPr>
          <p:cNvPr id="8" name="TextBox 8"/>
          <p:cNvSpPr txBox="1"/>
          <p:nvPr/>
        </p:nvSpPr>
        <p:spPr>
          <a:xfrm rot="333759">
            <a:off x="1027701" y="752099"/>
            <a:ext cx="744148" cy="12208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585"/>
              </a:lnSpc>
            </a:pPr>
            <a:r>
              <a:rPr lang="en-US" sz="6132" b="1">
                <a:solidFill>
                  <a:srgbClr val="8FDBD7"/>
                </a:solidFill>
                <a:latin typeface="Agrandir Narrow Heavy"/>
                <a:ea typeface="Agrandir Narrow Heavy"/>
                <a:cs typeface="Agrandir Narrow Heavy"/>
                <a:sym typeface="Agrandir Narrow Heavy"/>
              </a:rPr>
              <a:t>N</a:t>
            </a:r>
          </a:p>
        </p:txBody>
      </p:sp>
      <p:sp>
        <p:nvSpPr>
          <p:cNvPr id="9" name="TextBox 9"/>
          <p:cNvSpPr txBox="1"/>
          <p:nvPr/>
        </p:nvSpPr>
        <p:spPr>
          <a:xfrm rot="-293846">
            <a:off x="1623523" y="748131"/>
            <a:ext cx="744148" cy="12208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585"/>
              </a:lnSpc>
            </a:pPr>
            <a:r>
              <a:rPr lang="en-US" sz="6132" b="1">
                <a:solidFill>
                  <a:srgbClr val="BADDA5"/>
                </a:solidFill>
                <a:latin typeface="Agrandir Narrow Heavy"/>
                <a:ea typeface="Agrandir Narrow Heavy"/>
                <a:cs typeface="Agrandir Narrow Heavy"/>
                <a:sym typeface="Agrandir Narrow Heavy"/>
              </a:rPr>
              <a:t>E</a:t>
            </a:r>
          </a:p>
        </p:txBody>
      </p:sp>
      <p:sp>
        <p:nvSpPr>
          <p:cNvPr id="10" name="TextBox 10"/>
          <p:cNvSpPr txBox="1"/>
          <p:nvPr/>
        </p:nvSpPr>
        <p:spPr>
          <a:xfrm rot="65090">
            <a:off x="2189043" y="751430"/>
            <a:ext cx="744148" cy="12208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585"/>
              </a:lnSpc>
            </a:pPr>
            <a:r>
              <a:rPr lang="en-US" sz="6132" b="1">
                <a:solidFill>
                  <a:srgbClr val="10B48F"/>
                </a:solidFill>
                <a:latin typeface="Agrandir Narrow Heavy"/>
                <a:ea typeface="Agrandir Narrow Heavy"/>
                <a:cs typeface="Agrandir Narrow Heavy"/>
                <a:sym typeface="Agrandir Narrow Heavy"/>
              </a:rPr>
              <a:t>W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3034462" y="751404"/>
            <a:ext cx="744148" cy="12208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585"/>
              </a:lnSpc>
            </a:pPr>
            <a:r>
              <a:rPr lang="en-US" sz="6132" b="1">
                <a:solidFill>
                  <a:srgbClr val="F875AB"/>
                </a:solidFill>
                <a:latin typeface="Agrandir Narrow Heavy"/>
                <a:ea typeface="Agrandir Narrow Heavy"/>
                <a:cs typeface="Agrandir Narrow Heavy"/>
                <a:sym typeface="Agrandir Narrow Heavy"/>
              </a:rPr>
              <a:t>S</a:t>
            </a:r>
          </a:p>
        </p:txBody>
      </p:sp>
      <p:sp>
        <p:nvSpPr>
          <p:cNvPr id="12" name="TextBox 12"/>
          <p:cNvSpPr txBox="1"/>
          <p:nvPr/>
        </p:nvSpPr>
        <p:spPr>
          <a:xfrm rot="494115">
            <a:off x="3626014" y="752926"/>
            <a:ext cx="744148" cy="12208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585"/>
              </a:lnSpc>
            </a:pPr>
            <a:r>
              <a:rPr lang="en-US" sz="6132" b="1">
                <a:solidFill>
                  <a:srgbClr val="FFA9C2"/>
                </a:solidFill>
                <a:latin typeface="Agrandir Narrow Heavy"/>
                <a:ea typeface="Agrandir Narrow Heavy"/>
                <a:cs typeface="Agrandir Narrow Heavy"/>
                <a:sym typeface="Agrandir Narrow Heavy"/>
              </a:rPr>
              <a:t>L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4028974" y="751404"/>
            <a:ext cx="744148" cy="12208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585"/>
              </a:lnSpc>
            </a:pPr>
            <a:r>
              <a:rPr lang="en-US" sz="6132" b="1">
                <a:solidFill>
                  <a:srgbClr val="F8EDD1"/>
                </a:solidFill>
                <a:latin typeface="Agrandir Narrow Heavy"/>
                <a:ea typeface="Agrandir Narrow Heavy"/>
                <a:cs typeface="Agrandir Narrow Heavy"/>
                <a:sym typeface="Agrandir Narrow Heavy"/>
              </a:rPr>
              <a:t>E</a:t>
            </a:r>
          </a:p>
        </p:txBody>
      </p:sp>
      <p:sp>
        <p:nvSpPr>
          <p:cNvPr id="14" name="TextBox 14"/>
          <p:cNvSpPr txBox="1"/>
          <p:nvPr/>
        </p:nvSpPr>
        <p:spPr>
          <a:xfrm rot="-443491">
            <a:off x="4483601" y="752631"/>
            <a:ext cx="744148" cy="12208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585"/>
              </a:lnSpc>
            </a:pPr>
            <a:r>
              <a:rPr lang="en-US" sz="6132" b="1">
                <a:solidFill>
                  <a:srgbClr val="8FDBD7"/>
                </a:solidFill>
                <a:latin typeface="Agrandir Narrow Heavy"/>
                <a:ea typeface="Agrandir Narrow Heavy"/>
                <a:cs typeface="Agrandir Narrow Heavy"/>
                <a:sym typeface="Agrandir Narrow Heavy"/>
              </a:rPr>
              <a:t>T</a:t>
            </a:r>
          </a:p>
        </p:txBody>
      </p:sp>
      <p:sp>
        <p:nvSpPr>
          <p:cNvPr id="15" name="TextBox 15"/>
          <p:cNvSpPr txBox="1"/>
          <p:nvPr/>
        </p:nvSpPr>
        <p:spPr>
          <a:xfrm rot="-64423">
            <a:off x="5022374" y="751430"/>
            <a:ext cx="744148" cy="12208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585"/>
              </a:lnSpc>
            </a:pPr>
            <a:r>
              <a:rPr lang="en-US" sz="6132" b="1">
                <a:solidFill>
                  <a:srgbClr val="BADDA5"/>
                </a:solidFill>
                <a:latin typeface="Agrandir Narrow Heavy"/>
                <a:ea typeface="Agrandir Narrow Heavy"/>
                <a:cs typeface="Agrandir Narrow Heavy"/>
                <a:sym typeface="Agrandir Narrow Heavy"/>
              </a:rPr>
              <a:t>T</a:t>
            </a:r>
          </a:p>
        </p:txBody>
      </p:sp>
      <p:sp>
        <p:nvSpPr>
          <p:cNvPr id="16" name="TextBox 16"/>
          <p:cNvSpPr txBox="1"/>
          <p:nvPr/>
        </p:nvSpPr>
        <p:spPr>
          <a:xfrm rot="531927">
            <a:off x="5521514" y="753168"/>
            <a:ext cx="744148" cy="12208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585"/>
              </a:lnSpc>
            </a:pPr>
            <a:r>
              <a:rPr lang="en-US" sz="6132" b="1">
                <a:solidFill>
                  <a:srgbClr val="10B48F"/>
                </a:solidFill>
                <a:latin typeface="Agrandir Narrow Heavy"/>
                <a:ea typeface="Agrandir Narrow Heavy"/>
                <a:cs typeface="Agrandir Narrow Heavy"/>
                <a:sym typeface="Agrandir Narrow Heavy"/>
              </a:rPr>
              <a:t>E</a:t>
            </a:r>
          </a:p>
        </p:txBody>
      </p:sp>
      <p:sp>
        <p:nvSpPr>
          <p:cNvPr id="17" name="TextBox 17"/>
          <p:cNvSpPr txBox="1"/>
          <p:nvPr/>
        </p:nvSpPr>
        <p:spPr>
          <a:xfrm rot="-281944">
            <a:off x="6009213" y="751900"/>
            <a:ext cx="744148" cy="12208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585"/>
              </a:lnSpc>
            </a:pPr>
            <a:r>
              <a:rPr lang="en-US" sz="6132" b="1">
                <a:solidFill>
                  <a:srgbClr val="F875AB"/>
                </a:solidFill>
                <a:latin typeface="Agrandir Narrow Heavy"/>
                <a:ea typeface="Agrandir Narrow Heavy"/>
                <a:cs typeface="Agrandir Narrow Heavy"/>
                <a:sym typeface="Agrandir Narrow Heavy"/>
              </a:rPr>
              <a:t>R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976947" y="596900"/>
            <a:ext cx="3818506" cy="4666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95"/>
              </a:lnSpc>
            </a:pPr>
            <a:r>
              <a:rPr lang="en-US" sz="2353" b="1">
                <a:solidFill>
                  <a:srgbClr val="1B2D36"/>
                </a:solidFill>
                <a:latin typeface="Agrandir Tight Medium"/>
                <a:ea typeface="Agrandir Tight Medium"/>
                <a:cs typeface="Agrandir Tight Medium"/>
                <a:sym typeface="Agrandir Tight Medium"/>
              </a:rPr>
              <a:t>MRS. KIRBY’S SAILS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3218264" y="1899309"/>
            <a:ext cx="1335872" cy="216767"/>
            <a:chOff x="0" y="0"/>
            <a:chExt cx="508904" cy="82578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508904" cy="82578"/>
            </a:xfrm>
            <a:custGeom>
              <a:avLst/>
              <a:gdLst/>
              <a:ahLst/>
              <a:cxnLst/>
              <a:rect l="l" t="t" r="r" b="b"/>
              <a:pathLst>
                <a:path w="508904" h="82578">
                  <a:moveTo>
                    <a:pt x="41289" y="0"/>
                  </a:moveTo>
                  <a:lnTo>
                    <a:pt x="467615" y="0"/>
                  </a:lnTo>
                  <a:cubicBezTo>
                    <a:pt x="478565" y="0"/>
                    <a:pt x="489067" y="4350"/>
                    <a:pt x="496810" y="12093"/>
                  </a:cubicBezTo>
                  <a:cubicBezTo>
                    <a:pt x="504554" y="19836"/>
                    <a:pt x="508904" y="30338"/>
                    <a:pt x="508904" y="41289"/>
                  </a:cubicBezTo>
                  <a:lnTo>
                    <a:pt x="508904" y="41289"/>
                  </a:lnTo>
                  <a:cubicBezTo>
                    <a:pt x="508904" y="64092"/>
                    <a:pt x="490418" y="82578"/>
                    <a:pt x="467615" y="82578"/>
                  </a:cubicBezTo>
                  <a:lnTo>
                    <a:pt x="41289" y="82578"/>
                  </a:lnTo>
                  <a:cubicBezTo>
                    <a:pt x="18486" y="82578"/>
                    <a:pt x="0" y="64092"/>
                    <a:pt x="0" y="41289"/>
                  </a:cubicBezTo>
                  <a:lnTo>
                    <a:pt x="0" y="41289"/>
                  </a:lnTo>
                  <a:cubicBezTo>
                    <a:pt x="0" y="18486"/>
                    <a:pt x="18486" y="0"/>
                    <a:pt x="41289" y="0"/>
                  </a:cubicBezTo>
                  <a:close/>
                </a:path>
              </a:pathLst>
            </a:custGeom>
            <a:solidFill>
              <a:srgbClr val="BADDA5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28575"/>
              <a:ext cx="508904" cy="111153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829273" y="2931949"/>
            <a:ext cx="3199701" cy="3181541"/>
            <a:chOff x="0" y="0"/>
            <a:chExt cx="1218934" cy="1212016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1218934" cy="1212016"/>
            </a:xfrm>
            <a:custGeom>
              <a:avLst/>
              <a:gdLst/>
              <a:ahLst/>
              <a:cxnLst/>
              <a:rect l="l" t="t" r="r" b="b"/>
              <a:pathLst>
                <a:path w="1218934" h="1212016">
                  <a:moveTo>
                    <a:pt x="50811" y="0"/>
                  </a:moveTo>
                  <a:lnTo>
                    <a:pt x="1168123" y="0"/>
                  </a:lnTo>
                  <a:cubicBezTo>
                    <a:pt x="1196185" y="0"/>
                    <a:pt x="1218934" y="22749"/>
                    <a:pt x="1218934" y="50811"/>
                  </a:cubicBezTo>
                  <a:lnTo>
                    <a:pt x="1218934" y="1161205"/>
                  </a:lnTo>
                  <a:cubicBezTo>
                    <a:pt x="1218934" y="1189267"/>
                    <a:pt x="1196185" y="1212016"/>
                    <a:pt x="1168123" y="1212016"/>
                  </a:cubicBezTo>
                  <a:lnTo>
                    <a:pt x="50811" y="1212016"/>
                  </a:lnTo>
                  <a:cubicBezTo>
                    <a:pt x="22749" y="1212016"/>
                    <a:pt x="0" y="1189267"/>
                    <a:pt x="0" y="1161205"/>
                  </a:cubicBezTo>
                  <a:lnTo>
                    <a:pt x="0" y="50811"/>
                  </a:lnTo>
                  <a:cubicBezTo>
                    <a:pt x="0" y="22749"/>
                    <a:pt x="22749" y="0"/>
                    <a:pt x="50811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D9D9D9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28575"/>
              <a:ext cx="1218934" cy="1240591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2100"/>
                </a:lnSpc>
              </a:pPr>
              <a:r>
                <a:rPr lang="en-US" sz="1500">
                  <a:solidFill>
                    <a:srgbClr val="000000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Our Field Trip is coming up on April 23rd. We are going to Blessington Farms. Parents are welcome to attend. Permission slips will go home soon.</a:t>
              </a:r>
            </a:p>
            <a:p>
              <a:pPr algn="ctr">
                <a:lnSpc>
                  <a:spcPts val="2100"/>
                </a:lnSpc>
              </a:pPr>
              <a:endParaRPr lang="en-US" sz="150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endParaRPr>
            </a:p>
            <a:p>
              <a:pPr algn="ctr">
                <a:lnSpc>
                  <a:spcPts val="2100"/>
                </a:lnSpc>
              </a:pPr>
              <a:r>
                <a:rPr lang="en-US" sz="1500">
                  <a:solidFill>
                    <a:srgbClr val="000000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Please remember to check your child’s folder daily for any important information that may be sent home.</a:t>
              </a:r>
            </a:p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 lang="en-US" sz="150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endParaRPr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1867251" y="2549029"/>
            <a:ext cx="1335872" cy="216767"/>
            <a:chOff x="0" y="0"/>
            <a:chExt cx="508904" cy="82578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508904" cy="82578"/>
            </a:xfrm>
            <a:custGeom>
              <a:avLst/>
              <a:gdLst/>
              <a:ahLst/>
              <a:cxnLst/>
              <a:rect l="l" t="t" r="r" b="b"/>
              <a:pathLst>
                <a:path w="508904" h="82578">
                  <a:moveTo>
                    <a:pt x="41289" y="0"/>
                  </a:moveTo>
                  <a:lnTo>
                    <a:pt x="467615" y="0"/>
                  </a:lnTo>
                  <a:cubicBezTo>
                    <a:pt x="478565" y="0"/>
                    <a:pt x="489067" y="4350"/>
                    <a:pt x="496810" y="12093"/>
                  </a:cubicBezTo>
                  <a:cubicBezTo>
                    <a:pt x="504554" y="19836"/>
                    <a:pt x="508904" y="30338"/>
                    <a:pt x="508904" y="41289"/>
                  </a:cubicBezTo>
                  <a:lnTo>
                    <a:pt x="508904" y="41289"/>
                  </a:lnTo>
                  <a:cubicBezTo>
                    <a:pt x="508904" y="64092"/>
                    <a:pt x="490418" y="82578"/>
                    <a:pt x="467615" y="82578"/>
                  </a:cubicBezTo>
                  <a:lnTo>
                    <a:pt x="41289" y="82578"/>
                  </a:lnTo>
                  <a:cubicBezTo>
                    <a:pt x="18486" y="82578"/>
                    <a:pt x="0" y="64092"/>
                    <a:pt x="0" y="41289"/>
                  </a:cubicBezTo>
                  <a:lnTo>
                    <a:pt x="0" y="41289"/>
                  </a:lnTo>
                  <a:cubicBezTo>
                    <a:pt x="0" y="18486"/>
                    <a:pt x="18486" y="0"/>
                    <a:pt x="41289" y="0"/>
                  </a:cubicBezTo>
                  <a:close/>
                </a:path>
              </a:pathLst>
            </a:custGeom>
            <a:solidFill>
              <a:srgbClr val="BADDA5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28575"/>
              <a:ext cx="508904" cy="111153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8" name="TextBox 28"/>
          <p:cNvSpPr txBox="1"/>
          <p:nvPr/>
        </p:nvSpPr>
        <p:spPr>
          <a:xfrm>
            <a:off x="2127168" y="2546804"/>
            <a:ext cx="816037" cy="1926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10"/>
              </a:lnSpc>
            </a:pPr>
            <a:r>
              <a:rPr lang="en-US" sz="1078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rPr>
              <a:t>Class news</a:t>
            </a:r>
          </a:p>
        </p:txBody>
      </p:sp>
      <p:grpSp>
        <p:nvGrpSpPr>
          <p:cNvPr id="29" name="Group 29"/>
          <p:cNvGrpSpPr/>
          <p:nvPr/>
        </p:nvGrpSpPr>
        <p:grpSpPr>
          <a:xfrm>
            <a:off x="4446150" y="2739446"/>
            <a:ext cx="2156741" cy="2912523"/>
            <a:chOff x="0" y="0"/>
            <a:chExt cx="821616" cy="1109532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821616" cy="1109532"/>
            </a:xfrm>
            <a:custGeom>
              <a:avLst/>
              <a:gdLst/>
              <a:ahLst/>
              <a:cxnLst/>
              <a:rect l="l" t="t" r="r" b="b"/>
              <a:pathLst>
                <a:path w="821616" h="1109532">
                  <a:moveTo>
                    <a:pt x="75382" y="0"/>
                  </a:moveTo>
                  <a:lnTo>
                    <a:pt x="746233" y="0"/>
                  </a:lnTo>
                  <a:cubicBezTo>
                    <a:pt x="787866" y="0"/>
                    <a:pt x="821616" y="33750"/>
                    <a:pt x="821616" y="75382"/>
                  </a:cubicBezTo>
                  <a:lnTo>
                    <a:pt x="821616" y="1034150"/>
                  </a:lnTo>
                  <a:cubicBezTo>
                    <a:pt x="821616" y="1054143"/>
                    <a:pt x="813674" y="1073316"/>
                    <a:pt x="799537" y="1087453"/>
                  </a:cubicBezTo>
                  <a:cubicBezTo>
                    <a:pt x="785400" y="1101590"/>
                    <a:pt x="766226" y="1109532"/>
                    <a:pt x="746233" y="1109532"/>
                  </a:cubicBezTo>
                  <a:lnTo>
                    <a:pt x="75382" y="1109532"/>
                  </a:lnTo>
                  <a:cubicBezTo>
                    <a:pt x="55390" y="1109532"/>
                    <a:pt x="36216" y="1101590"/>
                    <a:pt x="22079" y="1087453"/>
                  </a:cubicBezTo>
                  <a:cubicBezTo>
                    <a:pt x="7942" y="1073316"/>
                    <a:pt x="0" y="1054143"/>
                    <a:pt x="0" y="1034150"/>
                  </a:cubicBezTo>
                  <a:lnTo>
                    <a:pt x="0" y="75382"/>
                  </a:lnTo>
                  <a:cubicBezTo>
                    <a:pt x="0" y="55390"/>
                    <a:pt x="7942" y="36216"/>
                    <a:pt x="22079" y="22079"/>
                  </a:cubicBezTo>
                  <a:cubicBezTo>
                    <a:pt x="36216" y="7942"/>
                    <a:pt x="55390" y="0"/>
                    <a:pt x="75382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D9D9D9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28575"/>
              <a:ext cx="821616" cy="113810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l">
                <a:lnSpc>
                  <a:spcPts val="1703"/>
                </a:lnSpc>
              </a:pPr>
              <a:r>
                <a:rPr lang="en-US" sz="1217">
                  <a:solidFill>
                    <a:srgbClr val="000000"/>
                  </a:solidFill>
                  <a:latin typeface="Be Vietnam"/>
                  <a:ea typeface="Be Vietnam"/>
                  <a:cs typeface="Be Vietnam"/>
                  <a:sym typeface="Be Vietnam"/>
                </a:rPr>
                <a:t>4/9 &amp; 4/10 Muffins with misses</a:t>
              </a:r>
            </a:p>
            <a:p>
              <a:pPr algn="l">
                <a:lnSpc>
                  <a:spcPts val="1703"/>
                </a:lnSpc>
              </a:pPr>
              <a:r>
                <a:rPr lang="en-US" sz="1217">
                  <a:solidFill>
                    <a:srgbClr val="000000"/>
                  </a:solidFill>
                  <a:latin typeface="Be Vietnam"/>
                  <a:ea typeface="Be Vietnam"/>
                  <a:cs typeface="Be Vietnam"/>
                  <a:sym typeface="Be Vietnam"/>
                </a:rPr>
                <a:t>4/17 School store</a:t>
              </a:r>
            </a:p>
            <a:p>
              <a:pPr algn="l">
                <a:lnSpc>
                  <a:spcPts val="1703"/>
                </a:lnSpc>
                <a:spcBef>
                  <a:spcPct val="0"/>
                </a:spcBef>
              </a:pPr>
              <a:r>
                <a:rPr lang="en-US" sz="1217">
                  <a:solidFill>
                    <a:srgbClr val="000000"/>
                  </a:solidFill>
                  <a:latin typeface="Be Vietnam"/>
                  <a:ea typeface="Be Vietnam"/>
                  <a:cs typeface="Be Vietnam"/>
                  <a:sym typeface="Be Vietnam"/>
                </a:rPr>
                <a:t>4/23 Field Trip </a:t>
              </a:r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4746427" y="2549029"/>
            <a:ext cx="1335872" cy="216767"/>
            <a:chOff x="0" y="0"/>
            <a:chExt cx="508904" cy="82578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508904" cy="82578"/>
            </a:xfrm>
            <a:custGeom>
              <a:avLst/>
              <a:gdLst/>
              <a:ahLst/>
              <a:cxnLst/>
              <a:rect l="l" t="t" r="r" b="b"/>
              <a:pathLst>
                <a:path w="508904" h="82578">
                  <a:moveTo>
                    <a:pt x="41289" y="0"/>
                  </a:moveTo>
                  <a:lnTo>
                    <a:pt x="467615" y="0"/>
                  </a:lnTo>
                  <a:cubicBezTo>
                    <a:pt x="478565" y="0"/>
                    <a:pt x="489067" y="4350"/>
                    <a:pt x="496810" y="12093"/>
                  </a:cubicBezTo>
                  <a:cubicBezTo>
                    <a:pt x="504554" y="19836"/>
                    <a:pt x="508904" y="30338"/>
                    <a:pt x="508904" y="41289"/>
                  </a:cubicBezTo>
                  <a:lnTo>
                    <a:pt x="508904" y="41289"/>
                  </a:lnTo>
                  <a:cubicBezTo>
                    <a:pt x="508904" y="64092"/>
                    <a:pt x="490418" y="82578"/>
                    <a:pt x="467615" y="82578"/>
                  </a:cubicBezTo>
                  <a:lnTo>
                    <a:pt x="41289" y="82578"/>
                  </a:lnTo>
                  <a:cubicBezTo>
                    <a:pt x="18486" y="82578"/>
                    <a:pt x="0" y="64092"/>
                    <a:pt x="0" y="41289"/>
                  </a:cubicBezTo>
                  <a:lnTo>
                    <a:pt x="0" y="41289"/>
                  </a:lnTo>
                  <a:cubicBezTo>
                    <a:pt x="0" y="18486"/>
                    <a:pt x="18486" y="0"/>
                    <a:pt x="41289" y="0"/>
                  </a:cubicBezTo>
                  <a:close/>
                </a:path>
              </a:pathLst>
            </a:custGeom>
            <a:solidFill>
              <a:srgbClr val="BADDA5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28575"/>
              <a:ext cx="508904" cy="111153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5" name="TextBox 35"/>
          <p:cNvSpPr txBox="1"/>
          <p:nvPr/>
        </p:nvSpPr>
        <p:spPr>
          <a:xfrm>
            <a:off x="4801919" y="2546804"/>
            <a:ext cx="1224888" cy="1926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10"/>
              </a:lnSpc>
            </a:pPr>
            <a:r>
              <a:rPr lang="en-US" sz="1078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rPr>
              <a:t>Upcoming events</a:t>
            </a:r>
          </a:p>
        </p:txBody>
      </p:sp>
      <p:grpSp>
        <p:nvGrpSpPr>
          <p:cNvPr id="36" name="Group 36"/>
          <p:cNvGrpSpPr/>
          <p:nvPr/>
        </p:nvGrpSpPr>
        <p:grpSpPr>
          <a:xfrm>
            <a:off x="2008201" y="6210308"/>
            <a:ext cx="4863749" cy="596699"/>
            <a:chOff x="0" y="0"/>
            <a:chExt cx="1852857" cy="227314"/>
          </a:xfrm>
        </p:grpSpPr>
        <p:sp>
          <p:nvSpPr>
            <p:cNvPr id="37" name="Freeform 37"/>
            <p:cNvSpPr/>
            <p:nvPr/>
          </p:nvSpPr>
          <p:spPr>
            <a:xfrm>
              <a:off x="0" y="0"/>
              <a:ext cx="1852857" cy="227314"/>
            </a:xfrm>
            <a:custGeom>
              <a:avLst/>
              <a:gdLst/>
              <a:ahLst/>
              <a:cxnLst/>
              <a:rect l="l" t="t" r="r" b="b"/>
              <a:pathLst>
                <a:path w="1852857" h="227314">
                  <a:moveTo>
                    <a:pt x="33427" y="0"/>
                  </a:moveTo>
                  <a:lnTo>
                    <a:pt x="1819430" y="0"/>
                  </a:lnTo>
                  <a:cubicBezTo>
                    <a:pt x="1837891" y="0"/>
                    <a:pt x="1852857" y="14966"/>
                    <a:pt x="1852857" y="33427"/>
                  </a:cubicBezTo>
                  <a:lnTo>
                    <a:pt x="1852857" y="193887"/>
                  </a:lnTo>
                  <a:cubicBezTo>
                    <a:pt x="1852857" y="212348"/>
                    <a:pt x="1837891" y="227314"/>
                    <a:pt x="1819430" y="227314"/>
                  </a:cubicBezTo>
                  <a:lnTo>
                    <a:pt x="33427" y="227314"/>
                  </a:lnTo>
                  <a:cubicBezTo>
                    <a:pt x="14966" y="227314"/>
                    <a:pt x="0" y="212348"/>
                    <a:pt x="0" y="193887"/>
                  </a:cubicBezTo>
                  <a:lnTo>
                    <a:pt x="0" y="33427"/>
                  </a:lnTo>
                  <a:cubicBezTo>
                    <a:pt x="0" y="14966"/>
                    <a:pt x="14966" y="0"/>
                    <a:pt x="33427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D9D9D9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0" y="-38100"/>
              <a:ext cx="1852857" cy="265414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703"/>
                </a:lnSpc>
                <a:spcBef>
                  <a:spcPct val="0"/>
                </a:spcBef>
              </a:pPr>
              <a:r>
                <a:rPr lang="en-US" sz="1217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Addtion and SUbtraction, Geometry, and data analysis</a:t>
              </a:r>
            </a:p>
          </p:txBody>
        </p:sp>
      </p:grpSp>
      <p:grpSp>
        <p:nvGrpSpPr>
          <p:cNvPr id="39" name="Group 39"/>
          <p:cNvGrpSpPr/>
          <p:nvPr/>
        </p:nvGrpSpPr>
        <p:grpSpPr>
          <a:xfrm>
            <a:off x="1967803" y="5955441"/>
            <a:ext cx="1438733" cy="216767"/>
            <a:chOff x="0" y="0"/>
            <a:chExt cx="548089" cy="82578"/>
          </a:xfrm>
        </p:grpSpPr>
        <p:sp>
          <p:nvSpPr>
            <p:cNvPr id="40" name="Freeform 40"/>
            <p:cNvSpPr/>
            <p:nvPr/>
          </p:nvSpPr>
          <p:spPr>
            <a:xfrm>
              <a:off x="0" y="0"/>
              <a:ext cx="548089" cy="82578"/>
            </a:xfrm>
            <a:custGeom>
              <a:avLst/>
              <a:gdLst/>
              <a:ahLst/>
              <a:cxnLst/>
              <a:rect l="l" t="t" r="r" b="b"/>
              <a:pathLst>
                <a:path w="548089" h="82578">
                  <a:moveTo>
                    <a:pt x="41289" y="0"/>
                  </a:moveTo>
                  <a:lnTo>
                    <a:pt x="506800" y="0"/>
                  </a:lnTo>
                  <a:cubicBezTo>
                    <a:pt x="517750" y="0"/>
                    <a:pt x="528252" y="4350"/>
                    <a:pt x="535996" y="12093"/>
                  </a:cubicBezTo>
                  <a:cubicBezTo>
                    <a:pt x="543739" y="19836"/>
                    <a:pt x="548089" y="30338"/>
                    <a:pt x="548089" y="41289"/>
                  </a:cubicBezTo>
                  <a:lnTo>
                    <a:pt x="548089" y="41289"/>
                  </a:lnTo>
                  <a:cubicBezTo>
                    <a:pt x="548089" y="64092"/>
                    <a:pt x="529603" y="82578"/>
                    <a:pt x="506800" y="82578"/>
                  </a:cubicBezTo>
                  <a:lnTo>
                    <a:pt x="41289" y="82578"/>
                  </a:lnTo>
                  <a:cubicBezTo>
                    <a:pt x="18486" y="82578"/>
                    <a:pt x="0" y="64092"/>
                    <a:pt x="0" y="41289"/>
                  </a:cubicBezTo>
                  <a:lnTo>
                    <a:pt x="0" y="41289"/>
                  </a:lnTo>
                  <a:cubicBezTo>
                    <a:pt x="0" y="18486"/>
                    <a:pt x="18486" y="0"/>
                    <a:pt x="41289" y="0"/>
                  </a:cubicBezTo>
                  <a:close/>
                </a:path>
              </a:pathLst>
            </a:custGeom>
            <a:solidFill>
              <a:srgbClr val="BADDA5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0" y="-28575"/>
              <a:ext cx="548089" cy="111153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42" name="TextBox 42"/>
          <p:cNvSpPr txBox="1"/>
          <p:nvPr/>
        </p:nvSpPr>
        <p:spPr>
          <a:xfrm>
            <a:off x="2008201" y="5962152"/>
            <a:ext cx="1335872" cy="1926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10"/>
              </a:lnSpc>
            </a:pPr>
            <a:r>
              <a:rPr lang="en-US" sz="1078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rPr>
              <a:t>What we're learning</a:t>
            </a:r>
          </a:p>
        </p:txBody>
      </p:sp>
      <p:grpSp>
        <p:nvGrpSpPr>
          <p:cNvPr id="43" name="Group 43"/>
          <p:cNvGrpSpPr/>
          <p:nvPr/>
        </p:nvGrpSpPr>
        <p:grpSpPr>
          <a:xfrm>
            <a:off x="1082553" y="6370958"/>
            <a:ext cx="857620" cy="295736"/>
            <a:chOff x="0" y="0"/>
            <a:chExt cx="326712" cy="112661"/>
          </a:xfrm>
        </p:grpSpPr>
        <p:sp>
          <p:nvSpPr>
            <p:cNvPr id="44" name="Freeform 44"/>
            <p:cNvSpPr/>
            <p:nvPr/>
          </p:nvSpPr>
          <p:spPr>
            <a:xfrm>
              <a:off x="0" y="0"/>
              <a:ext cx="326712" cy="112661"/>
            </a:xfrm>
            <a:custGeom>
              <a:avLst/>
              <a:gdLst/>
              <a:ahLst/>
              <a:cxnLst/>
              <a:rect l="l" t="t" r="r" b="b"/>
              <a:pathLst>
                <a:path w="326712" h="112661">
                  <a:moveTo>
                    <a:pt x="56331" y="0"/>
                  </a:moveTo>
                  <a:lnTo>
                    <a:pt x="270382" y="0"/>
                  </a:lnTo>
                  <a:cubicBezTo>
                    <a:pt x="285322" y="0"/>
                    <a:pt x="299649" y="5935"/>
                    <a:pt x="310214" y="16499"/>
                  </a:cubicBezTo>
                  <a:cubicBezTo>
                    <a:pt x="320778" y="27063"/>
                    <a:pt x="326712" y="41391"/>
                    <a:pt x="326712" y="56331"/>
                  </a:cubicBezTo>
                  <a:lnTo>
                    <a:pt x="326712" y="56331"/>
                  </a:lnTo>
                  <a:cubicBezTo>
                    <a:pt x="326712" y="87441"/>
                    <a:pt x="301492" y="112661"/>
                    <a:pt x="270382" y="112661"/>
                  </a:cubicBezTo>
                  <a:lnTo>
                    <a:pt x="56331" y="112661"/>
                  </a:lnTo>
                  <a:cubicBezTo>
                    <a:pt x="41391" y="112661"/>
                    <a:pt x="27063" y="106726"/>
                    <a:pt x="16499" y="96162"/>
                  </a:cubicBezTo>
                  <a:cubicBezTo>
                    <a:pt x="5935" y="85598"/>
                    <a:pt x="0" y="71270"/>
                    <a:pt x="0" y="56331"/>
                  </a:cubicBezTo>
                  <a:lnTo>
                    <a:pt x="0" y="56331"/>
                  </a:lnTo>
                  <a:cubicBezTo>
                    <a:pt x="0" y="41391"/>
                    <a:pt x="5935" y="27063"/>
                    <a:pt x="16499" y="16499"/>
                  </a:cubicBezTo>
                  <a:cubicBezTo>
                    <a:pt x="27063" y="5935"/>
                    <a:pt x="41391" y="0"/>
                    <a:pt x="56331" y="0"/>
                  </a:cubicBezTo>
                  <a:close/>
                </a:path>
              </a:pathLst>
            </a:custGeom>
            <a:solidFill>
              <a:srgbClr val="8FDBD7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0" y="-28575"/>
              <a:ext cx="326712" cy="141236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46" name="Group 46"/>
          <p:cNvGrpSpPr/>
          <p:nvPr/>
        </p:nvGrpSpPr>
        <p:grpSpPr>
          <a:xfrm>
            <a:off x="1867251" y="6824513"/>
            <a:ext cx="4863749" cy="452449"/>
            <a:chOff x="0" y="0"/>
            <a:chExt cx="1852857" cy="172361"/>
          </a:xfrm>
        </p:grpSpPr>
        <p:sp>
          <p:nvSpPr>
            <p:cNvPr id="47" name="Freeform 47"/>
            <p:cNvSpPr/>
            <p:nvPr/>
          </p:nvSpPr>
          <p:spPr>
            <a:xfrm>
              <a:off x="0" y="0"/>
              <a:ext cx="1852857" cy="172361"/>
            </a:xfrm>
            <a:custGeom>
              <a:avLst/>
              <a:gdLst/>
              <a:ahLst/>
              <a:cxnLst/>
              <a:rect l="l" t="t" r="r" b="b"/>
              <a:pathLst>
                <a:path w="1852857" h="172361">
                  <a:moveTo>
                    <a:pt x="33427" y="0"/>
                  </a:moveTo>
                  <a:lnTo>
                    <a:pt x="1819430" y="0"/>
                  </a:lnTo>
                  <a:cubicBezTo>
                    <a:pt x="1837891" y="0"/>
                    <a:pt x="1852857" y="14966"/>
                    <a:pt x="1852857" y="33427"/>
                  </a:cubicBezTo>
                  <a:lnTo>
                    <a:pt x="1852857" y="138934"/>
                  </a:lnTo>
                  <a:cubicBezTo>
                    <a:pt x="1852857" y="157396"/>
                    <a:pt x="1837891" y="172361"/>
                    <a:pt x="1819430" y="172361"/>
                  </a:cubicBezTo>
                  <a:lnTo>
                    <a:pt x="33427" y="172361"/>
                  </a:lnTo>
                  <a:cubicBezTo>
                    <a:pt x="14966" y="172361"/>
                    <a:pt x="0" y="157396"/>
                    <a:pt x="0" y="138934"/>
                  </a:cubicBezTo>
                  <a:lnTo>
                    <a:pt x="0" y="33427"/>
                  </a:lnTo>
                  <a:cubicBezTo>
                    <a:pt x="0" y="14966"/>
                    <a:pt x="14966" y="0"/>
                    <a:pt x="33427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D9D9D9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0" y="-38100"/>
              <a:ext cx="1852857" cy="210461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2403"/>
                </a:lnSpc>
                <a:spcBef>
                  <a:spcPct val="0"/>
                </a:spcBef>
              </a:pPr>
              <a:r>
                <a:rPr lang="en-US" sz="1717">
                  <a:solidFill>
                    <a:srgbClr val="000000"/>
                  </a:solidFill>
                  <a:latin typeface="Be Vietnam"/>
                  <a:ea typeface="Be Vietnam"/>
                  <a:cs typeface="Be Vietnam"/>
                  <a:sym typeface="Be Vietnam"/>
                </a:rPr>
                <a:t>Food chain</a:t>
              </a:r>
            </a:p>
          </p:txBody>
        </p:sp>
      </p:grpSp>
      <p:grpSp>
        <p:nvGrpSpPr>
          <p:cNvPr id="49" name="Group 49"/>
          <p:cNvGrpSpPr/>
          <p:nvPr/>
        </p:nvGrpSpPr>
        <p:grpSpPr>
          <a:xfrm>
            <a:off x="1867251" y="7344263"/>
            <a:ext cx="4863749" cy="452449"/>
            <a:chOff x="0" y="0"/>
            <a:chExt cx="1852857" cy="172361"/>
          </a:xfrm>
        </p:grpSpPr>
        <p:sp>
          <p:nvSpPr>
            <p:cNvPr id="50" name="Freeform 50"/>
            <p:cNvSpPr/>
            <p:nvPr/>
          </p:nvSpPr>
          <p:spPr>
            <a:xfrm>
              <a:off x="0" y="0"/>
              <a:ext cx="1852857" cy="172361"/>
            </a:xfrm>
            <a:custGeom>
              <a:avLst/>
              <a:gdLst/>
              <a:ahLst/>
              <a:cxnLst/>
              <a:rect l="l" t="t" r="r" b="b"/>
              <a:pathLst>
                <a:path w="1852857" h="172361">
                  <a:moveTo>
                    <a:pt x="33427" y="0"/>
                  </a:moveTo>
                  <a:lnTo>
                    <a:pt x="1819430" y="0"/>
                  </a:lnTo>
                  <a:cubicBezTo>
                    <a:pt x="1837891" y="0"/>
                    <a:pt x="1852857" y="14966"/>
                    <a:pt x="1852857" y="33427"/>
                  </a:cubicBezTo>
                  <a:lnTo>
                    <a:pt x="1852857" y="138934"/>
                  </a:lnTo>
                  <a:cubicBezTo>
                    <a:pt x="1852857" y="157396"/>
                    <a:pt x="1837891" y="172361"/>
                    <a:pt x="1819430" y="172361"/>
                  </a:cubicBezTo>
                  <a:lnTo>
                    <a:pt x="33427" y="172361"/>
                  </a:lnTo>
                  <a:cubicBezTo>
                    <a:pt x="14966" y="172361"/>
                    <a:pt x="0" y="157396"/>
                    <a:pt x="0" y="138934"/>
                  </a:cubicBezTo>
                  <a:lnTo>
                    <a:pt x="0" y="33427"/>
                  </a:lnTo>
                  <a:cubicBezTo>
                    <a:pt x="0" y="14966"/>
                    <a:pt x="14966" y="0"/>
                    <a:pt x="33427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D9D9D9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0" y="-38100"/>
              <a:ext cx="1852857" cy="210461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2403"/>
                </a:lnSpc>
                <a:spcBef>
                  <a:spcPct val="0"/>
                </a:spcBef>
              </a:pPr>
              <a:r>
                <a:rPr lang="en-US" sz="1717">
                  <a:solidFill>
                    <a:srgbClr val="000000"/>
                  </a:solidFill>
                  <a:latin typeface="Be Vietnam"/>
                  <a:ea typeface="Be Vietnam"/>
                  <a:cs typeface="Be Vietnam"/>
                  <a:sym typeface="Be Vietnam"/>
                </a:rPr>
                <a:t>What makes that sound</a:t>
              </a:r>
            </a:p>
          </p:txBody>
        </p:sp>
      </p:grpSp>
      <p:grpSp>
        <p:nvGrpSpPr>
          <p:cNvPr id="52" name="Group 52"/>
          <p:cNvGrpSpPr/>
          <p:nvPr/>
        </p:nvGrpSpPr>
        <p:grpSpPr>
          <a:xfrm>
            <a:off x="1867251" y="8028190"/>
            <a:ext cx="4863749" cy="452449"/>
            <a:chOff x="0" y="0"/>
            <a:chExt cx="1852857" cy="172361"/>
          </a:xfrm>
        </p:grpSpPr>
        <p:sp>
          <p:nvSpPr>
            <p:cNvPr id="53" name="Freeform 53"/>
            <p:cNvSpPr/>
            <p:nvPr/>
          </p:nvSpPr>
          <p:spPr>
            <a:xfrm>
              <a:off x="0" y="0"/>
              <a:ext cx="1852857" cy="172361"/>
            </a:xfrm>
            <a:custGeom>
              <a:avLst/>
              <a:gdLst/>
              <a:ahLst/>
              <a:cxnLst/>
              <a:rect l="l" t="t" r="r" b="b"/>
              <a:pathLst>
                <a:path w="1852857" h="172361">
                  <a:moveTo>
                    <a:pt x="33427" y="0"/>
                  </a:moveTo>
                  <a:lnTo>
                    <a:pt x="1819430" y="0"/>
                  </a:lnTo>
                  <a:cubicBezTo>
                    <a:pt x="1837891" y="0"/>
                    <a:pt x="1852857" y="14966"/>
                    <a:pt x="1852857" y="33427"/>
                  </a:cubicBezTo>
                  <a:lnTo>
                    <a:pt x="1852857" y="138934"/>
                  </a:lnTo>
                  <a:cubicBezTo>
                    <a:pt x="1852857" y="157396"/>
                    <a:pt x="1837891" y="172361"/>
                    <a:pt x="1819430" y="172361"/>
                  </a:cubicBezTo>
                  <a:lnTo>
                    <a:pt x="33427" y="172361"/>
                  </a:lnTo>
                  <a:cubicBezTo>
                    <a:pt x="14966" y="172361"/>
                    <a:pt x="0" y="157396"/>
                    <a:pt x="0" y="138934"/>
                  </a:cubicBezTo>
                  <a:lnTo>
                    <a:pt x="0" y="33427"/>
                  </a:lnTo>
                  <a:cubicBezTo>
                    <a:pt x="0" y="14966"/>
                    <a:pt x="14966" y="0"/>
                    <a:pt x="33427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D9D9D9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0" y="-38100"/>
              <a:ext cx="1852857" cy="210461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2403"/>
                </a:lnSpc>
                <a:spcBef>
                  <a:spcPct val="0"/>
                </a:spcBef>
              </a:pPr>
              <a:r>
                <a:rPr lang="en-US" sz="1717">
                  <a:solidFill>
                    <a:srgbClr val="000000"/>
                  </a:solidFill>
                  <a:latin typeface="Be Vietnam"/>
                  <a:ea typeface="Be Vietnam"/>
                  <a:cs typeface="Be Vietnam"/>
                  <a:sym typeface="Be Vietnam"/>
                </a:rPr>
                <a:t>Spelling, Sentence writing, and name writing</a:t>
              </a:r>
            </a:p>
          </p:txBody>
        </p:sp>
      </p:grpSp>
      <p:grpSp>
        <p:nvGrpSpPr>
          <p:cNvPr id="55" name="Group 55"/>
          <p:cNvGrpSpPr/>
          <p:nvPr/>
        </p:nvGrpSpPr>
        <p:grpSpPr>
          <a:xfrm>
            <a:off x="1082553" y="6888855"/>
            <a:ext cx="857620" cy="295736"/>
            <a:chOff x="0" y="0"/>
            <a:chExt cx="326712" cy="112661"/>
          </a:xfrm>
        </p:grpSpPr>
        <p:sp>
          <p:nvSpPr>
            <p:cNvPr id="56" name="Freeform 56"/>
            <p:cNvSpPr/>
            <p:nvPr/>
          </p:nvSpPr>
          <p:spPr>
            <a:xfrm>
              <a:off x="0" y="0"/>
              <a:ext cx="326712" cy="112661"/>
            </a:xfrm>
            <a:custGeom>
              <a:avLst/>
              <a:gdLst/>
              <a:ahLst/>
              <a:cxnLst/>
              <a:rect l="l" t="t" r="r" b="b"/>
              <a:pathLst>
                <a:path w="326712" h="112661">
                  <a:moveTo>
                    <a:pt x="56331" y="0"/>
                  </a:moveTo>
                  <a:lnTo>
                    <a:pt x="270382" y="0"/>
                  </a:lnTo>
                  <a:cubicBezTo>
                    <a:pt x="285322" y="0"/>
                    <a:pt x="299649" y="5935"/>
                    <a:pt x="310214" y="16499"/>
                  </a:cubicBezTo>
                  <a:cubicBezTo>
                    <a:pt x="320778" y="27063"/>
                    <a:pt x="326712" y="41391"/>
                    <a:pt x="326712" y="56331"/>
                  </a:cubicBezTo>
                  <a:lnTo>
                    <a:pt x="326712" y="56331"/>
                  </a:lnTo>
                  <a:cubicBezTo>
                    <a:pt x="326712" y="87441"/>
                    <a:pt x="301492" y="112661"/>
                    <a:pt x="270382" y="112661"/>
                  </a:cubicBezTo>
                  <a:lnTo>
                    <a:pt x="56331" y="112661"/>
                  </a:lnTo>
                  <a:cubicBezTo>
                    <a:pt x="41391" y="112661"/>
                    <a:pt x="27063" y="106726"/>
                    <a:pt x="16499" y="96162"/>
                  </a:cubicBezTo>
                  <a:cubicBezTo>
                    <a:pt x="5935" y="85598"/>
                    <a:pt x="0" y="71270"/>
                    <a:pt x="0" y="56331"/>
                  </a:cubicBezTo>
                  <a:lnTo>
                    <a:pt x="0" y="56331"/>
                  </a:lnTo>
                  <a:cubicBezTo>
                    <a:pt x="0" y="41391"/>
                    <a:pt x="5935" y="27063"/>
                    <a:pt x="16499" y="16499"/>
                  </a:cubicBezTo>
                  <a:cubicBezTo>
                    <a:pt x="27063" y="5935"/>
                    <a:pt x="41391" y="0"/>
                    <a:pt x="56331" y="0"/>
                  </a:cubicBezTo>
                  <a:close/>
                </a:path>
              </a:pathLst>
            </a:custGeom>
            <a:solidFill>
              <a:srgbClr val="10B48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0" y="-28575"/>
              <a:ext cx="326712" cy="141236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8" name="Group 58"/>
          <p:cNvGrpSpPr/>
          <p:nvPr/>
        </p:nvGrpSpPr>
        <p:grpSpPr>
          <a:xfrm>
            <a:off x="1082553" y="7408604"/>
            <a:ext cx="857620" cy="295736"/>
            <a:chOff x="0" y="0"/>
            <a:chExt cx="326712" cy="112661"/>
          </a:xfrm>
        </p:grpSpPr>
        <p:sp>
          <p:nvSpPr>
            <p:cNvPr id="59" name="Freeform 59"/>
            <p:cNvSpPr/>
            <p:nvPr/>
          </p:nvSpPr>
          <p:spPr>
            <a:xfrm>
              <a:off x="0" y="0"/>
              <a:ext cx="326712" cy="112661"/>
            </a:xfrm>
            <a:custGeom>
              <a:avLst/>
              <a:gdLst/>
              <a:ahLst/>
              <a:cxnLst/>
              <a:rect l="l" t="t" r="r" b="b"/>
              <a:pathLst>
                <a:path w="326712" h="112661">
                  <a:moveTo>
                    <a:pt x="56331" y="0"/>
                  </a:moveTo>
                  <a:lnTo>
                    <a:pt x="270382" y="0"/>
                  </a:lnTo>
                  <a:cubicBezTo>
                    <a:pt x="285322" y="0"/>
                    <a:pt x="299649" y="5935"/>
                    <a:pt x="310214" y="16499"/>
                  </a:cubicBezTo>
                  <a:cubicBezTo>
                    <a:pt x="320778" y="27063"/>
                    <a:pt x="326712" y="41391"/>
                    <a:pt x="326712" y="56331"/>
                  </a:cubicBezTo>
                  <a:lnTo>
                    <a:pt x="326712" y="56331"/>
                  </a:lnTo>
                  <a:cubicBezTo>
                    <a:pt x="326712" y="87441"/>
                    <a:pt x="301492" y="112661"/>
                    <a:pt x="270382" y="112661"/>
                  </a:cubicBezTo>
                  <a:lnTo>
                    <a:pt x="56331" y="112661"/>
                  </a:lnTo>
                  <a:cubicBezTo>
                    <a:pt x="41391" y="112661"/>
                    <a:pt x="27063" y="106726"/>
                    <a:pt x="16499" y="96162"/>
                  </a:cubicBezTo>
                  <a:cubicBezTo>
                    <a:pt x="5935" y="85598"/>
                    <a:pt x="0" y="71270"/>
                    <a:pt x="0" y="56331"/>
                  </a:cubicBezTo>
                  <a:lnTo>
                    <a:pt x="0" y="56331"/>
                  </a:lnTo>
                  <a:cubicBezTo>
                    <a:pt x="0" y="41391"/>
                    <a:pt x="5935" y="27063"/>
                    <a:pt x="16499" y="16499"/>
                  </a:cubicBezTo>
                  <a:cubicBezTo>
                    <a:pt x="27063" y="5935"/>
                    <a:pt x="41391" y="0"/>
                    <a:pt x="56331" y="0"/>
                  </a:cubicBezTo>
                  <a:close/>
                </a:path>
              </a:pathLst>
            </a:custGeom>
            <a:solidFill>
              <a:srgbClr val="FFA9C2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0" y="-28575"/>
              <a:ext cx="326712" cy="141236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61" name="Group 61"/>
          <p:cNvGrpSpPr/>
          <p:nvPr/>
        </p:nvGrpSpPr>
        <p:grpSpPr>
          <a:xfrm>
            <a:off x="1078758" y="7928354"/>
            <a:ext cx="857620" cy="295736"/>
            <a:chOff x="0" y="0"/>
            <a:chExt cx="326712" cy="112661"/>
          </a:xfrm>
        </p:grpSpPr>
        <p:sp>
          <p:nvSpPr>
            <p:cNvPr id="62" name="Freeform 62"/>
            <p:cNvSpPr/>
            <p:nvPr/>
          </p:nvSpPr>
          <p:spPr>
            <a:xfrm>
              <a:off x="0" y="0"/>
              <a:ext cx="326712" cy="112661"/>
            </a:xfrm>
            <a:custGeom>
              <a:avLst/>
              <a:gdLst/>
              <a:ahLst/>
              <a:cxnLst/>
              <a:rect l="l" t="t" r="r" b="b"/>
              <a:pathLst>
                <a:path w="326712" h="112661">
                  <a:moveTo>
                    <a:pt x="56331" y="0"/>
                  </a:moveTo>
                  <a:lnTo>
                    <a:pt x="270382" y="0"/>
                  </a:lnTo>
                  <a:cubicBezTo>
                    <a:pt x="285322" y="0"/>
                    <a:pt x="299649" y="5935"/>
                    <a:pt x="310214" y="16499"/>
                  </a:cubicBezTo>
                  <a:cubicBezTo>
                    <a:pt x="320778" y="27063"/>
                    <a:pt x="326712" y="41391"/>
                    <a:pt x="326712" y="56331"/>
                  </a:cubicBezTo>
                  <a:lnTo>
                    <a:pt x="326712" y="56331"/>
                  </a:lnTo>
                  <a:cubicBezTo>
                    <a:pt x="326712" y="87441"/>
                    <a:pt x="301492" y="112661"/>
                    <a:pt x="270382" y="112661"/>
                  </a:cubicBezTo>
                  <a:lnTo>
                    <a:pt x="56331" y="112661"/>
                  </a:lnTo>
                  <a:cubicBezTo>
                    <a:pt x="41391" y="112661"/>
                    <a:pt x="27063" y="106726"/>
                    <a:pt x="16499" y="96162"/>
                  </a:cubicBezTo>
                  <a:cubicBezTo>
                    <a:pt x="5935" y="85598"/>
                    <a:pt x="0" y="71270"/>
                    <a:pt x="0" y="56331"/>
                  </a:cubicBezTo>
                  <a:lnTo>
                    <a:pt x="0" y="56331"/>
                  </a:lnTo>
                  <a:cubicBezTo>
                    <a:pt x="0" y="41391"/>
                    <a:pt x="5935" y="27063"/>
                    <a:pt x="16499" y="16499"/>
                  </a:cubicBezTo>
                  <a:cubicBezTo>
                    <a:pt x="27063" y="5935"/>
                    <a:pt x="41391" y="0"/>
                    <a:pt x="56331" y="0"/>
                  </a:cubicBezTo>
                  <a:close/>
                </a:path>
              </a:pathLst>
            </a:custGeom>
            <a:solidFill>
              <a:srgbClr val="F875AB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Box 63"/>
            <p:cNvSpPr txBox="1"/>
            <p:nvPr/>
          </p:nvSpPr>
          <p:spPr>
            <a:xfrm>
              <a:off x="0" y="-28575"/>
              <a:ext cx="326712" cy="141236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4" name="TextBox 64"/>
          <p:cNvSpPr txBox="1"/>
          <p:nvPr/>
        </p:nvSpPr>
        <p:spPr>
          <a:xfrm>
            <a:off x="1147885" y="6408217"/>
            <a:ext cx="719367" cy="1926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10"/>
              </a:lnSpc>
            </a:pPr>
            <a:r>
              <a:rPr lang="en-US" sz="1078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rPr>
              <a:t>Math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1147885" y="6926114"/>
            <a:ext cx="719367" cy="1926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10"/>
              </a:lnSpc>
            </a:pPr>
            <a:r>
              <a:rPr lang="en-US" sz="1078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rPr>
              <a:t>Science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1147885" y="7442753"/>
            <a:ext cx="719367" cy="1926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10"/>
              </a:lnSpc>
            </a:pPr>
            <a:r>
              <a:rPr lang="en-US" sz="1078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rPr>
              <a:t>Reading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1151680" y="7999615"/>
            <a:ext cx="719367" cy="1926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10"/>
              </a:lnSpc>
            </a:pPr>
            <a:r>
              <a:rPr lang="en-US" sz="1078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rPr>
              <a:t>Writing</a:t>
            </a:r>
          </a:p>
        </p:txBody>
      </p:sp>
      <p:grpSp>
        <p:nvGrpSpPr>
          <p:cNvPr id="68" name="Group 68"/>
          <p:cNvGrpSpPr/>
          <p:nvPr/>
        </p:nvGrpSpPr>
        <p:grpSpPr>
          <a:xfrm>
            <a:off x="1826098" y="8642564"/>
            <a:ext cx="4863749" cy="452449"/>
            <a:chOff x="0" y="0"/>
            <a:chExt cx="1852857" cy="172361"/>
          </a:xfrm>
        </p:grpSpPr>
        <p:sp>
          <p:nvSpPr>
            <p:cNvPr id="69" name="Freeform 69"/>
            <p:cNvSpPr/>
            <p:nvPr/>
          </p:nvSpPr>
          <p:spPr>
            <a:xfrm>
              <a:off x="0" y="0"/>
              <a:ext cx="1852857" cy="172361"/>
            </a:xfrm>
            <a:custGeom>
              <a:avLst/>
              <a:gdLst/>
              <a:ahLst/>
              <a:cxnLst/>
              <a:rect l="l" t="t" r="r" b="b"/>
              <a:pathLst>
                <a:path w="1852857" h="172361">
                  <a:moveTo>
                    <a:pt x="33427" y="0"/>
                  </a:moveTo>
                  <a:lnTo>
                    <a:pt x="1819430" y="0"/>
                  </a:lnTo>
                  <a:cubicBezTo>
                    <a:pt x="1837891" y="0"/>
                    <a:pt x="1852857" y="14966"/>
                    <a:pt x="1852857" y="33427"/>
                  </a:cubicBezTo>
                  <a:lnTo>
                    <a:pt x="1852857" y="138934"/>
                  </a:lnTo>
                  <a:cubicBezTo>
                    <a:pt x="1852857" y="157396"/>
                    <a:pt x="1837891" y="172361"/>
                    <a:pt x="1819430" y="172361"/>
                  </a:cubicBezTo>
                  <a:lnTo>
                    <a:pt x="33427" y="172361"/>
                  </a:lnTo>
                  <a:cubicBezTo>
                    <a:pt x="14966" y="172361"/>
                    <a:pt x="0" y="157396"/>
                    <a:pt x="0" y="138934"/>
                  </a:cubicBezTo>
                  <a:lnTo>
                    <a:pt x="0" y="33427"/>
                  </a:lnTo>
                  <a:cubicBezTo>
                    <a:pt x="0" y="14966"/>
                    <a:pt x="14966" y="0"/>
                    <a:pt x="33427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D9D9D9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TextBox 70"/>
            <p:cNvSpPr txBox="1"/>
            <p:nvPr/>
          </p:nvSpPr>
          <p:spPr>
            <a:xfrm>
              <a:off x="0" y="-38100"/>
              <a:ext cx="1852857" cy="210461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2403"/>
                </a:lnSpc>
                <a:spcBef>
                  <a:spcPct val="0"/>
                </a:spcBef>
              </a:pPr>
              <a:r>
                <a:rPr lang="en-US" sz="1717">
                  <a:solidFill>
                    <a:srgbClr val="000000"/>
                  </a:solidFill>
                  <a:latin typeface="Be Vietnam"/>
                  <a:ea typeface="Be Vietnam"/>
                  <a:cs typeface="Be Vietnam"/>
                  <a:sym typeface="Be Vietnam"/>
                </a:rPr>
                <a:t>Wants and Needs</a:t>
              </a:r>
            </a:p>
          </p:txBody>
        </p:sp>
      </p:grpSp>
      <p:grpSp>
        <p:nvGrpSpPr>
          <p:cNvPr id="71" name="Group 71"/>
          <p:cNvGrpSpPr/>
          <p:nvPr/>
        </p:nvGrpSpPr>
        <p:grpSpPr>
          <a:xfrm>
            <a:off x="1041400" y="8706905"/>
            <a:ext cx="857620" cy="295736"/>
            <a:chOff x="0" y="0"/>
            <a:chExt cx="326712" cy="112661"/>
          </a:xfrm>
        </p:grpSpPr>
        <p:sp>
          <p:nvSpPr>
            <p:cNvPr id="72" name="Freeform 72"/>
            <p:cNvSpPr/>
            <p:nvPr/>
          </p:nvSpPr>
          <p:spPr>
            <a:xfrm>
              <a:off x="0" y="0"/>
              <a:ext cx="326712" cy="112661"/>
            </a:xfrm>
            <a:custGeom>
              <a:avLst/>
              <a:gdLst/>
              <a:ahLst/>
              <a:cxnLst/>
              <a:rect l="l" t="t" r="r" b="b"/>
              <a:pathLst>
                <a:path w="326712" h="112661">
                  <a:moveTo>
                    <a:pt x="56331" y="0"/>
                  </a:moveTo>
                  <a:lnTo>
                    <a:pt x="270382" y="0"/>
                  </a:lnTo>
                  <a:cubicBezTo>
                    <a:pt x="285322" y="0"/>
                    <a:pt x="299649" y="5935"/>
                    <a:pt x="310214" y="16499"/>
                  </a:cubicBezTo>
                  <a:cubicBezTo>
                    <a:pt x="320778" y="27063"/>
                    <a:pt x="326712" y="41391"/>
                    <a:pt x="326712" y="56331"/>
                  </a:cubicBezTo>
                  <a:lnTo>
                    <a:pt x="326712" y="56331"/>
                  </a:lnTo>
                  <a:cubicBezTo>
                    <a:pt x="326712" y="87441"/>
                    <a:pt x="301492" y="112661"/>
                    <a:pt x="270382" y="112661"/>
                  </a:cubicBezTo>
                  <a:lnTo>
                    <a:pt x="56331" y="112661"/>
                  </a:lnTo>
                  <a:cubicBezTo>
                    <a:pt x="41391" y="112661"/>
                    <a:pt x="27063" y="106726"/>
                    <a:pt x="16499" y="96162"/>
                  </a:cubicBezTo>
                  <a:cubicBezTo>
                    <a:pt x="5935" y="85598"/>
                    <a:pt x="0" y="71270"/>
                    <a:pt x="0" y="56331"/>
                  </a:cubicBezTo>
                  <a:lnTo>
                    <a:pt x="0" y="56331"/>
                  </a:lnTo>
                  <a:cubicBezTo>
                    <a:pt x="0" y="41391"/>
                    <a:pt x="5935" y="27063"/>
                    <a:pt x="16499" y="16499"/>
                  </a:cubicBezTo>
                  <a:cubicBezTo>
                    <a:pt x="27063" y="5935"/>
                    <a:pt x="41391" y="0"/>
                    <a:pt x="56331" y="0"/>
                  </a:cubicBezTo>
                  <a:close/>
                </a:path>
              </a:pathLst>
            </a:custGeom>
            <a:solidFill>
              <a:srgbClr val="10B48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TextBox 73"/>
            <p:cNvSpPr txBox="1"/>
            <p:nvPr/>
          </p:nvSpPr>
          <p:spPr>
            <a:xfrm>
              <a:off x="0" y="-28575"/>
              <a:ext cx="326712" cy="141236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4" name="TextBox 74"/>
          <p:cNvSpPr txBox="1"/>
          <p:nvPr/>
        </p:nvSpPr>
        <p:spPr>
          <a:xfrm>
            <a:off x="1038703" y="8785439"/>
            <a:ext cx="901470" cy="1455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30"/>
              </a:lnSpc>
            </a:pPr>
            <a:r>
              <a:rPr lang="en-US" sz="878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rPr>
              <a:t>Social Studies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Poppins</vt:lpstr>
      <vt:lpstr>Agrandir Tight Medium</vt:lpstr>
      <vt:lpstr>Calibri</vt:lpstr>
      <vt:lpstr>Arial</vt:lpstr>
      <vt:lpstr>Agrandir Narrow Heavy</vt:lpstr>
      <vt:lpstr>League Spartan</vt:lpstr>
      <vt:lpstr>Be Vietnam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</dc:title>
  <dc:creator>Deere, Kirby</dc:creator>
  <cp:lastModifiedBy>Deere, Kirby</cp:lastModifiedBy>
  <cp:revision>1</cp:revision>
  <dcterms:created xsi:type="dcterms:W3CDTF">2006-08-16T00:00:00Z</dcterms:created>
  <dcterms:modified xsi:type="dcterms:W3CDTF">2026-04-02T19:44:09Z</dcterms:modified>
  <dc:identifier>DAGwXxZ4rJo</dc:identifier>
</cp:coreProperties>
</file>