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2" r:id="rId3"/>
    <p:sldId id="259" r:id="rId4"/>
    <p:sldId id="263" r:id="rId5"/>
    <p:sldId id="320" r:id="rId6"/>
    <p:sldId id="257" r:id="rId7"/>
    <p:sldId id="277" r:id="rId8"/>
    <p:sldId id="330" r:id="rId9"/>
    <p:sldId id="328" r:id="rId10"/>
    <p:sldId id="329" r:id="rId11"/>
    <p:sldId id="268" r:id="rId12"/>
    <p:sldId id="269" r:id="rId13"/>
    <p:sldId id="316" r:id="rId14"/>
    <p:sldId id="317" r:id="rId15"/>
    <p:sldId id="309" r:id="rId16"/>
    <p:sldId id="280" r:id="rId17"/>
    <p:sldId id="281" r:id="rId18"/>
    <p:sldId id="30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0000"/>
    <a:srgbClr val="2597FF"/>
    <a:srgbClr val="D68B1C"/>
    <a:srgbClr val="FF9E1D"/>
    <a:srgbClr val="253600"/>
    <a:srgbClr val="552579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22F0C5-8310-4D21-AF14-FDFD4F4B2FE7}" v="4" dt="2025-09-11T17:57:54.4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7" autoAdjust="0"/>
    <p:restoredTop sz="91435"/>
  </p:normalViewPr>
  <p:slideViewPr>
    <p:cSldViewPr>
      <p:cViewPr varScale="1">
        <p:scale>
          <a:sx n="58" d="100"/>
          <a:sy n="58" d="100"/>
        </p:scale>
        <p:origin x="1436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6318B3-65D0-DE42-80AF-75869977CB73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B1178-F9C9-C148-B1F8-5777F7174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51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72934-FE39-7345-9CDB-ADDF92F9A5C6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0B79D-15BB-CB44-A2E3-CB802F0FB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760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Extra help (in addition to what they learn during math and reading time in the classroom)</a:t>
            </a:r>
          </a:p>
          <a:p>
            <a:pPr lvl="1">
              <a:lnSpc>
                <a:spcPct val="90000"/>
              </a:lnSpc>
            </a:pPr>
            <a:r>
              <a:rPr lang="en-US" altLang="en-US">
                <a:latin typeface="Arial" panose="020B0604020202020204" pitchFamily="34" charset="0"/>
              </a:rPr>
              <a:t>Funding provided under No Child Left Behind</a:t>
            </a: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13AB6B4-CE76-4674-BB29-09A314B3018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DC76A00-4846-4B89-93E9-7E92F0EF3E94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5731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DC76A00-4846-4B89-93E9-7E92F0EF3E94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0948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347E8-4C94-4524-B6A1-5625C619212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880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969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136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06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06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155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897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545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16667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067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399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36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61855" y="5108755"/>
            <a:ext cx="9305855" cy="1527050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000000"/>
                </a:solidFill>
                <a:latin typeface="Janda Closer To Free"/>
                <a:cs typeface="Janda Closer To Free"/>
              </a:rPr>
              <a:t>Welcome </a:t>
            </a:r>
            <a:br>
              <a:rPr lang="en-US" sz="3600" dirty="0">
                <a:solidFill>
                  <a:srgbClr val="000000"/>
                </a:solidFill>
                <a:latin typeface="Janda Closer To Free"/>
                <a:cs typeface="Janda Closer To Free"/>
              </a:rPr>
            </a:br>
            <a:r>
              <a:rPr lang="en-US" sz="3600" dirty="0">
                <a:solidFill>
                  <a:srgbClr val="000000"/>
                </a:solidFill>
                <a:latin typeface="Janda Closer To Free"/>
                <a:cs typeface="Janda Closer To Free"/>
              </a:rPr>
              <a:t>Cherokee Parents</a:t>
            </a:r>
            <a:br>
              <a:rPr lang="en-US" sz="3600" dirty="0">
                <a:solidFill>
                  <a:srgbClr val="000000"/>
                </a:solidFill>
                <a:latin typeface="Janda Closer To Free"/>
                <a:cs typeface="Janda Closer To Free"/>
              </a:rPr>
            </a:br>
            <a:r>
              <a:rPr lang="en-US" sz="3600" dirty="0">
                <a:solidFill>
                  <a:srgbClr val="000000"/>
                </a:solidFill>
                <a:latin typeface="Janda Closer To Free"/>
                <a:cs typeface="Janda Closer To Free"/>
              </a:rPr>
              <a:t>Thursday, September 11, 2025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1901950"/>
            <a:ext cx="7940660" cy="1068935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Architects Daughter"/>
                <a:cs typeface="Architects Daughter"/>
              </a:rPr>
              <a:t>2025-2026</a:t>
            </a:r>
          </a:p>
          <a:p>
            <a:pPr algn="ctr"/>
            <a:r>
              <a:rPr lang="en-US" sz="4800" b="1" dirty="0">
                <a:latin typeface="Janda Closer To Free"/>
                <a:cs typeface="Janda Closer To Free"/>
              </a:rPr>
              <a:t>Annual </a:t>
            </a:r>
            <a:r>
              <a:rPr lang="en-US" sz="4800" b="1" dirty="0">
                <a:solidFill>
                  <a:srgbClr val="002060"/>
                </a:solidFill>
                <a:latin typeface="Janda Closer To Free"/>
                <a:cs typeface="Janda Closer To Free"/>
              </a:rPr>
              <a:t>Title One Parent Meeting</a:t>
            </a:r>
          </a:p>
        </p:txBody>
      </p:sp>
      <p:pic>
        <p:nvPicPr>
          <p:cNvPr id="5" name="Picture 4" descr="A red and black logo&#10;&#10;AI-generated content may be incorrect.">
            <a:extLst>
              <a:ext uri="{FF2B5EF4-FFF2-40B4-BE49-F238E27FC236}">
                <a16:creationId xmlns:a16="http://schemas.microsoft.com/office/drawing/2014/main" id="{4B253FDB-6A23-9356-B296-6E42517C3C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8" y="69489"/>
            <a:ext cx="2739540" cy="2290575"/>
          </a:xfrm>
          <a:prstGeom prst="rect">
            <a:avLst/>
          </a:prstGeom>
        </p:spPr>
      </p:pic>
      <p:pic>
        <p:nvPicPr>
          <p:cNvPr id="6" name="Picture 5" descr="A red and black logo&#10;&#10;AI-generated content may be incorrect.">
            <a:extLst>
              <a:ext uri="{FF2B5EF4-FFF2-40B4-BE49-F238E27FC236}">
                <a16:creationId xmlns:a16="http://schemas.microsoft.com/office/drawing/2014/main" id="{0CA4A259-0F4F-1783-1089-E7FF14664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460" y="0"/>
            <a:ext cx="2739539" cy="22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78" y="464119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78" y="601952"/>
            <a:ext cx="7667244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78" y="2038655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95E845-1C35-401C-84E5-250E901A5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/>
              <a:t>Our school performance data</a:t>
            </a:r>
          </a:p>
        </p:txBody>
      </p:sp>
      <p:pic>
        <p:nvPicPr>
          <p:cNvPr id="5" name="Picture 4" descr="A red circle with black text and a number&#10;&#10;AI-generated content may be incorrect.">
            <a:extLst>
              <a:ext uri="{FF2B5EF4-FFF2-40B4-BE49-F238E27FC236}">
                <a16:creationId xmlns:a16="http://schemas.microsoft.com/office/drawing/2014/main" id="{6216F38F-ACE9-1676-C186-1D4CA17012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2" r="21202" b="1"/>
          <a:stretch>
            <a:fillRect/>
          </a:stretch>
        </p:blipFill>
        <p:spPr>
          <a:xfrm>
            <a:off x="755397" y="2265037"/>
            <a:ext cx="3816600" cy="39071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5427F4-0780-4BED-2533-DAF22CDB7713}"/>
              </a:ext>
            </a:extLst>
          </p:cNvPr>
          <p:cNvSpPr txBox="1"/>
          <p:nvPr/>
        </p:nvSpPr>
        <p:spPr>
          <a:xfrm>
            <a:off x="4872162" y="2320412"/>
            <a:ext cx="4000136" cy="38517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18288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400" dirty="0"/>
              <a:t>Our School Identification: </a:t>
            </a:r>
          </a:p>
          <a:p>
            <a:pPr indent="-18288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sz="2400" dirty="0"/>
          </a:p>
          <a:p>
            <a:pPr indent="-18288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400" dirty="0"/>
              <a:t>    Level 5 School</a:t>
            </a:r>
          </a:p>
          <a:p>
            <a:pPr indent="-18288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400" dirty="0"/>
              <a:t>State Letter Grade: B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51293" y="6229681"/>
            <a:ext cx="3429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73188" y="6258874"/>
            <a:ext cx="299110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777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13193" y="220090"/>
            <a:ext cx="3934547" cy="202155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Janda Closer To Free"/>
                <a:cs typeface="Janda Closer To Free"/>
              </a:rPr>
              <a:t>Reporting Pupil Progress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453FF84-60C1-4EA8-B49B-1B8C2D0C5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4394613" cy="6857997"/>
          </a:xfrm>
          <a:custGeom>
            <a:avLst/>
            <a:gdLst>
              <a:gd name="connsiteX0" fmla="*/ 3198825 w 5859484"/>
              <a:gd name="connsiteY0" fmla="*/ 0 h 6857997"/>
              <a:gd name="connsiteX1" fmla="*/ 3962351 w 5859484"/>
              <a:gd name="connsiteY1" fmla="*/ 0 h 6857997"/>
              <a:gd name="connsiteX2" fmla="*/ 4129776 w 5859484"/>
              <a:gd name="connsiteY2" fmla="*/ 128761 h 6857997"/>
              <a:gd name="connsiteX3" fmla="*/ 5859484 w 5859484"/>
              <a:gd name="connsiteY3" fmla="*/ 3718209 h 6857997"/>
              <a:gd name="connsiteX4" fmla="*/ 4624700 w 5859484"/>
              <a:gd name="connsiteY4" fmla="*/ 6845880 h 6857997"/>
              <a:gd name="connsiteX5" fmla="*/ 4612896 w 5859484"/>
              <a:gd name="connsiteY5" fmla="*/ 6857997 h 6857997"/>
              <a:gd name="connsiteX6" fmla="*/ 4017658 w 5859484"/>
              <a:gd name="connsiteY6" fmla="*/ 6857997 h 6857997"/>
              <a:gd name="connsiteX7" fmla="*/ 4173230 w 5859484"/>
              <a:gd name="connsiteY7" fmla="*/ 6719623 h 6857997"/>
              <a:gd name="connsiteX8" fmla="*/ 5443583 w 5859484"/>
              <a:gd name="connsiteY8" fmla="*/ 3718209 h 6857997"/>
              <a:gd name="connsiteX9" fmla="*/ 3355352 w 5859484"/>
              <a:gd name="connsiteY9" fmla="*/ 88079 h 6857997"/>
              <a:gd name="connsiteX10" fmla="*/ 0 w 5859484"/>
              <a:gd name="connsiteY10" fmla="*/ 0 h 6857997"/>
              <a:gd name="connsiteX11" fmla="*/ 2941255 w 5859484"/>
              <a:gd name="connsiteY11" fmla="*/ 0 h 6857997"/>
              <a:gd name="connsiteX12" fmla="*/ 3117080 w 5859484"/>
              <a:gd name="connsiteY12" fmla="*/ 88129 h 6857997"/>
              <a:gd name="connsiteX13" fmla="*/ 5324754 w 5859484"/>
              <a:gd name="connsiteY13" fmla="*/ 3718209 h 6857997"/>
              <a:gd name="connsiteX14" fmla="*/ 4089206 w 5859484"/>
              <a:gd name="connsiteY14" fmla="*/ 6637392 h 6857997"/>
              <a:gd name="connsiteX15" fmla="*/ 3841183 w 5859484"/>
              <a:gd name="connsiteY15" fmla="*/ 6857997 h 6857997"/>
              <a:gd name="connsiteX16" fmla="*/ 0 w 5859484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59484" h="6857997">
                <a:moveTo>
                  <a:pt x="3198825" y="0"/>
                </a:moveTo>
                <a:lnTo>
                  <a:pt x="3962351" y="0"/>
                </a:lnTo>
                <a:lnTo>
                  <a:pt x="4129776" y="128761"/>
                </a:lnTo>
                <a:cubicBezTo>
                  <a:pt x="5186152" y="981944"/>
                  <a:pt x="5859484" y="2273123"/>
                  <a:pt x="5859484" y="3718209"/>
                </a:cubicBezTo>
                <a:cubicBezTo>
                  <a:pt x="5859484" y="4922447"/>
                  <a:pt x="5391893" y="6019805"/>
                  <a:pt x="4624700" y="6845880"/>
                </a:cubicBezTo>
                <a:lnTo>
                  <a:pt x="4612896" y="6857997"/>
                </a:lnTo>
                <a:lnTo>
                  <a:pt x="4017658" y="6857997"/>
                </a:lnTo>
                <a:lnTo>
                  <a:pt x="4173230" y="6719623"/>
                </a:lnTo>
                <a:cubicBezTo>
                  <a:pt x="4958119" y="5951494"/>
                  <a:pt x="5443583" y="4890334"/>
                  <a:pt x="5443583" y="3718209"/>
                </a:cubicBezTo>
                <a:cubicBezTo>
                  <a:pt x="5443583" y="2179795"/>
                  <a:pt x="4607295" y="832535"/>
                  <a:pt x="3355352" y="88079"/>
                </a:cubicBezTo>
                <a:close/>
                <a:moveTo>
                  <a:pt x="0" y="0"/>
                </a:moveTo>
                <a:lnTo>
                  <a:pt x="2941255" y="0"/>
                </a:lnTo>
                <a:lnTo>
                  <a:pt x="3117080" y="88129"/>
                </a:lnTo>
                <a:cubicBezTo>
                  <a:pt x="4432070" y="787221"/>
                  <a:pt x="5324754" y="2150692"/>
                  <a:pt x="5324754" y="3718209"/>
                </a:cubicBezTo>
                <a:cubicBezTo>
                  <a:pt x="5324754" y="4858221"/>
                  <a:pt x="4852591" y="5890308"/>
                  <a:pt x="4089206" y="6637392"/>
                </a:cubicBezTo>
                <a:lnTo>
                  <a:pt x="3841183" y="6857997"/>
                </a:lnTo>
                <a:lnTo>
                  <a:pt x="0" y="68579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6769CED7-1399-D0D3-0B59-3470B99CC5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3" r="31339"/>
          <a:stretch/>
        </p:blipFill>
        <p:spPr>
          <a:xfrm>
            <a:off x="20" y="2"/>
            <a:ext cx="4571752" cy="6857997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13192" y="2207360"/>
            <a:ext cx="4230807" cy="396483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Janda Closer To Free"/>
                <a:ea typeface="ＭＳ Ｐゴシック" charset="0"/>
                <a:cs typeface="Janda Closer To Free"/>
              </a:rPr>
              <a:t>Progress Reports</a:t>
            </a:r>
          </a:p>
          <a:p>
            <a:r>
              <a:rPr lang="en-US" sz="3200" dirty="0">
                <a:latin typeface="Janda Closer To Free"/>
                <a:ea typeface="ＭＳ Ｐゴシック" charset="0"/>
                <a:cs typeface="Janda Closer To Free"/>
              </a:rPr>
              <a:t>Report Cards via </a:t>
            </a:r>
            <a:r>
              <a:rPr lang="en-US" sz="3200" dirty="0" err="1">
                <a:latin typeface="Janda Closer To Free"/>
                <a:ea typeface="ＭＳ Ｐゴシック" charset="0"/>
                <a:cs typeface="Janda Closer To Free"/>
              </a:rPr>
              <a:t>Powerschool</a:t>
            </a:r>
            <a:endParaRPr lang="en-US" sz="3200" dirty="0">
              <a:latin typeface="Janda Closer To Free"/>
              <a:ea typeface="ＭＳ Ｐゴシック" charset="0"/>
              <a:cs typeface="Janda Closer To Free"/>
            </a:endParaRPr>
          </a:p>
          <a:p>
            <a:r>
              <a:rPr lang="en-US" sz="3200" dirty="0">
                <a:latin typeface="Janda Closer To Free"/>
                <a:ea typeface="ＭＳ Ｐゴシック" charset="0"/>
                <a:cs typeface="Janda Closer To Free"/>
              </a:rPr>
              <a:t>Notes Home</a:t>
            </a:r>
          </a:p>
          <a:p>
            <a:r>
              <a:rPr lang="en-US" sz="3200" dirty="0">
                <a:latin typeface="Janda Closer To Free"/>
                <a:ea typeface="ＭＳ Ｐゴシック" charset="0"/>
                <a:cs typeface="Janda Closer To Free"/>
              </a:rPr>
              <a:t>Emails</a:t>
            </a:r>
          </a:p>
          <a:p>
            <a:r>
              <a:rPr lang="en-US" sz="3200" dirty="0">
                <a:latin typeface="Janda Closer To Free"/>
                <a:ea typeface="ＭＳ Ｐゴシック" charset="0"/>
                <a:cs typeface="Janda Closer To Free"/>
              </a:rPr>
              <a:t>Text/Phone Calls </a:t>
            </a:r>
          </a:p>
          <a:p>
            <a:r>
              <a:rPr lang="en-US" sz="3200" dirty="0" err="1">
                <a:latin typeface="Janda Closer To Free"/>
                <a:ea typeface="ＭＳ Ｐゴシック" charset="0"/>
                <a:cs typeface="Janda Closer To Free"/>
              </a:rPr>
              <a:t>Classdojo</a:t>
            </a:r>
            <a:endParaRPr lang="en-US" sz="3200" dirty="0">
              <a:latin typeface="Janda Closer To Free"/>
              <a:ea typeface="ＭＳ Ｐゴシック" charset="0"/>
              <a:cs typeface="Janda Closer To Free"/>
            </a:endParaRPr>
          </a:p>
        </p:txBody>
      </p:sp>
    </p:spTree>
    <p:extLst>
      <p:ext uri="{BB962C8B-B14F-4D97-AF65-F5344CB8AC3E}">
        <p14:creationId xmlns:p14="http://schemas.microsoft.com/office/powerpoint/2010/main" val="32161492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177 Parent Teacher Conference Illustrations &amp;amp; Clip Art - iStock">
            <a:extLst>
              <a:ext uri="{FF2B5EF4-FFF2-40B4-BE49-F238E27FC236}">
                <a16:creationId xmlns:a16="http://schemas.microsoft.com/office/drawing/2014/main" id="{24427766-6664-453F-BE99-189E0A3E0C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37" b="14864"/>
          <a:stretch/>
        </p:blipFill>
        <p:spPr bwMode="auto"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59785" y="3887115"/>
            <a:ext cx="7569556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dirty="0"/>
              <a:t>Parent Teacher Conferences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September 11,  2025 ( 3:30-5:00 pm)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January 29, 2026 (3:30-5:00 pm)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Parents may contact the teacher at any time to schedule a parent/teacher conference via email/phone/</a:t>
            </a:r>
            <a:r>
              <a:rPr lang="en-US" sz="2400" dirty="0" err="1"/>
              <a:t>classdojo</a:t>
            </a:r>
            <a:r>
              <a:rPr lang="en-US" sz="24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18384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US" altLang="en-US" sz="3300">
                <a:solidFill>
                  <a:srgbClr val="FFFFFF"/>
                </a:solidFill>
                <a:latin typeface="Times New Roman" panose="02020603050405020304" pitchFamily="18" charset="0"/>
              </a:rPr>
              <a:t>State and District Assessments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43555" y="78854"/>
            <a:ext cx="8856890" cy="6779145"/>
          </a:xfrm>
        </p:spPr>
        <p:txBody>
          <a:bodyPr vert="horz" lIns="68598" tIns="34299" rIns="68598" bIns="34299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will take state mandated and district formative assessments this year.</a:t>
            </a:r>
          </a:p>
          <a:p>
            <a:pPr>
              <a:defRPr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iReady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Assessments</a:t>
            </a:r>
          </a:p>
          <a:p>
            <a:pPr lvl="2"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August 11-August 29, 2025 </a:t>
            </a:r>
            <a:r>
              <a:rPr lang="en-US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(IReady Universal Screener 1)</a:t>
            </a:r>
          </a:p>
          <a:p>
            <a:pPr lvl="2"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December 15-Jan. 23, 2026 </a:t>
            </a:r>
            <a:r>
              <a:rPr lang="en-US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(IReady Universal Screener 2)</a:t>
            </a:r>
          </a:p>
          <a:p>
            <a:pPr lvl="2"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April 28-May 13 </a:t>
            </a:r>
            <a:r>
              <a:rPr lang="en-US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(IReady Universal Screener 3 K-8)</a:t>
            </a:r>
          </a:p>
          <a:p>
            <a:pPr lvl="2"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March 30- April 10, 2026 </a:t>
            </a:r>
            <a:r>
              <a:rPr lang="en-US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(AimsWeb </a:t>
            </a:r>
            <a:r>
              <a:rPr lang="en-US" sz="20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b="1" baseline="30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US" sz="20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Grade Only</a:t>
            </a:r>
            <a:r>
              <a:rPr lang="en-US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628741" lvl="1" algn="l">
              <a:lnSpc>
                <a:spcPct val="90000"/>
              </a:lnSpc>
              <a:defRPr/>
            </a:pPr>
            <a:r>
              <a:rPr lang="en-US" altLang="en-US" sz="2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TNReady Achievement Test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Grades 3-8 (Paper and Pencil)</a:t>
            </a:r>
          </a:p>
          <a:p>
            <a:pPr marL="1268880" lvl="3" indent="-285750" algn="l">
              <a:lnSpc>
                <a:spcPct val="90000"/>
              </a:lnSpc>
              <a:defRPr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Testing Window April 13-May 1, 2026 (Grades 2-5) </a:t>
            </a: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7361" lvl="1" indent="-214370">
              <a:lnSpc>
                <a:spcPct val="90000"/>
              </a:lnSpc>
              <a:buNone/>
              <a:defRPr/>
            </a:pPr>
            <a:r>
              <a:rPr lang="en-US" altLang="en-US" sz="1800" dirty="0"/>
              <a:t>   </a:t>
            </a:r>
          </a:p>
          <a:p>
            <a:pPr marL="557361" lvl="1" indent="-214370" algn="ctr">
              <a:lnSpc>
                <a:spcPct val="90000"/>
              </a:lnSpc>
              <a:buNone/>
              <a:defRPr/>
            </a:pPr>
            <a:r>
              <a:rPr lang="en-US" altLang="en-US" sz="2400" dirty="0">
                <a:highlight>
                  <a:srgbClr val="FFFF00"/>
                </a:highlight>
              </a:rPr>
              <a:t>New!!!!!</a:t>
            </a:r>
          </a:p>
          <a:p>
            <a:pPr marL="557361" lvl="1" indent="-214370" algn="ctr">
              <a:lnSpc>
                <a:spcPct val="90000"/>
              </a:lnSpc>
              <a:buNone/>
              <a:defRPr/>
            </a:pPr>
            <a:r>
              <a:rPr lang="en-US" altLang="en-US" dirty="0"/>
              <a:t>Performance Matters District Benchmark Assessments</a:t>
            </a:r>
          </a:p>
          <a:p>
            <a:pPr marL="557361" lvl="1" indent="-214370">
              <a:lnSpc>
                <a:spcPct val="90000"/>
              </a:lnSpc>
              <a:buNone/>
              <a:defRPr/>
            </a:pPr>
            <a:r>
              <a:rPr lang="en-US" altLang="en-US" dirty="0"/>
              <a:t>-September 29-October 10, 2025</a:t>
            </a:r>
          </a:p>
          <a:p>
            <a:pPr marL="557361" lvl="1" indent="-214370">
              <a:lnSpc>
                <a:spcPct val="90000"/>
              </a:lnSpc>
              <a:buNone/>
              <a:defRPr/>
            </a:pPr>
            <a:r>
              <a:rPr lang="en-US" altLang="en-US" dirty="0"/>
              <a:t>-December 8-19,2025</a:t>
            </a:r>
          </a:p>
          <a:p>
            <a:pPr marL="557361" lvl="1" indent="-214370">
              <a:lnSpc>
                <a:spcPct val="90000"/>
              </a:lnSpc>
              <a:buNone/>
              <a:defRPr/>
            </a:pPr>
            <a:r>
              <a:rPr lang="en-US" altLang="en-US" dirty="0"/>
              <a:t>-March 2-13, 2026</a:t>
            </a:r>
          </a:p>
        </p:txBody>
      </p:sp>
    </p:spTree>
    <p:extLst>
      <p:ext uri="{BB962C8B-B14F-4D97-AF65-F5344CB8AC3E}">
        <p14:creationId xmlns:p14="http://schemas.microsoft.com/office/powerpoint/2010/main" val="251769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63886" y="126731"/>
            <a:ext cx="3708114" cy="1622321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latin typeface="Times New Roman" panose="02020603050405020304" pitchFamily="18" charset="0"/>
              </a:rPr>
              <a:t>Additional Assessments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202885" y="1749052"/>
            <a:ext cx="5030115" cy="432186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en-US" dirty="0">
                <a:latin typeface="Times New Roman" panose="02020603050405020304" pitchFamily="18" charset="0"/>
              </a:rPr>
              <a:t>Assessments are used to help teachers determine if a student is understanding the content presented in the classroom.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US" altLang="en-US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altLang="en-US" dirty="0">
                <a:latin typeface="Times New Roman" panose="02020603050405020304" pitchFamily="18" charset="0"/>
              </a:rPr>
              <a:t>In addition to state  and district assessments, we use the following assessments for our students: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000" dirty="0">
                <a:latin typeface="Times New Roman" panose="02020603050405020304" pitchFamily="18" charset="0"/>
              </a:rPr>
              <a:t> Bi-Weekly school-based assessments in all core subjects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000" dirty="0">
                <a:latin typeface="Times New Roman" panose="02020603050405020304" pitchFamily="18" charset="0"/>
              </a:rPr>
              <a:t>Progress Monitoring weekly (Tier 3) and biweekly (Tier 2) for identified students using </a:t>
            </a:r>
            <a:r>
              <a:rPr lang="en-US" altLang="en-US" sz="2000" dirty="0" err="1">
                <a:latin typeface="Times New Roman" panose="02020603050405020304" pitchFamily="18" charset="0"/>
              </a:rPr>
              <a:t>iReady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  <a:buFontTx/>
              <a:buNone/>
              <a:defRPr/>
            </a:pPr>
            <a:r>
              <a:rPr lang="en-US" altLang="en-US" sz="2400" dirty="0"/>
              <a:t>   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4E8D960-28FB-48F8-B15B-63121F642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525" y="1749052"/>
            <a:ext cx="3356649" cy="335664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0791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206DD03-3C07-4290-9211-B91475944A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1670" y="-49696"/>
            <a:ext cx="8263890" cy="1188121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US" altLang="en-US" sz="4700" dirty="0">
                <a:latin typeface="Times New Roman" panose="02020603050405020304" pitchFamily="18" charset="0"/>
              </a:rPr>
              <a:t>Parent’s Right to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AFC2A-269C-4DB9-8E4B-6817D3003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386" y="1455461"/>
            <a:ext cx="5945664" cy="4874933"/>
          </a:xfrm>
        </p:spPr>
        <p:txBody>
          <a:bodyPr anchor="t">
            <a:normAutofit fontScale="92500" lnSpcReduction="100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600" b="1" dirty="0"/>
              <a:t>All parents have the right to request the following:</a:t>
            </a:r>
          </a:p>
          <a:p>
            <a:pPr lvl="1" algn="l">
              <a:lnSpc>
                <a:spcPct val="90000"/>
              </a:lnSpc>
            </a:pPr>
            <a:r>
              <a:rPr lang="en-US" sz="1600" dirty="0"/>
              <a:t>A teacher’s professional qualifications, which includes state qualifications, licensure, grades (s) certification, waivers</a:t>
            </a:r>
          </a:p>
          <a:p>
            <a:pPr lvl="1" algn="l">
              <a:lnSpc>
                <a:spcPct val="90000"/>
              </a:lnSpc>
            </a:pPr>
            <a:r>
              <a:rPr lang="en-US" sz="1600" dirty="0"/>
              <a:t>A teacher’s baccalaureate and/or graduate degree, fields of endorsement, previous teaching experience</a:t>
            </a:r>
          </a:p>
          <a:p>
            <a:pPr lvl="1" algn="l">
              <a:lnSpc>
                <a:spcPct val="90000"/>
              </a:lnSpc>
            </a:pPr>
            <a:r>
              <a:rPr lang="en-US" sz="1600" dirty="0"/>
              <a:t>A paraprofessional’s qualification</a:t>
            </a:r>
          </a:p>
          <a:p>
            <a:pPr lvl="1" algn="l">
              <a:lnSpc>
                <a:spcPct val="90000"/>
              </a:lnSpc>
            </a:pPr>
            <a:r>
              <a:rPr lang="en-US" sz="1600" dirty="0"/>
              <a:t>An assurance that their child’s name, address and telephone listing not be released to military recruiters</a:t>
            </a:r>
          </a:p>
          <a:p>
            <a:pPr marL="0" indent="0" algn="l">
              <a:lnSpc>
                <a:spcPct val="90000"/>
              </a:lnSpc>
              <a:buNone/>
            </a:pPr>
            <a:r>
              <a:rPr lang="en-US" sz="1600" b="1" dirty="0"/>
              <a:t>All parents will receive information on the following:</a:t>
            </a:r>
          </a:p>
          <a:p>
            <a:pPr lvl="1" algn="l">
              <a:lnSpc>
                <a:spcPct val="90000"/>
              </a:lnSpc>
            </a:pPr>
            <a:r>
              <a:rPr lang="en-US" sz="1600" dirty="0"/>
              <a:t>Their child’s level of achievement in each of the state academic assessments.</a:t>
            </a:r>
          </a:p>
          <a:p>
            <a:pPr lvl="1" algn="l">
              <a:lnSpc>
                <a:spcPct val="90000"/>
              </a:lnSpc>
            </a:pPr>
            <a:r>
              <a:rPr lang="en-US" sz="1600" dirty="0"/>
              <a:t>Their right to publics school choice, supplemental services and more effective involvement if their child’s school is identified for school improvement</a:t>
            </a:r>
          </a:p>
          <a:p>
            <a:pPr lvl="1" algn="l">
              <a:lnSpc>
                <a:spcPct val="90000"/>
              </a:lnSpc>
            </a:pPr>
            <a:r>
              <a:rPr lang="en-US" sz="1600" dirty="0"/>
              <a:t>Their option to request a transfer to another school within the district their child is the victim of a violent crime at school improvement</a:t>
            </a:r>
          </a:p>
          <a:p>
            <a:pPr lvl="1" algn="l">
              <a:lnSpc>
                <a:spcPct val="90000"/>
              </a:lnSpc>
            </a:pPr>
            <a:r>
              <a:rPr lang="en-US" sz="1600" dirty="0"/>
              <a:t>Their right to timely notifications that their child has been assigned, been taught for four or more consecutive weeks by, a teacher who is highly qualified.</a:t>
            </a:r>
          </a:p>
          <a:p>
            <a:pPr marL="0" indent="0">
              <a:lnSpc>
                <a:spcPct val="90000"/>
              </a:lnSpc>
              <a:buNone/>
            </a:pPr>
            <a:endParaRPr lang="en-US" sz="13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A1D23E-5948-49E5-97F5-47B2B12B01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61" r="14183" b="-3"/>
          <a:stretch/>
        </p:blipFill>
        <p:spPr>
          <a:xfrm>
            <a:off x="5946344" y="2093976"/>
            <a:ext cx="3044269" cy="332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6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73062" y="374900"/>
            <a:ext cx="8397875" cy="503872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0000"/>
                </a:solidFill>
                <a:latin typeface="Janda Closer To Free"/>
                <a:cs typeface="Janda Closer To Free"/>
              </a:rPr>
              <a:t>Your involvement is Key to your child’s success</a:t>
            </a:r>
          </a:p>
          <a:p>
            <a:r>
              <a:rPr lang="en-US" sz="3600" b="1" dirty="0">
                <a:latin typeface="Architects Daughter"/>
                <a:ea typeface="ＭＳ Ｐゴシック" charset="0"/>
                <a:cs typeface="Architects Daughter"/>
              </a:rPr>
              <a:t>You are your child’s first teacher.</a:t>
            </a:r>
          </a:p>
          <a:p>
            <a:r>
              <a:rPr lang="en-US" sz="3600" b="1" dirty="0">
                <a:latin typeface="Architects Daughter"/>
                <a:ea typeface="ＭＳ Ｐゴシック" charset="0"/>
                <a:cs typeface="Architects Daughter"/>
              </a:rPr>
              <a:t>You have the ability to influence your child’s education more than any teacher or school.</a:t>
            </a:r>
          </a:p>
          <a:p>
            <a:r>
              <a:rPr lang="en-US" sz="3600" b="1" dirty="0">
                <a:latin typeface="Architects Daughter"/>
                <a:ea typeface="ＭＳ Ｐゴシック" charset="0"/>
                <a:cs typeface="Architects Daughter"/>
              </a:rPr>
              <a:t>You know your child best:</a:t>
            </a:r>
          </a:p>
          <a:p>
            <a:pPr lvl="1"/>
            <a:r>
              <a:rPr lang="en-US" sz="3600" b="1" dirty="0">
                <a:latin typeface="Architects Daughter"/>
                <a:ea typeface="ＭＳ Ｐゴシック" charset="0"/>
                <a:cs typeface="Architects Daughter"/>
              </a:rPr>
              <a:t>Share information about your child’s interests and abilities with teacher; and</a:t>
            </a:r>
          </a:p>
          <a:p>
            <a:pPr lvl="1"/>
            <a:r>
              <a:rPr lang="en-US" sz="3600" b="1" dirty="0">
                <a:latin typeface="Architects Daughter"/>
                <a:ea typeface="ＭＳ Ｐゴシック" charset="0"/>
                <a:cs typeface="Architects Daughter"/>
              </a:rPr>
              <a:t>Ask to see progress reports on your child and the school.</a:t>
            </a:r>
            <a:endParaRPr lang="en-US" sz="3600" dirty="0">
              <a:latin typeface="Janda Closer To Free"/>
              <a:ea typeface="ＭＳ Ｐゴシック" charset="0"/>
              <a:cs typeface="Janda Closer To Free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135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3555" y="680310"/>
            <a:ext cx="8397875" cy="5038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0000"/>
                </a:solidFill>
                <a:latin typeface="Janda Closer To Free"/>
                <a:cs typeface="Janda Closer To Free"/>
              </a:rPr>
              <a:t>Ways to Participate/Support your Child’s Education</a:t>
            </a:r>
          </a:p>
          <a:p>
            <a:pPr lvl="0"/>
            <a:r>
              <a:rPr lang="en-US" dirty="0"/>
              <a:t>Express high expectations for their success.</a:t>
            </a:r>
          </a:p>
          <a:p>
            <a:pPr lvl="0"/>
            <a:r>
              <a:rPr lang="en-US" dirty="0"/>
              <a:t>Encourage their learning and progress in school; </a:t>
            </a:r>
          </a:p>
          <a:p>
            <a:pPr lvl="0"/>
            <a:r>
              <a:rPr lang="en-US" dirty="0"/>
              <a:t>Be a role model and show the value of learning, self-discipline, and hard work. </a:t>
            </a:r>
          </a:p>
          <a:p>
            <a:r>
              <a:rPr lang="en-US" dirty="0"/>
              <a:t>Read with and have frequent conversations with your child. </a:t>
            </a:r>
          </a:p>
        </p:txBody>
      </p:sp>
    </p:spTree>
    <p:extLst>
      <p:ext uri="{BB962C8B-B14F-4D97-AF65-F5344CB8AC3E}">
        <p14:creationId xmlns:p14="http://schemas.microsoft.com/office/powerpoint/2010/main" val="4056280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552" y="437848"/>
            <a:ext cx="8076895" cy="45811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Thank you for your attendance!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>
              <a:buNone/>
            </a:pPr>
            <a:endParaRPr lang="en-US" sz="1500" dirty="0"/>
          </a:p>
          <a:p>
            <a:pPr algn="ctr">
              <a:buNone/>
            </a:pPr>
            <a:r>
              <a:rPr lang="en-US" sz="3601" b="1" dirty="0"/>
              <a:t>Questions?</a:t>
            </a:r>
          </a:p>
        </p:txBody>
      </p:sp>
      <p:pic>
        <p:nvPicPr>
          <p:cNvPr id="4098" name="Picture 2" descr="C:\Users\teresa.henry\AppData\Local\Microsoft\Windows\Temporary Internet Files\Content.IE5\3QX3ENJD\MC90043441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957" y="2285702"/>
            <a:ext cx="1772111" cy="199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1" y="4572298"/>
            <a:ext cx="7772399" cy="1570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1" dirty="0"/>
              <a:t>Should you have any questions about the Title I program at Cherokee please contact me by calling the school 901-416-5028 or email me at mcclendonfrisone@scsk12.org. </a:t>
            </a:r>
          </a:p>
        </p:txBody>
      </p:sp>
      <p:pic>
        <p:nvPicPr>
          <p:cNvPr id="7" name="Picture 6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6A8020CC-97A9-E226-B5B1-CDC6B97799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5" y="1574088"/>
            <a:ext cx="2736991" cy="27052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2490" y="-165509"/>
            <a:ext cx="7772400" cy="160934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Janda Closer To Free"/>
                <a:cs typeface="Janda Closer To Free"/>
              </a:rPr>
              <a:t>Today’s Agenda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6015" y="833015"/>
            <a:ext cx="6871724" cy="458115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200" dirty="0">
                <a:latin typeface="Janda Closer To Free"/>
                <a:ea typeface="ＭＳ Ｐゴシック" charset="0"/>
                <a:cs typeface="Janda Closer To Free"/>
              </a:rPr>
              <a:t>Notice of Title I School Status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Janda Closer To Free"/>
                <a:ea typeface="ＭＳ Ｐゴシック" charset="0"/>
                <a:cs typeface="Janda Closer To Free"/>
              </a:rPr>
              <a:t>Family Engagement Policies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Janda Closer To Free"/>
                <a:ea typeface="ＭＳ Ｐゴシック" charset="0"/>
                <a:cs typeface="Janda Closer To Free"/>
              </a:rPr>
              <a:t>Reporting Pupil Progress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Janda Closer To Free"/>
                <a:ea typeface="ＭＳ Ｐゴシック" charset="0"/>
                <a:cs typeface="Janda Closer To Free"/>
              </a:rPr>
              <a:t>Parent-Teacher Conferences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Janda Closer To Free"/>
                <a:ea typeface="ＭＳ Ｐゴシック" charset="0"/>
                <a:cs typeface="Janda Closer To Free"/>
              </a:rPr>
              <a:t>Parental Involvement Requirements</a:t>
            </a:r>
          </a:p>
          <a:p>
            <a:pPr>
              <a:lnSpc>
                <a:spcPct val="90000"/>
              </a:lnSpc>
            </a:pPr>
            <a:r>
              <a:rPr lang="en-US" sz="2200" dirty="0">
                <a:latin typeface="Janda Closer To Free"/>
                <a:ea typeface="ＭＳ Ｐゴシック" charset="0"/>
                <a:cs typeface="Janda Closer To Free"/>
              </a:rPr>
              <a:t>Availability of Parent Training and Meetings</a:t>
            </a:r>
          </a:p>
          <a:p>
            <a:r>
              <a:rPr lang="en-US" sz="2200" dirty="0">
                <a:latin typeface="Janda Closer To Free"/>
                <a:ea typeface="ＭＳ Ｐゴシック" charset="0"/>
                <a:cs typeface="Janda Closer To Free"/>
              </a:rPr>
              <a:t>District/School Progress</a:t>
            </a:r>
          </a:p>
          <a:p>
            <a:r>
              <a:rPr lang="en-US" sz="2200" dirty="0">
                <a:latin typeface="Janda Closer To Free"/>
                <a:ea typeface="ＭＳ Ｐゴシック" charset="0"/>
                <a:cs typeface="Janda Closer To Free"/>
              </a:rPr>
              <a:t>School Improvement Plan</a:t>
            </a:r>
          </a:p>
          <a:p>
            <a:r>
              <a:rPr lang="en-US" sz="2200" dirty="0">
                <a:latin typeface="Janda Closer To Free"/>
                <a:ea typeface="ＭＳ Ｐゴシック" charset="0"/>
                <a:cs typeface="Janda Closer To Free"/>
              </a:rPr>
              <a:t>Teacher Qualification</a:t>
            </a:r>
          </a:p>
          <a:p>
            <a:r>
              <a:rPr lang="en-US" sz="2200" dirty="0">
                <a:latin typeface="Janda Closer To Free"/>
                <a:ea typeface="ＭＳ Ｐゴシック" charset="0"/>
                <a:cs typeface="Janda Closer To Free"/>
              </a:rPr>
              <a:t>Parent</a:t>
            </a:r>
            <a:r>
              <a:rPr lang="ja-JP" altLang="en-US" sz="2200" dirty="0">
                <a:latin typeface="Janda Closer To Free"/>
                <a:ea typeface="ＭＳ Ｐゴシック" charset="0"/>
                <a:cs typeface="Janda Closer To Free"/>
              </a:rPr>
              <a:t>’</a:t>
            </a:r>
            <a:r>
              <a:rPr lang="en-US" sz="2200" dirty="0">
                <a:latin typeface="Janda Closer To Free"/>
                <a:ea typeface="ＭＳ Ｐゴシック" charset="0"/>
                <a:cs typeface="Janda Closer To Free"/>
              </a:rPr>
              <a:t>s Right to Know</a:t>
            </a:r>
          </a:p>
          <a:p>
            <a:r>
              <a:rPr lang="en-US" sz="2200" dirty="0">
                <a:latin typeface="Janda Closer To Free"/>
                <a:ea typeface="ＭＳ Ｐゴシック" charset="0"/>
                <a:cs typeface="Janda Closer To Free"/>
              </a:rPr>
              <a:t>School / Parent Compact</a:t>
            </a:r>
          </a:p>
          <a:p>
            <a:r>
              <a:rPr lang="en-US" sz="2200" dirty="0">
                <a:latin typeface="Janda Closer To Free"/>
                <a:ea typeface="ＭＳ Ｐゴシック" charset="0"/>
                <a:cs typeface="Janda Closer To Free"/>
              </a:rPr>
              <a:t>Student Code of Conduct</a:t>
            </a:r>
          </a:p>
          <a:p>
            <a:r>
              <a:rPr lang="en-US" sz="2200" dirty="0">
                <a:latin typeface="Janda Closer To Free"/>
                <a:ea typeface="ＭＳ Ｐゴシック" charset="0"/>
                <a:cs typeface="Janda Closer To Free"/>
              </a:rPr>
              <a:t>3</a:t>
            </a:r>
            <a:r>
              <a:rPr lang="en-US" sz="2200" baseline="30000" dirty="0">
                <a:latin typeface="Janda Closer To Free"/>
                <a:ea typeface="ＭＳ Ｐゴシック" charset="0"/>
                <a:cs typeface="Janda Closer To Free"/>
              </a:rPr>
              <a:t>rd</a:t>
            </a:r>
            <a:r>
              <a:rPr lang="en-US" sz="2200" dirty="0">
                <a:latin typeface="Janda Closer To Free"/>
                <a:ea typeface="ＭＳ Ｐゴシック" charset="0"/>
                <a:cs typeface="Janda Closer To Free"/>
              </a:rPr>
              <a:t> Grade Commitment</a:t>
            </a:r>
          </a:p>
        </p:txBody>
      </p:sp>
    </p:spTree>
    <p:extLst>
      <p:ext uri="{BB962C8B-B14F-4D97-AF65-F5344CB8AC3E}">
        <p14:creationId xmlns:p14="http://schemas.microsoft.com/office/powerpoint/2010/main" val="1989212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6260" y="440997"/>
            <a:ext cx="4428445" cy="962953"/>
          </a:xfrm>
        </p:spPr>
        <p:txBody>
          <a:bodyPr anchor="b">
            <a:noAutofit/>
          </a:bodyPr>
          <a:lstStyle/>
          <a:p>
            <a:r>
              <a:rPr lang="en-US" sz="3600" b="1" dirty="0">
                <a:latin typeface="Janda Closer To Free"/>
                <a:cs typeface="Janda Closer To Free"/>
              </a:rPr>
              <a:t>What is Title One?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8130" y="1596540"/>
            <a:ext cx="4724704" cy="45440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Janda Closer To Free"/>
                <a:cs typeface="Janda Closer To Free"/>
              </a:rPr>
              <a:t>Title 1 is a federal program which provides additional funds above and beyond the funds provided to every Shelby County school for schools who have a certain percentage of socio-economic disadvantaged students. </a:t>
            </a:r>
          </a:p>
          <a:p>
            <a:endParaRPr lang="en-US" sz="1700" dirty="0"/>
          </a:p>
        </p:txBody>
      </p:sp>
      <p:pic>
        <p:nvPicPr>
          <p:cNvPr id="6" name="Picture 2" descr="Title I / Title 1 School">
            <a:extLst>
              <a:ext uri="{FF2B5EF4-FFF2-40B4-BE49-F238E27FC236}">
                <a16:creationId xmlns:a16="http://schemas.microsoft.com/office/drawing/2014/main" id="{2B7FCD86-0059-4B1E-B49F-729C3EAC16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r="18653" b="2"/>
          <a:stretch/>
        </p:blipFill>
        <p:spPr bwMode="auto">
          <a:xfrm>
            <a:off x="4929553" y="440997"/>
            <a:ext cx="4559466" cy="530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25369"/>
            <a:ext cx="4572000" cy="195684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b="1" dirty="0">
                <a:latin typeface="Janda Closer To Free"/>
                <a:cs typeface="Janda Closer To Free"/>
              </a:rPr>
              <a:t>Notice of Title One School Status…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3556" y="2360066"/>
            <a:ext cx="4123034" cy="3970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Janda Closer To Free"/>
                <a:ea typeface="ＭＳ Ｐゴシック" charset="0"/>
                <a:cs typeface="Janda Closer To Free"/>
              </a:rPr>
              <a:t>Cherokee Elementary is a federally funded Title I school.  Title I is a part of the No Child Left Behind Law.  Title I requires that schools create a positive and supportive learning environment that results in high levels of achievement for all students.  </a:t>
            </a:r>
          </a:p>
          <a:p>
            <a:pPr marL="0" indent="0">
              <a:buNone/>
            </a:pPr>
            <a:endParaRPr lang="en-US" sz="1900" dirty="0">
              <a:latin typeface="Architects Daughter"/>
              <a:cs typeface="Architects Daughter"/>
            </a:endParaRPr>
          </a:p>
        </p:txBody>
      </p:sp>
      <p:pic>
        <p:nvPicPr>
          <p:cNvPr id="2050" name="Picture 2" descr="Title I / Title 1 School">
            <a:extLst>
              <a:ext uri="{FF2B5EF4-FFF2-40B4-BE49-F238E27FC236}">
                <a16:creationId xmlns:a16="http://schemas.microsoft.com/office/drawing/2014/main" id="{953529B5-3074-4103-B0E7-54FF599C10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r="19824"/>
          <a:stretch/>
        </p:blipFill>
        <p:spPr bwMode="auto">
          <a:xfrm>
            <a:off x="4266590" y="10"/>
            <a:ext cx="4876267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76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253746" y="545097"/>
            <a:ext cx="8229600" cy="58462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495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 of Title I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-1" y="1443835"/>
            <a:ext cx="9000445" cy="412303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>
                <a:latin typeface="Times New Roman" panose="02020603050405020304" pitchFamily="18" charset="0"/>
              </a:rPr>
              <a:t>Increase academic achievement</a:t>
            </a:r>
          </a:p>
          <a:p>
            <a:pPr eaLnBrk="1" hangingPunct="1"/>
            <a:r>
              <a:rPr lang="en-US" altLang="en-US" sz="3600" dirty="0">
                <a:latin typeface="Times New Roman" panose="02020603050405020304" pitchFamily="18" charset="0"/>
              </a:rPr>
              <a:t>Provide direct instructional support to students</a:t>
            </a:r>
          </a:p>
          <a:p>
            <a:pPr eaLnBrk="1" hangingPunct="1"/>
            <a:r>
              <a:rPr lang="en-US" altLang="en-US" sz="3600" dirty="0">
                <a:latin typeface="Times New Roman" panose="02020603050405020304" pitchFamily="18" charset="0"/>
              </a:rPr>
              <a:t>Provide professional development for teachers</a:t>
            </a:r>
          </a:p>
          <a:p>
            <a:pPr eaLnBrk="1" hangingPunct="1"/>
            <a:r>
              <a:rPr lang="en-US" altLang="en-US" sz="3600" dirty="0">
                <a:latin typeface="Times New Roman" panose="02020603050405020304" pitchFamily="18" charset="0"/>
              </a:rPr>
              <a:t>Promote parent education and involvement</a:t>
            </a:r>
          </a:p>
        </p:txBody>
      </p:sp>
      <p:sp>
        <p:nvSpPr>
          <p:cNvPr id="1126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361" indent="-214370">
              <a:spcBef>
                <a:spcPct val="20000"/>
              </a:spcBef>
              <a:buChar char="–"/>
              <a:defRPr sz="210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479" indent="-171496">
              <a:spcBef>
                <a:spcPct val="20000"/>
              </a:spcBef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470" indent="-171496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461" indent="-171496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6453" indent="-171496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9444" indent="-171496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2436" indent="-171496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5427" indent="-171496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68D3CE2-B97C-4124-8774-577AD4D77C73}" type="slidenum">
              <a:rPr lang="en-US" altLang="en-US" sz="105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05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omputers Clipart- desktop-computer-with-welcome-on-the-screen - Classroom  Clipart | Classroom clipart, Clip art, Kids computer">
            <a:extLst>
              <a:ext uri="{FF2B5EF4-FFF2-40B4-BE49-F238E27FC236}">
                <a16:creationId xmlns:a16="http://schemas.microsoft.com/office/drawing/2014/main" id="{73DBCABF-491E-499E-8BD4-95281AA900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8" r="24734" b="2"/>
          <a:stretch/>
        </p:blipFill>
        <p:spPr bwMode="auto">
          <a:xfrm>
            <a:off x="2508" y="3509433"/>
            <a:ext cx="3356362" cy="33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5" name="Rectangle 3084">
            <a:extLst>
              <a:ext uri="{FF2B5EF4-FFF2-40B4-BE49-F238E27FC236}">
                <a16:creationId xmlns:a16="http://schemas.microsoft.com/office/drawing/2014/main" id="{881BB01C-2DAE-48BD-8E81-DAE2E1BC4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7552" y="0"/>
            <a:ext cx="5656448" cy="6857999"/>
          </a:xfrm>
          <a:prstGeom prst="rect">
            <a:avLst/>
          </a:prstGeom>
          <a:blipFill dpi="0" rotWithShape="1">
            <a:blip r:embed="rId3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7581" y="484632"/>
            <a:ext cx="5047708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b="1">
                <a:latin typeface="Janda Closer To Free"/>
                <a:cs typeface="Janda Closer To Free"/>
              </a:rPr>
              <a:t>How Does Title One Help?</a:t>
            </a:r>
          </a:p>
        </p:txBody>
      </p:sp>
      <p:pic>
        <p:nvPicPr>
          <p:cNvPr id="3080" name="Picture 8" descr="Free Smart Board Cliparts, Download Free Smart Board Cliparts png images,  Free ClipArts on Clipart Library">
            <a:extLst>
              <a:ext uri="{FF2B5EF4-FFF2-40B4-BE49-F238E27FC236}">
                <a16:creationId xmlns:a16="http://schemas.microsoft.com/office/drawing/2014/main" id="{BD8EFC9F-2F4E-4A9A-AB8C-801EADCD5A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3" b="3"/>
          <a:stretch/>
        </p:blipFill>
        <p:spPr bwMode="auto">
          <a:xfrm>
            <a:off x="2508" y="10"/>
            <a:ext cx="3356362" cy="334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7581" y="2121408"/>
            <a:ext cx="5047707" cy="4050792"/>
          </a:xfrm>
        </p:spPr>
        <p:txBody>
          <a:bodyPr>
            <a:normAutofit/>
          </a:bodyPr>
          <a:lstStyle/>
          <a:p>
            <a:endParaRPr lang="en-US" sz="1600" dirty="0">
              <a:latin typeface="Architects Daughter"/>
              <a:cs typeface="Architects Daughter"/>
            </a:endParaRPr>
          </a:p>
          <a:p>
            <a:r>
              <a:rPr lang="en-US" sz="2800" dirty="0">
                <a:latin typeface="Janda Closer To Free"/>
                <a:cs typeface="Janda Closer To Free"/>
              </a:rPr>
              <a:t>The funds provided by Title 1 help us to provide needed resources and support to all of the students at Cherokee Elementary. </a:t>
            </a:r>
          </a:p>
          <a:p>
            <a:r>
              <a:rPr lang="en-US" sz="2800" dirty="0">
                <a:latin typeface="Janda Closer To Free"/>
                <a:cs typeface="Janda Closer To Free"/>
              </a:rPr>
              <a:t>Without these additional funds, many items and resources would not be available.</a:t>
            </a:r>
          </a:p>
        </p:txBody>
      </p:sp>
      <p:grpSp>
        <p:nvGrpSpPr>
          <p:cNvPr id="3087" name="Group 3086">
            <a:extLst>
              <a:ext uri="{FF2B5EF4-FFF2-40B4-BE49-F238E27FC236}">
                <a16:creationId xmlns:a16="http://schemas.microsoft.com/office/drawing/2014/main" id="{AD55FF18-1979-4730-A345-E74E328F0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51293" y="6229681"/>
            <a:ext cx="342900" cy="457200"/>
            <a:chOff x="11361456" y="6195813"/>
            <a:chExt cx="548640" cy="548640"/>
          </a:xfrm>
        </p:grpSpPr>
        <p:sp>
          <p:nvSpPr>
            <p:cNvPr id="3088" name="Oval 3087">
              <a:extLst>
                <a:ext uri="{FF2B5EF4-FFF2-40B4-BE49-F238E27FC236}">
                  <a16:creationId xmlns:a16="http://schemas.microsoft.com/office/drawing/2014/main" id="{6F8381C4-0751-4A6E-BFF7-48DF67BFA0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3089" name="Oval 3088">
              <a:extLst>
                <a:ext uri="{FF2B5EF4-FFF2-40B4-BE49-F238E27FC236}">
                  <a16:creationId xmlns:a16="http://schemas.microsoft.com/office/drawing/2014/main" id="{F7320C1D-D7A9-4392-B3B6-ACEF193A8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6033" y="527605"/>
            <a:ext cx="5079492" cy="595549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4100" dirty="0">
                <a:solidFill>
                  <a:schemeClr val="tx2"/>
                </a:solidFill>
              </a:rPr>
              <a:t>Title One Funds can Provide</a:t>
            </a:r>
          </a:p>
          <a:p>
            <a:pPr marL="457200" indent="-228600">
              <a:lnSpc>
                <a:spcPct val="90000"/>
              </a:lnSpc>
            </a:pPr>
            <a:r>
              <a:rPr lang="en-US" sz="4100" dirty="0">
                <a:solidFill>
                  <a:schemeClr val="tx2"/>
                </a:solidFill>
              </a:rPr>
              <a:t>Desktop Computers for students to use in classrooms</a:t>
            </a:r>
          </a:p>
          <a:p>
            <a:pPr marL="457200" indent="-228600">
              <a:lnSpc>
                <a:spcPct val="90000"/>
              </a:lnSpc>
            </a:pPr>
            <a:r>
              <a:rPr lang="en-US" sz="4100" dirty="0">
                <a:solidFill>
                  <a:schemeClr val="tx2"/>
                </a:solidFill>
              </a:rPr>
              <a:t>Instructional Resources for each teacher.</a:t>
            </a:r>
          </a:p>
          <a:p>
            <a:pPr marL="457200" indent="-228600">
              <a:lnSpc>
                <a:spcPct val="90000"/>
              </a:lnSpc>
            </a:pPr>
            <a:r>
              <a:rPr lang="en-US" sz="4100" dirty="0">
                <a:solidFill>
                  <a:schemeClr val="tx2"/>
                </a:solidFill>
              </a:rPr>
              <a:t>Professional Development for teachers.</a:t>
            </a:r>
          </a:p>
          <a:p>
            <a:pPr marL="457200" indent="-228600">
              <a:lnSpc>
                <a:spcPct val="90000"/>
              </a:lnSpc>
            </a:pPr>
            <a:r>
              <a:rPr lang="en-US" sz="4100" dirty="0">
                <a:solidFill>
                  <a:schemeClr val="tx2"/>
                </a:solidFill>
              </a:rPr>
              <a:t>Educational Assistants to help in classrooms.</a:t>
            </a:r>
          </a:p>
          <a:p>
            <a:pPr marL="457200" indent="-228600">
              <a:lnSpc>
                <a:spcPct val="90000"/>
              </a:lnSpc>
            </a:pPr>
            <a:endParaRPr lang="en-US" sz="4100" dirty="0">
              <a:solidFill>
                <a:schemeClr val="tx2"/>
              </a:solidFill>
            </a:endParaRPr>
          </a:p>
          <a:p>
            <a:pPr marL="457200" indent="-228600">
              <a:lnSpc>
                <a:spcPct val="90000"/>
              </a:lnSpc>
            </a:pPr>
            <a:endParaRPr lang="en-US" sz="1600" dirty="0">
              <a:solidFill>
                <a:schemeClr val="tx2"/>
              </a:solidFill>
            </a:endParaRPr>
          </a:p>
        </p:txBody>
      </p:sp>
      <p:pic>
        <p:nvPicPr>
          <p:cNvPr id="5122" name="Picture 2" descr="Teaching resources Clipart and Stock Illustrations. 2,270 Teaching resources  vector EPS illustrations and drawings available to search from thousands of  royalty free clip art graphic designers.">
            <a:extLst>
              <a:ext uri="{FF2B5EF4-FFF2-40B4-BE49-F238E27FC236}">
                <a16:creationId xmlns:a16="http://schemas.microsoft.com/office/drawing/2014/main" id="{379E49C5-3481-4B94-8412-2B78D9204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67689" y="1749244"/>
            <a:ext cx="3982355" cy="351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428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916D9-36E7-99A8-A667-6C42C58B1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working TOGETHER!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F8895-D09D-79C5-618C-F4BC48238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261" y="1901950"/>
            <a:ext cx="8704184" cy="4581149"/>
          </a:xfrm>
        </p:spPr>
        <p:txBody>
          <a:bodyPr/>
          <a:lstStyle/>
          <a:p>
            <a:r>
              <a:rPr lang="en-US" sz="2400" dirty="0">
                <a:effectLst/>
                <a:latin typeface="ArialMT"/>
              </a:rPr>
              <a:t>The ESSA law requires that all Title I schools and families work together. </a:t>
            </a:r>
            <a:endParaRPr lang="en-US" sz="2800" dirty="0"/>
          </a:p>
          <a:p>
            <a:r>
              <a:rPr lang="en-US" sz="2400" dirty="0">
                <a:effectLst/>
                <a:latin typeface="ArialMT"/>
              </a:rPr>
              <a:t> The following documents are a collaboration between school and family: </a:t>
            </a:r>
            <a:endParaRPr lang="en-US" sz="2800" dirty="0"/>
          </a:p>
          <a:p>
            <a:pPr marL="0" indent="0">
              <a:buNone/>
            </a:pPr>
            <a:r>
              <a:rPr lang="en-US" sz="2400" dirty="0">
                <a:effectLst/>
                <a:latin typeface="Wingdings" pitchFamily="2" charset="2"/>
              </a:rPr>
              <a:t>      </a:t>
            </a:r>
            <a:r>
              <a:rPr lang="en-US" sz="2400" dirty="0">
                <a:effectLst/>
                <a:latin typeface="ArialMT"/>
              </a:rPr>
              <a:t>2025-2026 School Improvement Plan (SIP); </a:t>
            </a:r>
          </a:p>
          <a:p>
            <a:pPr>
              <a:buFont typeface="Wingdings" pitchFamily="2" charset="2"/>
              <a:buChar char=" "/>
            </a:pPr>
            <a:r>
              <a:rPr lang="en-US" sz="2400" dirty="0">
                <a:effectLst/>
                <a:latin typeface="Wingdings" pitchFamily="2" charset="2"/>
              </a:rPr>
              <a:t>     </a:t>
            </a:r>
            <a:r>
              <a:rPr lang="en-US" sz="2400" dirty="0">
                <a:effectLst/>
                <a:latin typeface="ArialMT"/>
              </a:rPr>
              <a:t>2025-2026 Title I School-level Parent and  </a:t>
            </a:r>
          </a:p>
          <a:p>
            <a:pPr>
              <a:buFont typeface="Wingdings" pitchFamily="2" charset="2"/>
              <a:buChar char=" "/>
            </a:pPr>
            <a:r>
              <a:rPr lang="en-US" sz="2400" dirty="0">
                <a:latin typeface="ArialMT"/>
              </a:rPr>
              <a:t>                     </a:t>
            </a:r>
            <a:r>
              <a:rPr lang="en-US" sz="2400" dirty="0">
                <a:effectLst/>
                <a:latin typeface="ArialMT"/>
              </a:rPr>
              <a:t>Family  </a:t>
            </a:r>
          </a:p>
          <a:p>
            <a:pPr>
              <a:buFont typeface="Wingdings" pitchFamily="2" charset="2"/>
              <a:buChar char=" "/>
            </a:pPr>
            <a:r>
              <a:rPr lang="en-US" sz="2400" dirty="0">
                <a:latin typeface="ArialMT"/>
              </a:rPr>
              <a:t>                     </a:t>
            </a:r>
            <a:r>
              <a:rPr lang="en-US" sz="2400" dirty="0">
                <a:effectLst/>
                <a:latin typeface="ArialMT"/>
              </a:rPr>
              <a:t>Engagement Plan (PFEP); and </a:t>
            </a:r>
          </a:p>
          <a:p>
            <a:pPr>
              <a:buFont typeface="Wingdings" pitchFamily="2" charset="2"/>
              <a:buChar char=" "/>
            </a:pPr>
            <a:r>
              <a:rPr lang="en-US" sz="2400" dirty="0">
                <a:latin typeface="ArialMT"/>
              </a:rPr>
              <a:t>              </a:t>
            </a:r>
            <a:r>
              <a:rPr lang="en-US" sz="2400" dirty="0">
                <a:effectLst/>
                <a:latin typeface="Wingdings" pitchFamily="2" charset="2"/>
              </a:rPr>
              <a:t> </a:t>
            </a:r>
            <a:r>
              <a:rPr lang="en-US" sz="2400" dirty="0">
                <a:effectLst/>
                <a:latin typeface="ArialMT"/>
              </a:rPr>
              <a:t>2025-2026 School-Parent Compact. 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306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54CC9-F11E-318D-2CEF-BDAD101F7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55" y="527605"/>
            <a:ext cx="8856890" cy="519197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b="1" i="0" u="none" strike="noStrike" dirty="0">
                <a:solidFill>
                  <a:srgbClr val="FF0000"/>
                </a:solidFill>
                <a:effectLst/>
                <a:latin typeface="Open Sans" panose="020B0606030504020204" pitchFamily="34" charset="0"/>
              </a:rPr>
              <a:t>Our Mission and Vison</a:t>
            </a:r>
          </a:p>
          <a:p>
            <a:pPr marL="0" indent="0" algn="ctr">
              <a:buNone/>
            </a:pPr>
            <a:endParaRPr lang="en-US" sz="4000" b="1" i="0" u="none" strike="noStrike" dirty="0">
              <a:solidFill>
                <a:srgbClr val="FF0000"/>
              </a:solidFill>
              <a:effectLst/>
              <a:latin typeface="Open Sans" panose="020B060603050402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333333"/>
                </a:solidFill>
                <a:effectLst/>
                <a:latin typeface="Sintony"/>
              </a:rPr>
              <a:t>Our mission at Cherokee Elementary is to promote a safe learning environment that promotes a love for learning daily, while setting goals and celebrating growth for all students.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333333"/>
                </a:solidFill>
                <a:effectLst/>
                <a:latin typeface="Sintony"/>
              </a:rPr>
              <a:t>Cherokee Elementary stakeholders envision our school as an environment that fosters high levels of achievement to meet the needs of all students while developing life-long learners.</a:t>
            </a:r>
          </a:p>
          <a:p>
            <a:pPr marL="0" indent="0" algn="l">
              <a:buNone/>
            </a:pPr>
            <a:endParaRPr lang="en-US" b="0" i="0" u="none" strike="noStrike" dirty="0">
              <a:solidFill>
                <a:srgbClr val="333333"/>
              </a:solidFill>
              <a:effectLst/>
              <a:latin typeface="Sintony"/>
            </a:endParaRPr>
          </a:p>
          <a:p>
            <a:pPr marL="0" indent="0">
              <a:buNone/>
            </a:pPr>
            <a:r>
              <a:rPr lang="en-US" b="0" i="0" u="none" strike="noStrike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4936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{72D30000-48F1-3942-AB28-315503505A69}tf10001070</Template>
  <TotalTime>4174</TotalTime>
  <Words>971</Words>
  <Application>Microsoft Office PowerPoint</Application>
  <PresentationFormat>On-screen Show (4:3)</PresentationFormat>
  <Paragraphs>123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Architects Daughter</vt:lpstr>
      <vt:lpstr>Arial</vt:lpstr>
      <vt:lpstr>ArialMT</vt:lpstr>
      <vt:lpstr>Calibri</vt:lpstr>
      <vt:lpstr>Janda Closer To Free</vt:lpstr>
      <vt:lpstr>Open Sans</vt:lpstr>
      <vt:lpstr>Rockwell</vt:lpstr>
      <vt:lpstr>Rockwell Condensed</vt:lpstr>
      <vt:lpstr>Rockwell Extra Bold</vt:lpstr>
      <vt:lpstr>Sintony</vt:lpstr>
      <vt:lpstr>Times New Roman</vt:lpstr>
      <vt:lpstr>Wingdings</vt:lpstr>
      <vt:lpstr>Wood Type</vt:lpstr>
      <vt:lpstr>Welcome  Cherokee Parents Thursday, September 11, 2025</vt:lpstr>
      <vt:lpstr>Today’s Agenda</vt:lpstr>
      <vt:lpstr>What is Title One?</vt:lpstr>
      <vt:lpstr>Notice of Title One School Status…</vt:lpstr>
      <vt:lpstr>Goals of Title I</vt:lpstr>
      <vt:lpstr>How Does Title One Help?</vt:lpstr>
      <vt:lpstr>PowerPoint Presentation</vt:lpstr>
      <vt:lpstr>working TOGETHER!</vt:lpstr>
      <vt:lpstr>PowerPoint Presentation</vt:lpstr>
      <vt:lpstr>Our school performance data</vt:lpstr>
      <vt:lpstr>Reporting Pupil Progress</vt:lpstr>
      <vt:lpstr>PowerPoint Presentation</vt:lpstr>
      <vt:lpstr>State and District Assessments</vt:lpstr>
      <vt:lpstr>Additional Assessments</vt:lpstr>
      <vt:lpstr>Parent’s Right to Know</vt:lpstr>
      <vt:lpstr>PowerPoint Presentation</vt:lpstr>
      <vt:lpstr>PowerPoint Presentation</vt:lpstr>
      <vt:lpstr>Thank you for your attendance!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Cherokee Parents Tuesday, August 24, 2021</dc:title>
  <dc:creator>SEBRINA  PERKINS</dc:creator>
  <cp:lastModifiedBy>ELIZABETH  MCCLENDONFRISON</cp:lastModifiedBy>
  <cp:revision>14</cp:revision>
  <dcterms:created xsi:type="dcterms:W3CDTF">2021-08-24T20:20:45Z</dcterms:created>
  <dcterms:modified xsi:type="dcterms:W3CDTF">2026-03-24T15:27:33Z</dcterms:modified>
</cp:coreProperties>
</file>