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Lst>
  <p:notesMasterIdLst>
    <p:notesMasterId r:id="rId22"/>
  </p:notesMasterIdLst>
  <p:sldIdLst>
    <p:sldId id="309" r:id="rId2"/>
    <p:sldId id="257" r:id="rId3"/>
    <p:sldId id="259" r:id="rId4"/>
    <p:sldId id="274" r:id="rId5"/>
    <p:sldId id="262" r:id="rId6"/>
    <p:sldId id="261" r:id="rId7"/>
    <p:sldId id="316" r:id="rId8"/>
    <p:sldId id="310" r:id="rId9"/>
    <p:sldId id="263" r:id="rId10"/>
    <p:sldId id="265" r:id="rId11"/>
    <p:sldId id="277" r:id="rId12"/>
    <p:sldId id="306" r:id="rId13"/>
    <p:sldId id="317" r:id="rId14"/>
    <p:sldId id="301" r:id="rId15"/>
    <p:sldId id="300" r:id="rId16"/>
    <p:sldId id="312" r:id="rId17"/>
    <p:sldId id="268" r:id="rId18"/>
    <p:sldId id="315" r:id="rId19"/>
    <p:sldId id="269" r:id="rId20"/>
    <p:sldId id="311" r:id="rId21"/>
  </p:sldIdLst>
  <p:sldSz cx="12192000" cy="6858000"/>
  <p:notesSz cx="7010400" cy="9296400"/>
  <p:embeddedFontLst>
    <p:embeddedFont>
      <p:font typeface="Arial Black" panose="020B0A04020102020204" pitchFamily="34" charset="0"/>
      <p:bold r:id="rId23"/>
    </p:embeddedFont>
    <p:embeddedFont>
      <p:font typeface="Arial Narrow" panose="020B0606020202030204" pitchFamily="3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Corbel" panose="020B050302020402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Revenue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628-4FC1-8DD9-140CDC9D8BB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628-4FC1-8DD9-140CDC9D8BB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628-4FC1-8DD9-140CDC9D8BB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628-4FC1-8DD9-140CDC9D8BB4}"/>
              </c:ext>
            </c:extLst>
          </c:dPt>
          <c:dLbls>
            <c:dLbl>
              <c:idx val="2"/>
              <c:layout>
                <c:manualLayout>
                  <c:x val="4.434761039936598E-3"/>
                  <c:y val="-3.0186184784280388E-3"/>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0773371436858852"/>
                      <c:h val="4.455656293698896E-2"/>
                    </c:manualLayout>
                  </c15:layout>
                </c:ext>
                <c:ext xmlns:c16="http://schemas.microsoft.com/office/drawing/2014/chart" uri="{C3380CC4-5D6E-409C-BE32-E72D297353CC}">
                  <c16:uniqueId val="{00000005-A628-4FC1-8DD9-140CDC9D8BB4}"/>
                </c:ext>
              </c:extLst>
            </c:dLbl>
            <c:dLbl>
              <c:idx val="3"/>
              <c:layout>
                <c:manualLayout>
                  <c:x val="0.11751962530602064"/>
                  <c:y val="2.1131280132406099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9734427645728003"/>
                      <c:h val="6.8706461547823089E-2"/>
                    </c:manualLayout>
                  </c15:layout>
                </c:ext>
                <c:ext xmlns:c16="http://schemas.microsoft.com/office/drawing/2014/chart" uri="{C3380CC4-5D6E-409C-BE32-E72D297353CC}">
                  <c16:uniqueId val="{00000007-A628-4FC1-8DD9-140CDC9D8BB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Taxes</c:v>
                </c:pt>
                <c:pt idx="1">
                  <c:v>State Aid</c:v>
                </c:pt>
                <c:pt idx="2">
                  <c:v>Other</c:v>
                </c:pt>
                <c:pt idx="3">
                  <c:v>Fund Balance</c:v>
                </c:pt>
              </c:strCache>
            </c:strRef>
          </c:cat>
          <c:val>
            <c:numRef>
              <c:f>Sheet1!$B$2:$B$5</c:f>
              <c:numCache>
                <c:formatCode>0.00%</c:formatCode>
                <c:ptCount val="4"/>
                <c:pt idx="0">
                  <c:v>0.44</c:v>
                </c:pt>
                <c:pt idx="1">
                  <c:v>0.5</c:v>
                </c:pt>
                <c:pt idx="2">
                  <c:v>3.5000000000000003E-2</c:v>
                </c:pt>
                <c:pt idx="3">
                  <c:v>2.5000000000000001E-2</c:v>
                </c:pt>
              </c:numCache>
            </c:numRef>
          </c:val>
          <c:extLst>
            <c:ext xmlns:c16="http://schemas.microsoft.com/office/drawing/2014/chart" uri="{C3380CC4-5D6E-409C-BE32-E72D297353CC}">
              <c16:uniqueId val="{00000008-A628-4FC1-8DD9-140CDC9D8BB4}"/>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lumMod val="85000"/>
      </a:schemeClr>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656-4C5E-8520-F995376F02C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656-4C5E-8520-F995376F02C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656-4C5E-8520-F995376F02C8}"/>
              </c:ext>
            </c:extLst>
          </c:dPt>
          <c:dLbls>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Sheet1!$A$2:$A$4</c:f>
              <c:strCache>
                <c:ptCount val="3"/>
                <c:pt idx="0">
                  <c:v>Program</c:v>
                </c:pt>
                <c:pt idx="1">
                  <c:v>Capital</c:v>
                </c:pt>
                <c:pt idx="2">
                  <c:v>Administrative</c:v>
                </c:pt>
              </c:strCache>
            </c:strRef>
          </c:cat>
          <c:val>
            <c:numRef>
              <c:f>Sheet1!$B$2:$B$4</c:f>
              <c:numCache>
                <c:formatCode>0.00</c:formatCode>
                <c:ptCount val="3"/>
                <c:pt idx="0">
                  <c:v>76.38</c:v>
                </c:pt>
                <c:pt idx="1">
                  <c:v>13.42</c:v>
                </c:pt>
                <c:pt idx="2">
                  <c:v>10.199999999999999</c:v>
                </c:pt>
              </c:numCache>
            </c:numRef>
          </c:val>
          <c:extLst>
            <c:ext xmlns:c16="http://schemas.microsoft.com/office/drawing/2014/chart" uri="{C3380CC4-5D6E-409C-BE32-E72D297353CC}">
              <c16:uniqueId val="{00000006-6656-4C5E-8520-F995376F02C8}"/>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lumMod val="85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40" cy="466434"/>
          </a:xfrm>
          <a:prstGeom prst="rect">
            <a:avLst/>
          </a:prstGeom>
          <a:noFill/>
          <a:ln>
            <a:noFill/>
          </a:ln>
        </p:spPr>
        <p:txBody>
          <a:bodyPr spcFirstLastPara="1" wrap="square" lIns="93134" tIns="93134" rIns="93134" bIns="93134"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40" y="0"/>
            <a:ext cx="3037840" cy="466434"/>
          </a:xfrm>
          <a:prstGeom prst="rect">
            <a:avLst/>
          </a:prstGeom>
          <a:noFill/>
          <a:ln>
            <a:noFill/>
          </a:ln>
        </p:spPr>
        <p:txBody>
          <a:bodyPr spcFirstLastPara="1" wrap="square" lIns="93134" tIns="93134" rIns="93134" bIns="93134"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701040" y="4473892"/>
            <a:ext cx="5608320" cy="3660458"/>
          </a:xfrm>
          <a:prstGeom prst="rect">
            <a:avLst/>
          </a:prstGeom>
          <a:noFill/>
          <a:ln>
            <a:noFill/>
          </a:ln>
        </p:spPr>
        <p:txBody>
          <a:bodyPr spcFirstLastPara="1" wrap="square" lIns="93134" tIns="93134" rIns="93134" bIns="93134"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9"/>
            <a:ext cx="3037840" cy="466433"/>
          </a:xfrm>
          <a:prstGeom prst="rect">
            <a:avLst/>
          </a:prstGeom>
          <a:noFill/>
          <a:ln>
            <a:noFill/>
          </a:ln>
        </p:spPr>
        <p:txBody>
          <a:bodyPr spcFirstLastPara="1" wrap="square" lIns="93134" tIns="93134" rIns="93134" bIns="93134"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40" y="8829969"/>
            <a:ext cx="3037840" cy="466433"/>
          </a:xfrm>
          <a:prstGeom prst="rect">
            <a:avLst/>
          </a:prstGeom>
          <a:noFill/>
          <a:ln>
            <a:noFill/>
          </a:ln>
        </p:spPr>
        <p:txBody>
          <a:bodyPr spcFirstLastPara="1" wrap="square" lIns="93134" tIns="46554" rIns="93134" bIns="46554"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40225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701040" y="4473892"/>
            <a:ext cx="5608320" cy="3660458"/>
          </a:xfrm>
          <a:prstGeom prst="rect">
            <a:avLst/>
          </a:prstGeom>
        </p:spPr>
        <p:txBody>
          <a:bodyPr spcFirstLastPara="1" wrap="square" lIns="93134" tIns="93134" rIns="93134" bIns="93134" anchor="t" anchorCtr="0">
            <a:noAutofit/>
          </a:bodyPr>
          <a:lstStyle/>
          <a:p>
            <a:pPr marL="0" indent="0"/>
            <a:endParaRPr/>
          </a:p>
        </p:txBody>
      </p:sp>
      <p:sp>
        <p:nvSpPr>
          <p:cNvPr id="158" name="Shape 158"/>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3957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7" name="Shape 197"/>
          <p:cNvSpPr txBox="1">
            <a:spLocks noGrp="1"/>
          </p:cNvSpPr>
          <p:nvPr>
            <p:ph type="body" idx="1"/>
          </p:nvPr>
        </p:nvSpPr>
        <p:spPr>
          <a:xfrm>
            <a:off x="701040" y="4473892"/>
            <a:ext cx="5608320" cy="3660458"/>
          </a:xfrm>
          <a:prstGeom prst="rect">
            <a:avLst/>
          </a:prstGeom>
          <a:noFill/>
          <a:ln>
            <a:noFill/>
          </a:ln>
        </p:spPr>
        <p:txBody>
          <a:bodyPr spcFirstLastPara="1" wrap="square" lIns="93134" tIns="46554" rIns="93134" bIns="46554" anchor="t" anchorCtr="0">
            <a:noAutofit/>
          </a:bodyPr>
          <a:lstStyle/>
          <a:p>
            <a:pPr marL="0" indent="0"/>
            <a:endParaRPr/>
          </a:p>
        </p:txBody>
      </p:sp>
      <p:sp>
        <p:nvSpPr>
          <p:cNvPr id="198" name="Shape 198"/>
          <p:cNvSpPr txBox="1">
            <a:spLocks noGrp="1"/>
          </p:cNvSpPr>
          <p:nvPr>
            <p:ph type="sldNum" idx="12"/>
          </p:nvPr>
        </p:nvSpPr>
        <p:spPr>
          <a:xfrm>
            <a:off x="3970940" y="8829969"/>
            <a:ext cx="3037840" cy="466433"/>
          </a:xfrm>
          <a:prstGeom prst="rect">
            <a:avLst/>
          </a:prstGeom>
          <a:noFill/>
          <a:ln>
            <a:noFill/>
          </a:ln>
        </p:spPr>
        <p:txBody>
          <a:bodyPr spcFirstLastPara="1" wrap="square" lIns="93134" tIns="46554" rIns="93134" bIns="46554" anchor="b" anchorCtr="0">
            <a:noAutofit/>
          </a:bodyPr>
          <a:lstStyle/>
          <a:p>
            <a:pPr algn="r"/>
            <a:fld id="{00000000-1234-1234-1234-123412341234}" type="slidenum">
              <a:rPr lang="en-US" sz="1200">
                <a:solidFill>
                  <a:schemeClr val="dk1"/>
                </a:solidFill>
                <a:latin typeface="Calibri"/>
                <a:ea typeface="Calibri"/>
                <a:cs typeface="Calibri"/>
                <a:sym typeface="Calibri"/>
              </a:rPr>
              <a:pPr algn="r"/>
              <a:t>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16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701040" y="4473892"/>
            <a:ext cx="5608320" cy="3660458"/>
          </a:xfrm>
          <a:prstGeom prst="rect">
            <a:avLst/>
          </a:prstGeom>
        </p:spPr>
        <p:txBody>
          <a:bodyPr spcFirstLastPara="1" wrap="square" lIns="93134" tIns="93134" rIns="93134" bIns="93134" anchor="t" anchorCtr="0">
            <a:noAutofit/>
          </a:bodyPr>
          <a:lstStyle/>
          <a:p>
            <a:pPr marL="0" indent="0"/>
            <a:endParaRPr/>
          </a:p>
        </p:txBody>
      </p:sp>
      <p:sp>
        <p:nvSpPr>
          <p:cNvPr id="217" name="Shape 217"/>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6112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txBox="1">
            <a:spLocks noGrp="1"/>
          </p:cNvSpPr>
          <p:nvPr>
            <p:ph type="body" idx="1"/>
          </p:nvPr>
        </p:nvSpPr>
        <p:spPr>
          <a:xfrm>
            <a:off x="701040" y="4473892"/>
            <a:ext cx="5608320" cy="3660458"/>
          </a:xfrm>
          <a:prstGeom prst="rect">
            <a:avLst/>
          </a:prstGeom>
        </p:spPr>
        <p:txBody>
          <a:bodyPr spcFirstLastPara="1" wrap="square" lIns="93134" tIns="93134" rIns="93134" bIns="93134" anchor="t" anchorCtr="0">
            <a:noAutofit/>
          </a:bodyPr>
          <a:lstStyle/>
          <a:p>
            <a:pPr marL="0" indent="0"/>
            <a:endParaRPr/>
          </a:p>
        </p:txBody>
      </p:sp>
      <p:sp>
        <p:nvSpPr>
          <p:cNvPr id="211" name="Shape 211"/>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4267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701040" y="4473892"/>
            <a:ext cx="5608320" cy="3660458"/>
          </a:xfrm>
          <a:prstGeom prst="rect">
            <a:avLst/>
          </a:prstGeom>
        </p:spPr>
        <p:txBody>
          <a:bodyPr spcFirstLastPara="1" wrap="square" lIns="93134" tIns="93134" rIns="93134" bIns="93134" anchor="t" anchorCtr="0">
            <a:noAutofit/>
          </a:bodyPr>
          <a:lstStyle/>
          <a:p>
            <a:pPr marL="0" indent="0"/>
            <a:endParaRPr/>
          </a:p>
        </p:txBody>
      </p:sp>
      <p:sp>
        <p:nvSpPr>
          <p:cNvPr id="224" name="Shape 22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287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701040" y="4473892"/>
            <a:ext cx="5608320" cy="3660458"/>
          </a:xfrm>
          <a:prstGeom prst="rect">
            <a:avLst/>
          </a:prstGeom>
        </p:spPr>
        <p:txBody>
          <a:bodyPr spcFirstLastPara="1" wrap="square" lIns="93134" tIns="93134" rIns="93134" bIns="93134" anchor="t" anchorCtr="0">
            <a:noAutofit/>
          </a:bodyPr>
          <a:lstStyle/>
          <a:p>
            <a:pPr marL="0" indent="0"/>
            <a:endParaRPr/>
          </a:p>
        </p:txBody>
      </p:sp>
      <p:sp>
        <p:nvSpPr>
          <p:cNvPr id="236" name="Shape 236"/>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4839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701040" y="4473892"/>
            <a:ext cx="5608320" cy="3660458"/>
          </a:xfrm>
          <a:prstGeom prst="rect">
            <a:avLst/>
          </a:prstGeom>
        </p:spPr>
        <p:txBody>
          <a:bodyPr spcFirstLastPara="1" wrap="square" lIns="93134" tIns="93134" rIns="93134" bIns="93134" anchor="t" anchorCtr="0">
            <a:noAutofit/>
          </a:bodyPr>
          <a:lstStyle/>
          <a:p>
            <a:pPr marL="0" indent="0"/>
            <a:endParaRPr/>
          </a:p>
        </p:txBody>
      </p:sp>
      <p:sp>
        <p:nvSpPr>
          <p:cNvPr id="260" name="Shape 26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9170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701040" y="4473892"/>
            <a:ext cx="5608320" cy="3660458"/>
          </a:xfrm>
          <a:prstGeom prst="rect">
            <a:avLst/>
          </a:prstGeom>
        </p:spPr>
        <p:txBody>
          <a:bodyPr spcFirstLastPara="1" wrap="square" lIns="93134" tIns="93134" rIns="93134" bIns="93134" anchor="t" anchorCtr="0">
            <a:noAutofit/>
          </a:bodyPr>
          <a:lstStyle/>
          <a:p>
            <a:pPr marL="0" indent="0"/>
            <a:endParaRPr/>
          </a:p>
        </p:txBody>
      </p:sp>
      <p:sp>
        <p:nvSpPr>
          <p:cNvPr id="267" name="Shape 267"/>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904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marL="0" lvl="0" indent="0">
              <a:spcBef>
                <a:spcPts val="0"/>
              </a:spcBef>
              <a:spcAft>
                <a:spcPts val="0"/>
              </a:spcAft>
              <a:buNone/>
            </a:pPr>
            <a:fld id="{00000000-1234-1234-1234-123412341234}"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831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31758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3060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EDEDED"/>
              </a:buClr>
              <a:buSzPts val="5400"/>
              <a:buFont typeface="Corbel"/>
              <a:buNone/>
              <a:defRPr sz="5400" b="0" i="0" u="none" strike="noStrike" cap="none">
                <a:solidFill>
                  <a:srgbClr val="EDEDED"/>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1337282" y="1885950"/>
            <a:ext cx="2946866" cy="57626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lt2"/>
              </a:buClr>
              <a:buSzPts val="2400"/>
              <a:buFont typeface="Arial"/>
              <a:buNone/>
              <a:defRPr sz="2400" b="0" i="0" u="none" strike="noStrike" cap="none">
                <a:solidFill>
                  <a:schemeClr val="lt2"/>
                </a:solidFill>
                <a:latin typeface="Corbel"/>
                <a:ea typeface="Corbel"/>
                <a:cs typeface="Corbel"/>
                <a:sym typeface="Corbel"/>
              </a:defRPr>
            </a:lvl1pPr>
            <a:lvl2pPr marL="914400" marR="0" lvl="1" indent="-228600" algn="l" rtl="0">
              <a:lnSpc>
                <a:spcPct val="90000"/>
              </a:lnSpc>
              <a:spcBef>
                <a:spcPts val="500"/>
              </a:spcBef>
              <a:spcAft>
                <a:spcPts val="0"/>
              </a:spcAft>
              <a:buClr>
                <a:srgbClr val="EDEDED"/>
              </a:buClr>
              <a:buSzPts val="2000"/>
              <a:buFont typeface="Arial"/>
              <a:buNone/>
              <a:defRPr sz="2000" b="1" i="0" u="none" strike="noStrike" cap="none">
                <a:solidFill>
                  <a:srgbClr val="EDEDED"/>
                </a:solidFill>
                <a:latin typeface="Corbel"/>
                <a:ea typeface="Corbel"/>
                <a:cs typeface="Corbel"/>
                <a:sym typeface="Corbel"/>
              </a:defRPr>
            </a:lvl2pPr>
            <a:lvl3pPr marL="1371600" marR="0" lvl="2" indent="-228600" algn="l" rtl="0">
              <a:lnSpc>
                <a:spcPct val="90000"/>
              </a:lnSpc>
              <a:spcBef>
                <a:spcPts val="500"/>
              </a:spcBef>
              <a:spcAft>
                <a:spcPts val="0"/>
              </a:spcAft>
              <a:buClr>
                <a:srgbClr val="EDEDED"/>
              </a:buClr>
              <a:buSzPts val="1800"/>
              <a:buFont typeface="Arial"/>
              <a:buNone/>
              <a:defRPr sz="1800" b="1" i="0" u="none" strike="noStrike" cap="none">
                <a:solidFill>
                  <a:srgbClr val="EDEDED"/>
                </a:solidFill>
                <a:latin typeface="Corbel"/>
                <a:ea typeface="Corbel"/>
                <a:cs typeface="Corbel"/>
                <a:sym typeface="Corbel"/>
              </a:defRPr>
            </a:lvl3pPr>
            <a:lvl4pPr marL="1828800" marR="0" lvl="3" indent="-228600" algn="l" rtl="0">
              <a:lnSpc>
                <a:spcPct val="90000"/>
              </a:lnSpc>
              <a:spcBef>
                <a:spcPts val="500"/>
              </a:spcBef>
              <a:spcAft>
                <a:spcPts val="0"/>
              </a:spcAft>
              <a:buClr>
                <a:srgbClr val="EDEDED"/>
              </a:buClr>
              <a:buSzPts val="1600"/>
              <a:buFont typeface="Arial"/>
              <a:buNone/>
              <a:defRPr sz="1600" b="1" i="0" u="none" strike="noStrike" cap="none">
                <a:solidFill>
                  <a:srgbClr val="EDEDED"/>
                </a:solidFill>
                <a:latin typeface="Corbel"/>
                <a:ea typeface="Corbel"/>
                <a:cs typeface="Corbel"/>
                <a:sym typeface="Corbel"/>
              </a:defRPr>
            </a:lvl4pPr>
            <a:lvl5pPr marL="2286000" marR="0" lvl="4" indent="-228600" algn="l" rtl="0">
              <a:lnSpc>
                <a:spcPct val="90000"/>
              </a:lnSpc>
              <a:spcBef>
                <a:spcPts val="500"/>
              </a:spcBef>
              <a:spcAft>
                <a:spcPts val="0"/>
              </a:spcAft>
              <a:buClr>
                <a:srgbClr val="EDEDED"/>
              </a:buClr>
              <a:buSzPts val="1600"/>
              <a:buFont typeface="Arial"/>
              <a:buNone/>
              <a:defRPr sz="1600" b="1" i="0" u="none" strike="noStrike" cap="none">
                <a:solidFill>
                  <a:srgbClr val="EDEDED"/>
                </a:solidFill>
                <a:latin typeface="Corbel"/>
                <a:ea typeface="Corbel"/>
                <a:cs typeface="Corbel"/>
                <a:sym typeface="Corbel"/>
              </a:defRPr>
            </a:lvl5pPr>
            <a:lvl6pPr marL="2743200" marR="0" lvl="5"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orbel"/>
                <a:ea typeface="Corbel"/>
                <a:cs typeface="Corbel"/>
                <a:sym typeface="Corbel"/>
              </a:defRPr>
            </a:lvl6pPr>
            <a:lvl7pPr marL="3200400" marR="0" lvl="6"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orbel"/>
                <a:ea typeface="Corbel"/>
                <a:cs typeface="Corbel"/>
                <a:sym typeface="Corbel"/>
              </a:defRPr>
            </a:lvl7pPr>
            <a:lvl8pPr marL="3657600" marR="0" lvl="7"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orbel"/>
                <a:ea typeface="Corbel"/>
                <a:cs typeface="Corbel"/>
                <a:sym typeface="Corbel"/>
              </a:defRPr>
            </a:lvl8pPr>
            <a:lvl9pPr marL="4114800" marR="0" lvl="8"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orbel"/>
                <a:ea typeface="Corbel"/>
                <a:cs typeface="Corbel"/>
                <a:sym typeface="Corbel"/>
              </a:defRPr>
            </a:lvl9pPr>
          </a:lstStyle>
          <a:p>
            <a:endParaRPr/>
          </a:p>
        </p:txBody>
      </p:sp>
      <p:sp>
        <p:nvSpPr>
          <p:cNvPr id="43" name="Shape 43"/>
          <p:cNvSpPr txBox="1">
            <a:spLocks noGrp="1"/>
          </p:cNvSpPr>
          <p:nvPr>
            <p:ph type="body" idx="2"/>
          </p:nvPr>
        </p:nvSpPr>
        <p:spPr>
          <a:xfrm>
            <a:off x="1356798" y="2571750"/>
            <a:ext cx="2927350" cy="358933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EDEDED"/>
              </a:buClr>
              <a:buSzPts val="1400"/>
              <a:buFont typeface="Arial"/>
              <a:buNone/>
              <a:defRPr sz="1400" b="0" i="0" u="none" strike="noStrike" cap="none">
                <a:solidFill>
                  <a:srgbClr val="EDEDED"/>
                </a:solidFill>
                <a:latin typeface="Corbel"/>
                <a:ea typeface="Corbel"/>
                <a:cs typeface="Corbel"/>
                <a:sym typeface="Corbel"/>
              </a:defRPr>
            </a:lvl1pPr>
            <a:lvl2pPr marL="914400" marR="0" lvl="1" indent="-228600" algn="l" rtl="0">
              <a:lnSpc>
                <a:spcPct val="90000"/>
              </a:lnSpc>
              <a:spcBef>
                <a:spcPts val="50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2pPr>
            <a:lvl3pPr marL="1371600" marR="0" lvl="2" indent="-228600" algn="l" rtl="0">
              <a:lnSpc>
                <a:spcPct val="90000"/>
              </a:lnSpc>
              <a:spcBef>
                <a:spcPts val="500"/>
              </a:spcBef>
              <a:spcAft>
                <a:spcPts val="0"/>
              </a:spcAft>
              <a:buClr>
                <a:srgbClr val="EDEDED"/>
              </a:buClr>
              <a:buSzPts val="1000"/>
              <a:buFont typeface="Arial"/>
              <a:buNone/>
              <a:defRPr sz="1000" b="0" i="0" u="none" strike="noStrike" cap="none">
                <a:solidFill>
                  <a:srgbClr val="EDEDED"/>
                </a:solidFill>
                <a:latin typeface="Corbel"/>
                <a:ea typeface="Corbel"/>
                <a:cs typeface="Corbel"/>
                <a:sym typeface="Corbel"/>
              </a:defRPr>
            </a:lvl3pPr>
            <a:lvl4pPr marL="1828800" marR="0" lvl="3" indent="-228600" algn="l" rtl="0">
              <a:lnSpc>
                <a:spcPct val="90000"/>
              </a:lnSpc>
              <a:spcBef>
                <a:spcPts val="500"/>
              </a:spcBef>
              <a:spcAft>
                <a:spcPts val="0"/>
              </a:spcAft>
              <a:buClr>
                <a:srgbClr val="EDEDED"/>
              </a:buClr>
              <a:buSzPts val="900"/>
              <a:buFont typeface="Arial"/>
              <a:buNone/>
              <a:defRPr sz="900" b="0" i="0" u="none" strike="noStrike" cap="none">
                <a:solidFill>
                  <a:srgbClr val="EDEDED"/>
                </a:solidFill>
                <a:latin typeface="Corbel"/>
                <a:ea typeface="Corbel"/>
                <a:cs typeface="Corbel"/>
                <a:sym typeface="Corbel"/>
              </a:defRPr>
            </a:lvl4pPr>
            <a:lvl5pPr marL="2286000" marR="0" lvl="4" indent="-228600" algn="l" rtl="0">
              <a:lnSpc>
                <a:spcPct val="90000"/>
              </a:lnSpc>
              <a:spcBef>
                <a:spcPts val="500"/>
              </a:spcBef>
              <a:spcAft>
                <a:spcPts val="0"/>
              </a:spcAft>
              <a:buClr>
                <a:srgbClr val="EDEDED"/>
              </a:buClr>
              <a:buSzPts val="900"/>
              <a:buFont typeface="Arial"/>
              <a:buNone/>
              <a:defRPr sz="900" b="0" i="0" u="none" strike="noStrike" cap="none">
                <a:solidFill>
                  <a:srgbClr val="EDEDED"/>
                </a:solidFill>
                <a:latin typeface="Corbel"/>
                <a:ea typeface="Corbel"/>
                <a:cs typeface="Corbel"/>
                <a:sym typeface="Corbel"/>
              </a:defRPr>
            </a:lvl5pPr>
            <a:lvl6pPr marL="2743200" marR="0" lvl="5"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orbel"/>
                <a:ea typeface="Corbel"/>
                <a:cs typeface="Corbel"/>
                <a:sym typeface="Corbel"/>
              </a:defRPr>
            </a:lvl6pPr>
            <a:lvl7pPr marL="3200400" marR="0" lvl="6"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orbel"/>
                <a:ea typeface="Corbel"/>
                <a:cs typeface="Corbel"/>
                <a:sym typeface="Corbel"/>
              </a:defRPr>
            </a:lvl7pPr>
            <a:lvl8pPr marL="3657600" marR="0" lvl="7"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orbel"/>
                <a:ea typeface="Corbel"/>
                <a:cs typeface="Corbel"/>
                <a:sym typeface="Corbel"/>
              </a:defRPr>
            </a:lvl8pPr>
            <a:lvl9pPr marL="4114800" marR="0" lvl="8"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orbel"/>
                <a:ea typeface="Corbel"/>
                <a:cs typeface="Corbel"/>
                <a:sym typeface="Corbel"/>
              </a:defRPr>
            </a:lvl9pPr>
          </a:lstStyle>
          <a:p>
            <a:endParaRPr/>
          </a:p>
        </p:txBody>
      </p:sp>
      <p:sp>
        <p:nvSpPr>
          <p:cNvPr id="44" name="Shape 44"/>
          <p:cNvSpPr txBox="1">
            <a:spLocks noGrp="1"/>
          </p:cNvSpPr>
          <p:nvPr>
            <p:ph type="body" idx="3"/>
          </p:nvPr>
        </p:nvSpPr>
        <p:spPr>
          <a:xfrm>
            <a:off x="4587994" y="1885950"/>
            <a:ext cx="2936241" cy="57626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lt2"/>
              </a:buClr>
              <a:buSzPts val="2400"/>
              <a:buFont typeface="Arial"/>
              <a:buNone/>
              <a:defRPr sz="2400" b="0" i="0" u="none" strike="noStrike" cap="none">
                <a:solidFill>
                  <a:schemeClr val="lt2"/>
                </a:solidFill>
                <a:latin typeface="Corbel"/>
                <a:ea typeface="Corbel"/>
                <a:cs typeface="Corbel"/>
                <a:sym typeface="Corbel"/>
              </a:defRPr>
            </a:lvl1pPr>
            <a:lvl2pPr marL="914400" marR="0" lvl="1" indent="-381000" algn="l" rtl="0">
              <a:lnSpc>
                <a:spcPct val="90000"/>
              </a:lnSpc>
              <a:spcBef>
                <a:spcPts val="500"/>
              </a:spcBef>
              <a:spcAft>
                <a:spcPts val="0"/>
              </a:spcAft>
              <a:buClr>
                <a:srgbClr val="EDEDED"/>
              </a:buClr>
              <a:buSzPts val="2400"/>
              <a:buFont typeface="Arial"/>
              <a:buChar char="•"/>
              <a:defRPr sz="2400" b="0" i="0" u="none" strike="noStrike" cap="none">
                <a:solidFill>
                  <a:srgbClr val="EDEDED"/>
                </a:solidFill>
                <a:latin typeface="Corbel"/>
                <a:ea typeface="Corbel"/>
                <a:cs typeface="Corbel"/>
                <a:sym typeface="Corbel"/>
              </a:defRPr>
            </a:lvl2pPr>
            <a:lvl3pPr marL="1371600" marR="0" lvl="2" indent="-355600" algn="l" rtl="0">
              <a:lnSpc>
                <a:spcPct val="90000"/>
              </a:lnSpc>
              <a:spcBef>
                <a:spcPts val="500"/>
              </a:spcBef>
              <a:spcAft>
                <a:spcPts val="0"/>
              </a:spcAft>
              <a:buClr>
                <a:srgbClr val="EDEDED"/>
              </a:buClr>
              <a:buSzPts val="2000"/>
              <a:buFont typeface="Arial"/>
              <a:buChar char="•"/>
              <a:defRPr sz="2000" b="0" i="0" u="none" strike="noStrike" cap="none">
                <a:solidFill>
                  <a:srgbClr val="EDEDED"/>
                </a:solidFill>
                <a:latin typeface="Corbel"/>
                <a:ea typeface="Corbel"/>
                <a:cs typeface="Corbel"/>
                <a:sym typeface="Corbel"/>
              </a:defRPr>
            </a:lvl3pPr>
            <a:lvl4pPr marL="1828800" marR="0" lvl="3"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orbel"/>
                <a:ea typeface="Corbel"/>
                <a:cs typeface="Corbel"/>
                <a:sym typeface="Corbel"/>
              </a:defRPr>
            </a:lvl4pPr>
            <a:lvl5pPr marL="2286000" marR="0" lvl="4"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orbel"/>
                <a:ea typeface="Corbel"/>
                <a:cs typeface="Corbel"/>
                <a:sym typeface="Corbe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orbel"/>
                <a:ea typeface="Corbel"/>
                <a:cs typeface="Corbel"/>
                <a:sym typeface="Corbe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orbel"/>
                <a:ea typeface="Corbel"/>
                <a:cs typeface="Corbel"/>
                <a:sym typeface="Corbe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orbel"/>
                <a:ea typeface="Corbel"/>
                <a:cs typeface="Corbel"/>
                <a:sym typeface="Corbe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orbel"/>
                <a:ea typeface="Corbel"/>
                <a:cs typeface="Corbel"/>
                <a:sym typeface="Corbel"/>
              </a:defRPr>
            </a:lvl9pPr>
          </a:lstStyle>
          <a:p>
            <a:endParaRPr/>
          </a:p>
        </p:txBody>
      </p:sp>
      <p:sp>
        <p:nvSpPr>
          <p:cNvPr id="45" name="Shape 45"/>
          <p:cNvSpPr txBox="1">
            <a:spLocks noGrp="1"/>
          </p:cNvSpPr>
          <p:nvPr>
            <p:ph type="body" idx="4"/>
          </p:nvPr>
        </p:nvSpPr>
        <p:spPr>
          <a:xfrm>
            <a:off x="4577441" y="2571750"/>
            <a:ext cx="2946794" cy="358933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EDEDED"/>
              </a:buClr>
              <a:buSzPts val="1400"/>
              <a:buFont typeface="Arial"/>
              <a:buNone/>
              <a:defRPr sz="1400" b="0" i="0" u="none" strike="noStrike" cap="none">
                <a:solidFill>
                  <a:srgbClr val="EDEDED"/>
                </a:solidFill>
                <a:latin typeface="Corbel"/>
                <a:ea typeface="Corbel"/>
                <a:cs typeface="Corbel"/>
                <a:sym typeface="Corbel"/>
              </a:defRPr>
            </a:lvl1pPr>
            <a:lvl2pPr marL="914400" marR="0" lvl="1" indent="-228600" algn="l" rtl="0">
              <a:lnSpc>
                <a:spcPct val="90000"/>
              </a:lnSpc>
              <a:spcBef>
                <a:spcPts val="50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2pPr>
            <a:lvl3pPr marL="1371600" marR="0" lvl="2" indent="-228600" algn="l" rtl="0">
              <a:lnSpc>
                <a:spcPct val="90000"/>
              </a:lnSpc>
              <a:spcBef>
                <a:spcPts val="500"/>
              </a:spcBef>
              <a:spcAft>
                <a:spcPts val="0"/>
              </a:spcAft>
              <a:buClr>
                <a:srgbClr val="EDEDED"/>
              </a:buClr>
              <a:buSzPts val="1000"/>
              <a:buFont typeface="Arial"/>
              <a:buNone/>
              <a:defRPr sz="1000" b="0" i="0" u="none" strike="noStrike" cap="none">
                <a:solidFill>
                  <a:srgbClr val="EDEDED"/>
                </a:solidFill>
                <a:latin typeface="Corbel"/>
                <a:ea typeface="Corbel"/>
                <a:cs typeface="Corbel"/>
                <a:sym typeface="Corbel"/>
              </a:defRPr>
            </a:lvl3pPr>
            <a:lvl4pPr marL="1828800" marR="0" lvl="3" indent="-228600" algn="l" rtl="0">
              <a:lnSpc>
                <a:spcPct val="90000"/>
              </a:lnSpc>
              <a:spcBef>
                <a:spcPts val="500"/>
              </a:spcBef>
              <a:spcAft>
                <a:spcPts val="0"/>
              </a:spcAft>
              <a:buClr>
                <a:srgbClr val="EDEDED"/>
              </a:buClr>
              <a:buSzPts val="900"/>
              <a:buFont typeface="Arial"/>
              <a:buNone/>
              <a:defRPr sz="900" b="0" i="0" u="none" strike="noStrike" cap="none">
                <a:solidFill>
                  <a:srgbClr val="EDEDED"/>
                </a:solidFill>
                <a:latin typeface="Corbel"/>
                <a:ea typeface="Corbel"/>
                <a:cs typeface="Corbel"/>
                <a:sym typeface="Corbel"/>
              </a:defRPr>
            </a:lvl4pPr>
            <a:lvl5pPr marL="2286000" marR="0" lvl="4" indent="-228600" algn="l" rtl="0">
              <a:lnSpc>
                <a:spcPct val="90000"/>
              </a:lnSpc>
              <a:spcBef>
                <a:spcPts val="500"/>
              </a:spcBef>
              <a:spcAft>
                <a:spcPts val="0"/>
              </a:spcAft>
              <a:buClr>
                <a:srgbClr val="EDEDED"/>
              </a:buClr>
              <a:buSzPts val="900"/>
              <a:buFont typeface="Arial"/>
              <a:buNone/>
              <a:defRPr sz="900" b="0" i="0" u="none" strike="noStrike" cap="none">
                <a:solidFill>
                  <a:srgbClr val="EDEDED"/>
                </a:solidFill>
                <a:latin typeface="Corbel"/>
                <a:ea typeface="Corbel"/>
                <a:cs typeface="Corbel"/>
                <a:sym typeface="Corbel"/>
              </a:defRPr>
            </a:lvl5pPr>
            <a:lvl6pPr marL="2743200" marR="0" lvl="5"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orbel"/>
                <a:ea typeface="Corbel"/>
                <a:cs typeface="Corbel"/>
                <a:sym typeface="Corbel"/>
              </a:defRPr>
            </a:lvl6pPr>
            <a:lvl7pPr marL="3200400" marR="0" lvl="6"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orbel"/>
                <a:ea typeface="Corbel"/>
                <a:cs typeface="Corbel"/>
                <a:sym typeface="Corbel"/>
              </a:defRPr>
            </a:lvl7pPr>
            <a:lvl8pPr marL="3657600" marR="0" lvl="7"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orbel"/>
                <a:ea typeface="Corbel"/>
                <a:cs typeface="Corbel"/>
                <a:sym typeface="Corbel"/>
              </a:defRPr>
            </a:lvl8pPr>
            <a:lvl9pPr marL="4114800" marR="0" lvl="8"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orbel"/>
                <a:ea typeface="Corbel"/>
                <a:cs typeface="Corbel"/>
                <a:sym typeface="Corbel"/>
              </a:defRPr>
            </a:lvl9pPr>
          </a:lstStyle>
          <a:p>
            <a:endParaRPr/>
          </a:p>
        </p:txBody>
      </p:sp>
      <p:sp>
        <p:nvSpPr>
          <p:cNvPr id="46" name="Shape 46"/>
          <p:cNvSpPr txBox="1">
            <a:spLocks noGrp="1"/>
          </p:cNvSpPr>
          <p:nvPr>
            <p:ph type="body" idx="5"/>
          </p:nvPr>
        </p:nvSpPr>
        <p:spPr>
          <a:xfrm>
            <a:off x="7829035" y="1885950"/>
            <a:ext cx="2932113" cy="57626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lt2"/>
              </a:buClr>
              <a:buSzPts val="2400"/>
              <a:buFont typeface="Arial"/>
              <a:buNone/>
              <a:defRPr sz="2400" b="0" i="0" u="none" strike="noStrike" cap="none">
                <a:solidFill>
                  <a:schemeClr val="lt2"/>
                </a:solidFill>
                <a:latin typeface="Corbel"/>
                <a:ea typeface="Corbel"/>
                <a:cs typeface="Corbel"/>
                <a:sym typeface="Corbel"/>
              </a:defRPr>
            </a:lvl1pPr>
            <a:lvl2pPr marL="914400" marR="0" lvl="1" indent="-381000" algn="l" rtl="0">
              <a:lnSpc>
                <a:spcPct val="90000"/>
              </a:lnSpc>
              <a:spcBef>
                <a:spcPts val="500"/>
              </a:spcBef>
              <a:spcAft>
                <a:spcPts val="0"/>
              </a:spcAft>
              <a:buClr>
                <a:srgbClr val="EDEDED"/>
              </a:buClr>
              <a:buSzPts val="2400"/>
              <a:buFont typeface="Arial"/>
              <a:buChar char="•"/>
              <a:defRPr sz="2400" b="0" i="0" u="none" strike="noStrike" cap="none">
                <a:solidFill>
                  <a:srgbClr val="EDEDED"/>
                </a:solidFill>
                <a:latin typeface="Corbel"/>
                <a:ea typeface="Corbel"/>
                <a:cs typeface="Corbel"/>
                <a:sym typeface="Corbel"/>
              </a:defRPr>
            </a:lvl2pPr>
            <a:lvl3pPr marL="1371600" marR="0" lvl="2" indent="-355600" algn="l" rtl="0">
              <a:lnSpc>
                <a:spcPct val="90000"/>
              </a:lnSpc>
              <a:spcBef>
                <a:spcPts val="500"/>
              </a:spcBef>
              <a:spcAft>
                <a:spcPts val="0"/>
              </a:spcAft>
              <a:buClr>
                <a:srgbClr val="EDEDED"/>
              </a:buClr>
              <a:buSzPts val="2000"/>
              <a:buFont typeface="Arial"/>
              <a:buChar char="•"/>
              <a:defRPr sz="2000" b="0" i="0" u="none" strike="noStrike" cap="none">
                <a:solidFill>
                  <a:srgbClr val="EDEDED"/>
                </a:solidFill>
                <a:latin typeface="Corbel"/>
                <a:ea typeface="Corbel"/>
                <a:cs typeface="Corbel"/>
                <a:sym typeface="Corbel"/>
              </a:defRPr>
            </a:lvl3pPr>
            <a:lvl4pPr marL="1828800" marR="0" lvl="3"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orbel"/>
                <a:ea typeface="Corbel"/>
                <a:cs typeface="Corbel"/>
                <a:sym typeface="Corbel"/>
              </a:defRPr>
            </a:lvl4pPr>
            <a:lvl5pPr marL="2286000" marR="0" lvl="4"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orbel"/>
                <a:ea typeface="Corbel"/>
                <a:cs typeface="Corbel"/>
                <a:sym typeface="Corbe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orbel"/>
                <a:ea typeface="Corbel"/>
                <a:cs typeface="Corbel"/>
                <a:sym typeface="Corbe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orbel"/>
                <a:ea typeface="Corbel"/>
                <a:cs typeface="Corbel"/>
                <a:sym typeface="Corbe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orbel"/>
                <a:ea typeface="Corbel"/>
                <a:cs typeface="Corbel"/>
                <a:sym typeface="Corbe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orbel"/>
                <a:ea typeface="Corbel"/>
                <a:cs typeface="Corbel"/>
                <a:sym typeface="Corbel"/>
              </a:defRPr>
            </a:lvl9pPr>
          </a:lstStyle>
          <a:p>
            <a:endParaRPr/>
          </a:p>
        </p:txBody>
      </p:sp>
      <p:sp>
        <p:nvSpPr>
          <p:cNvPr id="47" name="Shape 47"/>
          <p:cNvSpPr txBox="1">
            <a:spLocks noGrp="1"/>
          </p:cNvSpPr>
          <p:nvPr>
            <p:ph type="body" idx="6"/>
          </p:nvPr>
        </p:nvSpPr>
        <p:spPr>
          <a:xfrm>
            <a:off x="7829035" y="2571750"/>
            <a:ext cx="2932113" cy="358933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EDEDED"/>
              </a:buClr>
              <a:buSzPts val="1400"/>
              <a:buFont typeface="Arial"/>
              <a:buNone/>
              <a:defRPr sz="1400" b="0" i="0" u="none" strike="noStrike" cap="none">
                <a:solidFill>
                  <a:srgbClr val="EDEDED"/>
                </a:solidFill>
                <a:latin typeface="Corbel"/>
                <a:ea typeface="Corbel"/>
                <a:cs typeface="Corbel"/>
                <a:sym typeface="Corbel"/>
              </a:defRPr>
            </a:lvl1pPr>
            <a:lvl2pPr marL="914400" marR="0" lvl="1" indent="-228600" algn="l" rtl="0">
              <a:lnSpc>
                <a:spcPct val="90000"/>
              </a:lnSpc>
              <a:spcBef>
                <a:spcPts val="500"/>
              </a:spcBef>
              <a:spcAft>
                <a:spcPts val="0"/>
              </a:spcAft>
              <a:buClr>
                <a:srgbClr val="EDEDED"/>
              </a:buClr>
              <a:buSzPts val="1200"/>
              <a:buFont typeface="Arial"/>
              <a:buNone/>
              <a:defRPr sz="1200" b="0" i="0" u="none" strike="noStrike" cap="none">
                <a:solidFill>
                  <a:srgbClr val="EDEDED"/>
                </a:solidFill>
                <a:latin typeface="Corbel"/>
                <a:ea typeface="Corbel"/>
                <a:cs typeface="Corbel"/>
                <a:sym typeface="Corbel"/>
              </a:defRPr>
            </a:lvl2pPr>
            <a:lvl3pPr marL="1371600" marR="0" lvl="2" indent="-228600" algn="l" rtl="0">
              <a:lnSpc>
                <a:spcPct val="90000"/>
              </a:lnSpc>
              <a:spcBef>
                <a:spcPts val="500"/>
              </a:spcBef>
              <a:spcAft>
                <a:spcPts val="0"/>
              </a:spcAft>
              <a:buClr>
                <a:srgbClr val="EDEDED"/>
              </a:buClr>
              <a:buSzPts val="1000"/>
              <a:buFont typeface="Arial"/>
              <a:buNone/>
              <a:defRPr sz="1000" b="0" i="0" u="none" strike="noStrike" cap="none">
                <a:solidFill>
                  <a:srgbClr val="EDEDED"/>
                </a:solidFill>
                <a:latin typeface="Corbel"/>
                <a:ea typeface="Corbel"/>
                <a:cs typeface="Corbel"/>
                <a:sym typeface="Corbel"/>
              </a:defRPr>
            </a:lvl3pPr>
            <a:lvl4pPr marL="1828800" marR="0" lvl="3" indent="-228600" algn="l" rtl="0">
              <a:lnSpc>
                <a:spcPct val="90000"/>
              </a:lnSpc>
              <a:spcBef>
                <a:spcPts val="500"/>
              </a:spcBef>
              <a:spcAft>
                <a:spcPts val="0"/>
              </a:spcAft>
              <a:buClr>
                <a:srgbClr val="EDEDED"/>
              </a:buClr>
              <a:buSzPts val="900"/>
              <a:buFont typeface="Arial"/>
              <a:buNone/>
              <a:defRPr sz="900" b="0" i="0" u="none" strike="noStrike" cap="none">
                <a:solidFill>
                  <a:srgbClr val="EDEDED"/>
                </a:solidFill>
                <a:latin typeface="Corbel"/>
                <a:ea typeface="Corbel"/>
                <a:cs typeface="Corbel"/>
                <a:sym typeface="Corbel"/>
              </a:defRPr>
            </a:lvl4pPr>
            <a:lvl5pPr marL="2286000" marR="0" lvl="4" indent="-228600" algn="l" rtl="0">
              <a:lnSpc>
                <a:spcPct val="90000"/>
              </a:lnSpc>
              <a:spcBef>
                <a:spcPts val="500"/>
              </a:spcBef>
              <a:spcAft>
                <a:spcPts val="0"/>
              </a:spcAft>
              <a:buClr>
                <a:srgbClr val="EDEDED"/>
              </a:buClr>
              <a:buSzPts val="900"/>
              <a:buFont typeface="Arial"/>
              <a:buNone/>
              <a:defRPr sz="900" b="0" i="0" u="none" strike="noStrike" cap="none">
                <a:solidFill>
                  <a:srgbClr val="EDEDED"/>
                </a:solidFill>
                <a:latin typeface="Corbel"/>
                <a:ea typeface="Corbel"/>
                <a:cs typeface="Corbel"/>
                <a:sym typeface="Corbel"/>
              </a:defRPr>
            </a:lvl5pPr>
            <a:lvl6pPr marL="2743200" marR="0" lvl="5"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orbel"/>
                <a:ea typeface="Corbel"/>
                <a:cs typeface="Corbel"/>
                <a:sym typeface="Corbel"/>
              </a:defRPr>
            </a:lvl6pPr>
            <a:lvl7pPr marL="3200400" marR="0" lvl="6"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orbel"/>
                <a:ea typeface="Corbel"/>
                <a:cs typeface="Corbel"/>
                <a:sym typeface="Corbel"/>
              </a:defRPr>
            </a:lvl7pPr>
            <a:lvl8pPr marL="3657600" marR="0" lvl="7"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orbel"/>
                <a:ea typeface="Corbel"/>
                <a:cs typeface="Corbel"/>
                <a:sym typeface="Corbel"/>
              </a:defRPr>
            </a:lvl8pPr>
            <a:lvl9pPr marL="4114800" marR="0" lvl="8"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orbel"/>
                <a:ea typeface="Corbel"/>
                <a:cs typeface="Corbel"/>
                <a:sym typeface="Corbel"/>
              </a:defRPr>
            </a:lvl9pPr>
          </a:lstStyle>
          <a:p>
            <a:endParaRPr/>
          </a:p>
        </p:txBody>
      </p:sp>
      <p:sp>
        <p:nvSpPr>
          <p:cNvPr id="48" name="Shape 4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EDEDED"/>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49" name="Shape 4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EDEDED"/>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50" name="Shape 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EDEDED"/>
                </a:solidFill>
                <a:latin typeface="Corbel"/>
                <a:ea typeface="Corbel"/>
                <a:cs typeface="Corbel"/>
                <a:sym typeface="Corbel"/>
              </a:defRPr>
            </a:lvl1pPr>
            <a:lvl2pPr marL="0" marR="0" lvl="1" indent="0" algn="r" rtl="0">
              <a:spcBef>
                <a:spcPts val="0"/>
              </a:spcBef>
              <a:buNone/>
              <a:defRPr sz="1200">
                <a:solidFill>
                  <a:srgbClr val="EDEDED"/>
                </a:solidFill>
                <a:latin typeface="Corbel"/>
                <a:ea typeface="Corbel"/>
                <a:cs typeface="Corbel"/>
                <a:sym typeface="Corbel"/>
              </a:defRPr>
            </a:lvl2pPr>
            <a:lvl3pPr marL="0" marR="0" lvl="2" indent="0" algn="r" rtl="0">
              <a:spcBef>
                <a:spcPts val="0"/>
              </a:spcBef>
              <a:buNone/>
              <a:defRPr sz="1200">
                <a:solidFill>
                  <a:srgbClr val="EDEDED"/>
                </a:solidFill>
                <a:latin typeface="Corbel"/>
                <a:ea typeface="Corbel"/>
                <a:cs typeface="Corbel"/>
                <a:sym typeface="Corbel"/>
              </a:defRPr>
            </a:lvl3pPr>
            <a:lvl4pPr marL="0" marR="0" lvl="3" indent="0" algn="r" rtl="0">
              <a:spcBef>
                <a:spcPts val="0"/>
              </a:spcBef>
              <a:buNone/>
              <a:defRPr sz="1200">
                <a:solidFill>
                  <a:srgbClr val="EDEDED"/>
                </a:solidFill>
                <a:latin typeface="Corbel"/>
                <a:ea typeface="Corbel"/>
                <a:cs typeface="Corbel"/>
                <a:sym typeface="Corbel"/>
              </a:defRPr>
            </a:lvl4pPr>
            <a:lvl5pPr marL="0" marR="0" lvl="4" indent="0" algn="r" rtl="0">
              <a:spcBef>
                <a:spcPts val="0"/>
              </a:spcBef>
              <a:buNone/>
              <a:defRPr sz="1200">
                <a:solidFill>
                  <a:srgbClr val="EDEDED"/>
                </a:solidFill>
                <a:latin typeface="Corbel"/>
                <a:ea typeface="Corbel"/>
                <a:cs typeface="Corbel"/>
                <a:sym typeface="Corbel"/>
              </a:defRPr>
            </a:lvl5pPr>
            <a:lvl6pPr marL="0" marR="0" lvl="5" indent="0" algn="r" rtl="0">
              <a:spcBef>
                <a:spcPts val="0"/>
              </a:spcBef>
              <a:buNone/>
              <a:defRPr sz="1200">
                <a:solidFill>
                  <a:srgbClr val="EDEDED"/>
                </a:solidFill>
                <a:latin typeface="Corbel"/>
                <a:ea typeface="Corbel"/>
                <a:cs typeface="Corbel"/>
                <a:sym typeface="Corbel"/>
              </a:defRPr>
            </a:lvl6pPr>
            <a:lvl7pPr marL="0" marR="0" lvl="6" indent="0" algn="r" rtl="0">
              <a:spcBef>
                <a:spcPts val="0"/>
              </a:spcBef>
              <a:buNone/>
              <a:defRPr sz="1200">
                <a:solidFill>
                  <a:srgbClr val="EDEDED"/>
                </a:solidFill>
                <a:latin typeface="Corbel"/>
                <a:ea typeface="Corbel"/>
                <a:cs typeface="Corbel"/>
                <a:sym typeface="Corbel"/>
              </a:defRPr>
            </a:lvl7pPr>
            <a:lvl8pPr marL="0" marR="0" lvl="7" indent="0" algn="r" rtl="0">
              <a:spcBef>
                <a:spcPts val="0"/>
              </a:spcBef>
              <a:buNone/>
              <a:defRPr sz="1200">
                <a:solidFill>
                  <a:srgbClr val="EDEDED"/>
                </a:solidFill>
                <a:latin typeface="Corbel"/>
                <a:ea typeface="Corbel"/>
                <a:cs typeface="Corbel"/>
                <a:sym typeface="Corbel"/>
              </a:defRPr>
            </a:lvl8pPr>
            <a:lvl9pPr marL="0" marR="0" lvl="8" indent="0" algn="r" rtl="0">
              <a:spcBef>
                <a:spcPts val="0"/>
              </a:spcBef>
              <a:buNone/>
              <a:defRPr sz="1200">
                <a:solidFill>
                  <a:srgbClr val="EDEDED"/>
                </a:solidFill>
                <a:latin typeface="Corbel"/>
                <a:ea typeface="Corbel"/>
                <a:cs typeface="Corbel"/>
                <a:sym typeface="Corbel"/>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03658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2125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153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9291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87065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10614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53811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60810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3248719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62D6E202-B606-4609-B914-27C9371A1F6D}" type="datetime1">
              <a:rPr lang="en-US" smtClean="0"/>
              <a:t>5/12/2026</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20043643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6.jpeg"/><Relationship Id="rId4" Type="http://schemas.openxmlformats.org/officeDocument/2006/relationships/hyperlink" Target="https://www.wilsoncsd.org/" TargetMode="Externa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30C8F0-5084-41B7-95A7-D0149C3AD8A7}"/>
              </a:ext>
            </a:extLst>
          </p:cNvPr>
          <p:cNvSpPr>
            <a:spLocks noGrp="1"/>
          </p:cNvSpPr>
          <p:nvPr>
            <p:ph type="title"/>
          </p:nvPr>
        </p:nvSpPr>
        <p:spPr/>
        <p:txBody>
          <a:bodyPr>
            <a:normAutofit fontScale="90000"/>
          </a:bodyPr>
          <a:lstStyle/>
          <a:p>
            <a:pPr algn="ctr"/>
            <a:r>
              <a:rPr lang="en-US" sz="3600" dirty="0">
                <a:latin typeface="Arial Black" panose="020B0A04020102020204" pitchFamily="34" charset="0"/>
              </a:rPr>
              <a:t>Wilson Central School District</a:t>
            </a:r>
            <a:br>
              <a:rPr lang="en-US" sz="3600" dirty="0">
                <a:latin typeface="Arial Black" panose="020B0A04020102020204" pitchFamily="34" charset="0"/>
              </a:rPr>
            </a:br>
            <a:r>
              <a:rPr lang="en-US" sz="3600" dirty="0">
                <a:latin typeface="Arial Black" panose="020B0A04020102020204" pitchFamily="34" charset="0"/>
              </a:rPr>
              <a:t>Budget Hearing, May 12, 2026  6:30 pm</a:t>
            </a:r>
          </a:p>
        </p:txBody>
      </p:sp>
      <p:pic>
        <p:nvPicPr>
          <p:cNvPr id="9" name="Picture 8">
            <a:extLst>
              <a:ext uri="{FF2B5EF4-FFF2-40B4-BE49-F238E27FC236}">
                <a16:creationId xmlns:a16="http://schemas.microsoft.com/office/drawing/2014/main" id="{19A211BE-7689-473C-803C-E7913EB17568}"/>
              </a:ext>
            </a:extLst>
          </p:cNvPr>
          <p:cNvPicPr>
            <a:picLocks noChangeAspect="1"/>
          </p:cNvPicPr>
          <p:nvPr/>
        </p:nvPicPr>
        <p:blipFill>
          <a:blip r:embed="rId2"/>
          <a:srcRect/>
          <a:stretch/>
        </p:blipFill>
        <p:spPr>
          <a:xfrm>
            <a:off x="5022535" y="3604334"/>
            <a:ext cx="1702848" cy="2270464"/>
          </a:xfrm>
          <a:prstGeom prst="rect">
            <a:avLst/>
          </a:prstGeom>
        </p:spPr>
      </p:pic>
      <p:pic>
        <p:nvPicPr>
          <p:cNvPr id="3" name="Picture 2">
            <a:extLst>
              <a:ext uri="{FF2B5EF4-FFF2-40B4-BE49-F238E27FC236}">
                <a16:creationId xmlns:a16="http://schemas.microsoft.com/office/drawing/2014/main" id="{5263CFDD-2E55-4227-948B-F4E29269B54D}"/>
              </a:ext>
            </a:extLst>
          </p:cNvPr>
          <p:cNvPicPr>
            <a:picLocks noChangeAspect="1"/>
          </p:cNvPicPr>
          <p:nvPr/>
        </p:nvPicPr>
        <p:blipFill>
          <a:blip r:embed="rId3"/>
          <a:srcRect/>
          <a:stretch/>
        </p:blipFill>
        <p:spPr>
          <a:xfrm>
            <a:off x="678072" y="2151853"/>
            <a:ext cx="3027285" cy="2270464"/>
          </a:xfrm>
          <a:prstGeom prst="rect">
            <a:avLst/>
          </a:prstGeom>
        </p:spPr>
      </p:pic>
      <p:pic>
        <p:nvPicPr>
          <p:cNvPr id="6" name="Content Placeholder 5">
            <a:extLst>
              <a:ext uri="{FF2B5EF4-FFF2-40B4-BE49-F238E27FC236}">
                <a16:creationId xmlns:a16="http://schemas.microsoft.com/office/drawing/2014/main" id="{95131F3F-B4E2-4BED-A5C9-9E26917A5E21}"/>
              </a:ext>
            </a:extLst>
          </p:cNvPr>
          <p:cNvPicPr>
            <a:picLocks noGrp="1" noChangeAspect="1"/>
          </p:cNvPicPr>
          <p:nvPr>
            <p:ph idx="1"/>
          </p:nvPr>
        </p:nvPicPr>
        <p:blipFill>
          <a:blip r:embed="rId4"/>
          <a:srcRect/>
          <a:stretch/>
        </p:blipFill>
        <p:spPr>
          <a:xfrm flipH="1">
            <a:off x="8159831" y="2447524"/>
            <a:ext cx="2898724" cy="2174043"/>
          </a:xfrm>
        </p:spPr>
      </p:pic>
    </p:spTree>
    <p:extLst>
      <p:ext uri="{BB962C8B-B14F-4D97-AF65-F5344CB8AC3E}">
        <p14:creationId xmlns:p14="http://schemas.microsoft.com/office/powerpoint/2010/main" val="1842282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957169" y="505618"/>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DEDED"/>
              </a:buClr>
              <a:buSzPts val="4800"/>
              <a:buFont typeface="Arial Black"/>
              <a:buNone/>
            </a:pPr>
            <a:r>
              <a:rPr lang="en-US" sz="4400" b="0" i="0" u="none" strike="noStrike" cap="none" dirty="0">
                <a:solidFill>
                  <a:schemeClr val="accent4">
                    <a:lumMod val="75000"/>
                  </a:schemeClr>
                </a:solidFill>
                <a:latin typeface="Arial Black"/>
                <a:ea typeface="Arial Black"/>
                <a:cs typeface="Arial Black"/>
                <a:sym typeface="Arial Black"/>
              </a:rPr>
              <a:t>2026-27 Tri-Component Budget</a:t>
            </a:r>
            <a:endParaRPr sz="4400" b="0" i="0" u="none" strike="noStrike" cap="none" dirty="0">
              <a:solidFill>
                <a:schemeClr val="accent4">
                  <a:lumMod val="75000"/>
                </a:schemeClr>
              </a:solidFill>
              <a:latin typeface="Arial Black"/>
              <a:ea typeface="Arial Black"/>
              <a:cs typeface="Arial Black"/>
              <a:sym typeface="Arial Black"/>
            </a:endParaRPr>
          </a:p>
        </p:txBody>
      </p:sp>
      <p:sp>
        <p:nvSpPr>
          <p:cNvPr id="239" name="Shape 239"/>
          <p:cNvSpPr txBox="1">
            <a:spLocks noGrp="1"/>
          </p:cNvSpPr>
          <p:nvPr>
            <p:ph type="body" idx="1"/>
          </p:nvPr>
        </p:nvSpPr>
        <p:spPr>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2"/>
              </a:buClr>
              <a:buSzPts val="2400"/>
              <a:buFont typeface="Arial"/>
              <a:buNone/>
            </a:pPr>
            <a:r>
              <a:rPr lang="en-US" sz="2400" b="0" i="0" u="none" strike="noStrike" cap="none" dirty="0">
                <a:solidFill>
                  <a:schemeClr val="accent4">
                    <a:lumMod val="75000"/>
                  </a:schemeClr>
                </a:solidFill>
                <a:latin typeface="Arial Black"/>
                <a:ea typeface="Arial Black"/>
                <a:cs typeface="Arial Black"/>
                <a:sym typeface="Arial Black"/>
              </a:rPr>
              <a:t>Program</a:t>
            </a:r>
            <a:endParaRPr sz="2400" b="0" i="0" u="none" strike="noStrike" cap="none" dirty="0">
              <a:solidFill>
                <a:schemeClr val="accent4">
                  <a:lumMod val="75000"/>
                </a:schemeClr>
              </a:solidFill>
              <a:latin typeface="Arial Black"/>
              <a:ea typeface="Arial Black"/>
              <a:cs typeface="Arial Black"/>
              <a:sym typeface="Arial Black"/>
            </a:endParaRPr>
          </a:p>
        </p:txBody>
      </p:sp>
      <p:sp>
        <p:nvSpPr>
          <p:cNvPr id="242" name="Shape 242"/>
          <p:cNvSpPr txBox="1">
            <a:spLocks noGrp="1"/>
          </p:cNvSpPr>
          <p:nvPr>
            <p:ph type="body" idx="2"/>
          </p:nvPr>
        </p:nvSpPr>
        <p:spPr>
          <a:xfrm>
            <a:off x="1430852" y="2516981"/>
            <a:ext cx="2853296" cy="3644107"/>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EDEDED"/>
              </a:buClr>
              <a:buSzPts val="1400"/>
              <a:buFont typeface="Arial"/>
              <a:buNone/>
            </a:pPr>
            <a:r>
              <a:rPr lang="en-US" sz="1400" b="1" i="0" u="none" strike="noStrike" cap="none" dirty="0">
                <a:solidFill>
                  <a:schemeClr val="accent4">
                    <a:lumMod val="75000"/>
                  </a:schemeClr>
                </a:solidFill>
                <a:latin typeface="Calibri" panose="020F0502020204030204" pitchFamily="34" charset="0"/>
                <a:sym typeface="Corbel"/>
              </a:rPr>
              <a:t>Salaries	                </a:t>
            </a:r>
            <a:r>
              <a:rPr lang="en-US" b="1" i="0" u="none" strike="noStrike" cap="none" dirty="0">
                <a:solidFill>
                  <a:schemeClr val="accent4">
                    <a:lumMod val="75000"/>
                  </a:schemeClr>
                </a:solidFill>
                <a:latin typeface="Calibri" panose="020F0502020204030204" pitchFamily="34" charset="0"/>
                <a:sym typeface="Corbel"/>
              </a:rPr>
              <a:t>$10,337,565</a:t>
            </a:r>
            <a:endParaRPr lang="en-US" b="1" dirty="0">
              <a:solidFill>
                <a:schemeClr val="accent4">
                  <a:lumMod val="75000"/>
                </a:schemeClr>
              </a:solidFill>
              <a:latin typeface="Calibri" panose="020F0502020204030204" pitchFamily="34" charset="0"/>
            </a:endParaRPr>
          </a:p>
          <a:p>
            <a:pPr marL="0" marR="0" lvl="0" indent="0" algn="l" rtl="0">
              <a:lnSpc>
                <a:spcPct val="80000"/>
              </a:lnSpc>
              <a:spcBef>
                <a:spcPts val="1000"/>
              </a:spcBef>
              <a:spcAft>
                <a:spcPts val="0"/>
              </a:spcAft>
              <a:buClr>
                <a:srgbClr val="EDEDED"/>
              </a:buClr>
              <a:buSzPts val="1400"/>
              <a:buFont typeface="Arial"/>
              <a:buNone/>
            </a:pPr>
            <a:r>
              <a:rPr lang="en-US" b="1" i="0" u="none" strike="noStrike" cap="none" dirty="0">
                <a:solidFill>
                  <a:schemeClr val="accent4">
                    <a:lumMod val="75000"/>
                  </a:schemeClr>
                </a:solidFill>
                <a:latin typeface="Calibri" panose="020F0502020204030204" pitchFamily="34" charset="0"/>
                <a:sym typeface="Corbel"/>
              </a:rPr>
              <a:t>Benefits	                $ </a:t>
            </a:r>
            <a:r>
              <a:rPr lang="en-US" b="1" dirty="0">
                <a:solidFill>
                  <a:schemeClr val="accent4">
                    <a:lumMod val="75000"/>
                  </a:schemeClr>
                </a:solidFill>
                <a:latin typeface="Calibri" panose="020F0502020204030204" pitchFamily="34" charset="0"/>
              </a:rPr>
              <a:t>5,676,342</a:t>
            </a:r>
            <a:endParaRPr b="1" dirty="0">
              <a:solidFill>
                <a:schemeClr val="accent4">
                  <a:lumMod val="75000"/>
                </a:schemeClr>
              </a:solidFill>
              <a:latin typeface="Calibri" panose="020F0502020204030204" pitchFamily="34" charset="0"/>
            </a:endParaRPr>
          </a:p>
          <a:p>
            <a:pPr marL="0" marR="0" lvl="0" indent="0" algn="l" rtl="0">
              <a:lnSpc>
                <a:spcPct val="80000"/>
              </a:lnSpc>
              <a:spcBef>
                <a:spcPts val="1000"/>
              </a:spcBef>
              <a:spcAft>
                <a:spcPts val="0"/>
              </a:spcAft>
              <a:buClr>
                <a:srgbClr val="EDEDED"/>
              </a:buClr>
              <a:buSzPts val="1400"/>
              <a:buFont typeface="Arial"/>
              <a:buNone/>
            </a:pPr>
            <a:r>
              <a:rPr lang="en-US" b="1" i="0" u="none" strike="noStrike" cap="none" dirty="0">
                <a:solidFill>
                  <a:schemeClr val="accent4">
                    <a:lumMod val="75000"/>
                  </a:schemeClr>
                </a:solidFill>
                <a:latin typeface="Calibri" panose="020F0502020204030204" pitchFamily="34" charset="0"/>
                <a:sym typeface="Corbel"/>
              </a:rPr>
              <a:t>BOCES	                $</a:t>
            </a:r>
            <a:r>
              <a:rPr lang="en-US" b="1" dirty="0">
                <a:solidFill>
                  <a:schemeClr val="accent4">
                    <a:lumMod val="75000"/>
                  </a:schemeClr>
                </a:solidFill>
                <a:latin typeface="Calibri" panose="020F0502020204030204" pitchFamily="34" charset="0"/>
              </a:rPr>
              <a:t>3,418,429</a:t>
            </a:r>
            <a:endParaRPr b="1" dirty="0">
              <a:solidFill>
                <a:schemeClr val="accent4">
                  <a:lumMod val="75000"/>
                </a:schemeClr>
              </a:solidFill>
              <a:latin typeface="Calibri" panose="020F0502020204030204" pitchFamily="34" charset="0"/>
            </a:endParaRPr>
          </a:p>
          <a:p>
            <a:pPr marL="0" marR="0" lvl="0" indent="0" algn="l" rtl="0">
              <a:lnSpc>
                <a:spcPct val="80000"/>
              </a:lnSpc>
              <a:spcBef>
                <a:spcPts val="1000"/>
              </a:spcBef>
              <a:spcAft>
                <a:spcPts val="0"/>
              </a:spcAft>
              <a:buClr>
                <a:srgbClr val="EDEDED"/>
              </a:buClr>
              <a:buSzPts val="1400"/>
              <a:buFont typeface="Arial"/>
              <a:buNone/>
            </a:pPr>
            <a:r>
              <a:rPr lang="en-US" b="1" i="0" u="none" strike="noStrike" cap="none" dirty="0">
                <a:solidFill>
                  <a:schemeClr val="accent4">
                    <a:lumMod val="75000"/>
                  </a:schemeClr>
                </a:solidFill>
                <a:latin typeface="Calibri" panose="020F0502020204030204" pitchFamily="34" charset="0"/>
                <a:sym typeface="Corbel"/>
              </a:rPr>
              <a:t>Outside Services        $1,857,200</a:t>
            </a:r>
            <a:endParaRPr b="1" dirty="0">
              <a:solidFill>
                <a:schemeClr val="accent4">
                  <a:lumMod val="75000"/>
                </a:schemeClr>
              </a:solidFill>
              <a:latin typeface="Calibri" panose="020F0502020204030204" pitchFamily="34" charset="0"/>
            </a:endParaRPr>
          </a:p>
          <a:p>
            <a:pPr marL="0" marR="0" lvl="0" indent="0" algn="l" rtl="0">
              <a:lnSpc>
                <a:spcPct val="80000"/>
              </a:lnSpc>
              <a:spcBef>
                <a:spcPts val="1000"/>
              </a:spcBef>
              <a:spcAft>
                <a:spcPts val="0"/>
              </a:spcAft>
              <a:buClr>
                <a:srgbClr val="EDEDED"/>
              </a:buClr>
              <a:buSzPts val="1400"/>
              <a:buFont typeface="Arial"/>
              <a:buNone/>
            </a:pPr>
            <a:r>
              <a:rPr lang="en-US" b="1" i="0" u="none" strike="noStrike" cap="none" dirty="0">
                <a:solidFill>
                  <a:schemeClr val="accent4">
                    <a:lumMod val="75000"/>
                  </a:schemeClr>
                </a:solidFill>
                <a:latin typeface="Calibri" panose="020F0502020204030204" pitchFamily="34" charset="0"/>
                <a:sym typeface="Corbel"/>
              </a:rPr>
              <a:t>Debt                                           n/a</a:t>
            </a:r>
            <a:endParaRPr b="1" dirty="0">
              <a:solidFill>
                <a:schemeClr val="accent4">
                  <a:lumMod val="75000"/>
                </a:schemeClr>
              </a:solidFill>
              <a:latin typeface="Calibri" panose="020F0502020204030204" pitchFamily="34" charset="0"/>
            </a:endParaRPr>
          </a:p>
          <a:p>
            <a:pPr marL="0" marR="0" lvl="0" indent="0" algn="l" rtl="0">
              <a:lnSpc>
                <a:spcPct val="80000"/>
              </a:lnSpc>
              <a:spcBef>
                <a:spcPts val="1000"/>
              </a:spcBef>
              <a:spcAft>
                <a:spcPts val="0"/>
              </a:spcAft>
              <a:buClr>
                <a:srgbClr val="EDEDED"/>
              </a:buClr>
              <a:buSzPts val="1400"/>
              <a:buFont typeface="Arial"/>
              <a:buNone/>
            </a:pPr>
            <a:r>
              <a:rPr lang="en-US" b="1" i="0" u="none" strike="noStrike" cap="none" dirty="0">
                <a:solidFill>
                  <a:schemeClr val="accent4">
                    <a:lumMod val="75000"/>
                  </a:schemeClr>
                </a:solidFill>
                <a:latin typeface="Calibri" panose="020F0502020204030204" pitchFamily="34" charset="0"/>
                <a:sym typeface="Corbel"/>
              </a:rPr>
              <a:t>Utilities                          </a:t>
            </a:r>
            <a:r>
              <a:rPr lang="en-US" b="1" dirty="0">
                <a:solidFill>
                  <a:schemeClr val="accent4">
                    <a:lumMod val="75000"/>
                  </a:schemeClr>
                </a:solidFill>
                <a:latin typeface="Calibri" panose="020F0502020204030204" pitchFamily="34" charset="0"/>
              </a:rPr>
              <a:t>           n/a</a:t>
            </a:r>
            <a:endParaRPr b="1" dirty="0">
              <a:solidFill>
                <a:schemeClr val="accent4">
                  <a:lumMod val="75000"/>
                </a:schemeClr>
              </a:solidFill>
              <a:latin typeface="Calibri" panose="020F0502020204030204" pitchFamily="34" charset="0"/>
            </a:endParaRPr>
          </a:p>
          <a:p>
            <a:pPr marL="0" marR="0" lvl="0" indent="0" algn="l" rtl="0">
              <a:lnSpc>
                <a:spcPct val="80000"/>
              </a:lnSpc>
              <a:spcBef>
                <a:spcPts val="1000"/>
              </a:spcBef>
              <a:spcAft>
                <a:spcPts val="0"/>
              </a:spcAft>
              <a:buClr>
                <a:srgbClr val="EDEDED"/>
              </a:buClr>
              <a:buSzPts val="1400"/>
              <a:buFont typeface="Arial"/>
              <a:buNone/>
            </a:pPr>
            <a:r>
              <a:rPr lang="en-US" b="1" i="0" u="none" strike="noStrike" cap="none" dirty="0">
                <a:solidFill>
                  <a:schemeClr val="accent4">
                    <a:lumMod val="75000"/>
                  </a:schemeClr>
                </a:solidFill>
                <a:latin typeface="Calibri" panose="020F0502020204030204" pitchFamily="34" charset="0"/>
                <a:sym typeface="Corbel"/>
              </a:rPr>
              <a:t>M&amp;S, Equip                  $</a:t>
            </a:r>
            <a:r>
              <a:rPr lang="en-US" b="1" dirty="0">
                <a:solidFill>
                  <a:schemeClr val="accent4">
                    <a:lumMod val="75000"/>
                  </a:schemeClr>
                </a:solidFill>
                <a:latin typeface="Calibri" panose="020F0502020204030204" pitchFamily="34" charset="0"/>
              </a:rPr>
              <a:t>   438,150</a:t>
            </a:r>
          </a:p>
          <a:p>
            <a:pPr marL="0" marR="0" lvl="0" indent="0" algn="l" rtl="0">
              <a:lnSpc>
                <a:spcPct val="80000"/>
              </a:lnSpc>
              <a:spcBef>
                <a:spcPts val="1000"/>
              </a:spcBef>
              <a:spcAft>
                <a:spcPts val="0"/>
              </a:spcAft>
              <a:buClr>
                <a:srgbClr val="EDEDED"/>
              </a:buClr>
              <a:buSzPts val="1400"/>
              <a:buFont typeface="Arial"/>
              <a:buNone/>
            </a:pPr>
            <a:r>
              <a:rPr lang="en-US" b="1" dirty="0">
                <a:solidFill>
                  <a:schemeClr val="accent4">
                    <a:lumMod val="75000"/>
                  </a:schemeClr>
                </a:solidFill>
                <a:latin typeface="Calibri" panose="020F0502020204030204" pitchFamily="34" charset="0"/>
              </a:rPr>
              <a:t>Transportation            $2,116,000</a:t>
            </a:r>
            <a:endParaRPr b="1" dirty="0">
              <a:solidFill>
                <a:schemeClr val="accent4">
                  <a:lumMod val="75000"/>
                </a:schemeClr>
              </a:solidFill>
              <a:latin typeface="Calibri" panose="020F0502020204030204" pitchFamily="34" charset="0"/>
            </a:endParaRPr>
          </a:p>
          <a:p>
            <a:pPr marL="0" marR="0" lvl="0" indent="0" algn="l" rtl="0">
              <a:lnSpc>
                <a:spcPct val="80000"/>
              </a:lnSpc>
              <a:spcBef>
                <a:spcPts val="1000"/>
              </a:spcBef>
              <a:spcAft>
                <a:spcPts val="0"/>
              </a:spcAft>
              <a:buClr>
                <a:srgbClr val="EDEDED"/>
              </a:buClr>
              <a:buSzPts val="1400"/>
              <a:buFont typeface="Arial"/>
              <a:buNone/>
            </a:pPr>
            <a:r>
              <a:rPr lang="en-US" b="1" i="0" u="none" strike="noStrike" cap="none" dirty="0">
                <a:solidFill>
                  <a:schemeClr val="accent4">
                    <a:lumMod val="75000"/>
                  </a:schemeClr>
                </a:solidFill>
                <a:latin typeface="Calibri" panose="020F0502020204030204" pitchFamily="34" charset="0"/>
                <a:sym typeface="Corbel"/>
              </a:rPr>
              <a:t>Transfers                       </a:t>
            </a:r>
            <a:r>
              <a:rPr lang="en-US" b="1" i="0" u="sng" strike="noStrike" cap="none" dirty="0">
                <a:solidFill>
                  <a:schemeClr val="accent4">
                    <a:lumMod val="75000"/>
                  </a:schemeClr>
                </a:solidFill>
                <a:latin typeface="Calibri" panose="020F0502020204030204" pitchFamily="34" charset="0"/>
                <a:sym typeface="Corbel"/>
              </a:rPr>
              <a:t>$    45,000</a:t>
            </a:r>
            <a:endParaRPr b="1" dirty="0">
              <a:solidFill>
                <a:schemeClr val="accent4">
                  <a:lumMod val="75000"/>
                </a:schemeClr>
              </a:solidFill>
              <a:latin typeface="Calibri" panose="020F0502020204030204" pitchFamily="34" charset="0"/>
            </a:endParaRPr>
          </a:p>
          <a:p>
            <a:pPr marL="0" marR="0" lvl="0" indent="0" algn="l" rtl="0">
              <a:lnSpc>
                <a:spcPct val="80000"/>
              </a:lnSpc>
              <a:spcBef>
                <a:spcPts val="1000"/>
              </a:spcBef>
              <a:spcAft>
                <a:spcPts val="0"/>
              </a:spcAft>
              <a:buClr>
                <a:srgbClr val="EDEDED"/>
              </a:buClr>
              <a:buSzPts val="1400"/>
              <a:buFont typeface="Arial"/>
              <a:buNone/>
            </a:pPr>
            <a:r>
              <a:rPr lang="en-US" b="1" i="0" u="none" strike="noStrike" cap="none" dirty="0">
                <a:solidFill>
                  <a:schemeClr val="accent4">
                    <a:lumMod val="75000"/>
                  </a:schemeClr>
                </a:solidFill>
                <a:latin typeface="Calibri" panose="020F0502020204030204" pitchFamily="34" charset="0"/>
                <a:sym typeface="Corbel"/>
              </a:rPr>
              <a:t>Total	              $</a:t>
            </a:r>
            <a:r>
              <a:rPr lang="en-US" b="1" dirty="0">
                <a:solidFill>
                  <a:schemeClr val="accent4">
                    <a:lumMod val="75000"/>
                  </a:schemeClr>
                </a:solidFill>
                <a:latin typeface="Calibri" panose="020F0502020204030204" pitchFamily="34" charset="0"/>
              </a:rPr>
              <a:t>23,888,686</a:t>
            </a:r>
            <a:endParaRPr b="1" dirty="0">
              <a:solidFill>
                <a:schemeClr val="accent4">
                  <a:lumMod val="75000"/>
                </a:schemeClr>
              </a:solidFill>
              <a:latin typeface="Calibri" panose="020F0502020204030204" pitchFamily="34" charset="0"/>
            </a:endParaRPr>
          </a:p>
          <a:p>
            <a:pPr marL="0" marR="0" lvl="0" indent="0" algn="l" rtl="0">
              <a:lnSpc>
                <a:spcPct val="80000"/>
              </a:lnSpc>
              <a:spcBef>
                <a:spcPts val="1000"/>
              </a:spcBef>
              <a:spcAft>
                <a:spcPts val="0"/>
              </a:spcAft>
              <a:buClr>
                <a:srgbClr val="EDEDED"/>
              </a:buClr>
              <a:buSzPts val="1400"/>
              <a:buFont typeface="Arial"/>
              <a:buNone/>
            </a:pPr>
            <a:r>
              <a:rPr lang="en-US" b="1" i="0" u="none" strike="noStrike" cap="none" dirty="0">
                <a:solidFill>
                  <a:schemeClr val="accent4">
                    <a:lumMod val="75000"/>
                  </a:schemeClr>
                </a:solidFill>
                <a:latin typeface="Calibri" panose="020F0502020204030204" pitchFamily="34" charset="0"/>
                <a:sym typeface="Corbel"/>
              </a:rPr>
              <a:t>Percentage	                       75.63%</a:t>
            </a:r>
            <a:endParaRPr b="1" i="0" u="none" strike="noStrike" cap="none" dirty="0">
              <a:solidFill>
                <a:schemeClr val="accent4">
                  <a:lumMod val="75000"/>
                </a:schemeClr>
              </a:solidFill>
              <a:latin typeface="Calibri" panose="020F0502020204030204" pitchFamily="34" charset="0"/>
              <a:sym typeface="Corbel"/>
            </a:endParaRPr>
          </a:p>
        </p:txBody>
      </p:sp>
      <p:sp>
        <p:nvSpPr>
          <p:cNvPr id="240" name="Shape 240"/>
          <p:cNvSpPr txBox="1">
            <a:spLocks noGrp="1"/>
          </p:cNvSpPr>
          <p:nvPr>
            <p:ph type="body" idx="3"/>
          </p:nvPr>
        </p:nvSpPr>
        <p:spPr>
          <a:prstGeom prst="rect">
            <a:avLst/>
          </a:prstGeom>
          <a:noFill/>
          <a:ln>
            <a:noFill/>
          </a:ln>
        </p:spPr>
        <p:txBody>
          <a:bodyPr spcFirstLastPara="1" wrap="square" lIns="91425" tIns="45700" rIns="91425" bIns="45700" anchor="b" anchorCtr="0">
            <a:noAutofit/>
          </a:bodyPr>
          <a:lstStyle/>
          <a:p>
            <a:pPr marL="228600" marR="0" lvl="0" indent="-228600" algn="l" rtl="0">
              <a:lnSpc>
                <a:spcPct val="90000"/>
              </a:lnSpc>
              <a:spcBef>
                <a:spcPts val="0"/>
              </a:spcBef>
              <a:spcAft>
                <a:spcPts val="0"/>
              </a:spcAft>
              <a:buClr>
                <a:schemeClr val="lt2"/>
              </a:buClr>
              <a:buSzPts val="2400"/>
              <a:buFont typeface="Arial"/>
              <a:buNone/>
            </a:pPr>
            <a:r>
              <a:rPr lang="en-US" sz="2400" b="0" i="0" u="none" strike="noStrike" cap="none" dirty="0">
                <a:solidFill>
                  <a:schemeClr val="accent4">
                    <a:lumMod val="75000"/>
                  </a:schemeClr>
                </a:solidFill>
                <a:latin typeface="Arial Black"/>
                <a:ea typeface="Arial Black"/>
                <a:cs typeface="Arial Black"/>
                <a:sym typeface="Arial Black"/>
              </a:rPr>
              <a:t>Capital</a:t>
            </a:r>
            <a:endParaRPr sz="2400" b="0" i="0" u="none" strike="noStrike" cap="none" dirty="0">
              <a:solidFill>
                <a:schemeClr val="accent4">
                  <a:lumMod val="75000"/>
                </a:schemeClr>
              </a:solidFill>
              <a:latin typeface="Arial Black"/>
              <a:ea typeface="Arial Black"/>
              <a:cs typeface="Arial Black"/>
              <a:sym typeface="Arial Black"/>
            </a:endParaRPr>
          </a:p>
        </p:txBody>
      </p:sp>
      <p:sp>
        <p:nvSpPr>
          <p:cNvPr id="243" name="Shape 243"/>
          <p:cNvSpPr txBox="1">
            <a:spLocks noGrp="1"/>
          </p:cNvSpPr>
          <p:nvPr>
            <p:ph type="body" idx="4"/>
          </p:nvPr>
        </p:nvSpPr>
        <p:spPr>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DEDED"/>
              </a:buClr>
              <a:buSzPts val="1400"/>
              <a:buFont typeface="Arial"/>
              <a:buNone/>
            </a:pPr>
            <a:r>
              <a:rPr lang="en-US" sz="1400" b="1" i="0" u="none" strike="noStrike" cap="none" dirty="0">
                <a:solidFill>
                  <a:schemeClr val="accent4">
                    <a:lumMod val="75000"/>
                  </a:schemeClr>
                </a:solidFill>
                <a:latin typeface="Calibri" panose="020F0502020204030204" pitchFamily="34" charset="0"/>
                <a:sym typeface="Corbel"/>
              </a:rPr>
              <a:t>Salaries</a:t>
            </a:r>
            <a:r>
              <a:rPr lang="en-US" sz="1400" b="1" i="0" u="none" strike="noStrike" cap="none" dirty="0">
                <a:solidFill>
                  <a:schemeClr val="accent4">
                    <a:lumMod val="75000"/>
                  </a:schemeClr>
                </a:solidFill>
                <a:latin typeface="Calibri" panose="020F0502020204030204" pitchFamily="34" charset="0"/>
                <a:ea typeface="Arial Black"/>
                <a:cs typeface="Arial Black"/>
                <a:sym typeface="Arial Black"/>
              </a:rPr>
              <a:t>	         </a:t>
            </a:r>
            <a:r>
              <a:rPr lang="en-US" b="1" dirty="0">
                <a:solidFill>
                  <a:schemeClr val="accent4">
                    <a:lumMod val="75000"/>
                  </a:schemeClr>
                </a:solidFill>
                <a:latin typeface="Calibri" panose="020F0502020204030204" pitchFamily="34" charset="0"/>
                <a:ea typeface="Arial Black"/>
                <a:cs typeface="Arial Black"/>
                <a:sym typeface="Arial Black"/>
              </a:rPr>
              <a:t>      </a:t>
            </a:r>
            <a:r>
              <a:rPr lang="en-US" sz="1400" b="1" i="0" u="none" strike="noStrike" cap="none" dirty="0">
                <a:solidFill>
                  <a:schemeClr val="accent4">
                    <a:lumMod val="75000"/>
                  </a:schemeClr>
                </a:solidFill>
                <a:latin typeface="Calibri" panose="020F0502020204030204" pitchFamily="34" charset="0"/>
                <a:sym typeface="Corbel"/>
              </a:rPr>
              <a:t>$</a:t>
            </a:r>
            <a:r>
              <a:rPr lang="en-US" sz="1400" b="1" i="0" u="none" strike="noStrike" cap="none" dirty="0">
                <a:solidFill>
                  <a:schemeClr val="accent4">
                    <a:lumMod val="75000"/>
                  </a:schemeClr>
                </a:solidFill>
                <a:latin typeface="Calibri" panose="020F0502020204030204" pitchFamily="34" charset="0"/>
                <a:ea typeface="Arial Black"/>
                <a:cs typeface="Arial Black"/>
                <a:sym typeface="Arial Black"/>
              </a:rPr>
              <a:t>  </a:t>
            </a:r>
            <a:r>
              <a:rPr lang="en-US" b="1" dirty="0">
                <a:solidFill>
                  <a:schemeClr val="accent4">
                    <a:lumMod val="75000"/>
                  </a:schemeClr>
                </a:solidFill>
                <a:latin typeface="Calibri" panose="020F0502020204030204" pitchFamily="34" charset="0"/>
                <a:ea typeface="Arial Black"/>
                <a:cs typeface="Arial Black"/>
                <a:sym typeface="Arial Black"/>
              </a:rPr>
              <a:t>   996,992</a:t>
            </a:r>
            <a:endParaRPr sz="1400" b="1" i="0" u="none" strike="noStrike" cap="none" dirty="0">
              <a:solidFill>
                <a:schemeClr val="accent4">
                  <a:lumMod val="75000"/>
                </a:schemeClr>
              </a:solidFill>
              <a:latin typeface="Calibri" panose="020F0502020204030204" pitchFamily="34" charset="0"/>
              <a:sym typeface="Corbel"/>
            </a:endParaRPr>
          </a:p>
          <a:p>
            <a:pPr marL="0" marR="0" lvl="0" indent="0" algn="l" rtl="0">
              <a:lnSpc>
                <a:spcPct val="90000"/>
              </a:lnSpc>
              <a:spcBef>
                <a:spcPts val="1000"/>
              </a:spcBef>
              <a:spcAft>
                <a:spcPts val="0"/>
              </a:spcAft>
              <a:buClr>
                <a:srgbClr val="EDEDED"/>
              </a:buClr>
              <a:buSzPts val="1400"/>
              <a:buFont typeface="Arial"/>
              <a:buNone/>
            </a:pPr>
            <a:r>
              <a:rPr lang="en-US" sz="1400" b="1" i="0" u="none" strike="noStrike" cap="none" dirty="0">
                <a:solidFill>
                  <a:schemeClr val="accent4">
                    <a:lumMod val="75000"/>
                  </a:schemeClr>
                </a:solidFill>
                <a:latin typeface="Calibri" panose="020F0502020204030204" pitchFamily="34" charset="0"/>
                <a:sym typeface="Corbel"/>
              </a:rPr>
              <a:t>Benefits	               $     </a:t>
            </a:r>
            <a:r>
              <a:rPr lang="en-US" b="1" dirty="0">
                <a:solidFill>
                  <a:schemeClr val="accent4">
                    <a:lumMod val="75000"/>
                  </a:schemeClr>
                </a:solidFill>
                <a:latin typeface="Calibri" panose="020F0502020204030204" pitchFamily="34" charset="0"/>
              </a:rPr>
              <a:t>547,899</a:t>
            </a:r>
            <a:endParaRPr sz="1400" b="1" i="0" u="none" strike="noStrike" cap="none" dirty="0">
              <a:solidFill>
                <a:schemeClr val="accent4">
                  <a:lumMod val="75000"/>
                </a:schemeClr>
              </a:solidFill>
              <a:latin typeface="Calibri" panose="020F0502020204030204" pitchFamily="34" charset="0"/>
              <a:sym typeface="Corbel"/>
            </a:endParaRPr>
          </a:p>
          <a:p>
            <a:pPr marL="0" marR="0" lvl="0" indent="0" algn="l" rtl="0">
              <a:lnSpc>
                <a:spcPct val="90000"/>
              </a:lnSpc>
              <a:spcBef>
                <a:spcPts val="1000"/>
              </a:spcBef>
              <a:spcAft>
                <a:spcPts val="0"/>
              </a:spcAft>
              <a:buClr>
                <a:srgbClr val="EDEDED"/>
              </a:buClr>
              <a:buSzPts val="1400"/>
              <a:buFont typeface="Arial"/>
              <a:buNone/>
            </a:pPr>
            <a:r>
              <a:rPr lang="en-US" sz="1400" b="1" i="0" u="none" strike="noStrike" cap="none" dirty="0">
                <a:solidFill>
                  <a:schemeClr val="accent4">
                    <a:lumMod val="75000"/>
                  </a:schemeClr>
                </a:solidFill>
                <a:latin typeface="Calibri" panose="020F0502020204030204" pitchFamily="34" charset="0"/>
                <a:sym typeface="Corbel"/>
              </a:rPr>
              <a:t>BOCES	               $       </a:t>
            </a:r>
            <a:r>
              <a:rPr lang="en-US" b="1" dirty="0">
                <a:solidFill>
                  <a:schemeClr val="accent4">
                    <a:lumMod val="75000"/>
                  </a:schemeClr>
                </a:solidFill>
                <a:latin typeface="Calibri" panose="020F0502020204030204" pitchFamily="34" charset="0"/>
              </a:rPr>
              <a:t>34,470</a:t>
            </a:r>
            <a:endParaRPr sz="1400" b="1" i="0" u="none" strike="noStrike" cap="none" dirty="0">
              <a:solidFill>
                <a:schemeClr val="accent4">
                  <a:lumMod val="75000"/>
                </a:schemeClr>
              </a:solidFill>
              <a:latin typeface="Calibri" panose="020F0502020204030204" pitchFamily="34" charset="0"/>
              <a:sym typeface="Corbel"/>
            </a:endParaRPr>
          </a:p>
          <a:p>
            <a:pPr marL="0" marR="0" lvl="0" indent="0" algn="l" rtl="0">
              <a:lnSpc>
                <a:spcPct val="90000"/>
              </a:lnSpc>
              <a:spcBef>
                <a:spcPts val="1000"/>
              </a:spcBef>
              <a:spcAft>
                <a:spcPts val="0"/>
              </a:spcAft>
              <a:buClr>
                <a:srgbClr val="EDEDED"/>
              </a:buClr>
              <a:buSzPts val="1400"/>
              <a:buFont typeface="Arial"/>
              <a:buNone/>
            </a:pPr>
            <a:r>
              <a:rPr lang="en-US" sz="1400" b="1" i="0" u="none" strike="noStrike" cap="none" dirty="0">
                <a:solidFill>
                  <a:schemeClr val="accent4">
                    <a:lumMod val="75000"/>
                  </a:schemeClr>
                </a:solidFill>
                <a:latin typeface="Calibri" panose="020F0502020204030204" pitchFamily="34" charset="0"/>
                <a:sym typeface="Corbel"/>
              </a:rPr>
              <a:t>Outside  Services      $    </a:t>
            </a:r>
            <a:r>
              <a:rPr lang="en-US" b="1" dirty="0">
                <a:solidFill>
                  <a:schemeClr val="accent4">
                    <a:lumMod val="75000"/>
                  </a:schemeClr>
                </a:solidFill>
                <a:latin typeface="Calibri" panose="020F0502020204030204" pitchFamily="34" charset="0"/>
              </a:rPr>
              <a:t> 275,000</a:t>
            </a:r>
            <a:endParaRPr sz="1400" b="1" i="0" u="none" strike="noStrike" cap="none" dirty="0">
              <a:solidFill>
                <a:schemeClr val="accent4">
                  <a:lumMod val="75000"/>
                </a:schemeClr>
              </a:solidFill>
              <a:latin typeface="Calibri" panose="020F0502020204030204" pitchFamily="34" charset="0"/>
              <a:sym typeface="Corbel"/>
            </a:endParaRPr>
          </a:p>
          <a:p>
            <a:pPr marL="0" marR="0" lvl="0" indent="0" algn="l" rtl="0">
              <a:lnSpc>
                <a:spcPct val="90000"/>
              </a:lnSpc>
              <a:spcBef>
                <a:spcPts val="1000"/>
              </a:spcBef>
              <a:spcAft>
                <a:spcPts val="0"/>
              </a:spcAft>
              <a:buClr>
                <a:srgbClr val="EDEDED"/>
              </a:buClr>
              <a:buSzPts val="1400"/>
              <a:buFont typeface="Arial"/>
              <a:buNone/>
            </a:pPr>
            <a:r>
              <a:rPr lang="en-US" sz="1400" b="1" i="0" u="none" strike="noStrike" cap="none" dirty="0">
                <a:solidFill>
                  <a:schemeClr val="accent4">
                    <a:lumMod val="75000"/>
                  </a:schemeClr>
                </a:solidFill>
                <a:latin typeface="Calibri" panose="020F0502020204030204" pitchFamily="34" charset="0"/>
                <a:sym typeface="Corbel"/>
              </a:rPr>
              <a:t>Debt                              $ </a:t>
            </a:r>
            <a:r>
              <a:rPr lang="en-US" b="1" dirty="0">
                <a:solidFill>
                  <a:schemeClr val="accent4">
                    <a:lumMod val="75000"/>
                  </a:schemeClr>
                </a:solidFill>
                <a:latin typeface="Calibri" panose="020F0502020204030204" pitchFamily="34" charset="0"/>
              </a:rPr>
              <a:t>1,626,194</a:t>
            </a:r>
            <a:endParaRPr sz="1400" b="1" i="0" u="none" strike="noStrike" cap="none" dirty="0">
              <a:solidFill>
                <a:schemeClr val="accent4">
                  <a:lumMod val="75000"/>
                </a:schemeClr>
              </a:solidFill>
              <a:latin typeface="Calibri" panose="020F0502020204030204" pitchFamily="34" charset="0"/>
              <a:sym typeface="Corbel"/>
            </a:endParaRPr>
          </a:p>
          <a:p>
            <a:pPr marL="0" marR="0" lvl="0" indent="0" algn="l" rtl="0">
              <a:lnSpc>
                <a:spcPct val="90000"/>
              </a:lnSpc>
              <a:spcBef>
                <a:spcPts val="1000"/>
              </a:spcBef>
              <a:spcAft>
                <a:spcPts val="0"/>
              </a:spcAft>
              <a:buClr>
                <a:srgbClr val="EDEDED"/>
              </a:buClr>
              <a:buSzPts val="1400"/>
              <a:buFont typeface="Arial"/>
              <a:buNone/>
            </a:pPr>
            <a:r>
              <a:rPr lang="en-US" sz="1400" b="1" i="0" u="none" strike="noStrike" cap="none" dirty="0">
                <a:solidFill>
                  <a:schemeClr val="accent4">
                    <a:lumMod val="75000"/>
                  </a:schemeClr>
                </a:solidFill>
                <a:latin typeface="Calibri" panose="020F0502020204030204" pitchFamily="34" charset="0"/>
                <a:sym typeface="Corbel"/>
              </a:rPr>
              <a:t>Utilities                        $    575,500</a:t>
            </a:r>
            <a:endParaRPr sz="1400" b="1" i="0" u="none" strike="noStrike" cap="none" dirty="0">
              <a:solidFill>
                <a:schemeClr val="accent4">
                  <a:lumMod val="75000"/>
                </a:schemeClr>
              </a:solidFill>
              <a:latin typeface="Calibri" panose="020F0502020204030204" pitchFamily="34" charset="0"/>
              <a:sym typeface="Corbel"/>
            </a:endParaRPr>
          </a:p>
          <a:p>
            <a:pPr marL="0" marR="0" lvl="0" indent="0" algn="l" rtl="0">
              <a:lnSpc>
                <a:spcPct val="90000"/>
              </a:lnSpc>
              <a:spcBef>
                <a:spcPts val="1000"/>
              </a:spcBef>
              <a:spcAft>
                <a:spcPts val="0"/>
              </a:spcAft>
              <a:buClr>
                <a:srgbClr val="EDEDED"/>
              </a:buClr>
              <a:buSzPts val="1400"/>
              <a:buFont typeface="Arial"/>
              <a:buNone/>
            </a:pPr>
            <a:r>
              <a:rPr lang="en-US" sz="1400" b="1" i="0" u="none" strike="noStrike" cap="none" dirty="0">
                <a:solidFill>
                  <a:schemeClr val="accent4">
                    <a:lumMod val="75000"/>
                  </a:schemeClr>
                </a:solidFill>
                <a:latin typeface="Calibri" panose="020F0502020204030204" pitchFamily="34" charset="0"/>
                <a:sym typeface="Corbel"/>
              </a:rPr>
              <a:t>M&amp;S, Equip               $     </a:t>
            </a:r>
            <a:r>
              <a:rPr lang="en-US" b="1" dirty="0">
                <a:solidFill>
                  <a:schemeClr val="accent4">
                    <a:lumMod val="75000"/>
                  </a:schemeClr>
                </a:solidFill>
                <a:latin typeface="Calibri" panose="020F0502020204030204" pitchFamily="34" charset="0"/>
              </a:rPr>
              <a:t>269,000</a:t>
            </a:r>
          </a:p>
          <a:p>
            <a:pPr marL="0" marR="0" lvl="0" indent="0" algn="l" rtl="0">
              <a:lnSpc>
                <a:spcPct val="90000"/>
              </a:lnSpc>
              <a:spcBef>
                <a:spcPts val="1000"/>
              </a:spcBef>
              <a:spcAft>
                <a:spcPts val="0"/>
              </a:spcAft>
              <a:buClr>
                <a:srgbClr val="EDEDED"/>
              </a:buClr>
              <a:buSzPts val="1400"/>
              <a:buFont typeface="Arial"/>
              <a:buNone/>
            </a:pPr>
            <a:r>
              <a:rPr lang="en-US" sz="1400" b="1" i="0" u="none" strike="noStrike" cap="none" dirty="0">
                <a:solidFill>
                  <a:schemeClr val="accent4">
                    <a:lumMod val="75000"/>
                  </a:schemeClr>
                </a:solidFill>
                <a:latin typeface="Calibri" panose="020F0502020204030204" pitchFamily="34" charset="0"/>
                <a:sym typeface="Corbel"/>
              </a:rPr>
              <a:t>Transportation                         n/a</a:t>
            </a:r>
            <a:endParaRPr sz="1400" b="1" i="0" u="none" strike="noStrike" cap="none" dirty="0">
              <a:solidFill>
                <a:schemeClr val="accent4">
                  <a:lumMod val="75000"/>
                </a:schemeClr>
              </a:solidFill>
              <a:latin typeface="Calibri" panose="020F0502020204030204" pitchFamily="34" charset="0"/>
              <a:sym typeface="Corbel"/>
            </a:endParaRPr>
          </a:p>
          <a:p>
            <a:pPr marL="0" marR="0" lvl="0" indent="0" algn="l" rtl="0">
              <a:lnSpc>
                <a:spcPct val="90000"/>
              </a:lnSpc>
              <a:spcBef>
                <a:spcPts val="1000"/>
              </a:spcBef>
              <a:spcAft>
                <a:spcPts val="0"/>
              </a:spcAft>
              <a:buClr>
                <a:srgbClr val="EDEDED"/>
              </a:buClr>
              <a:buSzPts val="1400"/>
              <a:buFont typeface="Arial"/>
              <a:buNone/>
            </a:pPr>
            <a:r>
              <a:rPr lang="en-US" sz="1400" b="1" i="0" u="none" strike="noStrike" cap="none" dirty="0">
                <a:solidFill>
                  <a:schemeClr val="accent4">
                    <a:lumMod val="75000"/>
                  </a:schemeClr>
                </a:solidFill>
                <a:latin typeface="Calibri" panose="020F0502020204030204" pitchFamily="34" charset="0"/>
                <a:sym typeface="Corbel"/>
              </a:rPr>
              <a:t>Transfers                    </a:t>
            </a:r>
            <a:r>
              <a:rPr lang="en-US" sz="1400" b="1" i="0" u="sng" strike="noStrike" cap="none" dirty="0">
                <a:solidFill>
                  <a:schemeClr val="accent4">
                    <a:lumMod val="75000"/>
                  </a:schemeClr>
                </a:solidFill>
                <a:latin typeface="Calibri" panose="020F0502020204030204" pitchFamily="34" charset="0"/>
                <a:sym typeface="Corbel"/>
              </a:rPr>
              <a:t>$     </a:t>
            </a:r>
            <a:r>
              <a:rPr lang="en-US" b="1" u="sng" dirty="0">
                <a:solidFill>
                  <a:schemeClr val="accent4">
                    <a:lumMod val="75000"/>
                  </a:schemeClr>
                </a:solidFill>
                <a:latin typeface="Calibri" panose="020F0502020204030204" pitchFamily="34" charset="0"/>
              </a:rPr>
              <a:t> 100,000</a:t>
            </a:r>
            <a:r>
              <a:rPr lang="en-US" sz="1400" b="1" i="0" u="sng" strike="noStrike" cap="none" dirty="0">
                <a:solidFill>
                  <a:schemeClr val="accent4">
                    <a:lumMod val="75000"/>
                  </a:schemeClr>
                </a:solidFill>
                <a:latin typeface="Calibri" panose="020F0502020204030204" pitchFamily="34" charset="0"/>
                <a:sym typeface="Corbel"/>
              </a:rPr>
              <a:t>                  </a:t>
            </a:r>
            <a:endParaRPr sz="1400" b="1" i="0" u="sng" strike="noStrike" cap="none" dirty="0">
              <a:solidFill>
                <a:schemeClr val="accent4">
                  <a:lumMod val="75000"/>
                </a:schemeClr>
              </a:solidFill>
              <a:latin typeface="Calibri" panose="020F0502020204030204" pitchFamily="34" charset="0"/>
              <a:sym typeface="Corbel"/>
            </a:endParaRPr>
          </a:p>
          <a:p>
            <a:pPr marL="0" marR="0" lvl="0" indent="0" algn="l" rtl="0">
              <a:lnSpc>
                <a:spcPct val="90000"/>
              </a:lnSpc>
              <a:spcBef>
                <a:spcPts val="1000"/>
              </a:spcBef>
              <a:spcAft>
                <a:spcPts val="0"/>
              </a:spcAft>
              <a:buClr>
                <a:srgbClr val="EDEDED"/>
              </a:buClr>
              <a:buSzPts val="1400"/>
              <a:buFont typeface="Arial"/>
              <a:buNone/>
            </a:pPr>
            <a:r>
              <a:rPr lang="en-US" sz="1400" b="1" i="0" u="none" strike="noStrike" cap="none" dirty="0">
                <a:solidFill>
                  <a:schemeClr val="accent4">
                    <a:lumMod val="75000"/>
                  </a:schemeClr>
                </a:solidFill>
                <a:latin typeface="Calibri" panose="020F0502020204030204" pitchFamily="34" charset="0"/>
                <a:sym typeface="Corbel"/>
              </a:rPr>
              <a:t>Total	              $ 4,425,055</a:t>
            </a:r>
            <a:endParaRPr sz="1400" b="1" i="0" u="none" strike="noStrike" cap="none" dirty="0">
              <a:solidFill>
                <a:schemeClr val="accent4">
                  <a:lumMod val="75000"/>
                </a:schemeClr>
              </a:solidFill>
              <a:latin typeface="Calibri" panose="020F0502020204030204" pitchFamily="34" charset="0"/>
              <a:sym typeface="Corbel"/>
            </a:endParaRPr>
          </a:p>
          <a:p>
            <a:pPr marL="0" marR="0" lvl="0" indent="0" algn="l" rtl="0">
              <a:lnSpc>
                <a:spcPct val="90000"/>
              </a:lnSpc>
              <a:spcBef>
                <a:spcPts val="1000"/>
              </a:spcBef>
              <a:spcAft>
                <a:spcPts val="0"/>
              </a:spcAft>
              <a:buClr>
                <a:srgbClr val="EDEDED"/>
              </a:buClr>
              <a:buSzPts val="1400"/>
              <a:buFont typeface="Arial"/>
              <a:buNone/>
            </a:pPr>
            <a:r>
              <a:rPr lang="en-US" sz="1400" b="1" i="0" u="none" strike="noStrike" cap="none" dirty="0">
                <a:solidFill>
                  <a:schemeClr val="accent4">
                    <a:lumMod val="75000"/>
                  </a:schemeClr>
                </a:solidFill>
                <a:latin typeface="Calibri" panose="020F0502020204030204" pitchFamily="34" charset="0"/>
                <a:sym typeface="Corbel"/>
              </a:rPr>
              <a:t>Percentage	                      14.01%</a:t>
            </a:r>
            <a:endParaRPr sz="1400" b="1" i="0" u="none" strike="noStrike" cap="none" dirty="0">
              <a:solidFill>
                <a:schemeClr val="accent4">
                  <a:lumMod val="75000"/>
                </a:schemeClr>
              </a:solidFill>
              <a:latin typeface="Calibri" panose="020F0502020204030204" pitchFamily="34" charset="0"/>
              <a:sym typeface="Corbel"/>
            </a:endParaRPr>
          </a:p>
          <a:p>
            <a:pPr marL="0" marR="0" lvl="0" indent="0" algn="l" rtl="0">
              <a:lnSpc>
                <a:spcPct val="90000"/>
              </a:lnSpc>
              <a:spcBef>
                <a:spcPts val="1000"/>
              </a:spcBef>
              <a:spcAft>
                <a:spcPts val="0"/>
              </a:spcAft>
              <a:buClr>
                <a:srgbClr val="EDEDED"/>
              </a:buClr>
              <a:buSzPts val="1400"/>
              <a:buFont typeface="Arial"/>
              <a:buNone/>
            </a:pPr>
            <a:endParaRPr sz="1400" b="0" i="0" u="none" strike="noStrike" cap="none" dirty="0">
              <a:solidFill>
                <a:srgbClr val="EDEDED"/>
              </a:solidFill>
              <a:latin typeface="Corbel"/>
              <a:ea typeface="Corbel"/>
              <a:cs typeface="Corbel"/>
              <a:sym typeface="Corbel"/>
            </a:endParaRPr>
          </a:p>
        </p:txBody>
      </p:sp>
      <p:sp>
        <p:nvSpPr>
          <p:cNvPr id="241" name="Shape 241"/>
          <p:cNvSpPr txBox="1">
            <a:spLocks noGrp="1"/>
          </p:cNvSpPr>
          <p:nvPr>
            <p:ph type="body" idx="5"/>
          </p:nvPr>
        </p:nvSpPr>
        <p:spPr>
          <a:prstGeom prst="rect">
            <a:avLst/>
          </a:prstGeom>
          <a:noFill/>
          <a:ln>
            <a:noFill/>
          </a:ln>
        </p:spPr>
        <p:txBody>
          <a:bodyPr spcFirstLastPara="1" wrap="square" lIns="91425" tIns="45700" rIns="91425" bIns="45700" anchor="b" anchorCtr="0">
            <a:noAutofit/>
          </a:bodyPr>
          <a:lstStyle/>
          <a:p>
            <a:pPr marL="228600" marR="0" lvl="0" indent="-228600" algn="l" rtl="0">
              <a:lnSpc>
                <a:spcPct val="90000"/>
              </a:lnSpc>
              <a:spcBef>
                <a:spcPts val="0"/>
              </a:spcBef>
              <a:spcAft>
                <a:spcPts val="0"/>
              </a:spcAft>
              <a:buClr>
                <a:schemeClr val="lt2"/>
              </a:buClr>
              <a:buSzPts val="2400"/>
              <a:buFont typeface="Arial"/>
              <a:buNone/>
            </a:pPr>
            <a:r>
              <a:rPr lang="en-US" sz="2400" b="0" i="0" u="none" strike="noStrike" cap="none" dirty="0">
                <a:solidFill>
                  <a:schemeClr val="accent4">
                    <a:lumMod val="75000"/>
                  </a:schemeClr>
                </a:solidFill>
                <a:latin typeface="Arial Black"/>
                <a:ea typeface="Arial Black"/>
                <a:cs typeface="Arial Black"/>
                <a:sym typeface="Arial Black"/>
              </a:rPr>
              <a:t>Administrative</a:t>
            </a:r>
            <a:endParaRPr sz="2400" b="0" i="0" u="none" strike="noStrike" cap="none" dirty="0">
              <a:solidFill>
                <a:schemeClr val="accent4">
                  <a:lumMod val="75000"/>
                </a:schemeClr>
              </a:solidFill>
              <a:latin typeface="Arial Black"/>
              <a:ea typeface="Arial Black"/>
              <a:cs typeface="Arial Black"/>
              <a:sym typeface="Arial Black"/>
            </a:endParaRPr>
          </a:p>
        </p:txBody>
      </p:sp>
      <p:sp>
        <p:nvSpPr>
          <p:cNvPr id="244" name="Shape 244"/>
          <p:cNvSpPr txBox="1">
            <a:spLocks noGrp="1"/>
          </p:cNvSpPr>
          <p:nvPr>
            <p:ph type="body" idx="6"/>
          </p:nvPr>
        </p:nvSpPr>
        <p:spPr>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DEDED"/>
              </a:buClr>
              <a:buSzPts val="1400"/>
              <a:buFont typeface="Arial"/>
              <a:buNone/>
            </a:pPr>
            <a:r>
              <a:rPr lang="en-US" sz="1400" b="1" i="0" u="none" strike="noStrike" cap="none" dirty="0">
                <a:solidFill>
                  <a:schemeClr val="accent4">
                    <a:lumMod val="75000"/>
                  </a:schemeClr>
                </a:solidFill>
                <a:latin typeface="Calibri" panose="020F0502020204030204" pitchFamily="34" charset="0"/>
                <a:sym typeface="Corbel"/>
              </a:rPr>
              <a:t>Salaries	                $  1,444,471</a:t>
            </a:r>
            <a:endParaRPr sz="1400" b="1" i="0" u="none" strike="noStrike" cap="none" dirty="0">
              <a:solidFill>
                <a:schemeClr val="accent4">
                  <a:lumMod val="75000"/>
                </a:schemeClr>
              </a:solidFill>
              <a:latin typeface="Calibri" panose="020F0502020204030204" pitchFamily="34" charset="0"/>
              <a:sym typeface="Corbel"/>
            </a:endParaRPr>
          </a:p>
          <a:p>
            <a:pPr marL="0" marR="0" lvl="0" indent="0" algn="l" rtl="0">
              <a:lnSpc>
                <a:spcPct val="90000"/>
              </a:lnSpc>
              <a:spcBef>
                <a:spcPts val="1000"/>
              </a:spcBef>
              <a:spcAft>
                <a:spcPts val="0"/>
              </a:spcAft>
              <a:buClr>
                <a:srgbClr val="EDEDED"/>
              </a:buClr>
              <a:buSzPts val="1400"/>
              <a:buFont typeface="Arial"/>
              <a:buNone/>
            </a:pPr>
            <a:r>
              <a:rPr lang="en-US" sz="1400" b="1" i="0" u="none" strike="noStrike" cap="none" dirty="0">
                <a:solidFill>
                  <a:schemeClr val="accent4">
                    <a:lumMod val="75000"/>
                  </a:schemeClr>
                </a:solidFill>
                <a:latin typeface="Calibri" panose="020F0502020204030204" pitchFamily="34" charset="0"/>
                <a:sym typeface="Corbel"/>
              </a:rPr>
              <a:t>Benefits	                $     798,508</a:t>
            </a:r>
            <a:endParaRPr sz="1400" b="1" i="0" u="none" strike="noStrike" cap="none" dirty="0">
              <a:solidFill>
                <a:schemeClr val="accent4">
                  <a:lumMod val="75000"/>
                </a:schemeClr>
              </a:solidFill>
              <a:latin typeface="Calibri" panose="020F0502020204030204" pitchFamily="34" charset="0"/>
              <a:sym typeface="Corbel"/>
            </a:endParaRPr>
          </a:p>
          <a:p>
            <a:pPr marL="0" marR="0" lvl="0" indent="0" algn="l" rtl="0">
              <a:lnSpc>
                <a:spcPct val="90000"/>
              </a:lnSpc>
              <a:spcBef>
                <a:spcPts val="1000"/>
              </a:spcBef>
              <a:spcAft>
                <a:spcPts val="0"/>
              </a:spcAft>
              <a:buClr>
                <a:srgbClr val="EDEDED"/>
              </a:buClr>
              <a:buSzPts val="1400"/>
              <a:buFont typeface="Arial"/>
              <a:buNone/>
            </a:pPr>
            <a:r>
              <a:rPr lang="en-US" sz="1400" b="1" i="0" u="none" strike="noStrike" cap="none" dirty="0">
                <a:solidFill>
                  <a:schemeClr val="accent4">
                    <a:lumMod val="75000"/>
                  </a:schemeClr>
                </a:solidFill>
                <a:latin typeface="Calibri" panose="020F0502020204030204" pitchFamily="34" charset="0"/>
                <a:sym typeface="Corbel"/>
              </a:rPr>
              <a:t>BOCES	                $      601,823</a:t>
            </a:r>
            <a:endParaRPr sz="1400" b="1" i="0" u="none" strike="noStrike" cap="none" dirty="0">
              <a:solidFill>
                <a:schemeClr val="accent4">
                  <a:lumMod val="75000"/>
                </a:schemeClr>
              </a:solidFill>
              <a:latin typeface="Calibri" panose="020F0502020204030204" pitchFamily="34" charset="0"/>
              <a:sym typeface="Corbel"/>
            </a:endParaRPr>
          </a:p>
          <a:p>
            <a:pPr marL="0" marR="0" lvl="0" indent="0" algn="l" rtl="0">
              <a:lnSpc>
                <a:spcPct val="90000"/>
              </a:lnSpc>
              <a:spcBef>
                <a:spcPts val="1000"/>
              </a:spcBef>
              <a:spcAft>
                <a:spcPts val="0"/>
              </a:spcAft>
              <a:buClr>
                <a:srgbClr val="EDEDED"/>
              </a:buClr>
              <a:buSzPts val="1400"/>
              <a:buFont typeface="Arial"/>
              <a:buNone/>
            </a:pPr>
            <a:r>
              <a:rPr lang="en-US" sz="1400" b="1" i="0" u="none" strike="noStrike" cap="none" dirty="0">
                <a:solidFill>
                  <a:schemeClr val="accent4">
                    <a:lumMod val="75000"/>
                  </a:schemeClr>
                </a:solidFill>
                <a:latin typeface="Calibri" panose="020F0502020204030204" pitchFamily="34" charset="0"/>
                <a:sym typeface="Corbel"/>
              </a:rPr>
              <a:t>Outside Services       $       </a:t>
            </a:r>
            <a:r>
              <a:rPr lang="en-US" b="1" dirty="0">
                <a:solidFill>
                  <a:schemeClr val="accent4">
                    <a:lumMod val="75000"/>
                  </a:schemeClr>
                </a:solidFill>
                <a:latin typeface="Calibri" panose="020F0502020204030204" pitchFamily="34" charset="0"/>
              </a:rPr>
              <a:t>381,504</a:t>
            </a:r>
            <a:endParaRPr sz="1400" b="1" i="0" u="none" strike="noStrike" cap="none" dirty="0">
              <a:solidFill>
                <a:schemeClr val="accent4">
                  <a:lumMod val="75000"/>
                </a:schemeClr>
              </a:solidFill>
              <a:latin typeface="Calibri" panose="020F0502020204030204" pitchFamily="34" charset="0"/>
              <a:sym typeface="Corbel"/>
            </a:endParaRPr>
          </a:p>
          <a:p>
            <a:pPr marL="0" marR="0" lvl="0" indent="0" algn="l" rtl="0">
              <a:lnSpc>
                <a:spcPct val="90000"/>
              </a:lnSpc>
              <a:spcBef>
                <a:spcPts val="1000"/>
              </a:spcBef>
              <a:spcAft>
                <a:spcPts val="0"/>
              </a:spcAft>
              <a:buClr>
                <a:srgbClr val="EDEDED"/>
              </a:buClr>
              <a:buSzPts val="1400"/>
              <a:buFont typeface="Arial"/>
              <a:buNone/>
            </a:pPr>
            <a:r>
              <a:rPr lang="en-US" sz="1400" b="1" i="0" u="none" strike="noStrike" cap="none" dirty="0">
                <a:solidFill>
                  <a:schemeClr val="accent4">
                    <a:lumMod val="75000"/>
                  </a:schemeClr>
                </a:solidFill>
                <a:latin typeface="Calibri" panose="020F0502020204030204" pitchFamily="34" charset="0"/>
                <a:sym typeface="Corbel"/>
              </a:rPr>
              <a:t>Debt                                              n/a</a:t>
            </a:r>
            <a:endParaRPr sz="1400" b="1" i="0" u="none" strike="noStrike" cap="none" dirty="0">
              <a:solidFill>
                <a:schemeClr val="accent4">
                  <a:lumMod val="75000"/>
                </a:schemeClr>
              </a:solidFill>
              <a:latin typeface="Calibri" panose="020F0502020204030204" pitchFamily="34" charset="0"/>
              <a:sym typeface="Corbel"/>
            </a:endParaRPr>
          </a:p>
          <a:p>
            <a:pPr marL="0" marR="0" lvl="0" indent="0" algn="l" rtl="0">
              <a:lnSpc>
                <a:spcPct val="90000"/>
              </a:lnSpc>
              <a:spcBef>
                <a:spcPts val="1000"/>
              </a:spcBef>
              <a:spcAft>
                <a:spcPts val="0"/>
              </a:spcAft>
              <a:buClr>
                <a:srgbClr val="EDEDED"/>
              </a:buClr>
              <a:buSzPts val="1400"/>
              <a:buFont typeface="Arial"/>
              <a:buNone/>
            </a:pPr>
            <a:r>
              <a:rPr lang="en-US" sz="1400" b="1" i="0" u="none" strike="noStrike" cap="none" dirty="0">
                <a:solidFill>
                  <a:schemeClr val="accent4">
                    <a:lumMod val="75000"/>
                  </a:schemeClr>
                </a:solidFill>
                <a:latin typeface="Calibri" panose="020F0502020204030204" pitchFamily="34" charset="0"/>
                <a:sym typeface="Corbel"/>
              </a:rPr>
              <a:t>Utilities                                         n/a</a:t>
            </a:r>
            <a:endParaRPr sz="1400" b="1" i="0" u="none" strike="noStrike" cap="none" dirty="0">
              <a:solidFill>
                <a:schemeClr val="accent4">
                  <a:lumMod val="75000"/>
                </a:schemeClr>
              </a:solidFill>
              <a:latin typeface="Calibri" panose="020F0502020204030204" pitchFamily="34" charset="0"/>
              <a:sym typeface="Corbel"/>
            </a:endParaRPr>
          </a:p>
          <a:p>
            <a:pPr marL="0" marR="0" lvl="0" indent="0" algn="l" rtl="0">
              <a:lnSpc>
                <a:spcPct val="90000"/>
              </a:lnSpc>
              <a:spcBef>
                <a:spcPts val="1000"/>
              </a:spcBef>
              <a:spcAft>
                <a:spcPts val="0"/>
              </a:spcAft>
              <a:buClr>
                <a:srgbClr val="EDEDED"/>
              </a:buClr>
              <a:buSzPts val="1400"/>
              <a:buFont typeface="Arial"/>
              <a:buNone/>
            </a:pPr>
            <a:r>
              <a:rPr lang="en-US" sz="1400" b="1" i="0" u="none" strike="noStrike" cap="none" dirty="0">
                <a:solidFill>
                  <a:schemeClr val="accent4">
                    <a:lumMod val="75000"/>
                  </a:schemeClr>
                </a:solidFill>
                <a:latin typeface="Calibri" panose="020F0502020204030204" pitchFamily="34" charset="0"/>
                <a:sym typeface="Corbel"/>
              </a:rPr>
              <a:t>M&amp;S, Equip                  $        </a:t>
            </a:r>
            <a:r>
              <a:rPr lang="en-US" b="1" dirty="0">
                <a:solidFill>
                  <a:schemeClr val="accent4">
                    <a:lumMod val="75000"/>
                  </a:schemeClr>
                </a:solidFill>
                <a:latin typeface="Calibri" panose="020F0502020204030204" pitchFamily="34" charset="0"/>
              </a:rPr>
              <a:t>44,250</a:t>
            </a:r>
            <a:endParaRPr lang="en-US" sz="1400" b="1" i="0" u="none" strike="noStrike" cap="none" dirty="0">
              <a:solidFill>
                <a:schemeClr val="accent4">
                  <a:lumMod val="75000"/>
                </a:schemeClr>
              </a:solidFill>
              <a:latin typeface="Calibri" panose="020F0502020204030204" pitchFamily="34" charset="0"/>
              <a:sym typeface="Corbel"/>
            </a:endParaRPr>
          </a:p>
          <a:p>
            <a:pPr marL="0" marR="0" lvl="0" indent="0" algn="l" rtl="0">
              <a:lnSpc>
                <a:spcPct val="90000"/>
              </a:lnSpc>
              <a:spcBef>
                <a:spcPts val="1000"/>
              </a:spcBef>
              <a:spcAft>
                <a:spcPts val="0"/>
              </a:spcAft>
              <a:buClr>
                <a:srgbClr val="EDEDED"/>
              </a:buClr>
              <a:buSzPts val="1400"/>
              <a:buFont typeface="Arial"/>
              <a:buNone/>
            </a:pPr>
            <a:r>
              <a:rPr lang="en-US" b="1" dirty="0">
                <a:solidFill>
                  <a:schemeClr val="accent4">
                    <a:lumMod val="75000"/>
                  </a:schemeClr>
                </a:solidFill>
                <a:latin typeface="Calibri" panose="020F0502020204030204" pitchFamily="34" charset="0"/>
              </a:rPr>
              <a:t>Transportation                            n/a</a:t>
            </a:r>
            <a:endParaRPr sz="1400" b="1" i="0" u="none" strike="noStrike" cap="none" dirty="0">
              <a:solidFill>
                <a:schemeClr val="accent4">
                  <a:lumMod val="75000"/>
                </a:schemeClr>
              </a:solidFill>
              <a:latin typeface="Calibri" panose="020F0502020204030204" pitchFamily="34" charset="0"/>
              <a:sym typeface="Corbel"/>
            </a:endParaRPr>
          </a:p>
          <a:p>
            <a:pPr marL="0" marR="0" lvl="0" indent="0" algn="l" rtl="0">
              <a:lnSpc>
                <a:spcPct val="90000"/>
              </a:lnSpc>
              <a:spcBef>
                <a:spcPts val="1000"/>
              </a:spcBef>
              <a:spcAft>
                <a:spcPts val="0"/>
              </a:spcAft>
              <a:buClr>
                <a:srgbClr val="EDEDED"/>
              </a:buClr>
              <a:buSzPts val="1400"/>
              <a:buFont typeface="Arial"/>
              <a:buNone/>
            </a:pPr>
            <a:r>
              <a:rPr lang="en-US" sz="1400" b="1" i="0" u="none" strike="noStrike" cap="none" dirty="0">
                <a:solidFill>
                  <a:schemeClr val="accent4">
                    <a:lumMod val="75000"/>
                  </a:schemeClr>
                </a:solidFill>
                <a:latin typeface="Calibri" panose="020F0502020204030204" pitchFamily="34" charset="0"/>
                <a:sym typeface="Corbel"/>
              </a:rPr>
              <a:t>Tuition                             __</a:t>
            </a:r>
            <a:r>
              <a:rPr lang="en-US" sz="1400" b="1" i="0" u="sng" strike="noStrike" cap="none" dirty="0">
                <a:solidFill>
                  <a:schemeClr val="accent4">
                    <a:lumMod val="75000"/>
                  </a:schemeClr>
                </a:solidFill>
                <a:latin typeface="Calibri" panose="020F0502020204030204" pitchFamily="34" charset="0"/>
                <a:sym typeface="Corbel"/>
              </a:rPr>
              <a:t>         n/a</a:t>
            </a:r>
            <a:endParaRPr sz="1400" b="1" i="0" u="sng" strike="noStrike" cap="none" dirty="0">
              <a:solidFill>
                <a:schemeClr val="accent4">
                  <a:lumMod val="75000"/>
                </a:schemeClr>
              </a:solidFill>
              <a:latin typeface="Calibri" panose="020F0502020204030204" pitchFamily="34" charset="0"/>
              <a:sym typeface="Corbel"/>
            </a:endParaRPr>
          </a:p>
          <a:p>
            <a:pPr marL="0" marR="0" lvl="0" indent="0" algn="l" rtl="0">
              <a:lnSpc>
                <a:spcPct val="90000"/>
              </a:lnSpc>
              <a:spcBef>
                <a:spcPts val="1000"/>
              </a:spcBef>
              <a:spcAft>
                <a:spcPts val="0"/>
              </a:spcAft>
              <a:buClr>
                <a:srgbClr val="EDEDED"/>
              </a:buClr>
              <a:buSzPts val="1400"/>
              <a:buFont typeface="Arial"/>
              <a:buNone/>
            </a:pPr>
            <a:r>
              <a:rPr lang="en-US" sz="1400" b="1" i="0" u="none" strike="noStrike" cap="none" dirty="0">
                <a:solidFill>
                  <a:schemeClr val="accent4">
                    <a:lumMod val="75000"/>
                  </a:schemeClr>
                </a:solidFill>
                <a:latin typeface="Calibri" panose="020F0502020204030204" pitchFamily="34" charset="0"/>
                <a:sym typeface="Corbel"/>
              </a:rPr>
              <a:t>Total	                 $</a:t>
            </a:r>
            <a:r>
              <a:rPr lang="en-US" b="1" dirty="0">
                <a:solidFill>
                  <a:schemeClr val="accent4">
                    <a:lumMod val="75000"/>
                  </a:schemeClr>
                </a:solidFill>
                <a:latin typeface="Calibri" panose="020F0502020204030204" pitchFamily="34" charset="0"/>
              </a:rPr>
              <a:t>3,270,556</a:t>
            </a:r>
            <a:endParaRPr sz="1400" b="1" i="0" u="none" strike="noStrike" cap="none" dirty="0">
              <a:solidFill>
                <a:schemeClr val="accent4">
                  <a:lumMod val="75000"/>
                </a:schemeClr>
              </a:solidFill>
              <a:latin typeface="Calibri" panose="020F0502020204030204" pitchFamily="34" charset="0"/>
              <a:sym typeface="Corbel"/>
            </a:endParaRPr>
          </a:p>
          <a:p>
            <a:pPr marL="0" marR="0" lvl="0" indent="0" algn="l" rtl="0">
              <a:lnSpc>
                <a:spcPct val="90000"/>
              </a:lnSpc>
              <a:spcBef>
                <a:spcPts val="1000"/>
              </a:spcBef>
              <a:spcAft>
                <a:spcPts val="0"/>
              </a:spcAft>
              <a:buClr>
                <a:srgbClr val="EDEDED"/>
              </a:buClr>
              <a:buSzPts val="1400"/>
              <a:buFont typeface="Arial"/>
              <a:buNone/>
            </a:pPr>
            <a:r>
              <a:rPr lang="en-US" sz="1400" b="1" i="0" u="none" strike="noStrike" cap="none" dirty="0">
                <a:solidFill>
                  <a:schemeClr val="accent4">
                    <a:lumMod val="75000"/>
                  </a:schemeClr>
                </a:solidFill>
                <a:latin typeface="Calibri" panose="020F0502020204030204" pitchFamily="34" charset="0"/>
                <a:sym typeface="Corbel"/>
              </a:rPr>
              <a:t>Percentage	                          10.36%</a:t>
            </a:r>
            <a:endParaRPr sz="1400" b="1" i="0" u="none" strike="noStrike" cap="none" dirty="0">
              <a:solidFill>
                <a:schemeClr val="accent4">
                  <a:lumMod val="75000"/>
                </a:schemeClr>
              </a:solidFill>
              <a:latin typeface="Calibri" panose="020F0502020204030204" pitchFamily="34" charset="0"/>
              <a:sym typeface="Corbel"/>
            </a:endParaRPr>
          </a:p>
        </p:txBody>
      </p:sp>
    </p:spTree>
  </p:cSld>
  <p:clrMapOvr>
    <a:masterClrMapping/>
  </p:clrMapOvr>
  <mc:AlternateContent xmlns:mc="http://schemas.openxmlformats.org/markup-compatibility/2006" xmlns:p14="http://schemas.microsoft.com/office/powerpoint/2010/main">
    <mc:Choice Requires="p14">
      <p:transition spd="slow" p14:dur="2000" advTm="229635"/>
    </mc:Choice>
    <mc:Fallback xmlns="">
      <p:transition spd="slow" advTm="22963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870228765"/>
              </p:ext>
            </p:extLst>
          </p:nvPr>
        </p:nvGraphicFramePr>
        <p:xfrm>
          <a:off x="1870363" y="719666"/>
          <a:ext cx="8289636" cy="5648935"/>
        </p:xfrm>
        <a:graphic>
          <a:graphicData uri="http://schemas.openxmlformats.org/drawingml/2006/table">
            <a:tbl>
              <a:tblPr firstRow="1" bandRow="1">
                <a:tableStyleId>{5C22544A-7EE6-4342-B048-85BDC9FD1C3A}</a:tableStyleId>
              </a:tblPr>
              <a:tblGrid>
                <a:gridCol w="1989282">
                  <a:extLst>
                    <a:ext uri="{9D8B030D-6E8A-4147-A177-3AD203B41FA5}">
                      <a16:colId xmlns:a16="http://schemas.microsoft.com/office/drawing/2014/main" val="932919282"/>
                    </a:ext>
                  </a:extLst>
                </a:gridCol>
                <a:gridCol w="2100118">
                  <a:extLst>
                    <a:ext uri="{9D8B030D-6E8A-4147-A177-3AD203B41FA5}">
                      <a16:colId xmlns:a16="http://schemas.microsoft.com/office/drawing/2014/main" val="3439261882"/>
                    </a:ext>
                  </a:extLst>
                </a:gridCol>
                <a:gridCol w="2100118">
                  <a:extLst>
                    <a:ext uri="{9D8B030D-6E8A-4147-A177-3AD203B41FA5}">
                      <a16:colId xmlns:a16="http://schemas.microsoft.com/office/drawing/2014/main" val="764287893"/>
                    </a:ext>
                  </a:extLst>
                </a:gridCol>
                <a:gridCol w="2100118">
                  <a:extLst>
                    <a:ext uri="{9D8B030D-6E8A-4147-A177-3AD203B41FA5}">
                      <a16:colId xmlns:a16="http://schemas.microsoft.com/office/drawing/2014/main" val="2430262347"/>
                    </a:ext>
                  </a:extLst>
                </a:gridCol>
              </a:tblGrid>
              <a:tr h="984443">
                <a:tc>
                  <a:txBody>
                    <a:bodyPr/>
                    <a:lstStyle/>
                    <a:p>
                      <a:pPr algn="ctr"/>
                      <a:endParaRPr lang="en-US" sz="1800" dirty="0">
                        <a:latin typeface="Arial Black" panose="020B0A04020102020204" pitchFamily="34" charset="0"/>
                      </a:endParaRPr>
                    </a:p>
                    <a:p>
                      <a:pPr algn="ctr"/>
                      <a:r>
                        <a:rPr lang="en-US" sz="1800" dirty="0">
                          <a:latin typeface="Arial Black" panose="020B0A04020102020204" pitchFamily="34" charset="0"/>
                        </a:rPr>
                        <a:t>Component</a:t>
                      </a:r>
                    </a:p>
                  </a:txBody>
                  <a:tcPr/>
                </a:tc>
                <a:tc>
                  <a:txBody>
                    <a:bodyPr/>
                    <a:lstStyle/>
                    <a:p>
                      <a:pPr algn="ctr"/>
                      <a:endParaRPr lang="en-US" sz="1800" dirty="0">
                        <a:latin typeface="Arial Black" panose="020B0A04020102020204" pitchFamily="34" charset="0"/>
                      </a:endParaRPr>
                    </a:p>
                    <a:p>
                      <a:pPr algn="ctr"/>
                      <a:r>
                        <a:rPr lang="en-US" sz="1800" dirty="0">
                          <a:latin typeface="Arial Black" panose="020B0A04020102020204" pitchFamily="34" charset="0"/>
                        </a:rPr>
                        <a:t>Proposed</a:t>
                      </a:r>
                    </a:p>
                    <a:p>
                      <a:pPr algn="ctr"/>
                      <a:r>
                        <a:rPr lang="en-US" sz="1800" dirty="0">
                          <a:latin typeface="Arial Black" panose="020B0A04020102020204" pitchFamily="34" charset="0"/>
                        </a:rPr>
                        <a:t>2026-27</a:t>
                      </a:r>
                    </a:p>
                  </a:txBody>
                  <a:tcPr/>
                </a:tc>
                <a:tc>
                  <a:txBody>
                    <a:bodyPr/>
                    <a:lstStyle/>
                    <a:p>
                      <a:pPr algn="ctr"/>
                      <a:endParaRPr lang="en-US" sz="1800" dirty="0">
                        <a:latin typeface="Arial Black" panose="020B0A04020102020204" pitchFamily="34" charset="0"/>
                      </a:endParaRPr>
                    </a:p>
                    <a:p>
                      <a:pPr algn="ctr"/>
                      <a:r>
                        <a:rPr lang="en-US" sz="1800" dirty="0">
                          <a:latin typeface="Arial Black" panose="020B0A04020102020204" pitchFamily="34" charset="0"/>
                        </a:rPr>
                        <a:t>Budget</a:t>
                      </a:r>
                    </a:p>
                    <a:p>
                      <a:pPr algn="ctr"/>
                      <a:r>
                        <a:rPr lang="en-US" sz="1800" dirty="0">
                          <a:latin typeface="Arial Black" panose="020B0A04020102020204" pitchFamily="34" charset="0"/>
                        </a:rPr>
                        <a:t>2025-26</a:t>
                      </a:r>
                    </a:p>
                  </a:txBody>
                  <a:tcPr/>
                </a:tc>
                <a:tc>
                  <a:txBody>
                    <a:bodyPr/>
                    <a:lstStyle/>
                    <a:p>
                      <a:pPr algn="ctr"/>
                      <a:endParaRPr lang="en-US" sz="1800" dirty="0">
                        <a:latin typeface="Arial Black" panose="020B0A04020102020204" pitchFamily="34" charset="0"/>
                      </a:endParaRPr>
                    </a:p>
                    <a:p>
                      <a:pPr algn="ctr"/>
                      <a:r>
                        <a:rPr lang="en-US" sz="1800" dirty="0">
                          <a:latin typeface="Arial Black" panose="020B0A04020102020204" pitchFamily="34" charset="0"/>
                        </a:rPr>
                        <a:t>Budget</a:t>
                      </a:r>
                    </a:p>
                    <a:p>
                      <a:pPr algn="ctr"/>
                      <a:r>
                        <a:rPr lang="en-US" sz="1800" dirty="0">
                          <a:latin typeface="Arial Black" panose="020B0A04020102020204" pitchFamily="34" charset="0"/>
                        </a:rPr>
                        <a:t>2024-25</a:t>
                      </a:r>
                    </a:p>
                  </a:txBody>
                  <a:tcPr/>
                </a:tc>
                <a:extLst>
                  <a:ext uri="{0D108BD9-81ED-4DB2-BD59-A6C34878D82A}">
                    <a16:rowId xmlns:a16="http://schemas.microsoft.com/office/drawing/2014/main" val="863270811"/>
                  </a:ext>
                </a:extLst>
              </a:tr>
              <a:tr h="909910">
                <a:tc>
                  <a:txBody>
                    <a:bodyPr/>
                    <a:lstStyle/>
                    <a:p>
                      <a:pPr algn="ctr"/>
                      <a:endParaRPr lang="en-US" sz="1800" dirty="0">
                        <a:latin typeface="Arial Black" panose="020B0A04020102020204" pitchFamily="34" charset="0"/>
                      </a:endParaRPr>
                    </a:p>
                    <a:p>
                      <a:pPr algn="ctr"/>
                      <a:r>
                        <a:rPr lang="en-US" sz="1800" dirty="0">
                          <a:latin typeface="Arial Black" panose="020B0A04020102020204" pitchFamily="34" charset="0"/>
                        </a:rPr>
                        <a:t>Program</a:t>
                      </a:r>
                    </a:p>
                  </a:txBody>
                  <a:tcPr/>
                </a:tc>
                <a:tc>
                  <a:txBody>
                    <a:bodyPr/>
                    <a:lstStyle/>
                    <a:p>
                      <a:pPr algn="ctr"/>
                      <a:endParaRPr lang="en-US" sz="1800" dirty="0">
                        <a:latin typeface="Arial Black" panose="020B0A04020102020204" pitchFamily="34" charset="0"/>
                      </a:endParaRPr>
                    </a:p>
                    <a:p>
                      <a:pPr algn="ctr"/>
                      <a:r>
                        <a:rPr lang="en-US" sz="1800" dirty="0">
                          <a:latin typeface="Arial Black" panose="020B0A04020102020204" pitchFamily="34" charset="0"/>
                        </a:rPr>
                        <a:t>23,888,687</a:t>
                      </a:r>
                    </a:p>
                  </a:txBody>
                  <a:tcPr/>
                </a:tc>
                <a:tc>
                  <a:txBody>
                    <a:bodyPr/>
                    <a:lstStyle/>
                    <a:p>
                      <a:pPr algn="ctr"/>
                      <a:endParaRPr lang="en-US" sz="1800" dirty="0">
                        <a:latin typeface="Arial Black" panose="020B0A04020102020204" pitchFamily="34" charset="0"/>
                      </a:endParaRPr>
                    </a:p>
                    <a:p>
                      <a:pPr algn="ctr"/>
                      <a:r>
                        <a:rPr lang="en-US" sz="1800" dirty="0">
                          <a:latin typeface="Arial Black" panose="020B0A04020102020204" pitchFamily="34" charset="0"/>
                        </a:rPr>
                        <a:t>23,526,822</a:t>
                      </a:r>
                    </a:p>
                  </a:txBody>
                  <a:tcPr/>
                </a:tc>
                <a:tc>
                  <a:txBody>
                    <a:bodyPr/>
                    <a:lstStyle/>
                    <a:p>
                      <a:pPr algn="ctr"/>
                      <a:endParaRPr lang="en-US" sz="1800" dirty="0">
                        <a:latin typeface="Arial Black" panose="020B0A04020102020204" pitchFamily="34" charset="0"/>
                      </a:endParaRPr>
                    </a:p>
                    <a:p>
                      <a:pPr algn="ctr"/>
                      <a:r>
                        <a:rPr lang="en-US" sz="1800" dirty="0">
                          <a:latin typeface="Arial Black" panose="020B0A04020102020204" pitchFamily="34" charset="0"/>
                        </a:rPr>
                        <a:t>22,801,124</a:t>
                      </a:r>
                    </a:p>
                  </a:txBody>
                  <a:tcPr/>
                </a:tc>
                <a:extLst>
                  <a:ext uri="{0D108BD9-81ED-4DB2-BD59-A6C34878D82A}">
                    <a16:rowId xmlns:a16="http://schemas.microsoft.com/office/drawing/2014/main" val="885651029"/>
                  </a:ext>
                </a:extLst>
              </a:tr>
              <a:tr h="909910">
                <a:tc>
                  <a:txBody>
                    <a:bodyPr/>
                    <a:lstStyle/>
                    <a:p>
                      <a:pPr algn="ctr"/>
                      <a:endParaRPr lang="en-US" sz="1800" dirty="0">
                        <a:latin typeface="Arial Black" panose="020B0A04020102020204" pitchFamily="34" charset="0"/>
                      </a:endParaRPr>
                    </a:p>
                    <a:p>
                      <a:pPr algn="ctr"/>
                      <a:r>
                        <a:rPr lang="en-US" sz="1800" dirty="0">
                          <a:latin typeface="Arial Black" panose="020B0A04020102020204" pitchFamily="34" charset="0"/>
                        </a:rPr>
                        <a:t>Capital</a:t>
                      </a:r>
                    </a:p>
                  </a:txBody>
                  <a:tcPr/>
                </a:tc>
                <a:tc>
                  <a:txBody>
                    <a:bodyPr/>
                    <a:lstStyle/>
                    <a:p>
                      <a:pPr algn="ctr"/>
                      <a:endParaRPr lang="en-US" sz="1800" dirty="0">
                        <a:latin typeface="Arial Black" panose="020B0A04020102020204" pitchFamily="34" charset="0"/>
                      </a:endParaRPr>
                    </a:p>
                    <a:p>
                      <a:pPr algn="ctr"/>
                      <a:r>
                        <a:rPr lang="en-US" sz="1800" dirty="0">
                          <a:latin typeface="Arial Black" panose="020B0A04020102020204" pitchFamily="34" charset="0"/>
                        </a:rPr>
                        <a:t>4,425,056</a:t>
                      </a:r>
                    </a:p>
                    <a:p>
                      <a:pPr algn="ctr"/>
                      <a:endParaRPr lang="en-US" sz="1800" dirty="0">
                        <a:latin typeface="Arial Black" panose="020B0A04020102020204" pitchFamily="34" charset="0"/>
                      </a:endParaRPr>
                    </a:p>
                  </a:txBody>
                  <a:tcPr/>
                </a:tc>
                <a:tc>
                  <a:txBody>
                    <a:bodyPr/>
                    <a:lstStyle/>
                    <a:p>
                      <a:pPr algn="ctr"/>
                      <a:endParaRPr lang="en-US" sz="1800" dirty="0">
                        <a:latin typeface="Arial Black" panose="020B0A04020102020204" pitchFamily="34" charset="0"/>
                      </a:endParaRPr>
                    </a:p>
                    <a:p>
                      <a:pPr algn="ctr"/>
                      <a:r>
                        <a:rPr lang="en-US" sz="1800" dirty="0">
                          <a:latin typeface="Arial Black" panose="020B0A04020102020204" pitchFamily="34" charset="0"/>
                        </a:rPr>
                        <a:t>4,132,879</a:t>
                      </a:r>
                    </a:p>
                  </a:txBody>
                  <a:tcPr/>
                </a:tc>
                <a:tc>
                  <a:txBody>
                    <a:bodyPr/>
                    <a:lstStyle/>
                    <a:p>
                      <a:pPr algn="ctr"/>
                      <a:endParaRPr lang="en-US" sz="1800" dirty="0">
                        <a:latin typeface="Arial Black" panose="020B0A04020102020204" pitchFamily="34" charset="0"/>
                      </a:endParaRPr>
                    </a:p>
                    <a:p>
                      <a:pPr algn="ctr"/>
                      <a:r>
                        <a:rPr lang="en-US" sz="1800" dirty="0">
                          <a:latin typeface="Arial Black" panose="020B0A04020102020204" pitchFamily="34" charset="0"/>
                        </a:rPr>
                        <a:t>3,634,477</a:t>
                      </a:r>
                    </a:p>
                  </a:txBody>
                  <a:tcPr/>
                </a:tc>
                <a:extLst>
                  <a:ext uri="{0D108BD9-81ED-4DB2-BD59-A6C34878D82A}">
                    <a16:rowId xmlns:a16="http://schemas.microsoft.com/office/drawing/2014/main" val="2354487066"/>
                  </a:ext>
                </a:extLst>
              </a:tr>
              <a:tr h="1020362">
                <a:tc>
                  <a:txBody>
                    <a:bodyPr/>
                    <a:lstStyle/>
                    <a:p>
                      <a:pPr algn="ctr"/>
                      <a:endParaRPr lang="en-US" sz="1800" dirty="0">
                        <a:latin typeface="Arial Black" panose="020B0A04020102020204" pitchFamily="34" charset="0"/>
                      </a:endParaRPr>
                    </a:p>
                    <a:p>
                      <a:pPr algn="ctr"/>
                      <a:r>
                        <a:rPr lang="en-US" sz="1800" dirty="0">
                          <a:latin typeface="Arial Black" panose="020B0A04020102020204" pitchFamily="34" charset="0"/>
                        </a:rPr>
                        <a:t>Admin</a:t>
                      </a:r>
                    </a:p>
                  </a:txBody>
                  <a:tcPr/>
                </a:tc>
                <a:tc>
                  <a:txBody>
                    <a:bodyPr/>
                    <a:lstStyle/>
                    <a:p>
                      <a:pPr algn="ctr"/>
                      <a:endParaRPr lang="en-US" sz="1800" dirty="0">
                        <a:latin typeface="Arial Black" panose="020B0A04020102020204" pitchFamily="34" charset="0"/>
                      </a:endParaRPr>
                    </a:p>
                    <a:p>
                      <a:pPr algn="ctr"/>
                      <a:r>
                        <a:rPr lang="en-US" sz="1800" dirty="0">
                          <a:latin typeface="Arial Black" panose="020B0A04020102020204" pitchFamily="34" charset="0"/>
                        </a:rPr>
                        <a:t>3,270,556</a:t>
                      </a:r>
                    </a:p>
                    <a:p>
                      <a:pPr algn="ctr"/>
                      <a:endParaRPr lang="en-US" sz="1800" dirty="0">
                        <a:latin typeface="Arial Black" panose="020B0A04020102020204" pitchFamily="34" charset="0"/>
                      </a:endParaRPr>
                    </a:p>
                  </a:txBody>
                  <a:tcPr/>
                </a:tc>
                <a:tc>
                  <a:txBody>
                    <a:bodyPr/>
                    <a:lstStyle/>
                    <a:p>
                      <a:pPr algn="ctr"/>
                      <a:endParaRPr lang="en-US" sz="1800" dirty="0">
                        <a:latin typeface="Arial Black" panose="020B0A04020102020204" pitchFamily="34" charset="0"/>
                      </a:endParaRPr>
                    </a:p>
                    <a:p>
                      <a:pPr algn="ctr"/>
                      <a:r>
                        <a:rPr lang="en-US" sz="1800" dirty="0">
                          <a:latin typeface="Arial Black" panose="020B0A04020102020204" pitchFamily="34" charset="0"/>
                        </a:rPr>
                        <a:t>3,140,537</a:t>
                      </a:r>
                    </a:p>
                  </a:txBody>
                  <a:tcPr/>
                </a:tc>
                <a:tc>
                  <a:txBody>
                    <a:bodyPr/>
                    <a:lstStyle/>
                    <a:p>
                      <a:pPr algn="ctr"/>
                      <a:endParaRPr lang="en-US" sz="1800" dirty="0">
                        <a:latin typeface="Arial Black" panose="020B0A04020102020204" pitchFamily="34" charset="0"/>
                      </a:endParaRPr>
                    </a:p>
                    <a:p>
                      <a:pPr algn="ctr"/>
                      <a:r>
                        <a:rPr lang="en-US" sz="1800" dirty="0">
                          <a:latin typeface="Arial Black" panose="020B0A04020102020204" pitchFamily="34" charset="0"/>
                        </a:rPr>
                        <a:t>2,972,239</a:t>
                      </a:r>
                    </a:p>
                  </a:txBody>
                  <a:tcPr/>
                </a:tc>
                <a:extLst>
                  <a:ext uri="{0D108BD9-81ED-4DB2-BD59-A6C34878D82A}">
                    <a16:rowId xmlns:a16="http://schemas.microsoft.com/office/drawing/2014/main" val="877117687"/>
                  </a:ext>
                </a:extLst>
              </a:tr>
              <a:tr h="909910">
                <a:tc>
                  <a:txBody>
                    <a:bodyPr/>
                    <a:lstStyle/>
                    <a:p>
                      <a:pPr algn="ctr"/>
                      <a:endParaRPr lang="en-US" sz="1800" dirty="0">
                        <a:latin typeface="Arial Black" panose="020B0A04020102020204" pitchFamily="34" charset="0"/>
                      </a:endParaRPr>
                    </a:p>
                    <a:p>
                      <a:pPr algn="ctr"/>
                      <a:r>
                        <a:rPr lang="en-US" sz="1800" dirty="0">
                          <a:latin typeface="Arial Black" panose="020B0A04020102020204" pitchFamily="34" charset="0"/>
                        </a:rPr>
                        <a:t>Total</a:t>
                      </a:r>
                    </a:p>
                  </a:txBody>
                  <a:tcPr/>
                </a:tc>
                <a:tc>
                  <a:txBody>
                    <a:bodyPr/>
                    <a:lstStyle/>
                    <a:p>
                      <a:pPr algn="ctr"/>
                      <a:endParaRPr lang="en-US" sz="1800" dirty="0">
                        <a:latin typeface="Arial Black" panose="020B0A04020102020204" pitchFamily="34" charset="0"/>
                      </a:endParaRPr>
                    </a:p>
                    <a:p>
                      <a:pPr algn="ctr"/>
                      <a:r>
                        <a:rPr lang="en-US" sz="1800" dirty="0">
                          <a:latin typeface="Arial Black" panose="020B0A04020102020204" pitchFamily="34" charset="0"/>
                        </a:rPr>
                        <a:t>31,584,299</a:t>
                      </a:r>
                    </a:p>
                  </a:txBody>
                  <a:tcPr/>
                </a:tc>
                <a:tc>
                  <a:txBody>
                    <a:bodyPr/>
                    <a:lstStyle/>
                    <a:p>
                      <a:pPr algn="ctr"/>
                      <a:endParaRPr lang="en-US" sz="1800" dirty="0">
                        <a:latin typeface="Arial Black" panose="020B0A04020102020204" pitchFamily="34" charset="0"/>
                      </a:endParaRPr>
                    </a:p>
                    <a:p>
                      <a:pPr algn="ctr"/>
                      <a:r>
                        <a:rPr lang="en-US" sz="1800" dirty="0">
                          <a:latin typeface="Arial Black" panose="020B0A04020102020204" pitchFamily="34" charset="0"/>
                        </a:rPr>
                        <a:t>30,800,238</a:t>
                      </a:r>
                    </a:p>
                  </a:txBody>
                  <a:tcPr/>
                </a:tc>
                <a:tc>
                  <a:txBody>
                    <a:bodyPr/>
                    <a:lstStyle/>
                    <a:p>
                      <a:pPr algn="ctr"/>
                      <a:endParaRPr lang="en-US" sz="1800" dirty="0">
                        <a:latin typeface="Arial Black" panose="020B0A04020102020204" pitchFamily="34" charset="0"/>
                      </a:endParaRPr>
                    </a:p>
                    <a:p>
                      <a:pPr algn="ctr"/>
                      <a:r>
                        <a:rPr lang="en-US" sz="1800" dirty="0">
                          <a:latin typeface="Arial Black" panose="020B0A04020102020204" pitchFamily="34" charset="0"/>
                        </a:rPr>
                        <a:t>29,407,840</a:t>
                      </a:r>
                    </a:p>
                  </a:txBody>
                  <a:tcPr/>
                </a:tc>
                <a:extLst>
                  <a:ext uri="{0D108BD9-81ED-4DB2-BD59-A6C34878D82A}">
                    <a16:rowId xmlns:a16="http://schemas.microsoft.com/office/drawing/2014/main" val="2711352705"/>
                  </a:ext>
                </a:extLst>
              </a:tr>
              <a:tr h="909910">
                <a:tc>
                  <a:txBody>
                    <a:bodyPr/>
                    <a:lstStyle/>
                    <a:p>
                      <a:pPr algn="ctr"/>
                      <a:endParaRPr lang="en-US" sz="1800" dirty="0">
                        <a:latin typeface="Arial Black" panose="020B0A04020102020204" pitchFamily="34" charset="0"/>
                      </a:endParaRPr>
                    </a:p>
                    <a:p>
                      <a:pPr algn="ctr"/>
                      <a:r>
                        <a:rPr lang="en-US" sz="1800" dirty="0">
                          <a:latin typeface="Arial Black" panose="020B0A04020102020204" pitchFamily="34" charset="0"/>
                        </a:rPr>
                        <a:t>Change</a:t>
                      </a:r>
                    </a:p>
                  </a:txBody>
                  <a:tcPr/>
                </a:tc>
                <a:tc>
                  <a:txBody>
                    <a:bodyPr/>
                    <a:lstStyle/>
                    <a:p>
                      <a:pPr algn="ctr"/>
                      <a:endParaRPr lang="en-US" sz="1800" dirty="0">
                        <a:latin typeface="Arial Black" panose="020B0A04020102020204" pitchFamily="34" charset="0"/>
                      </a:endParaRPr>
                    </a:p>
                    <a:p>
                      <a:pPr algn="ctr"/>
                      <a:r>
                        <a:rPr lang="en-US" sz="1800" dirty="0">
                          <a:latin typeface="Arial Black" panose="020B0A04020102020204" pitchFamily="34" charset="0"/>
                        </a:rPr>
                        <a:t>784,061</a:t>
                      </a:r>
                    </a:p>
                  </a:txBody>
                  <a:tcPr/>
                </a:tc>
                <a:tc>
                  <a:txBody>
                    <a:bodyPr/>
                    <a:lstStyle/>
                    <a:p>
                      <a:pPr algn="ctr"/>
                      <a:endParaRPr lang="en-US" sz="1800" dirty="0">
                        <a:latin typeface="Arial Black" panose="020B0A04020102020204" pitchFamily="34" charset="0"/>
                      </a:endParaRPr>
                    </a:p>
                    <a:p>
                      <a:pPr algn="ctr"/>
                      <a:r>
                        <a:rPr lang="en-US" sz="1800" dirty="0">
                          <a:latin typeface="Arial Black" panose="020B0A04020102020204" pitchFamily="34" charset="0"/>
                        </a:rPr>
                        <a:t>1,392,398</a:t>
                      </a:r>
                    </a:p>
                  </a:txBody>
                  <a:tcPr/>
                </a:tc>
                <a:tc>
                  <a:txBody>
                    <a:bodyPr/>
                    <a:lstStyle/>
                    <a:p>
                      <a:pPr algn="ctr"/>
                      <a:endParaRPr lang="en-US" sz="1800" dirty="0">
                        <a:latin typeface="Arial Black" panose="020B0A04020102020204" pitchFamily="34" charset="0"/>
                      </a:endParaRPr>
                    </a:p>
                    <a:p>
                      <a:pPr algn="ctr"/>
                      <a:endParaRPr lang="en-US" sz="1800" dirty="0">
                        <a:latin typeface="Arial Black" panose="020B0A04020102020204" pitchFamily="34" charset="0"/>
                      </a:endParaRPr>
                    </a:p>
                  </a:txBody>
                  <a:tcPr/>
                </a:tc>
                <a:extLst>
                  <a:ext uri="{0D108BD9-81ED-4DB2-BD59-A6C34878D82A}">
                    <a16:rowId xmlns:a16="http://schemas.microsoft.com/office/drawing/2014/main" val="606934577"/>
                  </a:ext>
                </a:extLst>
              </a:tr>
            </a:tbl>
          </a:graphicData>
        </a:graphic>
      </p:graphicFrame>
    </p:spTree>
    <p:extLst>
      <p:ext uri="{BB962C8B-B14F-4D97-AF65-F5344CB8AC3E}">
        <p14:creationId xmlns:p14="http://schemas.microsoft.com/office/powerpoint/2010/main" val="1679204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C107-3E1B-445B-8CBF-426D1512C006}"/>
              </a:ext>
            </a:extLst>
          </p:cNvPr>
          <p:cNvSpPr>
            <a:spLocks noGrp="1"/>
          </p:cNvSpPr>
          <p:nvPr>
            <p:ph type="title"/>
          </p:nvPr>
        </p:nvSpPr>
        <p:spPr/>
        <p:txBody>
          <a:bodyPr/>
          <a:lstStyle/>
          <a:p>
            <a:pPr algn="ctr"/>
            <a:r>
              <a:rPr lang="en-US" dirty="0">
                <a:latin typeface="Arial Black" panose="020B0A04020102020204" pitchFamily="34" charset="0"/>
              </a:rPr>
              <a:t>Expenditures</a:t>
            </a:r>
            <a:r>
              <a:rPr lang="en-US" sz="4400" dirty="0">
                <a:latin typeface="Arial Black" panose="020B0A04020102020204" pitchFamily="34" charset="0"/>
              </a:rPr>
              <a:t> by Function</a:t>
            </a:r>
          </a:p>
        </p:txBody>
      </p:sp>
      <p:sp>
        <p:nvSpPr>
          <p:cNvPr id="3" name="Text Placeholder 2">
            <a:extLst>
              <a:ext uri="{FF2B5EF4-FFF2-40B4-BE49-F238E27FC236}">
                <a16:creationId xmlns:a16="http://schemas.microsoft.com/office/drawing/2014/main" id="{7C8A9A9D-9644-4B47-ACF3-B39310DC26C2}"/>
              </a:ext>
            </a:extLst>
          </p:cNvPr>
          <p:cNvSpPr>
            <a:spLocks noGrp="1"/>
          </p:cNvSpPr>
          <p:nvPr>
            <p:ph idx="1"/>
          </p:nvPr>
        </p:nvSpPr>
        <p:spPr/>
        <p:txBody>
          <a:bodyPr/>
          <a:lstStyle/>
          <a:p>
            <a:pPr marL="50800" indent="0">
              <a:buNone/>
            </a:pPr>
            <a:endParaRPr lang="en-US" dirty="0"/>
          </a:p>
          <a:p>
            <a:pPr marL="50800" indent="0">
              <a:buNone/>
            </a:pPr>
            <a:endParaRPr lang="en-US" dirty="0"/>
          </a:p>
        </p:txBody>
      </p:sp>
      <p:graphicFrame>
        <p:nvGraphicFramePr>
          <p:cNvPr id="5" name="Table 4">
            <a:extLst>
              <a:ext uri="{FF2B5EF4-FFF2-40B4-BE49-F238E27FC236}">
                <a16:creationId xmlns:a16="http://schemas.microsoft.com/office/drawing/2014/main" id="{481831F7-344E-4A3C-97BD-09F208F3CD6E}"/>
              </a:ext>
            </a:extLst>
          </p:cNvPr>
          <p:cNvGraphicFramePr>
            <a:graphicFrameLocks noGrp="1"/>
          </p:cNvGraphicFramePr>
          <p:nvPr>
            <p:extLst>
              <p:ext uri="{D42A27DB-BD31-4B8C-83A1-F6EECF244321}">
                <p14:modId xmlns:p14="http://schemas.microsoft.com/office/powerpoint/2010/main" val="3788098377"/>
              </p:ext>
            </p:extLst>
          </p:nvPr>
        </p:nvGraphicFramePr>
        <p:xfrm>
          <a:off x="1694793" y="1690688"/>
          <a:ext cx="8363606" cy="4686467"/>
        </p:xfrm>
        <a:graphic>
          <a:graphicData uri="http://schemas.openxmlformats.org/drawingml/2006/table">
            <a:tbl>
              <a:tblPr>
                <a:tableStyleId>{5C22544A-7EE6-4342-B048-85BDC9FD1C3A}</a:tableStyleId>
              </a:tblPr>
              <a:tblGrid>
                <a:gridCol w="1987446">
                  <a:extLst>
                    <a:ext uri="{9D8B030D-6E8A-4147-A177-3AD203B41FA5}">
                      <a16:colId xmlns:a16="http://schemas.microsoft.com/office/drawing/2014/main" val="412735530"/>
                    </a:ext>
                  </a:extLst>
                </a:gridCol>
                <a:gridCol w="1454655">
                  <a:extLst>
                    <a:ext uri="{9D8B030D-6E8A-4147-A177-3AD203B41FA5}">
                      <a16:colId xmlns:a16="http://schemas.microsoft.com/office/drawing/2014/main" val="2130420878"/>
                    </a:ext>
                  </a:extLst>
                </a:gridCol>
                <a:gridCol w="1454655">
                  <a:extLst>
                    <a:ext uri="{9D8B030D-6E8A-4147-A177-3AD203B41FA5}">
                      <a16:colId xmlns:a16="http://schemas.microsoft.com/office/drawing/2014/main" val="424517635"/>
                    </a:ext>
                  </a:extLst>
                </a:gridCol>
                <a:gridCol w="1454655">
                  <a:extLst>
                    <a:ext uri="{9D8B030D-6E8A-4147-A177-3AD203B41FA5}">
                      <a16:colId xmlns:a16="http://schemas.microsoft.com/office/drawing/2014/main" val="1221585894"/>
                    </a:ext>
                  </a:extLst>
                </a:gridCol>
                <a:gridCol w="2012195">
                  <a:extLst>
                    <a:ext uri="{9D8B030D-6E8A-4147-A177-3AD203B41FA5}">
                      <a16:colId xmlns:a16="http://schemas.microsoft.com/office/drawing/2014/main" val="1668283749"/>
                    </a:ext>
                  </a:extLst>
                </a:gridCol>
              </a:tblGrid>
              <a:tr h="718247">
                <a:tc>
                  <a:txBody>
                    <a:bodyPr/>
                    <a:lstStyle/>
                    <a:p>
                      <a:pPr algn="ctr" fontAlgn="b"/>
                      <a:r>
                        <a:rPr lang="en-US" sz="1100" b="1" u="none" strike="noStrike" dirty="0">
                          <a:solidFill>
                            <a:schemeClr val="accent4">
                              <a:lumMod val="75000"/>
                            </a:schemeClr>
                          </a:solidFill>
                          <a:effectLst/>
                        </a:rPr>
                        <a:t>Expenditures</a:t>
                      </a:r>
                      <a:endParaRPr lang="en-US" sz="1100" b="1" i="0" u="none"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ctr" fontAlgn="b"/>
                      <a:r>
                        <a:rPr lang="en-US" sz="1100" b="1" i="0" u="none" strike="noStrike" dirty="0">
                          <a:solidFill>
                            <a:schemeClr val="accent4">
                              <a:lumMod val="75000"/>
                            </a:schemeClr>
                          </a:solidFill>
                          <a:effectLst/>
                          <a:latin typeface="Calibri" panose="020F0502020204030204" pitchFamily="34" charset="0"/>
                        </a:rPr>
                        <a:t>Proposed 2026-27</a:t>
                      </a:r>
                    </a:p>
                  </a:txBody>
                  <a:tcPr marL="9525" marR="9525" marT="9525" marB="0" anchor="b"/>
                </a:tc>
                <a:tc>
                  <a:txBody>
                    <a:bodyPr/>
                    <a:lstStyle/>
                    <a:p>
                      <a:pPr algn="ctr" fontAlgn="b"/>
                      <a:r>
                        <a:rPr lang="en-US" sz="1100" b="1" i="0" u="none" strike="noStrike" dirty="0">
                          <a:solidFill>
                            <a:schemeClr val="accent4">
                              <a:lumMod val="75000"/>
                            </a:schemeClr>
                          </a:solidFill>
                          <a:effectLst/>
                          <a:latin typeface="Calibri" panose="020F0502020204030204" pitchFamily="34" charset="0"/>
                        </a:rPr>
                        <a:t>Budgeted 2025-26</a:t>
                      </a:r>
                    </a:p>
                  </a:txBody>
                  <a:tcPr marL="9525" marR="9525" marT="9525" marB="0" anchor="b"/>
                </a:tc>
                <a:tc>
                  <a:txBody>
                    <a:bodyPr/>
                    <a:lstStyle/>
                    <a:p>
                      <a:pPr algn="ctr" fontAlgn="b"/>
                      <a:r>
                        <a:rPr lang="en-US" sz="1100" b="1" u="none" strike="noStrike">
                          <a:solidFill>
                            <a:schemeClr val="accent4">
                              <a:lumMod val="75000"/>
                            </a:schemeClr>
                          </a:solidFill>
                          <a:effectLst/>
                        </a:rPr>
                        <a:t>Increase/Decrease</a:t>
                      </a:r>
                      <a:endParaRPr lang="en-US" sz="1100" b="1" i="0" u="none" strike="noStrike">
                        <a:solidFill>
                          <a:schemeClr val="accent4">
                            <a:lumMod val="75000"/>
                          </a:schemeClr>
                        </a:solidFill>
                        <a:effectLst/>
                        <a:latin typeface="Calibri" panose="020F0502020204030204" pitchFamily="34" charset="0"/>
                      </a:endParaRPr>
                    </a:p>
                  </a:txBody>
                  <a:tcPr marL="9525" marR="9525" marT="9525" marB="0" anchor="b"/>
                </a:tc>
                <a:tc>
                  <a:txBody>
                    <a:bodyPr/>
                    <a:lstStyle/>
                    <a:p>
                      <a:pPr algn="ctr" fontAlgn="b"/>
                      <a:r>
                        <a:rPr lang="en-US" sz="1100" b="1" u="none" strike="noStrike">
                          <a:solidFill>
                            <a:schemeClr val="accent4">
                              <a:lumMod val="75000"/>
                            </a:schemeClr>
                          </a:solidFill>
                          <a:effectLst/>
                        </a:rPr>
                        <a:t>% Change</a:t>
                      </a:r>
                      <a:endParaRPr lang="en-US" sz="1100" b="1" i="0" u="none" strike="noStrike">
                        <a:solidFill>
                          <a:schemeClr val="accent4">
                            <a:lumMod val="7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80485483"/>
                  </a:ext>
                </a:extLst>
              </a:tr>
              <a:tr h="396822">
                <a:tc>
                  <a:txBody>
                    <a:bodyPr/>
                    <a:lstStyle/>
                    <a:p>
                      <a:pPr algn="l" fontAlgn="b"/>
                      <a:r>
                        <a:rPr lang="en-US" sz="1100" b="1" u="none" strike="noStrike" dirty="0">
                          <a:solidFill>
                            <a:schemeClr val="accent4">
                              <a:lumMod val="75000"/>
                            </a:schemeClr>
                          </a:solidFill>
                          <a:effectLst/>
                        </a:rPr>
                        <a:t>Salaries</a:t>
                      </a:r>
                      <a:endParaRPr lang="en-US" sz="1100" b="1" i="0" u="none"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solidFill>
                            <a:schemeClr val="accent4">
                              <a:lumMod val="75000"/>
                            </a:schemeClr>
                          </a:solidFill>
                          <a:effectLst/>
                        </a:rPr>
                        <a:t>$12,779,029.00</a:t>
                      </a:r>
                      <a:endParaRPr lang="en-US" sz="1100" b="1" i="0" u="none"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solidFill>
                            <a:schemeClr val="accent4">
                              <a:lumMod val="75000"/>
                            </a:schemeClr>
                          </a:solidFill>
                          <a:effectLst/>
                        </a:rPr>
                        <a:t>$12,558,905.00</a:t>
                      </a:r>
                      <a:endParaRPr lang="en-US" sz="1100" b="1" i="0" u="none"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i="0" u="none" strike="noStrike" dirty="0">
                          <a:solidFill>
                            <a:schemeClr val="accent4">
                              <a:lumMod val="75000"/>
                            </a:schemeClr>
                          </a:solidFill>
                          <a:effectLst/>
                          <a:latin typeface="Calibri" panose="020F0502020204030204" pitchFamily="34" charset="0"/>
                        </a:rPr>
                        <a:t>$220,124.00</a:t>
                      </a:r>
                    </a:p>
                  </a:txBody>
                  <a:tcPr marL="9525" marR="9525" marT="9525" marB="0" anchor="b"/>
                </a:tc>
                <a:tc>
                  <a:txBody>
                    <a:bodyPr/>
                    <a:lstStyle/>
                    <a:p>
                      <a:pPr algn="ctr" fontAlgn="b"/>
                      <a:r>
                        <a:rPr lang="en-US" sz="1100" b="1" i="0" u="none" strike="noStrike" dirty="0">
                          <a:solidFill>
                            <a:schemeClr val="accent4">
                              <a:lumMod val="75000"/>
                            </a:schemeClr>
                          </a:solidFill>
                          <a:effectLst/>
                          <a:latin typeface="Calibri" panose="020F0502020204030204" pitchFamily="34" charset="0"/>
                        </a:rPr>
                        <a:t>1.75%</a:t>
                      </a:r>
                    </a:p>
                  </a:txBody>
                  <a:tcPr marL="9525" marR="9525" marT="9525" marB="0" anchor="b"/>
                </a:tc>
                <a:extLst>
                  <a:ext uri="{0D108BD9-81ED-4DB2-BD59-A6C34878D82A}">
                    <a16:rowId xmlns:a16="http://schemas.microsoft.com/office/drawing/2014/main" val="3087658512"/>
                  </a:ext>
                </a:extLst>
              </a:tr>
              <a:tr h="396822">
                <a:tc>
                  <a:txBody>
                    <a:bodyPr/>
                    <a:lstStyle/>
                    <a:p>
                      <a:pPr algn="l" fontAlgn="b"/>
                      <a:r>
                        <a:rPr lang="en-US" sz="1100" b="1" u="none" strike="noStrike" dirty="0">
                          <a:solidFill>
                            <a:schemeClr val="accent4">
                              <a:lumMod val="75000"/>
                            </a:schemeClr>
                          </a:solidFill>
                          <a:effectLst/>
                        </a:rPr>
                        <a:t>Benefits</a:t>
                      </a:r>
                      <a:endParaRPr lang="en-US" sz="1100" b="1" i="0" u="none"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solidFill>
                            <a:schemeClr val="accent4">
                              <a:lumMod val="75000"/>
                            </a:schemeClr>
                          </a:solidFill>
                          <a:effectLst/>
                        </a:rPr>
                        <a:t>$7,022,750.00</a:t>
                      </a:r>
                      <a:endParaRPr lang="en-US" sz="1100" b="1" i="0" u="none"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solidFill>
                            <a:schemeClr val="accent4">
                              <a:lumMod val="75000"/>
                            </a:schemeClr>
                          </a:solidFill>
                          <a:effectLst/>
                        </a:rPr>
                        <a:t>$6,844,750.00</a:t>
                      </a:r>
                      <a:endParaRPr lang="en-US" sz="1100" b="1" i="0" u="none"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i="0" u="none" strike="noStrike" dirty="0">
                          <a:solidFill>
                            <a:schemeClr val="accent4">
                              <a:lumMod val="75000"/>
                            </a:schemeClr>
                          </a:solidFill>
                          <a:effectLst/>
                          <a:latin typeface="Calibri" panose="020F0502020204030204" pitchFamily="34" charset="0"/>
                        </a:rPr>
                        <a:t>$178,000.00</a:t>
                      </a:r>
                    </a:p>
                  </a:txBody>
                  <a:tcPr marL="9525" marR="9525" marT="9525" marB="0" anchor="b"/>
                </a:tc>
                <a:tc>
                  <a:txBody>
                    <a:bodyPr/>
                    <a:lstStyle/>
                    <a:p>
                      <a:pPr algn="ctr" fontAlgn="b"/>
                      <a:r>
                        <a:rPr lang="en-US" sz="1100" b="1" i="0" u="none" strike="noStrike" dirty="0">
                          <a:solidFill>
                            <a:schemeClr val="accent4">
                              <a:lumMod val="75000"/>
                            </a:schemeClr>
                          </a:solidFill>
                          <a:effectLst/>
                          <a:latin typeface="Calibri" panose="020F0502020204030204" pitchFamily="34" charset="0"/>
                        </a:rPr>
                        <a:t>2.60%</a:t>
                      </a:r>
                    </a:p>
                  </a:txBody>
                  <a:tcPr marL="9525" marR="9525" marT="9525" marB="0" anchor="b"/>
                </a:tc>
                <a:extLst>
                  <a:ext uri="{0D108BD9-81ED-4DB2-BD59-A6C34878D82A}">
                    <a16:rowId xmlns:a16="http://schemas.microsoft.com/office/drawing/2014/main" val="2809860302"/>
                  </a:ext>
                </a:extLst>
              </a:tr>
              <a:tr h="396822">
                <a:tc>
                  <a:txBody>
                    <a:bodyPr/>
                    <a:lstStyle/>
                    <a:p>
                      <a:pPr algn="l" fontAlgn="b"/>
                      <a:r>
                        <a:rPr lang="en-US" sz="1100" b="1" u="none" strike="noStrike">
                          <a:solidFill>
                            <a:schemeClr val="accent4">
                              <a:lumMod val="75000"/>
                            </a:schemeClr>
                          </a:solidFill>
                          <a:effectLst/>
                        </a:rPr>
                        <a:t>BOCES</a:t>
                      </a:r>
                      <a:endParaRPr lang="en-US" sz="1100" b="1" i="0" u="none" strike="noStrike">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solidFill>
                            <a:schemeClr val="accent4">
                              <a:lumMod val="75000"/>
                            </a:schemeClr>
                          </a:solidFill>
                          <a:effectLst/>
                        </a:rPr>
                        <a:t>$4,054,722.00</a:t>
                      </a:r>
                      <a:endParaRPr lang="en-US" sz="1100" b="1" i="0" u="none"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solidFill>
                            <a:schemeClr val="accent4">
                              <a:lumMod val="75000"/>
                            </a:schemeClr>
                          </a:solidFill>
                          <a:effectLst/>
                        </a:rPr>
                        <a:t>$3,776,570.00</a:t>
                      </a:r>
                      <a:endParaRPr lang="en-US" sz="1100" b="1" i="0" u="none"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i="0" u="none" strike="noStrike" dirty="0">
                          <a:solidFill>
                            <a:schemeClr val="accent4">
                              <a:lumMod val="75000"/>
                            </a:schemeClr>
                          </a:solidFill>
                          <a:effectLst/>
                          <a:latin typeface="Calibri" panose="020F0502020204030204" pitchFamily="34" charset="0"/>
                        </a:rPr>
                        <a:t>$278,152.00</a:t>
                      </a:r>
                    </a:p>
                  </a:txBody>
                  <a:tcPr marL="9525" marR="9525" marT="9525" marB="0" anchor="b"/>
                </a:tc>
                <a:tc>
                  <a:txBody>
                    <a:bodyPr/>
                    <a:lstStyle/>
                    <a:p>
                      <a:pPr algn="ctr" fontAlgn="b"/>
                      <a:r>
                        <a:rPr lang="en-US" sz="1100" b="1" i="0" u="none" strike="noStrike" dirty="0">
                          <a:solidFill>
                            <a:schemeClr val="accent4">
                              <a:lumMod val="75000"/>
                            </a:schemeClr>
                          </a:solidFill>
                          <a:effectLst/>
                          <a:latin typeface="Calibri" panose="020F0502020204030204" pitchFamily="34" charset="0"/>
                        </a:rPr>
                        <a:t>7.37%</a:t>
                      </a:r>
                    </a:p>
                  </a:txBody>
                  <a:tcPr marL="9525" marR="9525" marT="9525" marB="0" anchor="b"/>
                </a:tc>
                <a:extLst>
                  <a:ext uri="{0D108BD9-81ED-4DB2-BD59-A6C34878D82A}">
                    <a16:rowId xmlns:a16="http://schemas.microsoft.com/office/drawing/2014/main" val="531249245"/>
                  </a:ext>
                </a:extLst>
              </a:tr>
              <a:tr h="396822">
                <a:tc>
                  <a:txBody>
                    <a:bodyPr/>
                    <a:lstStyle/>
                    <a:p>
                      <a:pPr algn="l" fontAlgn="b"/>
                      <a:r>
                        <a:rPr lang="en-US" sz="1100" b="1" u="none" strike="noStrike">
                          <a:solidFill>
                            <a:schemeClr val="accent4">
                              <a:lumMod val="75000"/>
                            </a:schemeClr>
                          </a:solidFill>
                          <a:effectLst/>
                        </a:rPr>
                        <a:t>Outside Services</a:t>
                      </a:r>
                      <a:endParaRPr lang="en-US" sz="1100" b="1" i="0" u="none" strike="noStrike">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solidFill>
                            <a:schemeClr val="accent4">
                              <a:lumMod val="75000"/>
                            </a:schemeClr>
                          </a:solidFill>
                          <a:effectLst/>
                        </a:rPr>
                        <a:t>$2,513,704.00</a:t>
                      </a:r>
                      <a:endParaRPr lang="en-US" sz="1100" b="1" i="0" u="none"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solidFill>
                            <a:schemeClr val="accent4">
                              <a:lumMod val="75000"/>
                            </a:schemeClr>
                          </a:solidFill>
                          <a:effectLst/>
                        </a:rPr>
                        <a:t>$2,452,900.00</a:t>
                      </a:r>
                      <a:endParaRPr lang="en-US" sz="1100" b="1" i="0" u="none"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i="0" u="none" strike="noStrike" dirty="0">
                          <a:solidFill>
                            <a:schemeClr val="accent4">
                              <a:lumMod val="75000"/>
                            </a:schemeClr>
                          </a:solidFill>
                          <a:effectLst/>
                          <a:latin typeface="Calibri" panose="020F0502020204030204" pitchFamily="34" charset="0"/>
                        </a:rPr>
                        <a:t>$60,804.00</a:t>
                      </a:r>
                    </a:p>
                  </a:txBody>
                  <a:tcPr marL="9525" marR="9525" marT="9525" marB="0" anchor="b"/>
                </a:tc>
                <a:tc>
                  <a:txBody>
                    <a:bodyPr/>
                    <a:lstStyle/>
                    <a:p>
                      <a:pPr algn="ctr" fontAlgn="b"/>
                      <a:r>
                        <a:rPr lang="en-US" sz="1100" b="1" i="0" u="none" strike="noStrike" dirty="0">
                          <a:solidFill>
                            <a:schemeClr val="accent4">
                              <a:lumMod val="75000"/>
                            </a:schemeClr>
                          </a:solidFill>
                          <a:effectLst/>
                          <a:latin typeface="Calibri" panose="020F0502020204030204" pitchFamily="34" charset="0"/>
                        </a:rPr>
                        <a:t>2.48%</a:t>
                      </a:r>
                    </a:p>
                  </a:txBody>
                  <a:tcPr marL="9525" marR="9525" marT="9525" marB="0" anchor="b"/>
                </a:tc>
                <a:extLst>
                  <a:ext uri="{0D108BD9-81ED-4DB2-BD59-A6C34878D82A}">
                    <a16:rowId xmlns:a16="http://schemas.microsoft.com/office/drawing/2014/main" val="3994055785"/>
                  </a:ext>
                </a:extLst>
              </a:tr>
              <a:tr h="396822">
                <a:tc>
                  <a:txBody>
                    <a:bodyPr/>
                    <a:lstStyle/>
                    <a:p>
                      <a:pPr algn="l" fontAlgn="b"/>
                      <a:r>
                        <a:rPr lang="en-US" sz="1100" b="1" u="none" strike="noStrike">
                          <a:solidFill>
                            <a:schemeClr val="accent4">
                              <a:lumMod val="75000"/>
                            </a:schemeClr>
                          </a:solidFill>
                          <a:effectLst/>
                        </a:rPr>
                        <a:t>Debt</a:t>
                      </a:r>
                      <a:endParaRPr lang="en-US" sz="1100" b="1" i="0" u="none" strike="noStrike">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solidFill>
                            <a:schemeClr val="accent4">
                              <a:lumMod val="75000"/>
                            </a:schemeClr>
                          </a:solidFill>
                          <a:effectLst/>
                        </a:rPr>
                        <a:t>$1,626,194.00</a:t>
                      </a:r>
                      <a:endParaRPr lang="en-US" sz="1100" b="1" i="0" u="none"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solidFill>
                            <a:schemeClr val="accent4">
                              <a:lumMod val="75000"/>
                            </a:schemeClr>
                          </a:solidFill>
                          <a:effectLst/>
                        </a:rPr>
                        <a:t>$1,538,835.00</a:t>
                      </a:r>
                      <a:endParaRPr lang="en-US" sz="1100" b="1" i="0" u="none"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i="0" u="none" strike="noStrike" dirty="0">
                          <a:solidFill>
                            <a:schemeClr val="accent4">
                              <a:lumMod val="75000"/>
                            </a:schemeClr>
                          </a:solidFill>
                          <a:effectLst/>
                          <a:latin typeface="Calibri" panose="020F0502020204030204" pitchFamily="34" charset="0"/>
                        </a:rPr>
                        <a:t>$87,359.00</a:t>
                      </a:r>
                    </a:p>
                  </a:txBody>
                  <a:tcPr marL="9525" marR="9525" marT="9525" marB="0" anchor="b"/>
                </a:tc>
                <a:tc>
                  <a:txBody>
                    <a:bodyPr/>
                    <a:lstStyle/>
                    <a:p>
                      <a:pPr algn="ctr" fontAlgn="b"/>
                      <a:r>
                        <a:rPr lang="en-US" sz="1100" b="1" i="0" u="none" strike="noStrike" dirty="0">
                          <a:solidFill>
                            <a:schemeClr val="accent4">
                              <a:lumMod val="75000"/>
                            </a:schemeClr>
                          </a:solidFill>
                          <a:effectLst/>
                          <a:latin typeface="Calibri" panose="020F0502020204030204" pitchFamily="34" charset="0"/>
                        </a:rPr>
                        <a:t>5.68%</a:t>
                      </a:r>
                    </a:p>
                  </a:txBody>
                  <a:tcPr marL="9525" marR="9525" marT="9525" marB="0" anchor="b"/>
                </a:tc>
                <a:extLst>
                  <a:ext uri="{0D108BD9-81ED-4DB2-BD59-A6C34878D82A}">
                    <a16:rowId xmlns:a16="http://schemas.microsoft.com/office/drawing/2014/main" val="2353206415"/>
                  </a:ext>
                </a:extLst>
              </a:tr>
              <a:tr h="396822">
                <a:tc>
                  <a:txBody>
                    <a:bodyPr/>
                    <a:lstStyle/>
                    <a:p>
                      <a:pPr algn="l" fontAlgn="b"/>
                      <a:r>
                        <a:rPr lang="en-US" sz="1100" b="1" u="none" strike="noStrike">
                          <a:solidFill>
                            <a:schemeClr val="accent4">
                              <a:lumMod val="75000"/>
                            </a:schemeClr>
                          </a:solidFill>
                          <a:effectLst/>
                        </a:rPr>
                        <a:t>Utilities</a:t>
                      </a:r>
                      <a:endParaRPr lang="en-US" sz="1100" b="1" i="0" u="none" strike="noStrike">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solidFill>
                            <a:schemeClr val="accent4">
                              <a:lumMod val="75000"/>
                            </a:schemeClr>
                          </a:solidFill>
                          <a:effectLst/>
                        </a:rPr>
                        <a:t>$575,500.00</a:t>
                      </a:r>
                      <a:endParaRPr lang="en-US" sz="1100" b="1" i="0" u="none"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solidFill>
                            <a:schemeClr val="accent4">
                              <a:lumMod val="75000"/>
                            </a:schemeClr>
                          </a:solidFill>
                          <a:effectLst/>
                        </a:rPr>
                        <a:t>$481,378.00</a:t>
                      </a:r>
                      <a:endParaRPr lang="en-US" sz="1100" b="1" i="0" u="none"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i="0" u="none" strike="noStrike" dirty="0">
                          <a:solidFill>
                            <a:schemeClr val="accent4">
                              <a:lumMod val="75000"/>
                            </a:schemeClr>
                          </a:solidFill>
                          <a:effectLst/>
                          <a:latin typeface="Calibri" panose="020F0502020204030204" pitchFamily="34" charset="0"/>
                        </a:rPr>
                        <a:t>$94,122.00</a:t>
                      </a:r>
                    </a:p>
                  </a:txBody>
                  <a:tcPr marL="9525" marR="9525" marT="9525" marB="0" anchor="b"/>
                </a:tc>
                <a:tc>
                  <a:txBody>
                    <a:bodyPr/>
                    <a:lstStyle/>
                    <a:p>
                      <a:pPr algn="ctr" fontAlgn="b"/>
                      <a:r>
                        <a:rPr lang="en-US" sz="1100" b="1" i="0" u="none" strike="noStrike" dirty="0">
                          <a:solidFill>
                            <a:schemeClr val="accent4">
                              <a:lumMod val="75000"/>
                            </a:schemeClr>
                          </a:solidFill>
                          <a:effectLst/>
                          <a:latin typeface="Calibri" panose="020F0502020204030204" pitchFamily="34" charset="0"/>
                        </a:rPr>
                        <a:t>19.55%</a:t>
                      </a:r>
                    </a:p>
                  </a:txBody>
                  <a:tcPr marL="9525" marR="9525" marT="9525" marB="0" anchor="b"/>
                </a:tc>
                <a:extLst>
                  <a:ext uri="{0D108BD9-81ED-4DB2-BD59-A6C34878D82A}">
                    <a16:rowId xmlns:a16="http://schemas.microsoft.com/office/drawing/2014/main" val="142245722"/>
                  </a:ext>
                </a:extLst>
              </a:tr>
              <a:tr h="396822">
                <a:tc>
                  <a:txBody>
                    <a:bodyPr/>
                    <a:lstStyle/>
                    <a:p>
                      <a:pPr algn="l" fontAlgn="b"/>
                      <a:r>
                        <a:rPr lang="en-US" sz="1100" b="1" u="none" strike="noStrike">
                          <a:solidFill>
                            <a:schemeClr val="accent4">
                              <a:lumMod val="75000"/>
                            </a:schemeClr>
                          </a:solidFill>
                          <a:effectLst/>
                        </a:rPr>
                        <a:t>Material/Equipment</a:t>
                      </a:r>
                      <a:endParaRPr lang="en-US" sz="1100" b="1" i="0" u="none" strike="noStrike">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solidFill>
                            <a:schemeClr val="accent4">
                              <a:lumMod val="75000"/>
                            </a:schemeClr>
                          </a:solidFill>
                          <a:effectLst/>
                        </a:rPr>
                        <a:t>$751,400.00</a:t>
                      </a:r>
                      <a:endParaRPr lang="en-US" sz="1100" b="1" i="0" u="none"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solidFill>
                            <a:schemeClr val="accent4">
                              <a:lumMod val="75000"/>
                            </a:schemeClr>
                          </a:solidFill>
                          <a:effectLst/>
                        </a:rPr>
                        <a:t>$956,900.00</a:t>
                      </a:r>
                      <a:endParaRPr lang="en-US" sz="1100" b="1" i="0" u="none"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i="0" u="none" strike="noStrike" dirty="0">
                          <a:solidFill>
                            <a:schemeClr val="accent4">
                              <a:lumMod val="75000"/>
                            </a:schemeClr>
                          </a:solidFill>
                          <a:effectLst/>
                          <a:latin typeface="Calibri" panose="020F0502020204030204" pitchFamily="34" charset="0"/>
                        </a:rPr>
                        <a:t>-$205,500.00</a:t>
                      </a:r>
                    </a:p>
                  </a:txBody>
                  <a:tcPr marL="9525" marR="9525" marT="9525" marB="0" anchor="b"/>
                </a:tc>
                <a:tc>
                  <a:txBody>
                    <a:bodyPr/>
                    <a:lstStyle/>
                    <a:p>
                      <a:pPr algn="ctr" fontAlgn="b"/>
                      <a:r>
                        <a:rPr lang="en-US" sz="1100" b="1" i="0" u="none" strike="noStrike" dirty="0">
                          <a:solidFill>
                            <a:schemeClr val="accent4">
                              <a:lumMod val="75000"/>
                            </a:schemeClr>
                          </a:solidFill>
                          <a:effectLst/>
                          <a:latin typeface="Calibri" panose="020F0502020204030204" pitchFamily="34" charset="0"/>
                        </a:rPr>
                        <a:t>-21.48%</a:t>
                      </a:r>
                    </a:p>
                  </a:txBody>
                  <a:tcPr marL="9525" marR="9525" marT="9525" marB="0" anchor="b"/>
                </a:tc>
                <a:extLst>
                  <a:ext uri="{0D108BD9-81ED-4DB2-BD59-A6C34878D82A}">
                    <a16:rowId xmlns:a16="http://schemas.microsoft.com/office/drawing/2014/main" val="1796926173"/>
                  </a:ext>
                </a:extLst>
              </a:tr>
              <a:tr h="396822">
                <a:tc>
                  <a:txBody>
                    <a:bodyPr/>
                    <a:lstStyle/>
                    <a:p>
                      <a:pPr algn="l" fontAlgn="b"/>
                      <a:r>
                        <a:rPr lang="en-US" sz="1100" b="1" u="none" strike="noStrike">
                          <a:solidFill>
                            <a:schemeClr val="accent4">
                              <a:lumMod val="75000"/>
                            </a:schemeClr>
                          </a:solidFill>
                          <a:effectLst/>
                        </a:rPr>
                        <a:t>Transportation</a:t>
                      </a:r>
                      <a:endParaRPr lang="en-US" sz="1100" b="1" i="0" u="none" strike="noStrike">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solidFill>
                            <a:schemeClr val="accent4">
                              <a:lumMod val="75000"/>
                            </a:schemeClr>
                          </a:solidFill>
                          <a:effectLst/>
                        </a:rPr>
                        <a:t>$2,116,000.00</a:t>
                      </a:r>
                      <a:endParaRPr lang="en-US" sz="1100" b="1" i="0" u="none"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solidFill>
                            <a:schemeClr val="accent4">
                              <a:lumMod val="75000"/>
                            </a:schemeClr>
                          </a:solidFill>
                          <a:effectLst/>
                        </a:rPr>
                        <a:t>$2,045,000.00</a:t>
                      </a:r>
                      <a:endParaRPr lang="en-US" sz="1100" b="1" i="0" u="none"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i="0" u="none" strike="noStrike" dirty="0">
                          <a:solidFill>
                            <a:schemeClr val="accent4">
                              <a:lumMod val="75000"/>
                            </a:schemeClr>
                          </a:solidFill>
                          <a:effectLst/>
                          <a:latin typeface="Calibri" panose="020F0502020204030204" pitchFamily="34" charset="0"/>
                        </a:rPr>
                        <a:t>$71,000.00</a:t>
                      </a:r>
                    </a:p>
                  </a:txBody>
                  <a:tcPr marL="9525" marR="9525" marT="9525" marB="0" anchor="b"/>
                </a:tc>
                <a:tc>
                  <a:txBody>
                    <a:bodyPr/>
                    <a:lstStyle/>
                    <a:p>
                      <a:pPr algn="ctr" fontAlgn="b"/>
                      <a:r>
                        <a:rPr lang="en-US" sz="1100" b="1" i="0" u="none" strike="noStrike" dirty="0">
                          <a:solidFill>
                            <a:schemeClr val="accent4">
                              <a:lumMod val="75000"/>
                            </a:schemeClr>
                          </a:solidFill>
                          <a:effectLst/>
                          <a:latin typeface="Calibri" panose="020F0502020204030204" pitchFamily="34" charset="0"/>
                        </a:rPr>
                        <a:t>3.47%</a:t>
                      </a:r>
                    </a:p>
                  </a:txBody>
                  <a:tcPr marL="9525" marR="9525" marT="9525" marB="0" anchor="b"/>
                </a:tc>
                <a:extLst>
                  <a:ext uri="{0D108BD9-81ED-4DB2-BD59-A6C34878D82A}">
                    <a16:rowId xmlns:a16="http://schemas.microsoft.com/office/drawing/2014/main" val="2468180913"/>
                  </a:ext>
                </a:extLst>
              </a:tr>
              <a:tr h="396822">
                <a:tc>
                  <a:txBody>
                    <a:bodyPr/>
                    <a:lstStyle/>
                    <a:p>
                      <a:pPr algn="l" fontAlgn="b"/>
                      <a:r>
                        <a:rPr lang="en-US" sz="1100" b="1" u="none" strike="noStrike">
                          <a:solidFill>
                            <a:schemeClr val="accent4">
                              <a:lumMod val="75000"/>
                            </a:schemeClr>
                          </a:solidFill>
                          <a:effectLst/>
                        </a:rPr>
                        <a:t>Transfers</a:t>
                      </a:r>
                      <a:endParaRPr lang="en-US" sz="1100" b="1" i="0" u="none" strike="noStrike">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u="sng" strike="noStrike" dirty="0">
                          <a:solidFill>
                            <a:schemeClr val="accent4">
                              <a:lumMod val="75000"/>
                            </a:schemeClr>
                          </a:solidFill>
                          <a:effectLst/>
                        </a:rPr>
                        <a:t>$145,000.00</a:t>
                      </a:r>
                      <a:endParaRPr lang="en-US" sz="1100" b="1" i="0" u="sng"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u="sng" strike="noStrike" dirty="0">
                          <a:solidFill>
                            <a:schemeClr val="accent4">
                              <a:lumMod val="75000"/>
                            </a:schemeClr>
                          </a:solidFill>
                          <a:effectLst/>
                        </a:rPr>
                        <a:t>$145,000.00</a:t>
                      </a:r>
                      <a:endParaRPr lang="en-US" sz="1100" b="1" i="0" u="sng"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i="0" u="sng" strike="noStrike" dirty="0">
                          <a:solidFill>
                            <a:schemeClr val="accent4">
                              <a:lumMod val="75000"/>
                            </a:schemeClr>
                          </a:solidFill>
                          <a:effectLst/>
                          <a:latin typeface="Calibri" panose="020F0502020204030204" pitchFamily="34" charset="0"/>
                        </a:rPr>
                        <a:t>$0.00</a:t>
                      </a:r>
                    </a:p>
                  </a:txBody>
                  <a:tcPr marL="9525" marR="9525" marT="9525" marB="0" anchor="b"/>
                </a:tc>
                <a:tc>
                  <a:txBody>
                    <a:bodyPr/>
                    <a:lstStyle/>
                    <a:p>
                      <a:pPr algn="ctr" fontAlgn="b"/>
                      <a:r>
                        <a:rPr lang="en-US" sz="1100" b="1" i="0" u="none" strike="noStrike" dirty="0">
                          <a:solidFill>
                            <a:schemeClr val="accent4">
                              <a:lumMod val="75000"/>
                            </a:schemeClr>
                          </a:solidFill>
                          <a:effectLst/>
                          <a:latin typeface="Calibri" panose="020F0502020204030204" pitchFamily="34" charset="0"/>
                        </a:rPr>
                        <a:t>0.00%</a:t>
                      </a:r>
                    </a:p>
                  </a:txBody>
                  <a:tcPr marL="9525" marR="9525" marT="9525" marB="0" anchor="b"/>
                </a:tc>
                <a:extLst>
                  <a:ext uri="{0D108BD9-81ED-4DB2-BD59-A6C34878D82A}">
                    <a16:rowId xmlns:a16="http://schemas.microsoft.com/office/drawing/2014/main" val="647027503"/>
                  </a:ext>
                </a:extLst>
              </a:tr>
              <a:tr h="396822">
                <a:tc>
                  <a:txBody>
                    <a:bodyPr/>
                    <a:lstStyle/>
                    <a:p>
                      <a:pPr algn="l" fontAlgn="b"/>
                      <a:r>
                        <a:rPr lang="en-US" sz="1100" b="1" u="none" strike="noStrike" dirty="0">
                          <a:solidFill>
                            <a:schemeClr val="accent4">
                              <a:lumMod val="75000"/>
                            </a:schemeClr>
                          </a:solidFill>
                          <a:effectLst/>
                        </a:rPr>
                        <a:t>Total</a:t>
                      </a:r>
                      <a:endParaRPr lang="en-US" sz="1100" b="1" i="0" u="none"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solidFill>
                            <a:schemeClr val="accent4">
                              <a:lumMod val="75000"/>
                            </a:schemeClr>
                          </a:solidFill>
                          <a:effectLst/>
                        </a:rPr>
                        <a:t>$31,584,299.00</a:t>
                      </a:r>
                      <a:endParaRPr lang="en-US" sz="1100" b="1" i="0" u="none"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u="none" strike="noStrike" dirty="0">
                          <a:solidFill>
                            <a:schemeClr val="accent4">
                              <a:lumMod val="75000"/>
                            </a:schemeClr>
                          </a:solidFill>
                          <a:effectLst/>
                        </a:rPr>
                        <a:t>$30,800,238.00</a:t>
                      </a:r>
                      <a:endParaRPr lang="en-US" sz="1100" b="1" i="0" u="none" strike="noStrike" dirty="0">
                        <a:solidFill>
                          <a:schemeClr val="accent4">
                            <a:lumMod val="75000"/>
                          </a:schemeClr>
                        </a:solidFill>
                        <a:effectLst/>
                        <a:latin typeface="Calibri" panose="020F0502020204030204" pitchFamily="34" charset="0"/>
                      </a:endParaRPr>
                    </a:p>
                  </a:txBody>
                  <a:tcPr marL="9525" marR="9525" marT="9525" marB="0" anchor="b"/>
                </a:tc>
                <a:tc>
                  <a:txBody>
                    <a:bodyPr/>
                    <a:lstStyle/>
                    <a:p>
                      <a:pPr algn="r" fontAlgn="b"/>
                      <a:r>
                        <a:rPr lang="en-US" sz="1100" b="1" i="0" u="none" strike="noStrike" dirty="0">
                          <a:solidFill>
                            <a:schemeClr val="accent4">
                              <a:lumMod val="75000"/>
                            </a:schemeClr>
                          </a:solidFill>
                          <a:effectLst/>
                          <a:latin typeface="Calibri" panose="020F0502020204030204" pitchFamily="34" charset="0"/>
                        </a:rPr>
                        <a:t>$784,061.00</a:t>
                      </a:r>
                    </a:p>
                  </a:txBody>
                  <a:tcPr marL="9525" marR="9525" marT="9525" marB="0" anchor="b"/>
                </a:tc>
                <a:tc>
                  <a:txBody>
                    <a:bodyPr/>
                    <a:lstStyle/>
                    <a:p>
                      <a:pPr algn="ctr" fontAlgn="b"/>
                      <a:r>
                        <a:rPr lang="en-US" sz="1100" b="1" i="0" u="none" strike="noStrike" dirty="0">
                          <a:solidFill>
                            <a:schemeClr val="accent4">
                              <a:lumMod val="75000"/>
                            </a:schemeClr>
                          </a:solidFill>
                          <a:effectLst/>
                          <a:latin typeface="Calibri" panose="020F0502020204030204" pitchFamily="34" charset="0"/>
                        </a:rPr>
                        <a:t>2.55%</a:t>
                      </a:r>
                    </a:p>
                  </a:txBody>
                  <a:tcPr marL="9525" marR="9525" marT="9525" marB="0" anchor="b"/>
                </a:tc>
                <a:extLst>
                  <a:ext uri="{0D108BD9-81ED-4DB2-BD59-A6C34878D82A}">
                    <a16:rowId xmlns:a16="http://schemas.microsoft.com/office/drawing/2014/main" val="1141822121"/>
                  </a:ext>
                </a:extLst>
              </a:tr>
            </a:tbl>
          </a:graphicData>
        </a:graphic>
      </p:graphicFrame>
    </p:spTree>
    <p:extLst>
      <p:ext uri="{BB962C8B-B14F-4D97-AF65-F5344CB8AC3E}">
        <p14:creationId xmlns:p14="http://schemas.microsoft.com/office/powerpoint/2010/main" val="3240664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8FE25-691A-43F5-8130-461631239347}"/>
              </a:ext>
            </a:extLst>
          </p:cNvPr>
          <p:cNvSpPr>
            <a:spLocks noGrp="1"/>
          </p:cNvSpPr>
          <p:nvPr>
            <p:ph type="title"/>
          </p:nvPr>
        </p:nvSpPr>
        <p:spPr/>
        <p:txBody>
          <a:bodyPr/>
          <a:lstStyle/>
          <a:p>
            <a:r>
              <a:rPr lang="en-US" b="1" dirty="0">
                <a:latin typeface="Arial Black" panose="020B0A04020102020204" pitchFamily="34" charset="0"/>
              </a:rPr>
              <a:t>New Program Changes</a:t>
            </a:r>
          </a:p>
        </p:txBody>
      </p:sp>
      <p:sp>
        <p:nvSpPr>
          <p:cNvPr id="3" name="Content Placeholder 2">
            <a:extLst>
              <a:ext uri="{FF2B5EF4-FFF2-40B4-BE49-F238E27FC236}">
                <a16:creationId xmlns:a16="http://schemas.microsoft.com/office/drawing/2014/main" id="{28D3A7A8-E2E6-4094-A70A-31CDA9CAC2F6}"/>
              </a:ext>
            </a:extLst>
          </p:cNvPr>
          <p:cNvSpPr>
            <a:spLocks noGrp="1"/>
          </p:cNvSpPr>
          <p:nvPr>
            <p:ph idx="1"/>
          </p:nvPr>
        </p:nvSpPr>
        <p:spPr/>
        <p:txBody>
          <a:bodyPr>
            <a:normAutofit/>
          </a:bodyPr>
          <a:lstStyle/>
          <a:p>
            <a:r>
              <a:rPr lang="en-US" sz="1800" b="1" dirty="0">
                <a:latin typeface="Arial Black" panose="020B0A04020102020204" pitchFamily="34" charset="0"/>
              </a:rPr>
              <a:t>BOCES Services</a:t>
            </a:r>
          </a:p>
          <a:p>
            <a:pPr lvl="1"/>
            <a:r>
              <a:rPr lang="en-US" sz="1800" b="1" dirty="0">
                <a:latin typeface="Arial Black" panose="020B0A04020102020204" pitchFamily="34" charset="0"/>
              </a:rPr>
              <a:t>Early College Access- College credit courses for students will be tuition free as the District will now be covering them and receiving aid through this new co-ser.</a:t>
            </a:r>
          </a:p>
          <a:p>
            <a:pPr lvl="1"/>
            <a:r>
              <a:rPr lang="en-US" sz="1800" b="1" dirty="0">
                <a:latin typeface="Arial Black" panose="020B0A04020102020204" pitchFamily="34" charset="0"/>
              </a:rPr>
              <a:t>Home School Monitoring- The District currently </a:t>
            </a:r>
            <a:r>
              <a:rPr lang="en-US" sz="1800" b="1">
                <a:latin typeface="Arial Black" panose="020B0A04020102020204" pitchFamily="34" charset="0"/>
              </a:rPr>
              <a:t>has 70 </a:t>
            </a:r>
            <a:r>
              <a:rPr lang="en-US" sz="1800" b="1" dirty="0">
                <a:latin typeface="Arial Black" panose="020B0A04020102020204" pitchFamily="34" charset="0"/>
              </a:rPr>
              <a:t>students being homeschooled and our administration has to monitor and ensure compliance with NYSED guidelines. BOCES will now take this over and ensure compliance and record keeping and the District will receive aid for these costs.</a:t>
            </a:r>
          </a:p>
          <a:p>
            <a:r>
              <a:rPr lang="en-US" sz="1800" b="1" dirty="0">
                <a:latin typeface="Arial Black" panose="020B0A04020102020204" pitchFamily="34" charset="0"/>
              </a:rPr>
              <a:t>New Software</a:t>
            </a:r>
          </a:p>
          <a:p>
            <a:pPr lvl="1"/>
            <a:r>
              <a:rPr lang="en-US" sz="1800" b="1" dirty="0">
                <a:latin typeface="Arial Black" panose="020B0A04020102020204" pitchFamily="34" charset="0"/>
              </a:rPr>
              <a:t>Papercut- help us move forward with centralized printing.</a:t>
            </a:r>
          </a:p>
          <a:p>
            <a:pPr lvl="1"/>
            <a:r>
              <a:rPr lang="en-US" sz="1800" b="1" dirty="0">
                <a:latin typeface="Arial Black" panose="020B0A04020102020204" pitchFamily="34" charset="0"/>
              </a:rPr>
              <a:t>Frontline STEPS-assist with teacher evaluation process changes.</a:t>
            </a:r>
          </a:p>
          <a:p>
            <a:pPr lvl="1"/>
            <a:r>
              <a:rPr lang="en-US" sz="1800" b="1" dirty="0">
                <a:latin typeface="Arial Black" panose="020B0A04020102020204" pitchFamily="34" charset="0"/>
              </a:rPr>
              <a:t>Parent Square-new communication tool for school to families.</a:t>
            </a:r>
          </a:p>
          <a:p>
            <a:pPr lvl="1"/>
            <a:endParaRPr lang="en-US" dirty="0"/>
          </a:p>
        </p:txBody>
      </p:sp>
    </p:spTree>
    <p:extLst>
      <p:ext uri="{BB962C8B-B14F-4D97-AF65-F5344CB8AC3E}">
        <p14:creationId xmlns:p14="http://schemas.microsoft.com/office/powerpoint/2010/main" val="3144924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3F8F5-B4DF-456D-BF98-65EB5EA662A0}"/>
              </a:ext>
            </a:extLst>
          </p:cNvPr>
          <p:cNvSpPr>
            <a:spLocks noGrp="1"/>
          </p:cNvSpPr>
          <p:nvPr>
            <p:ph type="title"/>
          </p:nvPr>
        </p:nvSpPr>
        <p:spPr/>
        <p:txBody>
          <a:bodyPr/>
          <a:lstStyle/>
          <a:p>
            <a:r>
              <a:rPr lang="en-US" sz="4400" dirty="0">
                <a:latin typeface="Arial Black" panose="020B0A04020102020204" pitchFamily="34" charset="0"/>
              </a:rPr>
              <a:t>Position Changes for 2025-26</a:t>
            </a:r>
          </a:p>
        </p:txBody>
      </p:sp>
      <p:sp>
        <p:nvSpPr>
          <p:cNvPr id="3" name="Text Placeholder 2">
            <a:extLst>
              <a:ext uri="{FF2B5EF4-FFF2-40B4-BE49-F238E27FC236}">
                <a16:creationId xmlns:a16="http://schemas.microsoft.com/office/drawing/2014/main" id="{D8A6074E-8465-4A17-B41B-E275ACBA4BDB}"/>
              </a:ext>
            </a:extLst>
          </p:cNvPr>
          <p:cNvSpPr>
            <a:spLocks noGrp="1"/>
          </p:cNvSpPr>
          <p:nvPr>
            <p:ph idx="1"/>
          </p:nvPr>
        </p:nvSpPr>
        <p:spPr>
          <a:xfrm>
            <a:off x="1140352" y="1837679"/>
            <a:ext cx="9875519" cy="4483222"/>
          </a:xfrm>
        </p:spPr>
        <p:txBody>
          <a:bodyPr>
            <a:normAutofit fontScale="92500" lnSpcReduction="10000"/>
          </a:bodyPr>
          <a:lstStyle/>
          <a:p>
            <a:pPr marL="50800" indent="0">
              <a:buNone/>
            </a:pPr>
            <a:r>
              <a:rPr lang="en-US" sz="1800" b="1" u="sng" dirty="0">
                <a:latin typeface="Arial Black" panose="020B0A04020102020204" pitchFamily="34" charset="0"/>
              </a:rPr>
              <a:t>Resignations/Retirements</a:t>
            </a:r>
            <a:r>
              <a:rPr lang="en-US" sz="1800" b="1" dirty="0">
                <a:latin typeface="Arial Black" panose="020B0A04020102020204" pitchFamily="34" charset="0"/>
              </a:rPr>
              <a:t> </a:t>
            </a:r>
          </a:p>
          <a:p>
            <a:r>
              <a:rPr lang="en-US" sz="1800" dirty="0">
                <a:latin typeface="Arial Black" panose="020B0A04020102020204" pitchFamily="34" charset="0"/>
              </a:rPr>
              <a:t>We have five Teachers retiring this year, and one School Nurse for June 30</a:t>
            </a:r>
            <a:r>
              <a:rPr lang="en-US" sz="1800" baseline="30000" dirty="0">
                <a:latin typeface="Arial Black" panose="020B0A04020102020204" pitchFamily="34" charset="0"/>
              </a:rPr>
              <a:t>th</a:t>
            </a:r>
            <a:r>
              <a:rPr lang="en-US" sz="1800" dirty="0">
                <a:latin typeface="Arial Black" panose="020B0A04020102020204" pitchFamily="34" charset="0"/>
              </a:rPr>
              <a:t>.  We also have two teacher to replace due to resignations and two Long Term sub positions to fill. All have been actively recruited this Spring for 2026-27 and names for approval on the May 12</a:t>
            </a:r>
            <a:r>
              <a:rPr lang="en-US" sz="1800" baseline="30000" dirty="0">
                <a:latin typeface="Arial Black" panose="020B0A04020102020204" pitchFamily="34" charset="0"/>
              </a:rPr>
              <a:t>th</a:t>
            </a:r>
            <a:r>
              <a:rPr lang="en-US" sz="1800" dirty="0">
                <a:latin typeface="Arial Black" panose="020B0A04020102020204" pitchFamily="34" charset="0"/>
              </a:rPr>
              <a:t> agenda.</a:t>
            </a:r>
          </a:p>
          <a:p>
            <a:pPr marL="228600" marR="0" lvl="0" indent="-182880" algn="l" defTabSz="914400" rtl="0" eaLnBrk="1" fontAlgn="auto" latinLnBrk="0" hangingPunct="1">
              <a:lnSpc>
                <a:spcPct val="90000"/>
              </a:lnSpc>
              <a:spcBef>
                <a:spcPts val="1400"/>
              </a:spcBef>
              <a:spcAft>
                <a:spcPts val="0"/>
              </a:spcAft>
              <a:buClr>
                <a:srgbClr val="DF5327"/>
              </a:buClr>
              <a:buSzPct val="80000"/>
              <a:buFont typeface="Corbel" pitchFamily="34" charset="0"/>
              <a:buChar char="•"/>
              <a:tabLst/>
              <a:defRPr/>
            </a:pPr>
            <a:r>
              <a:rPr kumimoji="0" lang="en-US" sz="1700" b="0" i="0" u="none" strike="noStrike" kern="1200" cap="none" spc="0" normalizeH="0" baseline="0" noProof="0" dirty="0">
                <a:ln>
                  <a:noFill/>
                </a:ln>
                <a:solidFill>
                  <a:srgbClr val="DF5327"/>
                </a:solidFill>
                <a:effectLst/>
                <a:uLnTx/>
                <a:uFillTx/>
                <a:latin typeface="Arial Black" panose="020B0A04020102020204" pitchFamily="34" charset="0"/>
                <a:ea typeface="+mn-ea"/>
                <a:cs typeface="+mn-cs"/>
              </a:rPr>
              <a:t>We also had a School Psychologist and Teacher Aide retire earlier in the year. The teacher aide has been hired and we have been actively looking for a school psychologist.</a:t>
            </a:r>
            <a:endParaRPr lang="en-US" sz="1800" dirty="0">
              <a:latin typeface="Arial Black" panose="020B0A04020102020204" pitchFamily="34" charset="0"/>
            </a:endParaRPr>
          </a:p>
          <a:p>
            <a:r>
              <a:rPr lang="en-US" sz="1800" dirty="0">
                <a:latin typeface="Arial Black" panose="020B0A04020102020204" pitchFamily="34" charset="0"/>
              </a:rPr>
              <a:t>Four out of the five teaching positions are being replaced for the same position.  The one Art position is being changed into a Special Education position.</a:t>
            </a:r>
            <a:r>
              <a:rPr kumimoji="0" lang="en-US" sz="1700" b="0" i="0" u="none" strike="noStrike" kern="1200" cap="none" spc="0" normalizeH="0" baseline="0" noProof="0" dirty="0">
                <a:ln>
                  <a:noFill/>
                </a:ln>
                <a:solidFill>
                  <a:srgbClr val="DF5327"/>
                </a:solidFill>
                <a:effectLst/>
                <a:uLnTx/>
                <a:uFillTx/>
                <a:latin typeface="Arial Black" panose="020B0A04020102020204" pitchFamily="34" charset="0"/>
                <a:ea typeface="+mn-ea"/>
                <a:cs typeface="+mn-cs"/>
              </a:rPr>
              <a:t>  We have several students that need supports in some higher level Math and Science courses at the High School.</a:t>
            </a:r>
          </a:p>
          <a:p>
            <a:r>
              <a:rPr kumimoji="0" lang="en-US" sz="1700" b="0" i="0" u="none" strike="noStrike" kern="1200" cap="none" spc="0" normalizeH="0" baseline="0" noProof="0" dirty="0">
                <a:ln>
                  <a:noFill/>
                </a:ln>
                <a:solidFill>
                  <a:srgbClr val="DF5327"/>
                </a:solidFill>
                <a:effectLst/>
                <a:uLnTx/>
                <a:uFillTx/>
                <a:latin typeface="Arial Black" panose="020B0A04020102020204" pitchFamily="34" charset="0"/>
                <a:ea typeface="+mn-ea"/>
                <a:cs typeface="+mn-cs"/>
              </a:rPr>
              <a:t>Change in </a:t>
            </a:r>
            <a:r>
              <a:rPr lang="en-US" sz="1700" dirty="0">
                <a:solidFill>
                  <a:srgbClr val="DF5327"/>
                </a:solidFill>
                <a:latin typeface="Arial Black" panose="020B0A04020102020204" pitchFamily="34" charset="0"/>
              </a:rPr>
              <a:t>the </a:t>
            </a:r>
            <a:r>
              <a:rPr kumimoji="0" lang="en-US" sz="1700" b="0" i="0" u="none" strike="noStrike" kern="1200" cap="none" spc="0" normalizeH="0" baseline="0" noProof="0" dirty="0">
                <a:ln>
                  <a:noFill/>
                </a:ln>
                <a:solidFill>
                  <a:srgbClr val="DF5327"/>
                </a:solidFill>
                <a:effectLst/>
                <a:uLnTx/>
                <a:uFillTx/>
                <a:latin typeface="Arial Black" panose="020B0A04020102020204" pitchFamily="34" charset="0"/>
                <a:ea typeface="+mn-ea"/>
                <a:cs typeface="+mn-cs"/>
              </a:rPr>
              <a:t>teacher TOSA positions. </a:t>
            </a:r>
            <a:r>
              <a:rPr lang="en-US" sz="1700" dirty="0">
                <a:solidFill>
                  <a:srgbClr val="DF5327"/>
                </a:solidFill>
                <a:latin typeface="Arial Black" panose="020B0A04020102020204" pitchFamily="34" charset="0"/>
              </a:rPr>
              <a:t>The AIS/Curriculum Facilitator is being split into 2 positions, Curriculum and Learning Facilitator and the MTSS/Student Service Facilitator. The Technology Facilitator will no longer be a TOSA as of Jan 2027 and we have had the BOE create a new position. This position will be under the Civil Service Title Information Technology Project Manager and we will actively recruit this Fall.</a:t>
            </a:r>
            <a:endParaRPr kumimoji="0" lang="en-US" sz="1700" b="0" i="0" u="none" strike="noStrike" kern="1200" cap="none" spc="0" normalizeH="0" baseline="0" noProof="0" dirty="0">
              <a:ln>
                <a:noFill/>
              </a:ln>
              <a:solidFill>
                <a:srgbClr val="DF5327"/>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1000"/>
              </a:spcBef>
              <a:spcAft>
                <a:spcPts val="0"/>
              </a:spcAft>
              <a:buClr>
                <a:srgbClr val="DF5327"/>
              </a:buClr>
              <a:buSzPct val="80000"/>
              <a:buFont typeface="Corbel" pitchFamily="34" charset="0"/>
              <a:buNone/>
              <a:tabLst/>
              <a:defRPr/>
            </a:pPr>
            <a:endParaRPr kumimoji="0" lang="en-US" sz="1700" b="0" i="0" u="none" strike="noStrike" kern="1200" cap="none" spc="0" normalizeH="0" baseline="0" noProof="0" dirty="0">
              <a:ln>
                <a:noFill/>
              </a:ln>
              <a:solidFill>
                <a:srgbClr val="DF5327"/>
              </a:solidFill>
              <a:effectLst/>
              <a:highlight>
                <a:srgbClr val="FFFF00"/>
              </a:highlight>
              <a:uLnTx/>
              <a:uFillTx/>
              <a:latin typeface="Arial Black" panose="020B0A04020102020204" pitchFamily="34" charset="0"/>
              <a:ea typeface="+mn-ea"/>
              <a:cs typeface="+mn-cs"/>
            </a:endParaRPr>
          </a:p>
          <a:p>
            <a:pPr marL="50800" indent="0">
              <a:buNone/>
            </a:pPr>
            <a:endParaRPr lang="en-US" sz="1800" dirty="0">
              <a:latin typeface="Arial Black" panose="020B0A04020102020204" pitchFamily="34" charset="0"/>
            </a:endParaRPr>
          </a:p>
          <a:p>
            <a:endParaRPr lang="en-US" sz="1800" dirty="0">
              <a:latin typeface="Arial Black" panose="020B0A04020102020204" pitchFamily="34" charset="0"/>
            </a:endParaRPr>
          </a:p>
          <a:p>
            <a:endParaRPr lang="en-US" sz="1800" dirty="0">
              <a:latin typeface="Arial Black" panose="020B0A04020102020204" pitchFamily="34" charset="0"/>
            </a:endParaRPr>
          </a:p>
          <a:p>
            <a:endParaRPr lang="en-US" u="sng" dirty="0">
              <a:latin typeface="Arial Black" panose="020B0A04020102020204" pitchFamily="34" charset="0"/>
            </a:endParaRPr>
          </a:p>
        </p:txBody>
      </p:sp>
    </p:spTree>
    <p:extLst>
      <p:ext uri="{BB962C8B-B14F-4D97-AF65-F5344CB8AC3E}">
        <p14:creationId xmlns:p14="http://schemas.microsoft.com/office/powerpoint/2010/main" val="2088621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B4F47-AC70-4F1F-80B3-CC360F83DF3D}"/>
              </a:ext>
            </a:extLst>
          </p:cNvPr>
          <p:cNvSpPr>
            <a:spLocks noGrp="1"/>
          </p:cNvSpPr>
          <p:nvPr>
            <p:ph type="title"/>
          </p:nvPr>
        </p:nvSpPr>
        <p:spPr/>
        <p:txBody>
          <a:bodyPr/>
          <a:lstStyle/>
          <a:p>
            <a:r>
              <a:rPr lang="en-US" sz="4400" dirty="0">
                <a:latin typeface="Arial Black" panose="020B0A04020102020204" pitchFamily="34" charset="0"/>
              </a:rPr>
              <a:t>Capital Outlay Project 2026-27</a:t>
            </a:r>
          </a:p>
        </p:txBody>
      </p:sp>
      <p:sp>
        <p:nvSpPr>
          <p:cNvPr id="3" name="Text Placeholder 2">
            <a:extLst>
              <a:ext uri="{FF2B5EF4-FFF2-40B4-BE49-F238E27FC236}">
                <a16:creationId xmlns:a16="http://schemas.microsoft.com/office/drawing/2014/main" id="{5B99A3F0-B522-4C2F-A98D-6DCC529E7A7B}"/>
              </a:ext>
            </a:extLst>
          </p:cNvPr>
          <p:cNvSpPr>
            <a:spLocks noGrp="1"/>
          </p:cNvSpPr>
          <p:nvPr>
            <p:ph idx="1"/>
          </p:nvPr>
        </p:nvSpPr>
        <p:spPr>
          <a:xfrm>
            <a:off x="985422" y="1802167"/>
            <a:ext cx="10030450" cy="4293833"/>
          </a:xfrm>
        </p:spPr>
        <p:txBody>
          <a:bodyPr>
            <a:normAutofit fontScale="92500" lnSpcReduction="10000"/>
          </a:bodyPr>
          <a:lstStyle/>
          <a:p>
            <a:pPr marL="45720" indent="0">
              <a:buNone/>
            </a:pPr>
            <a:r>
              <a:rPr lang="en-US" sz="2400" dirty="0">
                <a:latin typeface="Arial Black" panose="020B0A04020102020204" pitchFamily="34" charset="0"/>
              </a:rPr>
              <a:t>We are working with </a:t>
            </a:r>
            <a:r>
              <a:rPr lang="en-US" sz="2400" dirty="0" err="1">
                <a:latin typeface="Arial Black" panose="020B0A04020102020204" pitchFamily="34" charset="0"/>
              </a:rPr>
              <a:t>LaBella</a:t>
            </a:r>
            <a:r>
              <a:rPr lang="en-US" sz="2400" dirty="0">
                <a:latin typeface="Arial Black" panose="020B0A04020102020204" pitchFamily="34" charset="0"/>
              </a:rPr>
              <a:t> to look at a design update for the High School Office and some new flooring</a:t>
            </a:r>
          </a:p>
          <a:p>
            <a:pPr marL="45720" indent="0">
              <a:buNone/>
            </a:pPr>
            <a:r>
              <a:rPr lang="en-US" sz="2400" dirty="0">
                <a:latin typeface="Arial Black" panose="020B0A04020102020204" pitchFamily="34" charset="0"/>
              </a:rPr>
              <a:t>With the reconfiguration the main space this frees up an area for a conference room to be created. New office furniture will include new reception desks, staff mailboxes, conference table and sidebar. Additionally, new informational digital boards will be installed. Estimating the costs we do believe there is room to continue some of the flooring in the building also, we are hopeful 4 more classrooms can be completed.</a:t>
            </a:r>
          </a:p>
          <a:p>
            <a:pPr marL="45720" indent="0">
              <a:buNone/>
            </a:pPr>
            <a:r>
              <a:rPr lang="en-US" sz="2400" dirty="0">
                <a:latin typeface="Arial Black" panose="020B0A04020102020204" pitchFamily="34" charset="0"/>
              </a:rPr>
              <a:t>Capital Outlay Projects can be done each year with funds allocated from the General Fund for up to $100,000. The District receives building aid back the next year on the project. We receive aid back at the rate of $.82 cents on every $1 spent. </a:t>
            </a:r>
          </a:p>
          <a:p>
            <a:pPr marL="45720" indent="0">
              <a:buNone/>
            </a:pPr>
            <a:endParaRPr lang="en-US" sz="2400" dirty="0">
              <a:latin typeface="Arial Black" panose="020B0A04020102020204" pitchFamily="34" charset="0"/>
            </a:endParaRPr>
          </a:p>
        </p:txBody>
      </p:sp>
    </p:spTree>
    <p:extLst>
      <p:ext uri="{BB962C8B-B14F-4D97-AF65-F5344CB8AC3E}">
        <p14:creationId xmlns:p14="http://schemas.microsoft.com/office/powerpoint/2010/main" val="890594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0136-B4E8-4DB9-8BDE-6C5AD1827301}"/>
              </a:ext>
            </a:extLst>
          </p:cNvPr>
          <p:cNvSpPr>
            <a:spLocks noGrp="1"/>
          </p:cNvSpPr>
          <p:nvPr>
            <p:ph type="title"/>
          </p:nvPr>
        </p:nvSpPr>
        <p:spPr/>
        <p:txBody>
          <a:bodyPr/>
          <a:lstStyle/>
          <a:p>
            <a:r>
              <a:rPr lang="en-US" dirty="0">
                <a:latin typeface="Arial Black" panose="020B0A04020102020204" pitchFamily="34" charset="0"/>
              </a:rPr>
              <a:t>COP Project 2026-27 Locations</a:t>
            </a:r>
          </a:p>
        </p:txBody>
      </p:sp>
      <p:sp>
        <p:nvSpPr>
          <p:cNvPr id="4" name="Content Placeholder 3">
            <a:extLst>
              <a:ext uri="{FF2B5EF4-FFF2-40B4-BE49-F238E27FC236}">
                <a16:creationId xmlns:a16="http://schemas.microsoft.com/office/drawing/2014/main" id="{A92FF0B9-5C52-4711-BDB7-797367849842}"/>
              </a:ext>
            </a:extLst>
          </p:cNvPr>
          <p:cNvSpPr>
            <a:spLocks noGrp="1"/>
          </p:cNvSpPr>
          <p:nvPr>
            <p:ph idx="1"/>
          </p:nvPr>
        </p:nvSpPr>
        <p:spPr>
          <a:xfrm>
            <a:off x="1159564" y="2057400"/>
            <a:ext cx="9872871" cy="4038600"/>
          </a:xfrm>
        </p:spPr>
        <p:txBody>
          <a:bodyPr/>
          <a:lstStyle/>
          <a:p>
            <a:r>
              <a:rPr lang="en-US" dirty="0"/>
              <a:t>HS Office and Classroom Flooring</a:t>
            </a:r>
          </a:p>
        </p:txBody>
      </p:sp>
      <p:graphicFrame>
        <p:nvGraphicFramePr>
          <p:cNvPr id="5" name="Object 4">
            <a:extLst>
              <a:ext uri="{FF2B5EF4-FFF2-40B4-BE49-F238E27FC236}">
                <a16:creationId xmlns:a16="http://schemas.microsoft.com/office/drawing/2014/main" id="{181499F8-2710-43C1-9F89-961CB02155A2}"/>
              </a:ext>
            </a:extLst>
          </p:cNvPr>
          <p:cNvGraphicFramePr>
            <a:graphicFrameLocks noChangeAspect="1"/>
          </p:cNvGraphicFramePr>
          <p:nvPr>
            <p:extLst>
              <p:ext uri="{D42A27DB-BD31-4B8C-83A1-F6EECF244321}">
                <p14:modId xmlns:p14="http://schemas.microsoft.com/office/powerpoint/2010/main" val="2067777808"/>
              </p:ext>
            </p:extLst>
          </p:nvPr>
        </p:nvGraphicFramePr>
        <p:xfrm>
          <a:off x="3398655" y="2460935"/>
          <a:ext cx="5617727" cy="3635065"/>
        </p:xfrm>
        <a:graphic>
          <a:graphicData uri="http://schemas.openxmlformats.org/presentationml/2006/ole">
            <mc:AlternateContent xmlns:mc="http://schemas.openxmlformats.org/markup-compatibility/2006">
              <mc:Choice xmlns:v="urn:schemas-microsoft-com:vml" Requires="v">
                <p:oleObj spid="_x0000_s1044" name="Acrobat Document" r:id="rId3" imgW="11658513" imgH="7543568" progId="Acrobat.Document.DC">
                  <p:embed/>
                </p:oleObj>
              </mc:Choice>
              <mc:Fallback>
                <p:oleObj name="Acrobat Document" r:id="rId3" imgW="11658513" imgH="7543568" progId="Acrobat.Document.DC">
                  <p:embed/>
                  <p:pic>
                    <p:nvPicPr>
                      <p:cNvPr id="0" name=""/>
                      <p:cNvPicPr/>
                      <p:nvPr/>
                    </p:nvPicPr>
                    <p:blipFill>
                      <a:blip r:embed="rId4"/>
                      <a:stretch>
                        <a:fillRect/>
                      </a:stretch>
                    </p:blipFill>
                    <p:spPr>
                      <a:xfrm>
                        <a:off x="3398655" y="2460935"/>
                        <a:ext cx="5617727" cy="3635065"/>
                      </a:xfrm>
                      <a:prstGeom prst="rect">
                        <a:avLst/>
                      </a:prstGeom>
                    </p:spPr>
                  </p:pic>
                </p:oleObj>
              </mc:Fallback>
            </mc:AlternateContent>
          </a:graphicData>
        </a:graphic>
      </p:graphicFrame>
    </p:spTree>
    <p:extLst>
      <p:ext uri="{BB962C8B-B14F-4D97-AF65-F5344CB8AC3E}">
        <p14:creationId xmlns:p14="http://schemas.microsoft.com/office/powerpoint/2010/main" val="3483334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idx="4294967295"/>
          </p:nvPr>
        </p:nvSpPr>
        <p:spPr>
          <a:xfrm>
            <a:off x="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EDEDED"/>
              </a:buClr>
              <a:buSzPts val="5400"/>
              <a:buFont typeface="Arial Black"/>
              <a:buNone/>
            </a:pPr>
            <a:br>
              <a:rPr lang="en-US" sz="5400" b="0" i="0" u="none" strike="noStrike" cap="none" dirty="0">
                <a:solidFill>
                  <a:srgbClr val="EDEDED"/>
                </a:solidFill>
                <a:latin typeface="Arial Black"/>
                <a:ea typeface="Arial Black"/>
                <a:cs typeface="Arial Black"/>
                <a:sym typeface="Arial Black"/>
              </a:rPr>
            </a:br>
            <a:r>
              <a:rPr lang="en-US" sz="4000" b="0" i="0" u="none" strike="noStrike" cap="none" dirty="0">
                <a:solidFill>
                  <a:schemeClr val="accent4">
                    <a:lumMod val="75000"/>
                  </a:schemeClr>
                </a:solidFill>
                <a:latin typeface="Arial Black"/>
                <a:ea typeface="Arial Black"/>
                <a:cs typeface="Arial Black"/>
                <a:sym typeface="Arial Black"/>
              </a:rPr>
              <a:t>Budget Vote-May 19, 2026</a:t>
            </a:r>
            <a:br>
              <a:rPr lang="en-US" sz="4000" dirty="0">
                <a:solidFill>
                  <a:schemeClr val="accent4">
                    <a:lumMod val="75000"/>
                  </a:schemeClr>
                </a:solidFill>
                <a:latin typeface="Arial Black"/>
                <a:ea typeface="Arial Black"/>
                <a:cs typeface="Arial Black"/>
                <a:sym typeface="Arial Black"/>
              </a:rPr>
            </a:br>
            <a:r>
              <a:rPr lang="en-US" sz="4000" dirty="0">
                <a:solidFill>
                  <a:schemeClr val="accent4">
                    <a:lumMod val="75000"/>
                  </a:schemeClr>
                </a:solidFill>
                <a:latin typeface="Arial Black"/>
                <a:ea typeface="Arial Black"/>
                <a:cs typeface="Arial Black"/>
                <a:sym typeface="Arial Black"/>
              </a:rPr>
              <a:t>    </a:t>
            </a:r>
            <a:r>
              <a:rPr lang="en-US" sz="4000" b="0" i="0" u="none" strike="noStrike" cap="none" dirty="0">
                <a:solidFill>
                  <a:schemeClr val="accent4">
                    <a:lumMod val="75000"/>
                  </a:schemeClr>
                </a:solidFill>
                <a:latin typeface="Arial Black"/>
                <a:ea typeface="Arial Black"/>
                <a:cs typeface="Arial Black"/>
                <a:sym typeface="Arial Black"/>
              </a:rPr>
              <a:t>Proposition #1</a:t>
            </a:r>
            <a:br>
              <a:rPr lang="en-US" sz="4000" b="0" i="0" u="none" strike="noStrike" cap="none" dirty="0">
                <a:solidFill>
                  <a:schemeClr val="accent4">
                    <a:lumMod val="75000"/>
                  </a:schemeClr>
                </a:solidFill>
                <a:latin typeface="Arial Black"/>
                <a:ea typeface="Arial Black"/>
                <a:cs typeface="Arial Black"/>
                <a:sym typeface="Arial Black"/>
              </a:rPr>
            </a:br>
            <a:endParaRPr sz="4000" b="0" i="0" u="none" strike="noStrike" cap="none" dirty="0">
              <a:solidFill>
                <a:schemeClr val="accent4">
                  <a:lumMod val="75000"/>
                </a:schemeClr>
              </a:solidFill>
              <a:latin typeface="Arial Black"/>
              <a:ea typeface="Arial Black"/>
              <a:cs typeface="Arial Black"/>
              <a:sym typeface="Arial Black"/>
            </a:endParaRPr>
          </a:p>
        </p:txBody>
      </p:sp>
      <p:sp>
        <p:nvSpPr>
          <p:cNvPr id="263" name="Shape 263"/>
          <p:cNvSpPr txBox="1">
            <a:spLocks noGrp="1"/>
          </p:cNvSpPr>
          <p:nvPr>
            <p:ph type="body" idx="4294967295"/>
          </p:nvPr>
        </p:nvSpPr>
        <p:spPr>
          <a:xfrm>
            <a:off x="817563" y="1820863"/>
            <a:ext cx="11374437" cy="33988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EDEDED"/>
              </a:buClr>
              <a:buSzPts val="2800"/>
              <a:buNone/>
            </a:pPr>
            <a:endParaRPr lang="en-US" sz="2800" b="0" i="0" u="none" strike="noStrike" cap="none" dirty="0">
              <a:solidFill>
                <a:srgbClr val="EDEDED"/>
              </a:solidFill>
              <a:latin typeface="Arial" panose="020B0604020202020204" pitchFamily="34" charset="0"/>
              <a:ea typeface="Arial Black"/>
              <a:cs typeface="Arial" panose="020B0604020202020204" pitchFamily="34" charset="0"/>
              <a:sym typeface="Arial Black"/>
            </a:endParaRPr>
          </a:p>
          <a:p>
            <a:pPr marL="0" marR="0" lvl="0" indent="0" algn="l" rtl="0">
              <a:lnSpc>
                <a:spcPct val="90000"/>
              </a:lnSpc>
              <a:spcBef>
                <a:spcPts val="1000"/>
              </a:spcBef>
              <a:spcAft>
                <a:spcPts val="0"/>
              </a:spcAft>
              <a:buClr>
                <a:srgbClr val="EDEDED"/>
              </a:buClr>
              <a:buSzPts val="2800"/>
              <a:buNone/>
            </a:pPr>
            <a:endParaRPr dirty="0">
              <a:latin typeface="Arial" panose="020B0604020202020204" pitchFamily="34" charset="0"/>
              <a:cs typeface="Arial" panose="020B0604020202020204" pitchFamily="34" charset="0"/>
            </a:endParaRPr>
          </a:p>
          <a:p>
            <a:pPr marL="228600" marR="0" lvl="0" indent="-50800" algn="l" rtl="0">
              <a:lnSpc>
                <a:spcPct val="90000"/>
              </a:lnSpc>
              <a:spcBef>
                <a:spcPts val="1000"/>
              </a:spcBef>
              <a:spcAft>
                <a:spcPts val="0"/>
              </a:spcAft>
              <a:buClr>
                <a:srgbClr val="EDEDED"/>
              </a:buClr>
              <a:buSzPts val="2800"/>
              <a:buFont typeface="Arial"/>
              <a:buNone/>
            </a:pPr>
            <a:endParaRPr sz="2800" b="0" i="0" u="none" strike="noStrike" cap="none" dirty="0">
              <a:solidFill>
                <a:srgbClr val="EDEDED"/>
              </a:solidFill>
              <a:latin typeface="Arial Black"/>
              <a:ea typeface="Arial Black"/>
              <a:cs typeface="Arial Black"/>
              <a:sym typeface="Arial Black"/>
            </a:endParaRPr>
          </a:p>
          <a:p>
            <a:pPr marL="228600" marR="0" lvl="0" indent="-50800" algn="l" rtl="0">
              <a:lnSpc>
                <a:spcPct val="90000"/>
              </a:lnSpc>
              <a:spcBef>
                <a:spcPts val="1000"/>
              </a:spcBef>
              <a:spcAft>
                <a:spcPts val="0"/>
              </a:spcAft>
              <a:buClr>
                <a:srgbClr val="EDEDED"/>
              </a:buClr>
              <a:buSzPts val="2800"/>
              <a:buFont typeface="Arial"/>
              <a:buNone/>
            </a:pPr>
            <a:endParaRPr sz="2800" b="0" i="0" u="none" strike="noStrike" cap="none" dirty="0">
              <a:solidFill>
                <a:srgbClr val="EDEDED"/>
              </a:solidFill>
              <a:latin typeface="Arial Black"/>
              <a:ea typeface="Arial Black"/>
              <a:cs typeface="Arial Black"/>
              <a:sym typeface="Arial Black"/>
            </a:endParaRPr>
          </a:p>
        </p:txBody>
      </p:sp>
      <p:grpSp>
        <p:nvGrpSpPr>
          <p:cNvPr id="3" name="Group 4">
            <a:extLst>
              <a:ext uri="{FF2B5EF4-FFF2-40B4-BE49-F238E27FC236}">
                <a16:creationId xmlns:a16="http://schemas.microsoft.com/office/drawing/2014/main" id="{3B43FA9E-1A13-4176-9758-1C19CAF7F302}"/>
              </a:ext>
            </a:extLst>
          </p:cNvPr>
          <p:cNvGrpSpPr>
            <a:grpSpLocks noChangeAspect="1"/>
          </p:cNvGrpSpPr>
          <p:nvPr/>
        </p:nvGrpSpPr>
        <p:grpSpPr bwMode="auto">
          <a:xfrm>
            <a:off x="1774825" y="2438401"/>
            <a:ext cx="8404225" cy="2541587"/>
            <a:chOff x="1118" y="1536"/>
            <a:chExt cx="5294" cy="1601"/>
          </a:xfrm>
        </p:grpSpPr>
        <p:sp>
          <p:nvSpPr>
            <p:cNvPr id="4" name="AutoShape 3">
              <a:extLst>
                <a:ext uri="{FF2B5EF4-FFF2-40B4-BE49-F238E27FC236}">
                  <a16:creationId xmlns:a16="http://schemas.microsoft.com/office/drawing/2014/main" id="{2C8B4B0E-412C-44DA-B957-4A6BDED29EA8}"/>
                </a:ext>
              </a:extLst>
            </p:cNvPr>
            <p:cNvSpPr>
              <a:spLocks noChangeAspect="1" noChangeArrowheads="1" noTextEdit="1"/>
            </p:cNvSpPr>
            <p:nvPr/>
          </p:nvSpPr>
          <p:spPr bwMode="auto">
            <a:xfrm>
              <a:off x="1134" y="1537"/>
              <a:ext cx="5208" cy="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Rectangle 5">
              <a:extLst>
                <a:ext uri="{FF2B5EF4-FFF2-40B4-BE49-F238E27FC236}">
                  <a16:creationId xmlns:a16="http://schemas.microsoft.com/office/drawing/2014/main" id="{18CC3B19-0C84-459E-B2D3-89DBEB4B90C6}"/>
                </a:ext>
              </a:extLst>
            </p:cNvPr>
            <p:cNvSpPr>
              <a:spLocks noChangeArrowheads="1"/>
            </p:cNvSpPr>
            <p:nvPr/>
          </p:nvSpPr>
          <p:spPr bwMode="auto">
            <a:xfrm>
              <a:off x="2772" y="1536"/>
              <a:ext cx="1022"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Calibri" panose="020F0502020204030204" pitchFamily="34" charset="0"/>
                </a:rPr>
                <a:t>Proposition No. 1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6">
              <a:extLst>
                <a:ext uri="{FF2B5EF4-FFF2-40B4-BE49-F238E27FC236}">
                  <a16:creationId xmlns:a16="http://schemas.microsoft.com/office/drawing/2014/main" id="{F8E5B156-DC6F-43B9-8A79-A85DFEC0019E}"/>
                </a:ext>
              </a:extLst>
            </p:cNvPr>
            <p:cNvSpPr>
              <a:spLocks noChangeArrowheads="1"/>
            </p:cNvSpPr>
            <p:nvPr/>
          </p:nvSpPr>
          <p:spPr bwMode="auto">
            <a:xfrm>
              <a:off x="3683" y="1536"/>
              <a:ext cx="132"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7">
              <a:extLst>
                <a:ext uri="{FF2B5EF4-FFF2-40B4-BE49-F238E27FC236}">
                  <a16:creationId xmlns:a16="http://schemas.microsoft.com/office/drawing/2014/main" id="{80C5C56A-AC50-4750-9D97-A227E64F447F}"/>
                </a:ext>
              </a:extLst>
            </p:cNvPr>
            <p:cNvSpPr>
              <a:spLocks noChangeArrowheads="1"/>
            </p:cNvSpPr>
            <p:nvPr/>
          </p:nvSpPr>
          <p:spPr bwMode="auto">
            <a:xfrm>
              <a:off x="3745" y="1536"/>
              <a:ext cx="9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8">
              <a:extLst>
                <a:ext uri="{FF2B5EF4-FFF2-40B4-BE49-F238E27FC236}">
                  <a16:creationId xmlns:a16="http://schemas.microsoft.com/office/drawing/2014/main" id="{6A423276-A66E-45A2-BA06-22EADAFB286E}"/>
                </a:ext>
              </a:extLst>
            </p:cNvPr>
            <p:cNvSpPr>
              <a:spLocks noChangeArrowheads="1"/>
            </p:cNvSpPr>
            <p:nvPr/>
          </p:nvSpPr>
          <p:spPr bwMode="auto">
            <a:xfrm>
              <a:off x="3773" y="1536"/>
              <a:ext cx="24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Calibri" panose="020F0502020204030204" pitchFamily="34" charset="0"/>
                </a:rPr>
                <a:t>2026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9">
              <a:extLst>
                <a:ext uri="{FF2B5EF4-FFF2-40B4-BE49-F238E27FC236}">
                  <a16:creationId xmlns:a16="http://schemas.microsoft.com/office/drawing/2014/main" id="{6ADB21BE-C988-40B1-A1A8-CC967D81368B}"/>
                </a:ext>
              </a:extLst>
            </p:cNvPr>
            <p:cNvSpPr>
              <a:spLocks noChangeArrowheads="1"/>
            </p:cNvSpPr>
            <p:nvPr/>
          </p:nvSpPr>
          <p:spPr bwMode="auto">
            <a:xfrm>
              <a:off x="4020" y="1536"/>
              <a:ext cx="10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0">
              <a:extLst>
                <a:ext uri="{FF2B5EF4-FFF2-40B4-BE49-F238E27FC236}">
                  <a16:creationId xmlns:a16="http://schemas.microsoft.com/office/drawing/2014/main" id="{5175D35D-72B4-4832-9BF3-51322B6FFE4B}"/>
                </a:ext>
              </a:extLst>
            </p:cNvPr>
            <p:cNvSpPr>
              <a:spLocks noChangeArrowheads="1"/>
            </p:cNvSpPr>
            <p:nvPr/>
          </p:nvSpPr>
          <p:spPr bwMode="auto">
            <a:xfrm>
              <a:off x="4058" y="1536"/>
              <a:ext cx="63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Calibri" panose="020F0502020204030204" pitchFamily="34" charset="0"/>
                </a:rPr>
                <a:t>2027 Budget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1">
              <a:extLst>
                <a:ext uri="{FF2B5EF4-FFF2-40B4-BE49-F238E27FC236}">
                  <a16:creationId xmlns:a16="http://schemas.microsoft.com/office/drawing/2014/main" id="{9CF84CC1-B655-4C71-B4D5-2525494A1118}"/>
                </a:ext>
              </a:extLst>
            </p:cNvPr>
            <p:cNvSpPr>
              <a:spLocks noChangeArrowheads="1"/>
            </p:cNvSpPr>
            <p:nvPr/>
          </p:nvSpPr>
          <p:spPr bwMode="auto">
            <a:xfrm>
              <a:off x="4693" y="1536"/>
              <a:ext cx="9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2">
              <a:extLst>
                <a:ext uri="{FF2B5EF4-FFF2-40B4-BE49-F238E27FC236}">
                  <a16:creationId xmlns:a16="http://schemas.microsoft.com/office/drawing/2014/main" id="{5FFBD179-EAEB-466E-9B4B-8F989F510175}"/>
                </a:ext>
              </a:extLst>
            </p:cNvPr>
            <p:cNvSpPr>
              <a:spLocks noChangeArrowheads="1"/>
            </p:cNvSpPr>
            <p:nvPr/>
          </p:nvSpPr>
          <p:spPr bwMode="auto">
            <a:xfrm>
              <a:off x="3733" y="1685"/>
              <a:ext cx="9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3">
              <a:extLst>
                <a:ext uri="{FF2B5EF4-FFF2-40B4-BE49-F238E27FC236}">
                  <a16:creationId xmlns:a16="http://schemas.microsoft.com/office/drawing/2014/main" id="{5346DDF2-3C5D-4B00-97EE-571C764CACE8}"/>
                </a:ext>
              </a:extLst>
            </p:cNvPr>
            <p:cNvSpPr>
              <a:spLocks noChangeArrowheads="1"/>
            </p:cNvSpPr>
            <p:nvPr/>
          </p:nvSpPr>
          <p:spPr bwMode="auto">
            <a:xfrm>
              <a:off x="1134" y="1837"/>
              <a:ext cx="203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Calibri" panose="020F0502020204030204" pitchFamily="34" charset="0"/>
                </a:rPr>
                <a:t>Shall the following resolution be adopted?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4">
              <a:extLst>
                <a:ext uri="{FF2B5EF4-FFF2-40B4-BE49-F238E27FC236}">
                  <a16:creationId xmlns:a16="http://schemas.microsoft.com/office/drawing/2014/main" id="{1197918E-06C4-4C4B-8488-A8AA82574F33}"/>
                </a:ext>
              </a:extLst>
            </p:cNvPr>
            <p:cNvSpPr>
              <a:spLocks noChangeArrowheads="1"/>
            </p:cNvSpPr>
            <p:nvPr/>
          </p:nvSpPr>
          <p:spPr bwMode="auto">
            <a:xfrm>
              <a:off x="3096" y="1837"/>
              <a:ext cx="84"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5">
              <a:extLst>
                <a:ext uri="{FF2B5EF4-FFF2-40B4-BE49-F238E27FC236}">
                  <a16:creationId xmlns:a16="http://schemas.microsoft.com/office/drawing/2014/main" id="{E117C365-7928-4DB2-A58F-4E22E6399817}"/>
                </a:ext>
              </a:extLst>
            </p:cNvPr>
            <p:cNvSpPr>
              <a:spLocks noChangeArrowheads="1"/>
            </p:cNvSpPr>
            <p:nvPr/>
          </p:nvSpPr>
          <p:spPr bwMode="auto">
            <a:xfrm>
              <a:off x="1134" y="1972"/>
              <a:ext cx="84"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16">
              <a:extLst>
                <a:ext uri="{FF2B5EF4-FFF2-40B4-BE49-F238E27FC236}">
                  <a16:creationId xmlns:a16="http://schemas.microsoft.com/office/drawing/2014/main" id="{7990C366-D43F-4BE6-BBA2-E487A50A1943}"/>
                </a:ext>
              </a:extLst>
            </p:cNvPr>
            <p:cNvSpPr>
              <a:spLocks noChangeArrowheads="1"/>
            </p:cNvSpPr>
            <p:nvPr/>
          </p:nvSpPr>
          <p:spPr bwMode="auto">
            <a:xfrm>
              <a:off x="1134" y="2108"/>
              <a:ext cx="3707"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Calibri" panose="020F0502020204030204" pitchFamily="34" charset="0"/>
                </a:rPr>
                <a:t>RESOLVED, that the annual budget of the Wilson Central School District, Niagara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7">
              <a:extLst>
                <a:ext uri="{FF2B5EF4-FFF2-40B4-BE49-F238E27FC236}">
                  <a16:creationId xmlns:a16="http://schemas.microsoft.com/office/drawing/2014/main" id="{9144A908-1357-4988-8A43-EBBB01C50C3B}"/>
                </a:ext>
              </a:extLst>
            </p:cNvPr>
            <p:cNvSpPr>
              <a:spLocks noChangeArrowheads="1"/>
            </p:cNvSpPr>
            <p:nvPr/>
          </p:nvSpPr>
          <p:spPr bwMode="auto">
            <a:xfrm>
              <a:off x="4796" y="2108"/>
              <a:ext cx="84"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18">
              <a:extLst>
                <a:ext uri="{FF2B5EF4-FFF2-40B4-BE49-F238E27FC236}">
                  <a16:creationId xmlns:a16="http://schemas.microsoft.com/office/drawing/2014/main" id="{11A7B41B-0613-4396-B20C-FAD37072C4B0}"/>
                </a:ext>
              </a:extLst>
            </p:cNvPr>
            <p:cNvSpPr>
              <a:spLocks noChangeArrowheads="1"/>
            </p:cNvSpPr>
            <p:nvPr/>
          </p:nvSpPr>
          <p:spPr bwMode="auto">
            <a:xfrm>
              <a:off x="4825" y="2108"/>
              <a:ext cx="1587"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Calibri" panose="020F0502020204030204" pitchFamily="34" charset="0"/>
                </a:rPr>
                <a:t>County, New York (the “District”)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19">
              <a:extLst>
                <a:ext uri="{FF2B5EF4-FFF2-40B4-BE49-F238E27FC236}">
                  <a16:creationId xmlns:a16="http://schemas.microsoft.com/office/drawing/2014/main" id="{734CA0D7-EB60-4820-8AC0-D39078CAE8E1}"/>
                </a:ext>
              </a:extLst>
            </p:cNvPr>
            <p:cNvSpPr>
              <a:spLocks noChangeArrowheads="1"/>
            </p:cNvSpPr>
            <p:nvPr/>
          </p:nvSpPr>
          <p:spPr bwMode="auto">
            <a:xfrm>
              <a:off x="1134" y="2244"/>
              <a:ext cx="524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alibri" panose="020F0502020204030204" pitchFamily="34" charset="0"/>
                </a:rPr>
                <a:t>for the fiscal year commencing July 1, 2026, and ending June 30, 2027, as presented by the Board of Education, in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Rectangle 20">
              <a:extLst>
                <a:ext uri="{FF2B5EF4-FFF2-40B4-BE49-F238E27FC236}">
                  <a16:creationId xmlns:a16="http://schemas.microsoft.com/office/drawing/2014/main" id="{4D1536FC-7289-41B6-BE48-53BE85B2264F}"/>
                </a:ext>
              </a:extLst>
            </p:cNvPr>
            <p:cNvSpPr>
              <a:spLocks noChangeArrowheads="1"/>
            </p:cNvSpPr>
            <p:nvPr/>
          </p:nvSpPr>
          <p:spPr bwMode="auto">
            <a:xfrm>
              <a:off x="1134" y="2378"/>
              <a:ext cx="495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alibri" panose="020F0502020204030204" pitchFamily="34" charset="0"/>
                </a:rPr>
                <a:t>the total sum of $31,584,299 is hereby approved and adopted and the required funds therefore are hereby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 name="Rectangle 21">
              <a:extLst>
                <a:ext uri="{FF2B5EF4-FFF2-40B4-BE49-F238E27FC236}">
                  <a16:creationId xmlns:a16="http://schemas.microsoft.com/office/drawing/2014/main" id="{49360FAC-62C2-4674-B7B1-1FFDBF41E90E}"/>
                </a:ext>
              </a:extLst>
            </p:cNvPr>
            <p:cNvSpPr>
              <a:spLocks noChangeArrowheads="1"/>
            </p:cNvSpPr>
            <p:nvPr/>
          </p:nvSpPr>
          <p:spPr bwMode="auto">
            <a:xfrm>
              <a:off x="1134" y="2514"/>
              <a:ext cx="231"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Calibri" panose="020F0502020204030204" pitchFamily="34" charset="0"/>
                </a:rPr>
                <a:t>app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22">
              <a:extLst>
                <a:ext uri="{FF2B5EF4-FFF2-40B4-BE49-F238E27FC236}">
                  <a16:creationId xmlns:a16="http://schemas.microsoft.com/office/drawing/2014/main" id="{0CDF7C17-72B1-4BF4-9BC6-19C975E46346}"/>
                </a:ext>
              </a:extLst>
            </p:cNvPr>
            <p:cNvSpPr>
              <a:spLocks noChangeArrowheads="1"/>
            </p:cNvSpPr>
            <p:nvPr/>
          </p:nvSpPr>
          <p:spPr bwMode="auto">
            <a:xfrm>
              <a:off x="1305" y="2514"/>
              <a:ext cx="5099"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Calibri" panose="020F0502020204030204" pitchFamily="34" charset="0"/>
                </a:rPr>
                <a:t>ropriated and the necessary real property taxes required shall be raised by taxation on the taxable property of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23">
              <a:extLst>
                <a:ext uri="{FF2B5EF4-FFF2-40B4-BE49-F238E27FC236}">
                  <a16:creationId xmlns:a16="http://schemas.microsoft.com/office/drawing/2014/main" id="{3CA8D933-A985-42D1-AEBB-6025612FF746}"/>
                </a:ext>
              </a:extLst>
            </p:cNvPr>
            <p:cNvSpPr>
              <a:spLocks noChangeArrowheads="1"/>
            </p:cNvSpPr>
            <p:nvPr/>
          </p:nvSpPr>
          <p:spPr bwMode="auto">
            <a:xfrm>
              <a:off x="1134" y="2650"/>
              <a:ext cx="145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Calibri" panose="020F0502020204030204" pitchFamily="34" charset="0"/>
                </a:rPr>
                <a:t>the District as required by law.</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24">
              <a:extLst>
                <a:ext uri="{FF2B5EF4-FFF2-40B4-BE49-F238E27FC236}">
                  <a16:creationId xmlns:a16="http://schemas.microsoft.com/office/drawing/2014/main" id="{EAE1CC3F-839A-4B0F-B4B3-58EE90E8D404}"/>
                </a:ext>
              </a:extLst>
            </p:cNvPr>
            <p:cNvSpPr>
              <a:spLocks noChangeArrowheads="1"/>
            </p:cNvSpPr>
            <p:nvPr/>
          </p:nvSpPr>
          <p:spPr bwMode="auto">
            <a:xfrm>
              <a:off x="2513" y="2650"/>
              <a:ext cx="84"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5">
              <a:extLst>
                <a:ext uri="{FF2B5EF4-FFF2-40B4-BE49-F238E27FC236}">
                  <a16:creationId xmlns:a16="http://schemas.microsoft.com/office/drawing/2014/main" id="{07020267-6302-4CD9-B170-7259E196390C}"/>
                </a:ext>
              </a:extLst>
            </p:cNvPr>
            <p:cNvSpPr>
              <a:spLocks noChangeArrowheads="1"/>
            </p:cNvSpPr>
            <p:nvPr/>
          </p:nvSpPr>
          <p:spPr bwMode="auto">
            <a:xfrm>
              <a:off x="1134" y="2783"/>
              <a:ext cx="71"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Narrow" panose="020B0606020202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26">
              <a:extLst>
                <a:ext uri="{FF2B5EF4-FFF2-40B4-BE49-F238E27FC236}">
                  <a16:creationId xmlns:a16="http://schemas.microsoft.com/office/drawing/2014/main" id="{9005CED2-C31B-4E6B-9047-049E6FEB57C4}"/>
                </a:ext>
              </a:extLst>
            </p:cNvPr>
            <p:cNvSpPr>
              <a:spLocks noChangeArrowheads="1"/>
            </p:cNvSpPr>
            <p:nvPr/>
          </p:nvSpPr>
          <p:spPr bwMode="auto">
            <a:xfrm>
              <a:off x="3325" y="2950"/>
              <a:ext cx="26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Arial Narrow" panose="020B0606020202030204" pitchFamily="34" charset="0"/>
                </a:rPr>
                <a:t>Yes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7">
              <a:extLst>
                <a:ext uri="{FF2B5EF4-FFF2-40B4-BE49-F238E27FC236}">
                  <a16:creationId xmlns:a16="http://schemas.microsoft.com/office/drawing/2014/main" id="{A3F2E646-9290-4FA7-B97D-39A221C3A790}"/>
                </a:ext>
              </a:extLst>
            </p:cNvPr>
            <p:cNvSpPr>
              <a:spLocks noChangeArrowheads="1"/>
            </p:cNvSpPr>
            <p:nvPr/>
          </p:nvSpPr>
          <p:spPr bwMode="auto">
            <a:xfrm>
              <a:off x="3598" y="2920"/>
              <a:ext cx="99"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Arial Narrow" panose="020B0606020202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8">
              <a:extLst>
                <a:ext uri="{FF2B5EF4-FFF2-40B4-BE49-F238E27FC236}">
                  <a16:creationId xmlns:a16="http://schemas.microsoft.com/office/drawing/2014/main" id="{A8C51BA1-7FB8-41D4-9682-F70EDCDF92DC}"/>
                </a:ext>
              </a:extLst>
            </p:cNvPr>
            <p:cNvSpPr>
              <a:spLocks noChangeArrowheads="1"/>
            </p:cNvSpPr>
            <p:nvPr/>
          </p:nvSpPr>
          <p:spPr bwMode="auto">
            <a:xfrm>
              <a:off x="3634" y="2950"/>
              <a:ext cx="341"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Arial Narrow" panose="020B0606020202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Rectangle 29">
              <a:extLst>
                <a:ext uri="{FF2B5EF4-FFF2-40B4-BE49-F238E27FC236}">
                  <a16:creationId xmlns:a16="http://schemas.microsoft.com/office/drawing/2014/main" id="{6875E1E3-2479-47B5-9F8C-A86C3F537610}"/>
                </a:ext>
              </a:extLst>
            </p:cNvPr>
            <p:cNvSpPr>
              <a:spLocks noChangeArrowheads="1"/>
            </p:cNvSpPr>
            <p:nvPr/>
          </p:nvSpPr>
          <p:spPr bwMode="auto">
            <a:xfrm>
              <a:off x="3912" y="2950"/>
              <a:ext cx="191"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Arial Narrow" panose="020B0606020202030204" pitchFamily="34" charset="0"/>
                </a:rPr>
                <a:t>No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30">
              <a:extLst>
                <a:ext uri="{FF2B5EF4-FFF2-40B4-BE49-F238E27FC236}">
                  <a16:creationId xmlns:a16="http://schemas.microsoft.com/office/drawing/2014/main" id="{FC6DD3F2-189A-4D58-9FD2-E78A239561C1}"/>
                </a:ext>
              </a:extLst>
            </p:cNvPr>
            <p:cNvSpPr>
              <a:spLocks noChangeArrowheads="1"/>
            </p:cNvSpPr>
            <p:nvPr/>
          </p:nvSpPr>
          <p:spPr bwMode="auto">
            <a:xfrm>
              <a:off x="4046" y="2950"/>
              <a:ext cx="76"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Arial Narrow" panose="020B0606020202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31">
              <a:extLst>
                <a:ext uri="{FF2B5EF4-FFF2-40B4-BE49-F238E27FC236}">
                  <a16:creationId xmlns:a16="http://schemas.microsoft.com/office/drawing/2014/main" id="{8B338D65-BE39-41C1-8AAB-4113475EB15D}"/>
                </a:ext>
              </a:extLst>
            </p:cNvPr>
            <p:cNvSpPr>
              <a:spLocks noChangeArrowheads="1"/>
            </p:cNvSpPr>
            <p:nvPr/>
          </p:nvSpPr>
          <p:spPr bwMode="auto">
            <a:xfrm>
              <a:off x="4139" y="2950"/>
              <a:ext cx="76"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Arial Narrow" panose="020B0606020202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Rectangle 32">
              <a:extLst>
                <a:ext uri="{FF2B5EF4-FFF2-40B4-BE49-F238E27FC236}">
                  <a16:creationId xmlns:a16="http://schemas.microsoft.com/office/drawing/2014/main" id="{39AA5413-045C-4560-9800-44DFDA192E55}"/>
                </a:ext>
              </a:extLst>
            </p:cNvPr>
            <p:cNvSpPr>
              <a:spLocks noChangeArrowheads="1"/>
            </p:cNvSpPr>
            <p:nvPr/>
          </p:nvSpPr>
          <p:spPr bwMode="auto">
            <a:xfrm>
              <a:off x="1118" y="3101"/>
              <a:ext cx="5229" cy="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105" name="Picture 33">
              <a:extLst>
                <a:ext uri="{FF2B5EF4-FFF2-40B4-BE49-F238E27FC236}">
                  <a16:creationId xmlns:a16="http://schemas.microsoft.com/office/drawing/2014/main" id="{DFE7000E-32AF-4F78-B375-C178ADFBC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1" y="2965"/>
              <a:ext cx="6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6" name="Picture 34">
              <a:extLst>
                <a:ext uri="{FF2B5EF4-FFF2-40B4-BE49-F238E27FC236}">
                  <a16:creationId xmlns:a16="http://schemas.microsoft.com/office/drawing/2014/main" id="{A72926CC-4268-4CEF-B6ED-43A6C56A5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1" y="2965"/>
              <a:ext cx="6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7" name="Picture 35">
              <a:extLst>
                <a:ext uri="{FF2B5EF4-FFF2-40B4-BE49-F238E27FC236}">
                  <a16:creationId xmlns:a16="http://schemas.microsoft.com/office/drawing/2014/main" id="{0213FF39-10BB-4836-BFEB-AFA6B1618F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 y="2965"/>
              <a:ext cx="6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8" name="Picture 36">
              <a:extLst>
                <a:ext uri="{FF2B5EF4-FFF2-40B4-BE49-F238E27FC236}">
                  <a16:creationId xmlns:a16="http://schemas.microsoft.com/office/drawing/2014/main" id="{F0DCB457-24CA-4DB2-A017-65E09259A5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4" y="2965"/>
              <a:ext cx="6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2000" advTm="64236"/>
    </mc:Choice>
    <mc:Fallback xmlns="">
      <p:transition spd="slow" advTm="6423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6A26-36C0-4FEA-A794-DDDF10CB6682}"/>
              </a:ext>
            </a:extLst>
          </p:cNvPr>
          <p:cNvSpPr>
            <a:spLocks noGrp="1"/>
          </p:cNvSpPr>
          <p:nvPr>
            <p:ph type="title"/>
          </p:nvPr>
        </p:nvSpPr>
        <p:spPr/>
        <p:txBody>
          <a:bodyPr/>
          <a:lstStyle/>
          <a:p>
            <a:r>
              <a:rPr lang="en-US" dirty="0">
                <a:latin typeface="Arial Black" panose="020B0A04020102020204" pitchFamily="34" charset="0"/>
              </a:rPr>
              <a:t>Proposition #2</a:t>
            </a:r>
          </a:p>
        </p:txBody>
      </p:sp>
      <p:grpSp>
        <p:nvGrpSpPr>
          <p:cNvPr id="3" name="Group 4">
            <a:extLst>
              <a:ext uri="{FF2B5EF4-FFF2-40B4-BE49-F238E27FC236}">
                <a16:creationId xmlns:a16="http://schemas.microsoft.com/office/drawing/2014/main" id="{BC2BD7AC-583F-4E70-8FD4-F09BF6666372}"/>
              </a:ext>
            </a:extLst>
          </p:cNvPr>
          <p:cNvGrpSpPr>
            <a:grpSpLocks noChangeAspect="1"/>
          </p:cNvGrpSpPr>
          <p:nvPr/>
        </p:nvGrpSpPr>
        <p:grpSpPr bwMode="auto">
          <a:xfrm>
            <a:off x="1266825" y="2314575"/>
            <a:ext cx="9293226" cy="2609849"/>
            <a:chOff x="798" y="1458"/>
            <a:chExt cx="5854" cy="1644"/>
          </a:xfrm>
        </p:grpSpPr>
        <p:sp>
          <p:nvSpPr>
            <p:cNvPr id="5" name="AutoShape 3">
              <a:extLst>
                <a:ext uri="{FF2B5EF4-FFF2-40B4-BE49-F238E27FC236}">
                  <a16:creationId xmlns:a16="http://schemas.microsoft.com/office/drawing/2014/main" id="{C8E96262-D608-453D-AB9B-859B5B82AA15}"/>
                </a:ext>
              </a:extLst>
            </p:cNvPr>
            <p:cNvSpPr>
              <a:spLocks noChangeAspect="1" noChangeArrowheads="1" noTextEdit="1"/>
            </p:cNvSpPr>
            <p:nvPr/>
          </p:nvSpPr>
          <p:spPr bwMode="auto">
            <a:xfrm>
              <a:off x="822" y="1458"/>
              <a:ext cx="5757" cy="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5">
              <a:extLst>
                <a:ext uri="{FF2B5EF4-FFF2-40B4-BE49-F238E27FC236}">
                  <a16:creationId xmlns:a16="http://schemas.microsoft.com/office/drawing/2014/main" id="{345E6E44-46CF-4AC0-8C4B-B11FD3B876FE}"/>
                </a:ext>
              </a:extLst>
            </p:cNvPr>
            <p:cNvSpPr>
              <a:spLocks noChangeArrowheads="1"/>
            </p:cNvSpPr>
            <p:nvPr/>
          </p:nvSpPr>
          <p:spPr bwMode="auto">
            <a:xfrm>
              <a:off x="1859" y="1459"/>
              <a:ext cx="98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Calibri" panose="020F0502020204030204" pitchFamily="34" charset="0"/>
                </a:rPr>
                <a:t>Proposition No.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694AE9BB-B6D2-40DC-947C-451B6E499E82}"/>
                </a:ext>
              </a:extLst>
            </p:cNvPr>
            <p:cNvSpPr>
              <a:spLocks noChangeArrowheads="1"/>
            </p:cNvSpPr>
            <p:nvPr/>
          </p:nvSpPr>
          <p:spPr bwMode="auto">
            <a:xfrm>
              <a:off x="2768" y="1459"/>
              <a:ext cx="14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Calibri" panose="020F050202020403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C8BE2C4B-5DC3-410B-96D2-22E07E909561}"/>
                </a:ext>
              </a:extLst>
            </p:cNvPr>
            <p:cNvSpPr>
              <a:spLocks noChangeArrowheads="1"/>
            </p:cNvSpPr>
            <p:nvPr/>
          </p:nvSpPr>
          <p:spPr bwMode="auto">
            <a:xfrm>
              <a:off x="2837" y="1459"/>
              <a:ext cx="10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8472A9B5-D052-4226-B139-8F433EE34833}"/>
                </a:ext>
              </a:extLst>
            </p:cNvPr>
            <p:cNvSpPr>
              <a:spLocks noChangeArrowheads="1"/>
            </p:cNvSpPr>
            <p:nvPr/>
          </p:nvSpPr>
          <p:spPr bwMode="auto">
            <a:xfrm>
              <a:off x="2867" y="1459"/>
              <a:ext cx="140"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1A1E5086-A807-4B75-B2D1-9267776B8291}"/>
                </a:ext>
              </a:extLst>
            </p:cNvPr>
            <p:cNvSpPr>
              <a:spLocks noChangeArrowheads="1"/>
            </p:cNvSpPr>
            <p:nvPr/>
          </p:nvSpPr>
          <p:spPr bwMode="auto">
            <a:xfrm>
              <a:off x="2934" y="1459"/>
              <a:ext cx="10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8A7F4845-F052-4310-BC36-E21C57A02604}"/>
                </a:ext>
              </a:extLst>
            </p:cNvPr>
            <p:cNvSpPr>
              <a:spLocks noChangeArrowheads="1"/>
            </p:cNvSpPr>
            <p:nvPr/>
          </p:nvSpPr>
          <p:spPr bwMode="auto">
            <a:xfrm>
              <a:off x="2965" y="1459"/>
              <a:ext cx="1846"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Calibri" panose="020F0502020204030204" pitchFamily="34" charset="0"/>
                </a:rPr>
                <a:t>Purchase of Equipment for Use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5B9F64FF-F968-4D49-A944-948BDA617E9B}"/>
                </a:ext>
              </a:extLst>
            </p:cNvPr>
            <p:cNvSpPr>
              <a:spLocks noChangeArrowheads="1"/>
            </p:cNvSpPr>
            <p:nvPr/>
          </p:nvSpPr>
          <p:spPr bwMode="auto">
            <a:xfrm>
              <a:off x="4731" y="1459"/>
              <a:ext cx="209"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Calibri" panose="020F0502020204030204" pitchFamily="34" charset="0"/>
                </a:rPr>
                <a:t>by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2">
              <a:extLst>
                <a:ext uri="{FF2B5EF4-FFF2-40B4-BE49-F238E27FC236}">
                  <a16:creationId xmlns:a16="http://schemas.microsoft.com/office/drawing/2014/main" id="{2994ADB3-2C6B-4E6D-A13B-CCD614DAE2B2}"/>
                </a:ext>
              </a:extLst>
            </p:cNvPr>
            <p:cNvSpPr>
              <a:spLocks noChangeArrowheads="1"/>
            </p:cNvSpPr>
            <p:nvPr/>
          </p:nvSpPr>
          <p:spPr bwMode="auto">
            <a:xfrm>
              <a:off x="4867" y="1459"/>
              <a:ext cx="10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3">
              <a:extLst>
                <a:ext uri="{FF2B5EF4-FFF2-40B4-BE49-F238E27FC236}">
                  <a16:creationId xmlns:a16="http://schemas.microsoft.com/office/drawing/2014/main" id="{D14B3505-66B5-4658-A442-C0571AD5530D}"/>
                </a:ext>
              </a:extLst>
            </p:cNvPr>
            <p:cNvSpPr>
              <a:spLocks noChangeArrowheads="1"/>
            </p:cNvSpPr>
            <p:nvPr/>
          </p:nvSpPr>
          <p:spPr bwMode="auto">
            <a:xfrm>
              <a:off x="4898" y="1459"/>
              <a:ext cx="695"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Calibri" panose="020F0502020204030204" pitchFamily="34" charset="0"/>
                </a:rPr>
                <a:t>the District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4">
              <a:extLst>
                <a:ext uri="{FF2B5EF4-FFF2-40B4-BE49-F238E27FC236}">
                  <a16:creationId xmlns:a16="http://schemas.microsoft.com/office/drawing/2014/main" id="{815071E6-6A31-4907-BB51-391AFAD3FC9C}"/>
                </a:ext>
              </a:extLst>
            </p:cNvPr>
            <p:cNvSpPr>
              <a:spLocks noChangeArrowheads="1"/>
            </p:cNvSpPr>
            <p:nvPr/>
          </p:nvSpPr>
          <p:spPr bwMode="auto">
            <a:xfrm>
              <a:off x="5518" y="1459"/>
              <a:ext cx="10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D5663F26-E7EF-46FF-87CE-D9E9D15F44E8}"/>
                </a:ext>
              </a:extLst>
            </p:cNvPr>
            <p:cNvSpPr>
              <a:spLocks noChangeArrowheads="1"/>
            </p:cNvSpPr>
            <p:nvPr/>
          </p:nvSpPr>
          <p:spPr bwMode="auto">
            <a:xfrm>
              <a:off x="3689" y="1625"/>
              <a:ext cx="10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3BB55495-78CE-449E-9841-94300EE5B03F}"/>
                </a:ext>
              </a:extLst>
            </p:cNvPr>
            <p:cNvSpPr>
              <a:spLocks noChangeArrowheads="1"/>
            </p:cNvSpPr>
            <p:nvPr/>
          </p:nvSpPr>
          <p:spPr bwMode="auto">
            <a:xfrm>
              <a:off x="816" y="1790"/>
              <a:ext cx="2269"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Shall the following resolution be adopted?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C596B01A-D754-40A8-A6EF-A0558F6D170D}"/>
                </a:ext>
              </a:extLst>
            </p:cNvPr>
            <p:cNvSpPr>
              <a:spLocks noChangeArrowheads="1"/>
            </p:cNvSpPr>
            <p:nvPr/>
          </p:nvSpPr>
          <p:spPr bwMode="auto">
            <a:xfrm>
              <a:off x="2928" y="1790"/>
              <a:ext cx="96"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EE07D117-E298-4E3D-98C1-AA8402E849E6}"/>
                </a:ext>
              </a:extLst>
            </p:cNvPr>
            <p:cNvSpPr>
              <a:spLocks noChangeArrowheads="1"/>
            </p:cNvSpPr>
            <p:nvPr/>
          </p:nvSpPr>
          <p:spPr bwMode="auto">
            <a:xfrm>
              <a:off x="816" y="1939"/>
              <a:ext cx="96"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9">
              <a:extLst>
                <a:ext uri="{FF2B5EF4-FFF2-40B4-BE49-F238E27FC236}">
                  <a16:creationId xmlns:a16="http://schemas.microsoft.com/office/drawing/2014/main" id="{C30A7251-65A7-4D34-9E3A-C504CC1337CC}"/>
                </a:ext>
              </a:extLst>
            </p:cNvPr>
            <p:cNvSpPr>
              <a:spLocks noChangeArrowheads="1"/>
            </p:cNvSpPr>
            <p:nvPr/>
          </p:nvSpPr>
          <p:spPr bwMode="auto">
            <a:xfrm>
              <a:off x="816" y="2090"/>
              <a:ext cx="571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RESOLVED, that the Board of Education of the Wilson Central School District, Niagara County, New York (the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20">
              <a:extLst>
                <a:ext uri="{FF2B5EF4-FFF2-40B4-BE49-F238E27FC236}">
                  <a16:creationId xmlns:a16="http://schemas.microsoft.com/office/drawing/2014/main" id="{AA67AA32-2115-474C-849E-B202E525AB16}"/>
                </a:ext>
              </a:extLst>
            </p:cNvPr>
            <p:cNvSpPr>
              <a:spLocks noChangeArrowheads="1"/>
            </p:cNvSpPr>
            <p:nvPr/>
          </p:nvSpPr>
          <p:spPr bwMode="auto">
            <a:xfrm>
              <a:off x="816" y="2240"/>
              <a:ext cx="226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Calibri" panose="020F0502020204030204" pitchFamily="34" charset="0"/>
                </a:rPr>
                <a:t>“District”) be, and it hereby is, auth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 name="Rectangle 21">
              <a:extLst>
                <a:ext uri="{FF2B5EF4-FFF2-40B4-BE49-F238E27FC236}">
                  <a16:creationId xmlns:a16="http://schemas.microsoft.com/office/drawing/2014/main" id="{2A958498-2255-4879-B2BC-66460A564A73}"/>
                </a:ext>
              </a:extLst>
            </p:cNvPr>
            <p:cNvSpPr>
              <a:spLocks noChangeArrowheads="1"/>
            </p:cNvSpPr>
            <p:nvPr/>
          </p:nvSpPr>
          <p:spPr bwMode="auto">
            <a:xfrm>
              <a:off x="2527" y="2240"/>
              <a:ext cx="412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err="1">
                  <a:ln>
                    <a:noFill/>
                  </a:ln>
                  <a:solidFill>
                    <a:srgbClr val="000000"/>
                  </a:solidFill>
                  <a:effectLst/>
                  <a:latin typeface="Calibri" panose="020F0502020204030204" pitchFamily="34" charset="0"/>
                </a:rPr>
                <a:t>orized</a:t>
              </a:r>
              <a:r>
                <a:rPr kumimoji="0" lang="en-US" altLang="en-US" sz="1500" b="0" i="0" u="none" strike="noStrike" cap="none" normalizeH="0" baseline="0" dirty="0">
                  <a:ln>
                    <a:noFill/>
                  </a:ln>
                  <a:solidFill>
                    <a:srgbClr val="000000"/>
                  </a:solidFill>
                  <a:effectLst/>
                  <a:latin typeface="Calibri" panose="020F0502020204030204" pitchFamily="34" charset="0"/>
                </a:rPr>
                <a:t> to purchase technology equipment at a maximum estimated cost of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 name="Rectangle 22">
              <a:extLst>
                <a:ext uri="{FF2B5EF4-FFF2-40B4-BE49-F238E27FC236}">
                  <a16:creationId xmlns:a16="http://schemas.microsoft.com/office/drawing/2014/main" id="{DBBBF337-DB46-4F1B-A00F-F57A26B91569}"/>
                </a:ext>
              </a:extLst>
            </p:cNvPr>
            <p:cNvSpPr>
              <a:spLocks noChangeArrowheads="1"/>
            </p:cNvSpPr>
            <p:nvPr/>
          </p:nvSpPr>
          <p:spPr bwMode="auto">
            <a:xfrm>
              <a:off x="816" y="2389"/>
              <a:ext cx="5282"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000000"/>
                  </a:solidFill>
                  <a:effectLst/>
                  <a:latin typeface="Calibri" panose="020F0502020204030204" pitchFamily="34" charset="0"/>
                </a:rPr>
                <a:t>$45,000 for use by the District, utilizing $45,000 from funds currently on hand in the District’s Technology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4" name="Rectangle 23">
              <a:extLst>
                <a:ext uri="{FF2B5EF4-FFF2-40B4-BE49-F238E27FC236}">
                  <a16:creationId xmlns:a16="http://schemas.microsoft.com/office/drawing/2014/main" id="{EDE637CA-2B27-4286-B9B1-55A1C0F13226}"/>
                </a:ext>
              </a:extLst>
            </p:cNvPr>
            <p:cNvSpPr>
              <a:spLocks noChangeArrowheads="1"/>
            </p:cNvSpPr>
            <p:nvPr/>
          </p:nvSpPr>
          <p:spPr bwMode="auto">
            <a:xfrm>
              <a:off x="816" y="2540"/>
              <a:ext cx="1750"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Equipment Reserve Fund, 2022.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4">
              <a:extLst>
                <a:ext uri="{FF2B5EF4-FFF2-40B4-BE49-F238E27FC236}">
                  <a16:creationId xmlns:a16="http://schemas.microsoft.com/office/drawing/2014/main" id="{884F4068-CE2B-4ABD-8B07-57B6A2A55C81}"/>
                </a:ext>
              </a:extLst>
            </p:cNvPr>
            <p:cNvSpPr>
              <a:spLocks noChangeArrowheads="1"/>
            </p:cNvSpPr>
            <p:nvPr/>
          </p:nvSpPr>
          <p:spPr bwMode="auto">
            <a:xfrm>
              <a:off x="2431" y="2540"/>
              <a:ext cx="96"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25">
              <a:extLst>
                <a:ext uri="{FF2B5EF4-FFF2-40B4-BE49-F238E27FC236}">
                  <a16:creationId xmlns:a16="http://schemas.microsoft.com/office/drawing/2014/main" id="{3BBC26D7-3DEB-440C-9E04-DE81AEF7B267}"/>
                </a:ext>
              </a:extLst>
            </p:cNvPr>
            <p:cNvSpPr>
              <a:spLocks noChangeArrowheads="1"/>
            </p:cNvSpPr>
            <p:nvPr/>
          </p:nvSpPr>
          <p:spPr bwMode="auto">
            <a:xfrm>
              <a:off x="816" y="2689"/>
              <a:ext cx="10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6">
              <a:extLst>
                <a:ext uri="{FF2B5EF4-FFF2-40B4-BE49-F238E27FC236}">
                  <a16:creationId xmlns:a16="http://schemas.microsoft.com/office/drawing/2014/main" id="{33CDF5B5-E7E4-4860-95C6-938F75D978E9}"/>
                </a:ext>
              </a:extLst>
            </p:cNvPr>
            <p:cNvSpPr>
              <a:spLocks noChangeArrowheads="1"/>
            </p:cNvSpPr>
            <p:nvPr/>
          </p:nvSpPr>
          <p:spPr bwMode="auto">
            <a:xfrm>
              <a:off x="3238" y="2899"/>
              <a:ext cx="28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Narrow" panose="020B0606020202030204" pitchFamily="34" charset="0"/>
                </a:rPr>
                <a:t>Yes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FA494606-DAE3-4475-859C-2BD1A866CD00}"/>
                </a:ext>
              </a:extLst>
            </p:cNvPr>
            <p:cNvSpPr>
              <a:spLocks noChangeArrowheads="1"/>
            </p:cNvSpPr>
            <p:nvPr/>
          </p:nvSpPr>
          <p:spPr bwMode="auto">
            <a:xfrm>
              <a:off x="3540" y="2866"/>
              <a:ext cx="109"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Arial Narrow" panose="020B0606020202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Rectangle 28">
              <a:extLst>
                <a:ext uri="{FF2B5EF4-FFF2-40B4-BE49-F238E27FC236}">
                  <a16:creationId xmlns:a16="http://schemas.microsoft.com/office/drawing/2014/main" id="{6A69B2FC-6B85-4291-AC4E-AE3DD7DC9E96}"/>
                </a:ext>
              </a:extLst>
            </p:cNvPr>
            <p:cNvSpPr>
              <a:spLocks noChangeArrowheads="1"/>
            </p:cNvSpPr>
            <p:nvPr/>
          </p:nvSpPr>
          <p:spPr bwMode="auto">
            <a:xfrm>
              <a:off x="3580" y="2899"/>
              <a:ext cx="36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Narrow" panose="020B0606020202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29">
              <a:extLst>
                <a:ext uri="{FF2B5EF4-FFF2-40B4-BE49-F238E27FC236}">
                  <a16:creationId xmlns:a16="http://schemas.microsoft.com/office/drawing/2014/main" id="{5F7D34CB-4878-4961-A5FF-FA4FDC11BE91}"/>
                </a:ext>
              </a:extLst>
            </p:cNvPr>
            <p:cNvSpPr>
              <a:spLocks noChangeArrowheads="1"/>
            </p:cNvSpPr>
            <p:nvPr/>
          </p:nvSpPr>
          <p:spPr bwMode="auto">
            <a:xfrm>
              <a:off x="3887" y="2899"/>
              <a:ext cx="200"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000000"/>
                  </a:solidFill>
                  <a:effectLst/>
                  <a:latin typeface="Arial Narrow" panose="020B0606020202030204" pitchFamily="34" charset="0"/>
                </a:rPr>
                <a:t>No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30">
              <a:extLst>
                <a:ext uri="{FF2B5EF4-FFF2-40B4-BE49-F238E27FC236}">
                  <a16:creationId xmlns:a16="http://schemas.microsoft.com/office/drawing/2014/main" id="{00295752-9D31-41A9-8C9F-C6FF65024F6A}"/>
                </a:ext>
              </a:extLst>
            </p:cNvPr>
            <p:cNvSpPr>
              <a:spLocks noChangeArrowheads="1"/>
            </p:cNvSpPr>
            <p:nvPr/>
          </p:nvSpPr>
          <p:spPr bwMode="auto">
            <a:xfrm>
              <a:off x="4035" y="2899"/>
              <a:ext cx="80"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Narrow" panose="020B0606020202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Rectangle 31">
              <a:extLst>
                <a:ext uri="{FF2B5EF4-FFF2-40B4-BE49-F238E27FC236}">
                  <a16:creationId xmlns:a16="http://schemas.microsoft.com/office/drawing/2014/main" id="{FA731A5F-1F5D-4D95-9011-242FD4118464}"/>
                </a:ext>
              </a:extLst>
            </p:cNvPr>
            <p:cNvSpPr>
              <a:spLocks noChangeArrowheads="1"/>
            </p:cNvSpPr>
            <p:nvPr/>
          </p:nvSpPr>
          <p:spPr bwMode="auto">
            <a:xfrm>
              <a:off x="4138" y="2899"/>
              <a:ext cx="80"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Narrow" panose="020B0606020202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32">
              <a:extLst>
                <a:ext uri="{FF2B5EF4-FFF2-40B4-BE49-F238E27FC236}">
                  <a16:creationId xmlns:a16="http://schemas.microsoft.com/office/drawing/2014/main" id="{6782B8C5-5E0A-4998-98EF-268784A1975C}"/>
                </a:ext>
              </a:extLst>
            </p:cNvPr>
            <p:cNvSpPr>
              <a:spLocks noChangeArrowheads="1"/>
            </p:cNvSpPr>
            <p:nvPr/>
          </p:nvSpPr>
          <p:spPr bwMode="auto">
            <a:xfrm>
              <a:off x="798" y="3064"/>
              <a:ext cx="5781" cy="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081" name="Picture 33">
              <a:extLst>
                <a:ext uri="{FF2B5EF4-FFF2-40B4-BE49-F238E27FC236}">
                  <a16:creationId xmlns:a16="http://schemas.microsoft.com/office/drawing/2014/main" id="{FF3EDDAF-0C41-4F44-B2E1-EBA13328B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6" y="2913"/>
              <a:ext cx="7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34">
              <a:extLst>
                <a:ext uri="{FF2B5EF4-FFF2-40B4-BE49-F238E27FC236}">
                  <a16:creationId xmlns:a16="http://schemas.microsoft.com/office/drawing/2014/main" id="{30455718-852A-4123-95AD-BB957FE32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6" y="2913"/>
              <a:ext cx="7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35">
              <a:extLst>
                <a:ext uri="{FF2B5EF4-FFF2-40B4-BE49-F238E27FC236}">
                  <a16:creationId xmlns:a16="http://schemas.microsoft.com/office/drawing/2014/main" id="{BD318623-03B8-43DB-BA99-A0BF07209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6" y="2913"/>
              <a:ext cx="7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36">
              <a:extLst>
                <a:ext uri="{FF2B5EF4-FFF2-40B4-BE49-F238E27FC236}">
                  <a16:creationId xmlns:a16="http://schemas.microsoft.com/office/drawing/2014/main" id="{1A515F10-D47A-4F4B-AE53-AEB67087E4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6" y="2913"/>
              <a:ext cx="7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97678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867102" y="365126"/>
            <a:ext cx="10486697" cy="76999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EDEDED"/>
              </a:buClr>
              <a:buSzPts val="4400"/>
              <a:buFont typeface="Arial Black"/>
              <a:buNone/>
            </a:pPr>
            <a:r>
              <a:rPr lang="en-US" sz="4400" b="0" i="0" u="none" strike="noStrike" cap="none" dirty="0">
                <a:solidFill>
                  <a:schemeClr val="accent4">
                    <a:lumMod val="75000"/>
                  </a:schemeClr>
                </a:solidFill>
                <a:latin typeface="Arial Black"/>
                <a:ea typeface="Arial Black"/>
                <a:cs typeface="Arial Black"/>
                <a:sym typeface="Arial Black"/>
              </a:rPr>
              <a:t>Board of Education Candidates</a:t>
            </a:r>
            <a:endParaRPr sz="4400" b="0" i="0" u="none" strike="noStrike" cap="none" dirty="0">
              <a:solidFill>
                <a:schemeClr val="accent4">
                  <a:lumMod val="75000"/>
                </a:schemeClr>
              </a:solidFill>
              <a:latin typeface="Arial Black"/>
              <a:ea typeface="Arial Black"/>
              <a:cs typeface="Arial Black"/>
              <a:sym typeface="Arial Black"/>
            </a:endParaRPr>
          </a:p>
        </p:txBody>
      </p:sp>
      <p:sp>
        <p:nvSpPr>
          <p:cNvPr id="270" name="Shape 270"/>
          <p:cNvSpPr txBox="1">
            <a:spLocks noGrp="1"/>
          </p:cNvSpPr>
          <p:nvPr>
            <p:ph idx="1"/>
          </p:nvPr>
        </p:nvSpPr>
        <p:spPr>
          <a:xfrm>
            <a:off x="264694" y="1016860"/>
            <a:ext cx="11761761" cy="5648635"/>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EDEDED"/>
              </a:buClr>
              <a:buSzPts val="2800"/>
              <a:buFont typeface="Arial"/>
              <a:buChar char="•"/>
            </a:pPr>
            <a:r>
              <a:rPr lang="en-US" sz="2400" b="0" i="0" u="none" strike="noStrike" cap="none" dirty="0">
                <a:solidFill>
                  <a:schemeClr val="accent4">
                    <a:lumMod val="75000"/>
                  </a:schemeClr>
                </a:solidFill>
                <a:latin typeface="Arial Black" panose="020B0A04020102020204" pitchFamily="34" charset="0"/>
                <a:ea typeface="Arial Black"/>
                <a:cs typeface="Arial" panose="020B0604020202020204" pitchFamily="34" charset="0"/>
                <a:sym typeface="Arial Black"/>
              </a:rPr>
              <a:t>BOE has three seats up for election, </a:t>
            </a:r>
            <a:r>
              <a:rPr lang="en-US" sz="2400" dirty="0">
                <a:solidFill>
                  <a:schemeClr val="accent4">
                    <a:lumMod val="75000"/>
                  </a:schemeClr>
                </a:solidFill>
                <a:latin typeface="Arial Black" panose="020B0A04020102020204" pitchFamily="34" charset="0"/>
                <a:ea typeface="Arial Black"/>
                <a:cs typeface="Arial" panose="020B0604020202020204" pitchFamily="34" charset="0"/>
                <a:sym typeface="Arial Black"/>
              </a:rPr>
              <a:t>3 </a:t>
            </a:r>
            <a:r>
              <a:rPr lang="en-US" sz="2400" b="0" i="0" u="none" strike="noStrike" cap="none" dirty="0">
                <a:solidFill>
                  <a:schemeClr val="accent4">
                    <a:lumMod val="75000"/>
                  </a:schemeClr>
                </a:solidFill>
                <a:latin typeface="Arial Black" panose="020B0A04020102020204" pitchFamily="34" charset="0"/>
                <a:ea typeface="Arial Black"/>
                <a:cs typeface="Arial" panose="020B0604020202020204" pitchFamily="34" charset="0"/>
                <a:sym typeface="Arial Black"/>
              </a:rPr>
              <a:t>candidates running for three year terms July 1, 2026- June 30, 2029.</a:t>
            </a:r>
            <a:endParaRPr sz="2400" b="0" i="0" u="none" strike="noStrike" cap="none" dirty="0">
              <a:solidFill>
                <a:schemeClr val="accent4">
                  <a:lumMod val="75000"/>
                </a:schemeClr>
              </a:solidFill>
              <a:latin typeface="Arial Black" panose="020B0A04020102020204" pitchFamily="34" charset="0"/>
              <a:ea typeface="Arial Black"/>
              <a:cs typeface="Arial" panose="020B0604020202020204" pitchFamily="34" charset="0"/>
              <a:sym typeface="Arial Black"/>
            </a:endParaRPr>
          </a:p>
          <a:p>
            <a:pPr marL="0" marR="0" lvl="0" indent="0" algn="l" rtl="0">
              <a:lnSpc>
                <a:spcPct val="90000"/>
              </a:lnSpc>
              <a:spcBef>
                <a:spcPts val="1000"/>
              </a:spcBef>
              <a:spcAft>
                <a:spcPts val="0"/>
              </a:spcAft>
              <a:buClr>
                <a:srgbClr val="EDEDED"/>
              </a:buClr>
              <a:buSzPts val="2800"/>
              <a:buNone/>
            </a:pPr>
            <a:r>
              <a:rPr lang="en-US" dirty="0">
                <a:latin typeface="Arial Black" panose="020B0A04020102020204" pitchFamily="34" charset="0"/>
                <a:ea typeface="Arial Black"/>
                <a:cs typeface="Arial" panose="020B0604020202020204" pitchFamily="34" charset="0"/>
                <a:sym typeface="Arial Black"/>
              </a:rPr>
              <a:t>   </a:t>
            </a:r>
            <a:r>
              <a:rPr lang="en-US" sz="2400" dirty="0">
                <a:latin typeface="Arial Black" panose="020B0A04020102020204" pitchFamily="34" charset="0"/>
                <a:ea typeface="Arial Black"/>
                <a:cs typeface="Arial" panose="020B0604020202020204" pitchFamily="34" charset="0"/>
                <a:sym typeface="Arial Black"/>
              </a:rPr>
              <a:t>            Timothy F. Kropp	     Laurette Clark	      R.J. Seager</a:t>
            </a:r>
          </a:p>
          <a:p>
            <a:pPr marL="0" marR="0" lvl="0" indent="0" algn="l" rtl="0">
              <a:lnSpc>
                <a:spcPct val="90000"/>
              </a:lnSpc>
              <a:spcBef>
                <a:spcPts val="1000"/>
              </a:spcBef>
              <a:spcAft>
                <a:spcPts val="0"/>
              </a:spcAft>
              <a:buClr>
                <a:srgbClr val="EDEDED"/>
              </a:buClr>
              <a:buSzPts val="2800"/>
              <a:buNone/>
            </a:pPr>
            <a:endParaRPr lang="en-US" sz="2400" dirty="0">
              <a:latin typeface="Arial Black" panose="020B0A04020102020204" pitchFamily="34" charset="0"/>
              <a:ea typeface="Arial Black"/>
              <a:cs typeface="Arial" panose="020B0604020202020204" pitchFamily="34" charset="0"/>
              <a:sym typeface="Arial Black"/>
            </a:endParaRPr>
          </a:p>
          <a:p>
            <a:pPr marL="0" marR="0" lvl="0" indent="0" algn="l" rtl="0">
              <a:lnSpc>
                <a:spcPct val="90000"/>
              </a:lnSpc>
              <a:spcBef>
                <a:spcPts val="1000"/>
              </a:spcBef>
              <a:spcAft>
                <a:spcPts val="0"/>
              </a:spcAft>
              <a:buClr>
                <a:srgbClr val="EDEDED"/>
              </a:buClr>
              <a:buSzPts val="2800"/>
              <a:buNone/>
            </a:pPr>
            <a:r>
              <a:rPr lang="en-US" sz="2400" dirty="0">
                <a:latin typeface="Arial Black" panose="020B0A04020102020204" pitchFamily="34" charset="0"/>
                <a:ea typeface="Arial Black"/>
                <a:cs typeface="Arial" panose="020B0604020202020204" pitchFamily="34" charset="0"/>
                <a:sym typeface="Arial Black"/>
              </a:rPr>
              <a:t>										</a:t>
            </a:r>
          </a:p>
          <a:p>
            <a:pPr marL="0" marR="0" lvl="0" indent="0" algn="l" rtl="0">
              <a:lnSpc>
                <a:spcPct val="90000"/>
              </a:lnSpc>
              <a:spcBef>
                <a:spcPts val="1000"/>
              </a:spcBef>
              <a:spcAft>
                <a:spcPts val="0"/>
              </a:spcAft>
              <a:buClr>
                <a:srgbClr val="EDEDED"/>
              </a:buClr>
              <a:buSzPts val="2800"/>
              <a:buNone/>
            </a:pPr>
            <a:endParaRPr lang="en-US" sz="2400" dirty="0">
              <a:latin typeface="Arial Black" panose="020B0A04020102020204" pitchFamily="34" charset="0"/>
              <a:ea typeface="Arial Black"/>
              <a:cs typeface="Arial" panose="020B0604020202020204" pitchFamily="34" charset="0"/>
              <a:sym typeface="Arial Black"/>
            </a:endParaRPr>
          </a:p>
          <a:p>
            <a:pPr marL="0" marR="0" lvl="0" indent="0" algn="l" rtl="0">
              <a:lnSpc>
                <a:spcPct val="90000"/>
              </a:lnSpc>
              <a:spcBef>
                <a:spcPts val="1000"/>
              </a:spcBef>
              <a:spcAft>
                <a:spcPts val="0"/>
              </a:spcAft>
              <a:buClr>
                <a:srgbClr val="EDEDED"/>
              </a:buClr>
              <a:buSzPts val="2800"/>
              <a:buNone/>
            </a:pPr>
            <a:endParaRPr lang="en-US" sz="2400" dirty="0">
              <a:latin typeface="Arial Black" panose="020B0A04020102020204" pitchFamily="34" charset="0"/>
              <a:ea typeface="Arial Black"/>
              <a:cs typeface="Arial" panose="020B0604020202020204" pitchFamily="34" charset="0"/>
              <a:sym typeface="Arial Black"/>
            </a:endParaRPr>
          </a:p>
          <a:p>
            <a:pPr marL="0" marR="0" lvl="0" indent="0" algn="l" rtl="0">
              <a:lnSpc>
                <a:spcPct val="90000"/>
              </a:lnSpc>
              <a:spcBef>
                <a:spcPts val="1000"/>
              </a:spcBef>
              <a:spcAft>
                <a:spcPts val="0"/>
              </a:spcAft>
              <a:buClr>
                <a:srgbClr val="EDEDED"/>
              </a:buClr>
              <a:buSzPts val="2800"/>
              <a:buNone/>
            </a:pPr>
            <a:r>
              <a:rPr lang="en-US" sz="2400" dirty="0">
                <a:latin typeface="Arial Black" panose="020B0A04020102020204" pitchFamily="34" charset="0"/>
                <a:ea typeface="Arial Black"/>
                <a:cs typeface="Arial" panose="020B0604020202020204" pitchFamily="34" charset="0"/>
                <a:sym typeface="Arial Black"/>
              </a:rPr>
              <a:t>	                       </a:t>
            </a:r>
            <a:endParaRPr lang="en-US" sz="2400" b="0" i="0" u="none" strike="noStrike" cap="none" dirty="0">
              <a:solidFill>
                <a:srgbClr val="EDEDED"/>
              </a:solidFill>
              <a:latin typeface="Arial Black" panose="020B0A04020102020204" pitchFamily="34" charset="0"/>
              <a:ea typeface="Arial Black"/>
              <a:cs typeface="Arial" panose="020B0604020202020204" pitchFamily="34" charset="0"/>
              <a:sym typeface="Arial Black"/>
            </a:endParaRPr>
          </a:p>
          <a:p>
            <a:pPr marL="0" marR="0" lvl="0" indent="0" algn="l" rtl="0">
              <a:lnSpc>
                <a:spcPct val="90000"/>
              </a:lnSpc>
              <a:spcBef>
                <a:spcPts val="1000"/>
              </a:spcBef>
              <a:spcAft>
                <a:spcPts val="0"/>
              </a:spcAft>
              <a:buClr>
                <a:srgbClr val="EDEDED"/>
              </a:buClr>
              <a:buSzPts val="2800"/>
              <a:buNone/>
            </a:pPr>
            <a:endParaRPr lang="en-US" dirty="0">
              <a:latin typeface="Arial Black" panose="020B0A04020102020204" pitchFamily="34" charset="0"/>
              <a:ea typeface="Arial Black"/>
              <a:cs typeface="Arial" panose="020B0604020202020204" pitchFamily="34" charset="0"/>
              <a:sym typeface="Arial Black"/>
            </a:endParaRPr>
          </a:p>
          <a:p>
            <a:pPr marL="0" marR="0" lvl="0" indent="0" algn="l" rtl="0">
              <a:lnSpc>
                <a:spcPct val="90000"/>
              </a:lnSpc>
              <a:spcBef>
                <a:spcPts val="1000"/>
              </a:spcBef>
              <a:spcAft>
                <a:spcPts val="0"/>
              </a:spcAft>
              <a:buClr>
                <a:srgbClr val="EDEDED"/>
              </a:buClr>
              <a:buSzPts val="2800"/>
              <a:buNone/>
            </a:pPr>
            <a:r>
              <a:rPr lang="en-US" sz="2800" b="0" i="0" u="none" strike="noStrike" cap="none" dirty="0">
                <a:solidFill>
                  <a:srgbClr val="EDEDED"/>
                </a:solidFill>
                <a:latin typeface="Arial Black" panose="020B0A04020102020204" pitchFamily="34" charset="0"/>
                <a:ea typeface="Arial Black"/>
                <a:cs typeface="Arial" panose="020B0604020202020204" pitchFamily="34" charset="0"/>
                <a:sym typeface="Arial Black"/>
              </a:rPr>
              <a:t>		        </a:t>
            </a:r>
            <a:r>
              <a:rPr lang="en-US" sz="2800" b="0" i="0" u="none" strike="noStrike" cap="none" dirty="0">
                <a:solidFill>
                  <a:srgbClr val="EDEDED"/>
                </a:solidFill>
                <a:latin typeface="Arial" panose="020B0604020202020204" pitchFamily="34" charset="0"/>
                <a:ea typeface="Arial Black"/>
                <a:cs typeface="Arial" panose="020B0604020202020204" pitchFamily="34" charset="0"/>
                <a:sym typeface="Arial Black"/>
              </a:rPr>
              <a:t>          </a:t>
            </a:r>
            <a:endParaRPr sz="2800" b="0" i="0" u="none" strike="noStrike" cap="none" dirty="0">
              <a:solidFill>
                <a:srgbClr val="EDEDED"/>
              </a:solidFill>
              <a:latin typeface="Arial" panose="020B0604020202020204" pitchFamily="34" charset="0"/>
              <a:ea typeface="Arial Black"/>
              <a:cs typeface="Arial" panose="020B0604020202020204" pitchFamily="34" charset="0"/>
              <a:sym typeface="Arial Black"/>
            </a:endParaRPr>
          </a:p>
          <a:p>
            <a:pPr marL="228600" marR="0" lvl="0" indent="-50800" algn="l" rtl="0">
              <a:lnSpc>
                <a:spcPct val="90000"/>
              </a:lnSpc>
              <a:spcBef>
                <a:spcPts val="1000"/>
              </a:spcBef>
              <a:spcAft>
                <a:spcPts val="0"/>
              </a:spcAft>
              <a:buClr>
                <a:srgbClr val="EDEDED"/>
              </a:buClr>
              <a:buSzPts val="2800"/>
              <a:buFont typeface="Arial"/>
              <a:buNone/>
            </a:pPr>
            <a:endParaRPr lang="en-US" sz="2400" dirty="0">
              <a:latin typeface="Arial Black" panose="020B0A04020102020204" pitchFamily="34" charset="0"/>
              <a:ea typeface="Arial Black"/>
              <a:cs typeface="Arial" panose="020B0604020202020204" pitchFamily="34" charset="0"/>
              <a:sym typeface="Arial Black"/>
            </a:endParaRPr>
          </a:p>
          <a:p>
            <a:pPr marL="228600" marR="0" lvl="0" indent="-50800" algn="l" rtl="0">
              <a:lnSpc>
                <a:spcPct val="90000"/>
              </a:lnSpc>
              <a:spcBef>
                <a:spcPts val="1000"/>
              </a:spcBef>
              <a:spcAft>
                <a:spcPts val="0"/>
              </a:spcAft>
              <a:buClr>
                <a:srgbClr val="EDEDED"/>
              </a:buClr>
              <a:buSzPts val="2800"/>
              <a:buFont typeface="Arial"/>
              <a:buNone/>
            </a:pPr>
            <a:endParaRPr lang="en-US" sz="2400" dirty="0">
              <a:latin typeface="Arial Black" panose="020B0A04020102020204" pitchFamily="34" charset="0"/>
              <a:ea typeface="Arial Black"/>
              <a:cs typeface="Arial" panose="020B0604020202020204" pitchFamily="34" charset="0"/>
              <a:sym typeface="Arial Black"/>
            </a:endParaRPr>
          </a:p>
          <a:p>
            <a:pPr marL="228600" marR="0" lvl="0" indent="-50800" algn="l" rtl="0">
              <a:lnSpc>
                <a:spcPct val="90000"/>
              </a:lnSpc>
              <a:spcBef>
                <a:spcPts val="1000"/>
              </a:spcBef>
              <a:spcAft>
                <a:spcPts val="0"/>
              </a:spcAft>
              <a:buClr>
                <a:srgbClr val="EDEDED"/>
              </a:buClr>
              <a:buSzPts val="2800"/>
              <a:buFont typeface="Arial"/>
              <a:buNone/>
            </a:pPr>
            <a:r>
              <a:rPr lang="en-US" sz="2400" dirty="0">
                <a:latin typeface="Arial Black" panose="020B0A04020102020204" pitchFamily="34" charset="0"/>
                <a:ea typeface="Arial Black"/>
                <a:cs typeface="Arial" panose="020B0604020202020204" pitchFamily="34" charset="0"/>
                <a:sym typeface="Arial Black"/>
              </a:rPr>
              <a:t>                                                                                          </a:t>
            </a:r>
            <a:endParaRPr sz="2400" b="0" i="0" u="none" strike="noStrike" cap="none" dirty="0">
              <a:solidFill>
                <a:srgbClr val="EDEDED"/>
              </a:solidFill>
              <a:latin typeface="Arial Black" panose="020B0A04020102020204" pitchFamily="34" charset="0"/>
              <a:ea typeface="Arial Black"/>
              <a:cs typeface="Arial" panose="020B0604020202020204" pitchFamily="34" charset="0"/>
              <a:sym typeface="Arial Black"/>
            </a:endParaRPr>
          </a:p>
          <a:p>
            <a:pPr marL="0" marR="0" lvl="0" indent="0" algn="l" rtl="0">
              <a:lnSpc>
                <a:spcPct val="90000"/>
              </a:lnSpc>
              <a:spcBef>
                <a:spcPts val="1000"/>
              </a:spcBef>
              <a:spcAft>
                <a:spcPts val="0"/>
              </a:spcAft>
              <a:buClr>
                <a:srgbClr val="EDEDED"/>
              </a:buClr>
              <a:buSzPts val="2800"/>
              <a:buNone/>
            </a:pPr>
            <a:endParaRPr dirty="0">
              <a:latin typeface="Arial" panose="020B0604020202020204" pitchFamily="34" charset="0"/>
              <a:cs typeface="Arial" panose="020B0604020202020204" pitchFamily="34" charset="0"/>
            </a:endParaRPr>
          </a:p>
          <a:p>
            <a:pPr marL="228600" marR="0" lvl="0" indent="-50800" algn="l" rtl="0">
              <a:lnSpc>
                <a:spcPct val="90000"/>
              </a:lnSpc>
              <a:spcBef>
                <a:spcPts val="1000"/>
              </a:spcBef>
              <a:spcAft>
                <a:spcPts val="0"/>
              </a:spcAft>
              <a:buClr>
                <a:srgbClr val="EDEDED"/>
              </a:buClr>
              <a:buSzPts val="2800"/>
              <a:buFont typeface="Arial"/>
              <a:buNone/>
            </a:pPr>
            <a:endParaRPr sz="2800" b="0" i="0" u="none" strike="noStrike" cap="none" dirty="0">
              <a:solidFill>
                <a:srgbClr val="EDEDED"/>
              </a:solidFill>
              <a:latin typeface="Arial Black"/>
              <a:ea typeface="Arial Black"/>
              <a:cs typeface="Arial Black"/>
              <a:sym typeface="Arial Black"/>
            </a:endParaRPr>
          </a:p>
          <a:p>
            <a:pPr marL="0" marR="0" lvl="0" indent="0" algn="l" rtl="0">
              <a:lnSpc>
                <a:spcPct val="90000"/>
              </a:lnSpc>
              <a:spcBef>
                <a:spcPts val="1000"/>
              </a:spcBef>
              <a:spcAft>
                <a:spcPts val="0"/>
              </a:spcAft>
              <a:buClr>
                <a:srgbClr val="EDEDED"/>
              </a:buClr>
              <a:buSzPts val="2800"/>
              <a:buFont typeface="Arial"/>
              <a:buNone/>
            </a:pPr>
            <a:endParaRPr sz="2800" b="0" i="0" u="none" strike="noStrike" cap="none" dirty="0">
              <a:solidFill>
                <a:srgbClr val="EDEDED"/>
              </a:solidFill>
              <a:latin typeface="Arial Black"/>
              <a:ea typeface="Arial Black"/>
              <a:cs typeface="Arial Black"/>
              <a:sym typeface="Arial Black"/>
            </a:endParaRPr>
          </a:p>
          <a:p>
            <a:pPr marL="0" marR="0" lvl="0" indent="0" algn="l" rtl="0">
              <a:lnSpc>
                <a:spcPct val="90000"/>
              </a:lnSpc>
              <a:spcBef>
                <a:spcPts val="1000"/>
              </a:spcBef>
              <a:spcAft>
                <a:spcPts val="0"/>
              </a:spcAft>
              <a:buClr>
                <a:srgbClr val="EDEDED"/>
              </a:buClr>
              <a:buSzPts val="2800"/>
              <a:buFont typeface="Arial"/>
              <a:buNone/>
            </a:pPr>
            <a:endParaRPr sz="2800" b="0" i="0" u="none" strike="noStrike" cap="none" dirty="0">
              <a:solidFill>
                <a:srgbClr val="EDEDED"/>
              </a:solidFill>
              <a:latin typeface="Arial Black"/>
              <a:ea typeface="Arial Black"/>
              <a:cs typeface="Arial Black"/>
              <a:sym typeface="Arial Black"/>
            </a:endParaRPr>
          </a:p>
          <a:p>
            <a:pPr marL="228600" marR="0" lvl="0" indent="-50800" algn="l" rtl="0">
              <a:lnSpc>
                <a:spcPct val="90000"/>
              </a:lnSpc>
              <a:spcBef>
                <a:spcPts val="1000"/>
              </a:spcBef>
              <a:spcAft>
                <a:spcPts val="0"/>
              </a:spcAft>
              <a:buClr>
                <a:srgbClr val="EDEDED"/>
              </a:buClr>
              <a:buSzPts val="2800"/>
              <a:buFont typeface="Arial"/>
              <a:buNone/>
            </a:pPr>
            <a:endParaRPr sz="2800" b="0" i="0" u="none" strike="noStrike" cap="none" dirty="0">
              <a:solidFill>
                <a:srgbClr val="EDEDED"/>
              </a:solidFill>
              <a:latin typeface="Corbel"/>
              <a:ea typeface="Corbel"/>
              <a:cs typeface="Corbel"/>
              <a:sym typeface="Corbel"/>
            </a:endParaRPr>
          </a:p>
        </p:txBody>
      </p:sp>
      <p:pic>
        <p:nvPicPr>
          <p:cNvPr id="2050" name="Picture 2" descr="Image result for board of education picture">
            <a:extLst>
              <a:ext uri="{FF2B5EF4-FFF2-40B4-BE49-F238E27FC236}">
                <a16:creationId xmlns:a16="http://schemas.microsoft.com/office/drawing/2014/main" id="{B171E8D4-7E50-4630-9F5D-1F63E48CA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9787" y="4913333"/>
            <a:ext cx="3326818" cy="17114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151034F-0CF6-41FB-9758-4A67746730E7}"/>
              </a:ext>
            </a:extLst>
          </p:cNvPr>
          <p:cNvPicPr>
            <a:picLocks noChangeAspect="1"/>
          </p:cNvPicPr>
          <p:nvPr/>
        </p:nvPicPr>
        <p:blipFill>
          <a:blip r:embed="rId5"/>
          <a:stretch>
            <a:fillRect/>
          </a:stretch>
        </p:blipFill>
        <p:spPr>
          <a:xfrm>
            <a:off x="1781093" y="2384908"/>
            <a:ext cx="2854797" cy="2251751"/>
          </a:xfrm>
          <a:prstGeom prst="rect">
            <a:avLst/>
          </a:prstGeom>
        </p:spPr>
      </p:pic>
      <p:pic>
        <p:nvPicPr>
          <p:cNvPr id="5" name="Picture 4">
            <a:extLst>
              <a:ext uri="{FF2B5EF4-FFF2-40B4-BE49-F238E27FC236}">
                <a16:creationId xmlns:a16="http://schemas.microsoft.com/office/drawing/2014/main" id="{57C198A0-7814-4253-9445-0D51D3632238}"/>
              </a:ext>
            </a:extLst>
          </p:cNvPr>
          <p:cNvPicPr>
            <a:picLocks noChangeAspect="1"/>
          </p:cNvPicPr>
          <p:nvPr/>
        </p:nvPicPr>
        <p:blipFill>
          <a:blip r:embed="rId6"/>
          <a:stretch>
            <a:fillRect/>
          </a:stretch>
        </p:blipFill>
        <p:spPr>
          <a:xfrm>
            <a:off x="5823077" y="2271147"/>
            <a:ext cx="1712522" cy="2445026"/>
          </a:xfrm>
          <a:prstGeom prst="rect">
            <a:avLst/>
          </a:prstGeom>
        </p:spPr>
      </p:pic>
      <p:pic>
        <p:nvPicPr>
          <p:cNvPr id="6" name="Picture 5">
            <a:extLst>
              <a:ext uri="{FF2B5EF4-FFF2-40B4-BE49-F238E27FC236}">
                <a16:creationId xmlns:a16="http://schemas.microsoft.com/office/drawing/2014/main" id="{D53A0B18-FA4F-44DA-BD3A-26F56FAD9376}"/>
              </a:ext>
            </a:extLst>
          </p:cNvPr>
          <p:cNvPicPr>
            <a:picLocks noChangeAspect="1"/>
          </p:cNvPicPr>
          <p:nvPr/>
        </p:nvPicPr>
        <p:blipFill>
          <a:blip r:embed="rId7"/>
          <a:stretch>
            <a:fillRect/>
          </a:stretch>
        </p:blipFill>
        <p:spPr>
          <a:xfrm>
            <a:off x="8799587" y="2277773"/>
            <a:ext cx="2438400" cy="2438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8732"/>
    </mc:Choice>
    <mc:Fallback xmlns="">
      <p:transition spd="slow" advTm="387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0">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EDEDED"/>
              </a:buClr>
              <a:buSzPts val="5400"/>
              <a:buFont typeface="Arial Black"/>
              <a:buNone/>
            </a:pPr>
            <a:r>
              <a:rPr lang="en-US" sz="4400" b="0" i="0" u="none" strike="noStrike" cap="none" dirty="0">
                <a:solidFill>
                  <a:schemeClr val="accent4">
                    <a:lumMod val="75000"/>
                  </a:schemeClr>
                </a:solidFill>
                <a:latin typeface="Arial Black"/>
                <a:ea typeface="Arial Black"/>
                <a:cs typeface="Arial Black"/>
                <a:sym typeface="Arial Black"/>
              </a:rPr>
              <a:t>Overview of Presentation</a:t>
            </a:r>
            <a:endParaRPr sz="4400" b="0" i="0" u="none" strike="noStrike" cap="none" dirty="0">
              <a:solidFill>
                <a:schemeClr val="accent4">
                  <a:lumMod val="75000"/>
                </a:schemeClr>
              </a:solidFill>
              <a:latin typeface="Arial Black"/>
              <a:ea typeface="Arial Black"/>
              <a:cs typeface="Arial Black"/>
              <a:sym typeface="Arial Black"/>
            </a:endParaRPr>
          </a:p>
        </p:txBody>
      </p:sp>
      <p:sp>
        <p:nvSpPr>
          <p:cNvPr id="161" name="Shape 161"/>
          <p:cNvSpPr txBox="1">
            <a:spLocks noGrp="1"/>
          </p:cNvSpPr>
          <p:nvPr>
            <p:ph idx="1"/>
          </p:nvPr>
        </p:nvSpPr>
        <p:spPr>
          <a:xfrm>
            <a:off x="945932" y="1332186"/>
            <a:ext cx="10407868" cy="541545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EDEDED"/>
              </a:buClr>
              <a:buSzPts val="2800"/>
              <a:buNone/>
            </a:pPr>
            <a:endParaRPr sz="2000" dirty="0">
              <a:solidFill>
                <a:schemeClr val="accent4">
                  <a:lumMod val="75000"/>
                </a:schemeClr>
              </a:solidFill>
              <a:latin typeface="Arial Black" panose="020B0A04020102020204" pitchFamily="34" charset="0"/>
              <a:cs typeface="Arial" panose="020B0604020202020204" pitchFamily="34" charset="0"/>
            </a:endParaRPr>
          </a:p>
          <a:p>
            <a:pPr marL="228600" marR="0" lvl="0" indent="-228600" algn="l" rtl="0">
              <a:lnSpc>
                <a:spcPct val="90000"/>
              </a:lnSpc>
              <a:spcBef>
                <a:spcPts val="1000"/>
              </a:spcBef>
              <a:spcAft>
                <a:spcPts val="0"/>
              </a:spcAft>
              <a:buClr>
                <a:srgbClr val="EDEDED"/>
              </a:buClr>
              <a:buSzPts val="2800"/>
              <a:buFont typeface="Arial"/>
              <a:buChar char="•"/>
            </a:pPr>
            <a:r>
              <a:rPr lang="en-US" sz="2000" b="0" i="0" u="none" strike="noStrike" cap="none" dirty="0">
                <a:solidFill>
                  <a:schemeClr val="accent4">
                    <a:lumMod val="75000"/>
                  </a:schemeClr>
                </a:solidFill>
                <a:latin typeface="Arial Black" panose="020B0A04020102020204" pitchFamily="34" charset="0"/>
                <a:ea typeface="Arial Black"/>
                <a:cs typeface="Arial" panose="020B0604020202020204" pitchFamily="34" charset="0"/>
                <a:sym typeface="Arial Black"/>
              </a:rPr>
              <a:t>Expected Revenue for 2026-27, Tax Cap Limit</a:t>
            </a:r>
            <a:endParaRPr sz="2000" dirty="0">
              <a:solidFill>
                <a:schemeClr val="accent4">
                  <a:lumMod val="75000"/>
                </a:schemeClr>
              </a:solidFill>
              <a:latin typeface="Arial Black" panose="020B0A04020102020204" pitchFamily="34" charset="0"/>
              <a:cs typeface="Arial" panose="020B0604020202020204" pitchFamily="34" charset="0"/>
            </a:endParaRPr>
          </a:p>
          <a:p>
            <a:pPr marL="228600" marR="0" lvl="0" indent="-228600" algn="l" rtl="0">
              <a:lnSpc>
                <a:spcPct val="90000"/>
              </a:lnSpc>
              <a:spcBef>
                <a:spcPts val="1000"/>
              </a:spcBef>
              <a:spcAft>
                <a:spcPts val="0"/>
              </a:spcAft>
              <a:buClr>
                <a:srgbClr val="EDEDED"/>
              </a:buClr>
              <a:buSzPts val="2800"/>
              <a:buFont typeface="Arial"/>
              <a:buChar char="•"/>
            </a:pPr>
            <a:r>
              <a:rPr lang="en-US" sz="2000" b="0" i="0" u="none" strike="noStrike" cap="none" dirty="0">
                <a:solidFill>
                  <a:schemeClr val="accent4">
                    <a:lumMod val="75000"/>
                  </a:schemeClr>
                </a:solidFill>
                <a:latin typeface="Arial Black" panose="020B0A04020102020204" pitchFamily="34" charset="0"/>
                <a:ea typeface="Arial Black"/>
                <a:cs typeface="Arial" panose="020B0604020202020204" pitchFamily="34" charset="0"/>
                <a:sym typeface="Arial Black"/>
              </a:rPr>
              <a:t>Review Expenditures in the required Tri-Component Format, and by Function</a:t>
            </a:r>
          </a:p>
          <a:p>
            <a:pPr marL="228600" marR="0" lvl="0" indent="-228600" algn="l" rtl="0">
              <a:lnSpc>
                <a:spcPct val="90000"/>
              </a:lnSpc>
              <a:spcBef>
                <a:spcPts val="1000"/>
              </a:spcBef>
              <a:spcAft>
                <a:spcPts val="0"/>
              </a:spcAft>
              <a:buClr>
                <a:srgbClr val="EDEDED"/>
              </a:buClr>
              <a:buSzPts val="2800"/>
              <a:buFont typeface="Arial"/>
              <a:buChar char="•"/>
            </a:pPr>
            <a:r>
              <a:rPr lang="en-US" sz="2000" dirty="0">
                <a:solidFill>
                  <a:schemeClr val="accent4">
                    <a:lumMod val="75000"/>
                  </a:schemeClr>
                </a:solidFill>
                <a:latin typeface="Arial Black" panose="020B0A04020102020204" pitchFamily="34" charset="0"/>
                <a:cs typeface="Arial" panose="020B0604020202020204" pitchFamily="34" charset="0"/>
                <a:sym typeface="Arial Black"/>
              </a:rPr>
              <a:t>Position changes expected for 2026-27</a:t>
            </a:r>
          </a:p>
          <a:p>
            <a:pPr marL="228600" marR="0" lvl="0" indent="-228600" algn="l" rtl="0">
              <a:lnSpc>
                <a:spcPct val="90000"/>
              </a:lnSpc>
              <a:spcBef>
                <a:spcPts val="1000"/>
              </a:spcBef>
              <a:spcAft>
                <a:spcPts val="0"/>
              </a:spcAft>
              <a:buClr>
                <a:srgbClr val="EDEDED"/>
              </a:buClr>
              <a:buSzPts val="2800"/>
              <a:buFont typeface="Arial"/>
              <a:buChar char="•"/>
            </a:pPr>
            <a:r>
              <a:rPr lang="en-US" sz="2000" dirty="0">
                <a:solidFill>
                  <a:schemeClr val="accent4">
                    <a:lumMod val="75000"/>
                  </a:schemeClr>
                </a:solidFill>
                <a:latin typeface="Arial Black" panose="020B0A04020102020204" pitchFamily="34" charset="0"/>
                <a:cs typeface="Arial" panose="020B0604020202020204" pitchFamily="34" charset="0"/>
                <a:sym typeface="Arial Black"/>
              </a:rPr>
              <a:t>Introduce you to the Capital Outlay Project Planned for 2026-27</a:t>
            </a:r>
            <a:endParaRPr sz="2000" dirty="0">
              <a:solidFill>
                <a:schemeClr val="accent4">
                  <a:lumMod val="75000"/>
                </a:schemeClr>
              </a:solidFill>
              <a:latin typeface="Arial Black" panose="020B0A04020102020204" pitchFamily="34" charset="0"/>
              <a:cs typeface="Arial" panose="020B0604020202020204" pitchFamily="34" charset="0"/>
            </a:endParaRPr>
          </a:p>
          <a:p>
            <a:pPr marL="228600" marR="0" lvl="0" indent="-228600" algn="l" rtl="0">
              <a:lnSpc>
                <a:spcPct val="90000"/>
              </a:lnSpc>
              <a:spcBef>
                <a:spcPts val="1000"/>
              </a:spcBef>
              <a:spcAft>
                <a:spcPts val="0"/>
              </a:spcAft>
              <a:buClr>
                <a:srgbClr val="EDEDED"/>
              </a:buClr>
              <a:buSzPts val="2800"/>
              <a:buFont typeface="Arial"/>
              <a:buChar char="•"/>
            </a:pPr>
            <a:r>
              <a:rPr lang="en-US" sz="2000" b="0" i="0" u="none" strike="noStrike" cap="none" dirty="0">
                <a:solidFill>
                  <a:schemeClr val="accent4">
                    <a:lumMod val="75000"/>
                  </a:schemeClr>
                </a:solidFill>
                <a:latin typeface="Arial Black" panose="020B0A04020102020204" pitchFamily="34" charset="0"/>
                <a:ea typeface="Arial Black"/>
                <a:cs typeface="Arial" panose="020B0604020202020204" pitchFamily="34" charset="0"/>
                <a:sym typeface="Arial Black"/>
              </a:rPr>
              <a:t>Go over the Propositions on the </a:t>
            </a:r>
            <a:r>
              <a:rPr lang="en-US" sz="2000" dirty="0">
                <a:solidFill>
                  <a:schemeClr val="accent4">
                    <a:lumMod val="75000"/>
                  </a:schemeClr>
                </a:solidFill>
                <a:latin typeface="Arial Black" panose="020B0A04020102020204" pitchFamily="34" charset="0"/>
                <a:ea typeface="Arial Black"/>
                <a:cs typeface="Arial" panose="020B0604020202020204" pitchFamily="34" charset="0"/>
                <a:sym typeface="Arial Black"/>
              </a:rPr>
              <a:t>May 19</a:t>
            </a:r>
            <a:r>
              <a:rPr lang="en-US" sz="2000" b="0" i="0" u="none" strike="noStrike" cap="none" dirty="0">
                <a:solidFill>
                  <a:schemeClr val="accent4">
                    <a:lumMod val="75000"/>
                  </a:schemeClr>
                </a:solidFill>
                <a:latin typeface="Arial Black" panose="020B0A04020102020204" pitchFamily="34" charset="0"/>
                <a:ea typeface="Arial Black"/>
                <a:cs typeface="Arial" panose="020B0604020202020204" pitchFamily="34" charset="0"/>
                <a:sym typeface="Arial Black"/>
              </a:rPr>
              <a:t>, 2026 ballot and Candidate Selection</a:t>
            </a:r>
            <a:endParaRPr sz="2000" dirty="0">
              <a:solidFill>
                <a:schemeClr val="accent4">
                  <a:lumMod val="75000"/>
                </a:schemeClr>
              </a:solidFill>
              <a:latin typeface="Arial Black" panose="020B0A040201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30DFB6A-F00F-4AC0-BC43-3B0331C843C8}"/>
              </a:ext>
            </a:extLst>
          </p:cNvPr>
          <p:cNvPicPr>
            <a:picLocks noChangeAspect="1"/>
          </p:cNvPicPr>
          <p:nvPr/>
        </p:nvPicPr>
        <p:blipFill>
          <a:blip r:embed="rId3"/>
          <a:srcRect/>
          <a:stretch/>
        </p:blipFill>
        <p:spPr>
          <a:xfrm>
            <a:off x="6462116" y="4345372"/>
            <a:ext cx="2827617" cy="2120713"/>
          </a:xfrm>
          <a:prstGeom prst="rect">
            <a:avLst/>
          </a:prstGeom>
        </p:spPr>
      </p:pic>
      <p:pic>
        <p:nvPicPr>
          <p:cNvPr id="4" name="Picture 3">
            <a:extLst>
              <a:ext uri="{FF2B5EF4-FFF2-40B4-BE49-F238E27FC236}">
                <a16:creationId xmlns:a16="http://schemas.microsoft.com/office/drawing/2014/main" id="{BF09B278-0A16-4E26-BB17-C478FEF19D32}"/>
              </a:ext>
            </a:extLst>
          </p:cNvPr>
          <p:cNvPicPr>
            <a:picLocks noChangeAspect="1"/>
          </p:cNvPicPr>
          <p:nvPr/>
        </p:nvPicPr>
        <p:blipFill>
          <a:blip r:embed="rId4"/>
          <a:srcRect/>
          <a:stretch/>
        </p:blipFill>
        <p:spPr>
          <a:xfrm>
            <a:off x="2577503" y="4345372"/>
            <a:ext cx="2746489" cy="20598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213"/>
    </mc:Choice>
    <mc:Fallback xmlns="">
      <p:transition spd="slow" advTm="2421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7018CE-57E4-4245-9580-95E0D3BF3968}"/>
              </a:ext>
            </a:extLst>
          </p:cNvPr>
          <p:cNvSpPr>
            <a:spLocks noGrp="1"/>
          </p:cNvSpPr>
          <p:nvPr>
            <p:ph type="title"/>
          </p:nvPr>
        </p:nvSpPr>
        <p:spPr/>
        <p:txBody>
          <a:bodyPr/>
          <a:lstStyle/>
          <a:p>
            <a:pPr algn="ctr"/>
            <a:r>
              <a:rPr lang="en-US" dirty="0">
                <a:latin typeface="Arial Black" panose="020B0A04020102020204" pitchFamily="34" charset="0"/>
              </a:rPr>
              <a:t>Any Questions?</a:t>
            </a:r>
          </a:p>
        </p:txBody>
      </p:sp>
      <p:pic>
        <p:nvPicPr>
          <p:cNvPr id="7" name="Content Placeholder 6">
            <a:extLst>
              <a:ext uri="{FF2B5EF4-FFF2-40B4-BE49-F238E27FC236}">
                <a16:creationId xmlns:a16="http://schemas.microsoft.com/office/drawing/2014/main" id="{EA3C2175-AF49-4743-A6BB-54C6D9D8E0DC}"/>
              </a:ext>
            </a:extLst>
          </p:cNvPr>
          <p:cNvPicPr>
            <a:picLocks noGrp="1" noChangeAspect="1"/>
          </p:cNvPicPr>
          <p:nvPr>
            <p:ph idx="1"/>
          </p:nvPr>
        </p:nvPicPr>
        <p:blipFill>
          <a:blip r:embed="rId2"/>
          <a:srcRect/>
          <a:stretch/>
        </p:blipFill>
        <p:spPr>
          <a:xfrm>
            <a:off x="1853667" y="2778711"/>
            <a:ext cx="3857179" cy="3084990"/>
          </a:xfrm>
        </p:spPr>
      </p:pic>
      <p:pic>
        <p:nvPicPr>
          <p:cNvPr id="3" name="Picture 2">
            <a:extLst>
              <a:ext uri="{FF2B5EF4-FFF2-40B4-BE49-F238E27FC236}">
                <a16:creationId xmlns:a16="http://schemas.microsoft.com/office/drawing/2014/main" id="{47F096B4-D644-4F27-9B50-F03918DB0278}"/>
              </a:ext>
            </a:extLst>
          </p:cNvPr>
          <p:cNvPicPr>
            <a:picLocks noChangeAspect="1"/>
          </p:cNvPicPr>
          <p:nvPr/>
        </p:nvPicPr>
        <p:blipFill>
          <a:blip r:embed="rId3"/>
          <a:srcRect/>
          <a:stretch/>
        </p:blipFill>
        <p:spPr>
          <a:xfrm>
            <a:off x="6709553" y="2778711"/>
            <a:ext cx="4467916" cy="3084990"/>
          </a:xfrm>
          <a:prstGeom prst="rect">
            <a:avLst/>
          </a:prstGeom>
        </p:spPr>
      </p:pic>
    </p:spTree>
    <p:extLst>
      <p:ext uri="{BB962C8B-B14F-4D97-AF65-F5344CB8AC3E}">
        <p14:creationId xmlns:p14="http://schemas.microsoft.com/office/powerpoint/2010/main" val="2298362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p:nvPr/>
        </p:nvSpPr>
        <p:spPr>
          <a:xfrm>
            <a:off x="1671356" y="1029022"/>
            <a:ext cx="9208394" cy="5508938"/>
          </a:xfrm>
          <a:prstGeom prst="rect">
            <a:avLst/>
          </a:prstGeom>
          <a:noFill/>
          <a:ln>
            <a:noFill/>
          </a:ln>
        </p:spPr>
        <p:txBody>
          <a:bodyPr spcFirstLastPara="1" wrap="square" lIns="91425" tIns="45700" rIns="91425" bIns="45700" anchor="t" anchorCtr="0">
            <a:noAutofit/>
          </a:bodyPr>
          <a:lstStyle/>
          <a:p>
            <a:pPr marL="342900" marR="0" lvl="0" indent="-267335" algn="l" rtl="0">
              <a:spcBef>
                <a:spcPts val="0"/>
              </a:spcBef>
              <a:spcAft>
                <a:spcPts val="0"/>
              </a:spcAft>
              <a:buClr>
                <a:schemeClr val="lt2"/>
              </a:buClr>
              <a:buSzPts val="1190"/>
              <a:buFont typeface="Noto Sans Symbols"/>
              <a:buNone/>
            </a:pPr>
            <a:endParaRPr sz="1700">
              <a:solidFill>
                <a:schemeClr val="lt1"/>
              </a:solidFill>
              <a:latin typeface="Corbel"/>
              <a:ea typeface="Corbel"/>
              <a:cs typeface="Corbel"/>
              <a:sym typeface="Corbel"/>
            </a:endParaRPr>
          </a:p>
        </p:txBody>
      </p:sp>
      <p:sp>
        <p:nvSpPr>
          <p:cNvPr id="201" name="Shape 201"/>
          <p:cNvSpPr txBox="1">
            <a:spLocks noGrp="1"/>
          </p:cNvSpPr>
          <p:nvPr>
            <p:ph type="title"/>
          </p:nvPr>
        </p:nvSpPr>
        <p:spPr>
          <a:xfrm>
            <a:off x="1158240" y="593697"/>
            <a:ext cx="9875520" cy="135636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EDEDED"/>
              </a:buClr>
              <a:buSzPts val="4860"/>
              <a:buFont typeface="Arial Black"/>
              <a:buNone/>
            </a:pPr>
            <a:r>
              <a:rPr lang="en-US" sz="4860" b="0" i="0" u="none" strike="noStrike" cap="none" dirty="0">
                <a:solidFill>
                  <a:schemeClr val="accent4">
                    <a:lumMod val="75000"/>
                  </a:schemeClr>
                </a:solidFill>
                <a:latin typeface="Arial Black"/>
                <a:ea typeface="Arial Black"/>
                <a:cs typeface="Arial Black"/>
                <a:sym typeface="Arial Black"/>
              </a:rPr>
              <a:t>2026-2027 Budget</a:t>
            </a:r>
            <a:br>
              <a:rPr lang="en-US" sz="4860" b="0" i="0" u="none" strike="noStrike" cap="none" dirty="0">
                <a:solidFill>
                  <a:srgbClr val="EDEDED"/>
                </a:solidFill>
                <a:latin typeface="Arial Black"/>
                <a:ea typeface="Arial Black"/>
                <a:cs typeface="Arial Black"/>
                <a:sym typeface="Arial Black"/>
              </a:rPr>
            </a:br>
            <a:endParaRPr sz="4860" b="0" i="0" u="none" strike="noStrike" cap="none" dirty="0">
              <a:solidFill>
                <a:srgbClr val="EDEDED"/>
              </a:solidFill>
              <a:latin typeface="Arial Black"/>
              <a:ea typeface="Arial Black"/>
              <a:cs typeface="Arial Black"/>
              <a:sym typeface="Arial Black"/>
            </a:endParaRPr>
          </a:p>
        </p:txBody>
      </p:sp>
      <p:sp>
        <p:nvSpPr>
          <p:cNvPr id="202" name="Shape 202"/>
          <p:cNvSpPr txBox="1">
            <a:spLocks noGrp="1"/>
          </p:cNvSpPr>
          <p:nvPr>
            <p:ph idx="1"/>
          </p:nvPr>
        </p:nvSpPr>
        <p:spPr>
          <a:xfrm>
            <a:off x="639192" y="1690688"/>
            <a:ext cx="10714608" cy="4847272"/>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80000"/>
              </a:lnSpc>
              <a:spcBef>
                <a:spcPts val="0"/>
              </a:spcBef>
              <a:spcAft>
                <a:spcPts val="0"/>
              </a:spcAft>
              <a:buClr>
                <a:srgbClr val="EDEDED"/>
              </a:buClr>
              <a:buSzPts val="4400"/>
              <a:buFont typeface="Arial"/>
              <a:buChar char="•"/>
            </a:pPr>
            <a:r>
              <a:rPr lang="en-US" sz="4400" b="0" i="0" u="none" strike="noStrike" cap="none" dirty="0">
                <a:solidFill>
                  <a:schemeClr val="accent4">
                    <a:lumMod val="75000"/>
                  </a:schemeClr>
                </a:solidFill>
                <a:latin typeface="Arial Black"/>
                <a:ea typeface="Arial Black"/>
                <a:cs typeface="Arial Black"/>
                <a:sym typeface="Arial Black"/>
              </a:rPr>
              <a:t>$</a:t>
            </a:r>
            <a:r>
              <a:rPr lang="en-US" sz="4400" dirty="0">
                <a:solidFill>
                  <a:schemeClr val="accent4">
                    <a:lumMod val="75000"/>
                  </a:schemeClr>
                </a:solidFill>
                <a:latin typeface="Arial Black"/>
                <a:ea typeface="Arial Black"/>
                <a:cs typeface="Arial Black"/>
                <a:sym typeface="Arial Black"/>
              </a:rPr>
              <a:t>31,584,299</a:t>
            </a:r>
            <a:r>
              <a:rPr lang="en-US" sz="4400" b="0" i="0" u="none" strike="noStrike" cap="none" dirty="0">
                <a:solidFill>
                  <a:schemeClr val="accent4">
                    <a:lumMod val="75000"/>
                  </a:schemeClr>
                </a:solidFill>
                <a:latin typeface="Arial Black"/>
                <a:ea typeface="Arial Black"/>
                <a:cs typeface="Arial Black"/>
                <a:sym typeface="Arial Black"/>
              </a:rPr>
              <a:t>           </a:t>
            </a:r>
            <a:endParaRPr dirty="0">
              <a:solidFill>
                <a:schemeClr val="accent4">
                  <a:lumMod val="75000"/>
                </a:schemeClr>
              </a:solidFill>
            </a:endParaRPr>
          </a:p>
          <a:p>
            <a:pPr marL="228600" marR="0" lvl="0" indent="-50800" algn="l" rtl="0">
              <a:lnSpc>
                <a:spcPct val="80000"/>
              </a:lnSpc>
              <a:spcBef>
                <a:spcPts val="1000"/>
              </a:spcBef>
              <a:spcAft>
                <a:spcPts val="0"/>
              </a:spcAft>
              <a:buClr>
                <a:srgbClr val="EDEDED"/>
              </a:buClr>
              <a:buSzPts val="2800"/>
              <a:buFont typeface="Arial"/>
              <a:buNone/>
            </a:pPr>
            <a:endParaRPr sz="2800" b="0" i="0" u="none" strike="noStrike" cap="none" dirty="0">
              <a:solidFill>
                <a:schemeClr val="accent4">
                  <a:lumMod val="75000"/>
                </a:schemeClr>
              </a:solidFill>
              <a:latin typeface="Arial Black"/>
              <a:ea typeface="Arial Black"/>
              <a:cs typeface="Arial Black"/>
              <a:sym typeface="Arial Black"/>
            </a:endParaRPr>
          </a:p>
          <a:p>
            <a:pPr marL="228600" marR="0" lvl="0" indent="-228600" algn="ctr" rtl="0">
              <a:lnSpc>
                <a:spcPct val="80000"/>
              </a:lnSpc>
              <a:spcBef>
                <a:spcPts val="1000"/>
              </a:spcBef>
              <a:spcAft>
                <a:spcPts val="0"/>
              </a:spcAft>
              <a:buClr>
                <a:srgbClr val="EDEDED"/>
              </a:buClr>
              <a:buSzPts val="2800"/>
              <a:buFont typeface="Arial"/>
              <a:buChar char="•"/>
            </a:pPr>
            <a:r>
              <a:rPr lang="en-US" sz="2800" b="0" i="0" u="none" strike="noStrike" cap="none" dirty="0">
                <a:solidFill>
                  <a:schemeClr val="accent4">
                    <a:lumMod val="75000"/>
                  </a:schemeClr>
                </a:solidFill>
                <a:latin typeface="Arial Black"/>
                <a:ea typeface="Arial Black"/>
                <a:cs typeface="Arial Black"/>
                <a:sym typeface="Arial Black"/>
              </a:rPr>
              <a:t>Budget-to-Budget Increase of </a:t>
            </a:r>
            <a:r>
              <a:rPr lang="en-US" sz="2800" dirty="0">
                <a:solidFill>
                  <a:schemeClr val="accent4">
                    <a:lumMod val="75000"/>
                  </a:schemeClr>
                </a:solidFill>
                <a:latin typeface="Arial Black"/>
                <a:ea typeface="Arial Black"/>
                <a:cs typeface="Arial Black"/>
                <a:sym typeface="Arial Black"/>
              </a:rPr>
              <a:t>2.55</a:t>
            </a:r>
            <a:r>
              <a:rPr lang="en-US" sz="2800" b="0" i="0" u="none" strike="noStrike" cap="none" dirty="0">
                <a:solidFill>
                  <a:schemeClr val="accent4">
                    <a:lumMod val="75000"/>
                  </a:schemeClr>
                </a:solidFill>
                <a:latin typeface="Arial Black"/>
                <a:ea typeface="Arial Black"/>
                <a:cs typeface="Arial Black"/>
                <a:sym typeface="Arial Black"/>
              </a:rPr>
              <a:t>%</a:t>
            </a:r>
            <a:endParaRPr dirty="0">
              <a:solidFill>
                <a:schemeClr val="accent4">
                  <a:lumMod val="75000"/>
                </a:schemeClr>
              </a:solidFill>
            </a:endParaRPr>
          </a:p>
          <a:p>
            <a:pPr marL="228600" marR="0" lvl="0" indent="-50800" algn="l" rtl="0">
              <a:lnSpc>
                <a:spcPct val="80000"/>
              </a:lnSpc>
              <a:spcBef>
                <a:spcPts val="1000"/>
              </a:spcBef>
              <a:spcAft>
                <a:spcPts val="0"/>
              </a:spcAft>
              <a:buClr>
                <a:srgbClr val="EDEDED"/>
              </a:buClr>
              <a:buSzPts val="2800"/>
              <a:buFont typeface="Arial"/>
              <a:buNone/>
            </a:pPr>
            <a:endParaRPr sz="2800" b="0" i="0" u="none" strike="noStrike" cap="none" dirty="0">
              <a:solidFill>
                <a:schemeClr val="accent4">
                  <a:lumMod val="75000"/>
                </a:schemeClr>
              </a:solidFill>
              <a:latin typeface="Arial Black"/>
              <a:ea typeface="Arial Black"/>
              <a:cs typeface="Arial Black"/>
              <a:sym typeface="Arial Black"/>
            </a:endParaRPr>
          </a:p>
          <a:p>
            <a:pPr marL="228600" marR="0" lvl="0" indent="-228600" algn="ctr" rtl="0">
              <a:lnSpc>
                <a:spcPct val="80000"/>
              </a:lnSpc>
              <a:spcBef>
                <a:spcPts val="1000"/>
              </a:spcBef>
              <a:spcAft>
                <a:spcPts val="0"/>
              </a:spcAft>
              <a:buClr>
                <a:srgbClr val="EDEDED"/>
              </a:buClr>
              <a:buSzPts val="2800"/>
              <a:buFont typeface="Arial"/>
              <a:buChar char="•"/>
            </a:pPr>
            <a:r>
              <a:rPr lang="en-US" sz="2800" b="0" i="0" u="none" strike="noStrike" cap="none" dirty="0">
                <a:solidFill>
                  <a:schemeClr val="accent4">
                    <a:lumMod val="75000"/>
                  </a:schemeClr>
                </a:solidFill>
                <a:latin typeface="Arial Black"/>
                <a:ea typeface="Arial Black"/>
                <a:cs typeface="Arial Black"/>
                <a:sym typeface="Arial Black"/>
              </a:rPr>
              <a:t>Tax Levy $13,944,841</a:t>
            </a:r>
            <a:endParaRPr dirty="0">
              <a:solidFill>
                <a:schemeClr val="accent4">
                  <a:lumMod val="75000"/>
                </a:schemeClr>
              </a:solidFill>
            </a:endParaRPr>
          </a:p>
          <a:p>
            <a:pPr marL="228600" marR="0" lvl="0" indent="-228600" algn="ctr" rtl="0">
              <a:lnSpc>
                <a:spcPct val="80000"/>
              </a:lnSpc>
              <a:spcBef>
                <a:spcPts val="1000"/>
              </a:spcBef>
              <a:spcAft>
                <a:spcPts val="0"/>
              </a:spcAft>
              <a:buClr>
                <a:srgbClr val="EDEDED"/>
              </a:buClr>
              <a:buSzPts val="2800"/>
              <a:buFont typeface="Arial"/>
              <a:buChar char="•"/>
            </a:pPr>
            <a:r>
              <a:rPr lang="en-US" dirty="0">
                <a:solidFill>
                  <a:schemeClr val="accent4">
                    <a:lumMod val="75000"/>
                  </a:schemeClr>
                </a:solidFill>
                <a:latin typeface="Arial Black"/>
                <a:sym typeface="Arial Black"/>
              </a:rPr>
              <a:t>2.5% increase over last year</a:t>
            </a:r>
            <a:endParaRPr dirty="0">
              <a:solidFill>
                <a:schemeClr val="accent4">
                  <a:lumMod val="75000"/>
                </a:schemeClr>
              </a:solidFill>
            </a:endParaRPr>
          </a:p>
          <a:p>
            <a:pPr marL="228600" marR="0" lvl="0" indent="-50800" algn="l" rtl="0">
              <a:lnSpc>
                <a:spcPct val="80000"/>
              </a:lnSpc>
              <a:spcBef>
                <a:spcPts val="1000"/>
              </a:spcBef>
              <a:spcAft>
                <a:spcPts val="0"/>
              </a:spcAft>
              <a:buClr>
                <a:srgbClr val="EDEDED"/>
              </a:buClr>
              <a:buSzPts val="2800"/>
              <a:buFont typeface="Arial"/>
              <a:buNone/>
            </a:pPr>
            <a:endParaRPr sz="2800" b="0" i="0" u="none" strike="noStrike" cap="none" dirty="0">
              <a:solidFill>
                <a:schemeClr val="accent4">
                  <a:lumMod val="75000"/>
                </a:schemeClr>
              </a:solidFill>
              <a:latin typeface="Arial Black"/>
              <a:ea typeface="Arial Black"/>
              <a:cs typeface="Arial Black"/>
              <a:sym typeface="Arial Black"/>
            </a:endParaRPr>
          </a:p>
          <a:p>
            <a:pPr marL="228600" marR="0" lvl="0" indent="-228600" algn="ctr" rtl="0">
              <a:lnSpc>
                <a:spcPct val="80000"/>
              </a:lnSpc>
              <a:spcBef>
                <a:spcPts val="1000"/>
              </a:spcBef>
              <a:spcAft>
                <a:spcPts val="0"/>
              </a:spcAft>
              <a:buClr>
                <a:srgbClr val="EDEDED"/>
              </a:buClr>
              <a:buSzPts val="2800"/>
              <a:buFont typeface="Arial"/>
              <a:buChar char="•"/>
            </a:pPr>
            <a:r>
              <a:rPr lang="en-US" sz="2800" b="0" i="0" u="none" strike="noStrike" cap="none" dirty="0">
                <a:solidFill>
                  <a:schemeClr val="accent4">
                    <a:lumMod val="75000"/>
                  </a:schemeClr>
                </a:solidFill>
                <a:latin typeface="Arial Black"/>
                <a:ea typeface="Arial Black"/>
                <a:cs typeface="Arial Black"/>
                <a:sym typeface="Arial Black"/>
              </a:rPr>
              <a:t>Use of Appropriated Fund Balance/Reserves	$</a:t>
            </a:r>
            <a:r>
              <a:rPr lang="en-US" dirty="0">
                <a:solidFill>
                  <a:schemeClr val="accent4">
                    <a:lumMod val="75000"/>
                  </a:schemeClr>
                </a:solidFill>
                <a:latin typeface="Arial Black"/>
                <a:ea typeface="Arial Black"/>
                <a:cs typeface="Arial Black"/>
                <a:sym typeface="Arial Black"/>
              </a:rPr>
              <a:t>712,911</a:t>
            </a:r>
          </a:p>
          <a:p>
            <a:pPr lvl="0" indent="-228600" algn="ctr">
              <a:lnSpc>
                <a:spcPct val="80000"/>
              </a:lnSpc>
              <a:spcBef>
                <a:spcPts val="1000"/>
              </a:spcBef>
              <a:buClr>
                <a:srgbClr val="EDEDED"/>
              </a:buClr>
              <a:buSzPts val="2800"/>
              <a:buFont typeface="Arial"/>
              <a:buChar char="•"/>
            </a:pPr>
            <a:r>
              <a:rPr lang="en-US" sz="1400" b="0" i="0" u="none" strike="noStrike" cap="none" dirty="0">
                <a:solidFill>
                  <a:schemeClr val="accent4">
                    <a:lumMod val="75000"/>
                  </a:schemeClr>
                </a:solidFill>
                <a:latin typeface="Arial Black"/>
                <a:ea typeface="Arial Black"/>
                <a:cs typeface="Arial Black"/>
                <a:sym typeface="Arial Black"/>
              </a:rPr>
              <a:t>* Please visit </a:t>
            </a:r>
            <a:r>
              <a:rPr lang="en-US" sz="1400" dirty="0">
                <a:solidFill>
                  <a:schemeClr val="accent4">
                    <a:lumMod val="75000"/>
                  </a:schemeClr>
                </a:solidFill>
                <a:latin typeface="Arial Black"/>
                <a:ea typeface="Arial Black"/>
                <a:cs typeface="Arial Black"/>
                <a:sym typeface="Arial Black"/>
              </a:rPr>
              <a:t>our website </a:t>
            </a:r>
            <a:r>
              <a:rPr lang="en-US" sz="1400" dirty="0">
                <a:solidFill>
                  <a:schemeClr val="accent4">
                    <a:lumMod val="75000"/>
                  </a:schemeClr>
                </a:solidFill>
                <a:latin typeface="Arial Black"/>
                <a:ea typeface="Arial Black"/>
                <a:cs typeface="Arial Black"/>
                <a:sym typeface="Arial Black"/>
                <a:hlinkClick r:id="rId4"/>
              </a:rPr>
              <a:t>https://www.wilsoncsd.org</a:t>
            </a:r>
            <a:r>
              <a:rPr lang="en-US" sz="1400" dirty="0">
                <a:solidFill>
                  <a:schemeClr val="accent4">
                    <a:lumMod val="75000"/>
                  </a:schemeClr>
                </a:solidFill>
                <a:latin typeface="Arial Black"/>
                <a:ea typeface="Arial Black"/>
                <a:cs typeface="Arial Black"/>
                <a:sym typeface="Arial Black"/>
              </a:rPr>
              <a:t> Look for District tab and then Budget to get all the info presented throughout the budget season</a:t>
            </a:r>
            <a:endParaRPr sz="1400" b="0" i="0" u="none" strike="noStrike" cap="none" dirty="0">
              <a:solidFill>
                <a:schemeClr val="accent4">
                  <a:lumMod val="75000"/>
                </a:schemeClr>
              </a:solidFill>
              <a:latin typeface="Arial Black"/>
              <a:ea typeface="Arial Black"/>
              <a:cs typeface="Arial Black"/>
              <a:sym typeface="Arial Black"/>
            </a:endParaRPr>
          </a:p>
        </p:txBody>
      </p:sp>
      <p:pic>
        <p:nvPicPr>
          <p:cNvPr id="4" name="Picture 3">
            <a:extLst>
              <a:ext uri="{FF2B5EF4-FFF2-40B4-BE49-F238E27FC236}">
                <a16:creationId xmlns:a16="http://schemas.microsoft.com/office/drawing/2014/main" id="{4A334C2C-37CA-4A3A-A072-35591D91A22B}"/>
              </a:ext>
            </a:extLst>
          </p:cNvPr>
          <p:cNvPicPr>
            <a:picLocks noChangeAspect="1"/>
          </p:cNvPicPr>
          <p:nvPr/>
        </p:nvPicPr>
        <p:blipFill>
          <a:blip r:embed="rId5"/>
          <a:srcRect/>
          <a:stretch/>
        </p:blipFill>
        <p:spPr>
          <a:xfrm>
            <a:off x="9309721" y="1042697"/>
            <a:ext cx="2421844" cy="161456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2703"/>
    </mc:Choice>
    <mc:Fallback xmlns="">
      <p:transition spd="slow" advTm="427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0">
                                            <p:txEl>
                                              <p:pRg st="0" end="0"/>
                                            </p:txEl>
                                          </p:spTgt>
                                        </p:tgtEl>
                                        <p:attrNameLst>
                                          <p:attrName>style.visibility</p:attrName>
                                        </p:attrNameLst>
                                      </p:cBhvr>
                                      <p:to>
                                        <p:strVal val="visible"/>
                                      </p:to>
                                    </p:set>
                                    <p:animEffect transition="in" filter="fade">
                                      <p:cBhvr>
                                        <p:cTn id="7" dur="500"/>
                                        <p:tgtEl>
                                          <p:spTgt spid="2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2">
                                            <p:txEl>
                                              <p:pRg st="0" end="0"/>
                                            </p:txEl>
                                          </p:spTgt>
                                        </p:tgtEl>
                                        <p:attrNameLst>
                                          <p:attrName>style.visibility</p:attrName>
                                        </p:attrNameLst>
                                      </p:cBhvr>
                                      <p:to>
                                        <p:strVal val="visible"/>
                                      </p:to>
                                    </p:set>
                                    <p:anim calcmode="lin" valueType="num">
                                      <p:cBhvr additive="base">
                                        <p:cTn id="12" dur="500"/>
                                        <p:tgtEl>
                                          <p:spTgt spid="20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2">
                                            <p:txEl>
                                              <p:pRg st="2" end="2"/>
                                            </p:txEl>
                                          </p:spTgt>
                                        </p:tgtEl>
                                        <p:attrNameLst>
                                          <p:attrName>style.visibility</p:attrName>
                                        </p:attrNameLst>
                                      </p:cBhvr>
                                      <p:to>
                                        <p:strVal val="visible"/>
                                      </p:to>
                                    </p:set>
                                    <p:anim calcmode="lin" valueType="num">
                                      <p:cBhvr additive="base">
                                        <p:cTn id="17" dur="500"/>
                                        <p:tgtEl>
                                          <p:spTgt spid="20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2">
                                            <p:txEl>
                                              <p:pRg st="4" end="4"/>
                                            </p:txEl>
                                          </p:spTgt>
                                        </p:tgtEl>
                                        <p:attrNameLst>
                                          <p:attrName>style.visibility</p:attrName>
                                        </p:attrNameLst>
                                      </p:cBhvr>
                                      <p:to>
                                        <p:strVal val="visible"/>
                                      </p:to>
                                    </p:set>
                                    <p:anim calcmode="lin" valueType="num">
                                      <p:cBhvr additive="base">
                                        <p:cTn id="22" dur="500"/>
                                        <p:tgtEl>
                                          <p:spTgt spid="20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2">
                                            <p:txEl>
                                              <p:pRg st="5" end="5"/>
                                            </p:txEl>
                                          </p:spTgt>
                                        </p:tgtEl>
                                        <p:attrNameLst>
                                          <p:attrName>style.visibility</p:attrName>
                                        </p:attrNameLst>
                                      </p:cBhvr>
                                      <p:to>
                                        <p:strVal val="visible"/>
                                      </p:to>
                                    </p:set>
                                    <p:anim calcmode="lin" valueType="num">
                                      <p:cBhvr additive="base">
                                        <p:cTn id="27" dur="500"/>
                                        <p:tgtEl>
                                          <p:spTgt spid="20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02">
                                            <p:txEl>
                                              <p:pRg st="7" end="7"/>
                                            </p:txEl>
                                          </p:spTgt>
                                        </p:tgtEl>
                                        <p:attrNameLst>
                                          <p:attrName>style.visibility</p:attrName>
                                        </p:attrNameLst>
                                      </p:cBhvr>
                                      <p:to>
                                        <p:strVal val="visible"/>
                                      </p:to>
                                    </p:set>
                                    <p:anim calcmode="lin" valueType="num">
                                      <p:cBhvr additive="base">
                                        <p:cTn id="32" dur="500"/>
                                        <p:tgtEl>
                                          <p:spTgt spid="20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2">
                                            <p:txEl>
                                              <p:pRg st="8" end="8"/>
                                            </p:txEl>
                                          </p:spTgt>
                                        </p:tgtEl>
                                        <p:attrNameLst>
                                          <p:attrName>style.visibility</p:attrName>
                                        </p:attrNameLst>
                                      </p:cBhvr>
                                      <p:to>
                                        <p:strVal val="visible"/>
                                      </p:to>
                                    </p:set>
                                    <p:anim calcmode="lin" valueType="num">
                                      <p:cBhvr additive="base">
                                        <p:cTn id="37" dur="500"/>
                                        <p:tgtEl>
                                          <p:spTgt spid="20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794" y="373007"/>
            <a:ext cx="10515600" cy="1325563"/>
          </a:xfrm>
        </p:spPr>
        <p:txBody>
          <a:bodyPr/>
          <a:lstStyle/>
          <a:p>
            <a:pPr algn="ctr"/>
            <a:r>
              <a:rPr lang="en-US" sz="4400" dirty="0">
                <a:latin typeface="Arial Black" panose="020B0A04020102020204" pitchFamily="34" charset="0"/>
              </a:rPr>
              <a:t>Revenue By Category</a:t>
            </a:r>
            <a:br>
              <a:rPr lang="en-US" sz="4400" dirty="0">
                <a:latin typeface="Arial Black" panose="020B0A04020102020204" pitchFamily="34" charset="0"/>
              </a:rPr>
            </a:br>
            <a:r>
              <a:rPr lang="en-US" sz="4400" dirty="0">
                <a:latin typeface="Arial Black" panose="020B0A04020102020204" pitchFamily="34" charset="0"/>
              </a:rPr>
              <a:t>2026-27 Proposed</a:t>
            </a:r>
          </a:p>
        </p:txBody>
      </p:sp>
      <p:sp>
        <p:nvSpPr>
          <p:cNvPr id="3" name="Text Placeholder 2"/>
          <p:cNvSpPr>
            <a:spLocks noGrp="1"/>
          </p:cNvSpPr>
          <p:nvPr>
            <p:ph idx="1"/>
          </p:nvPr>
        </p:nvSpPr>
        <p:spPr>
          <a:xfrm>
            <a:off x="1064173" y="1897765"/>
            <a:ext cx="9777248" cy="4279198"/>
          </a:xfrm>
        </p:spPr>
        <p:txBody>
          <a:bodyPr/>
          <a:lstStyle/>
          <a:p>
            <a:endParaRPr lang="en-US" dirty="0"/>
          </a:p>
        </p:txBody>
      </p:sp>
      <p:graphicFrame>
        <p:nvGraphicFramePr>
          <p:cNvPr id="7" name="Chart 6"/>
          <p:cNvGraphicFramePr/>
          <p:nvPr>
            <p:extLst>
              <p:ext uri="{D42A27DB-BD31-4B8C-83A1-F6EECF244321}">
                <p14:modId xmlns:p14="http://schemas.microsoft.com/office/powerpoint/2010/main" val="3180022331"/>
              </p:ext>
            </p:extLst>
          </p:nvPr>
        </p:nvGraphicFramePr>
        <p:xfrm>
          <a:off x="1576552" y="1897765"/>
          <a:ext cx="8591331" cy="42070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60974825"/>
      </p:ext>
    </p:extLst>
  </p:cSld>
  <p:clrMapOvr>
    <a:masterClrMapping/>
  </p:clrMapOvr>
  <mc:AlternateContent xmlns:mc="http://schemas.openxmlformats.org/markup-compatibility/2006" xmlns:p14="http://schemas.microsoft.com/office/powerpoint/2010/main">
    <mc:Choice Requires="p14">
      <p:transition spd="slow" p14:dur="2000" advTm="66606"/>
    </mc:Choice>
    <mc:Fallback xmlns="">
      <p:transition spd="slow" advTm="6660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887416" y="225082"/>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EDEDED"/>
              </a:buClr>
              <a:buSzPts val="5400"/>
              <a:buFont typeface="Arial Black"/>
              <a:buNone/>
            </a:pPr>
            <a:r>
              <a:rPr lang="en-US" sz="4000" b="0" i="0" u="none" strike="noStrike" cap="none" dirty="0">
                <a:solidFill>
                  <a:schemeClr val="accent4">
                    <a:lumMod val="75000"/>
                  </a:schemeClr>
                </a:solidFill>
                <a:latin typeface="Arial Black"/>
                <a:ea typeface="Arial Black"/>
                <a:cs typeface="Arial Black"/>
                <a:sym typeface="Arial Black"/>
              </a:rPr>
              <a:t>Revenue Budget</a:t>
            </a:r>
            <a:endParaRPr sz="4000" dirty="0">
              <a:solidFill>
                <a:schemeClr val="accent4">
                  <a:lumMod val="75000"/>
                </a:schemeClr>
              </a:solidFill>
            </a:endParaRPr>
          </a:p>
        </p:txBody>
      </p:sp>
      <p:sp>
        <p:nvSpPr>
          <p:cNvPr id="220" name="Shape 220"/>
          <p:cNvSpPr txBox="1">
            <a:spLocks noGrp="1"/>
          </p:cNvSpPr>
          <p:nvPr>
            <p:ph sz="half" idx="1"/>
          </p:nvPr>
        </p:nvSpPr>
        <p:spPr>
          <a:prstGeom prst="rect">
            <a:avLst/>
          </a:prstGeom>
          <a:noFill/>
          <a:ln>
            <a:noFill/>
          </a:ln>
        </p:spPr>
        <p:txBody>
          <a:bodyPr spcFirstLastPara="1" wrap="square" lIns="91425" tIns="45700" rIns="91425" bIns="45700" anchor="t" anchorCtr="0">
            <a:noAutofit/>
          </a:bodyPr>
          <a:lstStyle/>
          <a:p>
            <a:pPr marL="228600" marR="0" lvl="0" indent="-228600" algn="l" rtl="0">
              <a:lnSpc>
                <a:spcPct val="80000"/>
              </a:lnSpc>
              <a:spcBef>
                <a:spcPts val="0"/>
              </a:spcBef>
              <a:spcAft>
                <a:spcPts val="0"/>
              </a:spcAft>
              <a:buClr>
                <a:srgbClr val="EDEDED"/>
              </a:buClr>
              <a:buSzPts val="2100"/>
              <a:buFont typeface="Arial"/>
              <a:buNone/>
            </a:pPr>
            <a:endParaRPr sz="2100" b="0" i="0" u="none" strike="noStrike" cap="none" dirty="0">
              <a:solidFill>
                <a:srgbClr val="EDEDED"/>
              </a:solidFill>
              <a:latin typeface="Corbel"/>
              <a:ea typeface="Corbel"/>
              <a:cs typeface="Corbel"/>
              <a:sym typeface="Corbel"/>
            </a:endParaRPr>
          </a:p>
          <a:p>
            <a:pPr marR="0" lvl="1" indent="0" algn="l" rtl="0">
              <a:lnSpc>
                <a:spcPct val="80000"/>
              </a:lnSpc>
              <a:spcBef>
                <a:spcPts val="500"/>
              </a:spcBef>
              <a:spcAft>
                <a:spcPts val="0"/>
              </a:spcAft>
              <a:buClr>
                <a:srgbClr val="EDEDED"/>
              </a:buClr>
              <a:buSzPts val="2100"/>
              <a:buNone/>
            </a:pPr>
            <a:r>
              <a:rPr lang="en-US" sz="2100" b="0" i="0" u="none" strike="noStrike" cap="none" dirty="0">
                <a:solidFill>
                  <a:schemeClr val="accent4">
                    <a:lumMod val="75000"/>
                  </a:schemeClr>
                </a:solidFill>
                <a:latin typeface="Arial Black"/>
                <a:ea typeface="Arial Black"/>
                <a:cs typeface="Arial Black"/>
                <a:sym typeface="Arial Black"/>
              </a:rPr>
              <a:t>Calculate the Tax Levy Limit</a:t>
            </a:r>
            <a:endParaRPr dirty="0">
              <a:solidFill>
                <a:schemeClr val="accent4">
                  <a:lumMod val="75000"/>
                </a:schemeClr>
              </a:solidFill>
            </a:endParaRPr>
          </a:p>
          <a:p>
            <a:pPr marR="0" lvl="1" indent="0" algn="l" rtl="0">
              <a:lnSpc>
                <a:spcPct val="80000"/>
              </a:lnSpc>
              <a:spcBef>
                <a:spcPts val="500"/>
              </a:spcBef>
              <a:spcAft>
                <a:spcPts val="0"/>
              </a:spcAft>
              <a:buClr>
                <a:srgbClr val="EDEDED"/>
              </a:buClr>
              <a:buSzPts val="2100"/>
              <a:buNone/>
            </a:pPr>
            <a:r>
              <a:rPr lang="en-US" sz="2100" b="0" i="0" u="none" strike="noStrike" cap="none" dirty="0">
                <a:solidFill>
                  <a:schemeClr val="accent4">
                    <a:lumMod val="75000"/>
                  </a:schemeClr>
                </a:solidFill>
                <a:latin typeface="Arial Black"/>
                <a:ea typeface="Arial Black"/>
                <a:cs typeface="Arial Black"/>
                <a:sym typeface="Arial Black"/>
              </a:rPr>
              <a:t>Project local revenues including interest, admissions, </a:t>
            </a:r>
            <a:r>
              <a:rPr lang="en-US" sz="2100" dirty="0">
                <a:solidFill>
                  <a:schemeClr val="accent4">
                    <a:lumMod val="75000"/>
                  </a:schemeClr>
                </a:solidFill>
                <a:latin typeface="Arial Black"/>
                <a:ea typeface="Arial Black"/>
                <a:cs typeface="Arial Black"/>
                <a:sym typeface="Arial Black"/>
              </a:rPr>
              <a:t>rent</a:t>
            </a:r>
            <a:r>
              <a:rPr lang="en-US" sz="2100" b="0" i="0" u="none" strike="noStrike" cap="none" dirty="0">
                <a:solidFill>
                  <a:schemeClr val="accent4">
                    <a:lumMod val="75000"/>
                  </a:schemeClr>
                </a:solidFill>
                <a:latin typeface="Arial Black"/>
                <a:ea typeface="Arial Black"/>
                <a:cs typeface="Arial Black"/>
                <a:sym typeface="Arial Black"/>
              </a:rPr>
              <a:t>, etc.</a:t>
            </a:r>
            <a:endParaRPr dirty="0">
              <a:solidFill>
                <a:schemeClr val="accent4">
                  <a:lumMod val="75000"/>
                </a:schemeClr>
              </a:solidFill>
            </a:endParaRPr>
          </a:p>
          <a:p>
            <a:pPr marR="0" lvl="1" indent="0" algn="l" rtl="0">
              <a:lnSpc>
                <a:spcPct val="80000"/>
              </a:lnSpc>
              <a:spcBef>
                <a:spcPts val="500"/>
              </a:spcBef>
              <a:spcAft>
                <a:spcPts val="0"/>
              </a:spcAft>
              <a:buClr>
                <a:srgbClr val="EDEDED"/>
              </a:buClr>
              <a:buSzPts val="2100"/>
              <a:buNone/>
            </a:pPr>
            <a:r>
              <a:rPr lang="en-US" sz="2100" b="0" i="0" u="none" strike="noStrike" cap="none" dirty="0">
                <a:solidFill>
                  <a:schemeClr val="accent4">
                    <a:lumMod val="75000"/>
                  </a:schemeClr>
                </a:solidFill>
                <a:latin typeface="Arial Black"/>
                <a:ea typeface="Arial Black"/>
                <a:cs typeface="Arial Black"/>
                <a:sym typeface="Arial Black"/>
              </a:rPr>
              <a:t>Estimate state aid, wait for approved State Budget</a:t>
            </a:r>
          </a:p>
          <a:p>
            <a:pPr lvl="1" indent="0">
              <a:lnSpc>
                <a:spcPct val="80000"/>
              </a:lnSpc>
              <a:spcBef>
                <a:spcPts val="500"/>
              </a:spcBef>
              <a:spcAft>
                <a:spcPts val="0"/>
              </a:spcAft>
              <a:buClr>
                <a:srgbClr val="EDEDED"/>
              </a:buClr>
              <a:buSzPts val="2100"/>
              <a:buNone/>
            </a:pPr>
            <a:r>
              <a:rPr lang="en-US" sz="2000" b="0" i="0" u="none" strike="noStrike" cap="none" dirty="0">
                <a:solidFill>
                  <a:schemeClr val="accent4">
                    <a:lumMod val="75000"/>
                  </a:schemeClr>
                </a:solidFill>
                <a:latin typeface="Arial Black"/>
                <a:ea typeface="Arial Black"/>
                <a:cs typeface="Arial Black"/>
                <a:sym typeface="Arial Black"/>
              </a:rPr>
              <a:t>Analyze tax levy to be used</a:t>
            </a:r>
            <a:endParaRPr dirty="0">
              <a:solidFill>
                <a:schemeClr val="accent4">
                  <a:lumMod val="75000"/>
                </a:schemeClr>
              </a:solidFill>
            </a:endParaRPr>
          </a:p>
          <a:p>
            <a:pPr marR="0" lvl="1" indent="0" algn="l" rtl="0">
              <a:lnSpc>
                <a:spcPct val="80000"/>
              </a:lnSpc>
              <a:spcBef>
                <a:spcPts val="500"/>
              </a:spcBef>
              <a:spcAft>
                <a:spcPts val="0"/>
              </a:spcAft>
              <a:buClr>
                <a:srgbClr val="EDEDED"/>
              </a:buClr>
              <a:buSzPts val="2100"/>
              <a:buNone/>
            </a:pPr>
            <a:r>
              <a:rPr lang="en-US" sz="2100" b="0" i="0" u="none" strike="noStrike" cap="none" dirty="0">
                <a:solidFill>
                  <a:schemeClr val="accent4">
                    <a:lumMod val="75000"/>
                  </a:schemeClr>
                </a:solidFill>
                <a:latin typeface="Arial Black"/>
                <a:ea typeface="Arial Black"/>
                <a:cs typeface="Arial Black"/>
                <a:sym typeface="Arial Black"/>
              </a:rPr>
              <a:t>Analyze how much Fund Balance and Reserves to use </a:t>
            </a:r>
            <a:endParaRPr dirty="0">
              <a:solidFill>
                <a:schemeClr val="accent4">
                  <a:lumMod val="75000"/>
                </a:schemeClr>
              </a:solidFill>
            </a:endParaRPr>
          </a:p>
          <a:p>
            <a:pPr marL="457200" marR="0" lvl="1" indent="0" algn="l" rtl="0">
              <a:lnSpc>
                <a:spcPct val="80000"/>
              </a:lnSpc>
              <a:spcBef>
                <a:spcPts val="500"/>
              </a:spcBef>
              <a:spcAft>
                <a:spcPts val="0"/>
              </a:spcAft>
              <a:buClr>
                <a:srgbClr val="EDEDED"/>
              </a:buClr>
              <a:buSzPts val="2100"/>
              <a:buNone/>
            </a:pPr>
            <a:endParaRPr dirty="0"/>
          </a:p>
          <a:p>
            <a:pPr marL="685800" marR="0" lvl="1" indent="-95250" algn="l" rtl="0">
              <a:lnSpc>
                <a:spcPct val="80000"/>
              </a:lnSpc>
              <a:spcBef>
                <a:spcPts val="500"/>
              </a:spcBef>
              <a:spcAft>
                <a:spcPts val="0"/>
              </a:spcAft>
              <a:buClr>
                <a:srgbClr val="EDEDED"/>
              </a:buClr>
              <a:buSzPts val="2100"/>
              <a:buFont typeface="Arial"/>
              <a:buNone/>
            </a:pPr>
            <a:endParaRPr sz="2100" b="0" i="0" u="none" strike="noStrike" cap="none" dirty="0">
              <a:solidFill>
                <a:srgbClr val="EDEDED"/>
              </a:solidFill>
              <a:latin typeface="Corbel"/>
              <a:ea typeface="Corbel"/>
              <a:cs typeface="Corbel"/>
              <a:sym typeface="Corbel"/>
            </a:endParaRPr>
          </a:p>
          <a:p>
            <a:pPr marL="685800" marR="0" lvl="1" indent="-95250" algn="l" rtl="0">
              <a:lnSpc>
                <a:spcPct val="80000"/>
              </a:lnSpc>
              <a:spcBef>
                <a:spcPts val="500"/>
              </a:spcBef>
              <a:spcAft>
                <a:spcPts val="0"/>
              </a:spcAft>
              <a:buClr>
                <a:srgbClr val="EDEDED"/>
              </a:buClr>
              <a:buSzPts val="2100"/>
              <a:buFont typeface="Arial"/>
              <a:buNone/>
            </a:pPr>
            <a:endParaRPr sz="2100" b="0" i="0" u="none" strike="noStrike" cap="none" dirty="0">
              <a:solidFill>
                <a:srgbClr val="EDEDED"/>
              </a:solidFill>
              <a:latin typeface="Corbel"/>
              <a:ea typeface="Corbel"/>
              <a:cs typeface="Corbel"/>
              <a:sym typeface="Corbel"/>
            </a:endParaRPr>
          </a:p>
          <a:p>
            <a:pPr marL="685800" marR="0" lvl="1" indent="-95250" algn="l" rtl="0">
              <a:lnSpc>
                <a:spcPct val="80000"/>
              </a:lnSpc>
              <a:spcBef>
                <a:spcPts val="500"/>
              </a:spcBef>
              <a:spcAft>
                <a:spcPts val="0"/>
              </a:spcAft>
              <a:buClr>
                <a:srgbClr val="EDEDED"/>
              </a:buClr>
              <a:buSzPts val="2100"/>
              <a:buFont typeface="Arial"/>
              <a:buNone/>
            </a:pPr>
            <a:endParaRPr sz="2100" b="0" i="0" u="none" strike="noStrike" cap="none" dirty="0">
              <a:solidFill>
                <a:srgbClr val="EDEDED"/>
              </a:solidFill>
              <a:latin typeface="Corbel"/>
              <a:ea typeface="Corbel"/>
              <a:cs typeface="Corbel"/>
              <a:sym typeface="Corbel"/>
            </a:endParaRPr>
          </a:p>
          <a:p>
            <a:pPr marL="685800" marR="0" lvl="1" indent="-228600" algn="l" rtl="0">
              <a:lnSpc>
                <a:spcPct val="80000"/>
              </a:lnSpc>
              <a:spcBef>
                <a:spcPts val="500"/>
              </a:spcBef>
              <a:spcAft>
                <a:spcPts val="0"/>
              </a:spcAft>
              <a:buClr>
                <a:srgbClr val="EDEDED"/>
              </a:buClr>
              <a:buSzPts val="2100"/>
              <a:buFont typeface="Arial"/>
              <a:buNone/>
            </a:pPr>
            <a:endParaRPr sz="2100" b="0" i="0" u="none" strike="noStrike" cap="none" dirty="0">
              <a:solidFill>
                <a:srgbClr val="EDEDED"/>
              </a:solidFill>
              <a:latin typeface="Corbel"/>
              <a:ea typeface="Corbel"/>
              <a:cs typeface="Corbel"/>
              <a:sym typeface="Corbel"/>
            </a:endParaRPr>
          </a:p>
          <a:p>
            <a:pPr marL="685800" marR="0" lvl="1" indent="-228600" algn="l" rtl="0">
              <a:lnSpc>
                <a:spcPct val="80000"/>
              </a:lnSpc>
              <a:spcBef>
                <a:spcPts val="500"/>
              </a:spcBef>
              <a:spcAft>
                <a:spcPts val="0"/>
              </a:spcAft>
              <a:buClr>
                <a:srgbClr val="EDEDED"/>
              </a:buClr>
              <a:buSzPts val="2100"/>
              <a:buFont typeface="Arial"/>
              <a:buNone/>
            </a:pPr>
            <a:endParaRPr sz="2100" b="0" i="0" u="none" strike="noStrike" cap="none" dirty="0">
              <a:solidFill>
                <a:srgbClr val="EDEDED"/>
              </a:solidFill>
              <a:latin typeface="Corbel"/>
              <a:ea typeface="Corbel"/>
              <a:cs typeface="Corbel"/>
              <a:sym typeface="Corbel"/>
            </a:endParaRPr>
          </a:p>
        </p:txBody>
      </p:sp>
      <p:sp>
        <p:nvSpPr>
          <p:cNvPr id="221" name="Shape 221"/>
          <p:cNvSpPr txBox="1">
            <a:spLocks noGrp="1"/>
          </p:cNvSpPr>
          <p:nvPr>
            <p:ph sz="half" idx="2"/>
          </p:nvPr>
        </p:nvSpPr>
        <p:spPr>
          <a:xfrm>
            <a:off x="6359611" y="2174789"/>
            <a:ext cx="4994189" cy="4002174"/>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EDEDED"/>
              </a:buClr>
              <a:buSzPts val="2000"/>
              <a:buNone/>
            </a:pPr>
            <a:r>
              <a:rPr lang="en-US" sz="2000" b="0" i="0" u="none" strike="noStrike" cap="none" dirty="0">
                <a:solidFill>
                  <a:schemeClr val="accent4">
                    <a:lumMod val="75000"/>
                  </a:schemeClr>
                </a:solidFill>
                <a:latin typeface="Arial Black"/>
                <a:ea typeface="Arial Black"/>
                <a:cs typeface="Arial Black"/>
                <a:sym typeface="Arial Black"/>
              </a:rPr>
              <a:t>State Aid		$15,880,169</a:t>
            </a:r>
            <a:endParaRPr dirty="0">
              <a:solidFill>
                <a:schemeClr val="accent4">
                  <a:lumMod val="75000"/>
                </a:schemeClr>
              </a:solidFill>
            </a:endParaRPr>
          </a:p>
          <a:p>
            <a:pPr marL="0" marR="0" lvl="0" indent="0" algn="l" rtl="0">
              <a:lnSpc>
                <a:spcPct val="80000"/>
              </a:lnSpc>
              <a:spcBef>
                <a:spcPts val="1000"/>
              </a:spcBef>
              <a:spcAft>
                <a:spcPts val="0"/>
              </a:spcAft>
              <a:buClr>
                <a:srgbClr val="EDEDED"/>
              </a:buClr>
              <a:buSzPts val="2000"/>
              <a:buNone/>
            </a:pPr>
            <a:r>
              <a:rPr lang="en-US" sz="2000" b="0" i="0" u="none" strike="noStrike" cap="none" dirty="0">
                <a:solidFill>
                  <a:schemeClr val="accent4">
                    <a:lumMod val="75000"/>
                  </a:schemeClr>
                </a:solidFill>
                <a:latin typeface="Arial Black"/>
                <a:ea typeface="Arial Black"/>
                <a:cs typeface="Arial Black"/>
                <a:sym typeface="Arial Black"/>
              </a:rPr>
              <a:t>Tax Levy		$13,944,841</a:t>
            </a:r>
            <a:endParaRPr dirty="0">
              <a:solidFill>
                <a:schemeClr val="accent4">
                  <a:lumMod val="75000"/>
                </a:schemeClr>
              </a:solidFill>
            </a:endParaRPr>
          </a:p>
          <a:p>
            <a:pPr marL="0" marR="0" lvl="0" indent="0" algn="l" rtl="0">
              <a:lnSpc>
                <a:spcPct val="80000"/>
              </a:lnSpc>
              <a:spcBef>
                <a:spcPts val="1000"/>
              </a:spcBef>
              <a:spcAft>
                <a:spcPts val="0"/>
              </a:spcAft>
              <a:buClr>
                <a:srgbClr val="EDEDED"/>
              </a:buClr>
              <a:buSzPts val="2000"/>
              <a:buNone/>
            </a:pPr>
            <a:r>
              <a:rPr lang="en-US" sz="2000" b="0" i="0" u="none" strike="noStrike" cap="none" dirty="0">
                <a:solidFill>
                  <a:schemeClr val="accent4">
                    <a:lumMod val="75000"/>
                  </a:schemeClr>
                </a:solidFill>
                <a:latin typeface="Arial Black"/>
                <a:ea typeface="Arial Black"/>
                <a:cs typeface="Arial Black"/>
                <a:sym typeface="Arial Black"/>
              </a:rPr>
              <a:t>Other</a:t>
            </a:r>
            <a:r>
              <a:rPr lang="en-US" sz="2000" dirty="0">
                <a:solidFill>
                  <a:schemeClr val="accent4">
                    <a:lumMod val="75000"/>
                  </a:schemeClr>
                </a:solidFill>
                <a:latin typeface="Arial Black"/>
                <a:ea typeface="Arial Black"/>
                <a:cs typeface="Arial Black"/>
                <a:sym typeface="Arial Black"/>
              </a:rPr>
              <a:t>		</a:t>
            </a:r>
            <a:r>
              <a:rPr lang="en-US" sz="2000" b="0" i="0" u="none" strike="noStrike" cap="none" dirty="0">
                <a:solidFill>
                  <a:schemeClr val="accent4">
                    <a:lumMod val="75000"/>
                  </a:schemeClr>
                </a:solidFill>
                <a:latin typeface="Arial Black"/>
                <a:ea typeface="Arial Black"/>
                <a:cs typeface="Arial Black"/>
                <a:sym typeface="Arial Black"/>
              </a:rPr>
              <a:t>	$  1,046,378</a:t>
            </a:r>
            <a:endParaRPr dirty="0">
              <a:solidFill>
                <a:schemeClr val="accent4">
                  <a:lumMod val="75000"/>
                </a:schemeClr>
              </a:solidFill>
            </a:endParaRPr>
          </a:p>
          <a:p>
            <a:pPr marL="0" marR="0" lvl="0" indent="0" algn="l" rtl="0">
              <a:lnSpc>
                <a:spcPct val="80000"/>
              </a:lnSpc>
              <a:spcBef>
                <a:spcPts val="1000"/>
              </a:spcBef>
              <a:spcAft>
                <a:spcPts val="0"/>
              </a:spcAft>
              <a:buClr>
                <a:srgbClr val="EDEDED"/>
              </a:buClr>
              <a:buSzPts val="2000"/>
              <a:buNone/>
            </a:pPr>
            <a:r>
              <a:rPr lang="en-US" sz="2000" b="0" i="0" u="none" strike="noStrike" cap="none" dirty="0">
                <a:solidFill>
                  <a:schemeClr val="accent4">
                    <a:lumMod val="75000"/>
                  </a:schemeClr>
                </a:solidFill>
                <a:latin typeface="Arial Black"/>
                <a:ea typeface="Arial Black"/>
                <a:cs typeface="Arial Black"/>
                <a:sym typeface="Arial Black"/>
              </a:rPr>
              <a:t>Reserves		$     212,911</a:t>
            </a:r>
          </a:p>
          <a:p>
            <a:pPr marL="0" marR="0" lvl="0" indent="0" algn="l" rtl="0">
              <a:lnSpc>
                <a:spcPct val="80000"/>
              </a:lnSpc>
              <a:spcBef>
                <a:spcPts val="1000"/>
              </a:spcBef>
              <a:spcAft>
                <a:spcPts val="0"/>
              </a:spcAft>
              <a:buClr>
                <a:srgbClr val="EDEDED"/>
              </a:buClr>
              <a:buSzPts val="2000"/>
              <a:buNone/>
            </a:pPr>
            <a:r>
              <a:rPr lang="en-US" sz="2000" b="0" i="0" u="none" strike="noStrike" cap="none" dirty="0">
                <a:solidFill>
                  <a:schemeClr val="accent4">
                    <a:lumMod val="75000"/>
                  </a:schemeClr>
                </a:solidFill>
                <a:latin typeface="Arial Black"/>
                <a:ea typeface="Arial Black"/>
                <a:cs typeface="Arial Black"/>
                <a:sym typeface="Arial Black"/>
              </a:rPr>
              <a:t>Fund Balance         </a:t>
            </a:r>
            <a:endParaRPr lang="en-US" sz="2000" dirty="0">
              <a:solidFill>
                <a:schemeClr val="accent4">
                  <a:lumMod val="75000"/>
                </a:schemeClr>
              </a:solidFill>
              <a:latin typeface="Arial Black"/>
              <a:ea typeface="Arial Black"/>
              <a:cs typeface="Arial Black"/>
              <a:sym typeface="Arial Black"/>
            </a:endParaRPr>
          </a:p>
          <a:p>
            <a:pPr marL="0" marR="0" lvl="0" indent="0" algn="l" rtl="0">
              <a:lnSpc>
                <a:spcPct val="80000"/>
              </a:lnSpc>
              <a:spcBef>
                <a:spcPts val="1000"/>
              </a:spcBef>
              <a:spcAft>
                <a:spcPts val="0"/>
              </a:spcAft>
              <a:buClr>
                <a:srgbClr val="EDEDED"/>
              </a:buClr>
              <a:buSzPts val="2000"/>
              <a:buNone/>
            </a:pPr>
            <a:r>
              <a:rPr lang="en-US" sz="2000" b="0" i="0" u="none" strike="noStrike" cap="none" dirty="0">
                <a:solidFill>
                  <a:schemeClr val="accent4">
                    <a:lumMod val="75000"/>
                  </a:schemeClr>
                </a:solidFill>
                <a:latin typeface="Arial Black"/>
                <a:ea typeface="Arial Black"/>
                <a:cs typeface="Arial Black"/>
                <a:sym typeface="Arial Black"/>
              </a:rPr>
              <a:t>Appropriated  	</a:t>
            </a:r>
            <a:r>
              <a:rPr lang="en-US" sz="2000" b="0" i="0" u="sng" strike="noStrike" cap="none" dirty="0">
                <a:solidFill>
                  <a:schemeClr val="accent4">
                    <a:lumMod val="75000"/>
                  </a:schemeClr>
                </a:solidFill>
                <a:latin typeface="Arial Black"/>
                <a:ea typeface="Arial Black"/>
                <a:cs typeface="Arial Black"/>
                <a:sym typeface="Arial Black"/>
              </a:rPr>
              <a:t> $     500,000</a:t>
            </a:r>
            <a:endParaRPr dirty="0">
              <a:solidFill>
                <a:schemeClr val="accent4">
                  <a:lumMod val="75000"/>
                </a:schemeClr>
              </a:solidFill>
            </a:endParaRPr>
          </a:p>
          <a:p>
            <a:pPr marL="0" marR="0" lvl="0" indent="0" algn="l" rtl="0">
              <a:lnSpc>
                <a:spcPct val="80000"/>
              </a:lnSpc>
              <a:spcBef>
                <a:spcPts val="1000"/>
              </a:spcBef>
              <a:spcAft>
                <a:spcPts val="0"/>
              </a:spcAft>
              <a:buClr>
                <a:srgbClr val="EDEDED"/>
              </a:buClr>
              <a:buSzPts val="2000"/>
              <a:buNone/>
            </a:pPr>
            <a:r>
              <a:rPr lang="en-US" sz="2000" b="0" i="0" u="none" strike="noStrike" cap="none" dirty="0">
                <a:solidFill>
                  <a:schemeClr val="accent4">
                    <a:lumMod val="75000"/>
                  </a:schemeClr>
                </a:solidFill>
                <a:latin typeface="Arial Black"/>
                <a:ea typeface="Arial Black"/>
                <a:cs typeface="Arial Black"/>
                <a:sym typeface="Arial Black"/>
              </a:rPr>
              <a:t>Total	    		$ </a:t>
            </a:r>
            <a:r>
              <a:rPr lang="en-US" sz="2000" dirty="0">
                <a:solidFill>
                  <a:schemeClr val="accent4">
                    <a:lumMod val="75000"/>
                  </a:schemeClr>
                </a:solidFill>
                <a:latin typeface="Arial Black"/>
                <a:ea typeface="Arial Black"/>
                <a:cs typeface="Arial Black"/>
                <a:sym typeface="Arial Black"/>
              </a:rPr>
              <a:t>31,584,299</a:t>
            </a:r>
            <a:endParaRPr sz="2000" b="0" i="0" u="none" strike="noStrike" cap="none" dirty="0">
              <a:solidFill>
                <a:schemeClr val="accent4">
                  <a:lumMod val="75000"/>
                </a:schemeClr>
              </a:solidFill>
              <a:latin typeface="Arial Black"/>
              <a:ea typeface="Arial Black"/>
              <a:cs typeface="Arial Black"/>
              <a:sym typeface="Arial Black"/>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9725"/>
    </mc:Choice>
    <mc:Fallback xmlns="">
      <p:transition spd="slow" advTm="1597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xEl>
                                              <p:pRg st="0" end="0"/>
                                            </p:txEl>
                                          </p:spTgt>
                                        </p:tgtEl>
                                        <p:attrNameLst>
                                          <p:attrName>style.visibility</p:attrName>
                                        </p:attrNameLst>
                                      </p:cBhvr>
                                      <p:to>
                                        <p:strVal val="visible"/>
                                      </p:to>
                                    </p:set>
                                    <p:animEffect transition="in" filter="fade">
                                      <p:cBhvr>
                                        <p:cTn id="7" dur="1000"/>
                                        <p:tgtEl>
                                          <p:spTgt spid="2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1">
                                            <p:txEl>
                                              <p:pRg st="1" end="1"/>
                                            </p:txEl>
                                          </p:spTgt>
                                        </p:tgtEl>
                                        <p:attrNameLst>
                                          <p:attrName>style.visibility</p:attrName>
                                        </p:attrNameLst>
                                      </p:cBhvr>
                                      <p:to>
                                        <p:strVal val="visible"/>
                                      </p:to>
                                    </p:set>
                                    <p:animEffect transition="in" filter="fade">
                                      <p:cBhvr>
                                        <p:cTn id="12" dur="1000"/>
                                        <p:tgtEl>
                                          <p:spTgt spid="2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1">
                                            <p:txEl>
                                              <p:pRg st="2" end="2"/>
                                            </p:txEl>
                                          </p:spTgt>
                                        </p:tgtEl>
                                        <p:attrNameLst>
                                          <p:attrName>style.visibility</p:attrName>
                                        </p:attrNameLst>
                                      </p:cBhvr>
                                      <p:to>
                                        <p:strVal val="visible"/>
                                      </p:to>
                                    </p:set>
                                    <p:animEffect transition="in" filter="fade">
                                      <p:cBhvr>
                                        <p:cTn id="17" dur="1000"/>
                                        <p:tgtEl>
                                          <p:spTgt spid="2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1">
                                            <p:txEl>
                                              <p:pRg st="3" end="3"/>
                                            </p:txEl>
                                          </p:spTgt>
                                        </p:tgtEl>
                                        <p:attrNameLst>
                                          <p:attrName>style.visibility</p:attrName>
                                        </p:attrNameLst>
                                      </p:cBhvr>
                                      <p:to>
                                        <p:strVal val="visible"/>
                                      </p:to>
                                    </p:set>
                                    <p:animEffect transition="in" filter="fade">
                                      <p:cBhvr>
                                        <p:cTn id="22" dur="1000"/>
                                        <p:tgtEl>
                                          <p:spTgt spid="2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1">
                                            <p:txEl>
                                              <p:pRg st="4" end="4"/>
                                            </p:txEl>
                                          </p:spTgt>
                                        </p:tgtEl>
                                        <p:attrNameLst>
                                          <p:attrName>style.visibility</p:attrName>
                                        </p:attrNameLst>
                                      </p:cBhvr>
                                      <p:to>
                                        <p:strVal val="visible"/>
                                      </p:to>
                                    </p:set>
                                    <p:animEffect transition="in" filter="fade">
                                      <p:cBhvr>
                                        <p:cTn id="27" dur="1000"/>
                                        <p:tgtEl>
                                          <p:spTgt spid="22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1">
                                            <p:txEl>
                                              <p:pRg st="5" end="5"/>
                                            </p:txEl>
                                          </p:spTgt>
                                        </p:tgtEl>
                                        <p:attrNameLst>
                                          <p:attrName>style.visibility</p:attrName>
                                        </p:attrNameLst>
                                      </p:cBhvr>
                                      <p:to>
                                        <p:strVal val="visible"/>
                                      </p:to>
                                    </p:set>
                                    <p:animEffect transition="in" filter="fade">
                                      <p:cBhvr>
                                        <p:cTn id="32" dur="1000"/>
                                        <p:tgtEl>
                                          <p:spTgt spid="22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1">
                                            <p:txEl>
                                              <p:pRg st="6" end="6"/>
                                            </p:txEl>
                                          </p:spTgt>
                                        </p:tgtEl>
                                        <p:attrNameLst>
                                          <p:attrName>style.visibility</p:attrName>
                                        </p:attrNameLst>
                                      </p:cBhvr>
                                      <p:to>
                                        <p:strVal val="visible"/>
                                      </p:to>
                                    </p:set>
                                    <p:animEffect transition="in" filter="fade">
                                      <p:cBhvr>
                                        <p:cTn id="37" dur="1000"/>
                                        <p:tgtEl>
                                          <p:spTgt spid="2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EDEDED"/>
              </a:buClr>
              <a:buSzPts val="5400"/>
              <a:buFont typeface="Arial Black"/>
              <a:buNone/>
            </a:pPr>
            <a:r>
              <a:rPr lang="en-US" sz="4000" b="0" i="0" u="none" strike="noStrike" cap="none" dirty="0">
                <a:solidFill>
                  <a:schemeClr val="accent4">
                    <a:lumMod val="75000"/>
                  </a:schemeClr>
                </a:solidFill>
                <a:latin typeface="Arial Black"/>
                <a:ea typeface="Arial Black"/>
                <a:cs typeface="Arial Black"/>
                <a:sym typeface="Arial Black"/>
              </a:rPr>
              <a:t>Tax Cap Calculation for 2026-27</a:t>
            </a:r>
            <a:endParaRPr sz="4000" b="0" i="0" u="none" strike="noStrike" cap="none" dirty="0">
              <a:solidFill>
                <a:schemeClr val="accent4">
                  <a:lumMod val="75000"/>
                </a:schemeClr>
              </a:solidFill>
              <a:latin typeface="Arial Black"/>
              <a:ea typeface="Arial Black"/>
              <a:cs typeface="Arial Black"/>
              <a:sym typeface="Arial Black"/>
            </a:endParaRPr>
          </a:p>
        </p:txBody>
      </p:sp>
      <p:sp>
        <p:nvSpPr>
          <p:cNvPr id="214" name="Shape 214"/>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marR="0" lvl="0" indent="0" algn="ctr" rtl="0">
              <a:lnSpc>
                <a:spcPct val="70000"/>
              </a:lnSpc>
              <a:spcBef>
                <a:spcPts val="0"/>
              </a:spcBef>
              <a:spcAft>
                <a:spcPts val="0"/>
              </a:spcAft>
              <a:buClr>
                <a:srgbClr val="EDEDED"/>
              </a:buClr>
              <a:buSzPts val="2380"/>
              <a:buNone/>
            </a:pPr>
            <a:r>
              <a:rPr lang="en-US" sz="2380" dirty="0">
                <a:solidFill>
                  <a:schemeClr val="accent4">
                    <a:lumMod val="75000"/>
                  </a:schemeClr>
                </a:solidFill>
                <a:latin typeface="Arial Black"/>
                <a:ea typeface="Arial Black"/>
                <a:cs typeface="Arial Black"/>
                <a:sym typeface="Arial Black"/>
              </a:rPr>
              <a:t>25</a:t>
            </a:r>
            <a:r>
              <a:rPr lang="en-US" sz="2380" b="0" i="0" u="none" strike="noStrike" cap="none" dirty="0">
                <a:solidFill>
                  <a:schemeClr val="accent4">
                    <a:lumMod val="75000"/>
                  </a:schemeClr>
                </a:solidFill>
                <a:latin typeface="Arial Black"/>
                <a:ea typeface="Arial Black"/>
                <a:cs typeface="Arial Black"/>
                <a:sym typeface="Arial Black"/>
              </a:rPr>
              <a:t>-26 Levy				         13,604,723</a:t>
            </a:r>
            <a:endParaRPr dirty="0">
              <a:solidFill>
                <a:schemeClr val="accent4">
                  <a:lumMod val="75000"/>
                </a:schemeClr>
              </a:solidFill>
            </a:endParaRPr>
          </a:p>
          <a:p>
            <a:pPr marL="0" marR="0" lvl="0" indent="0" algn="ctr" rtl="0">
              <a:lnSpc>
                <a:spcPct val="70000"/>
              </a:lnSpc>
              <a:spcBef>
                <a:spcPts val="1000"/>
              </a:spcBef>
              <a:spcAft>
                <a:spcPts val="0"/>
              </a:spcAft>
              <a:buClr>
                <a:srgbClr val="EDEDED"/>
              </a:buClr>
              <a:buSzPts val="2380"/>
              <a:buNone/>
            </a:pPr>
            <a:r>
              <a:rPr lang="en-US" sz="2380" b="0" i="0" u="none" strike="noStrike" cap="none" dirty="0">
                <a:solidFill>
                  <a:schemeClr val="accent4">
                    <a:lumMod val="75000"/>
                  </a:schemeClr>
                </a:solidFill>
                <a:latin typeface="Arial Black"/>
                <a:ea typeface="Arial Black"/>
                <a:cs typeface="Arial Black"/>
                <a:sym typeface="Arial Black"/>
              </a:rPr>
              <a:t>Tax Base Growth Factor		</a:t>
            </a:r>
            <a:r>
              <a:rPr lang="en-US" sz="2380" b="0" i="0" u="sng" strike="noStrike" cap="none" dirty="0">
                <a:solidFill>
                  <a:schemeClr val="accent4">
                    <a:lumMod val="75000"/>
                  </a:schemeClr>
                </a:solidFill>
                <a:latin typeface="Arial Black"/>
                <a:ea typeface="Arial Black"/>
                <a:cs typeface="Arial Black"/>
                <a:sym typeface="Arial Black"/>
              </a:rPr>
              <a:t>       1.0070</a:t>
            </a:r>
            <a:endParaRPr dirty="0">
              <a:solidFill>
                <a:schemeClr val="accent4">
                  <a:lumMod val="75000"/>
                </a:schemeClr>
              </a:solidFill>
            </a:endParaRPr>
          </a:p>
          <a:p>
            <a:pPr marL="0" marR="0" lvl="0" indent="0" algn="ctr" rtl="0">
              <a:lnSpc>
                <a:spcPct val="70000"/>
              </a:lnSpc>
              <a:spcBef>
                <a:spcPts val="1000"/>
              </a:spcBef>
              <a:spcAft>
                <a:spcPts val="0"/>
              </a:spcAft>
              <a:buClr>
                <a:srgbClr val="EDEDED"/>
              </a:buClr>
              <a:buSzPts val="2380"/>
              <a:buNone/>
            </a:pPr>
            <a:r>
              <a:rPr lang="en-US" sz="2380" b="0" i="0" u="none" strike="noStrike" cap="none" dirty="0">
                <a:solidFill>
                  <a:schemeClr val="accent4">
                    <a:lumMod val="75000"/>
                  </a:schemeClr>
                </a:solidFill>
                <a:latin typeface="Arial Black"/>
                <a:ea typeface="Arial Black"/>
                <a:cs typeface="Arial Black"/>
                <a:sym typeface="Arial Black"/>
              </a:rPr>
              <a:t>Total					         13,699,956</a:t>
            </a:r>
            <a:endParaRPr dirty="0">
              <a:solidFill>
                <a:schemeClr val="accent4">
                  <a:lumMod val="75000"/>
                </a:schemeClr>
              </a:solidFill>
            </a:endParaRPr>
          </a:p>
          <a:p>
            <a:pPr marL="0" marR="0" lvl="0" indent="0" algn="ctr" rtl="0">
              <a:lnSpc>
                <a:spcPct val="70000"/>
              </a:lnSpc>
              <a:spcBef>
                <a:spcPts val="1000"/>
              </a:spcBef>
              <a:spcAft>
                <a:spcPts val="0"/>
              </a:spcAft>
              <a:buClr>
                <a:srgbClr val="EDEDED"/>
              </a:buClr>
              <a:buSzPts val="2380"/>
              <a:buNone/>
            </a:pPr>
            <a:r>
              <a:rPr lang="en-US" sz="2380" b="0" i="0" u="none" strike="noStrike" cap="none" dirty="0">
                <a:solidFill>
                  <a:schemeClr val="accent4">
                    <a:lumMod val="75000"/>
                  </a:schemeClr>
                </a:solidFill>
                <a:latin typeface="Arial Black"/>
                <a:ea typeface="Arial Black"/>
                <a:cs typeface="Arial Black"/>
                <a:sym typeface="Arial Black"/>
              </a:rPr>
              <a:t>Add: 25-26 PILOTS		          </a:t>
            </a:r>
            <a:r>
              <a:rPr lang="en-US" sz="2380" b="0" i="0" u="sng" strike="noStrike" cap="none" dirty="0">
                <a:solidFill>
                  <a:schemeClr val="accent4">
                    <a:lumMod val="75000"/>
                  </a:schemeClr>
                </a:solidFill>
                <a:latin typeface="Arial Black"/>
                <a:ea typeface="Arial Black"/>
                <a:cs typeface="Arial Black"/>
                <a:sym typeface="Arial Black"/>
              </a:rPr>
              <a:t>      </a:t>
            </a:r>
            <a:r>
              <a:rPr lang="en-US" sz="2380" u="sng" dirty="0">
                <a:solidFill>
                  <a:schemeClr val="accent4">
                    <a:lumMod val="75000"/>
                  </a:schemeClr>
                </a:solidFill>
                <a:latin typeface="Arial Black"/>
                <a:ea typeface="Arial Black"/>
                <a:cs typeface="Arial Black"/>
                <a:sym typeface="Arial Black"/>
              </a:rPr>
              <a:t>18,973</a:t>
            </a:r>
          </a:p>
          <a:p>
            <a:pPr marL="0" marR="0" lvl="0" indent="0" algn="ctr" rtl="0">
              <a:lnSpc>
                <a:spcPct val="70000"/>
              </a:lnSpc>
              <a:spcBef>
                <a:spcPts val="1000"/>
              </a:spcBef>
              <a:spcAft>
                <a:spcPts val="0"/>
              </a:spcAft>
              <a:buClr>
                <a:srgbClr val="EDEDED"/>
              </a:buClr>
              <a:buSzPts val="2380"/>
              <a:buNone/>
            </a:pPr>
            <a:r>
              <a:rPr lang="en-US" sz="2380" b="0" i="0" u="none" strike="noStrike" cap="none" dirty="0">
                <a:solidFill>
                  <a:schemeClr val="accent4">
                    <a:lumMod val="75000"/>
                  </a:schemeClr>
                </a:solidFill>
                <a:latin typeface="Arial Black"/>
                <a:ea typeface="Arial Black"/>
                <a:cs typeface="Arial Black"/>
                <a:sym typeface="Arial Black"/>
              </a:rPr>
              <a:t>Total					         13,718,929</a:t>
            </a:r>
            <a:endParaRPr lang="en-US" dirty="0">
              <a:solidFill>
                <a:schemeClr val="accent4">
                  <a:lumMod val="75000"/>
                </a:schemeClr>
              </a:solidFill>
            </a:endParaRPr>
          </a:p>
          <a:p>
            <a:pPr marL="0" marR="0" lvl="0" indent="0" algn="ctr" rtl="0">
              <a:lnSpc>
                <a:spcPct val="70000"/>
              </a:lnSpc>
              <a:spcBef>
                <a:spcPts val="1000"/>
              </a:spcBef>
              <a:spcAft>
                <a:spcPts val="0"/>
              </a:spcAft>
              <a:buClr>
                <a:srgbClr val="EDEDED"/>
              </a:buClr>
              <a:buSzPts val="2380"/>
              <a:buNone/>
            </a:pPr>
            <a:r>
              <a:rPr lang="en-US" sz="2380" b="0" i="0" u="none" strike="noStrike" cap="none" dirty="0">
                <a:solidFill>
                  <a:schemeClr val="accent4">
                    <a:lumMod val="75000"/>
                  </a:schemeClr>
                </a:solidFill>
                <a:latin typeface="Arial Black"/>
                <a:ea typeface="Arial Black"/>
                <a:cs typeface="Arial Black"/>
                <a:sym typeface="Arial Black"/>
              </a:rPr>
              <a:t>Allowable Growth Factor (CPI)	</a:t>
            </a:r>
            <a:r>
              <a:rPr lang="en-US" sz="2380" b="0" i="0" u="sng" strike="noStrike" cap="none" dirty="0">
                <a:solidFill>
                  <a:schemeClr val="accent4">
                    <a:lumMod val="75000"/>
                  </a:schemeClr>
                </a:solidFill>
                <a:latin typeface="Arial Black"/>
                <a:ea typeface="Arial Black"/>
                <a:cs typeface="Arial Black"/>
                <a:sym typeface="Arial Black"/>
              </a:rPr>
              <a:t>         1.02</a:t>
            </a:r>
            <a:endParaRPr lang="en-US" dirty="0">
              <a:solidFill>
                <a:schemeClr val="accent4">
                  <a:lumMod val="75000"/>
                </a:schemeClr>
              </a:solidFill>
            </a:endParaRPr>
          </a:p>
          <a:p>
            <a:pPr marL="0" marR="0" lvl="0" indent="0" algn="ctr" rtl="0">
              <a:lnSpc>
                <a:spcPct val="70000"/>
              </a:lnSpc>
              <a:spcBef>
                <a:spcPts val="1000"/>
              </a:spcBef>
              <a:spcAft>
                <a:spcPts val="0"/>
              </a:spcAft>
              <a:buClr>
                <a:srgbClr val="EDEDED"/>
              </a:buClr>
              <a:buSzPts val="2380"/>
              <a:buNone/>
            </a:pPr>
            <a:r>
              <a:rPr lang="en-US" sz="2380" b="0" i="0" u="none" strike="noStrike" cap="none" dirty="0">
                <a:solidFill>
                  <a:schemeClr val="accent4">
                    <a:lumMod val="75000"/>
                  </a:schemeClr>
                </a:solidFill>
                <a:latin typeface="Arial Black"/>
                <a:ea typeface="Arial Black"/>
                <a:cs typeface="Arial Black"/>
                <a:sym typeface="Arial Black"/>
              </a:rPr>
              <a:t>Total					          13,993,308</a:t>
            </a:r>
            <a:endParaRPr dirty="0">
              <a:solidFill>
                <a:schemeClr val="accent4">
                  <a:lumMod val="75000"/>
                </a:schemeClr>
              </a:solidFill>
            </a:endParaRPr>
          </a:p>
          <a:p>
            <a:pPr marL="0" marR="0" lvl="0" indent="0" algn="ctr" rtl="0">
              <a:lnSpc>
                <a:spcPct val="70000"/>
              </a:lnSpc>
              <a:spcBef>
                <a:spcPts val="1000"/>
              </a:spcBef>
              <a:spcAft>
                <a:spcPts val="0"/>
              </a:spcAft>
              <a:buClr>
                <a:srgbClr val="EDEDED"/>
              </a:buClr>
              <a:buSzPts val="2380"/>
              <a:buNone/>
            </a:pPr>
            <a:r>
              <a:rPr lang="en-US" sz="2380" b="0" i="0" u="none" strike="noStrike" cap="none" dirty="0">
                <a:solidFill>
                  <a:schemeClr val="accent4">
                    <a:lumMod val="75000"/>
                  </a:schemeClr>
                </a:solidFill>
                <a:latin typeface="Arial Black"/>
                <a:ea typeface="Arial Black"/>
                <a:cs typeface="Arial Black"/>
                <a:sym typeface="Arial Black"/>
              </a:rPr>
              <a:t>Less: </a:t>
            </a:r>
            <a:r>
              <a:rPr lang="en-US" sz="2380" dirty="0">
                <a:solidFill>
                  <a:schemeClr val="accent4">
                    <a:lumMod val="75000"/>
                  </a:schemeClr>
                </a:solidFill>
                <a:latin typeface="Arial Black"/>
                <a:ea typeface="Arial Black"/>
                <a:cs typeface="Arial Black"/>
                <a:sym typeface="Arial Black"/>
              </a:rPr>
              <a:t>26</a:t>
            </a:r>
            <a:r>
              <a:rPr lang="en-US" sz="2380" b="0" i="0" u="none" strike="noStrike" cap="none" dirty="0">
                <a:solidFill>
                  <a:schemeClr val="accent4">
                    <a:lumMod val="75000"/>
                  </a:schemeClr>
                </a:solidFill>
                <a:latin typeface="Arial Black"/>
                <a:ea typeface="Arial Black"/>
                <a:cs typeface="Arial Black"/>
                <a:sym typeface="Arial Black"/>
              </a:rPr>
              <a:t>-27 PILOTS			</a:t>
            </a:r>
            <a:r>
              <a:rPr lang="en-US" sz="2380" b="0" i="0" u="sng" strike="noStrike" cap="none" dirty="0">
                <a:solidFill>
                  <a:schemeClr val="accent4">
                    <a:lumMod val="75000"/>
                  </a:schemeClr>
                </a:solidFill>
                <a:latin typeface="Arial Black"/>
                <a:ea typeface="Arial Black"/>
                <a:cs typeface="Arial Black"/>
                <a:sym typeface="Arial Black"/>
              </a:rPr>
              <a:t>       19,678</a:t>
            </a:r>
            <a:endParaRPr dirty="0">
              <a:solidFill>
                <a:schemeClr val="accent4">
                  <a:lumMod val="75000"/>
                </a:schemeClr>
              </a:solidFill>
            </a:endParaRPr>
          </a:p>
          <a:p>
            <a:pPr marL="0" marR="0" lvl="0" indent="0" algn="ctr" rtl="0">
              <a:lnSpc>
                <a:spcPct val="70000"/>
              </a:lnSpc>
              <a:spcBef>
                <a:spcPts val="1000"/>
              </a:spcBef>
              <a:spcAft>
                <a:spcPts val="0"/>
              </a:spcAft>
              <a:buClr>
                <a:srgbClr val="EDEDED"/>
              </a:buClr>
              <a:buSzPts val="2380"/>
              <a:buNone/>
            </a:pPr>
            <a:r>
              <a:rPr lang="en-US" sz="2380" b="0" i="0" u="none" strike="noStrike" cap="none" dirty="0">
                <a:solidFill>
                  <a:schemeClr val="accent4">
                    <a:lumMod val="75000"/>
                  </a:schemeClr>
                </a:solidFill>
                <a:latin typeface="Arial Black"/>
                <a:ea typeface="Arial Black"/>
                <a:cs typeface="Arial Black"/>
                <a:sym typeface="Arial Black"/>
              </a:rPr>
              <a:t>Total					          </a:t>
            </a:r>
            <a:r>
              <a:rPr lang="en-US" sz="2380" dirty="0">
                <a:solidFill>
                  <a:schemeClr val="accent4">
                    <a:lumMod val="75000"/>
                  </a:schemeClr>
                </a:solidFill>
                <a:latin typeface="Arial Black"/>
                <a:ea typeface="Arial Black"/>
                <a:cs typeface="Arial Black"/>
                <a:sym typeface="Arial Black"/>
              </a:rPr>
              <a:t>13,973,630</a:t>
            </a:r>
            <a:endParaRPr dirty="0">
              <a:solidFill>
                <a:schemeClr val="accent4">
                  <a:lumMod val="75000"/>
                </a:schemeClr>
              </a:solidFill>
            </a:endParaRPr>
          </a:p>
          <a:p>
            <a:pPr marL="0" marR="0" lvl="0" indent="0" algn="ctr" rtl="0">
              <a:lnSpc>
                <a:spcPct val="70000"/>
              </a:lnSpc>
              <a:spcBef>
                <a:spcPts val="1000"/>
              </a:spcBef>
              <a:spcAft>
                <a:spcPts val="0"/>
              </a:spcAft>
              <a:buClr>
                <a:srgbClr val="EDEDED"/>
              </a:buClr>
              <a:buSzPts val="2380"/>
              <a:buNone/>
            </a:pPr>
            <a:r>
              <a:rPr lang="en-US" sz="2380" b="0" i="0" u="none" strike="noStrike" cap="none" dirty="0">
                <a:solidFill>
                  <a:schemeClr val="accent4">
                    <a:lumMod val="75000"/>
                  </a:schemeClr>
                </a:solidFill>
                <a:latin typeface="Arial Black"/>
                <a:ea typeface="Arial Black"/>
                <a:cs typeface="Arial Black"/>
                <a:sym typeface="Arial Black"/>
              </a:rPr>
              <a:t>Add Eligible Carryover		</a:t>
            </a:r>
            <a:r>
              <a:rPr lang="en-US" sz="2380" b="0" i="0" u="sng" strike="noStrike" cap="none" dirty="0">
                <a:solidFill>
                  <a:schemeClr val="accent4">
                    <a:lumMod val="75000"/>
                  </a:schemeClr>
                </a:solidFill>
                <a:latin typeface="Arial Black"/>
                <a:ea typeface="Arial Black"/>
                <a:cs typeface="Arial Black"/>
                <a:sym typeface="Arial Black"/>
              </a:rPr>
              <a:t>      </a:t>
            </a:r>
            <a:r>
              <a:rPr lang="en-US" sz="2380" u="sng" dirty="0">
                <a:solidFill>
                  <a:schemeClr val="accent4">
                    <a:lumMod val="75000"/>
                  </a:schemeClr>
                </a:solidFill>
                <a:latin typeface="Arial Black"/>
                <a:ea typeface="Arial Black"/>
                <a:cs typeface="Arial Black"/>
                <a:sym typeface="Arial Black"/>
              </a:rPr>
              <a:t>208,694</a:t>
            </a:r>
            <a:endParaRPr dirty="0">
              <a:solidFill>
                <a:schemeClr val="accent4">
                  <a:lumMod val="75000"/>
                </a:schemeClr>
              </a:solidFill>
            </a:endParaRPr>
          </a:p>
          <a:p>
            <a:pPr marL="0" marR="0" lvl="0" indent="0" algn="ctr" rtl="0">
              <a:lnSpc>
                <a:spcPct val="70000"/>
              </a:lnSpc>
              <a:spcBef>
                <a:spcPts val="1000"/>
              </a:spcBef>
              <a:spcAft>
                <a:spcPts val="0"/>
              </a:spcAft>
              <a:buClr>
                <a:srgbClr val="EDEDED"/>
              </a:buClr>
              <a:buSzPts val="2380"/>
              <a:buNone/>
            </a:pPr>
            <a:r>
              <a:rPr lang="en-US" sz="2380" b="0" i="0" u="none" strike="noStrike" cap="none" dirty="0">
                <a:solidFill>
                  <a:schemeClr val="accent4">
                    <a:lumMod val="75000"/>
                  </a:schemeClr>
                </a:solidFill>
                <a:latin typeface="Arial Black"/>
                <a:ea typeface="Arial Black"/>
                <a:cs typeface="Arial Black"/>
                <a:sym typeface="Arial Black"/>
              </a:rPr>
              <a:t>          Total Tax Levy Limit                       14,182,324   </a:t>
            </a:r>
            <a:r>
              <a:rPr lang="en-US" sz="1400" b="0" i="0" u="none" strike="noStrike" cap="none" dirty="0">
                <a:solidFill>
                  <a:schemeClr val="accent4">
                    <a:lumMod val="75000"/>
                  </a:schemeClr>
                </a:solidFill>
                <a:latin typeface="Arial Black"/>
                <a:ea typeface="Arial Black"/>
                <a:cs typeface="Arial Black"/>
                <a:sym typeface="Arial Black"/>
              </a:rPr>
              <a:t>4.25%</a:t>
            </a:r>
            <a:endParaRPr sz="1400" b="0" i="0" u="none" strike="noStrike" cap="none" dirty="0">
              <a:solidFill>
                <a:schemeClr val="accent4">
                  <a:lumMod val="75000"/>
                </a:schemeClr>
              </a:solidFill>
              <a:latin typeface="Arial Black"/>
              <a:ea typeface="Arial Black"/>
              <a:cs typeface="Arial Black"/>
              <a:sym typeface="Arial Black"/>
            </a:endParaRPr>
          </a:p>
        </p:txBody>
      </p:sp>
    </p:spTree>
  </p:cSld>
  <p:clrMapOvr>
    <a:masterClrMapping/>
  </p:clrMapOvr>
  <mc:AlternateContent xmlns:mc="http://schemas.openxmlformats.org/markup-compatibility/2006" xmlns:p14="http://schemas.microsoft.com/office/powerpoint/2010/main">
    <mc:Choice Requires="p14">
      <p:transition spd="slow" p14:dur="2000" advTm="130963"/>
    </mc:Choice>
    <mc:Fallback xmlns="">
      <p:transition spd="slow" advTm="13096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1AA5-68B4-422D-A996-325452900603}"/>
              </a:ext>
            </a:extLst>
          </p:cNvPr>
          <p:cNvSpPr>
            <a:spLocks noGrp="1"/>
          </p:cNvSpPr>
          <p:nvPr>
            <p:ph type="title"/>
          </p:nvPr>
        </p:nvSpPr>
        <p:spPr/>
        <p:txBody>
          <a:bodyPr/>
          <a:lstStyle/>
          <a:p>
            <a:r>
              <a:rPr lang="en-US" dirty="0">
                <a:latin typeface="Arial Black" panose="020B0A04020102020204" pitchFamily="34" charset="0"/>
              </a:rPr>
              <a:t>Tax Levy Historically</a:t>
            </a:r>
          </a:p>
        </p:txBody>
      </p:sp>
      <p:graphicFrame>
        <p:nvGraphicFramePr>
          <p:cNvPr id="4" name="Table 4">
            <a:extLst>
              <a:ext uri="{FF2B5EF4-FFF2-40B4-BE49-F238E27FC236}">
                <a16:creationId xmlns:a16="http://schemas.microsoft.com/office/drawing/2014/main" id="{8216E92B-94B3-43AD-AA6E-8EA8F0713934}"/>
              </a:ext>
            </a:extLst>
          </p:cNvPr>
          <p:cNvGraphicFramePr>
            <a:graphicFrameLocks noGrp="1"/>
          </p:cNvGraphicFramePr>
          <p:nvPr>
            <p:ph idx="1"/>
            <p:extLst>
              <p:ext uri="{D42A27DB-BD31-4B8C-83A1-F6EECF244321}">
                <p14:modId xmlns:p14="http://schemas.microsoft.com/office/powerpoint/2010/main" val="3399864907"/>
              </p:ext>
            </p:extLst>
          </p:nvPr>
        </p:nvGraphicFramePr>
        <p:xfrm>
          <a:off x="1143000" y="2057400"/>
          <a:ext cx="9872661" cy="2225040"/>
        </p:xfrm>
        <a:graphic>
          <a:graphicData uri="http://schemas.openxmlformats.org/drawingml/2006/table">
            <a:tbl>
              <a:tblPr firstRow="1" bandRow="1">
                <a:tableStyleId>{5C22544A-7EE6-4342-B048-85BDC9FD1C3A}</a:tableStyleId>
              </a:tblPr>
              <a:tblGrid>
                <a:gridCol w="3290887">
                  <a:extLst>
                    <a:ext uri="{9D8B030D-6E8A-4147-A177-3AD203B41FA5}">
                      <a16:colId xmlns:a16="http://schemas.microsoft.com/office/drawing/2014/main" val="1032797797"/>
                    </a:ext>
                  </a:extLst>
                </a:gridCol>
                <a:gridCol w="3290887">
                  <a:extLst>
                    <a:ext uri="{9D8B030D-6E8A-4147-A177-3AD203B41FA5}">
                      <a16:colId xmlns:a16="http://schemas.microsoft.com/office/drawing/2014/main" val="3944987302"/>
                    </a:ext>
                  </a:extLst>
                </a:gridCol>
                <a:gridCol w="3290887">
                  <a:extLst>
                    <a:ext uri="{9D8B030D-6E8A-4147-A177-3AD203B41FA5}">
                      <a16:colId xmlns:a16="http://schemas.microsoft.com/office/drawing/2014/main" val="3059697301"/>
                    </a:ext>
                  </a:extLst>
                </a:gridCol>
              </a:tblGrid>
              <a:tr h="370840">
                <a:tc>
                  <a:txBody>
                    <a:bodyPr/>
                    <a:lstStyle/>
                    <a:p>
                      <a:r>
                        <a:rPr lang="en-US" dirty="0"/>
                        <a:t>Year</a:t>
                      </a:r>
                    </a:p>
                  </a:txBody>
                  <a:tcPr/>
                </a:tc>
                <a:tc>
                  <a:txBody>
                    <a:bodyPr/>
                    <a:lstStyle/>
                    <a:p>
                      <a:r>
                        <a:rPr lang="en-US" dirty="0"/>
                        <a:t>Tax Levy</a:t>
                      </a:r>
                    </a:p>
                  </a:txBody>
                  <a:tcPr/>
                </a:tc>
                <a:tc>
                  <a:txBody>
                    <a:bodyPr/>
                    <a:lstStyle/>
                    <a:p>
                      <a:r>
                        <a:rPr lang="en-US" dirty="0"/>
                        <a:t>Percent Change</a:t>
                      </a:r>
                    </a:p>
                  </a:txBody>
                  <a:tcPr/>
                </a:tc>
                <a:extLst>
                  <a:ext uri="{0D108BD9-81ED-4DB2-BD59-A6C34878D82A}">
                    <a16:rowId xmlns:a16="http://schemas.microsoft.com/office/drawing/2014/main" val="2127820917"/>
                  </a:ext>
                </a:extLst>
              </a:tr>
              <a:tr h="370840">
                <a:tc>
                  <a:txBody>
                    <a:bodyPr/>
                    <a:lstStyle/>
                    <a:p>
                      <a:r>
                        <a:rPr lang="en-US" dirty="0"/>
                        <a:t>2021-22</a:t>
                      </a:r>
                    </a:p>
                  </a:txBody>
                  <a:tcPr/>
                </a:tc>
                <a:tc>
                  <a:txBody>
                    <a:bodyPr/>
                    <a:lstStyle/>
                    <a:p>
                      <a:r>
                        <a:rPr lang="en-US" dirty="0"/>
                        <a:t>$12,689,987</a:t>
                      </a:r>
                    </a:p>
                  </a:txBody>
                  <a:tcPr/>
                </a:tc>
                <a:tc>
                  <a:txBody>
                    <a:bodyPr/>
                    <a:lstStyle/>
                    <a:p>
                      <a:r>
                        <a:rPr lang="en-US" dirty="0"/>
                        <a:t>1.79%</a:t>
                      </a:r>
                    </a:p>
                  </a:txBody>
                  <a:tcPr/>
                </a:tc>
                <a:extLst>
                  <a:ext uri="{0D108BD9-81ED-4DB2-BD59-A6C34878D82A}">
                    <a16:rowId xmlns:a16="http://schemas.microsoft.com/office/drawing/2014/main" val="3385535715"/>
                  </a:ext>
                </a:extLst>
              </a:tr>
              <a:tr h="370840">
                <a:tc>
                  <a:txBody>
                    <a:bodyPr/>
                    <a:lstStyle/>
                    <a:p>
                      <a:r>
                        <a:rPr lang="en-US" dirty="0"/>
                        <a:t>2022-23</a:t>
                      </a:r>
                    </a:p>
                  </a:txBody>
                  <a:tcPr/>
                </a:tc>
                <a:tc>
                  <a:txBody>
                    <a:bodyPr/>
                    <a:lstStyle/>
                    <a:p>
                      <a:r>
                        <a:rPr lang="en-US" dirty="0"/>
                        <a:t>$12,689,987</a:t>
                      </a:r>
                    </a:p>
                  </a:txBody>
                  <a:tcPr/>
                </a:tc>
                <a:tc>
                  <a:txBody>
                    <a:bodyPr/>
                    <a:lstStyle/>
                    <a:p>
                      <a:r>
                        <a:rPr lang="en-US" dirty="0"/>
                        <a:t>0%</a:t>
                      </a:r>
                    </a:p>
                  </a:txBody>
                  <a:tcPr/>
                </a:tc>
                <a:extLst>
                  <a:ext uri="{0D108BD9-81ED-4DB2-BD59-A6C34878D82A}">
                    <a16:rowId xmlns:a16="http://schemas.microsoft.com/office/drawing/2014/main" val="750972840"/>
                  </a:ext>
                </a:extLst>
              </a:tr>
              <a:tr h="370840">
                <a:tc>
                  <a:txBody>
                    <a:bodyPr/>
                    <a:lstStyle/>
                    <a:p>
                      <a:r>
                        <a:rPr lang="en-US" dirty="0"/>
                        <a:t>2023-24</a:t>
                      </a:r>
                    </a:p>
                  </a:txBody>
                  <a:tcPr/>
                </a:tc>
                <a:tc>
                  <a:txBody>
                    <a:bodyPr/>
                    <a:lstStyle/>
                    <a:p>
                      <a:r>
                        <a:rPr lang="en-US" dirty="0"/>
                        <a:t>$13,019,926</a:t>
                      </a:r>
                    </a:p>
                  </a:txBody>
                  <a:tcPr/>
                </a:tc>
                <a:tc>
                  <a:txBody>
                    <a:bodyPr/>
                    <a:lstStyle/>
                    <a:p>
                      <a:r>
                        <a:rPr lang="en-US" dirty="0"/>
                        <a:t>2.6%</a:t>
                      </a:r>
                    </a:p>
                  </a:txBody>
                  <a:tcPr/>
                </a:tc>
                <a:extLst>
                  <a:ext uri="{0D108BD9-81ED-4DB2-BD59-A6C34878D82A}">
                    <a16:rowId xmlns:a16="http://schemas.microsoft.com/office/drawing/2014/main" val="2560329144"/>
                  </a:ext>
                </a:extLst>
              </a:tr>
              <a:tr h="370840">
                <a:tc>
                  <a:txBody>
                    <a:bodyPr/>
                    <a:lstStyle/>
                    <a:p>
                      <a:r>
                        <a:rPr lang="en-US" dirty="0"/>
                        <a:t>2024-25</a:t>
                      </a:r>
                    </a:p>
                  </a:txBody>
                  <a:tcPr/>
                </a:tc>
                <a:tc>
                  <a:txBody>
                    <a:bodyPr/>
                    <a:lstStyle/>
                    <a:p>
                      <a:r>
                        <a:rPr lang="en-US" dirty="0"/>
                        <a:t>$13,351,053</a:t>
                      </a:r>
                    </a:p>
                  </a:txBody>
                  <a:tcPr/>
                </a:tc>
                <a:tc>
                  <a:txBody>
                    <a:bodyPr/>
                    <a:lstStyle/>
                    <a:p>
                      <a:r>
                        <a:rPr lang="en-US" dirty="0"/>
                        <a:t>2.54%</a:t>
                      </a:r>
                    </a:p>
                  </a:txBody>
                  <a:tcPr/>
                </a:tc>
                <a:extLst>
                  <a:ext uri="{0D108BD9-81ED-4DB2-BD59-A6C34878D82A}">
                    <a16:rowId xmlns:a16="http://schemas.microsoft.com/office/drawing/2014/main" val="2091859011"/>
                  </a:ext>
                </a:extLst>
              </a:tr>
              <a:tr h="370840">
                <a:tc>
                  <a:txBody>
                    <a:bodyPr/>
                    <a:lstStyle/>
                    <a:p>
                      <a:r>
                        <a:rPr lang="en-US" dirty="0"/>
                        <a:t>2025-26</a:t>
                      </a:r>
                    </a:p>
                  </a:txBody>
                  <a:tcPr/>
                </a:tc>
                <a:tc>
                  <a:txBody>
                    <a:bodyPr/>
                    <a:lstStyle/>
                    <a:p>
                      <a:r>
                        <a:rPr lang="en-US" dirty="0"/>
                        <a:t>$13,604,723</a:t>
                      </a:r>
                    </a:p>
                  </a:txBody>
                  <a:tcPr/>
                </a:tc>
                <a:tc>
                  <a:txBody>
                    <a:bodyPr/>
                    <a:lstStyle/>
                    <a:p>
                      <a:r>
                        <a:rPr lang="en-US" dirty="0"/>
                        <a:t>1.9%</a:t>
                      </a:r>
                    </a:p>
                  </a:txBody>
                  <a:tcPr/>
                </a:tc>
                <a:extLst>
                  <a:ext uri="{0D108BD9-81ED-4DB2-BD59-A6C34878D82A}">
                    <a16:rowId xmlns:a16="http://schemas.microsoft.com/office/drawing/2014/main" val="2410175691"/>
                  </a:ext>
                </a:extLst>
              </a:tr>
            </a:tbl>
          </a:graphicData>
        </a:graphic>
      </p:graphicFrame>
    </p:spTree>
    <p:extLst>
      <p:ext uri="{BB962C8B-B14F-4D97-AF65-F5344CB8AC3E}">
        <p14:creationId xmlns:p14="http://schemas.microsoft.com/office/powerpoint/2010/main" val="3068298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51690-7095-4BF9-9BE7-5032F3411ED7}"/>
              </a:ext>
            </a:extLst>
          </p:cNvPr>
          <p:cNvSpPr>
            <a:spLocks noGrp="1"/>
          </p:cNvSpPr>
          <p:nvPr>
            <p:ph type="title"/>
          </p:nvPr>
        </p:nvSpPr>
        <p:spPr/>
        <p:txBody>
          <a:bodyPr/>
          <a:lstStyle/>
          <a:p>
            <a:r>
              <a:rPr lang="en-US" dirty="0">
                <a:latin typeface="Arial Black" panose="020B0A04020102020204" pitchFamily="34" charset="0"/>
              </a:rPr>
              <a:t>Expenditure Budget</a:t>
            </a:r>
          </a:p>
        </p:txBody>
      </p:sp>
      <p:sp>
        <p:nvSpPr>
          <p:cNvPr id="3" name="Content Placeholder 2">
            <a:extLst>
              <a:ext uri="{FF2B5EF4-FFF2-40B4-BE49-F238E27FC236}">
                <a16:creationId xmlns:a16="http://schemas.microsoft.com/office/drawing/2014/main" id="{723795F9-BDB0-4E46-9700-6ED16D94426C}"/>
              </a:ext>
            </a:extLst>
          </p:cNvPr>
          <p:cNvSpPr>
            <a:spLocks noGrp="1"/>
          </p:cNvSpPr>
          <p:nvPr>
            <p:ph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8427">
                    <a:lumMod val="75000"/>
                  </a:srgbClr>
                </a:solidFill>
                <a:effectLst/>
                <a:uLnTx/>
                <a:uFillTx/>
                <a:latin typeface="Arial Black" panose="020B0A04020102020204" pitchFamily="34" charset="0"/>
                <a:cs typeface="Arial"/>
                <a:sym typeface="Arial"/>
              </a:rPr>
              <a:t>NYS requires all school districts to present their expenditure budget in a Tri-Component Expenditure Format (3 parts)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rgbClr val="FF8427">
                  <a:lumMod val="75000"/>
                </a:srgbClr>
              </a:solidFill>
              <a:effectLst/>
              <a:uLnTx/>
              <a:uFillTx/>
              <a:latin typeface="Arial Black" panose="020B0A040201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8427">
                    <a:lumMod val="75000"/>
                  </a:srgbClr>
                </a:solidFill>
                <a:effectLst/>
                <a:uLnTx/>
                <a:uFillTx/>
                <a:latin typeface="Arial Black" panose="020B0A04020102020204" pitchFamily="34" charset="0"/>
                <a:cs typeface="Arial"/>
                <a:sym typeface="Arial"/>
              </a:rPr>
              <a:t>Part I – Program Expenditures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8427">
                    <a:lumMod val="75000"/>
                  </a:srgbClr>
                </a:solidFill>
                <a:effectLst/>
                <a:uLnTx/>
                <a:uFillTx/>
                <a:latin typeface="Arial Black" panose="020B0A04020102020204" pitchFamily="34" charset="0"/>
                <a:cs typeface="Arial"/>
                <a:sym typeface="Arial"/>
              </a:rPr>
              <a:t>Instructional Salaries &amp; Benefits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8427">
                    <a:lumMod val="75000"/>
                  </a:srgbClr>
                </a:solidFill>
                <a:effectLst/>
                <a:uLnTx/>
                <a:uFillTx/>
                <a:latin typeface="Arial Black" panose="020B0A04020102020204" pitchFamily="34" charset="0"/>
                <a:cs typeface="Arial"/>
                <a:sym typeface="Arial"/>
              </a:rPr>
              <a:t>Student Transportation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8427">
                    <a:lumMod val="75000"/>
                  </a:srgbClr>
                </a:solidFill>
                <a:effectLst/>
                <a:uLnTx/>
                <a:uFillTx/>
                <a:latin typeface="Arial Black" panose="020B0A04020102020204" pitchFamily="34" charset="0"/>
                <a:cs typeface="Arial"/>
                <a:sym typeface="Arial"/>
              </a:rPr>
              <a:t>Instructional Supplies &amp; Equipment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8427">
                    <a:lumMod val="75000"/>
                  </a:srgbClr>
                </a:solidFill>
                <a:effectLst/>
                <a:uLnTx/>
                <a:uFillTx/>
                <a:latin typeface="Arial Black" panose="020B0A04020102020204" pitchFamily="34" charset="0"/>
                <a:cs typeface="Arial"/>
                <a:sym typeface="Arial"/>
              </a:rPr>
              <a:t>BOCES Instructional Service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rgbClr val="FF8427">
                  <a:lumMod val="75000"/>
                </a:srgbClr>
              </a:solidFill>
              <a:effectLst/>
              <a:uLnTx/>
              <a:uFillTx/>
              <a:latin typeface="Arial Black" panose="020B0A040201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8427">
                    <a:lumMod val="75000"/>
                  </a:srgbClr>
                </a:solidFill>
                <a:effectLst/>
                <a:uLnTx/>
                <a:uFillTx/>
                <a:latin typeface="Arial Black" panose="020B0A04020102020204" pitchFamily="34" charset="0"/>
                <a:cs typeface="Arial"/>
                <a:sym typeface="Arial"/>
              </a:rPr>
              <a:t>Part II – Capital Expenditures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8427">
                    <a:lumMod val="75000"/>
                  </a:srgbClr>
                </a:solidFill>
                <a:effectLst/>
                <a:uLnTx/>
                <a:uFillTx/>
                <a:latin typeface="Arial Black" panose="020B0A04020102020204" pitchFamily="34" charset="0"/>
                <a:cs typeface="Arial"/>
                <a:sym typeface="Arial"/>
              </a:rPr>
              <a:t>Maintenance of Buildings and Grounds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8427">
                    <a:lumMod val="75000"/>
                  </a:srgbClr>
                </a:solidFill>
                <a:effectLst/>
                <a:uLnTx/>
                <a:uFillTx/>
                <a:latin typeface="Arial Black" panose="020B0A04020102020204" pitchFamily="34" charset="0"/>
                <a:cs typeface="Arial"/>
                <a:sym typeface="Arial"/>
              </a:rPr>
              <a:t>Maintenance Contracts for District Equipment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8427">
                    <a:lumMod val="75000"/>
                  </a:srgbClr>
                </a:solidFill>
                <a:effectLst/>
                <a:uLnTx/>
                <a:uFillTx/>
                <a:latin typeface="Arial Black" panose="020B0A04020102020204" pitchFamily="34" charset="0"/>
                <a:cs typeface="Arial"/>
                <a:sym typeface="Arial"/>
              </a:rPr>
              <a:t>Debt Service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rgbClr val="FF8427">
                  <a:lumMod val="75000"/>
                </a:srgbClr>
              </a:solidFill>
              <a:effectLst/>
              <a:uLnTx/>
              <a:uFillTx/>
              <a:latin typeface="Arial Black" panose="020B0A040201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8427">
                    <a:lumMod val="75000"/>
                  </a:srgbClr>
                </a:solidFill>
                <a:effectLst/>
                <a:uLnTx/>
                <a:uFillTx/>
                <a:latin typeface="Arial Black" panose="020B0A04020102020204" pitchFamily="34" charset="0"/>
                <a:cs typeface="Arial"/>
                <a:sym typeface="Arial"/>
              </a:rPr>
              <a:t>Part III – Administrative Expenditures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8427">
                    <a:lumMod val="75000"/>
                  </a:srgbClr>
                </a:solidFill>
                <a:effectLst/>
                <a:uLnTx/>
                <a:uFillTx/>
                <a:latin typeface="Arial Black" panose="020B0A04020102020204" pitchFamily="34" charset="0"/>
                <a:cs typeface="Arial"/>
                <a:sym typeface="Arial"/>
              </a:rPr>
              <a:t>Board of Ed, Superintendent, Business Office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8427">
                    <a:lumMod val="75000"/>
                  </a:srgbClr>
                </a:solidFill>
                <a:effectLst/>
                <a:uLnTx/>
                <a:uFillTx/>
                <a:latin typeface="Arial Black" panose="020B0A04020102020204" pitchFamily="34" charset="0"/>
                <a:cs typeface="Arial"/>
                <a:sym typeface="Arial"/>
              </a:rPr>
              <a:t>Principals and Administrative Supports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8427">
                    <a:lumMod val="75000"/>
                  </a:srgbClr>
                </a:solidFill>
                <a:effectLst/>
                <a:uLnTx/>
                <a:uFillTx/>
                <a:latin typeface="Arial Black" panose="020B0A04020102020204" pitchFamily="34" charset="0"/>
                <a:cs typeface="Arial"/>
                <a:sym typeface="Arial"/>
              </a:rPr>
              <a:t>Contractual – Lawyers, Auditors, BOCES</a:t>
            </a:r>
          </a:p>
          <a:p>
            <a:endParaRPr lang="en-US" dirty="0"/>
          </a:p>
        </p:txBody>
      </p:sp>
      <p:pic>
        <p:nvPicPr>
          <p:cNvPr id="5" name="Picture 4">
            <a:extLst>
              <a:ext uri="{FF2B5EF4-FFF2-40B4-BE49-F238E27FC236}">
                <a16:creationId xmlns:a16="http://schemas.microsoft.com/office/drawing/2014/main" id="{48F67451-8AB0-4AC8-847F-58711625BC6A}"/>
              </a:ext>
            </a:extLst>
          </p:cNvPr>
          <p:cNvPicPr>
            <a:picLocks noChangeAspect="1"/>
          </p:cNvPicPr>
          <p:nvPr/>
        </p:nvPicPr>
        <p:blipFill>
          <a:blip r:embed="rId2"/>
          <a:srcRect/>
          <a:stretch/>
        </p:blipFill>
        <p:spPr>
          <a:xfrm rot="5400000">
            <a:off x="7533406" y="2918199"/>
            <a:ext cx="3623641" cy="2717731"/>
          </a:xfrm>
          <a:prstGeom prst="rect">
            <a:avLst/>
          </a:prstGeom>
        </p:spPr>
      </p:pic>
    </p:spTree>
    <p:extLst>
      <p:ext uri="{BB962C8B-B14F-4D97-AF65-F5344CB8AC3E}">
        <p14:creationId xmlns:p14="http://schemas.microsoft.com/office/powerpoint/2010/main" val="1592577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87D0E"/>
        </a:solidFill>
        <a:effectLst/>
      </p:bgPr>
    </p:bg>
    <p:spTree>
      <p:nvGrpSpPr>
        <p:cNvPr id="1" name="Shape 225"/>
        <p:cNvGrpSpPr/>
        <p:nvPr/>
      </p:nvGrpSpPr>
      <p:grpSpPr>
        <a:xfrm>
          <a:off x="0" y="0"/>
          <a:ext cx="0" cy="0"/>
          <a:chOff x="0" y="0"/>
          <a:chExt cx="0" cy="0"/>
        </a:xfrm>
      </p:grpSpPr>
      <p:sp>
        <p:nvSpPr>
          <p:cNvPr id="226" name="Shape 22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EDEDED"/>
              </a:buClr>
              <a:buSzPts val="5400"/>
              <a:buFont typeface="Corbel"/>
              <a:buNone/>
            </a:pPr>
            <a:r>
              <a:rPr lang="en-US" sz="4800" b="0" i="0" u="none" strike="noStrike" cap="none" dirty="0">
                <a:solidFill>
                  <a:schemeClr val="accent4">
                    <a:lumMod val="75000"/>
                  </a:schemeClr>
                </a:solidFill>
                <a:latin typeface="Arial Black" panose="020B0A04020102020204" pitchFamily="34" charset="0"/>
                <a:sym typeface="Corbel"/>
              </a:rPr>
              <a:t>Expenditures by Category</a:t>
            </a:r>
            <a:endParaRPr sz="4800" b="0" i="0" u="none" strike="noStrike" cap="none" dirty="0">
              <a:solidFill>
                <a:schemeClr val="accent4">
                  <a:lumMod val="75000"/>
                </a:schemeClr>
              </a:solidFill>
              <a:latin typeface="Arial Black" panose="020B0A04020102020204" pitchFamily="34" charset="0"/>
              <a:sym typeface="Corbel"/>
            </a:endParaRPr>
          </a:p>
        </p:txBody>
      </p:sp>
      <p:graphicFrame>
        <p:nvGraphicFramePr>
          <p:cNvPr id="5" name="Chart 4"/>
          <p:cNvGraphicFramePr/>
          <p:nvPr>
            <p:extLst>
              <p:ext uri="{D42A27DB-BD31-4B8C-83A1-F6EECF244321}">
                <p14:modId xmlns:p14="http://schemas.microsoft.com/office/powerpoint/2010/main" val="3036721663"/>
              </p:ext>
            </p:extLst>
          </p:nvPr>
        </p:nvGraphicFramePr>
        <p:xfrm>
          <a:off x="2017986" y="1690688"/>
          <a:ext cx="8142014" cy="444764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28563"/>
    </mc:Choice>
    <mc:Fallback xmlns="">
      <p:transition spd="slow" advTm="28563"/>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8.1|1.5|5.1|5.7|7.7|6.8"/>
</p:tagLst>
</file>

<file path=ppt/tags/tag2.xml><?xml version="1.0" encoding="utf-8"?>
<p:tagLst xmlns:a="http://schemas.openxmlformats.org/drawingml/2006/main" xmlns:r="http://schemas.openxmlformats.org/officeDocument/2006/relationships" xmlns:p="http://schemas.openxmlformats.org/presentationml/2006/main">
  <p:tag name="TIMING" val="|113.1|11.8|7.5|4.8|3|12.9"/>
</p:tagLst>
</file>

<file path=ppt/tags/tag3.xml><?xml version="1.0" encoding="utf-8"?>
<p:tagLst xmlns:a="http://schemas.openxmlformats.org/drawingml/2006/main" xmlns:r="http://schemas.openxmlformats.org/officeDocument/2006/relationships" xmlns:p="http://schemas.openxmlformats.org/presentationml/2006/main">
  <p:tag name="TIMING" val="|6|10.9|4.2|1.9"/>
</p:tagLst>
</file>

<file path=ppt/theme/theme1.xml><?xml version="1.0" encoding="utf-8"?>
<a:theme xmlns:a="http://schemas.openxmlformats.org/drawingml/2006/main" name="Basis">
  <a:themeElements>
    <a:clrScheme name="Basis">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7028</TotalTime>
  <Words>1507</Words>
  <Application>Microsoft Office PowerPoint</Application>
  <PresentationFormat>Widescreen</PresentationFormat>
  <Paragraphs>330</Paragraphs>
  <Slides>20</Slides>
  <Notes>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8" baseType="lpstr">
      <vt:lpstr>Arial Narrow</vt:lpstr>
      <vt:lpstr>Corbel</vt:lpstr>
      <vt:lpstr>Noto Sans Symbols</vt:lpstr>
      <vt:lpstr>Arial</vt:lpstr>
      <vt:lpstr>Arial Black</vt:lpstr>
      <vt:lpstr>Calibri</vt:lpstr>
      <vt:lpstr>Basis</vt:lpstr>
      <vt:lpstr>Acrobat Document</vt:lpstr>
      <vt:lpstr>Wilson Central School District Budget Hearing, May 12, 2026  6:30 pm</vt:lpstr>
      <vt:lpstr>Overview of Presentation</vt:lpstr>
      <vt:lpstr>2026-2027 Budget </vt:lpstr>
      <vt:lpstr>Revenue By Category 2026-27 Proposed</vt:lpstr>
      <vt:lpstr>Revenue Budget</vt:lpstr>
      <vt:lpstr>Tax Cap Calculation for 2026-27</vt:lpstr>
      <vt:lpstr>Tax Levy Historically</vt:lpstr>
      <vt:lpstr>Expenditure Budget</vt:lpstr>
      <vt:lpstr>Expenditures by Category</vt:lpstr>
      <vt:lpstr>2026-27 Tri-Component Budget</vt:lpstr>
      <vt:lpstr>PowerPoint Presentation</vt:lpstr>
      <vt:lpstr>Expenditures by Function</vt:lpstr>
      <vt:lpstr>New Program Changes</vt:lpstr>
      <vt:lpstr>Position Changes for 2025-26</vt:lpstr>
      <vt:lpstr>Capital Outlay Project 2026-27</vt:lpstr>
      <vt:lpstr>COP Project 2026-27 Locations</vt:lpstr>
      <vt:lpstr> Budget Vote-May 19, 2026     Proposition #1 </vt:lpstr>
      <vt:lpstr>Proposition #2</vt:lpstr>
      <vt:lpstr>Board of Education Candidates</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Budget Hearing 2018-19</dc:title>
  <dc:creator>Oliveri, Carolyn</dc:creator>
  <cp:lastModifiedBy>Oliveri, Carolyn</cp:lastModifiedBy>
  <cp:revision>310</cp:revision>
  <cp:lastPrinted>2026-05-12T19:15:42Z</cp:lastPrinted>
  <dcterms:modified xsi:type="dcterms:W3CDTF">2026-05-12T19:43:43Z</dcterms:modified>
</cp:coreProperties>
</file>