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97" r:id="rId5"/>
  </p:sldMasterIdLst>
  <p:notesMasterIdLst>
    <p:notesMasterId r:id="rId29"/>
  </p:notesMasterIdLst>
  <p:handoutMasterIdLst>
    <p:handoutMasterId r:id="rId30"/>
  </p:handoutMasterIdLst>
  <p:sldIdLst>
    <p:sldId id="263" r:id="rId6"/>
    <p:sldId id="2581" r:id="rId7"/>
    <p:sldId id="2564" r:id="rId8"/>
    <p:sldId id="1260" r:id="rId9"/>
    <p:sldId id="2566" r:id="rId10"/>
    <p:sldId id="1277" r:id="rId11"/>
    <p:sldId id="1263" r:id="rId12"/>
    <p:sldId id="2582" r:id="rId13"/>
    <p:sldId id="2574" r:id="rId14"/>
    <p:sldId id="2572" r:id="rId15"/>
    <p:sldId id="2585" r:id="rId16"/>
    <p:sldId id="2579" r:id="rId17"/>
    <p:sldId id="2583" r:id="rId18"/>
    <p:sldId id="2580" r:id="rId19"/>
    <p:sldId id="2587" r:id="rId20"/>
    <p:sldId id="2589" r:id="rId21"/>
    <p:sldId id="2584" r:id="rId22"/>
    <p:sldId id="2586" r:id="rId23"/>
    <p:sldId id="2591" r:id="rId24"/>
    <p:sldId id="2588" r:id="rId25"/>
    <p:sldId id="2573" r:id="rId26"/>
    <p:sldId id="1283" r:id="rId27"/>
    <p:sldId id="1127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277D35-BD10-1D1B-DE15-448D74C3EE75}" name="Jesse R. Mazur" initials="JM" userId="S::jmazur@rcps.info::bd2e97af-3eaf-42dc-a74b-642941b62dc2" providerId="AD"/>
  <p188:author id="{6C60F14B-E6FD-7507-29FA-FD070940EF73}" name="Melissa D. Eckert" initials="ME" userId="S::MEckert@rcps.info::92808a88-76a1-4aa7-aab8-5e6bb50abbde" providerId="AD"/>
  <p188:author id="{5DF93BF9-3749-A90E-478F-CE1BC9D2F4B8}" name="Christopher C. Perkins" initials="CP" userId="S::ccperkins@rcps.info::ec0286b5-99bc-4e45-9658-bca0c86a19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0075C9"/>
    <a:srgbClr val="93D400"/>
    <a:srgbClr val="00BED5"/>
    <a:srgbClr val="F36B16"/>
    <a:srgbClr val="FFC000"/>
    <a:srgbClr val="70AD47"/>
    <a:srgbClr val="65E590"/>
    <a:srgbClr val="5BE388"/>
    <a:srgbClr val="4DE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857"/>
  </p:normalViewPr>
  <p:slideViewPr>
    <p:cSldViewPr snapToGrid="0">
      <p:cViewPr varScale="1">
        <p:scale>
          <a:sx n="115" d="100"/>
          <a:sy n="115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0A63F8-8646-2230-7BBB-FDC7D881C9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7" tIns="46580" rIns="93157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C4A32-877C-EC62-AE69-266ADBF15A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3157" tIns="46580" rIns="93157" bIns="46580" rtlCol="0"/>
          <a:lstStyle>
            <a:lvl1pPr algn="r">
              <a:defRPr sz="1200"/>
            </a:lvl1pPr>
          </a:lstStyle>
          <a:p>
            <a:fld id="{C2F803EE-38F3-4D54-A82D-E9844FFA700E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05759-05F7-3D10-2C69-EBDD1F30EB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57" tIns="46580" rIns="93157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9EF10-B4C7-602A-842C-1C23325EF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57" tIns="46580" rIns="93157" bIns="46580" rtlCol="0" anchor="b"/>
          <a:lstStyle>
            <a:lvl1pPr algn="r">
              <a:defRPr sz="1200"/>
            </a:lvl1pPr>
          </a:lstStyle>
          <a:p>
            <a:fld id="{EC0EEE77-96A0-4B67-8F26-4C9E612C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55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4T12:48:21.334"/>
    </inkml:context>
    <inkml:brush xml:id="br0">
      <inkml:brushProperty name="width" value="0.05" units="cm"/>
      <inkml:brushProperty name="height" value="0.3" units="cm"/>
      <inkml:brushProperty name="color" value="#FFCCFF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49:38.502"/>
    </inkml:context>
    <inkml:brush xml:id="br0">
      <inkml:brushProperty name="width" value="0.035" units="cm"/>
      <inkml:brushProperty name="height" value="0.035" units="cm"/>
      <inkml:brushProperty name="color" value="#FCC9AA"/>
    </inkml:brush>
  </inkml:definitions>
  <inkml:trace contextRef="#ctx0" brushRef="#br0">90 0 23619,'-90'12'0,"269"-12"0,-268-12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49:51.778"/>
    </inkml:context>
    <inkml:brush xml:id="br0">
      <inkml:brushProperty name="width" value="0.035" units="cm"/>
      <inkml:brushProperty name="height" value="0.035" units="cm"/>
      <inkml:brushProperty name="color" value="#FCC9AA"/>
    </inkml:brush>
  </inkml:definitions>
  <inkml:trace contextRef="#ctx0" brushRef="#br0">0 14 24575,'88'11'0,"-24"-2"0,-27-5 0,-24-2 0,0 0 0,0-1 0,1 0 0,-1-2 0,0 1 0,16-4 0,-28 4 0,-1 1 0,1-1 0,-1 0 0,1 0 0,-1 0 0,1 0 0,-1 0 0,1 0 0,-1 0 0,1-1 0,-1 1 0,1 0 0,0 0 0,-1 0 0,1 0 0,-1-1 0,0 1 0,1 0 0,-1-1 0,1 1 0,-1 0 0,1-1 0,-1 1 0,0 0 0,1-1 0,-1 1 0,0-1 0,1 1 0,-1 0 0,0-1 0,0 1 0,1-1 0,-1 1 0,0-1 0,0 1 0,0-1 0,0 0 0,1 1 0,-1-1 0,0 1 0,0-1 0,0 1 0,0-1 0,0 1 0,-1-1 0,1 1 0,0-1 0,0 1 0,0-1 0,0 1 0,-1-1 0,1 1 0,0-1 0,0 1 0,-1-1 0,1 1 0,0-1 0,-1 1 0,1 0 0,-1-1 0,-1-1 0,0 0 0,0 0 0,0 1 0,0-1 0,-1 1 0,1 0 0,-1 0 0,1 0 0,-1 0 0,1 0 0,-4-1 0,-26 1-1365,26 2-5461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49:53.439"/>
    </inkml:context>
    <inkml:brush xml:id="br0">
      <inkml:brushProperty name="width" value="0.035" units="cm"/>
      <inkml:brushProperty name="height" value="0.035" units="cm"/>
      <inkml:brushProperty name="color" value="#FCC9AA"/>
    </inkml:brush>
  </inkml:definitions>
  <inkml:trace contextRef="#ctx0" brushRef="#br0">47 0 24575,'-1'0'0,"-2"0"0,-1 0 0,-1 0 0,-1 0 0,-1 0 0,1 0 0,-1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50:03.833"/>
    </inkml:context>
    <inkml:brush xml:id="br0">
      <inkml:brushProperty name="width" value="0.035" units="cm"/>
      <inkml:brushProperty name="height" value="0.035" units="cm"/>
      <inkml:brushProperty name="color" value="#FCC9AA"/>
    </inkml:brush>
  </inkml:definitions>
  <inkml:trace contextRef="#ctx0" brushRef="#br0">0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3:20:01.06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5 24575,'0'-4'0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3:20:01.6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09:38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24575,'21'56'0,"-17"-35"0,3 18 0,17 54 0,-19-80 0,0-1 0,0 0 0,1 0 0,1 0 0,0 0 0,0-1 0,1-1 0,12 13 0,-9-10 0,0 0 0,16 29 0,12 14 0,-29-42 0,-1 0 0,14 29 0,-7-14 0,36 77 0,-36-74 0,-1 0 0,17 53 0,-17-33 0,-9-28 0,1-1 0,0-1 0,2 1 0,16 29 0,-16-36 0,-2 1 0,12 34 0,-16-39 0,1 0 0,1 0 0,0 0 0,0 0 0,1-1 0,1 0 0,0 0 0,9 10 0,-5-7 0,-1 0 0,0 0 0,-1 1 0,13 27 0,-15-26 0,1-1 0,0 0 0,2 0 0,19 23 0,-7-16 0,39 29 0,-44-38 0,0 0 0,-2 0 0,0 2 0,0 0 0,-1 1 0,12 17 0,138 226 0,-57-91 0,-102-161-170,0 0-1,1 0 0,0 0 1,0-1-1,1 0 0,0-1 1,12 9-1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09:50.4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24575,'4'1'0,"-1"1"0,1-1 0,0 1 0,-1 0 0,1 0 0,-1 0 0,1 0 0,-1 0 0,0 1 0,0 0 0,0-1 0,0 1 0,3 6 0,16 11 0,-6-8 0,0-1 0,-1 2 0,0 0 0,-1 1 0,12 16 0,28 32 0,-32-39 0,-1 2 0,34 52 0,-31-36 0,2-2 0,1-1 0,40 44 0,-36-48 0,35 47 0,66 78 0,-105-119 0,3-1 0,1-2 0,1-1 0,2-2 0,62 49 0,45 25 0,-24-14 0,-97-81 0,-2 1 0,0 1 0,-1 1 0,22 25 0,-28-30 0,1-1 0,-1 0 0,2 0 0,-1-1 0,26 12 0,-10-4 0,-5-3 0,23 14 0,-1 1 0,43 39 0,-60-44 0,-16-15 0,0 1 0,-1 0 0,11 14 0,-15-16 0,1 0 0,0-1 0,1 0 0,0 0 0,17 10 0,27 20 0,-42-27 0,1-1 0,1-1 0,-1 0 0,1-1 0,1 0 0,27 9 0,18 9 0,108 71 0,-97-59 0,-50-26 0,0 0 0,1-1 0,0-1 0,25 7 0,-34-12 0,-1 0 0,0 1 0,-1 0 0,1 1 0,-1 1 0,0-1 0,10 10 0,-10-8 0,1 0 0,0-1 0,0 0 0,1 0 0,23 8 0,98 39 0,-93-36 0,68 22 0,-90-34 0,-1 0 0,-1 2 0,17 8 0,-17-7 0,0-1 0,1-1 0,19 7 0,9-4 0,-2 3 0,0 1 0,0 3 0,-2 1 0,0 2 0,-1 2 0,43 31 0,-74-46 0,1 0 0,0-1 0,0 0 0,1 0 0,0-1 0,0-1 0,0 0 0,21 5 0,0-2 0,-1 2 0,0 1 0,0 2 0,-1 0 0,-1 2 0,0 2 0,-1 0 0,-1 2 0,-1 1 0,0 1 0,31 31 0,-25-22 0,-25-23 0,0 0 0,0 0 0,0 1 0,-1 0 0,0 0 0,0 0 0,6 13 0,33 53-28,-35-58-120,0 0-1,0 1 0,-1 0 1,-1 0-1,-1 1 1,-1 0-1,0 0 1,4 21-1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09:57.2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24575,'1'6'0,"0"0"0,1-1 0,0 1 0,0-1 0,1 1 0,-1-1 0,5 7 0,7 16 0,-1 12 0,-2 1 0,6 45 0,-13-42 0,-2 1 0,-4 65 0,0-57 0,5 59 0,22 21 0,2 26 0,-26-150 0,1 1 0,0-1 0,0 0 0,1 0 0,1 0 0,0-1 0,0 1 0,0-1 0,7 9 0,-4-5 0,0 0 0,-1 0 0,7 22 0,-2 1 0,-5-17 0,0 0 0,-2 1 0,0-1 0,1 24 0,-3-24 0,1 0 0,1 0 0,0 0 0,10 24 0,-8-25 0,0 0 0,-2 0 0,0 1 0,-1-1 0,1 20 0,-3-8 0,1 1 0,10 55 0,-5-38 0,-2 1 0,-2 0 0,-5 89 0,-1-31 0,4-21 0,-3 94 0,0-170 14,1 0-1,-2-1 0,0 1 0,0-1 1,0 0-1,-1 0 0,0 0 1,-1-1-1,-5 9 0,4-7-262,0 0-1,1 0 0,0 0 0,1 1 1,-6 17-1,6-8-6576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10:06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3143 0 24575,'0'26'0,"0"21"0,-6 47 0,4-77 0,-1-1 0,0 0 0,-2 0 0,0 0 0,-1-1 0,-12 24 0,-9 17 0,19-38 0,-1 0 0,0-1 0,-1 0 0,-1 0 0,-20 22 0,-75 93 0,83-108 0,-19 16 0,-69 91 0,32-25 0,70-96 0,0 1 0,-1-1 0,-17 14 0,-11 10 0,21-18 0,-1 0 0,0-2 0,-1 0 0,-1-1 0,0-1 0,-34 14 0,9-7 0,-1-2 0,-53 11 0,-61-2 0,115-16 0,23-6 0,1 1 0,-1 0 0,-35 16 0,-207 85 0,235-93 0,9-5 0,-1 1 0,1 0 0,1 2 0,0 0 0,0 2 0,1 0 0,-18 17 0,-1 6 0,17-18 0,0 1 0,2 1 0,0 1 0,-20 31 0,-4 7 0,28-42 0,2 1 0,-17 29 0,16-26 0,0 0 0,-2-1 0,0-1 0,-1 0 0,-26 22 0,16-14 0,-28 34 0,39-44 0,-1 0 0,-1-1 0,0-1 0,-1-1 0,-27 17 0,17-12 0,-35 31 0,49-38 0,0-2 0,-1 0 0,0 0 0,-32 13 0,31-15 0,0 0 0,0 0 0,1 2 0,0 0 0,-14 12 0,22-16 0,-1 0 0,0-1 0,0 0 0,0 0 0,-13 5 0,12-6 0,-1 1 0,1 0 0,0 0 0,-12 11 0,-10 8 0,-35 21 0,-29 24 0,-18 14 0,51-38 60,32-25-1485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4T12:48:21.898"/>
    </inkml:context>
    <inkml:brush xml:id="br0">
      <inkml:brushProperty name="width" value="0.05" units="cm"/>
      <inkml:brushProperty name="height" value="0.3" units="cm"/>
      <inkml:brushProperty name="color" value="#FFCCFF"/>
      <inkml:brushProperty name="ignorePressure" value="1"/>
      <inkml:brushProperty name="inkEffects" value="pencil"/>
    </inkml:brush>
  </inkml:definitions>
  <inkml:trace contextRef="#ctx0" brushRef="#br0">0 0,'2'0,"-1"0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10:12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796 0 24575,'-3'6'0,"0"1"0,0-1 0,0-1 0,-1 1 0,0 0 0,0-1 0,0 0 0,-1 0 0,1 0 0,-12 8 0,7-4 0,-173 148 0,171-149 0,1 0 0,0 1 0,1 0 0,-1 0 0,2 2 0,-1-1 0,2 1 0,-1 0 0,1 0 0,1 1 0,0 0 0,1 0 0,0 0 0,-3 14 0,1-4 0,0-1 0,-20 35 0,-7 24 0,13 11 0,12-41 0,5-25 0,-2 1 0,0-1 0,-2-1 0,-1 0 0,-1 0 0,0 0 0,-23 33 0,24-41 0,1-1 0,-13 32 0,15-30 0,-2 0 0,-15 25 0,-14 24 0,28-48 0,0-1 0,-1 0 0,-22 27 0,24-35 8,1 1 0,1-1 0,-1 1 0,2 0 0,-1 0 0,1 1 0,1-1 0,0 1 0,0 0 0,1 0 0,-2 15 1,1 9-302,2-1-1,2 49 1,1-55-289,-1-6-6244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11:03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1879 0 24309,'-1879'677'0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11:15.8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4972 667 24575,'-13'-1'0,"0"1"0,0 0 0,0 1 0,-1 0 0,2 1 0,-1 0 0,0 1 0,0 1 0,1 0 0,0 1 0,0 0 0,0 1 0,0 0 0,-19 15 0,3-1 0,-48 25 0,15-10 0,37-23 0,0-1 0,0-1 0,-1-2 0,0 0 0,-38 5 0,28-5 0,-20 5 0,-1-3 0,-88 4 0,-287-14 0,200-1 0,202-1 0,-1-2 0,2-1 0,-1-1 0,0-1 0,-46-19 0,22 8 0,-30-7 0,33 10 0,1-1 0,-79-39 0,-93-53 0,193 94 0,-1 1 0,-32-10 0,-38-17 0,83 34 0,-1 0 0,0 0 0,0 2 0,-25-4 0,-2 0 0,-50-7 0,73 14 0,0-2 0,0 0 0,0-2 0,1 0 0,-1-1 0,-26-13 0,28 11 0,0 1 0,-1 1 0,1 0 0,-33-4 0,-44-14 0,-70-32 0,141 47 0,-47-11 0,51 16 0,-1-2 0,1-1 0,-34-15 0,-89-41 0,17 9 0,-84-30 0,149 62 0,30 12 0,-58-9 0,43 10 0,-4 2 0,0 3 0,-1 1 0,-72 6 0,13 0 0,-179-3-1365,267 0-5461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11:22.2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3780 0 24575,'-23'0'0,"-1"1"0,1 1 0,0 2 0,0 0 0,0 1 0,1 1 0,0 1 0,0 1 0,-39 21 0,28-13 0,-1-2 0,-56 16 0,-15 6 0,29 1 0,51-24 0,-50 19 0,-32 13 0,-10 3 0,88-39 0,0 2 0,1 1 0,0 1 0,-45 28 0,13-9 0,46-26 0,0 0 0,1 2 0,-20 13 0,14-8 0,-1-1 0,0 0 0,-41 16 0,36-17 0,-1 1 0,-26 18 0,27-15 0,-1-1 0,-27 11 0,30-16 0,1 2 0,0 0 0,-35 26 0,38-22 0,7-7 0,1 1 0,0 1 0,1 0 0,-11 13 0,12-14 0,-1 0 0,0 0 0,-1-1 0,0 0 0,0 0 0,-13 6 0,-38 26 0,21-8 0,-50 27 0,43-28 0,28-20 0,-1-1 0,-1 0 0,-43 12 0,-16 7 0,62-22 0,-1-1 0,1-1 0,-1-1 0,-21 2 0,-6 1 0,27-3 0,1-1 0,0-1 0,-30 0 0,44-2 0,-1-1 0,1 1 0,0-1 0,-1 0 0,1-1 0,0 1 0,0-1 0,0 0 0,0 0 0,0-1 0,1 0 0,-1 1 0,1-1 0,-1-1 0,1 1 0,0-1 0,-5-5 0,-29-26 0,31 30 0,0-1 0,0 0 0,0 0 0,-9-13 0,8 9 0,-1 0 0,0 0 0,0 1 0,-1 0 0,-1 0 0,1 1 0,-1 1 0,0 0 0,-1 0 0,-24-9 0,3 4 0,-1 1 0,-64-11 0,55 14 0,13 1 0,1 2 0,-55-2 0,-33 9 0,-110-4 0,155-11 92,52 9-578,1 0 1,-29-2-1,26 6-6340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12:02.18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1 560 24575,'103'2'0,"113"-5"0,-202 1 0,0-1 0,0-1 0,0 0 0,24-11 0,27-8 0,-30 14 0,0 2 0,0 1 0,70-1 0,-89 7 0,0 0 0,-1 1 0,1 1 0,25 6 0,-34-6 0,0 1 0,0 1 0,0-1 0,0 1 0,0 0 0,0 1 0,-1-1 0,0 1 0,0 0 0,-1 1 0,7 8 0,17 17 0,1-1 0,0-2 0,3 0 0,48 31 0,26-6 0,-88-42 0,37 20 0,65 49 0,-91-55 0,43 48 0,-52-49 0,1-2 0,2 0 0,39 28 0,112 67 0,-166-112 0,-1 1 0,1-1 0,0-1 0,0 0 0,0 0 0,0-1 0,1 0 0,-1 0 0,1-1 0,16 1 0,-19-3 0,-1 0 0,1 0 0,-1-1 0,0 0 0,1 0 0,-1-1 0,0 0 0,1 0 0,-1 0 0,0-1 0,-1 0 0,1 0 0,0-1 0,-1 1 0,0-1 0,0 0 0,6-6 0,106-112 0,-99 104 0,-1 0 0,-1-2 0,0 1 0,12-23 0,26-61 0,37-63 0,19 3 0,-77 94 0,-6 11 0,9-23 0,-30 64 0,1 0 0,1 1 0,0-1 0,1 2 0,15-21 0,-2 10 0,2 2 0,0 1 0,1 2 0,1 0 0,34-20 0,-50 34 0,1 1 0,0 1 0,0 0 0,0 0 0,1 1 0,0 0 0,0 1 0,0 1 0,15-2 0,-21 3 0,1 1 0,0 0 0,0 1 0,0-1 0,0 1 0,-1 0 0,1 1 0,-1 0 0,1 0 0,-1 0 0,1 1 0,-1 0 0,0 0 0,0 1 0,-1-1 0,1 1 0,8 8 0,19 22 0,-23-23 0,0 0 0,1 0 0,0-1 0,1 0 0,0-1 0,0-1 0,1 0 0,0 0 0,0-1 0,17 5 0,-6-4 0,-1-2 0,1 0 0,0-2 0,1 0 0,-1-2 0,1-1 0,40-3 0,-59 1 0,0-1 0,0 0 0,0-1 0,-1 1 0,1-1 0,-1 0 0,0 0 0,0-1 0,0 0 0,0 0 0,0 0 0,-1 0 0,0-1 0,0 1 0,0-1 0,5-10 0,-3 7 0,1 0 0,0 0 0,0 0 0,14-10 0,-5 6 0,1 1 0,0 0 0,1 2 0,0 0 0,0 1 0,1 0 0,0 2 0,1 0 0,0 2 0,-1 0 0,39-3 0,42-6 0,-71 8 0,55-3 0,-48 7 0,-18 0 0,-1 0 0,0 2 0,0 0 0,22 4 0,-34-4 0,0 1 0,-1-1 0,1 1 0,-1 0 0,1 0 0,-1 0 0,0 1 0,0-1 0,0 1 0,0 0 0,0 0 0,-1 1 0,1-1 0,-1 1 0,0-1 0,0 1 0,0 0 0,-1 0 0,5 9 0,90 181 0,-92-184 0,0 0 0,0-1 0,1 0 0,0 0 0,1 0 0,0 0 0,0-1 0,15 12 0,7 3 0,41 24 0,-46-32 0,0 2 0,41 36 0,-48-36 0,-3-1 0,1-1 0,0-1 0,0 0 0,1-1 0,1-1 0,0-1 0,1 0 0,32 14 0,26 4 0,-37-13 0,82 22 0,-96-33 0,-2-1 0,-1 1 0,1 1 0,30 12 0,-50-16 0,-1 0 0,1-1 0,0 1 0,-1 0 0,0 1 0,1-1 0,-1 0 0,0 0 0,0 1 0,0 0 0,-1-1 0,1 1 0,-1 0 0,1 0 0,-1 0 0,0 0 0,1 5 0,8 62 0,0-6 0,-7-53 0,54 182 0,-55-183 0,0-1 0,0 0 0,1 0 0,0 0 0,1 0 0,0-1 0,0 1 0,1-1 0,0 0 0,1-1 0,-1 1 0,1-1 0,1 0 0,0 0 0,0-1 0,0 0 0,0 0 0,1-1 0,0 0 0,0 0 0,1-1 0,-1 0 0,1 0 0,12 3 0,-12-4 0,6 3 0,1 0 0,0-2 0,0 0 0,27 4 0,-37-8 0,0 0 0,0-1 0,0 1 0,0-1 0,0 0 0,0-1 0,0 1 0,-1-1 0,1-1 0,-1 1 0,1-1 0,-1 1 0,0-2 0,0 1 0,0 0 0,6-6 0,-2-1 0,-1 1 0,0-1 0,0 0 0,-1-1 0,0 0 0,-1 0 0,0 0 0,5-17 0,-4 13 0,0 0 0,1 0 0,0 0 0,15-18 0,-2 7 0,-7 9 0,1 0 0,0 1 0,23-19 0,5-1 0,-26 21 0,0 1 0,0 1 0,1 1 0,22-11 0,-22 15 0,1 1 0,1 1 0,-1 1 0,1 1 0,0 1 0,0 0 0,0 1 0,1 2 0,31 2 0,-21-2 0,-16-1 0,-1 1 0,0 1 0,19 3 0,-28-3 0,-1 0 0,1 1 0,0 0 0,-1 0 0,1 0 0,-1 0 0,1 1 0,-1-1 0,0 1 0,0 0 0,-1 0 0,1 1 0,4 4 0,17 21 0,-2 0 0,32 52 0,-48-68 0,-1 0 0,0 1 0,0-1 0,-2 1 0,0 0 0,0 1 0,-1-1 0,-1 1 0,1 24 0,-3-8 0,-1-1 0,2-1 0,1 1 0,10 47 0,-6-42 0,-2 0 0,-1 0 0,-1 1 0,-5 38 0,2-8 0,0-50 0,-1 1 0,0-1 0,-6 20 0,-6 38 0,12-56 0,-1-1 0,-1 0 0,0 0 0,-12 28 0,-7 27 0,14-37 0,2 0 0,2 1 0,-2 67 0,5-53 0,1-34 0,0 1 0,1-1 0,0 0 0,1 0 0,1 0 0,5 19 0,-5-30 0,1 0 0,0 0 0,-1 0 0,1 0 0,1-1 0,-1 1 0,1-1 0,0 0 0,0 0 0,0 0 0,0-1 0,0 1 0,1-1 0,0 0 0,0 0 0,0-1 0,0 1 0,7 1 0,11 4 0,1-2 0,48 8 0,-11-3 0,52 11 0,-75-17 0,0 2 0,72 25 0,-102-28 0,0 0 0,0 1 0,-1 0 0,1 1 0,-1 0 0,6 6 0,34 25 0,-35-30 0,-1-2 0,0 1 0,-1 0 0,1 1 0,-1 0 0,-1 1 0,0 0 0,15 16 0,-9-8 0,1 0 0,1-2 0,0 0 0,1-1 0,0 0 0,1-2 0,35 17 0,43 26 0,-61-32 0,55 24 0,25 15 0,-91-49 0,1-1 0,-1 0 0,2-2 0,-1-2 0,1 0 0,39 4 0,-13-3 0,-28-5 0,0 0 0,-1 2 0,45 15 0,-60-16 0,-1-1 0,1 0 0,0-1 0,1 0 0,-1-1 0,0 1 0,13-1 0,-19-1 0,-1 0 0,1-1 0,-1 1 0,1 0 0,-1-1 0,0 0 0,1 1 0,-1-1 0,0 0 0,1 0 0,-1 0 0,0-1 0,0 1 0,0 0 0,0-1 0,0 0 0,0 1 0,0-1 0,-1 0 0,1 0 0,-1 0 0,1 0 0,-1 0 0,0 0 0,0 0 0,1-1 0,-2 1 0,1 0 0,0-1 0,0 1 0,0-5 0,4-22 0,3-18 0,1 1 0,3 1 0,1 0 0,24-52 0,-30 79 0,0-1 0,-2 0 0,0 0 0,3-23 0,10-40 0,-14 68 0,1 0 0,0 0 0,1 0 0,0 1 0,1-1 0,0 2 0,2-1 0,-1 1 0,1 0 0,21-20 0,-15 16 0,-1 0 0,15-23 0,6-9 0,77-77 0,-85 95 0,30-25 0,-49 47 0,32-34 0,-31 31 0,1 1 0,0-1 0,1 1 0,16-11 0,27-24 0,-38 30 0,-1 2 0,2 0 0,18-11 0,-32 21 0,1 1 0,0 0 0,0 0 0,0 0 0,0 1 0,0 0 0,0-1 0,1 2 0,-1-1 0,0 0 0,1 1 0,-1 0 0,0 0 0,1 0 0,-1 0 0,0 1 0,1-1 0,-1 1 0,7 3 0,-9-3 0,1 1 0,0-1 0,0 1 0,-1 0 0,1 0 0,-1 1 0,1-1 0,-1 0 0,0 1 0,0-1 0,0 1 0,0 0 0,-1 0 0,2 3 0,19 51 0,-4-11 0,61 97 0,-68-125 0,0 0 0,1-1 0,23 24 0,-22-26 0,0 1 0,0 0 0,-2 1 0,11 19 0,80 147 0,-96-174 0,0 0 0,0 0 0,1-1 0,10 10 0,15 19 0,-10-9 0,2-2 0,1-1 0,1-1 0,1-1 0,50 32 0,-33-23 0,53 48 0,-79-65 0,1-1 0,1-1 0,40 21 0,-15-9 0,-16-10 0,1-1 0,33 10 0,-33-13 0,-1 1 0,38 21 0,-15-4 0,84 32 0,-78-33 0,-44-20 0,0-1 0,0 0 0,0-1 0,1-1 0,0-1 0,30 6 0,-34-9 0,7 2 0,0-1 0,1-1 0,-1-1 0,0 0 0,0-1 0,0-2 0,23-4 0,-33 1 0,-1 1 0,0-1 0,-1-1 0,1 1 0,-1-1 0,0 0 0,-1 0 0,0-1 0,8-15 0,1 2 0,-9 13 0,21-32 0,39-43 0,12-21 0,-22 28 0,-32 45 0,20-23 0,-9 15 0,-2-1 0,51-82 0,-75 110 0,1-5 0,0-1 0,-1 0 0,6-23 0,7-13 0,-13 35 0,-1 0 0,0 0 0,-1 0 0,-2-1 0,0 0 0,-1 1 0,1-26 0,-4 32 0,-1-1 0,0 0 0,-1 0 0,-1 1 0,0-1 0,-1 1 0,0 0 0,-1 0 0,0 0 0,-1 0 0,-11-15 0,-54-74 0,-20-32 0,-23-79 0,100 183 0,1 1 0,2-2 0,1 0 0,-11-57 0,11 44 0,6 33 0,2 0 0,-1 0 0,1-1 0,0-13 0,2 21 0,1 0 0,-1-1 0,1 1 0,0-1 0,0 1 0,0 0 0,1 0 0,-1-1 0,1 1 0,0 0 0,0 0 0,1 1 0,-1-1 0,6-5 0,2-2 0,1 0 0,1 1 0,-1 0 0,2 1 0,-1 1 0,1 0 0,1 0 0,-1 2 0,1-1 0,19-5 0,6 1 0,1 1 0,65-7 0,30-7 0,-85 14 0,1 2 0,85-3 0,-10 9 0,118 6 0,-224-1 0,-1 1 0,1 1 0,-1 1 0,0 1 0,-1 1 0,20 10 0,-13-6 0,0-1 0,36 10 0,27 6-1365,-69-22-5461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4:12:14.4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53:17.454"/>
    </inkml:context>
    <inkml:brush xml:id="br0">
      <inkml:brushProperty name="width" value="0.035" units="cm"/>
      <inkml:brushProperty name="height" value="0.035" units="cm"/>
      <inkml:brushProperty name="color" value="#FCC9AA"/>
    </inkml:brush>
  </inkml:definitions>
  <inkml:trace contextRef="#ctx0" brushRef="#br0">12 0 24507,'-12'36'0,"250"42"0,-226-114 0,-250-42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53:35.136"/>
    </inkml:context>
    <inkml:brush xml:id="br0">
      <inkml:brushProperty name="width" value="0.035" units="cm"/>
      <inkml:brushProperty name="height" value="0.035" units="cm"/>
      <inkml:brushProperty name="color" value="#FFCCFF"/>
    </inkml:brush>
  </inkml:definitions>
  <inkml:trace contextRef="#ctx0" brushRef="#br0">72 79 24563,'33'-52'0,"-138"25"0,108 88 0,66-43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53:53.435"/>
    </inkml:context>
    <inkml:brush xml:id="br0">
      <inkml:brushProperty name="width" value="0.2" units="cm"/>
      <inkml:brushProperty name="height" value="0.2" units="cm"/>
      <inkml:brushProperty name="color" value="#FFCCFF"/>
    </inkml:brush>
  </inkml:definitions>
  <inkml:trace contextRef="#ctx0" brushRef="#br0">0 22 24575,'1'0'0,"0"-1"0,0 0 0,-1 1 0,1-1 0,0 0 0,0 1 0,-1-1 0,1 1 0,0-1 0,0 1 0,0 0 0,0-1 0,0 1 0,0 0 0,0 0 0,0 0 0,0 0 0,0 0 0,0 0 0,0 0 0,0 0 0,1 0 0,31 0 0,-28 0 0,69 10 0,-58-6 0,1-1 0,28 1 0,25 9 0,-101-19 0,1 0 0,-1-3 0,-36-14 0,40 19 0,25 5 0,19-1 0,130 14 0,-136-12-1365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8:51.83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307 1 24575,'1'15'0,"1"1"0,1-1 0,0 1 0,8 22 0,-6-22 0,0 0 0,-2 0 0,0 0 0,1 18 0,-5 73 0,2 47 0,26-18 0,-11-46 0,-11-67 0,-1 1 0,0 1 0,-1 25 0,-9 182 0,4-219 0,0 1 0,0-1 0,-1 1 0,-8 19 0,6-18 0,0-1 0,2 1 0,-4 24 0,2 4 0,-2-1 0,-1-1 0,-21 61 0,-23 49 0,16-23 0,28-91 0,-2 0 0,-24 58 0,20-65 0,0-1 0,-32 46 0,26-51 0,8-10 0,1 1 0,0-1 0,1 2 0,-12 24 0,20-36 0,1 1 0,-1-1 0,1 1 0,-1 0 0,2-1 0,-1 1 0,0 0 0,1 0 0,0 0 0,0 0 0,0-1 0,1 1 0,-1 0 0,1 0 0,1-1 0,-1 1 0,0 0 0,1-1 0,0 1 0,0-1 0,1 0 0,2 5 0,63 87 0,2 26 0,-10-13 0,66 125 0,-118-223 0,2 7 0,1-2 0,0 1 0,1-1 0,1-1 0,23 21 0,0-8 0,62 36 0,-25-18 0,-34-22 0,0-3 0,2-1 0,69 24 0,-47-25 0,1-2 0,82 10 0,52 8 0,-177-33 0,2 1 0,0 0 0,0-2 0,0 0 0,1-2 0,44-6 0,-25-2 0,-14 4 0,0-1 0,38-14 0,153-51 0,-203 63-65,33-8-1235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4T12:48:22.329"/>
    </inkml:context>
    <inkml:brush xml:id="br0">
      <inkml:brushProperty name="width" value="0.05" units="cm"/>
      <inkml:brushProperty name="height" value="0.3" units="cm"/>
      <inkml:brushProperty name="color" value="#FFCCFF"/>
      <inkml:brushProperty name="ignorePressure" value="1"/>
      <inkml:brushProperty name="inkEffects" value="pencil"/>
    </inkml:brush>
  </inkml:definitions>
  <inkml:trace contextRef="#ctx0" brushRef="#br0">1 0,'1'0,"1"0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8:57.07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0 24119,'1912'205'0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9:07.14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328 0 24575,'-8'149'0,"3"-92"0,4-47 0,0 1 0,-1-1 0,0 0 0,-1 0 0,0 0 0,-1 0 0,0 0 0,-8 13 0,-2-1 0,-1-1 0,-20 22 0,26-32 0,-151 193 0,124-145 0,34-54 0,0-1 0,0 1 0,0 0 0,1-1 0,0 1 0,0 0 0,0 0 0,0 0 0,1 0 0,0 0 0,0 8 0,10-2 0,-9-10 0,0 0 0,0-1 0,0 1 0,0 0 0,0 0 0,-1 0 0,1 0 0,0 0 0,0 0 0,-1 0 0,1 0 0,0 0 0,-1 0 0,1 0 0,-1 0 0,0 0 0,1 0 0,-1 2 0,3 45 0,-4 54 0,-1-26 0,-5 89 0,14 133 0,0-42 0,25-29 0,-26-177 0,15 246 0,-7-140 0,-8 3 0,14 10 0,-16-117 0,-2-15 0,-2 62 0,0-98-18,0 0 1,0 0-1,-1-1 0,1 1 0,0 0 0,-1 0 0,1-1 0,-1 1 1,1 0-1,-1 0 0,1-1 0,-1 1 0,0-1 0,1 1 1,-1 0-1,0-1 0,1 1 0,-1-1 0,0 0 0,1 1 0,-1-1 1,0 1-1,0-1 0,0 0 0,0 0 0,1 0 0,-1 1 1,-1-1-1,-2 1-830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37:41.5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9830,'0'0'0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45:44.6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9830,'0'0'0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48:28.5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1:59.60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852 0 24575,'-5'0'0,"-1"0"0,1 1 0,-1-1 0,1 1 0,-1 1 0,1-1 0,-1 1 0,1-1 0,0 1 0,0 1 0,-9 4 0,4 1 0,0 0 0,1 1 0,-15 16 0,6-6 0,-28 36 0,32-37 0,-1 0 0,-29 26 0,29-32 0,-1 0 0,0-1 0,-21 11 0,1-6 0,1-1 0,-2-3 0,-53 13 0,-53 11 0,-11 14 0,153-50 0,1 0 0,-1 1 0,1-1 0,-1 0 0,1 1 0,-1-1 0,1 0 0,-1 1 0,1-1 0,-1 1 0,1-1 0,-1 1 0,1-1 0,0 1 0,-1-1 0,1 1 0,0-1 0,0 1 0,-1-1 0,1 1 0,0-1 0,0 1 0,0 0 0,0-1 0,0 1 0,0 0 0,0-1 0,0 1 0,0-1 0,0 1 0,0 0 0,0-1 0,0 1 0,0-1 0,0 1 0,1 0 0,-1-1 0,0 1 0,0-1 0,1 1 0,-1-1 0,1 1 0,-1-1 0,0 1 0,1-1 0,-1 1 0,1-1 0,0 1 0,30 30 0,-17-19 0,11 27 0,-19-30 0,-1 1 0,1-2 0,1 1 0,10 10 0,-16-17 0,1-1 0,0 0 0,0 0 0,0 0 0,0 0 0,0-1 0,0 1 0,0 0 0,0-1 0,0 0 0,0 1 0,0-1 0,0 0 0,1 0 0,-1 0 0,0 0 0,0 0 0,3-1 0,44-13 0,-19 4 0,-12 5 0,-1 0 0,0-2 0,0 0 0,0-1 0,16-11 0,13-5 0,32-5 0,-61 24 0,0 0 0,0-2 0,-1 0 0,22-13 0,54-32 0,55-47 0,-132 88 0,19-13 0,42-40 0,-73 60-1365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2:11.32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0 24575,'2'1'0,"1"0"0,-1-1 0,0 1 0,0 0 0,1 0 0,-1 1 0,0-1 0,0 0 0,0 1 0,0-1 0,-1 1 0,1 0 0,0-1 0,-1 1 0,1 0 0,-1 0 0,1 0 0,-1 0 0,0 1 0,1 2 0,21 47 0,-19-40-273,1 1 0,1-1 0,0 0 0,9 12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2:38.715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133 0 24565,'-133'145'0,"383"85"0,-117-375 0,-383-85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3:07.202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82 0 24561,'-82'133'0,"307"5"0,-143-271 0,-307-5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5:32.843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24276,'384'3935'0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4T12:48:23.701"/>
    </inkml:context>
    <inkml:brush xml:id="br0">
      <inkml:brushProperty name="width" value="0.05" units="cm"/>
      <inkml:brushProperty name="height" value="0.3" units="cm"/>
      <inkml:brushProperty name="color" value="#FFCCFF"/>
      <inkml:brushProperty name="ignorePressure" value="1"/>
      <inkml:brushProperty name="inkEffects" value="pencil"/>
    </inkml:brush>
  </inkml:definitions>
  <inkml:trace contextRef="#ctx0" brushRef="#br0">99 28,'0'-2,"-3"1,0-2,-1 1,-2-2,-1 1,0 1,-1 0,0 1,2-1,1 0,-1 1,1 0,-2 0,-1 1,0 0,3 0,3 0,3 0,2 0,5 0,1 0,1 0,-1 0,0 0,-1 0,0 0,-1 0,0 0,-1 1,1 1,-1-1,-1 0,-4 0,-2-1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5:47.844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23619,'880'0'0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5:57.23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1 24575,'9'0'0,"0"2"0,0-1 0,0 1 0,0 1 0,-1 0 0,1 0 0,-1 1 0,0 0 0,14 8 0,65 52 0,-56-40 0,39 23 0,79 35-1365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6:01.497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656 0 24575,'-5'2'0,"0"1"0,0 0 0,0 0 0,1 0 0,-1 0 0,1 1 0,0 0 0,0 0 0,0 0 0,1 0 0,-6 9 0,-1-2 0,-3 7 0,0 0 0,1 1 0,-15 31 0,13-23 0,-22 41 0,-87 121 0,-83 53 0,62-47-1365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6:04.462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 24575,'7'1'0,"0"0"0,0 1 0,0 0 0,-1 0 0,1 1 0,-1 0 0,1 0 0,-1 0 0,0 1 0,0 0 0,6 6 0,27 14 0,40 29-1365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6:10.409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24548,'1402'1812'0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6:20.815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1 722 24575,'1'-14'0,"1"0"0,1 0 0,0 0 0,1 0 0,0 1 0,11-22 0,0-5 0,-12 32 0,0 0 0,0 0 0,1 0 0,0 0 0,0 1 0,1 0 0,0 0 0,0 0 0,1 0 0,0 1 0,0 0 0,0 0 0,1 1 0,0 0 0,0 0 0,0 0 0,0 1 0,1 0 0,8-3 0,85-25 0,-79 26 0,0 0 0,-1-1 0,0-1 0,0-2 0,22-12 0,-28 16 0,0 1 0,0 1 0,0 0 0,0 1 0,0 1 0,1 0 0,-1 1 0,17 1 0,37-1 0,106-16 0,-20-7 0,41-32 0,-146 39 0,-1-2 0,83-46 0,-110 54 0,-3 0 0,1 0 0,0 2 0,0 0 0,1 1 0,0 1 0,34-6 0,-21 8 0,42-3 0,33 1 0,-18-6 0,148 7-1365,-233 6-5461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1T17:57:16.302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1249 0 24575,'9'1'0,"0"0"0,-1 1 0,1 0 0,-1 0 0,1 1 0,-1 0 0,0 0 0,12 8 0,-2-1 0,-1 1 0,26 20 0,15 12 0,-45-35 0,-1 0 0,0 1 0,0 0 0,-1 1 0,0 0 0,-1 1 0,0 1 0,15 21 0,-13-13 0,2 0 0,27 30 0,-25-31 0,0 0 0,19 33 0,83 142 0,-85-144 0,-3 2 0,47 106 0,-56-106 0,28 108 0,1 98 0,-43-212 0,-3-15 0,1-1 0,2 1 0,1-1 0,15 39 0,-14-51 0,49 117 0,5 99 0,-50-177 0,48 261 0,-55-282 0,-2-1 0,2-1 0,17 55 0,-13-60 0,-1 0 0,6 43 0,17 79 0,-6-36 0,10 149 0,-32-241 0,-4-2 0,-1-20 0,-1 1 0,1-1 0,0 0 0,-1 0 0,1 0 0,-1 0 0,1 0 0,-1 0 0,0 0 0,1 0 0,-1-1 0,0 1 0,-3 0 0,-109 44 0,72-27 0,0-1 0,-1-3 0,-54 11 0,56-16 0,-58 21 0,63-18 0,-1-1 0,-46 7 0,-26 11 0,-173 32 0,25-2 0,110-27 0,-123 35 0,58-26 0,129-28 0,-131 2 0,64-2 0,130-11 0,1 0 0,0 1 0,0 1 0,0 0 0,-32 13 0,53-18 0,-1 0 0,1-1 0,-1 1 0,1-1 0,-1 1 0,0-1 0,1 1 0,-1-1 0,0 0 0,0 0 0,0 1 0,0-1 0,-1 0 0,1 0 0,0 0 0,-1 0 0,1 0 0,-1 0 0,0-4 0,2-53 0,0 10 0,18-103 0,2-37 0,-9 13 0,4-5 0,7-44 0,-20 184 0,0-66 0,0-5 0,5 54 0,-5 42 0,-2 0 0,2-33 0,-5 38 0,0 0 0,-1 0 0,0 0 0,-1 0 0,-8-18 0,7 17 0,-1 0 0,2-1 0,0 1 0,-2-16 0,-1-33 0,2 29 0,1-1 0,3-56 0,0 87 0,0 0 0,0 0 0,0 0 0,1 0 0,-1 0 0,0 0 0,1 1 0,-1-1 0,1 0 0,0 0 0,-1 0 0,1 1 0,0-1 0,0 0 0,0 1 0,0-1 0,1 1 0,-1-1 0,2-1 0,0 2 0,0 0 0,-1 1 0,1-1 0,0 1 0,0-1 0,-1 1 0,1 0 0,0 0 0,0 0 0,4 1 0,3-1 0,11-1 0,0-1 0,0 0 0,0-2 0,25-7 0,-21 5 0,0 0 0,33-2 0,-53 8 0,0 0 0,0-1 0,-1 0 0,1 0 0,0 0 0,-1 0 0,1-1 0,7-4 0,-10 5 0,0 0 0,-1 0 0,1 0 0,-1-1 0,1 1 0,-1 0 0,1-1 0,-1 1 0,0-1 0,0 0 0,0 1 0,0-1 0,0 0 0,0 0 0,0 0 0,0 0 0,-1 0 0,1 0 0,-1 0 0,1 0 0,-1-3 0,9-79 0,-4 51 0,0-43 0,-8 36 0,-1 0 0,-2 1 0,-17-61 0,15 69 0,6 17 0,0 0 0,1 1 0,0-1 0,1 0 0,1 0 0,0 0 0,1 1 0,0-1 0,1 0 0,1 1 0,0 0 0,6-13 0,-6 10 0,0 0 0,-1 0 0,-1-1 0,-1 1 0,0-1 0,-1 1 0,-3-29 0,0-11 0,-5-80 0,4 94 0,-1-8 0,-11-212 0,18 230 0,9-58 0,-5 48 0,-4 20 0,-1 1 0,-2-27 0,0-25 0,2 72 0,-1 0 0,1 0 0,0 0 0,-1 0 0,1 0 0,0 0 0,-1 0 0,1 0 0,0 0 0,0 0 0,0 0 0,0 1 0,0-1 0,0 0 0,0 1 0,0-1 0,0 1 0,0-1 0,1 1 0,-1-1 0,0 1 0,0 0 0,0 0 0,0 0 0,1-1 0,-1 1 0,0 0 0,0 1 0,2-1 0,49 1 0,-34 0 0,8 0 0,1-1 0,-1-1 0,0-2 0,0 0 0,0-2 0,35-11 0,0-3 0,101-17 0,-88 21 0,-25 6 0,-24 5 0,46-13 0,-61 12-1365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4T12:48:39.474"/>
    </inkml:context>
    <inkml:brush xml:id="br0">
      <inkml:brushProperty name="width" value="0.05" units="cm"/>
      <inkml:brushProperty name="height" value="0.3" units="cm"/>
      <inkml:brushProperty name="color" value="#FFCCFF"/>
      <inkml:brushProperty name="ignorePressure" value="1"/>
      <inkml:brushProperty name="inkEffects" value="pencil"/>
    </inkml:brush>
  </inkml:definitions>
  <inkml:trace contextRef="#ctx0" brushRef="#br0">166 112,'-1'0,"-1"-1,0 0,-6-2,-4 0,-1 0,0 0,1-1,1 1,1 0,2 2,0 0,1 0,0 1,1 0,-1-1,1 0,2 0,2 0,5 0,4 0,2 1,4 0,1 0,1 0,-1 0,-1 0,-4 1,-2 1,-1-1,-1 1,-1 1,0-1,0 0,1 1,0 0,0 0,0 0,1 0,0 1,-2-1,-5-1,-8-1,-4-2,-4-1,0 0,1-1,4 2,1-1,3 0,5 2,5 1,5 2,6 0,2 1,1 1,0 0,-1-2,-2 0,-2-2,-2 0,-4-1,-4 0,-5 0,-6 0,-2-1,-2 1,-1 0,-1 0,1 0,1 0,3-1,2-1,1 1,6 1,6 2,6 0,2 2,0-1,1 1,-1-1,-8-1,-8-3,-10-2,-9-1,-5-2,1 0,5 3,9 2,12 1,10 3,5 2,2-1,0 0,-3-1,-1-1,-3-1,-1-1,-1 0,0 0,-1 0,-1 1,0 0,0 2,0-1,1 0,4 1,5 1,2 0,1 1,-1-2,-3 1,-3-2,-9-3,-9 0,-7-2,-6 0,-5 0,1 1,2 0,5-1,4 1,4-1,3-1,8 1,7 1,8 0,11 2,6 1,-1 2,-5 0,-9-1,-11 0,-12-1,-16-2,-10-1,-7-1,1 0,4-1,7 1,7 1,9 2,11 2,12 1,8 0,3 1,-2-1,-4-1,-8-2,-11-3,-14-3,-8-1,-7 0,-5-1,2 2,7 2,9 1,10 2,14 0,13 1,7 0,7 1,-1 1,-5 1,-7 0,-8-1,-8-1,-6-2,-10-2,-4-2,-2-1,0 0,-2 1,2-1,3 1,1 1,5 2,5 1,1-2,-1-2,-2-2,-6-3,-3-2,-1 0,2 1,0 2,5 3,4 3,5 3,5 1,4 1,3 1,1-1,-2 1,-3 0,-1-1,-2 0,0-2,-2 2,-4 0,-3-1,-2 0,-2 0,-1-1,2 2,6 0,9 2,7 1,1 1,-3-1,-8-3,-9-1,-8-2,-6-1,-2 1,0 0,2 0,6 0,8 2,7 2,6-1,2 1,0 0,-2 0,-3-1,-4-1,-5-2,-3 0,-4 0,-2 0,1 1,-1-1,4 1,9 1,13 2,10 0,5 1,-1-1,-7 0,-12-1,-13-2,-12-1,-9 0,-4 0,1 0,5 1,8 1,7 1,5-1,4-1,3 0,2-2,0-1,0 0,0 1,1 1,0 1,-1 2,0 2,-1 0,-1 1,-2 0,-2 1,1-1,-1 1,-1 1,1-1,0-1,1 0,1-3,-1-3,3-3,-1-4,0 1,-1-1,1 1,0 3,-1 2,-1 4,-1 3,-1 1,0 2,-1-1,0-1,0-4,0-4,1-3,0 2,0 2,0 4,-1 1,-1 1,-1-1,-1-4,1-3,0-4,1-3,0-2,2 3,1 2,-1 5,0 3,0 5,0 4,-2 1,0 1,-1-1,0-1,-1-3,-1-4,1-5,1-2,1-3,1 0,1-1,2 2,-1 5,1 4,-1 4,-1 2,0 2,-1 0,0-3,0-5,0-6,0-7,1-7,0-1,1 1,0 3,0 6,0 5,-1 4,0 4,0 3,-1 1,0 3,0-1,0 0,0-4,0-5,0-4,0-4,0-3,1-1,0 0,1 0,0 2,0 4,0 3,0 5,0 1,0 1,1 0,-1 1,0-2,0-3,0-5,0-2,0-1,0-1,0 3,0 4,-1 4,0 1,0 2,-1-3,0-4,0-4,0-4,0-2,1-1,0 4,0 4,1 4,-2 5,1 2,-1 4,0-1,-1-1,0-4,-2-5,0-6,1-3,0-2,1 0,1 3,-1 4,1 3,0 3,0 3,0 2,1 0,-2 0,-1-5,1-5,0-4,0-3,0-2,1 1,0 0,0 3,-1 5,-1 4,0 6,-2 2,1 2,0-1,-1-4,1-5,0-8,0-5,1-3,0-1,1 2,1 4,0 5,0 5,0 3,0 3,0-1,0-3,0-1,0 1,-1 2,0 2,-2 1,0 2,1-1,-1-1,1-3,-1-6,0-5,0-4,2-1,0 0,0 3,1 6,0 3,0 3,0 2,0 2,1-3,-1-3,0-3,0-4,0-3,0 2,0 2,0 3,0 3,0 4,0 2,-1 1,-1-1,1-3,-1-4,2-4,-1-6,1-4,0-2,0 2,0 3,0 5,1 4,1 4,-1 3,1 1,1 0,-1-1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48:53.986"/>
    </inkml:context>
    <inkml:brush xml:id="br0">
      <inkml:brushProperty name="width" value="0.035" units="cm"/>
      <inkml:brushProperty name="height" value="0.035" units="cm"/>
      <inkml:brushProperty name="color" value="#FFCCFF"/>
    </inkml:brush>
  </inkml:definitions>
  <inkml:trace contextRef="#ctx0" brushRef="#br0">0 92 24562,'271'-27'0,"-341"-18"0,-102 25 0,143 112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49:08.983"/>
    </inkml:context>
    <inkml:brush xml:id="br0">
      <inkml:brushProperty name="width" value="0.035" units="cm"/>
      <inkml:brushProperty name="height" value="0.035" units="cm"/>
      <inkml:brushProperty name="color" value="#FFCCFF"/>
    </inkml:brush>
  </inkml:definitions>
  <inkml:trace contextRef="#ctx0" brushRef="#br0">0 63 24507,'38'-2'0,"-24"37"0,-5-72 0,28 34 0,-69-16 0,41-18 0,-37 61 0,-4-44 0,46 55 0,-43-11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49:11.421"/>
    </inkml:context>
    <inkml:brush xml:id="br0">
      <inkml:brushProperty name="width" value="0.035" units="cm"/>
      <inkml:brushProperty name="height" value="0.035" units="cm"/>
      <inkml:brushProperty name="color" value="#FFCCFF"/>
    </inkml:brush>
  </inkml:definitions>
  <inkml:trace contextRef="#ctx0" brushRef="#br0">0 112 23927,'34'81'0,"253"-193"0,-322 31 0,-251 193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4T12:49:21.807"/>
    </inkml:context>
    <inkml:brush xml:id="br0">
      <inkml:brushProperty name="width" value="0.035" units="cm"/>
      <inkml:brushProperty name="height" value="0.035" units="cm"/>
      <inkml:brushProperty name="color" value="#FFCCFF"/>
    </inkml:brush>
  </inkml:definitions>
  <inkml:trace contextRef="#ctx0" brushRef="#br0">44 1 24575,'57'-1'0,"59"2"0,-116-1 0,1 1 0,-1-1 0,1 0 0,-1 0 0,1 0 0,0 0 0,-1 0 0,1 1 0,-1-1 0,1 0 0,-1 0 0,1 1 0,-1-1 0,1 0 0,-1 1 0,0-1 0,1 1 0,-1-1 0,1 1 0,-1-1 0,0 1 0,1-1 0,-1 1 0,0-1 0,0 1 0,1-1 0,-1 1 0,0-1 0,0 1 0,0-1 0,0 1 0,0 0 0,0 0 0,-5 26 0,4-23 0,-1 0 0,1 0 0,-1 0 0,-1 0 0,1-1 0,0 1 0,-1-1 0,0 1 0,1-1 0,-6 4 0,5-6 0,0 0 0,0 0 0,-1 0 0,1 0 0,-1-1 0,1 1 0,0-1 0,-1 0 0,1 0 0,-1-1 0,1 1 0,-1 0 0,1-1 0,-6-2 0,6 2 0,1 0 0,-1 0 0,1 1 0,-1-1 0,1 1 0,-1-1 0,1 1 0,-1 0 0,1 0 0,-1 0 0,1 0 0,-1 1 0,1-1 0,-1 1 0,1-1 0,-1 1 0,1 0 0,-1 0 0,1 0 0,0 0 0,0 0 0,-1 1 0,1-1 0,0 1 0,0-1 0,0 1 0,0 0 0,-1 2 0,-6 13 0,17-11 0,29-11 0,-28 2 0,0 1 0,0 0 0,0 0 0,0 1 0,1 1 0,-1-1 0,0 2 0,14 1 0,-69 29 0,34-16 0,36-33 0,18-12 0,-244 32-1365,195-2-5461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7" tIns="46580" rIns="93157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3157" tIns="46580" rIns="93157" bIns="46580" rtlCol="0"/>
          <a:lstStyle>
            <a:lvl1pPr algn="r">
              <a:defRPr sz="1200"/>
            </a:lvl1pPr>
          </a:lstStyle>
          <a:p>
            <a:fld id="{9E62CFEA-4322-4AB5-AA7A-A507B079F7CE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7" tIns="46580" rIns="93157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57" tIns="46580" rIns="93157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57" tIns="46580" rIns="93157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57" tIns="46580" rIns="93157" bIns="46580" rtlCol="0" anchor="b"/>
          <a:lstStyle>
            <a:lvl1pPr algn="r">
              <a:defRPr sz="1200"/>
            </a:lvl1pPr>
          </a:lstStyle>
          <a:p>
            <a:fld id="{47497E96-A353-4154-A267-7A2F241D3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3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0EB64-8F86-46F3-A99B-971E10CEBE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41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608E9-6734-6AAC-F699-6E8ECACE5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4C26BE-1D4A-775A-6F60-C44AD7BF5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B74AD7-912E-330E-478F-3E898FAF7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15122-2CBD-F44F-31DB-9ED2409D4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9991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D8C62-F108-DBC6-A12F-EEC65A883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0EABC-982D-4FFE-23AF-9C5137701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722C22-AAA1-E6F8-4FBA-4BDDEBE69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FAC58-483B-CF3D-DC25-2ECA56D01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0928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D4007-5C28-9C2D-B648-FCB4D8823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F92035-0CCF-D180-13BC-405ABA795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A5048-4850-E29C-F214-C3DA91A7C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B6209-E7D2-32E2-8EEE-5FA6706F7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99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8E6E8-2B72-A00D-C6F2-2B4941A7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0E246-20C9-69C3-3777-341885BAB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90914-3B81-3123-057A-9752F0D06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86107-203E-69AA-2DDE-A00300267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062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2959-715F-BF80-0F1B-8E19E4993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ABC31-2EF6-CE14-151A-8CAC51B6A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B3073-6F74-F795-3C98-275518297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35406-F10C-A75D-1D26-9FF5129B4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0969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DF1ED-FBB2-A5E2-D7B7-31C836654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7BAF8E-35E3-AD5F-1BFF-7D0D5124EA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26E70-4841-544F-11F8-5581F2D2D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52FC4-445C-34AB-AFB1-6C8B58F13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1940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AC6C6-305D-969D-1433-BCA2DE150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DF44BE-24C6-8A1D-79D4-C512DF5C3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1568B1-D1C8-7E2E-FA0C-9D558273F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39266-91AC-3C2C-DD49-8084F645B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120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433BE-0978-E7A7-CF1A-32FD5198E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E1F51-7AC3-82BA-4727-1D426ED8E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83EB3-6703-0DC1-97CD-ADD3EC7AB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EE9D8-1C98-87FE-7546-C29B5ED6B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5184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B0A17-CA20-CDEF-AA74-74A5211C8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776FA-7700-721E-F436-7341962DC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9CBBC-5F18-6B5D-AA0C-5B385D630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18776-E59E-62F9-BA5E-07F28D041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66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266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6049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3636E-3904-9D42-76AD-57E0D4A49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D54E8-289B-092E-DD56-D02033B8B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8A950-7F87-69C7-EBFC-23E16DDD7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C203B-8D20-E18A-2E4A-266A03701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66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266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130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AF29-77F6-E7E5-EA07-EC49CE976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ECEEA-8876-F9D3-55CA-0BB301E5A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F2ECA-2CD9-0A73-8FBB-0825BF42D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9ED1D-A629-35F0-8BF1-C3E34AFBC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6005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97E96-A353-4154-A267-7A2F241D35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6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AD919-B62C-015D-EB77-A0B45CE76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FC7EA-0DD0-6174-1BBF-C979C3A2E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C3E649-CE90-B2E5-1E9F-20D4C85DC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1C597-C08F-1E81-FA2E-1DE7256BB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66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266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613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66D34-BA79-C783-D1AC-DDFB41840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9D7E8A-CB34-B7DB-43C1-B93D76A2F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33097A-1703-294A-74AE-7DC25EF24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E5D0E-C7AE-CC16-012F-821323BAA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0EB64-8F86-46F3-A99B-971E10CEB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68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5EF1F-746C-A967-EA66-30764756A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60E931-C5AD-11B5-776E-87D1FE7B9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EDD805-7284-AF57-BC62-FEEF413A1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CB576-55A6-2333-9A33-77E2BDF72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8974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FBEFA-C6B5-34C5-873F-4A8871E71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0EBF0-D946-AC0D-ADE5-70521DF2D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D5782A-CD35-2772-4435-3EF005876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CFFC2-729F-2591-0389-DA7D7EFC9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8770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97E96-A353-4154-A267-7A2F241D35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38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B2B45-9C87-7601-C7EB-37720C128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360355-3540-7648-C4D3-A491C4C7E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21A33-442F-7770-4089-07FE76FD9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65D7B-47D9-1B25-4210-1275337F7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4514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C450E-A20F-5948-9760-0ECD92676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4A40A-C1E3-5C7A-9DBB-6DEC61350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3A6D3-FC02-E4C4-1249-3CD3144EA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32">
              <a:lnSpc>
                <a:spcPct val="120000"/>
              </a:lnSpc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33128-75DF-F062-11D0-F9F48A24F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24">
              <a:defRPr/>
            </a:pPr>
            <a:fld id="{60E0EB64-8F86-46F3-A99B-971E10CEBEC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24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390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8BF7-7068-D345-FD63-CA284193D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1E7F4-1F91-D240-0DD2-7400CCE34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A993A-1C6B-DE42-EE85-962BC6F0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5EAB-AB21-4217-B3BB-344F31F84814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CA1EA-79BE-7D2E-B1FC-255E4C88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67E80-2239-8BB0-5AAC-F74AB08D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5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A019-2695-6ADC-325D-3A03D72BA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DC27D-78E3-79C4-6575-95200E931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8270B-C4B9-9BCF-D1D5-AAB703A8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116A-D220-4C48-BF22-574441AD69DD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B5095-9267-8F7D-DB66-C158E9BF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34061-1587-5BB5-4922-BF0EDD71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0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3614C-1245-4977-7AE3-1565AE69A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00676-7F1C-D8C4-92F2-EDB9F18ED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CDA28-7438-1FBD-F75F-08339661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83F92-BACA-4935-9AA7-D207FAB86529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52540-D062-D8DF-FB07-92777F9F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CFE50-7DFC-D845-CCD9-18BFB144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6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B6F-F957-4F50-942E-8FAEBCB184C2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0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6BBB0-0995-4699-9E3C-37BE16D09B2E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4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3181-FB7A-461B-993C-B088581A0863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9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891-9D0B-4FDF-84AD-F845B3C5E199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0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61AB-CD45-4872-8101-FD75DCCE6557}" type="datetime1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3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F82C-54E9-4590-B344-7964B6A98036}" type="datetime1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4146-B5BA-4E0B-9B7A-99684DFE7C37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97BD-8230-4010-A3DB-932F0C9251BA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5CD3-0442-A996-62B9-13F170333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1BE9A-E718-3C12-E519-45939DB1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585FB-8754-5D58-329D-9B1E57A5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39AB-29E2-4722-BA6C-F0482698C91C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547F6-3E00-4684-6E02-8C762F4E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9EC-0FBC-6BA2-235E-7506697E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9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EAC3-0B0C-4276-AF91-3075C78C093E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1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214-72CA-4814-B567-EA9C728E6C98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2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DB5B5-74CC-4759-8580-40C7D2A407BF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0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926624" y="3086"/>
            <a:ext cx="3175001" cy="6858000"/>
          </a:xfrm>
          <a:custGeom>
            <a:avLst/>
            <a:gdLst>
              <a:gd name="connsiteX0" fmla="*/ 0 w 13630672"/>
              <a:gd name="connsiteY0" fmla="*/ 0 h 13736705"/>
              <a:gd name="connsiteX1" fmla="*/ 13630672 w 13630672"/>
              <a:gd name="connsiteY1" fmla="*/ 0 h 13736705"/>
              <a:gd name="connsiteX2" fmla="*/ 13630672 w 13630672"/>
              <a:gd name="connsiteY2" fmla="*/ 13736705 h 13736705"/>
              <a:gd name="connsiteX3" fmla="*/ 0 w 13630672"/>
              <a:gd name="connsiteY3" fmla="*/ 13736705 h 1373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0672" h="13736705">
                <a:moveTo>
                  <a:pt x="0" y="0"/>
                </a:moveTo>
                <a:lnTo>
                  <a:pt x="13630672" y="0"/>
                </a:lnTo>
                <a:lnTo>
                  <a:pt x="13630672" y="13736705"/>
                </a:lnTo>
                <a:lnTo>
                  <a:pt x="0" y="137367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23982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5640-0E52-0B27-A751-739E6F51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C2048-0804-E38E-E387-5686D4774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7B5ED-C804-6915-717A-731561B96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DDDC-5A18-4006-85DD-E923D0B61065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68FD0-E8B8-6DCE-EEA7-7C7ABB44E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DC114-CF8B-0F4D-D876-9AC22765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4351-D6EE-5BE7-3F0E-7ABE31E3D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2EFBE-D487-C47E-ECD7-FCAAFF385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C361C-B6B4-EC6B-A471-012E9752E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43E41-0783-F06F-2DF7-9FD8CD5A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D614B-91DB-4E6D-A013-F2A422251957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1D058-E5A7-C556-58EC-274940D48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52630-291B-4EF2-D86F-D0D2FC27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114F-AF0A-0350-8EBB-5A71AF49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2E624-3BFC-4D6D-1357-4BE982976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F724F-3BCA-EF1C-8A30-0CAC9B215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06A542-56D5-00D4-BBCD-54655E5C0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42E3B-9D51-175A-836F-5101EE647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DE2B0-B997-1C61-5599-6D4E9BBB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2848-1408-4492-B546-0A081F3AC179}" type="datetime1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6356FB-4449-7F8E-0723-4539520D4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F4EA47-E6D2-1945-CE50-5E125B41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8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A88B-1968-1FD2-469D-1A60DA55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6D7DD-A7A9-FDB4-CCFD-E96CECAA9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21022-D77B-482C-90F5-8731302D84D3}" type="datetime1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2B3B3-6F78-AAC9-FDDD-341687493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6EB8B-90EC-6A03-2A80-13188AAB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9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E9A1A-B3A2-893E-33FB-40241FC6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AAAE-11E2-471F-A7B0-5F07BB2C8D03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F7D15-809D-585F-4C08-04581E25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39000-0A41-E395-6B60-2D3714F8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4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1C0B-8B21-4167-E217-8B2A9A56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516C9-75DA-9908-0248-505A97D3B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E35AA-F027-840B-5721-255EF908E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AA384-3A46-ABC5-C7A7-B58A7ED1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C5A-19B9-450F-A5C3-86BA790DF158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3647F-5107-8452-506A-2CCC1BB0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F18B3-681A-F7EF-1807-D1E85D56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2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54DA-4DF8-B9BB-BC03-2C75FCAA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83018-36C9-2438-6689-AB0D23A26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F05B4-BB4C-074A-C369-EB389D720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7E335-41A2-81F0-2A62-7642DEA0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BC788-3D3F-4D77-90DA-35C3A42DA003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E4848-1F34-CD72-3419-A2F1AE61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446C7-F7F2-5196-B59B-3F7EC889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5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D86D0-992D-F28B-59EE-EDA323D9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1546C-43F7-7DEA-DACC-7D304FE77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5B7D4-E1BB-D42B-5C0D-8CB42E115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ECD7D-7E95-4008-8A3B-384F316D4062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C8DAF-789E-FADC-0BB9-1D4477371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F7DBA-D801-4871-590A-E26146041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3E551-3450-4A45-8819-20D5E56F1D6A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7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customXml" Target="../ink/ink3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customXml" Target="../ink/ink29.xml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customXml" Target="../ink/ink31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customXml" Target="../ink/ink39.xml"/><Relationship Id="rId26" Type="http://schemas.openxmlformats.org/officeDocument/2006/relationships/customXml" Target="../ink/ink43.xml"/><Relationship Id="rId3" Type="http://schemas.openxmlformats.org/officeDocument/2006/relationships/image" Target="../media/image45.jpeg"/><Relationship Id="rId21" Type="http://schemas.openxmlformats.org/officeDocument/2006/relationships/image" Target="../media/image58.png"/><Relationship Id="rId7" Type="http://schemas.openxmlformats.org/officeDocument/2006/relationships/customXml" Target="../ink/ink33.xml"/><Relationship Id="rId12" Type="http://schemas.openxmlformats.org/officeDocument/2006/relationships/customXml" Target="../ink/ink36.xml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2" Type="http://schemas.openxmlformats.org/officeDocument/2006/relationships/image" Target="../media/image6.png"/><Relationship Id="rId16" Type="http://schemas.openxmlformats.org/officeDocument/2006/relationships/customXml" Target="../ink/ink38.xml"/><Relationship Id="rId20" Type="http://schemas.openxmlformats.org/officeDocument/2006/relationships/customXml" Target="../ink/ink40.xml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24" Type="http://schemas.openxmlformats.org/officeDocument/2006/relationships/customXml" Target="../ink/ink42.xml"/><Relationship Id="rId32" Type="http://schemas.openxmlformats.org/officeDocument/2006/relationships/customXml" Target="../ink/ink46.xml"/><Relationship Id="rId5" Type="http://schemas.openxmlformats.org/officeDocument/2006/relationships/customXml" Target="../ink/ink32.xml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customXml" Target="../ink/ink44.xml"/><Relationship Id="rId10" Type="http://schemas.openxmlformats.org/officeDocument/2006/relationships/customXml" Target="../ink/ink35.xml"/><Relationship Id="rId19" Type="http://schemas.openxmlformats.org/officeDocument/2006/relationships/image" Target="../media/image57.png"/><Relationship Id="rId31" Type="http://schemas.openxmlformats.org/officeDocument/2006/relationships/image" Target="../media/image63.png"/><Relationship Id="rId4" Type="http://schemas.openxmlformats.org/officeDocument/2006/relationships/image" Target="../media/image46.jpeg"/><Relationship Id="rId9" Type="http://schemas.openxmlformats.org/officeDocument/2006/relationships/customXml" Target="../ink/ink34.xml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61.png"/><Relationship Id="rId30" Type="http://schemas.openxmlformats.org/officeDocument/2006/relationships/customXml" Target="../ink/ink45.xml"/><Relationship Id="rId8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1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customXml" Target="../ink/ink4.xm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0.png"/><Relationship Id="rId24" Type="http://schemas.openxmlformats.org/officeDocument/2006/relationships/customXml" Target="../ink/ink10.xml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customXml" Target="../ink/ink12.xml"/><Relationship Id="rId10" Type="http://schemas.openxmlformats.org/officeDocument/2006/relationships/customXml" Target="../ink/ink3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8.png"/><Relationship Id="rId30" Type="http://schemas.openxmlformats.org/officeDocument/2006/relationships/customXml" Target="../ink/ink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.xml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image" Target="../media/image24.png"/><Relationship Id="rId21" Type="http://schemas.openxmlformats.org/officeDocument/2006/relationships/customXml" Target="../ink/ink22.xml"/><Relationship Id="rId34" Type="http://schemas.openxmlformats.org/officeDocument/2006/relationships/customXml" Target="../ink/ink28.xml"/><Relationship Id="rId7" Type="http://schemas.openxmlformats.org/officeDocument/2006/relationships/customXml" Target="../ink/ink15.xml"/><Relationship Id="rId12" Type="http://schemas.openxmlformats.org/officeDocument/2006/relationships/image" Target="../media/image28.png"/><Relationship Id="rId17" Type="http://schemas.openxmlformats.org/officeDocument/2006/relationships/customXml" Target="../ink/ink20.xml"/><Relationship Id="rId25" Type="http://schemas.openxmlformats.org/officeDocument/2006/relationships/customXml" Target="../ink/ink24.xml"/><Relationship Id="rId3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customXml" Target="../ink/ink17.xml"/><Relationship Id="rId24" Type="http://schemas.openxmlformats.org/officeDocument/2006/relationships/image" Target="../media/image34.png"/><Relationship Id="rId32" Type="http://schemas.openxmlformats.org/officeDocument/2006/relationships/customXml" Target="../ink/ink27.xml"/><Relationship Id="rId5" Type="http://schemas.openxmlformats.org/officeDocument/2006/relationships/customXml" Target="../ink/ink14.xml"/><Relationship Id="rId15" Type="http://schemas.openxmlformats.org/officeDocument/2006/relationships/customXml" Target="../ink/ink19.xml"/><Relationship Id="rId23" Type="http://schemas.openxmlformats.org/officeDocument/2006/relationships/customXml" Target="../ink/ink23.xml"/><Relationship Id="rId28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openxmlformats.org/officeDocument/2006/relationships/customXml" Target="../ink/ink21.xml"/><Relationship Id="rId31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customXml" Target="../ink/ink16.xml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customXml" Target="../ink/ink25.xml"/><Relationship Id="rId30" Type="http://schemas.openxmlformats.org/officeDocument/2006/relationships/customXml" Target="../ink/ink26.xml"/><Relationship Id="rId35" Type="http://schemas.openxmlformats.org/officeDocument/2006/relationships/image" Target="../media/image39.png"/><Relationship Id="rId8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50250D-FB91-43DA-8F52-6CE77F106DCF}"/>
              </a:ext>
            </a:extLst>
          </p:cNvPr>
          <p:cNvSpPr txBox="1"/>
          <p:nvPr/>
        </p:nvSpPr>
        <p:spPr>
          <a:xfrm>
            <a:off x="938213" y="1989924"/>
            <a:ext cx="103155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758952"/>
            <a:r>
              <a:rPr lang="en-US" sz="4800" b="1">
                <a:latin typeface="Arial Bold" panose="020B0704020202020204" pitchFamily="34" charset="0"/>
                <a:cs typeface="Arial Bold" panose="020B0704020202020204" pitchFamily="34" charset="0"/>
              </a:rPr>
              <a:t>Boundary Steering Committee</a:t>
            </a:r>
          </a:p>
          <a:p>
            <a:pPr algn="ctr" defTabSz="758952"/>
            <a:r>
              <a:rPr lang="en-US" sz="4800" b="1" kern="1200">
                <a:latin typeface="Arial Bold" panose="020B0704020202020204" pitchFamily="34" charset="0"/>
                <a:cs typeface="Arial Bold" panose="020B0704020202020204" pitchFamily="34" charset="0"/>
              </a:rPr>
              <a:t>Recommendation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3894D-DF12-4C7A-9F70-06BA6ADEB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9193" y="772878"/>
            <a:ext cx="2921790" cy="1172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C993D7-24CD-44BA-A742-CF5BFE5C2862}"/>
              </a:ext>
            </a:extLst>
          </p:cNvPr>
          <p:cNvSpPr/>
          <p:nvPr/>
        </p:nvSpPr>
        <p:spPr>
          <a:xfrm>
            <a:off x="0" y="6233496"/>
            <a:ext cx="12192000" cy="623003"/>
          </a:xfrm>
          <a:prstGeom prst="rect">
            <a:avLst/>
          </a:prstGeom>
          <a:solidFill>
            <a:srgbClr val="93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8952">
              <a:spcAft>
                <a:spcPts val="600"/>
              </a:spcAft>
            </a:pPr>
            <a:r>
              <a:rPr lang="en-US" sz="1992" b="1" kern="1200">
                <a:solidFill>
                  <a:schemeClr val="l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We Are One </a:t>
            </a:r>
            <a:r>
              <a:rPr lang="en-US" sz="1992" kern="12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#RCPSProud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E2216-C07C-366A-230C-5B67205E4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10991"/>
          <a:stretch/>
        </p:blipFill>
        <p:spPr>
          <a:xfrm>
            <a:off x="7381875" y="3606425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ADD97C-729D-DE15-3705-46032169E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4" b="24454"/>
          <a:stretch/>
        </p:blipFill>
        <p:spPr>
          <a:xfrm>
            <a:off x="4675536" y="3606423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A0E3C0-217C-836B-95C5-3F8A08F85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r="14757"/>
          <a:stretch/>
        </p:blipFill>
        <p:spPr>
          <a:xfrm>
            <a:off x="2280733" y="3606426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84E9D-FBF7-F224-4341-581136CD7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249" r="6793" b="-3651"/>
          <a:stretch>
            <a:fillRect/>
          </a:stretch>
        </p:blipFill>
        <p:spPr>
          <a:xfrm>
            <a:off x="2" y="3606423"/>
            <a:ext cx="3321895" cy="2590671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2861BD-A4A0-31E3-A3CA-21EDAF1ADD51}"/>
              </a:ext>
            </a:extLst>
          </p:cNvPr>
          <p:cNvSpPr/>
          <p:nvPr/>
        </p:nvSpPr>
        <p:spPr>
          <a:xfrm>
            <a:off x="0" y="0"/>
            <a:ext cx="12192000" cy="273283"/>
          </a:xfrm>
          <a:prstGeom prst="rect">
            <a:avLst/>
          </a:prstGeom>
          <a:solidFill>
            <a:srgbClr val="F36B1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8952"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95BF49-A97A-A223-C887-31CC54DE068D}"/>
              </a:ext>
            </a:extLst>
          </p:cNvPr>
          <p:cNvSpPr/>
          <p:nvPr/>
        </p:nvSpPr>
        <p:spPr>
          <a:xfrm>
            <a:off x="0" y="6189036"/>
            <a:ext cx="12192000" cy="63465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FD080A-BDF5-9B94-4030-6BA9D0047FDB}"/>
              </a:ext>
            </a:extLst>
          </p:cNvPr>
          <p:cNvSpPr txBox="1"/>
          <p:nvPr/>
        </p:nvSpPr>
        <p:spPr>
          <a:xfrm>
            <a:off x="9967965" y="6375818"/>
            <a:ext cx="2224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May 4, 2026 </a:t>
            </a:r>
          </a:p>
        </p:txBody>
      </p:sp>
    </p:spTree>
    <p:extLst>
      <p:ext uri="{BB962C8B-B14F-4D97-AF65-F5344CB8AC3E}">
        <p14:creationId xmlns:p14="http://schemas.microsoft.com/office/powerpoint/2010/main" val="1064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03821-82C0-76CF-B3E9-61B1CFE7E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00D2A-3F5B-C2F0-9108-5C5E8530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3F3BF-3910-A7C3-60D9-EE96CC3AE0BD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B22C7-8449-AF88-A156-78DF12607ACD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F6E1D6-284D-7457-9C10-40C5B6A5FBFB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What Families Should Know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4EEFD-828A-2B69-58D1-C164BEB52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D7CC38E7-C85D-AA2F-5316-D6F48603A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045464"/>
              </p:ext>
            </p:extLst>
          </p:nvPr>
        </p:nvGraphicFramePr>
        <p:xfrm>
          <a:off x="938148" y="1735236"/>
          <a:ext cx="10415652" cy="448056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4542067">
                  <a:extLst>
                    <a:ext uri="{9D8B030D-6E8A-4147-A177-3AD203B41FA5}">
                      <a16:colId xmlns:a16="http://schemas.microsoft.com/office/drawing/2014/main" val="864603773"/>
                    </a:ext>
                  </a:extLst>
                </a:gridCol>
                <a:gridCol w="5873585">
                  <a:extLst>
                    <a:ext uri="{9D8B030D-6E8A-4147-A177-3AD203B41FA5}">
                      <a16:colId xmlns:a16="http://schemas.microsoft.com/office/drawing/2014/main" val="14147277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Question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Summary Answer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13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What is changing?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Targeted boundary adjustments to relieve overcrowding at Preston Park and Monterey.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7356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Which schools are involved?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Preston Park ES, Monterey ES, Fallon Park ES, Lincoln Terrace ES, and Round Hill 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424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Will my child move schools?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Some students will be reassigned; most will remain at their current school.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7359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When would changes occur?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Implementation planned for the 2026–27 school year.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2625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How will students be supported?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Transition activities, counseling supports, and family communication.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5545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Transportation impacts?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Average changes are minimal; elementary ride times remain a priority.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3757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How can parents ask questions?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RCPS will provide a dedicated survey and engagement opportunities through two town halls.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733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Will my student have to move again, since it is a phased plan?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RCPS plans to limit elementary students to 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more than one boundary change</a:t>
                      </a:r>
                      <a:endParaRPr 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587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6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BB41F-A7A1-AE0A-8B0D-9B206FC49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80AA5-8614-A94D-B6B6-28D742EC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50CCB0-5972-0BA4-2B6C-A0FD8514BCCC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E05AA5-EBFA-0D87-9D9F-1A4DDFC4C846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4FF028-71D3-B5AF-C044-7D0E402BCCCB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What Families Should Know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49824-DD91-6321-BBBB-70FD73B89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EA6A4872-0489-6FBD-D05D-9071119B65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610671"/>
              </p:ext>
            </p:extLst>
          </p:nvPr>
        </p:nvGraphicFramePr>
        <p:xfrm>
          <a:off x="938148" y="1735236"/>
          <a:ext cx="10415652" cy="362712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4542067">
                  <a:extLst>
                    <a:ext uri="{9D8B030D-6E8A-4147-A177-3AD203B41FA5}">
                      <a16:colId xmlns:a16="http://schemas.microsoft.com/office/drawing/2014/main" val="864603773"/>
                    </a:ext>
                  </a:extLst>
                </a:gridCol>
                <a:gridCol w="5873585">
                  <a:extLst>
                    <a:ext uri="{9D8B030D-6E8A-4147-A177-3AD203B41FA5}">
                      <a16:colId xmlns:a16="http://schemas.microsoft.com/office/drawing/2014/main" val="14147277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Question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Summary Answer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13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will parents be notified of a change in school enrollment for students?</a:t>
                      </a: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Families will be directly notified after the School Board votes on Tuesday, May 26, if approved. Parents can anticipate a notification prior to the last day of school (June 4, 2026).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7356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will parents be notified?</a:t>
                      </a: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Mailed letters, robocalls, and emails will be sent to families.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424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can families visit their new school?</a:t>
                      </a: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effectLst/>
                        </a:rPr>
                        <a:t>Open houses will be scheduled at each school site during the summer.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effectLst/>
                        </a:rPr>
                        <a:t>Back to school nights will be scheduled prior to the opening of school for the 2026-2027 school year.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effectLst/>
                        </a:rPr>
                        <a:t>Notifications of open houses and back to school nights include a letter mailed to each home, email, and robocalls.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7359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parents have questions after the end of this school year, who do they contact?</a:t>
                      </a: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Dr. Cyndi Williams, Department of Academics &amp; Accountability: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(540) 853-1787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2625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75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50961-ABC6-74C6-9EE6-D7BB19A17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CF30F3-0A30-2CAF-8A3C-CB7129ABC09D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	 Attendance Zones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B755C-C0CF-EC35-7FE3-4E6777ABB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5FDC6-56F4-04AE-8172-20DCB1A2A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81"/>
          <a:stretch/>
        </p:blipFill>
        <p:spPr>
          <a:xfrm>
            <a:off x="6350557" y="2118439"/>
            <a:ext cx="5500101" cy="3816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4810C-B4DF-DA36-E374-89DF408F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D68EE-A240-71F1-E020-5CDB6C352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341343" y="2118439"/>
            <a:ext cx="5500101" cy="3816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B3967-4B01-8BE6-9D64-6504B6CC1645}"/>
              </a:ext>
            </a:extLst>
          </p:cNvPr>
          <p:cNvSpPr txBox="1"/>
          <p:nvPr/>
        </p:nvSpPr>
        <p:spPr>
          <a:xfrm>
            <a:off x="1605493" y="169686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Attendance 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ACEC4-8DFA-573A-63F5-0B3F769C7DB3}"/>
              </a:ext>
            </a:extLst>
          </p:cNvPr>
          <p:cNvSpPr txBox="1"/>
          <p:nvPr/>
        </p:nvSpPr>
        <p:spPr>
          <a:xfrm>
            <a:off x="7614709" y="1695566"/>
            <a:ext cx="334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Recommended Attendance Zones</a:t>
            </a:r>
          </a:p>
        </p:txBody>
      </p:sp>
    </p:spTree>
    <p:extLst>
      <p:ext uri="{BB962C8B-B14F-4D97-AF65-F5344CB8AC3E}">
        <p14:creationId xmlns:p14="http://schemas.microsoft.com/office/powerpoint/2010/main" val="34552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C8CE3-B5DC-A8F3-0E9A-1B1D21650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077DF-A057-6B02-EC99-2F523FAE0ADA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	 Focused Attendance Zones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D24A4-F898-F871-FC8F-3E7A040B4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0ED3C-6E02-D4DD-EA4F-84A82280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187FE-3700-3204-C54A-35FABF6C594D}"/>
              </a:ext>
            </a:extLst>
          </p:cNvPr>
          <p:cNvSpPr txBox="1"/>
          <p:nvPr/>
        </p:nvSpPr>
        <p:spPr>
          <a:xfrm>
            <a:off x="1605493" y="169686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Attendance 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7FF7C-A069-6B5A-D1CC-8D7062D840D5}"/>
              </a:ext>
            </a:extLst>
          </p:cNvPr>
          <p:cNvSpPr txBox="1"/>
          <p:nvPr/>
        </p:nvSpPr>
        <p:spPr>
          <a:xfrm>
            <a:off x="7614709" y="1695566"/>
            <a:ext cx="334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Recommended Attendance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86750-C3FD-0C54-B4D2-1CBFA629B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62"/>
          <a:stretch/>
        </p:blipFill>
        <p:spPr>
          <a:xfrm>
            <a:off x="341342" y="2118439"/>
            <a:ext cx="5500102" cy="3816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883D5D-5283-E996-2E27-A2DF4679E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62"/>
          <a:stretch/>
        </p:blipFill>
        <p:spPr>
          <a:xfrm>
            <a:off x="6350555" y="2113199"/>
            <a:ext cx="5500103" cy="3816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43C8E08-1D05-8273-8F8F-9222FEB0A37C}"/>
              </a:ext>
            </a:extLst>
          </p:cNvPr>
          <p:cNvSpPr/>
          <p:nvPr/>
        </p:nvSpPr>
        <p:spPr>
          <a:xfrm>
            <a:off x="8610600" y="3101831"/>
            <a:ext cx="1458930" cy="18390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07FA4B9-A8ED-E828-9912-E653B22BC7C6}"/>
                  </a:ext>
                </a:extLst>
              </p14:cNvPr>
              <p14:cNvContentPartPr/>
              <p14:nvPr/>
            </p14:nvContentPartPr>
            <p14:xfrm>
              <a:off x="8971474" y="3373920"/>
              <a:ext cx="724680" cy="1187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07FA4B9-A8ED-E828-9912-E653B22BC7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5354" y="3367800"/>
                <a:ext cx="736920" cy="11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C11DAB1-AFD6-4793-C80A-4C788E79A9E2}"/>
                  </a:ext>
                </a:extLst>
              </p14:cNvPr>
              <p14:cNvContentPartPr/>
              <p14:nvPr/>
            </p14:nvContentPartPr>
            <p14:xfrm>
              <a:off x="9086674" y="3367080"/>
              <a:ext cx="688680" cy="74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C11DAB1-AFD6-4793-C80A-4C788E79A9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80554" y="3360960"/>
                <a:ext cx="70092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11967E3-B548-7871-E621-6000DC6B34AB}"/>
                  </a:ext>
                </a:extLst>
              </p14:cNvPr>
              <p14:cNvContentPartPr/>
              <p14:nvPr/>
            </p14:nvContentPartPr>
            <p14:xfrm>
              <a:off x="9661594" y="3440880"/>
              <a:ext cx="118440" cy="10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11967E3-B548-7871-E621-6000DC6B34A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55455" y="3434760"/>
                <a:ext cx="130717" cy="108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05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C96A2-13C2-738A-10EA-27292AA98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2174F-5D3A-42B2-C23B-51D84C91A27A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6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	 Focused Attendance Zones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D6914-0FAA-4DD8-2A3A-2A122A42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E1DC6-D29B-F3B8-56DD-869850AA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64490-613F-5158-F931-2D735E4ECD1C}"/>
              </a:ext>
            </a:extLst>
          </p:cNvPr>
          <p:cNvSpPr txBox="1"/>
          <p:nvPr/>
        </p:nvSpPr>
        <p:spPr>
          <a:xfrm>
            <a:off x="1605493" y="169686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Attendance 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CFB47-7C6C-983A-3F31-928FA6B9E974}"/>
              </a:ext>
            </a:extLst>
          </p:cNvPr>
          <p:cNvSpPr txBox="1"/>
          <p:nvPr/>
        </p:nvSpPr>
        <p:spPr>
          <a:xfrm>
            <a:off x="7614709" y="1695566"/>
            <a:ext cx="334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Recommended Attendance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F62429-0153-9364-9386-FACC09FF6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341342" y="2118439"/>
            <a:ext cx="5500102" cy="3816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0D6AE-1A9D-08D6-36B4-B8D48CF04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62"/>
          <a:stretch/>
        </p:blipFill>
        <p:spPr>
          <a:xfrm>
            <a:off x="6350555" y="2113199"/>
            <a:ext cx="5500103" cy="3816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FD17C1-EE22-05F0-5C38-6881A145B6EE}"/>
              </a:ext>
            </a:extLst>
          </p:cNvPr>
          <p:cNvSpPr/>
          <p:nvPr/>
        </p:nvSpPr>
        <p:spPr>
          <a:xfrm>
            <a:off x="8856324" y="2740976"/>
            <a:ext cx="2270588" cy="28892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0A9A07-DFE1-829C-E33F-53E3734E51CD}"/>
                  </a:ext>
                </a:extLst>
              </p14:cNvPr>
              <p14:cNvContentPartPr/>
              <p14:nvPr/>
            </p14:nvContentPartPr>
            <p14:xfrm>
              <a:off x="13356162" y="130481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0A9A07-DFE1-829C-E33F-53E3734E51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338162" y="1286818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3F8A54D0-48A3-4CF6-81B4-59287DCFD717}"/>
              </a:ext>
            </a:extLst>
          </p:cNvPr>
          <p:cNvSpPr/>
          <p:nvPr/>
        </p:nvSpPr>
        <p:spPr>
          <a:xfrm>
            <a:off x="6621402" y="2481228"/>
            <a:ext cx="1927170" cy="20094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72670C4-452E-8B6C-5175-07DA45DE5EA8}"/>
                  </a:ext>
                </a:extLst>
              </p14:cNvPr>
              <p14:cNvContentPartPr/>
              <p14:nvPr/>
            </p14:nvContentPartPr>
            <p14:xfrm>
              <a:off x="4068522" y="-236342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72670C4-452E-8B6C-5175-07DA45DE5E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0522" y="-2543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97A3E26-F0D6-0F2F-C2FB-80DE0F25A139}"/>
                  </a:ext>
                </a:extLst>
              </p14:cNvPr>
              <p14:cNvContentPartPr/>
              <p14:nvPr/>
            </p14:nvContentPartPr>
            <p14:xfrm>
              <a:off x="2640402" y="-287822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97A3E26-F0D6-0F2F-C2FB-80DE0F25A1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22402" y="-3058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35BCCBD-AC4C-3AE8-411C-324B0B447AAE}"/>
                  </a:ext>
                </a:extLst>
              </p14:cNvPr>
              <p14:cNvContentPartPr/>
              <p14:nvPr/>
            </p14:nvContentPartPr>
            <p14:xfrm>
              <a:off x="6924964" y="2812163"/>
              <a:ext cx="343440" cy="218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35BCCBD-AC4C-3AE8-411C-324B0B447AA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18838" y="2806043"/>
                <a:ext cx="355693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771C8C9-B4DA-F78D-2DCF-2EB012FE0718}"/>
                  </a:ext>
                </a:extLst>
              </p14:cNvPr>
              <p14:cNvContentPartPr/>
              <p14:nvPr/>
            </p14:nvContentPartPr>
            <p14:xfrm>
              <a:off x="7229164" y="2812163"/>
              <a:ext cx="35640" cy="57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771C8C9-B4DA-F78D-2DCF-2EB012FE071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23044" y="2806043"/>
                <a:ext cx="4788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62B53A3-8535-3D2D-52F4-228D55D1A1CA}"/>
                  </a:ext>
                </a:extLst>
              </p14:cNvPr>
              <p14:cNvContentPartPr/>
              <p14:nvPr/>
            </p14:nvContentPartPr>
            <p14:xfrm>
              <a:off x="7620124" y="3584363"/>
              <a:ext cx="138240" cy="135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62B53A3-8535-3D2D-52F4-228D55D1A1C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14004" y="3578243"/>
                <a:ext cx="15048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FCEF1C2-467B-9906-3F9F-98A0D2A9EE9B}"/>
                  </a:ext>
                </a:extLst>
              </p14:cNvPr>
              <p14:cNvContentPartPr/>
              <p14:nvPr/>
            </p14:nvContentPartPr>
            <p14:xfrm>
              <a:off x="8150764" y="4043723"/>
              <a:ext cx="110880" cy="97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FCEF1C2-467B-9906-3F9F-98A0D2A9EE9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44644" y="4037603"/>
                <a:ext cx="1231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755EC3-2857-F6D3-B23A-EDA28106D2BB}"/>
                  </a:ext>
                </a:extLst>
              </p14:cNvPr>
              <p14:cNvContentPartPr/>
              <p14:nvPr/>
            </p14:nvContentPartPr>
            <p14:xfrm>
              <a:off x="9520050" y="3388526"/>
              <a:ext cx="138600" cy="1416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755EC3-2857-F6D3-B23A-EDA28106D2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13930" y="3382406"/>
                <a:ext cx="150840" cy="14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E264DD5-12DD-3ABA-C7BA-4A0F9BB3BCA8}"/>
                  </a:ext>
                </a:extLst>
              </p14:cNvPr>
              <p14:cNvContentPartPr/>
              <p14:nvPr/>
            </p14:nvContentPartPr>
            <p14:xfrm>
              <a:off x="9522570" y="3374126"/>
              <a:ext cx="317160" cy="7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E264DD5-12DD-3ABA-C7BA-4A0F9BB3BCA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516450" y="3361886"/>
                <a:ext cx="3294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7684F94-F093-9D01-282E-29CE88244836}"/>
                  </a:ext>
                </a:extLst>
              </p14:cNvPr>
              <p14:cNvContentPartPr/>
              <p14:nvPr/>
            </p14:nvContentPartPr>
            <p14:xfrm>
              <a:off x="9848730" y="3378806"/>
              <a:ext cx="157320" cy="910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7684F94-F093-9D01-282E-29CE8824483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842624" y="3372662"/>
                <a:ext cx="169532" cy="103369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51C01B07-B5D4-047A-FC6B-888D10F06188}"/>
              </a:ext>
            </a:extLst>
          </p:cNvPr>
          <p:cNvGrpSpPr/>
          <p:nvPr/>
        </p:nvGrpSpPr>
        <p:grpSpPr>
          <a:xfrm>
            <a:off x="10012890" y="3140846"/>
            <a:ext cx="321120" cy="319680"/>
            <a:chOff x="10012890" y="3140846"/>
            <a:chExt cx="321120" cy="31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C606B52-47C2-9169-BBB2-7A1004E0DFE5}"/>
                    </a:ext>
                  </a:extLst>
                </p14:cNvPr>
                <p14:cNvContentPartPr/>
                <p14:nvPr/>
              </p14:nvContentPartPr>
              <p14:xfrm>
                <a:off x="10012890" y="3140846"/>
                <a:ext cx="236160" cy="31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C606B52-47C2-9169-BBB2-7A1004E0DF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006770" y="3134726"/>
                  <a:ext cx="24840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0ABF66-3422-B3CF-985B-E86A89B7D9D5}"/>
                    </a:ext>
                  </a:extLst>
                </p14:cNvPr>
                <p14:cNvContentPartPr/>
                <p14:nvPr/>
              </p14:nvContentPartPr>
              <p14:xfrm>
                <a:off x="10260570" y="3143006"/>
                <a:ext cx="73440" cy="41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0ABF66-3422-B3CF-985B-E86A89B7D9D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254420" y="3136886"/>
                  <a:ext cx="8574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1871206-171E-DE5B-F32C-F1C358EB6B85}"/>
                  </a:ext>
                </a:extLst>
              </p14:cNvPr>
              <p14:cNvContentPartPr/>
              <p14:nvPr/>
            </p14:nvContentPartPr>
            <p14:xfrm>
              <a:off x="10336890" y="3183686"/>
              <a:ext cx="505080" cy="6526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1871206-171E-DE5B-F32C-F1C358EB6B8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330770" y="3177566"/>
                <a:ext cx="517320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6F8DCF1-1DAA-34E2-DD9C-67E065AB5573}"/>
                  </a:ext>
                </a:extLst>
              </p14:cNvPr>
              <p14:cNvContentPartPr/>
              <p14:nvPr/>
            </p14:nvContentPartPr>
            <p14:xfrm>
              <a:off x="10067610" y="3840686"/>
              <a:ext cx="774000" cy="2599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6F8DCF1-1DAA-34E2-DD9C-67E065AB557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061490" y="3834566"/>
                <a:ext cx="78624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35B2CAA-75E6-2213-DDDD-56F560C0E9C6}"/>
                  </a:ext>
                </a:extLst>
              </p14:cNvPr>
              <p14:cNvContentPartPr/>
              <p14:nvPr/>
            </p14:nvContentPartPr>
            <p14:xfrm>
              <a:off x="9615810" y="4114736"/>
              <a:ext cx="911160" cy="1371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35B2CAA-75E6-2213-DDDD-56F560C0E9C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609690" y="4108616"/>
                <a:ext cx="923400" cy="13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1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6E66C-16DA-7245-0625-8D8354F73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9C70E-242B-1A94-E78C-A5AD8E16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B095F-35F9-EA01-7673-70BDF65EDAB3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1DF126-18E2-0855-AAD1-D5662A243F9A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A88C1D-FCC2-D32D-4903-2C9AFF8EF34F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Impacted Addresses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AA7A8-BD3E-C677-043B-34D9BFDD6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72087C-3046-82A4-3366-D5EADA8CE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954844"/>
              </p:ext>
            </p:extLst>
          </p:nvPr>
        </p:nvGraphicFramePr>
        <p:xfrm>
          <a:off x="938148" y="2179151"/>
          <a:ext cx="9897489" cy="35661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73699">
                  <a:extLst>
                    <a:ext uri="{9D8B030D-6E8A-4147-A177-3AD203B41FA5}">
                      <a16:colId xmlns:a16="http://schemas.microsoft.com/office/drawing/2014/main" val="36387750"/>
                    </a:ext>
                  </a:extLst>
                </a:gridCol>
                <a:gridCol w="3473699">
                  <a:extLst>
                    <a:ext uri="{9D8B030D-6E8A-4147-A177-3AD203B41FA5}">
                      <a16:colId xmlns:a16="http://schemas.microsoft.com/office/drawing/2014/main" val="2711607497"/>
                    </a:ext>
                  </a:extLst>
                </a:gridCol>
                <a:gridCol w="2950091">
                  <a:extLst>
                    <a:ext uri="{9D8B030D-6E8A-4147-A177-3AD203B41FA5}">
                      <a16:colId xmlns:a16="http://schemas.microsoft.com/office/drawing/2014/main" val="2862309227"/>
                    </a:ext>
                  </a:extLst>
                </a:gridCol>
              </a:tblGrid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Current School</a:t>
                      </a:r>
                    </a:p>
                  </a:txBody>
                  <a:tcPr marL="9525" marR="9525" marT="9525" marB="0">
                    <a:solidFill>
                      <a:srgbClr val="0075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New School</a:t>
                      </a:r>
                    </a:p>
                  </a:txBody>
                  <a:tcPr marL="9525" marR="9525" marT="9525" marB="0">
                    <a:solidFill>
                      <a:srgbClr val="0075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Address Range</a:t>
                      </a:r>
                    </a:p>
                  </a:txBody>
                  <a:tcPr marL="9525" marR="9525" marT="9525" marB="0">
                    <a:solidFill>
                      <a:srgbClr val="007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92376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1 - 79 FOREST HILL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5431789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100 - 187 TRINKLE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229533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400" u="none" strike="noStrike">
                          <a:effectLst/>
                          <a:latin typeface="+mn-lt"/>
                        </a:rPr>
                        <a:t>100 - 197 CHRISTIAN AVE NE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7751343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400" u="none" strike="noStrike">
                          <a:effectLst/>
                          <a:latin typeface="+mn-lt"/>
                        </a:rPr>
                        <a:t>100 - 198 HURST AVE NE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3566621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400" u="none" strike="noStrike">
                          <a:effectLst/>
                          <a:latin typeface="+mn-lt"/>
                        </a:rPr>
                        <a:t>100 - 225 PRINCETON CIR NE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9869544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400" u="none" strike="noStrike">
                          <a:effectLst/>
                          <a:latin typeface="+mn-lt"/>
                        </a:rPr>
                        <a:t>100 - 333 TROY AVE NE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8426281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100 - 334 FLEMING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54091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100 - 334 WENTWORTH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24964599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1700 - 1717 EMPRESS DR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1593744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400" u="none" strike="noStrike">
                          <a:effectLst/>
                          <a:latin typeface="+mn-lt"/>
                        </a:rPr>
                        <a:t>1700 - 1898 HERSHBERGER RD NW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89962929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2400 - 2536 CORNELL DR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9566632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2400 - 2541 MARR ST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31041449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2400 - 2545 FLORALAND DR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5868894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2400 - 2546 RAVENWOOD AVE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633458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400" u="none" strike="noStrike">
                          <a:effectLst/>
                          <a:latin typeface="+mn-lt"/>
                        </a:rPr>
                        <a:t>2400 - 2546 VANCOUVER DR NW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891885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9EDC061-3F6A-B870-A2B9-D2D771CBD5AA}"/>
              </a:ext>
            </a:extLst>
          </p:cNvPr>
          <p:cNvSpPr txBox="1"/>
          <p:nvPr/>
        </p:nvSpPr>
        <p:spPr>
          <a:xfrm>
            <a:off x="3251309" y="1473626"/>
            <a:ext cx="49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New School Preston Park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CF2A6-76F7-A298-D685-BEA3343DC959}"/>
              </a:ext>
            </a:extLst>
          </p:cNvPr>
          <p:cNvSpPr txBox="1"/>
          <p:nvPr/>
        </p:nvSpPr>
        <p:spPr>
          <a:xfrm>
            <a:off x="1560262" y="6058317"/>
            <a:ext cx="866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Note: Special Transfers and Programmatic Transfers will be addressed on a case-by-case basis </a:t>
            </a:r>
          </a:p>
        </p:txBody>
      </p:sp>
    </p:spTree>
    <p:extLst>
      <p:ext uri="{BB962C8B-B14F-4D97-AF65-F5344CB8AC3E}">
        <p14:creationId xmlns:p14="http://schemas.microsoft.com/office/powerpoint/2010/main" val="106217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BD812-56EF-3C69-EF92-59E782C1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7DBF0-373D-D22D-F818-2287380B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59DC4-A519-F3E8-2846-54EB2F0C840D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5A523A-ADC0-19A1-D0AC-533299762C0A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30DE0A-2ACF-1E9B-76EA-F65E038370ED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Impacted Addresses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4C0E8-A456-23BD-E613-48ED54821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82EA86-1BD3-08E8-794C-636B36433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641395"/>
              </p:ext>
            </p:extLst>
          </p:nvPr>
        </p:nvGraphicFramePr>
        <p:xfrm>
          <a:off x="938149" y="2179151"/>
          <a:ext cx="9905341" cy="35661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76455">
                  <a:extLst>
                    <a:ext uri="{9D8B030D-6E8A-4147-A177-3AD203B41FA5}">
                      <a16:colId xmlns:a16="http://schemas.microsoft.com/office/drawing/2014/main" val="1746814596"/>
                    </a:ext>
                  </a:extLst>
                </a:gridCol>
                <a:gridCol w="3476455">
                  <a:extLst>
                    <a:ext uri="{9D8B030D-6E8A-4147-A177-3AD203B41FA5}">
                      <a16:colId xmlns:a16="http://schemas.microsoft.com/office/drawing/2014/main" val="2250326674"/>
                    </a:ext>
                  </a:extLst>
                </a:gridCol>
                <a:gridCol w="2952431">
                  <a:extLst>
                    <a:ext uri="{9D8B030D-6E8A-4147-A177-3AD203B41FA5}">
                      <a16:colId xmlns:a16="http://schemas.microsoft.com/office/drawing/2014/main" val="1252248424"/>
                    </a:ext>
                  </a:extLst>
                </a:gridCol>
              </a:tblGrid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Current School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New School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Address Range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62107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400" u="none" strike="noStrike">
                          <a:effectLst/>
                          <a:latin typeface="+mn-lt"/>
                        </a:rPr>
                        <a:t>2400 - 2643 DORCHESTER DR NW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8905904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2400 - 4248 OAKLAND BLVD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4185582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2400 - 4248 OAKLAND BLVD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8881870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2409 - 2546 BROAD ST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0631984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2500 - 2532 EDINBURGH DR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5525616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2500 - 2535 CHURCHILL DR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9939440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2500 - 2540 DURHAM ST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2848573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2512 - 2546 AVALON AVE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0668616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2532 - 2565 ROUND TOP RD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787790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300 - 319 HUNTINGTON BLVD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6200495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3500 - 4248 OAKLAND BLVD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90550129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3600 - 3652 COOK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4729941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3700 - 3999 BRIGHTWELL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8048589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3700 - 3999 MONTAGUE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9403967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3800 - 5099 GRANDVIEW AVE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660512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9D5E2B-CC28-479D-789D-0C25786EB8C4}"/>
              </a:ext>
            </a:extLst>
          </p:cNvPr>
          <p:cNvSpPr txBox="1"/>
          <p:nvPr/>
        </p:nvSpPr>
        <p:spPr>
          <a:xfrm>
            <a:off x="3251309" y="1473626"/>
            <a:ext cx="49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New School Preston Park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1B355-04AD-B892-6EE5-7A673BBE6B32}"/>
              </a:ext>
            </a:extLst>
          </p:cNvPr>
          <p:cNvSpPr txBox="1"/>
          <p:nvPr/>
        </p:nvSpPr>
        <p:spPr>
          <a:xfrm>
            <a:off x="1560262" y="6058317"/>
            <a:ext cx="866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Note: Special Transfers and Programmatic Transfers will be addressed on a case-by-case basis </a:t>
            </a:r>
          </a:p>
        </p:txBody>
      </p:sp>
    </p:spTree>
    <p:extLst>
      <p:ext uri="{BB962C8B-B14F-4D97-AF65-F5344CB8AC3E}">
        <p14:creationId xmlns:p14="http://schemas.microsoft.com/office/powerpoint/2010/main" val="384293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1AED3-558B-E510-0E7A-8E82D67B8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C6BB2-874D-5CA2-E2B6-81A82568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64A1FD-07B5-9711-2088-2AC08E417420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F4806F-3144-171F-79F8-F47999027677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D8EA32-7BFC-784F-15E4-13CFDE21400E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Impacted Addresses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23DD3-12C6-848B-DCD2-AF3A8C5DD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7F71C4-EC38-6308-98AC-5B5B9519A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722252"/>
              </p:ext>
            </p:extLst>
          </p:nvPr>
        </p:nvGraphicFramePr>
        <p:xfrm>
          <a:off x="945998" y="2179151"/>
          <a:ext cx="9897492" cy="35661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73700">
                  <a:extLst>
                    <a:ext uri="{9D8B030D-6E8A-4147-A177-3AD203B41FA5}">
                      <a16:colId xmlns:a16="http://schemas.microsoft.com/office/drawing/2014/main" val="3690657745"/>
                    </a:ext>
                  </a:extLst>
                </a:gridCol>
                <a:gridCol w="3473700">
                  <a:extLst>
                    <a:ext uri="{9D8B030D-6E8A-4147-A177-3AD203B41FA5}">
                      <a16:colId xmlns:a16="http://schemas.microsoft.com/office/drawing/2014/main" val="2616909964"/>
                    </a:ext>
                  </a:extLst>
                </a:gridCol>
                <a:gridCol w="2950092">
                  <a:extLst>
                    <a:ext uri="{9D8B030D-6E8A-4147-A177-3AD203B41FA5}">
                      <a16:colId xmlns:a16="http://schemas.microsoft.com/office/drawing/2014/main" val="407563313"/>
                    </a:ext>
                  </a:extLst>
                </a:gridCol>
              </a:tblGrid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Current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00B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New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00BE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Address Range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00B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93796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1200 - 1898 11TH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79477529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1200 - 2161 HOLLINS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4862621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1400 - 2098 10th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3304684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1800 -1999 20TH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9037533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1900 - 2151 TINKER DR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74186048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nn-NO" sz="1400" u="none" strike="noStrike">
                          <a:effectLst/>
                        </a:rPr>
                        <a:t>2200 - 2531 MANNING RD NE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2423472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686 - 1298 ORANGE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91900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400" u="none" strike="noStrike">
                          <a:effectLst/>
                        </a:rPr>
                        <a:t>700 - 1099 MISSOURI AVE NE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6475942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800 - 1021 CONNECTICUT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809420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800 - 1039 POCAHONTAS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6417273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400" u="none" strike="noStrike">
                          <a:effectLst/>
                        </a:rPr>
                        <a:t>800 - 948 KYLE AVE NE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5992082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900 - 1047 MOHAWK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835956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900 - 1099 GEORGIA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4465641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900 - 1828 INDIANA AVE NE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0309622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FALLON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900 - 944 MONTICELLO AVE NE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5938216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EBC366D-23E5-0FED-3D3D-9CE2920FD7BE}"/>
              </a:ext>
            </a:extLst>
          </p:cNvPr>
          <p:cNvSpPr txBox="1"/>
          <p:nvPr/>
        </p:nvSpPr>
        <p:spPr>
          <a:xfrm>
            <a:off x="3251309" y="1473626"/>
            <a:ext cx="49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New School Fallon Park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145FC-2586-0FA0-D456-27356AA7B938}"/>
              </a:ext>
            </a:extLst>
          </p:cNvPr>
          <p:cNvSpPr txBox="1"/>
          <p:nvPr/>
        </p:nvSpPr>
        <p:spPr>
          <a:xfrm>
            <a:off x="1560262" y="6058317"/>
            <a:ext cx="866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Note: Special Transfers and Programmatic Transfers will be addressed on a case-by-case basis </a:t>
            </a:r>
          </a:p>
        </p:txBody>
      </p:sp>
    </p:spTree>
    <p:extLst>
      <p:ext uri="{BB962C8B-B14F-4D97-AF65-F5344CB8AC3E}">
        <p14:creationId xmlns:p14="http://schemas.microsoft.com/office/powerpoint/2010/main" val="359909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DDC80-2D36-4370-8F91-F7088C015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D4E66-3642-0813-4FB1-3C465D31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1D513-F4CC-8BDB-433A-0C2B498C55ED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6235AA-2836-8915-EF51-2A48D3B796C6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C29E4C-CE53-F8A5-420B-8904A9D3A418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Impacted Addresses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602E0-2D33-6C0A-053C-46564A0D6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DCBAE3-65B1-2EE8-810E-9CD631F8C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796413"/>
              </p:ext>
            </p:extLst>
          </p:nvPr>
        </p:nvGraphicFramePr>
        <p:xfrm>
          <a:off x="938148" y="2492098"/>
          <a:ext cx="9897490" cy="310739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73700">
                  <a:extLst>
                    <a:ext uri="{9D8B030D-6E8A-4147-A177-3AD203B41FA5}">
                      <a16:colId xmlns:a16="http://schemas.microsoft.com/office/drawing/2014/main" val="297319714"/>
                    </a:ext>
                  </a:extLst>
                </a:gridCol>
                <a:gridCol w="3473700">
                  <a:extLst>
                    <a:ext uri="{9D8B030D-6E8A-4147-A177-3AD203B41FA5}">
                      <a16:colId xmlns:a16="http://schemas.microsoft.com/office/drawing/2014/main" val="2536215654"/>
                    </a:ext>
                  </a:extLst>
                </a:gridCol>
                <a:gridCol w="2950090">
                  <a:extLst>
                    <a:ext uri="{9D8B030D-6E8A-4147-A177-3AD203B41FA5}">
                      <a16:colId xmlns:a16="http://schemas.microsoft.com/office/drawing/2014/main" val="1015060407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Current School</a:t>
                      </a: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School</a:t>
                      </a: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Address Range</a:t>
                      </a: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36408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100 - 332 LIBERTY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301068081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1000 - 1099 RICHARDSON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349964509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1800 - 1899 13TH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73277792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2162 - 2198 HOLLINS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417402422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2190 - 2444 RIDGEFIELD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94943317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nl-NL" sz="1400" u="none" strike="noStrike">
                          <a:effectLst/>
                          <a:latin typeface="+mn-lt"/>
                        </a:rPr>
                        <a:t>2200 - 2429 OVERLOOK RD NE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163442422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400" u="none" strike="noStrike">
                          <a:effectLst/>
                          <a:latin typeface="+mn-lt"/>
                        </a:rPr>
                        <a:t>2200 - 2521 CRAIG RD NE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336832409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2300 - 2379 LOCUST GROVE CIR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39853498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2300 - 2631 SHULL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55542277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2400 - 2521 SHARON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10011866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2500 - 2760 RADFORD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13018780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2500 - 2799 LIBERTY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65770458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2500 - 2799 LIBERTY RD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2120727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8540516-5983-4071-7046-637C84E98A05}"/>
              </a:ext>
            </a:extLst>
          </p:cNvPr>
          <p:cNvSpPr txBox="1"/>
          <p:nvPr/>
        </p:nvSpPr>
        <p:spPr>
          <a:xfrm>
            <a:off x="3251309" y="1473626"/>
            <a:ext cx="49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New School Lincoln Terrace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99631-FE59-86EB-9A17-BE39060F1CD6}"/>
              </a:ext>
            </a:extLst>
          </p:cNvPr>
          <p:cNvSpPr txBox="1"/>
          <p:nvPr/>
        </p:nvSpPr>
        <p:spPr>
          <a:xfrm>
            <a:off x="1560262" y="6058317"/>
            <a:ext cx="866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Note: Special Transfers and Programmatic Transfers will be addressed on a case-by-case basis </a:t>
            </a:r>
          </a:p>
        </p:txBody>
      </p:sp>
    </p:spTree>
    <p:extLst>
      <p:ext uri="{BB962C8B-B14F-4D97-AF65-F5344CB8AC3E}">
        <p14:creationId xmlns:p14="http://schemas.microsoft.com/office/powerpoint/2010/main" val="268874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D54D2-AE03-539E-BE56-82E39BCA9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CB80F-20A2-EB9D-C525-FCB97312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E3BFD-9E49-C21D-56CD-AA43C9CF2BB6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F0FE8F-60DF-D91E-87F6-8E0267CC1FD1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1C9EDA-96E1-028F-BC6E-C1A9B3CC5BB7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Impacted Addresses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89831-8290-6A28-4490-ED4C6B184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837D69-06C3-C458-9B7E-8D7C6E4B4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664895"/>
              </p:ext>
            </p:extLst>
          </p:nvPr>
        </p:nvGraphicFramePr>
        <p:xfrm>
          <a:off x="938148" y="2630421"/>
          <a:ext cx="9905343" cy="266362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76456">
                  <a:extLst>
                    <a:ext uri="{9D8B030D-6E8A-4147-A177-3AD203B41FA5}">
                      <a16:colId xmlns:a16="http://schemas.microsoft.com/office/drawing/2014/main" val="2261568473"/>
                    </a:ext>
                  </a:extLst>
                </a:gridCol>
                <a:gridCol w="3476456">
                  <a:extLst>
                    <a:ext uri="{9D8B030D-6E8A-4147-A177-3AD203B41FA5}">
                      <a16:colId xmlns:a16="http://schemas.microsoft.com/office/drawing/2014/main" val="1479661132"/>
                    </a:ext>
                  </a:extLst>
                </a:gridCol>
                <a:gridCol w="2952431">
                  <a:extLst>
                    <a:ext uri="{9D8B030D-6E8A-4147-A177-3AD203B41FA5}">
                      <a16:colId xmlns:a16="http://schemas.microsoft.com/office/drawing/2014/main" val="25210178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Current School</a:t>
                      </a: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School</a:t>
                      </a: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Address Range</a:t>
                      </a: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70547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2600 - 2627 HILLCREST AVE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67148496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2600 - 2629 WILLIAMSON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181715310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2600 - 2629 WILLIAMSON RD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68178541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2600 - 2630 MEADOWS ST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3543793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2600 - 2738 MANSFIELD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399740361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2600 - 2926 KENNEDY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76998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2600 - 2941 EDISON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25401175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2900 - 2998 REX ST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65498686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800 - 899 KILGORE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5399356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800 - 899 PALMER AVE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58102639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MONTEREY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LINCOLN TERRACE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nn-NO" sz="1400" u="none" strike="noStrike">
                          <a:effectLst/>
                          <a:latin typeface="+mn-lt"/>
                        </a:rPr>
                        <a:t>900 - 1699 MASON MILL RD NE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25" marR="8525" marT="8525" marB="0"/>
                </a:tc>
                <a:extLst>
                  <a:ext uri="{0D108BD9-81ED-4DB2-BD59-A6C34878D82A}">
                    <a16:rowId xmlns:a16="http://schemas.microsoft.com/office/drawing/2014/main" val="286372923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116FC6-52FF-8243-045A-740E89F2CEBD}"/>
              </a:ext>
            </a:extLst>
          </p:cNvPr>
          <p:cNvSpPr txBox="1"/>
          <p:nvPr/>
        </p:nvSpPr>
        <p:spPr>
          <a:xfrm>
            <a:off x="3251309" y="1473626"/>
            <a:ext cx="49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New School Lincoln Terrace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EA485-A8B9-52F2-C58B-5A35610FBAB5}"/>
              </a:ext>
            </a:extLst>
          </p:cNvPr>
          <p:cNvSpPr txBox="1"/>
          <p:nvPr/>
        </p:nvSpPr>
        <p:spPr>
          <a:xfrm>
            <a:off x="1560262" y="6058317"/>
            <a:ext cx="866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Note: Special Transfers and Programmatic Transfers will be addressed on a case-by-case basis </a:t>
            </a:r>
          </a:p>
        </p:txBody>
      </p:sp>
    </p:spTree>
    <p:extLst>
      <p:ext uri="{BB962C8B-B14F-4D97-AF65-F5344CB8AC3E}">
        <p14:creationId xmlns:p14="http://schemas.microsoft.com/office/powerpoint/2010/main" val="150755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85FA1-A671-BD66-F56E-FFDFF4947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CF9AF13-C2FC-6F05-0DD8-4A7305B9D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63" y="1861272"/>
            <a:ext cx="4743985" cy="4235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Purpose: </a:t>
            </a:r>
            <a:r>
              <a:rPr lang="en-US"/>
              <a:t>To ensure appropriate enrollment at Preston Park and relieve overcrowding at Monterey to create a balanced and sustainable system.</a:t>
            </a:r>
          </a:p>
          <a:p>
            <a:pPr marL="339725" indent="-339725"/>
            <a:r>
              <a:rPr lang="en-US" sz="2400"/>
              <a:t>Minimize student movement and disruption. </a:t>
            </a:r>
          </a:p>
          <a:p>
            <a:pPr marL="339725" indent="-339725"/>
            <a:r>
              <a:rPr lang="en-US" sz="2400"/>
              <a:t>Maintain ~85-90% functional capacity buffer for future needs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8212E0-58BE-3DFE-AA86-8553B358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A79D4-61A1-D60F-B5AF-E0269F08D17F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0F040F-3107-9B2E-ACAB-699898E1B2DD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DED893-87FF-336D-D663-3C42D4A5D512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Purpose &amp; Outcomes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34347-F13F-7BCD-F454-8483AF00E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04D90-32F2-2CCB-7DB2-F2271A4DB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7604" l="3776" r="95510">
                        <a14:foregroundMark x1="7041" y1="64063" x2="7041" y2="64063"/>
                        <a14:foregroundMark x1="3776" y1="66563" x2="3776" y2="66563"/>
                        <a14:foregroundMark x1="37449" y1="7604" x2="37449" y2="7604"/>
                        <a14:foregroundMark x1="42755" y1="3646" x2="42755" y2="3646"/>
                        <a14:foregroundMark x1="45000" y1="15000" x2="45000" y2="15000"/>
                        <a14:foregroundMark x1="48469" y1="18750" x2="48469" y2="18750"/>
                        <a14:foregroundMark x1="53265" y1="14271" x2="53265" y2="14271"/>
                        <a14:foregroundMark x1="51735" y1="18333" x2="51735" y2="18333"/>
                        <a14:foregroundMark x1="55612" y1="27604" x2="55612" y2="27604"/>
                        <a14:foregroundMark x1="92449" y1="30938" x2="92449" y2="30938"/>
                        <a14:foregroundMark x1="95714" y1="36667" x2="95714" y2="36667"/>
                        <a14:foregroundMark x1="52857" y1="93333" x2="52857" y2="93333"/>
                        <a14:foregroundMark x1="52959" y1="97604" x2="52959" y2="97604"/>
                        <a14:foregroundMark x1="54490" y1="19063" x2="54490" y2="19063"/>
                        <a14:foregroundMark x1="25408" y1="63438" x2="25408" y2="63438"/>
                        <a14:foregroundMark x1="55000" y1="74271" x2="55000" y2="7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8167" y="1456471"/>
            <a:ext cx="4945323" cy="48443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8C808-A4CA-0500-B074-1C5609565A76}"/>
              </a:ext>
            </a:extLst>
          </p:cNvPr>
          <p:cNvGrpSpPr/>
          <p:nvPr/>
        </p:nvGrpSpPr>
        <p:grpSpPr>
          <a:xfrm>
            <a:off x="7612631" y="3429083"/>
            <a:ext cx="102600" cy="64800"/>
            <a:chOff x="7612631" y="3429083"/>
            <a:chExt cx="102600" cy="64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644AA9E-D5DC-6884-5879-4B380BEBE6DA}"/>
                    </a:ext>
                  </a:extLst>
                </p14:cNvPr>
                <p14:cNvContentPartPr/>
                <p14:nvPr/>
              </p14:nvContentPartPr>
              <p14:xfrm>
                <a:off x="7648271" y="3476603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644AA9E-D5DC-6884-5879-4B380BEBE6D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39271" y="3422603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EF10C5A-FF23-3966-04BD-B2AA1351724B}"/>
                    </a:ext>
                  </a:extLst>
                </p14:cNvPr>
                <p14:cNvContentPartPr/>
                <p14:nvPr/>
              </p14:nvContentPartPr>
              <p14:xfrm>
                <a:off x="7662671" y="3483803"/>
                <a:ext cx="144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EF10C5A-FF23-3966-04BD-B2AA1351724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53671" y="3429803"/>
                  <a:ext cx="190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39F5898-6472-D55E-2C7C-34E63DB074DE}"/>
                    </a:ext>
                  </a:extLst>
                </p14:cNvPr>
                <p14:cNvContentPartPr/>
                <p14:nvPr/>
              </p14:nvContentPartPr>
              <p14:xfrm>
                <a:off x="7679231" y="3483803"/>
                <a:ext cx="144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39F5898-6472-D55E-2C7C-34E63DB074D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70231" y="3429803"/>
                  <a:ext cx="190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F55CFB4-8518-13D7-CE25-38200774EC02}"/>
                    </a:ext>
                  </a:extLst>
                </p14:cNvPr>
                <p14:cNvContentPartPr/>
                <p14:nvPr/>
              </p14:nvContentPartPr>
              <p14:xfrm>
                <a:off x="7651151" y="3464363"/>
                <a:ext cx="37800" cy="10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F55CFB4-8518-13D7-CE25-38200774EC0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42151" y="3410363"/>
                  <a:ext cx="554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D82D8F6-715E-CF3E-1B6A-E6706398D88E}"/>
                    </a:ext>
                  </a:extLst>
                </p14:cNvPr>
                <p14:cNvContentPartPr/>
                <p14:nvPr/>
              </p14:nvContentPartPr>
              <p14:xfrm>
                <a:off x="7612631" y="3429083"/>
                <a:ext cx="102600" cy="64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D82D8F6-715E-CF3E-1B6A-E6706398D88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03631" y="3375083"/>
                  <a:ext cx="120240" cy="17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DEFF34B-1C74-15A6-0304-6E22B0945E2D}"/>
                  </a:ext>
                </a:extLst>
              </p14:cNvPr>
              <p14:cNvContentPartPr/>
              <p14:nvPr/>
            </p14:nvContentPartPr>
            <p14:xfrm rot="19966092">
              <a:off x="7630032" y="3441230"/>
              <a:ext cx="98038" cy="3366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DEFF34B-1C74-15A6-0304-6E22B0945E2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 rot="19966092">
                <a:off x="7623905" y="3435076"/>
                <a:ext cx="110293" cy="45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AC7C1E-1175-5B2B-54CC-F114A6EF5A4A}"/>
                  </a:ext>
                </a:extLst>
              </p14:cNvPr>
              <p14:cNvContentPartPr/>
              <p14:nvPr/>
            </p14:nvContentPartPr>
            <p14:xfrm>
              <a:off x="7607951" y="3419723"/>
              <a:ext cx="35640" cy="34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AC7C1E-1175-5B2B-54CC-F114A6EF5A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01831" y="3413603"/>
                <a:ext cx="4788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601C303-6B30-8D8C-1620-C8E848991CF9}"/>
                  </a:ext>
                </a:extLst>
              </p14:cNvPr>
              <p14:cNvContentPartPr/>
              <p14:nvPr/>
            </p14:nvContentPartPr>
            <p14:xfrm rot="-20306400">
              <a:off x="7615199" y="3392524"/>
              <a:ext cx="116544" cy="70598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601C303-6B30-8D8C-1620-C8E848991CF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rot="-20306400">
                <a:off x="7609046" y="3386338"/>
                <a:ext cx="128850" cy="82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C806066-E49A-2D4F-2E91-4F982836D6FC}"/>
                  </a:ext>
                </a:extLst>
              </p14:cNvPr>
              <p14:cNvContentPartPr/>
              <p14:nvPr/>
            </p14:nvContentPartPr>
            <p14:xfrm>
              <a:off x="7623071" y="3426203"/>
              <a:ext cx="82800" cy="57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C806066-E49A-2D4F-2E91-4F982836D6F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16951" y="3420083"/>
                <a:ext cx="9504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969AB22-78EA-ED8E-B9B6-BA1B2EF8111B}"/>
                  </a:ext>
                </a:extLst>
              </p14:cNvPr>
              <p14:cNvContentPartPr/>
              <p14:nvPr/>
            </p14:nvContentPartPr>
            <p14:xfrm>
              <a:off x="7646831" y="3393083"/>
              <a:ext cx="64800" cy="4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969AB22-78EA-ED8E-B9B6-BA1B2EF8111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640711" y="3386963"/>
                <a:ext cx="77040" cy="1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85C6F00-FD0B-28E5-2E56-31665A1B92C7}"/>
              </a:ext>
            </a:extLst>
          </p:cNvPr>
          <p:cNvGrpSpPr/>
          <p:nvPr/>
        </p:nvGrpSpPr>
        <p:grpSpPr>
          <a:xfrm>
            <a:off x="7600751" y="3397763"/>
            <a:ext cx="127080" cy="15840"/>
            <a:chOff x="7600751" y="3397763"/>
            <a:chExt cx="127080" cy="1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C70A3A7-BF77-8EF2-3BA0-FF705015D452}"/>
                    </a:ext>
                  </a:extLst>
                </p14:cNvPr>
                <p14:cNvContentPartPr/>
                <p14:nvPr/>
              </p14:nvContentPartPr>
              <p14:xfrm>
                <a:off x="7615151" y="3397763"/>
                <a:ext cx="112680" cy="15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C70A3A7-BF77-8EF2-3BA0-FF705015D45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609050" y="3391779"/>
                  <a:ext cx="124881" cy="278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86044B6-C16D-176F-47FE-95A8F492E0C1}"/>
                    </a:ext>
                  </a:extLst>
                </p14:cNvPr>
                <p14:cNvContentPartPr/>
                <p14:nvPr/>
              </p14:nvContentPartPr>
              <p14:xfrm>
                <a:off x="7600751" y="3402803"/>
                <a:ext cx="1692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86044B6-C16D-176F-47FE-95A8F492E0C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594631" y="3396683"/>
                  <a:ext cx="2916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77562C4-B41D-51F2-AC90-5100ABA341FA}"/>
                  </a:ext>
                </a:extLst>
              </p14:cNvPr>
              <p14:cNvContentPartPr/>
              <p14:nvPr/>
            </p14:nvContentPartPr>
            <p14:xfrm>
              <a:off x="12893922" y="3503338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77562C4-B41D-51F2-AC90-5100ABA341F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2887802" y="3497218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239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A4B1C-C60B-A717-CE3E-6F9C10546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52917-ABA9-7FB0-5617-D232FAFA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A165A3-7A5E-F5C5-5F0F-4F599DE249E3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61A65-D983-BBD8-5B5C-800B929B711E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225A7-5BD3-8987-FCFC-51A81DFDD32A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Impacted Addresses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659C5-3429-B3D6-5779-02A8F0B1D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384D25-FDC7-816F-D360-3813612DB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44586"/>
              </p:ext>
            </p:extLst>
          </p:nvPr>
        </p:nvGraphicFramePr>
        <p:xfrm>
          <a:off x="938147" y="3227388"/>
          <a:ext cx="9897490" cy="66865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473700">
                  <a:extLst>
                    <a:ext uri="{9D8B030D-6E8A-4147-A177-3AD203B41FA5}">
                      <a16:colId xmlns:a16="http://schemas.microsoft.com/office/drawing/2014/main" val="2664595804"/>
                    </a:ext>
                  </a:extLst>
                </a:gridCol>
                <a:gridCol w="3473700">
                  <a:extLst>
                    <a:ext uri="{9D8B030D-6E8A-4147-A177-3AD203B41FA5}">
                      <a16:colId xmlns:a16="http://schemas.microsoft.com/office/drawing/2014/main" val="2237965191"/>
                    </a:ext>
                  </a:extLst>
                </a:gridCol>
                <a:gridCol w="2950090">
                  <a:extLst>
                    <a:ext uri="{9D8B030D-6E8A-4147-A177-3AD203B41FA5}">
                      <a16:colId xmlns:a16="http://schemas.microsoft.com/office/drawing/2014/main" val="2688557558"/>
                    </a:ext>
                  </a:extLst>
                </a:gridCol>
              </a:tblGrid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Current School</a:t>
                      </a:r>
                    </a:p>
                  </a:txBody>
                  <a:tcPr marL="9525" marR="9525" marT="9525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New School</a:t>
                      </a:r>
                    </a:p>
                  </a:txBody>
                  <a:tcPr marL="9525" marR="9525" marT="9525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Address Range</a:t>
                      </a:r>
                    </a:p>
                  </a:txBody>
                  <a:tcPr marL="9525" marR="9525" marT="9525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62096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2300 - 2447 LYNDHURST ST NW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635888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PRESTON PARK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ROUND HILL ELEMENTARY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2301 - 2499 LIBERTY RD 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77462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47D0CE-053E-906E-AE49-1D2846DDE8FE}"/>
              </a:ext>
            </a:extLst>
          </p:cNvPr>
          <p:cNvSpPr txBox="1"/>
          <p:nvPr/>
        </p:nvSpPr>
        <p:spPr>
          <a:xfrm>
            <a:off x="3251309" y="1473626"/>
            <a:ext cx="49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New School Round Hill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7FA07-997B-991C-A01B-B1A4E89EA6B1}"/>
              </a:ext>
            </a:extLst>
          </p:cNvPr>
          <p:cNvSpPr txBox="1"/>
          <p:nvPr/>
        </p:nvSpPr>
        <p:spPr>
          <a:xfrm>
            <a:off x="1560262" y="6058317"/>
            <a:ext cx="866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Note: Special Transfers and Programmatic Transfers will be addressed on a case-by-case basis </a:t>
            </a:r>
          </a:p>
        </p:txBody>
      </p:sp>
    </p:spTree>
    <p:extLst>
      <p:ext uri="{BB962C8B-B14F-4D97-AF65-F5344CB8AC3E}">
        <p14:creationId xmlns:p14="http://schemas.microsoft.com/office/powerpoint/2010/main" val="291430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777D3-EE13-3A37-8402-30E570AE0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12CE7-D867-6FFF-47C9-23F06675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0E4D70-F638-27B9-CFA9-DE4DC3856911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F0159B-4FF0-B3B6-28D5-A0A689F43707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8971B-B259-C8B0-A88D-2BDCD7B72FF4}"/>
              </a:ext>
            </a:extLst>
          </p:cNvPr>
          <p:cNvSpPr txBox="1"/>
          <p:nvPr/>
        </p:nvSpPr>
        <p:spPr>
          <a:xfrm>
            <a:off x="619124" y="2151727"/>
            <a:ext cx="692727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858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Virtual Townhall: May 4, 2026</a:t>
            </a:r>
          </a:p>
          <a:p>
            <a:pPr marL="6858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In-person Townhall:  May 6, 2026</a:t>
            </a:r>
          </a:p>
          <a:p>
            <a:pPr marL="6858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Survey Feedback: May 4-18, 2026 </a:t>
            </a:r>
          </a:p>
          <a:p>
            <a:pPr marL="6858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School Board Presentation: May 12, 2026</a:t>
            </a:r>
          </a:p>
          <a:p>
            <a:pPr marL="6858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School Board Vote: May 26, 2026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5A7834-B712-DFB5-424B-E59040C1B5EE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Timeline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5910F-C35E-1475-AF71-212BAC997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pic>
        <p:nvPicPr>
          <p:cNvPr id="6" name="Picture 5" descr="A qr code with a colorful star&#10;&#10;AI-generated content may be incorrect.">
            <a:extLst>
              <a:ext uri="{FF2B5EF4-FFF2-40B4-BE49-F238E27FC236}">
                <a16:creationId xmlns:a16="http://schemas.microsoft.com/office/drawing/2014/main" id="{CDEA674C-4BFA-1246-4F41-0394BBB9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151" y="1971260"/>
            <a:ext cx="2617306" cy="2650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87084C-F9F1-88A0-E79C-FE1E8DA5C4D6}"/>
              </a:ext>
            </a:extLst>
          </p:cNvPr>
          <p:cNvSpPr txBox="1"/>
          <p:nvPr/>
        </p:nvSpPr>
        <p:spPr>
          <a:xfrm>
            <a:off x="6016855" y="4715106"/>
            <a:ext cx="46465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ea typeface="Calibri"/>
                <a:cs typeface="Calibri"/>
              </a:rPr>
              <a:t>Scan the QR code or visit </a:t>
            </a:r>
            <a:r>
              <a:rPr lang="en-US" sz="2000" b="1">
                <a:solidFill>
                  <a:srgbClr val="0075C9"/>
                </a:solidFill>
                <a:ea typeface="Calibri"/>
                <a:cs typeface="Calibri"/>
              </a:rPr>
              <a:t>rcps.info/</a:t>
            </a:r>
            <a:r>
              <a:rPr lang="en-US" sz="2000" b="1" err="1">
                <a:solidFill>
                  <a:srgbClr val="0075C9"/>
                </a:solidFill>
                <a:ea typeface="Calibri"/>
                <a:cs typeface="Calibri"/>
              </a:rPr>
              <a:t>attendancezones</a:t>
            </a:r>
            <a:r>
              <a:rPr lang="en-US" sz="2000">
                <a:ea typeface="Calibri"/>
                <a:cs typeface="Calibri"/>
              </a:rPr>
              <a:t> to take the survey and view this presentation.</a:t>
            </a:r>
          </a:p>
        </p:txBody>
      </p:sp>
      <p:pic>
        <p:nvPicPr>
          <p:cNvPr id="8" name="Picture 7" descr="A black arrow pointing to the left&#10;&#10;AI-generated content may be incorrect.">
            <a:extLst>
              <a:ext uri="{FF2B5EF4-FFF2-40B4-BE49-F238E27FC236}">
                <a16:creationId xmlns:a16="http://schemas.microsoft.com/office/drawing/2014/main" id="{ECB7FF1B-2B9D-3074-A696-21D9F4E82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80000" flipV="1">
            <a:off x="10207307" y="3613258"/>
            <a:ext cx="1639958" cy="150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5F023-EEB1-E1EA-C805-8C7A267C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01B02-B09D-252A-A6A5-7ED0032D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C6534-E34F-7A50-2BBC-32803282A8E7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99E9DF-0A2E-F760-2811-482E863F0587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F844EA-1E7D-9E51-7DBB-65BF41254445}"/>
              </a:ext>
            </a:extLst>
          </p:cNvPr>
          <p:cNvSpPr txBox="1"/>
          <p:nvPr/>
        </p:nvSpPr>
        <p:spPr>
          <a:xfrm>
            <a:off x="838201" y="1735236"/>
            <a:ext cx="4822860" cy="45089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3200" b="1" dirty="0"/>
              <a:t>Summary</a:t>
            </a:r>
            <a:endParaRPr lang="en-US" sz="2400" dirty="0"/>
          </a:p>
          <a:p>
            <a:pPr marL="6858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Preston Park has an appropriate enrollment starting day one.</a:t>
            </a:r>
          </a:p>
          <a:p>
            <a:pPr marL="6858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Monterey is relieved of overcrowding and receives increased programming opportunities.</a:t>
            </a:r>
          </a:p>
          <a:p>
            <a:pPr marL="6858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/>
                <a:cs typeface="Calibri"/>
              </a:rPr>
              <a:t>First of several steps within three phases to reduce overcrowding at all elementary schools.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1F02B8-B1A8-9189-A5B5-31502747B5B1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Summary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5C821-5460-660E-AA39-AA324F53B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964" y="2299335"/>
            <a:ext cx="5526575" cy="35833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F18E1-D8BD-4FF3-62AC-2F83DC1DE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8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31DEB14-E426-4EC7-B71F-3E9624534405}"/>
              </a:ext>
            </a:extLst>
          </p:cNvPr>
          <p:cNvSpPr txBox="1"/>
          <p:nvPr/>
        </p:nvSpPr>
        <p:spPr>
          <a:xfrm>
            <a:off x="1376218" y="6280667"/>
            <a:ext cx="942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venir Next LT Pro" panose="020B0504020202020204" pitchFamily="34" charset="0"/>
              </a:rPr>
              <a:t>Strong Students. Strong Schools. Strong City.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51006-15F9-DFDA-6D06-11FEA56A0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7205" y="1583180"/>
            <a:ext cx="3344203" cy="1338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B526C7-171D-AFB3-3ADC-22725D6E04B1}"/>
              </a:ext>
            </a:extLst>
          </p:cNvPr>
          <p:cNvSpPr/>
          <p:nvPr/>
        </p:nvSpPr>
        <p:spPr>
          <a:xfrm>
            <a:off x="0" y="6240371"/>
            <a:ext cx="12192000" cy="623003"/>
          </a:xfrm>
          <a:prstGeom prst="rect">
            <a:avLst/>
          </a:prstGeom>
          <a:solidFill>
            <a:srgbClr val="93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8952">
              <a:spcAft>
                <a:spcPts val="600"/>
              </a:spcAft>
            </a:pPr>
            <a:r>
              <a:rPr lang="en-US" sz="1992" b="1" kern="1200">
                <a:solidFill>
                  <a:schemeClr val="l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We Are One </a:t>
            </a:r>
            <a:r>
              <a:rPr lang="en-US" sz="1992" kern="12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#RCPSProud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2D813B-B052-6A7F-A85F-743494E9449C}"/>
              </a:ext>
            </a:extLst>
          </p:cNvPr>
          <p:cNvSpPr/>
          <p:nvPr/>
        </p:nvSpPr>
        <p:spPr>
          <a:xfrm>
            <a:off x="0" y="0"/>
            <a:ext cx="12192000" cy="2732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8952"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FD8E3-D638-E781-25A0-B5BAD2279B9A}"/>
              </a:ext>
            </a:extLst>
          </p:cNvPr>
          <p:cNvSpPr/>
          <p:nvPr/>
        </p:nvSpPr>
        <p:spPr>
          <a:xfrm>
            <a:off x="0" y="6189036"/>
            <a:ext cx="12192000" cy="63465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C9E26-5F38-93A6-8B3D-29F05A3502E5}"/>
              </a:ext>
            </a:extLst>
          </p:cNvPr>
          <p:cNvSpPr txBox="1"/>
          <p:nvPr/>
        </p:nvSpPr>
        <p:spPr>
          <a:xfrm>
            <a:off x="397600" y="3362432"/>
            <a:ext cx="7254902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 defTabSz="758952">
              <a:spcAft>
                <a:spcPts val="600"/>
              </a:spcAft>
            </a:pPr>
            <a:r>
              <a:rPr lang="en-US" sz="4400" b="1">
                <a:latin typeface="Arial Bold"/>
                <a:cs typeface="Arial Bold"/>
              </a:rPr>
              <a:t>Thank you!</a:t>
            </a:r>
            <a:br>
              <a:rPr lang="en-US" sz="4400" b="1">
                <a:latin typeface="Arial Bold"/>
                <a:cs typeface="Arial Bold"/>
              </a:rPr>
            </a:br>
            <a:r>
              <a:rPr lang="en-US" sz="4400" b="1">
                <a:latin typeface="Arial Bold"/>
                <a:cs typeface="Arial Bold"/>
              </a:rPr>
              <a:t>Questions</a:t>
            </a:r>
            <a:r>
              <a:rPr lang="en-US" sz="4400" b="1" kern="1200">
                <a:latin typeface="Arial Bold"/>
                <a:cs typeface="Arial Bold"/>
              </a:rPr>
              <a:t>/Comments</a:t>
            </a:r>
            <a:r>
              <a:rPr lang="en-US" sz="4400" b="1">
                <a:latin typeface="Arial Bold"/>
                <a:cs typeface="Arial Bold"/>
              </a:rPr>
              <a:t>?</a:t>
            </a:r>
            <a:endParaRPr lang="en-US" sz="5400" b="1">
              <a:latin typeface="Arial Bold"/>
              <a:cs typeface="Arial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C1F8C-A220-556D-DFC1-C579F320E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12" y="1368734"/>
            <a:ext cx="3825095" cy="382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1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CAB7-A075-65F7-1FAD-7DE84690D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B4B20-8497-E1BF-D541-941A0404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19" y="2831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0EA41-75FD-0D4B-8CB5-5290FDA7B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06E379-FDE2-6CA6-774E-6FC12D7E86AE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828F3A-F1A1-E450-7095-7A7FD8DDEA85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186DF3-87AD-27A8-124C-FA6C6616590E}"/>
              </a:ext>
            </a:extLst>
          </p:cNvPr>
          <p:cNvSpPr txBox="1">
            <a:spLocks/>
          </p:cNvSpPr>
          <p:nvPr/>
        </p:nvSpPr>
        <p:spPr>
          <a:xfrm>
            <a:off x="838200" y="283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Why Boundary and Programming Review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54110AA-7F6F-77D2-C04B-7844E90DEB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8"/>
          <a:stretch>
            <a:fillRect/>
          </a:stretch>
        </p:blipFill>
        <p:spPr>
          <a:xfrm>
            <a:off x="1043381" y="1564165"/>
            <a:ext cx="3930276" cy="4265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823BB5-CF03-3025-6839-C9C65D548022}"/>
              </a:ext>
            </a:extLst>
          </p:cNvPr>
          <p:cNvSpPr txBox="1"/>
          <p:nvPr/>
        </p:nvSpPr>
        <p:spPr>
          <a:xfrm>
            <a:off x="1234708" y="5824624"/>
            <a:ext cx="354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Preston Park Elementary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68CE98-3657-BF0A-57B7-EE9121CA7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00" y="1564165"/>
            <a:ext cx="5680612" cy="4260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3F85AA-C1E5-CB8C-7334-98928175F999}"/>
              </a:ext>
            </a:extLst>
          </p:cNvPr>
          <p:cNvSpPr txBox="1"/>
          <p:nvPr/>
        </p:nvSpPr>
        <p:spPr>
          <a:xfrm>
            <a:off x="6559595" y="5829397"/>
            <a:ext cx="354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Monterey Elementary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00C51-5031-0563-5088-442393725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8777-23CA-8903-F5AF-C11D110FB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1F70-DC97-1648-F2A0-9BD46493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19" y="2831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F585A-6988-BE4E-8581-A75536AC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330" y="636657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22AC6C-296F-C015-5D6A-F226CB4A45CA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C446E-7995-1478-42D1-82F5726374D5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4731DC-38F1-12F7-4424-73F6408DD81C}"/>
              </a:ext>
            </a:extLst>
          </p:cNvPr>
          <p:cNvSpPr txBox="1">
            <a:spLocks/>
          </p:cNvSpPr>
          <p:nvPr/>
        </p:nvSpPr>
        <p:spPr>
          <a:xfrm>
            <a:off x="838200" y="283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Boundary Review Steering Committee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79260-6943-741B-BCB5-C8F569E5643F}"/>
              </a:ext>
            </a:extLst>
          </p:cNvPr>
          <p:cNvSpPr txBox="1"/>
          <p:nvPr/>
        </p:nvSpPr>
        <p:spPr>
          <a:xfrm>
            <a:off x="938148" y="1501407"/>
            <a:ext cx="472452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Committee (18):</a:t>
            </a:r>
          </a:p>
          <a:p>
            <a:pPr marL="227013" defTabSz="723900"/>
            <a:r>
              <a:rPr lang="en-US" sz="1600" b="1" dirty="0"/>
              <a:t>School Board  		</a:t>
            </a:r>
            <a:r>
              <a:rPr lang="en-US" sz="1600" dirty="0"/>
              <a:t>Mr. Christopher Link</a:t>
            </a:r>
          </a:p>
          <a:p>
            <a:pPr marL="1598613" lvl="3" defTabSz="723900"/>
            <a:r>
              <a:rPr lang="en-US" sz="1600" dirty="0"/>
              <a:t>	Ms. Deidre Trigg</a:t>
            </a:r>
          </a:p>
          <a:p>
            <a:pPr marL="227013" defTabSz="723900"/>
            <a:r>
              <a:rPr lang="en-US" sz="1600" b="1" dirty="0"/>
              <a:t>Division Leadership  </a:t>
            </a:r>
            <a:r>
              <a:rPr lang="en-US" sz="1600" dirty="0"/>
              <a:t>	Dr. Cynthia Williams </a:t>
            </a:r>
          </a:p>
          <a:p>
            <a:pPr marL="227013" defTabSz="723900"/>
            <a:r>
              <a:rPr lang="en-US" sz="1600" b="1" dirty="0"/>
              <a:t>Data &amp; Analysis</a:t>
            </a:r>
            <a:r>
              <a:rPr lang="en-US" sz="1600" dirty="0"/>
              <a:t> 	Ms. Melissa Eckert </a:t>
            </a:r>
          </a:p>
          <a:p>
            <a:pPr marL="227013" defTabSz="723900"/>
            <a:r>
              <a:rPr lang="en-US" sz="1600" b="1" dirty="0"/>
              <a:t>Preschool</a:t>
            </a:r>
            <a:r>
              <a:rPr lang="en-US" sz="1600" dirty="0"/>
              <a:t>  		Ms. Mary-Katherine Bishop </a:t>
            </a:r>
          </a:p>
          <a:p>
            <a:pPr marL="227013" defTabSz="723900"/>
            <a:r>
              <a:rPr lang="en-US" sz="1600" b="1" dirty="0"/>
              <a:t>Transportation</a:t>
            </a:r>
            <a:r>
              <a:rPr lang="en-US" sz="1600" dirty="0"/>
              <a:t> </a:t>
            </a:r>
            <a:r>
              <a:rPr lang="en-US" sz="1600" b="1" dirty="0"/>
              <a:t> </a:t>
            </a:r>
            <a:r>
              <a:rPr lang="en-US" sz="1600" dirty="0"/>
              <a:t>	Mr. Walter Doughty</a:t>
            </a:r>
          </a:p>
          <a:p>
            <a:pPr marL="227013" defTabSz="723900"/>
            <a:r>
              <a:rPr lang="en-US" sz="1600" b="1" dirty="0"/>
              <a:t>Special Education 	</a:t>
            </a:r>
            <a:r>
              <a:rPr lang="en-US" sz="1600" dirty="0"/>
              <a:t>Ms. Jamay Gray</a:t>
            </a:r>
          </a:p>
          <a:p>
            <a:pPr marL="227013" defTabSz="723900"/>
            <a:r>
              <a:rPr lang="en-US" sz="1600" b="1" dirty="0"/>
              <a:t>Principal</a:t>
            </a:r>
            <a:r>
              <a:rPr lang="en-US" sz="1600" dirty="0"/>
              <a:t>  		Mr. William Krause </a:t>
            </a:r>
          </a:p>
          <a:p>
            <a:pPr marL="227013" defTabSz="723900"/>
            <a:r>
              <a:rPr lang="en-US" sz="1600" b="1" dirty="0"/>
              <a:t>Assistant Principal </a:t>
            </a:r>
            <a:r>
              <a:rPr lang="en-US" sz="1600" dirty="0"/>
              <a:t> 	Ms. Quiana Fields </a:t>
            </a:r>
          </a:p>
          <a:p>
            <a:pPr marL="227013" defTabSz="723900"/>
            <a:r>
              <a:rPr lang="en-US" sz="1600" b="1" dirty="0"/>
              <a:t>Parents/Guardians </a:t>
            </a:r>
            <a:r>
              <a:rPr lang="en-US" sz="1600" dirty="0"/>
              <a:t> 	Ms. Kim Corpening</a:t>
            </a:r>
          </a:p>
          <a:p>
            <a:pPr marL="2170113" lvl="5" defTabSz="728663"/>
            <a:r>
              <a:rPr lang="en-US" sz="1600" dirty="0"/>
              <a:t>Ms. Dana McKenzie </a:t>
            </a:r>
            <a:endParaRPr lang="en-US" sz="1600" b="1" dirty="0"/>
          </a:p>
          <a:p>
            <a:pPr marL="227013" defTabSz="723900"/>
            <a:r>
              <a:rPr lang="en-US" sz="1600" b="1" dirty="0"/>
              <a:t>Students</a:t>
            </a:r>
            <a:r>
              <a:rPr lang="en-US" sz="1600" dirty="0"/>
              <a:t>  		Ms. Faith Pardue </a:t>
            </a:r>
          </a:p>
          <a:p>
            <a:pPr marL="227013" defTabSz="723900"/>
            <a:r>
              <a:rPr lang="en-US" sz="1600" dirty="0"/>
              <a:t>			Mr. Shane Wilson </a:t>
            </a:r>
          </a:p>
          <a:p>
            <a:pPr marL="227013" defTabSz="723900"/>
            <a:r>
              <a:rPr lang="en-US" sz="1600" b="1" dirty="0"/>
              <a:t>School-based Staff </a:t>
            </a:r>
            <a:r>
              <a:rPr lang="en-US" sz="1600" dirty="0"/>
              <a:t> 	Ms. Laura Hogan </a:t>
            </a:r>
          </a:p>
          <a:p>
            <a:pPr marL="227013" defTabSz="723900"/>
            <a:r>
              <a:rPr lang="en-US" sz="1600" dirty="0"/>
              <a:t>			Ms. Tamika Jones </a:t>
            </a:r>
          </a:p>
          <a:p>
            <a:pPr marL="227013" defTabSz="723900"/>
            <a:r>
              <a:rPr lang="en-US" sz="1600" dirty="0"/>
              <a:t>			Ms. Sherri Ambrose </a:t>
            </a:r>
          </a:p>
          <a:p>
            <a:pPr marL="227013" defTabSz="723900"/>
            <a:r>
              <a:rPr lang="en-US" sz="1600" dirty="0"/>
              <a:t>			Ms. </a:t>
            </a:r>
            <a:r>
              <a:rPr lang="en-US" sz="1600" dirty="0" err="1"/>
              <a:t>DaeZhanae</a:t>
            </a:r>
            <a:r>
              <a:rPr lang="en-US" sz="1600" dirty="0"/>
              <a:t> Taylor </a:t>
            </a:r>
          </a:p>
          <a:p>
            <a:pPr marL="227013" defTabSz="723900"/>
            <a:r>
              <a:rPr lang="en-US" sz="1600" b="1" dirty="0"/>
              <a:t>REA</a:t>
            </a:r>
            <a:r>
              <a:rPr lang="en-US" sz="1600" dirty="0"/>
              <a:t> </a:t>
            </a:r>
            <a:r>
              <a:rPr lang="en-US" sz="1600" b="1" dirty="0"/>
              <a:t>Representative</a:t>
            </a:r>
            <a:r>
              <a:rPr lang="en-US" sz="1600" dirty="0"/>
              <a:t>  	Ms. Lindsey Grubb </a:t>
            </a:r>
          </a:p>
          <a:p>
            <a:pPr marL="227013" defTabSz="723900"/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A5F964-4B1A-B4CD-8032-5FD14E58E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078" y="3124677"/>
            <a:ext cx="4380186" cy="29201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DE48C-5E30-177B-FFD3-0A13F039D257}"/>
              </a:ext>
            </a:extLst>
          </p:cNvPr>
          <p:cNvSpPr txBox="1"/>
          <p:nvPr/>
        </p:nvSpPr>
        <p:spPr>
          <a:xfrm>
            <a:off x="6492772" y="1501407"/>
            <a:ext cx="3825745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/>
              <a:t>Feedback Repository:</a:t>
            </a:r>
          </a:p>
          <a:p>
            <a:pPr marL="231775"/>
            <a:r>
              <a:rPr lang="en-US" sz="1600"/>
              <a:t>RCPS will create a </a:t>
            </a:r>
            <a:r>
              <a:rPr lang="en-US" sz="1600" b="1"/>
              <a:t>survey</a:t>
            </a:r>
            <a:r>
              <a:rPr lang="en-US" sz="1600"/>
              <a:t> specifically for community input and feedback from community engagement sessions.</a:t>
            </a:r>
            <a:endParaRPr lang="en-US" sz="1600"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9E2B2E-5979-E871-9E49-2C33DE236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D3F69-5440-451D-3951-C0EE5D432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00CCE24-940D-A071-CB3D-58920988B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31" y="2887394"/>
            <a:ext cx="9455086" cy="3468955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err="1"/>
              <a:t>FutureThink</a:t>
            </a:r>
            <a:r>
              <a:rPr lang="en-US" sz="3200" b="1"/>
              <a:t> &amp; RRMM</a:t>
            </a:r>
          </a:p>
          <a:p>
            <a:pPr lvl="1">
              <a:spcBef>
                <a:spcPts val="0"/>
              </a:spcBef>
            </a:pPr>
            <a:r>
              <a:rPr lang="en-US" sz="2900"/>
              <a:t>Long-standing relationship, partnering on several projects throughout the Commonwealth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b="1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err="1"/>
              <a:t>FutureThink</a:t>
            </a:r>
            <a:endParaRPr lang="en-US" sz="3200" b="1"/>
          </a:p>
          <a:p>
            <a:pPr lvl="1">
              <a:spcBef>
                <a:spcPts val="0"/>
              </a:spcBef>
            </a:pPr>
            <a:r>
              <a:rPr lang="en-US" sz="2900"/>
              <a:t>Educational facility planning firm located in Columbus, OH</a:t>
            </a:r>
          </a:p>
          <a:p>
            <a:pPr lvl="1">
              <a:spcBef>
                <a:spcPts val="0"/>
              </a:spcBef>
            </a:pPr>
            <a:endParaRPr lang="en-US" sz="2900"/>
          </a:p>
          <a:p>
            <a:pPr lvl="1">
              <a:spcBef>
                <a:spcPts val="0"/>
              </a:spcBef>
            </a:pPr>
            <a:r>
              <a:rPr lang="en-US" sz="2900"/>
              <a:t>Tracy Healy is the Owner/President</a:t>
            </a:r>
          </a:p>
          <a:p>
            <a:pPr lvl="1">
              <a:spcBef>
                <a:spcPts val="0"/>
              </a:spcBef>
            </a:pPr>
            <a:endParaRPr lang="en-US" sz="2900"/>
          </a:p>
          <a:p>
            <a:pPr lvl="1">
              <a:spcBef>
                <a:spcPts val="0"/>
              </a:spcBef>
            </a:pPr>
            <a:r>
              <a:rPr lang="en-US" sz="2900"/>
              <a:t>Celebrating 20 years in business this month</a:t>
            </a:r>
          </a:p>
          <a:p>
            <a:pPr lvl="1">
              <a:spcBef>
                <a:spcPts val="0"/>
              </a:spcBef>
            </a:pPr>
            <a:endParaRPr lang="en-US" sz="2900"/>
          </a:p>
          <a:p>
            <a:pPr lvl="1">
              <a:spcBef>
                <a:spcPts val="0"/>
              </a:spcBef>
            </a:pPr>
            <a:r>
              <a:rPr lang="en-US" sz="2900"/>
              <a:t>Worked with 1,000+ school districts across the country</a:t>
            </a:r>
          </a:p>
          <a:p>
            <a:pPr lvl="1">
              <a:spcBef>
                <a:spcPts val="0"/>
              </a:spcBef>
            </a:pPr>
            <a:endParaRPr lang="en-US" sz="2900"/>
          </a:p>
          <a:p>
            <a:pPr lvl="1">
              <a:spcBef>
                <a:spcPts val="0"/>
              </a:spcBef>
            </a:pPr>
            <a:r>
              <a:rPr lang="en-US" sz="2900" kern="1600"/>
              <a:t>Rick Stein and Tyler Spears provide the GIS mapping services and scenario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0DF3A-4B17-4DB9-FB77-A145FE8B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C45EDA-4BA3-278E-896E-FFDB8D5E5F91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DFF3A-A939-07F4-DF57-F528F8ADD025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321D83-893C-88F1-3D2B-D7BB96F991B1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Planning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7F014-8D27-BA46-0734-C7BE1DEA6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43E9E-A8B0-5C2B-7808-1EEF379AA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45" y="1395118"/>
            <a:ext cx="2847542" cy="125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0470EF-811A-09A3-40CE-8E3727B7D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899" y="1802401"/>
            <a:ext cx="3380880" cy="7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EE6BE-BE4A-84DF-9D39-174059072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2DDA30A-B920-FDA6-26EE-160FB6CCC0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56" y="1825625"/>
            <a:ext cx="3359488" cy="4351338"/>
          </a:xfrm>
          <a:ln w="3175"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5D5B6-F43B-4D28-290D-4AFD6E89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6A5418-068C-708D-196F-C61E33AA32E8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D7C33-59B6-51C5-707B-9C728DCA6784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36A83A-0956-0945-6A16-58D45950DF55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History – Two Independent Reports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D566BC7-9881-A9CB-D1B0-78F789BA2B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10" y="1825625"/>
            <a:ext cx="3365523" cy="4351338"/>
          </a:xfrm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6A6379-5590-E0B5-0816-8EAD69ED98EC}"/>
              </a:ext>
            </a:extLst>
          </p:cNvPr>
          <p:cNvSpPr txBox="1"/>
          <p:nvPr/>
        </p:nvSpPr>
        <p:spPr>
          <a:xfrm>
            <a:off x="2553537" y="6174190"/>
            <a:ext cx="175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August 30,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E2914-81FF-3004-6D19-7A6B3DC9333C}"/>
              </a:ext>
            </a:extLst>
          </p:cNvPr>
          <p:cNvSpPr txBox="1"/>
          <p:nvPr/>
        </p:nvSpPr>
        <p:spPr>
          <a:xfrm>
            <a:off x="7445408" y="6174190"/>
            <a:ext cx="175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March 5, 2026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105825-9D74-36D4-13A9-F174A97C4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F92F-294B-3F77-D1F4-203A71913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D7F5A-11A6-0598-4B80-7339C91B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42D80-6CA0-F9F0-A563-874FD7FEC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6" b="97604" l="3776" r="95510">
                        <a14:foregroundMark x1="7041" y1="64063" x2="7041" y2="64063"/>
                        <a14:foregroundMark x1="3776" y1="66563" x2="3776" y2="66563"/>
                        <a14:foregroundMark x1="37449" y1="7604" x2="37449" y2="7604"/>
                        <a14:foregroundMark x1="42755" y1="3646" x2="42755" y2="3646"/>
                        <a14:foregroundMark x1="45000" y1="15000" x2="45000" y2="15000"/>
                        <a14:foregroundMark x1="48469" y1="18750" x2="48469" y2="18750"/>
                        <a14:foregroundMark x1="53265" y1="14271" x2="53265" y2="14271"/>
                        <a14:foregroundMark x1="51735" y1="18333" x2="51735" y2="18333"/>
                        <a14:foregroundMark x1="55612" y1="27604" x2="55612" y2="27604"/>
                        <a14:foregroundMark x1="92449" y1="30938" x2="92449" y2="30938"/>
                        <a14:foregroundMark x1="95714" y1="36667" x2="95714" y2="36667"/>
                        <a14:foregroundMark x1="52857" y1="93333" x2="52857" y2="93333"/>
                        <a14:foregroundMark x1="52959" y1="97604" x2="52959" y2="97604"/>
                        <a14:foregroundMark x1="54490" y1="19063" x2="54490" y2="19063"/>
                        <a14:foregroundMark x1="25408" y1="63438" x2="25408" y2="63438"/>
                        <a14:foregroundMark x1="55000" y1="74271" x2="55000" y2="7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8858" y="-14850"/>
            <a:ext cx="7000875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6A73F8D-078C-5063-C8A5-0694AA496F5C}"/>
                  </a:ext>
                </a:extLst>
              </p14:cNvPr>
              <p14:cNvContentPartPr/>
              <p14:nvPr/>
            </p14:nvContentPartPr>
            <p14:xfrm>
              <a:off x="-429090" y="1912590"/>
              <a:ext cx="360" cy="1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6A73F8D-078C-5063-C8A5-0694AA496F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35210" y="1906470"/>
                <a:ext cx="1260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C2BE098-CE6F-0EC6-4AD9-4210CCD9475C}"/>
                  </a:ext>
                </a:extLst>
              </p14:cNvPr>
              <p14:cNvContentPartPr/>
              <p14:nvPr/>
            </p14:nvContentPartPr>
            <p14:xfrm>
              <a:off x="-514770" y="2181150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C2BE098-CE6F-0EC6-4AD9-4210CCD947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20890" y="217503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90AD824-6172-2259-9722-2C1E2C23373B}"/>
                  </a:ext>
                </a:extLst>
              </p14:cNvPr>
              <p14:cNvContentPartPr/>
              <p14:nvPr/>
            </p14:nvContentPartPr>
            <p14:xfrm>
              <a:off x="4952550" y="742950"/>
              <a:ext cx="435240" cy="747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90AD824-6172-2259-9722-2C1E2C2337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34535" y="724950"/>
                <a:ext cx="47091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FFE54D-2EE6-E264-1D13-B74251683022}"/>
                  </a:ext>
                </a:extLst>
              </p14:cNvPr>
              <p14:cNvContentPartPr/>
              <p14:nvPr/>
            </p14:nvContentPartPr>
            <p14:xfrm>
              <a:off x="5524230" y="1647990"/>
              <a:ext cx="1479240" cy="1118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FFE54D-2EE6-E264-1D13-B742516830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06230" y="1629990"/>
                <a:ext cx="1514880" cy="11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725D2C6-8812-68CF-C9C3-79DE7CF04AAC}"/>
                  </a:ext>
                </a:extLst>
              </p14:cNvPr>
              <p14:cNvContentPartPr/>
              <p14:nvPr/>
            </p14:nvContentPartPr>
            <p14:xfrm>
              <a:off x="7038750" y="2914470"/>
              <a:ext cx="116280" cy="875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725D2C6-8812-68CF-C9C3-79DE7CF04A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20750" y="2896470"/>
                <a:ext cx="151920" cy="9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FDB413-2D38-277B-1180-CDA1B71ADA37}"/>
                  </a:ext>
                </a:extLst>
              </p14:cNvPr>
              <p14:cNvContentPartPr/>
              <p14:nvPr/>
            </p14:nvContentPartPr>
            <p14:xfrm>
              <a:off x="5974230" y="3914910"/>
              <a:ext cx="1131840" cy="964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FDB413-2D38-277B-1180-CDA1B71ADA3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56230" y="3896910"/>
                <a:ext cx="1167480" cy="10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E07E436-3068-EEBF-7C31-85F0FDCCA528}"/>
                  </a:ext>
                </a:extLst>
              </p14:cNvPr>
              <p14:cNvContentPartPr/>
              <p14:nvPr/>
            </p14:nvContentPartPr>
            <p14:xfrm>
              <a:off x="5485710" y="5048190"/>
              <a:ext cx="286920" cy="5803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E07E436-3068-EEBF-7C31-85F0FDCCA52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67710" y="5030190"/>
                <a:ext cx="32256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783C445-182A-C8FE-A9F3-FB8FEC655FE1}"/>
                  </a:ext>
                </a:extLst>
              </p14:cNvPr>
              <p14:cNvContentPartPr/>
              <p14:nvPr/>
            </p14:nvContentPartPr>
            <p14:xfrm>
              <a:off x="7295789" y="3223191"/>
              <a:ext cx="676581" cy="244239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783C445-182A-C8FE-A9F3-FB8FEC655FE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77795" y="3205179"/>
                <a:ext cx="712209" cy="279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DABB689-6C05-209E-CA83-EAB721155E8E}"/>
                  </a:ext>
                </a:extLst>
              </p14:cNvPr>
              <p14:cNvContentPartPr/>
              <p14:nvPr/>
            </p14:nvContentPartPr>
            <p14:xfrm>
              <a:off x="5496870" y="3246030"/>
              <a:ext cx="1790280" cy="336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DABB689-6C05-209E-CA83-EAB721155E8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78870" y="3228030"/>
                <a:ext cx="182592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DC1734C-0CE6-41BF-BA5D-A9E10915E724}"/>
                  </a:ext>
                </a:extLst>
              </p14:cNvPr>
              <p14:cNvContentPartPr/>
              <p14:nvPr/>
            </p14:nvContentPartPr>
            <p14:xfrm>
              <a:off x="3916110" y="3314790"/>
              <a:ext cx="1361160" cy="420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DC1734C-0CE6-41BF-BA5D-A9E10915E72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98110" y="3296790"/>
                <a:ext cx="139680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1D66D93-7F26-E5F3-55B5-A4AF6C4044E1}"/>
                  </a:ext>
                </a:extLst>
              </p14:cNvPr>
              <p14:cNvContentPartPr/>
              <p14:nvPr/>
            </p14:nvContentPartPr>
            <p14:xfrm>
              <a:off x="3916110" y="3457001"/>
              <a:ext cx="4611240" cy="1204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1D66D93-7F26-E5F3-55B5-A4AF6C4044E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09990" y="3450881"/>
                <a:ext cx="4623480" cy="12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98B1556-827F-FA9A-F0E8-3946286CCB40}"/>
                  </a:ext>
                </a:extLst>
              </p14:cNvPr>
              <p14:cNvContentPartPr/>
              <p14:nvPr/>
            </p14:nvContentPartPr>
            <p14:xfrm>
              <a:off x="6486150" y="443871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98B1556-827F-FA9A-F0E8-3946286CCB4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68150" y="442071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1F9E2C13-DF89-7071-9F0A-AE8C014A9B72}"/>
              </a:ext>
            </a:extLst>
          </p:cNvPr>
          <p:cNvSpPr txBox="1"/>
          <p:nvPr/>
        </p:nvSpPr>
        <p:spPr>
          <a:xfrm>
            <a:off x="6044144" y="1968652"/>
            <a:ext cx="6528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Round Hill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D1E55-8353-6200-224A-D3F416B337DB}"/>
              </a:ext>
            </a:extLst>
          </p:cNvPr>
          <p:cNvSpPr txBox="1"/>
          <p:nvPr/>
        </p:nvSpPr>
        <p:spPr>
          <a:xfrm>
            <a:off x="6409323" y="1570061"/>
            <a:ext cx="8119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  <a:highlight>
                  <a:srgbClr val="93D400"/>
                </a:highlight>
              </a:rPr>
              <a:t>Preston Park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FE316E-6B8F-718F-FE51-26CAB105830F}"/>
              </a:ext>
            </a:extLst>
          </p:cNvPr>
          <p:cNvSpPr txBox="1"/>
          <p:nvPr/>
        </p:nvSpPr>
        <p:spPr>
          <a:xfrm>
            <a:off x="6995305" y="1266226"/>
            <a:ext cx="64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Monterey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1E640C-D613-223A-60E1-F13A93095A89}"/>
              </a:ext>
            </a:extLst>
          </p:cNvPr>
          <p:cNvSpPr txBox="1"/>
          <p:nvPr/>
        </p:nvSpPr>
        <p:spPr>
          <a:xfrm>
            <a:off x="4460799" y="2166914"/>
            <a:ext cx="6528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Westside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48C96A-B067-B4A3-55D9-5467288A31C5}"/>
              </a:ext>
            </a:extLst>
          </p:cNvPr>
          <p:cNvSpPr txBox="1"/>
          <p:nvPr/>
        </p:nvSpPr>
        <p:spPr>
          <a:xfrm>
            <a:off x="4456036" y="2960392"/>
            <a:ext cx="6528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Fairview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775681-5E95-FD10-4D49-7D8B1AA022B6}"/>
              </a:ext>
            </a:extLst>
          </p:cNvPr>
          <p:cNvSpPr txBox="1"/>
          <p:nvPr/>
        </p:nvSpPr>
        <p:spPr>
          <a:xfrm>
            <a:off x="5535086" y="2638432"/>
            <a:ext cx="973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Roanoke Academy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CBFB40-3128-4F3F-0432-E2266FF4ACBE}"/>
              </a:ext>
            </a:extLst>
          </p:cNvPr>
          <p:cNvSpPr txBox="1"/>
          <p:nvPr/>
        </p:nvSpPr>
        <p:spPr>
          <a:xfrm>
            <a:off x="6458670" y="2817379"/>
            <a:ext cx="839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Lincoln Terrace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2B2CFD-D59A-A913-C444-472C1899AE1C}"/>
              </a:ext>
            </a:extLst>
          </p:cNvPr>
          <p:cNvSpPr txBox="1"/>
          <p:nvPr/>
        </p:nvSpPr>
        <p:spPr>
          <a:xfrm>
            <a:off x="7732203" y="3547175"/>
            <a:ext cx="6528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Fallon Park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E7F0F8-8402-99A7-E15E-C27DFDECB910}"/>
              </a:ext>
            </a:extLst>
          </p:cNvPr>
          <p:cNvSpPr txBox="1"/>
          <p:nvPr/>
        </p:nvSpPr>
        <p:spPr>
          <a:xfrm>
            <a:off x="5605740" y="4385626"/>
            <a:ext cx="852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Wasena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90031D-56F8-16AC-A15E-9BC466218B07}"/>
              </a:ext>
            </a:extLst>
          </p:cNvPr>
          <p:cNvSpPr txBox="1"/>
          <p:nvPr/>
        </p:nvSpPr>
        <p:spPr>
          <a:xfrm>
            <a:off x="4534860" y="4718162"/>
            <a:ext cx="852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Grandin Court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389A68-4C3E-FA35-2AF2-648FAE3973D3}"/>
              </a:ext>
            </a:extLst>
          </p:cNvPr>
          <p:cNvSpPr txBox="1"/>
          <p:nvPr/>
        </p:nvSpPr>
        <p:spPr>
          <a:xfrm>
            <a:off x="5689663" y="3503708"/>
            <a:ext cx="663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  <a:highlight>
                  <a:srgbClr val="00FF00"/>
                </a:highlight>
              </a:rPr>
              <a:t>Hurt Park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71D6E6-DBA5-CE22-1E2A-8643174C2088}"/>
              </a:ext>
            </a:extLst>
          </p:cNvPr>
          <p:cNvSpPr txBox="1"/>
          <p:nvPr/>
        </p:nvSpPr>
        <p:spPr>
          <a:xfrm>
            <a:off x="6199293" y="3837542"/>
            <a:ext cx="852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Highland Park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2A563C-C63A-80DC-567B-82ECDF4AAD39}"/>
              </a:ext>
            </a:extLst>
          </p:cNvPr>
          <p:cNvSpPr txBox="1"/>
          <p:nvPr/>
        </p:nvSpPr>
        <p:spPr>
          <a:xfrm>
            <a:off x="6138134" y="5131917"/>
            <a:ext cx="852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  <a:highlight>
                  <a:srgbClr val="00FF00"/>
                </a:highlight>
              </a:rPr>
              <a:t>Crystal Spring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527DD1-F542-F562-9E3D-02E5B2E64A30}"/>
              </a:ext>
            </a:extLst>
          </p:cNvPr>
          <p:cNvSpPr txBox="1"/>
          <p:nvPr/>
        </p:nvSpPr>
        <p:spPr>
          <a:xfrm>
            <a:off x="5070405" y="3974424"/>
            <a:ext cx="852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Virginia Heights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F80926-31B1-C44D-70DE-7E3B39EB5928}"/>
              </a:ext>
            </a:extLst>
          </p:cNvPr>
          <p:cNvSpPr txBox="1"/>
          <p:nvPr/>
        </p:nvSpPr>
        <p:spPr>
          <a:xfrm>
            <a:off x="7450725" y="3914910"/>
            <a:ext cx="852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Morningside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36B42C-687C-DB23-02D3-896268C4492D}"/>
              </a:ext>
            </a:extLst>
          </p:cNvPr>
          <p:cNvSpPr txBox="1"/>
          <p:nvPr/>
        </p:nvSpPr>
        <p:spPr>
          <a:xfrm>
            <a:off x="5277270" y="4940468"/>
            <a:ext cx="852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Fishburn Park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735805-CD38-4346-9853-7B8F94D5EB41}"/>
              </a:ext>
            </a:extLst>
          </p:cNvPr>
          <p:cNvSpPr txBox="1"/>
          <p:nvPr/>
        </p:nvSpPr>
        <p:spPr>
          <a:xfrm>
            <a:off x="7096383" y="5628510"/>
            <a:ext cx="715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Garden 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31B26-0A61-744B-D546-4E95790AA9B9}"/>
              </a:ext>
            </a:extLst>
          </p:cNvPr>
          <p:cNvSpPr txBox="1"/>
          <p:nvPr/>
        </p:nvSpPr>
        <p:spPr>
          <a:xfrm>
            <a:off x="516905" y="766114"/>
            <a:ext cx="2172777" cy="58169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/>
              <a:t>Elementary Schools </a:t>
            </a:r>
          </a:p>
          <a:p>
            <a:pPr algn="ctr"/>
            <a:r>
              <a:rPr lang="en-US" sz="1600" b="1"/>
              <a:t>3-5 Years</a:t>
            </a:r>
          </a:p>
          <a:p>
            <a:pPr algn="ctr"/>
            <a:endParaRPr lang="en-US" sz="1400" b="1">
              <a:solidFill>
                <a:srgbClr val="FF0000"/>
              </a:solidFill>
            </a:endParaRPr>
          </a:p>
          <a:p>
            <a:pPr algn="ctr"/>
            <a:r>
              <a:rPr lang="en-US" sz="1400" b="1" u="sng">
                <a:solidFill>
                  <a:srgbClr val="FF0000"/>
                </a:solidFill>
              </a:rPr>
              <a:t>Phase 1 – North </a:t>
            </a:r>
          </a:p>
          <a:p>
            <a:pPr algn="ctr"/>
            <a:r>
              <a:rPr lang="en-US" sz="1400" b="1" u="sng">
                <a:solidFill>
                  <a:srgbClr val="FF0000"/>
                </a:solidFill>
              </a:rPr>
              <a:t>2026 - 2027</a:t>
            </a:r>
            <a:endParaRPr lang="en-US" sz="1600" b="1" u="sng"/>
          </a:p>
          <a:p>
            <a:r>
              <a:rPr lang="en-US" sz="1600" b="1"/>
              <a:t>Capacity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i="1"/>
              <a:t>Preston Park – Fall 2026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/>
              <a:t>Monterey – Fall 2026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/>
              <a:t>Round Hill – Fall 2027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/>
              <a:t>Westside – Fall 2027</a:t>
            </a:r>
          </a:p>
          <a:p>
            <a:endParaRPr lang="en-US" sz="1200" b="1"/>
          </a:p>
          <a:p>
            <a:pPr algn="ctr"/>
            <a:endParaRPr lang="en-US" sz="1400" b="1"/>
          </a:p>
          <a:p>
            <a:pPr algn="ctr"/>
            <a:r>
              <a:rPr lang="en-US" sz="1400" b="1" u="sng">
                <a:solidFill>
                  <a:srgbClr val="FF0000"/>
                </a:solidFill>
              </a:rPr>
              <a:t>Phase 2 – Study Results </a:t>
            </a:r>
          </a:p>
          <a:p>
            <a:pPr algn="ctr"/>
            <a:r>
              <a:rPr lang="en-US" sz="1400" b="1" u="sng">
                <a:solidFill>
                  <a:srgbClr val="FF0000"/>
                </a:solidFill>
              </a:rPr>
              <a:t>2027 - 2029</a:t>
            </a:r>
            <a:endParaRPr lang="en-US" sz="1200" b="1" u="sng"/>
          </a:p>
          <a:p>
            <a:r>
              <a:rPr lang="en-US" sz="1600" b="1"/>
              <a:t>Educational Use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i="1"/>
              <a:t>Hurt Park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/>
              <a:t>Lincoln Terrace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/>
              <a:t>Fairview</a:t>
            </a:r>
          </a:p>
          <a:p>
            <a:pPr marL="342900" indent="-342900">
              <a:buFont typeface="+mj-lt"/>
              <a:buAutoNum type="arabicPeriod"/>
            </a:pPr>
            <a:endParaRPr lang="en-US" sz="1200" b="1"/>
          </a:p>
          <a:p>
            <a:pPr algn="ctr"/>
            <a:r>
              <a:rPr lang="en-US" sz="1400" b="1" u="sng">
                <a:solidFill>
                  <a:srgbClr val="FF0000"/>
                </a:solidFill>
              </a:rPr>
              <a:t>Phase 3 – South</a:t>
            </a:r>
          </a:p>
          <a:p>
            <a:pPr algn="ctr"/>
            <a:r>
              <a:rPr lang="en-US" sz="1400" b="1" u="sng">
                <a:solidFill>
                  <a:srgbClr val="FF0000"/>
                </a:solidFill>
              </a:rPr>
              <a:t>2029-2031</a:t>
            </a:r>
          </a:p>
          <a:p>
            <a:r>
              <a:rPr lang="en-US" sz="1600" b="1"/>
              <a:t>Capacity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i="1"/>
              <a:t>Crystal Spring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i="1"/>
              <a:t>Highland Park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i="1"/>
              <a:t>Wasena</a:t>
            </a:r>
            <a:endParaRPr lang="en-US" sz="1200" b="1"/>
          </a:p>
          <a:p>
            <a:pPr marL="342900" indent="-342900">
              <a:buFont typeface="+mj-lt"/>
              <a:buAutoNum type="arabicPeriod"/>
            </a:pPr>
            <a:r>
              <a:rPr lang="en-US" sz="1200" b="1"/>
              <a:t>Grandin Court</a:t>
            </a:r>
          </a:p>
          <a:p>
            <a:endParaRPr lang="en-US" sz="1200" b="1"/>
          </a:p>
          <a:p>
            <a:endParaRPr lang="en-US" sz="1200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810A5-9610-996C-BD50-E7EEE32743FD}"/>
              </a:ext>
            </a:extLst>
          </p:cNvPr>
          <p:cNvSpPr/>
          <p:nvPr/>
        </p:nvSpPr>
        <p:spPr>
          <a:xfrm rot="5400000">
            <a:off x="7979911" y="2719099"/>
            <a:ext cx="6181725" cy="743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	Phases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9324E3-635B-1DCD-135F-6A781ACB93C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8222" y="4893683"/>
            <a:ext cx="1574070" cy="15740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21C6F0E-F6BE-679A-BD3B-E796A69EC30F}"/>
                  </a:ext>
                </a:extLst>
              </p14:cNvPr>
              <p14:cNvContentPartPr/>
              <p14:nvPr/>
            </p14:nvContentPartPr>
            <p14:xfrm rot="-479909">
              <a:off x="5324438" y="2727161"/>
              <a:ext cx="90276" cy="41438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21C6F0E-F6BE-679A-BD3B-E796A69EC30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-479909">
                <a:off x="5318324" y="2721035"/>
                <a:ext cx="102505" cy="53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B209AC6-9E35-F25E-8482-EA574043A486}"/>
                  </a:ext>
                </a:extLst>
              </p14:cNvPr>
              <p14:cNvContentPartPr/>
              <p14:nvPr/>
            </p14:nvContentPartPr>
            <p14:xfrm rot="9933601">
              <a:off x="5350639" y="2799865"/>
              <a:ext cx="37874" cy="2851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B209AC6-9E35-F25E-8482-EA574043A48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rot="9933601">
                <a:off x="5344565" y="2793807"/>
                <a:ext cx="50022" cy="40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6904DA-421A-F18D-2C8C-793B94212F80}"/>
                  </a:ext>
                </a:extLst>
              </p14:cNvPr>
              <p14:cNvContentPartPr/>
              <p14:nvPr/>
            </p14:nvContentPartPr>
            <p14:xfrm>
              <a:off x="5295776" y="2801880"/>
              <a:ext cx="101880" cy="17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6904DA-421A-F18D-2C8C-793B94212F8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59776" y="2765880"/>
                <a:ext cx="173520" cy="8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356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E2FCF-81F2-A26C-834F-E25F0AFE8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EDED9B-DE90-7FC8-FE18-7199A15F8E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/>
              <a:t>Capacity and Boundary Adjustments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2000"/>
              <a:t>Preston Park is above functional capacity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1600"/>
              <a:t>New School Opens August 2026 – Immediate Driving Factor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2000"/>
              <a:t>Monterey is crowded and lacks space for Preschool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1600"/>
              <a:t>Only school without Preschool Programming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2000"/>
              <a:t>Fallon Park is below functional capacity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1600"/>
              <a:t>Beautiful, recently built school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2000"/>
              <a:t>Lincoln Terrace and Round Hill provide minor boundary adjustments for future school overcrowding measures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301DFFB-6AF2-F998-0DF5-77018313B5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/>
              <a:t>Student Transition Support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2000"/>
              <a:t>Support includes orientation events, counselor assistance, and communication to ease reassigned students’ transition.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2000"/>
              <a:t>Academic and support services, including special education and English Learner programs, will continue without interruption.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SzPct val="90000"/>
              <a:buNone/>
            </a:pPr>
            <a:r>
              <a:rPr lang="en-US" sz="2600" b="1"/>
              <a:t>Family Communication and Stability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2000"/>
              <a:t>Families will receive updates and have opportunities to ask questions and provide feedback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</a:pPr>
            <a:r>
              <a:rPr lang="en-US" sz="2000"/>
              <a:t>Transportation changes will be minimal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177F0-C570-BBD1-7D06-A34497114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E09202-AE92-2CBB-39C2-F4BC80BBC865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6F73D-73F0-1868-BE80-6A061FB51401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DFA20-51CB-1EA4-34FC-6C151A47FE69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What Families Should Know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5A899-4AE6-B121-6AB5-6CA90C81C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42175-C90C-AF53-CB51-56060F1F6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83FA4-7265-7544-D22D-6BBEC88CF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F40EE3-6AB7-F4B3-90D8-9185CB323689}"/>
              </a:ext>
            </a:extLst>
          </p:cNvPr>
          <p:cNvSpPr/>
          <p:nvPr/>
        </p:nvSpPr>
        <p:spPr>
          <a:xfrm>
            <a:off x="938148" y="6523473"/>
            <a:ext cx="9905342" cy="5133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2EB84D-A01E-E172-E263-B2ED0BF585A7}"/>
              </a:ext>
            </a:extLst>
          </p:cNvPr>
          <p:cNvSpPr/>
          <p:nvPr/>
        </p:nvSpPr>
        <p:spPr>
          <a:xfrm>
            <a:off x="1" y="535709"/>
            <a:ext cx="10843490" cy="743527"/>
          </a:xfrm>
          <a:prstGeom prst="rect">
            <a:avLst/>
          </a:prstGeom>
          <a:solidFill>
            <a:srgbClr val="F36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E0EA3B-24E9-5F9E-D8FB-B3D898943102}"/>
              </a:ext>
            </a:extLst>
          </p:cNvPr>
          <p:cNvSpPr txBox="1">
            <a:spLocks/>
          </p:cNvSpPr>
          <p:nvPr/>
        </p:nvSpPr>
        <p:spPr>
          <a:xfrm>
            <a:off x="619124" y="242550"/>
            <a:ext cx="10216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 Bold"/>
                <a:cs typeface="Arial Bold"/>
              </a:rPr>
              <a:t>What Families Should Know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4B8E2-49C9-8F8C-2579-FA9173A34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233826"/>
            <a:ext cx="1463043" cy="146304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FEA1A0-2AF1-DDCC-D27B-0453D1D81F36}"/>
              </a:ext>
            </a:extLst>
          </p:cNvPr>
          <p:cNvSpPr txBox="1">
            <a:spLocks/>
          </p:cNvSpPr>
          <p:nvPr/>
        </p:nvSpPr>
        <p:spPr>
          <a:xfrm>
            <a:off x="3261919" y="1499387"/>
            <a:ext cx="5257800" cy="426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/>
              <a:t>Transition Impact Based on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821AC-F8EB-1386-0EA3-49299FF195AB}"/>
              </a:ext>
            </a:extLst>
          </p:cNvPr>
          <p:cNvSpPr txBox="1"/>
          <p:nvPr/>
        </p:nvSpPr>
        <p:spPr>
          <a:xfrm>
            <a:off x="1560262" y="6058317"/>
            <a:ext cx="866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Note: Special Transfers and Programmatic Transfers will be addressed on a case-by-case basis 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01B76DE3-DEEE-D24D-1A4F-131185375F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411689"/>
              </p:ext>
            </p:extLst>
          </p:nvPr>
        </p:nvGraphicFramePr>
        <p:xfrm>
          <a:off x="1315092" y="2092840"/>
          <a:ext cx="8661114" cy="1644204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785677">
                  <a:extLst>
                    <a:ext uri="{9D8B030D-6E8A-4147-A177-3AD203B41FA5}">
                      <a16:colId xmlns:a16="http://schemas.microsoft.com/office/drawing/2014/main" val="2391208425"/>
                    </a:ext>
                  </a:extLst>
                </a:gridCol>
                <a:gridCol w="2310470">
                  <a:extLst>
                    <a:ext uri="{9D8B030D-6E8A-4147-A177-3AD203B41FA5}">
                      <a16:colId xmlns:a16="http://schemas.microsoft.com/office/drawing/2014/main" val="2018548107"/>
                    </a:ext>
                  </a:extLst>
                </a:gridCol>
                <a:gridCol w="2174944">
                  <a:extLst>
                    <a:ext uri="{9D8B030D-6E8A-4147-A177-3AD203B41FA5}">
                      <a16:colId xmlns:a16="http://schemas.microsoft.com/office/drawing/2014/main" val="2869813517"/>
                    </a:ext>
                  </a:extLst>
                </a:gridCol>
                <a:gridCol w="2390023">
                  <a:extLst>
                    <a:ext uri="{9D8B030D-6E8A-4147-A177-3AD203B41FA5}">
                      <a16:colId xmlns:a16="http://schemas.microsoft.com/office/drawing/2014/main" val="3301954414"/>
                    </a:ext>
                  </a:extLst>
                </a:gridCol>
              </a:tblGrid>
              <a:tr h="72602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School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Students Transitioning Out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Students Transitioning In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Net Impact</a:t>
                      </a:r>
                    </a:p>
                  </a:txBody>
                  <a:tcPr marL="141668" marR="141668" marT="70834" marB="70834" anchor="ctr"/>
                </a:tc>
                <a:extLst>
                  <a:ext uri="{0D108BD9-81ED-4DB2-BD59-A6C34878D82A}">
                    <a16:rowId xmlns:a16="http://schemas.microsoft.com/office/drawing/2014/main" val="726060925"/>
                  </a:ext>
                </a:extLst>
              </a:tr>
              <a:tr h="4253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Preston Park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11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124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+113 Students</a:t>
                      </a:r>
                    </a:p>
                  </a:txBody>
                  <a:tcPr marL="141668" marR="141668" marT="70834" marB="70834" anchor="ctr"/>
                </a:tc>
                <a:extLst>
                  <a:ext uri="{0D108BD9-81ED-4DB2-BD59-A6C34878D82A}">
                    <a16:rowId xmlns:a16="http://schemas.microsoft.com/office/drawing/2014/main" val="1260657938"/>
                  </a:ext>
                </a:extLst>
              </a:tr>
              <a:tr h="4031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Monterey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141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52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-89 Students</a:t>
                      </a:r>
                    </a:p>
                  </a:txBody>
                  <a:tcPr marL="141668" marR="141668" marT="70834" marB="70834" anchor="ctr"/>
                </a:tc>
                <a:extLst>
                  <a:ext uri="{0D108BD9-81ED-4DB2-BD59-A6C34878D82A}">
                    <a16:rowId xmlns:a16="http://schemas.microsoft.com/office/drawing/2014/main" val="1044438544"/>
                  </a:ext>
                </a:extLst>
              </a:tr>
            </a:tbl>
          </a:graphicData>
        </a:graphic>
      </p:graphicFrame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F2334E44-9DF1-4121-FBB5-84D1F3C0B5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055218"/>
              </p:ext>
            </p:extLst>
          </p:nvPr>
        </p:nvGraphicFramePr>
        <p:xfrm>
          <a:off x="1315093" y="3891086"/>
          <a:ext cx="8661113" cy="209067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82310">
                  <a:extLst>
                    <a:ext uri="{9D8B030D-6E8A-4147-A177-3AD203B41FA5}">
                      <a16:colId xmlns:a16="http://schemas.microsoft.com/office/drawing/2014/main" val="2391208425"/>
                    </a:ext>
                  </a:extLst>
                </a:gridCol>
                <a:gridCol w="2336051">
                  <a:extLst>
                    <a:ext uri="{9D8B030D-6E8A-4147-A177-3AD203B41FA5}">
                      <a16:colId xmlns:a16="http://schemas.microsoft.com/office/drawing/2014/main" val="2018548107"/>
                    </a:ext>
                  </a:extLst>
                </a:gridCol>
                <a:gridCol w="2191055">
                  <a:extLst>
                    <a:ext uri="{9D8B030D-6E8A-4147-A177-3AD203B41FA5}">
                      <a16:colId xmlns:a16="http://schemas.microsoft.com/office/drawing/2014/main" val="2869813517"/>
                    </a:ext>
                  </a:extLst>
                </a:gridCol>
                <a:gridCol w="2051697">
                  <a:extLst>
                    <a:ext uri="{9D8B030D-6E8A-4147-A177-3AD203B41FA5}">
                      <a16:colId xmlns:a16="http://schemas.microsoft.com/office/drawing/2014/main" val="3301954414"/>
                    </a:ext>
                  </a:extLst>
                </a:gridCol>
              </a:tblGrid>
              <a:tr h="72602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School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Students Transitioning Out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Students Transitioning In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Net Impact</a:t>
                      </a:r>
                    </a:p>
                  </a:txBody>
                  <a:tcPr marL="141668" marR="141668" marT="70834" marB="70834" anchor="ctr"/>
                </a:tc>
                <a:extLst>
                  <a:ext uri="{0D108BD9-81ED-4DB2-BD59-A6C34878D82A}">
                    <a16:rowId xmlns:a16="http://schemas.microsoft.com/office/drawing/2014/main" val="726060925"/>
                  </a:ext>
                </a:extLst>
              </a:tr>
              <a:tr h="4253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Fallon Park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5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63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+58 Students</a:t>
                      </a:r>
                    </a:p>
                  </a:txBody>
                  <a:tcPr marL="141668" marR="141668" marT="70834" marB="70834" anchor="ctr"/>
                </a:tc>
                <a:extLst>
                  <a:ext uri="{0D108BD9-81ED-4DB2-BD59-A6C34878D82A}">
                    <a16:rowId xmlns:a16="http://schemas.microsoft.com/office/drawing/2014/main" val="1260657938"/>
                  </a:ext>
                </a:extLst>
              </a:tr>
              <a:tr h="4031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Round Hill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22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12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-10 Students</a:t>
                      </a:r>
                    </a:p>
                  </a:txBody>
                  <a:tcPr marL="141668" marR="141668" marT="70834" marB="70834" anchor="ctr"/>
                </a:tc>
                <a:extLst>
                  <a:ext uri="{0D108BD9-81ED-4DB2-BD59-A6C34878D82A}">
                    <a16:rowId xmlns:a16="http://schemas.microsoft.com/office/drawing/2014/main" val="1044438544"/>
                  </a:ext>
                </a:extLst>
              </a:tr>
              <a:tr h="4031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Lincoln Terrace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12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16</a:t>
                      </a:r>
                    </a:p>
                  </a:txBody>
                  <a:tcPr marL="141668" marR="141668" marT="70834" marB="70834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+4 Students</a:t>
                      </a:r>
                    </a:p>
                  </a:txBody>
                  <a:tcPr marL="141668" marR="141668" marT="70834" marB="70834" anchor="ctr"/>
                </a:tc>
                <a:extLst>
                  <a:ext uri="{0D108BD9-81ED-4DB2-BD59-A6C34878D82A}">
                    <a16:rowId xmlns:a16="http://schemas.microsoft.com/office/drawing/2014/main" val="3507720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RC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36B16"/>
      </a:accent1>
      <a:accent2>
        <a:srgbClr val="FFC529"/>
      </a:accent2>
      <a:accent3>
        <a:srgbClr val="722281"/>
      </a:accent3>
      <a:accent4>
        <a:srgbClr val="0074C8"/>
      </a:accent4>
      <a:accent5>
        <a:srgbClr val="00BED5"/>
      </a:accent5>
      <a:accent6>
        <a:srgbClr val="93D4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RC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5C9"/>
      </a:accent1>
      <a:accent2>
        <a:srgbClr val="F36B16"/>
      </a:accent2>
      <a:accent3>
        <a:srgbClr val="A5A5A5"/>
      </a:accent3>
      <a:accent4>
        <a:srgbClr val="FFC629"/>
      </a:accent4>
      <a:accent5>
        <a:srgbClr val="00BED6"/>
      </a:accent5>
      <a:accent6>
        <a:srgbClr val="93D500"/>
      </a:accent6>
      <a:hlink>
        <a:srgbClr val="0563C1"/>
      </a:hlink>
      <a:folHlink>
        <a:srgbClr val="72238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CPS PowerPoint Template.potx" id="{C1574CB6-8B1C-4F4F-9457-788E1218267B}" vid="{137651E4-DD8C-4BA2-A1D6-B76C3688615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CC633E586AA4489FA4DA30B45D0088" ma:contentTypeVersion="11" ma:contentTypeDescription="Create a new document." ma:contentTypeScope="" ma:versionID="857bc4f5be8b2a02ccde0b3b11d4e3dd">
  <xsd:schema xmlns:xsd="http://www.w3.org/2001/XMLSchema" xmlns:xs="http://www.w3.org/2001/XMLSchema" xmlns:p="http://schemas.microsoft.com/office/2006/metadata/properties" xmlns:ns2="9e45e615-54b1-4401-95e1-9406b4688e85" xmlns:ns3="1c465c77-03a3-4549-bea8-fc8f52bbfac1" targetNamespace="http://schemas.microsoft.com/office/2006/metadata/properties" ma:root="true" ma:fieldsID="8cc10e53aebb8e2f97d19ec30caa4bb0" ns2:_="" ns3:_="">
    <xsd:import namespace="9e45e615-54b1-4401-95e1-9406b4688e85"/>
    <xsd:import namespace="1c465c77-03a3-4549-bea8-fc8f52bbfa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5e615-54b1-4401-95e1-9406b4688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37f8988-befb-4f02-9dd5-7ff6c3ee9b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465c77-03a3-4549-bea8-fc8f52bbfac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51db505-251d-410a-844f-6375e7a14fcf}" ma:internalName="TaxCatchAll" ma:showField="CatchAllData" ma:web="1c465c77-03a3-4549-bea8-fc8f52bbfa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45e615-54b1-4401-95e1-9406b4688e85">
      <Terms xmlns="http://schemas.microsoft.com/office/infopath/2007/PartnerControls"/>
    </lcf76f155ced4ddcb4097134ff3c332f>
    <TaxCatchAll xmlns="1c465c77-03a3-4549-bea8-fc8f52bbfac1" xsi:nil="true"/>
  </documentManagement>
</p:properties>
</file>

<file path=customXml/itemProps1.xml><?xml version="1.0" encoding="utf-8"?>
<ds:datastoreItem xmlns:ds="http://schemas.openxmlformats.org/officeDocument/2006/customXml" ds:itemID="{B1F907F2-0786-402A-9403-D7BD2F9827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6D1F41-14D0-4681-9183-D06A8C3BD550}">
  <ds:schemaRefs>
    <ds:schemaRef ds:uri="1c465c77-03a3-4549-bea8-fc8f52bbfac1"/>
    <ds:schemaRef ds:uri="9e45e615-54b1-4401-95e1-9406b4688e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D9C0E9F-39F7-4AF0-95A3-5DE1F1E7E0A4}">
  <ds:schemaRefs>
    <ds:schemaRef ds:uri="1c465c77-03a3-4549-bea8-fc8f52bbfac1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e45e615-54b1-4401-95e1-9406b4688e85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09b82844-2109-4cf3-83fc-15bd45aa22c6}" enabled="0" method="" siteId="{09b82844-2109-4cf3-83fc-15bd45aa22c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2215</Words>
  <Application>Microsoft Macintosh PowerPoint</Application>
  <PresentationFormat>Widescreen</PresentationFormat>
  <Paragraphs>489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Bold</vt:lpstr>
      <vt:lpstr>Avenir Next LT Pro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Next Steps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C. Sandridge</dc:creator>
  <cp:lastModifiedBy>Claire E. Mitzel</cp:lastModifiedBy>
  <cp:revision>1</cp:revision>
  <cp:lastPrinted>2026-03-11T17:37:51Z</cp:lastPrinted>
  <dcterms:created xsi:type="dcterms:W3CDTF">2023-01-25T14:41:17Z</dcterms:created>
  <dcterms:modified xsi:type="dcterms:W3CDTF">2026-05-04T20:44:31Z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0x01010071CC633E586AA4489FA4DA30B45D0088</vt:lpwstr>
  </property>
  <property fmtid="{D5CDD505-2E9C-101B-9397-08002B2CF9AE}" pid="3" name="MediaServiceImageTags">
    <vt:lpwstr/>
  </property>
</Properties>
</file>