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3"/>
  </p:notesMasterIdLst>
  <p:sldIdLst>
    <p:sldId id="258" r:id="rId2"/>
  </p:sldIdLst>
  <p:sldSz cx="7772400" cy="1005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274"/>
    <p:restoredTop sz="94695"/>
  </p:normalViewPr>
  <p:slideViewPr>
    <p:cSldViewPr snapToGrid="0">
      <p:cViewPr>
        <p:scale>
          <a:sx n="116" d="100"/>
          <a:sy n="116" d="100"/>
        </p:scale>
        <p:origin x="736" y="-41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F8E9F2F-3BAC-7B41-85D7-B47B4A93DFED}" type="datetimeFigureOut">
              <a:rPr lang="en-US" smtClean="0"/>
              <a:t>4/13/2026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36788" y="1143000"/>
            <a:ext cx="23844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3ADA712-873A-DF40-A5E1-48FB0CF87C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9491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Use “Arial” font size 7 for all text except headings. Use the TAB key to move between days for each week. CLICK next row to move to following week.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3ADA712-873A-DF40-A5E1-48FB0CF87CF0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77589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lementary M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E1945BED-EC12-211A-995F-1A29C523CC92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0" y="0"/>
            <a:ext cx="7772400" cy="10058400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779226CE-4ADA-E381-F5E6-08AF94019333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6090788" y="8924925"/>
            <a:ext cx="1290923" cy="460273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2CDCED81-DAD0-EC0C-27B9-6513F3D78033}"/>
              </a:ext>
            </a:extLst>
          </p:cNvPr>
          <p:cNvSpPr txBox="1"/>
          <p:nvPr userDrawn="1"/>
        </p:nvSpPr>
        <p:spPr>
          <a:xfrm>
            <a:off x="141767" y="9498420"/>
            <a:ext cx="551475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700" b="0" i="0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Menu subject to change due to product availability. This institution is an equal opportunity provider and employer.</a:t>
            </a:r>
          </a:p>
          <a:p>
            <a:pPr algn="l"/>
            <a:endParaRPr lang="en-US" sz="700" b="0" i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37557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D052F6-2B70-8E42-BD12-A78141788F5A}" type="datetimeFigureOut">
              <a:rPr lang="en-US" smtClean="0"/>
              <a:t>4/13/2026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78AE31-D1DB-CA4C-B31C-7EC3F66A24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28749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</p:sldLayoutIdLst>
  <p:txStyles>
    <p:titleStyle>
      <a:lvl1pPr algn="l" defTabSz="777240" rtl="0" eaLnBrk="1" latinLnBrk="0" hangingPunct="1">
        <a:lnSpc>
          <a:spcPct val="90000"/>
        </a:lnSpc>
        <a:spcBef>
          <a:spcPct val="0"/>
        </a:spcBef>
        <a:buNone/>
        <a:defRPr sz="37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10" indent="-194310" algn="l" defTabSz="777240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sz="2380" kern="1200">
          <a:solidFill>
            <a:schemeClr val="tx1"/>
          </a:solidFill>
          <a:latin typeface="+mn-lt"/>
          <a:ea typeface="+mn-ea"/>
          <a:cs typeface="+mn-cs"/>
        </a:defRPr>
      </a:lvl1pPr>
      <a:lvl2pPr marL="5829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2pPr>
      <a:lvl3pPr marL="9715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1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74879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213741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5260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9146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3032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1pPr>
      <a:lvl2pPr marL="3886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1658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194310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3317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7203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ma1116@metzcorp.com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32CAB9B7-75E7-9824-ECBA-DE51C9AC1CDB}"/>
              </a:ext>
            </a:extLst>
          </p:cNvPr>
          <p:cNvSpPr txBox="1"/>
          <p:nvPr/>
        </p:nvSpPr>
        <p:spPr>
          <a:xfrm>
            <a:off x="5943600" y="2882387"/>
            <a:ext cx="1588076" cy="34317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300"/>
              </a:spcAft>
            </a:pPr>
            <a:r>
              <a:rPr lang="en-US" sz="1000" b="1" dirty="0">
                <a:effectLst/>
                <a:latin typeface="Arial" panose="020B0604020202020204" pitchFamily="34" charset="0"/>
              </a:rPr>
              <a:t>What is a Meal?</a:t>
            </a:r>
            <a:endParaRPr lang="en-US" sz="1000" dirty="0">
              <a:effectLst/>
              <a:latin typeface="Arial" panose="020B0604020202020204" pitchFamily="34" charset="0"/>
            </a:endParaRPr>
          </a:p>
          <a:p>
            <a:pPr>
              <a:spcAft>
                <a:spcPts val="600"/>
              </a:spcAft>
            </a:pPr>
            <a:r>
              <a:rPr lang="en-US" sz="700" dirty="0">
                <a:effectLst/>
                <a:latin typeface="Arial" panose="020B0604020202020204" pitchFamily="34" charset="0"/>
              </a:rPr>
              <a:t>Students must choose at least 3 of the 4 components available for the school breakfast price.</a:t>
            </a:r>
          </a:p>
          <a:p>
            <a:r>
              <a:rPr lang="en-US" sz="700" dirty="0">
                <a:effectLst/>
                <a:latin typeface="Arial" panose="020B0604020202020204" pitchFamily="34" charset="0"/>
              </a:rPr>
              <a:t>- Choice of Whole Grain</a:t>
            </a:r>
          </a:p>
          <a:p>
            <a:r>
              <a:rPr lang="en-US" sz="700" dirty="0">
                <a:effectLst/>
                <a:latin typeface="Arial" panose="020B0604020202020204" pitchFamily="34" charset="0"/>
              </a:rPr>
              <a:t>- Choice of Protein</a:t>
            </a:r>
          </a:p>
          <a:p>
            <a:r>
              <a:rPr lang="en-US" sz="700" dirty="0">
                <a:effectLst/>
                <a:latin typeface="Arial" panose="020B0604020202020204" pitchFamily="34" charset="0"/>
              </a:rPr>
              <a:t>- Choice of Fruit</a:t>
            </a:r>
            <a:r>
              <a:rPr lang="en-US" sz="700" dirty="0">
                <a:latin typeface="Arial" panose="020B0604020202020204" pitchFamily="34" charset="0"/>
              </a:rPr>
              <a:t> or </a:t>
            </a:r>
            <a:r>
              <a:rPr lang="en-US" sz="700" dirty="0">
                <a:effectLst/>
                <a:latin typeface="Arial" panose="020B0604020202020204" pitchFamily="34" charset="0"/>
              </a:rPr>
              <a:t>Vegetable</a:t>
            </a:r>
          </a:p>
          <a:p>
            <a:pPr>
              <a:spcAft>
                <a:spcPts val="600"/>
              </a:spcAft>
            </a:pPr>
            <a:r>
              <a:rPr lang="en-US" sz="700" dirty="0">
                <a:effectLst/>
                <a:latin typeface="Arial" panose="020B0604020202020204" pitchFamily="34" charset="0"/>
              </a:rPr>
              <a:t>- Choice of Milk</a:t>
            </a:r>
          </a:p>
          <a:p>
            <a:pPr>
              <a:spcAft>
                <a:spcPts val="600"/>
              </a:spcAft>
            </a:pPr>
            <a:r>
              <a:rPr lang="en-US" sz="700" dirty="0">
                <a:effectLst/>
                <a:latin typeface="Arial" panose="020B0604020202020204" pitchFamily="34" charset="0"/>
              </a:rPr>
              <a:t>A minimum ½ cup serving of fruit </a:t>
            </a:r>
            <a:br>
              <a:rPr lang="en-US" sz="700" dirty="0">
                <a:effectLst/>
                <a:latin typeface="Arial" panose="020B0604020202020204" pitchFamily="34" charset="0"/>
              </a:rPr>
            </a:br>
            <a:r>
              <a:rPr lang="en-US" sz="700" dirty="0">
                <a:effectLst/>
                <a:latin typeface="Arial" panose="020B0604020202020204" pitchFamily="34" charset="0"/>
              </a:rPr>
              <a:t>or vegetable must accompany a reimbursable breakfast.</a:t>
            </a:r>
          </a:p>
          <a:p>
            <a:pPr>
              <a:spcBef>
                <a:spcPts val="600"/>
              </a:spcBef>
            </a:pPr>
            <a:r>
              <a:rPr lang="en-US" sz="800" b="1" dirty="0">
                <a:effectLst/>
                <a:latin typeface="Arial" panose="020B0604020202020204" pitchFamily="34" charset="0"/>
              </a:rPr>
              <a:t>Whole Grain Cereals </a:t>
            </a:r>
          </a:p>
          <a:p>
            <a:pPr>
              <a:spcAft>
                <a:spcPts val="300"/>
              </a:spcAft>
            </a:pPr>
            <a:r>
              <a:rPr lang="en-US" sz="700" b="1" i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(served with graham crackers)</a:t>
            </a:r>
          </a:p>
          <a:p>
            <a:pPr>
              <a:spcAft>
                <a:spcPts val="600"/>
              </a:spcAft>
            </a:pPr>
            <a:r>
              <a:rPr lang="en-US" sz="700" dirty="0">
                <a:effectLst/>
                <a:latin typeface="Arial" panose="020B0604020202020204" pitchFamily="34" charset="0"/>
              </a:rPr>
              <a:t>Cinnamon Toast Crunch, </a:t>
            </a:r>
            <a:r>
              <a:rPr lang="en-US" sz="700" dirty="0" err="1">
                <a:effectLst/>
                <a:latin typeface="Arial" panose="020B0604020202020204" pitchFamily="34" charset="0"/>
              </a:rPr>
              <a:t>Trix</a:t>
            </a:r>
            <a:r>
              <a:rPr lang="en-US" sz="700" dirty="0">
                <a:effectLst/>
                <a:latin typeface="Arial" panose="020B0604020202020204" pitchFamily="34" charset="0"/>
              </a:rPr>
              <a:t>, Cocoa Puffs, Lucky Charms, </a:t>
            </a:r>
            <a:br>
              <a:rPr lang="en-US" sz="700" dirty="0">
                <a:effectLst/>
                <a:latin typeface="Arial" panose="020B0604020202020204" pitchFamily="34" charset="0"/>
              </a:rPr>
            </a:br>
            <a:r>
              <a:rPr lang="en-US" sz="700" dirty="0">
                <a:effectLst/>
                <a:latin typeface="Arial" panose="020B0604020202020204" pitchFamily="34" charset="0"/>
              </a:rPr>
              <a:t>Froot Loops, Cheerios</a:t>
            </a:r>
          </a:p>
          <a:p>
            <a:pPr>
              <a:spcBef>
                <a:spcPts val="600"/>
              </a:spcBef>
              <a:spcAft>
                <a:spcPts val="300"/>
              </a:spcAft>
            </a:pPr>
            <a:r>
              <a:rPr lang="en-US" sz="800" b="1" dirty="0">
                <a:effectLst/>
                <a:latin typeface="Arial" panose="020B0604020202020204" pitchFamily="34" charset="0"/>
              </a:rPr>
              <a:t>Choice of Fruit</a:t>
            </a:r>
            <a:endParaRPr lang="en-US" sz="800" dirty="0">
              <a:effectLst/>
              <a:latin typeface="Arial" panose="020B0604020202020204" pitchFamily="34" charset="0"/>
            </a:endParaRPr>
          </a:p>
          <a:p>
            <a:pPr>
              <a:spcAft>
                <a:spcPts val="600"/>
              </a:spcAft>
            </a:pPr>
            <a:r>
              <a:rPr lang="en-US" sz="700" dirty="0">
                <a:effectLst/>
                <a:latin typeface="Arial" panose="020B0604020202020204" pitchFamily="34" charset="0"/>
              </a:rPr>
              <a:t>Seasonal fresh fruits, canned fruit in light syrup, 100% fruit juice</a:t>
            </a:r>
          </a:p>
          <a:p>
            <a:pPr>
              <a:spcBef>
                <a:spcPts val="600"/>
              </a:spcBef>
              <a:spcAft>
                <a:spcPts val="300"/>
              </a:spcAft>
            </a:pPr>
            <a:r>
              <a:rPr lang="en-US" sz="800" b="1" dirty="0">
                <a:effectLst/>
                <a:latin typeface="Arial" panose="020B0604020202020204" pitchFamily="34" charset="0"/>
              </a:rPr>
              <a:t>Choice of Milk</a:t>
            </a:r>
            <a:endParaRPr lang="en-US" sz="800" dirty="0">
              <a:effectLst/>
              <a:latin typeface="Arial" panose="020B0604020202020204" pitchFamily="34" charset="0"/>
            </a:endParaRPr>
          </a:p>
          <a:p>
            <a:pPr>
              <a:spcAft>
                <a:spcPts val="600"/>
              </a:spcAft>
            </a:pPr>
            <a:r>
              <a:rPr lang="en-US" sz="700" dirty="0">
                <a:effectLst/>
                <a:latin typeface="Arial" panose="020B0604020202020204" pitchFamily="34" charset="0"/>
              </a:rPr>
              <a:t>1% white, fat-free white, fat-free chocolate, fat-free vanilla, fat-free strawberry</a:t>
            </a:r>
          </a:p>
        </p:txBody>
      </p:sp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96F5091E-7BE1-9CD5-97A6-3BF35B5531C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16031394"/>
              </p:ext>
            </p:extLst>
          </p:nvPr>
        </p:nvGraphicFramePr>
        <p:xfrm>
          <a:off x="235527" y="3108960"/>
          <a:ext cx="5713270" cy="1143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42654">
                  <a:extLst>
                    <a:ext uri="{9D8B030D-6E8A-4147-A177-3AD203B41FA5}">
                      <a16:colId xmlns:a16="http://schemas.microsoft.com/office/drawing/2014/main" val="823824092"/>
                    </a:ext>
                  </a:extLst>
                </a:gridCol>
                <a:gridCol w="1142654">
                  <a:extLst>
                    <a:ext uri="{9D8B030D-6E8A-4147-A177-3AD203B41FA5}">
                      <a16:colId xmlns:a16="http://schemas.microsoft.com/office/drawing/2014/main" val="3118463050"/>
                    </a:ext>
                  </a:extLst>
                </a:gridCol>
                <a:gridCol w="1142654">
                  <a:extLst>
                    <a:ext uri="{9D8B030D-6E8A-4147-A177-3AD203B41FA5}">
                      <a16:colId xmlns:a16="http://schemas.microsoft.com/office/drawing/2014/main" val="633179445"/>
                    </a:ext>
                  </a:extLst>
                </a:gridCol>
                <a:gridCol w="1142654">
                  <a:extLst>
                    <a:ext uri="{9D8B030D-6E8A-4147-A177-3AD203B41FA5}">
                      <a16:colId xmlns:a16="http://schemas.microsoft.com/office/drawing/2014/main" val="3188390227"/>
                    </a:ext>
                  </a:extLst>
                </a:gridCol>
                <a:gridCol w="1142654">
                  <a:extLst>
                    <a:ext uri="{9D8B030D-6E8A-4147-A177-3AD203B41FA5}">
                      <a16:colId xmlns:a16="http://schemas.microsoft.com/office/drawing/2014/main" val="417446322"/>
                    </a:ext>
                  </a:extLst>
                </a:gridCol>
              </a:tblGrid>
              <a:tr h="685800">
                <a:tc>
                  <a:txBody>
                    <a:bodyPr/>
                    <a:lstStyle/>
                    <a:p>
                      <a:pPr marL="0" marR="0" lvl="0" indent="0" algn="ctr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5720" marR="4572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5720" marR="4572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5720" marR="4572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5720" marR="4572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5720" marR="4572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40670729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0" marR="0" lvl="0" indent="0" algn="ctr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5720" marR="4572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5720" marR="4572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5720" marR="4572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5720" marR="4572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5720" marR="4572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56521463"/>
                  </a:ext>
                </a:extLst>
              </a:tr>
            </a:tbl>
          </a:graphicData>
        </a:graphic>
      </p:graphicFrame>
      <p:graphicFrame>
        <p:nvGraphicFramePr>
          <p:cNvPr id="13" name="Table 12">
            <a:extLst>
              <a:ext uri="{FF2B5EF4-FFF2-40B4-BE49-F238E27FC236}">
                <a16:creationId xmlns:a16="http://schemas.microsoft.com/office/drawing/2014/main" id="{310E568C-49C6-D0BA-21B2-4069B64481B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05894510"/>
              </p:ext>
            </p:extLst>
          </p:nvPr>
        </p:nvGraphicFramePr>
        <p:xfrm>
          <a:off x="235527" y="4251960"/>
          <a:ext cx="5713270" cy="1143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42654">
                  <a:extLst>
                    <a:ext uri="{9D8B030D-6E8A-4147-A177-3AD203B41FA5}">
                      <a16:colId xmlns:a16="http://schemas.microsoft.com/office/drawing/2014/main" val="823824092"/>
                    </a:ext>
                  </a:extLst>
                </a:gridCol>
                <a:gridCol w="1142654">
                  <a:extLst>
                    <a:ext uri="{9D8B030D-6E8A-4147-A177-3AD203B41FA5}">
                      <a16:colId xmlns:a16="http://schemas.microsoft.com/office/drawing/2014/main" val="3118463050"/>
                    </a:ext>
                  </a:extLst>
                </a:gridCol>
                <a:gridCol w="1142654">
                  <a:extLst>
                    <a:ext uri="{9D8B030D-6E8A-4147-A177-3AD203B41FA5}">
                      <a16:colId xmlns:a16="http://schemas.microsoft.com/office/drawing/2014/main" val="633179445"/>
                    </a:ext>
                  </a:extLst>
                </a:gridCol>
                <a:gridCol w="1142654">
                  <a:extLst>
                    <a:ext uri="{9D8B030D-6E8A-4147-A177-3AD203B41FA5}">
                      <a16:colId xmlns:a16="http://schemas.microsoft.com/office/drawing/2014/main" val="3188390227"/>
                    </a:ext>
                  </a:extLst>
                </a:gridCol>
                <a:gridCol w="1142654">
                  <a:extLst>
                    <a:ext uri="{9D8B030D-6E8A-4147-A177-3AD203B41FA5}">
                      <a16:colId xmlns:a16="http://schemas.microsoft.com/office/drawing/2014/main" val="417446322"/>
                    </a:ext>
                  </a:extLst>
                </a:gridCol>
              </a:tblGrid>
              <a:tr h="685800">
                <a:tc>
                  <a:txBody>
                    <a:bodyPr/>
                    <a:lstStyle/>
                    <a:p>
                      <a:pPr marL="0" marR="0" lvl="0" indent="0" algn="ctr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5720" marR="4572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</a:p>
                  </a:txBody>
                  <a:tcPr marL="45720" marR="4572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5720" marR="4572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5720" marR="4572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5720" marR="4572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40670729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0" marR="0" lvl="0" indent="0" algn="ctr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5720" marR="4572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5720" marR="4572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5720" marR="4572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5720" marR="4572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5720" marR="4572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56521463"/>
                  </a:ext>
                </a:extLst>
              </a:tr>
            </a:tbl>
          </a:graphicData>
        </a:graphic>
      </p:graphicFrame>
      <p:graphicFrame>
        <p:nvGraphicFramePr>
          <p:cNvPr id="14" name="Table 13">
            <a:extLst>
              <a:ext uri="{FF2B5EF4-FFF2-40B4-BE49-F238E27FC236}">
                <a16:creationId xmlns:a16="http://schemas.microsoft.com/office/drawing/2014/main" id="{E89EAA76-3808-AA5F-9F42-1490440389C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44290825"/>
              </p:ext>
            </p:extLst>
          </p:nvPr>
        </p:nvGraphicFramePr>
        <p:xfrm>
          <a:off x="235527" y="5394960"/>
          <a:ext cx="5713270" cy="1143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42654">
                  <a:extLst>
                    <a:ext uri="{9D8B030D-6E8A-4147-A177-3AD203B41FA5}">
                      <a16:colId xmlns:a16="http://schemas.microsoft.com/office/drawing/2014/main" val="823824092"/>
                    </a:ext>
                  </a:extLst>
                </a:gridCol>
                <a:gridCol w="1142654">
                  <a:extLst>
                    <a:ext uri="{9D8B030D-6E8A-4147-A177-3AD203B41FA5}">
                      <a16:colId xmlns:a16="http://schemas.microsoft.com/office/drawing/2014/main" val="3118463050"/>
                    </a:ext>
                  </a:extLst>
                </a:gridCol>
                <a:gridCol w="1142654">
                  <a:extLst>
                    <a:ext uri="{9D8B030D-6E8A-4147-A177-3AD203B41FA5}">
                      <a16:colId xmlns:a16="http://schemas.microsoft.com/office/drawing/2014/main" val="633179445"/>
                    </a:ext>
                  </a:extLst>
                </a:gridCol>
                <a:gridCol w="1142654">
                  <a:extLst>
                    <a:ext uri="{9D8B030D-6E8A-4147-A177-3AD203B41FA5}">
                      <a16:colId xmlns:a16="http://schemas.microsoft.com/office/drawing/2014/main" val="3188390227"/>
                    </a:ext>
                  </a:extLst>
                </a:gridCol>
                <a:gridCol w="1142654">
                  <a:extLst>
                    <a:ext uri="{9D8B030D-6E8A-4147-A177-3AD203B41FA5}">
                      <a16:colId xmlns:a16="http://schemas.microsoft.com/office/drawing/2014/main" val="417446322"/>
                    </a:ext>
                  </a:extLst>
                </a:gridCol>
              </a:tblGrid>
              <a:tr h="685800">
                <a:tc>
                  <a:txBody>
                    <a:bodyPr/>
                    <a:lstStyle/>
                    <a:p>
                      <a:pPr marL="0" marR="0" lvl="0" indent="0" algn="ctr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5720" marR="4572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5720" marR="4572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5720" marR="4572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5720" marR="4572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5720" marR="4572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40670729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0" marR="0" lvl="0" indent="0" algn="ctr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5720" marR="4572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5720" marR="4572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5720" marR="4572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5720" marR="4572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5720" marR="4572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56521463"/>
                  </a:ext>
                </a:extLst>
              </a:tr>
            </a:tbl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F0BDEF77-5E86-59B9-9B47-9AA34CC3EAA4}"/>
              </a:ext>
            </a:extLst>
          </p:cNvPr>
          <p:cNvSpPr txBox="1"/>
          <p:nvPr/>
        </p:nvSpPr>
        <p:spPr>
          <a:xfrm>
            <a:off x="5943600" y="7909560"/>
            <a:ext cx="1598470" cy="91563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700" b="1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(V) Vegetarian</a:t>
            </a:r>
          </a:p>
          <a:p>
            <a:pPr algn="l">
              <a:spcAft>
                <a:spcPts val="300"/>
              </a:spcAft>
            </a:pPr>
            <a:r>
              <a:rPr lang="en-US" sz="700" b="0" i="1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These items do not contain meat, poultry, or seafood, but may contain dairy and/or egg</a:t>
            </a:r>
          </a:p>
          <a:p>
            <a:pPr algn="l"/>
            <a:r>
              <a:rPr lang="en-US" sz="700" b="1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(VG) Vegan </a:t>
            </a:r>
          </a:p>
          <a:p>
            <a:pPr algn="l"/>
            <a:r>
              <a:rPr lang="en-US" sz="700" b="0" i="1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These items do not contain any animal products</a:t>
            </a: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86710FCC-A196-D5DD-54D2-CEF32D30079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54103923"/>
              </p:ext>
            </p:extLst>
          </p:nvPr>
        </p:nvGraphicFramePr>
        <p:xfrm>
          <a:off x="228600" y="3108960"/>
          <a:ext cx="5713270" cy="111556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42654">
                  <a:extLst>
                    <a:ext uri="{9D8B030D-6E8A-4147-A177-3AD203B41FA5}">
                      <a16:colId xmlns:a16="http://schemas.microsoft.com/office/drawing/2014/main" val="823824092"/>
                    </a:ext>
                  </a:extLst>
                </a:gridCol>
                <a:gridCol w="1142654">
                  <a:extLst>
                    <a:ext uri="{9D8B030D-6E8A-4147-A177-3AD203B41FA5}">
                      <a16:colId xmlns:a16="http://schemas.microsoft.com/office/drawing/2014/main" val="3118463050"/>
                    </a:ext>
                  </a:extLst>
                </a:gridCol>
                <a:gridCol w="1142654">
                  <a:extLst>
                    <a:ext uri="{9D8B030D-6E8A-4147-A177-3AD203B41FA5}">
                      <a16:colId xmlns:a16="http://schemas.microsoft.com/office/drawing/2014/main" val="633179445"/>
                    </a:ext>
                  </a:extLst>
                </a:gridCol>
                <a:gridCol w="1142654">
                  <a:extLst>
                    <a:ext uri="{9D8B030D-6E8A-4147-A177-3AD203B41FA5}">
                      <a16:colId xmlns:a16="http://schemas.microsoft.com/office/drawing/2014/main" val="3188390227"/>
                    </a:ext>
                  </a:extLst>
                </a:gridCol>
                <a:gridCol w="1142654">
                  <a:extLst>
                    <a:ext uri="{9D8B030D-6E8A-4147-A177-3AD203B41FA5}">
                      <a16:colId xmlns:a16="http://schemas.microsoft.com/office/drawing/2014/main" val="417446322"/>
                    </a:ext>
                  </a:extLst>
                </a:gridCol>
              </a:tblGrid>
              <a:tr h="109728">
                <a:tc>
                  <a:txBody>
                    <a:bodyPr/>
                    <a:lstStyle/>
                    <a:p>
                      <a:pPr marL="0" marR="0" lvl="0" indent="0" algn="ctr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7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7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7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7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7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91502031"/>
                  </a:ext>
                </a:extLst>
              </a:tr>
              <a:tr h="548640">
                <a:tc>
                  <a:txBody>
                    <a:bodyPr/>
                    <a:lstStyle/>
                    <a:p>
                      <a:pPr marL="0" marR="0" lvl="0" indent="0" algn="ctr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endParaRPr lang="en-US" sz="7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endParaRPr lang="en-US" sz="7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7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Breakfast Pizza</a:t>
                      </a:r>
                    </a:p>
                    <a:p>
                      <a:pPr algn="ctr" rtl="0" fontAlgn="ctr">
                        <a:buNone/>
                      </a:pPr>
                      <a:endParaRPr lang="en-US" sz="700" b="0" i="0" u="none" strike="noStrike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pPr algn="ctr" rtl="0" fontAlgn="ctr">
                        <a:buNone/>
                      </a:pPr>
                      <a:r>
                        <a:rPr lang="en-US" sz="7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or</a:t>
                      </a:r>
                      <a:endParaRPr lang="en-US" sz="7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40670729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0" marR="0" lvl="0" indent="0" algn="ctr" defTabSz="77724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7724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buNone/>
                      </a:pPr>
                      <a:endParaRPr lang="en-US" sz="7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buNone/>
                      </a:pPr>
                      <a:endParaRPr lang="en-US" sz="7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buNone/>
                      </a:pPr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Assorted Cereals </a:t>
                      </a:r>
                      <a:b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or Cereal Bar </a:t>
                      </a:r>
                      <a:b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endParaRPr lang="en-US" sz="7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56521463"/>
                  </a:ext>
                </a:extLst>
              </a:tr>
            </a:tbl>
          </a:graphicData>
        </a:graphic>
      </p:graphicFrame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E668E518-5F1B-FBB8-ECFE-59871A01F4C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73286971"/>
              </p:ext>
            </p:extLst>
          </p:nvPr>
        </p:nvGraphicFramePr>
        <p:xfrm>
          <a:off x="228600" y="4251960"/>
          <a:ext cx="5713270" cy="11963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42654">
                  <a:extLst>
                    <a:ext uri="{9D8B030D-6E8A-4147-A177-3AD203B41FA5}">
                      <a16:colId xmlns:a16="http://schemas.microsoft.com/office/drawing/2014/main" val="823824092"/>
                    </a:ext>
                  </a:extLst>
                </a:gridCol>
                <a:gridCol w="1142654">
                  <a:extLst>
                    <a:ext uri="{9D8B030D-6E8A-4147-A177-3AD203B41FA5}">
                      <a16:colId xmlns:a16="http://schemas.microsoft.com/office/drawing/2014/main" val="3118463050"/>
                    </a:ext>
                  </a:extLst>
                </a:gridCol>
                <a:gridCol w="1142654">
                  <a:extLst>
                    <a:ext uri="{9D8B030D-6E8A-4147-A177-3AD203B41FA5}">
                      <a16:colId xmlns:a16="http://schemas.microsoft.com/office/drawing/2014/main" val="633179445"/>
                    </a:ext>
                  </a:extLst>
                </a:gridCol>
                <a:gridCol w="1142654">
                  <a:extLst>
                    <a:ext uri="{9D8B030D-6E8A-4147-A177-3AD203B41FA5}">
                      <a16:colId xmlns:a16="http://schemas.microsoft.com/office/drawing/2014/main" val="3188390227"/>
                    </a:ext>
                  </a:extLst>
                </a:gridCol>
                <a:gridCol w="1142654">
                  <a:extLst>
                    <a:ext uri="{9D8B030D-6E8A-4147-A177-3AD203B41FA5}">
                      <a16:colId xmlns:a16="http://schemas.microsoft.com/office/drawing/2014/main" val="417446322"/>
                    </a:ext>
                  </a:extLst>
                </a:gridCol>
              </a:tblGrid>
              <a:tr h="109728">
                <a:tc>
                  <a:txBody>
                    <a:bodyPr/>
                    <a:lstStyle/>
                    <a:p>
                      <a:pPr marL="0" marR="0" lvl="0" indent="0" algn="ctr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7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4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7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5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7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6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7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7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7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8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91502031"/>
                  </a:ext>
                </a:extLst>
              </a:tr>
              <a:tr h="548640"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Maple Flatbread Sandwich</a:t>
                      </a:r>
                    </a:p>
                    <a:p>
                      <a:pPr algn="ctr" rtl="0" fontAlgn="ctr">
                        <a:buNone/>
                      </a:pP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  <a:p>
                      <a:pPr algn="ctr" rtl="0" fontAlgn="ctr">
                        <a:buNone/>
                      </a:pPr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or</a:t>
                      </a:r>
                      <a:endParaRPr lang="en-US" dirty="0">
                        <a:effectLst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Breakfast Bagel</a:t>
                      </a:r>
                    </a:p>
                    <a:p>
                      <a:pPr algn="ctr" rtl="0" fontAlgn="ctr">
                        <a:buNone/>
                      </a:pP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  <a:p>
                      <a:pPr algn="ctr" rtl="0" fontAlgn="ctr">
                        <a:buNone/>
                      </a:pPr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or</a:t>
                      </a:r>
                      <a:endParaRPr lang="en-US" dirty="0">
                        <a:effectLst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Egg Wrap</a:t>
                      </a:r>
                    </a:p>
                    <a:p>
                      <a:pPr algn="ctr" rtl="0" fontAlgn="ctr">
                        <a:buNone/>
                      </a:pP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  <a:p>
                      <a:pPr algn="ctr" rtl="0" fontAlgn="ctr">
                        <a:buNone/>
                      </a:pPr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or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Pancakes</a:t>
                      </a:r>
                    </a:p>
                    <a:p>
                      <a:pPr algn="ctr" rtl="0" fontAlgn="ctr">
                        <a:buNone/>
                      </a:pP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  <a:p>
                      <a:pPr algn="ctr" rtl="0" fontAlgn="ctr">
                        <a:buNone/>
                      </a:pPr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or</a:t>
                      </a:r>
                      <a:endParaRPr lang="en-US" dirty="0">
                        <a:effectLst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Breakfast Pizza</a:t>
                      </a:r>
                    </a:p>
                    <a:p>
                      <a:pPr algn="ctr" rtl="0" fontAlgn="ctr">
                        <a:buNone/>
                      </a:pP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  <a:p>
                      <a:pPr algn="ctr" rtl="0" fontAlgn="ctr">
                        <a:buNone/>
                      </a:pPr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or</a:t>
                      </a:r>
                      <a:endParaRPr lang="en-US" dirty="0">
                        <a:effectLst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40670729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ctr" rtl="0" fontAlgn="t">
                        <a:buNone/>
                      </a:pPr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Assorted Cereals </a:t>
                      </a:r>
                      <a:b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or Cereal Bar </a:t>
                      </a:r>
                      <a:b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endParaRPr lang="en-US" dirty="0">
                        <a:effectLst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buNone/>
                      </a:pPr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Assorted Cereals </a:t>
                      </a:r>
                      <a:b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or Cereal Bar </a:t>
                      </a:r>
                      <a:b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endParaRPr lang="en-US" dirty="0">
                        <a:effectLst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buNone/>
                      </a:pPr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Assorted Cereals </a:t>
                      </a:r>
                      <a:b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or Cereal Bar </a:t>
                      </a:r>
                      <a:b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endParaRPr lang="en-US" dirty="0">
                        <a:effectLst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buNone/>
                      </a:pPr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Assorted Cereals </a:t>
                      </a:r>
                      <a:b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or Cereal Bar </a:t>
                      </a:r>
                      <a:b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endParaRPr lang="en-US" dirty="0">
                        <a:effectLst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buNone/>
                      </a:pPr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Assorted Cereals </a:t>
                      </a:r>
                      <a:b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or Cereal Bar </a:t>
                      </a:r>
                      <a:b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endParaRPr lang="en-US" dirty="0">
                        <a:effectLst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56521463"/>
                  </a:ext>
                </a:extLst>
              </a:tr>
            </a:tbl>
          </a:graphicData>
        </a:graphic>
      </p:graphicFrame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C47401A3-E747-9B92-1BFC-2CB3BF9B1E6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34103515"/>
              </p:ext>
            </p:extLst>
          </p:nvPr>
        </p:nvGraphicFramePr>
        <p:xfrm>
          <a:off x="228600" y="5394960"/>
          <a:ext cx="5713270" cy="11963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42654">
                  <a:extLst>
                    <a:ext uri="{9D8B030D-6E8A-4147-A177-3AD203B41FA5}">
                      <a16:colId xmlns:a16="http://schemas.microsoft.com/office/drawing/2014/main" val="823824092"/>
                    </a:ext>
                  </a:extLst>
                </a:gridCol>
                <a:gridCol w="1142654">
                  <a:extLst>
                    <a:ext uri="{9D8B030D-6E8A-4147-A177-3AD203B41FA5}">
                      <a16:colId xmlns:a16="http://schemas.microsoft.com/office/drawing/2014/main" val="3118463050"/>
                    </a:ext>
                  </a:extLst>
                </a:gridCol>
                <a:gridCol w="1142654">
                  <a:extLst>
                    <a:ext uri="{9D8B030D-6E8A-4147-A177-3AD203B41FA5}">
                      <a16:colId xmlns:a16="http://schemas.microsoft.com/office/drawing/2014/main" val="633179445"/>
                    </a:ext>
                  </a:extLst>
                </a:gridCol>
                <a:gridCol w="1142654">
                  <a:extLst>
                    <a:ext uri="{9D8B030D-6E8A-4147-A177-3AD203B41FA5}">
                      <a16:colId xmlns:a16="http://schemas.microsoft.com/office/drawing/2014/main" val="3188390227"/>
                    </a:ext>
                  </a:extLst>
                </a:gridCol>
                <a:gridCol w="1142654">
                  <a:extLst>
                    <a:ext uri="{9D8B030D-6E8A-4147-A177-3AD203B41FA5}">
                      <a16:colId xmlns:a16="http://schemas.microsoft.com/office/drawing/2014/main" val="417446322"/>
                    </a:ext>
                  </a:extLst>
                </a:gridCol>
              </a:tblGrid>
              <a:tr h="109728">
                <a:tc>
                  <a:txBody>
                    <a:bodyPr/>
                    <a:lstStyle/>
                    <a:p>
                      <a:pPr marL="0" marR="0" lvl="0" indent="0" algn="ctr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7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11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7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12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7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13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7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14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7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15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91502031"/>
                  </a:ext>
                </a:extLst>
              </a:tr>
              <a:tr h="548640"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Croissant Sandwich</a:t>
                      </a:r>
                    </a:p>
                    <a:p>
                      <a:pPr algn="ctr" rtl="0" fontAlgn="ctr">
                        <a:buNone/>
                      </a:pP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  <a:p>
                      <a:pPr algn="ctr" rtl="0" fontAlgn="ctr">
                        <a:buNone/>
                      </a:pPr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or</a:t>
                      </a:r>
                      <a:endParaRPr lang="en-US" dirty="0">
                        <a:effectLst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Breakfast Bagel</a:t>
                      </a:r>
                    </a:p>
                    <a:p>
                      <a:pPr algn="ctr" rtl="0" fontAlgn="ctr">
                        <a:buNone/>
                      </a:pP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  <a:p>
                      <a:pPr algn="ctr" rtl="0" fontAlgn="ctr">
                        <a:buNone/>
                      </a:pPr>
                      <a:r>
                        <a:rPr lang="en-US" sz="7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pr</a:t>
                      </a:r>
                      <a:endParaRPr lang="en-US" dirty="0">
                        <a:effectLst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Mini </a:t>
                      </a:r>
                      <a:r>
                        <a:rPr lang="en-US" sz="7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Cinni</a:t>
                      </a:r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Roll</a:t>
                      </a:r>
                    </a:p>
                    <a:p>
                      <a:pPr algn="ctr" rtl="0" fontAlgn="ctr">
                        <a:buNone/>
                      </a:pP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  <a:p>
                      <a:pPr algn="ctr" rtl="0" fontAlgn="ctr">
                        <a:buNone/>
                      </a:pPr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or</a:t>
                      </a:r>
                      <a:endParaRPr lang="en-US" dirty="0">
                        <a:effectLst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French Toast Sticks</a:t>
                      </a:r>
                    </a:p>
                    <a:p>
                      <a:pPr algn="ctr" rtl="0" fontAlgn="ctr">
                        <a:buNone/>
                      </a:pP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  <a:p>
                      <a:pPr algn="ctr" rtl="0" fontAlgn="ctr">
                        <a:buNone/>
                      </a:pPr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or</a:t>
                      </a:r>
                      <a:endParaRPr lang="en-US" dirty="0">
                        <a:effectLst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Breakfast Pizza</a:t>
                      </a:r>
                    </a:p>
                    <a:p>
                      <a:pPr algn="ctr" rtl="0" fontAlgn="ctr">
                        <a:buNone/>
                      </a:pP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  <a:p>
                      <a:pPr algn="ctr" rtl="0" fontAlgn="ctr">
                        <a:buNone/>
                      </a:pPr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or</a:t>
                      </a:r>
                      <a:endParaRPr lang="en-US" dirty="0">
                        <a:effectLst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40670729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ctr" rtl="0" fontAlgn="t">
                        <a:buNone/>
                      </a:pPr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Assorted Cereals </a:t>
                      </a:r>
                      <a:b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or Cereal Bar </a:t>
                      </a:r>
                      <a:b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endParaRPr lang="en-US" dirty="0">
                        <a:effectLst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buNone/>
                      </a:pPr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Assorted Cereals </a:t>
                      </a:r>
                      <a:b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or Cereal Bar </a:t>
                      </a:r>
                      <a:b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endParaRPr lang="en-US" dirty="0">
                        <a:effectLst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buNone/>
                      </a:pPr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Assorted Cereals </a:t>
                      </a:r>
                      <a:b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or Cereal Bar </a:t>
                      </a:r>
                      <a:b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endParaRPr lang="en-US" dirty="0">
                        <a:effectLst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buNone/>
                      </a:pPr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Assorted Cereals </a:t>
                      </a:r>
                      <a:b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or Cereal Bar </a:t>
                      </a:r>
                      <a:b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endParaRPr lang="en-US" dirty="0">
                        <a:effectLst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buNone/>
                      </a:pPr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Assorted Cereals </a:t>
                      </a:r>
                      <a:b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or Cereal Bar </a:t>
                      </a:r>
                      <a:b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endParaRPr lang="en-US" dirty="0">
                        <a:effectLst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56521463"/>
                  </a:ext>
                </a:extLst>
              </a:tr>
            </a:tbl>
          </a:graphicData>
        </a:graphic>
      </p:graphicFrame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553AF311-0423-99B4-63D9-54DD23422AE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40057164"/>
              </p:ext>
            </p:extLst>
          </p:nvPr>
        </p:nvGraphicFramePr>
        <p:xfrm>
          <a:off x="228600" y="6537960"/>
          <a:ext cx="5713270" cy="11963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42654">
                  <a:extLst>
                    <a:ext uri="{9D8B030D-6E8A-4147-A177-3AD203B41FA5}">
                      <a16:colId xmlns:a16="http://schemas.microsoft.com/office/drawing/2014/main" val="823824092"/>
                    </a:ext>
                  </a:extLst>
                </a:gridCol>
                <a:gridCol w="1142654">
                  <a:extLst>
                    <a:ext uri="{9D8B030D-6E8A-4147-A177-3AD203B41FA5}">
                      <a16:colId xmlns:a16="http://schemas.microsoft.com/office/drawing/2014/main" val="3118463050"/>
                    </a:ext>
                  </a:extLst>
                </a:gridCol>
                <a:gridCol w="1142654">
                  <a:extLst>
                    <a:ext uri="{9D8B030D-6E8A-4147-A177-3AD203B41FA5}">
                      <a16:colId xmlns:a16="http://schemas.microsoft.com/office/drawing/2014/main" val="633179445"/>
                    </a:ext>
                  </a:extLst>
                </a:gridCol>
                <a:gridCol w="1142654">
                  <a:extLst>
                    <a:ext uri="{9D8B030D-6E8A-4147-A177-3AD203B41FA5}">
                      <a16:colId xmlns:a16="http://schemas.microsoft.com/office/drawing/2014/main" val="3188390227"/>
                    </a:ext>
                  </a:extLst>
                </a:gridCol>
                <a:gridCol w="1142654">
                  <a:extLst>
                    <a:ext uri="{9D8B030D-6E8A-4147-A177-3AD203B41FA5}">
                      <a16:colId xmlns:a16="http://schemas.microsoft.com/office/drawing/2014/main" val="417446322"/>
                    </a:ext>
                  </a:extLst>
                </a:gridCol>
              </a:tblGrid>
              <a:tr h="109728">
                <a:tc>
                  <a:txBody>
                    <a:bodyPr/>
                    <a:lstStyle/>
                    <a:p>
                      <a:pPr marL="0" marR="0" lvl="0" indent="0" algn="ctr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7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18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7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19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7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20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7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21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7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22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91502031"/>
                  </a:ext>
                </a:extLst>
              </a:tr>
              <a:tr h="548640"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Maple Flatbread Sandwich</a:t>
                      </a:r>
                    </a:p>
                    <a:p>
                      <a:pPr algn="ctr" rtl="0" fontAlgn="ctr">
                        <a:buNone/>
                      </a:pP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  <a:p>
                      <a:pPr algn="ctr" rtl="0" fontAlgn="ctr">
                        <a:buNone/>
                      </a:pPr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or</a:t>
                      </a:r>
                      <a:endParaRPr lang="en-US" dirty="0">
                        <a:effectLst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Breakfast Bagel</a:t>
                      </a:r>
                    </a:p>
                    <a:p>
                      <a:pPr algn="ctr" rtl="0" fontAlgn="ctr">
                        <a:buNone/>
                      </a:pP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  <a:p>
                      <a:pPr algn="ctr" rtl="0" fontAlgn="ctr">
                        <a:buNone/>
                      </a:pPr>
                      <a:r>
                        <a:rPr lang="en-US" sz="7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pr</a:t>
                      </a:r>
                      <a:endParaRPr lang="en-US" dirty="0">
                        <a:effectLst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Egg Wrap</a:t>
                      </a:r>
                    </a:p>
                    <a:p>
                      <a:pPr algn="ctr" rtl="0" fontAlgn="ctr">
                        <a:buNone/>
                      </a:pP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  <a:p>
                      <a:pPr algn="ctr" rtl="0" fontAlgn="ctr">
                        <a:buNone/>
                      </a:pPr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or</a:t>
                      </a:r>
                      <a:endParaRPr lang="en-US" dirty="0">
                        <a:effectLst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Waffles </a:t>
                      </a:r>
                    </a:p>
                    <a:p>
                      <a:pPr algn="ctr" rtl="0" fontAlgn="ctr">
                        <a:buNone/>
                      </a:pP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  <a:p>
                      <a:pPr algn="ctr" rtl="0" fontAlgn="ctr">
                        <a:buNone/>
                      </a:pPr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or</a:t>
                      </a:r>
                      <a:endParaRPr lang="en-US" dirty="0">
                        <a:effectLst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endParaRPr lang="en-US" dirty="0">
                        <a:effectLst/>
                      </a:endParaRPr>
                    </a:p>
                    <a:p>
                      <a:pPr algn="ctr" rtl="0" fontAlgn="ctr">
                        <a:buNone/>
                      </a:pPr>
                      <a:r>
                        <a:rPr lang="en-US" sz="1050" dirty="0">
                          <a:effectLst/>
                        </a:rPr>
                        <a:t>No School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40670729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ctr" rtl="0" fontAlgn="t">
                        <a:buNone/>
                      </a:pPr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Assorted Cereals </a:t>
                      </a:r>
                      <a:b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or Cereal Bar </a:t>
                      </a:r>
                      <a:b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endParaRPr lang="en-US" dirty="0">
                        <a:effectLst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buNone/>
                      </a:pPr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Assorted Cereals </a:t>
                      </a:r>
                      <a:b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or Cereal Bar </a:t>
                      </a:r>
                      <a:b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endParaRPr lang="en-US" dirty="0">
                        <a:effectLst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buNone/>
                      </a:pPr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Assorted Cereals </a:t>
                      </a:r>
                      <a:b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or Cereal Bar </a:t>
                      </a:r>
                      <a:b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endParaRPr lang="en-US" dirty="0">
                        <a:effectLst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buNone/>
                      </a:pPr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Assorted Cereals </a:t>
                      </a:r>
                      <a:b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or Cereal Bar </a:t>
                      </a:r>
                      <a:b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endParaRPr lang="en-US" dirty="0">
                        <a:effectLst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buNone/>
                      </a:pPr>
                      <a:endParaRPr lang="en-US" dirty="0">
                        <a:effectLst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56521463"/>
                  </a:ext>
                </a:extLst>
              </a:tr>
            </a:tbl>
          </a:graphicData>
        </a:graphic>
      </p:graphicFrame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1BCCAA1F-C511-881F-A7FC-7AA0FF00E23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44642330"/>
              </p:ext>
            </p:extLst>
          </p:nvPr>
        </p:nvGraphicFramePr>
        <p:xfrm>
          <a:off x="228600" y="7680960"/>
          <a:ext cx="5713270" cy="11963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42654">
                  <a:extLst>
                    <a:ext uri="{9D8B030D-6E8A-4147-A177-3AD203B41FA5}">
                      <a16:colId xmlns:a16="http://schemas.microsoft.com/office/drawing/2014/main" val="823824092"/>
                    </a:ext>
                  </a:extLst>
                </a:gridCol>
                <a:gridCol w="1142654">
                  <a:extLst>
                    <a:ext uri="{9D8B030D-6E8A-4147-A177-3AD203B41FA5}">
                      <a16:colId xmlns:a16="http://schemas.microsoft.com/office/drawing/2014/main" val="3118463050"/>
                    </a:ext>
                  </a:extLst>
                </a:gridCol>
                <a:gridCol w="1142654">
                  <a:extLst>
                    <a:ext uri="{9D8B030D-6E8A-4147-A177-3AD203B41FA5}">
                      <a16:colId xmlns:a16="http://schemas.microsoft.com/office/drawing/2014/main" val="633179445"/>
                    </a:ext>
                  </a:extLst>
                </a:gridCol>
                <a:gridCol w="1142654">
                  <a:extLst>
                    <a:ext uri="{9D8B030D-6E8A-4147-A177-3AD203B41FA5}">
                      <a16:colId xmlns:a16="http://schemas.microsoft.com/office/drawing/2014/main" val="3188390227"/>
                    </a:ext>
                  </a:extLst>
                </a:gridCol>
                <a:gridCol w="1142654">
                  <a:extLst>
                    <a:ext uri="{9D8B030D-6E8A-4147-A177-3AD203B41FA5}">
                      <a16:colId xmlns:a16="http://schemas.microsoft.com/office/drawing/2014/main" val="417446322"/>
                    </a:ext>
                  </a:extLst>
                </a:gridCol>
              </a:tblGrid>
              <a:tr h="109728">
                <a:tc>
                  <a:txBody>
                    <a:bodyPr/>
                    <a:lstStyle/>
                    <a:p>
                      <a:pPr marL="0" marR="0" lvl="0" indent="0" algn="ctr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7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25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7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26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7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27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7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28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7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29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91502031"/>
                  </a:ext>
                </a:extLst>
              </a:tr>
              <a:tr h="548640"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050" dirty="0">
                          <a:effectLst/>
                        </a:rPr>
                        <a:t>No School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Breakfast Bagel</a:t>
                      </a:r>
                    </a:p>
                    <a:p>
                      <a:pPr algn="ctr" rtl="0" fontAlgn="ctr">
                        <a:buNone/>
                      </a:pP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  <a:p>
                      <a:pPr algn="ctr" rtl="0" fontAlgn="ctr">
                        <a:buNone/>
                      </a:pPr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or</a:t>
                      </a:r>
                      <a:endParaRPr lang="en-US" dirty="0">
                        <a:effectLst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7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Minni</a:t>
                      </a:r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</a:t>
                      </a:r>
                      <a:r>
                        <a:rPr lang="en-US" sz="7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Cinni</a:t>
                      </a:r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Roll</a:t>
                      </a:r>
                    </a:p>
                    <a:p>
                      <a:pPr algn="ctr" rtl="0" fontAlgn="ctr">
                        <a:buNone/>
                      </a:pP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  <a:p>
                      <a:pPr algn="ctr" rtl="0" fontAlgn="ctr">
                        <a:buNone/>
                      </a:pPr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or</a:t>
                      </a:r>
                      <a:endParaRPr lang="en-US" dirty="0">
                        <a:effectLst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Pancakes</a:t>
                      </a:r>
                    </a:p>
                    <a:p>
                      <a:pPr algn="ctr" rtl="0" fontAlgn="ctr">
                        <a:buNone/>
                      </a:pP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  <a:p>
                      <a:pPr algn="ctr" rtl="0" fontAlgn="ctr">
                        <a:buNone/>
                      </a:pPr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or</a:t>
                      </a:r>
                      <a:endParaRPr lang="en-US" dirty="0">
                        <a:effectLst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Breakfast Pizza</a:t>
                      </a:r>
                    </a:p>
                    <a:p>
                      <a:pPr algn="ctr" rtl="0" fontAlgn="ctr">
                        <a:buNone/>
                      </a:pP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  <a:p>
                      <a:pPr algn="ctr" rtl="0" fontAlgn="ctr">
                        <a:buNone/>
                      </a:pPr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or</a:t>
                      </a:r>
                      <a:endParaRPr lang="en-US" dirty="0">
                        <a:effectLst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40670729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ctr" rtl="0" fontAlgn="t">
                        <a:buNone/>
                      </a:pPr>
                      <a:endParaRPr lang="en-US" dirty="0">
                        <a:effectLst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buNone/>
                      </a:pPr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Assorted Cereals </a:t>
                      </a:r>
                      <a:b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or Cereal Bar </a:t>
                      </a:r>
                      <a:b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endParaRPr lang="en-US" dirty="0">
                        <a:effectLst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buNone/>
                      </a:pPr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Assorted Cereals </a:t>
                      </a:r>
                      <a:b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or Cereal Bar </a:t>
                      </a:r>
                      <a:b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endParaRPr lang="en-US" dirty="0">
                        <a:effectLst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buNone/>
                      </a:pPr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Assorted Cereals </a:t>
                      </a:r>
                      <a:b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or Cereal Bar </a:t>
                      </a:r>
                      <a:b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endParaRPr lang="en-US" dirty="0">
                        <a:effectLst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Assorted Cereals </a:t>
                      </a:r>
                      <a:b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or Cereal Bar </a:t>
                      </a:r>
                      <a:b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endParaRPr lang="en-US" sz="800" dirty="0">
                        <a:effectLst/>
                      </a:endParaRPr>
                    </a:p>
                  </a:txBody>
                  <a:tcPr marL="0" marR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56521463"/>
                  </a:ext>
                </a:extLst>
              </a:tr>
            </a:tbl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FAC1B2AA-502A-E960-92BF-45AE78B3791F}"/>
              </a:ext>
            </a:extLst>
          </p:cNvPr>
          <p:cNvSpPr txBox="1"/>
          <p:nvPr/>
        </p:nvSpPr>
        <p:spPr>
          <a:xfrm>
            <a:off x="230330" y="347446"/>
            <a:ext cx="3206496" cy="43088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1100" b="1" dirty="0">
                <a:latin typeface="Arial" panose="020B0604020202020204" pitchFamily="34" charset="0"/>
                <a:cs typeface="Arial" panose="020B0604020202020204" pitchFamily="34" charset="0"/>
              </a:rPr>
              <a:t>Pine Grove Area School District</a:t>
            </a:r>
          </a:p>
          <a:p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Breakfast Menu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59F8613B-D4C5-B277-799B-B1004AD35025}"/>
              </a:ext>
            </a:extLst>
          </p:cNvPr>
          <p:cNvSpPr txBox="1"/>
          <p:nvPr/>
        </p:nvSpPr>
        <p:spPr>
          <a:xfrm>
            <a:off x="228601" y="8850302"/>
            <a:ext cx="2240280" cy="6078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300"/>
              </a:spcAft>
            </a:pPr>
            <a:r>
              <a:rPr 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Your Team</a:t>
            </a:r>
          </a:p>
          <a:p>
            <a:r>
              <a:rPr lang="en-US" sz="700" b="1" dirty="0">
                <a:latin typeface="Arial" panose="020B0604020202020204" pitchFamily="34" charset="0"/>
                <a:cs typeface="Arial" panose="020B0604020202020204" pitchFamily="34" charset="0"/>
              </a:rPr>
              <a:t>Bernie Kelly, General Manager</a:t>
            </a:r>
          </a:p>
          <a:p>
            <a:r>
              <a:rPr lang="en-US" sz="700" dirty="0">
                <a:latin typeface="Arial" panose="020B0604020202020204" pitchFamily="34" charset="0"/>
                <a:cs typeface="Arial" panose="020B0604020202020204" pitchFamily="34" charset="0"/>
              </a:rPr>
              <a:t>570.345.2731 ext. 357</a:t>
            </a:r>
          </a:p>
          <a:p>
            <a:r>
              <a:rPr lang="en-US" sz="700" dirty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ma1116@metzcorp.com</a:t>
            </a:r>
            <a:endParaRPr lang="en-US" sz="7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8D8A43C3-1A75-CEEE-3D88-E7C077722942}"/>
              </a:ext>
            </a:extLst>
          </p:cNvPr>
          <p:cNvSpPr txBox="1"/>
          <p:nvPr/>
        </p:nvSpPr>
        <p:spPr>
          <a:xfrm>
            <a:off x="2468880" y="8850301"/>
            <a:ext cx="1926135" cy="6078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300"/>
              </a:spcAft>
            </a:pPr>
            <a:r>
              <a:rPr 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Meal Prices</a:t>
            </a:r>
          </a:p>
          <a:p>
            <a:r>
              <a:rPr lang="en-US" sz="700" dirty="0">
                <a:latin typeface="Arial" panose="020B0604020202020204" pitchFamily="34" charset="0"/>
                <a:cs typeface="Arial" panose="020B0604020202020204" pitchFamily="34" charset="0"/>
              </a:rPr>
              <a:t>Student Breakfast		$0.00</a:t>
            </a:r>
          </a:p>
          <a:p>
            <a:r>
              <a:rPr lang="en-US" sz="700" dirty="0">
                <a:latin typeface="Arial" panose="020B0604020202020204" pitchFamily="34" charset="0"/>
                <a:cs typeface="Arial" panose="020B0604020202020204" pitchFamily="34" charset="0"/>
              </a:rPr>
              <a:t>Reduced Breakfast		$0.00</a:t>
            </a:r>
          </a:p>
          <a:p>
            <a:r>
              <a:rPr lang="en-US" sz="700" dirty="0">
                <a:latin typeface="Arial" panose="020B0604020202020204" pitchFamily="34" charset="0"/>
                <a:cs typeface="Arial" panose="020B0604020202020204" pitchFamily="34" charset="0"/>
              </a:rPr>
              <a:t>Faculty Breakfast	</a:t>
            </a:r>
            <a:r>
              <a:rPr lang="en-US" sz="700">
                <a:latin typeface="Arial" panose="020B0604020202020204" pitchFamily="34" charset="0"/>
                <a:cs typeface="Arial" panose="020B0604020202020204" pitchFamily="34" charset="0"/>
              </a:rPr>
              <a:t>	$2.85</a:t>
            </a:r>
            <a:endParaRPr lang="en-US" sz="7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3C4E20ED-C491-6E56-E3CF-C9884AFDCFD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303520" y="8869680"/>
            <a:ext cx="548640" cy="5486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943130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K-12_2026-01-Jan_Elem_Breakfast.pptx" id="{E33AC3FC-E590-0544-B535-C79716AF6B1D}" vid="{F472C45C-D1FF-B841-9909-0A1659558602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77</TotalTime>
  <Words>450</Words>
  <Application>Microsoft Office PowerPoint</Application>
  <PresentationFormat>Custom</PresentationFormat>
  <Paragraphs>131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Katrina Joyce</dc:creator>
  <cp:keywords/>
  <dc:description/>
  <cp:lastModifiedBy>Bernie Kelly</cp:lastModifiedBy>
  <cp:revision>24</cp:revision>
  <cp:lastPrinted>2025-06-12T18:55:45Z</cp:lastPrinted>
  <dcterms:created xsi:type="dcterms:W3CDTF">2025-11-03T16:04:57Z</dcterms:created>
  <dcterms:modified xsi:type="dcterms:W3CDTF">2026-04-13T16:16:16Z</dcterms:modified>
  <cp:category/>
</cp:coreProperties>
</file>