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6" r:id="rId13"/>
    <p:sldId id="267" r:id="rId14"/>
    <p:sldId id="269" r:id="rId15"/>
    <p:sldId id="270" r:id="rId16"/>
    <p:sldId id="271" r:id="rId17"/>
    <p:sldId id="273" r:id="rId18"/>
    <p:sldId id="277" r:id="rId19"/>
    <p:sldId id="274" r:id="rId20"/>
    <p:sldId id="278"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8" autoAdjust="0"/>
    <p:restoredTop sz="94660"/>
  </p:normalViewPr>
  <p:slideViewPr>
    <p:cSldViewPr snapToGrid="0">
      <p:cViewPr varScale="1">
        <p:scale>
          <a:sx n="88" d="100"/>
          <a:sy n="88" d="100"/>
        </p:scale>
        <p:origin x="216" y="5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A4249-5D73-4057-BFF8-1780B1E59A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C4635F0-7011-41D6-B29B-F54EE14320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A6F66FB-A5E5-403D-8ECB-1638FF6BE0C3}"/>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5" name="Footer Placeholder 4">
            <a:extLst>
              <a:ext uri="{FF2B5EF4-FFF2-40B4-BE49-F238E27FC236}">
                <a16:creationId xmlns:a16="http://schemas.microsoft.com/office/drawing/2014/main" id="{769F2367-A109-4977-9D09-5A969E52D7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82E7A1-D47B-4983-B105-2FFD12820C1C}"/>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298598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7795-D1B7-4281-8033-E08DA80F7BB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D3A1B11-434F-407E-9391-22B8FD2AD3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7382F0-4B9D-488F-9182-11F8EE57544B}"/>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5" name="Footer Placeholder 4">
            <a:extLst>
              <a:ext uri="{FF2B5EF4-FFF2-40B4-BE49-F238E27FC236}">
                <a16:creationId xmlns:a16="http://schemas.microsoft.com/office/drawing/2014/main" id="{ED556DE5-C0D1-4BAB-9A81-4B819D7081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0F6816-B43A-4EFE-9D8A-9E3EA16F8BE5}"/>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3902560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7CCBF-AD16-4DC1-BE11-42E4EAF40B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BAEE64A-F921-46EA-9F69-7AB4BA9713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1207AD-76E6-485C-AFD0-9C630330EB03}"/>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5" name="Footer Placeholder 4">
            <a:extLst>
              <a:ext uri="{FF2B5EF4-FFF2-40B4-BE49-F238E27FC236}">
                <a16:creationId xmlns:a16="http://schemas.microsoft.com/office/drawing/2014/main" id="{186EC388-EC31-4CF3-A54D-91397F0DC9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F8A738-F0E5-4D2C-891D-3CE7A40BB0DB}"/>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3517455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3D219-626A-4480-83F7-E1AE0786FE6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2E9A09-2144-4C5B-B2D2-AB78EC8A19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FFC79EA-C39E-4FC2-8D5F-E92733B378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58AEBFC-5102-4554-81F5-9C58B582DC7D}"/>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6" name="Footer Placeholder 5">
            <a:extLst>
              <a:ext uri="{FF2B5EF4-FFF2-40B4-BE49-F238E27FC236}">
                <a16:creationId xmlns:a16="http://schemas.microsoft.com/office/drawing/2014/main" id="{EE0BB0AF-3BF0-4437-800C-C22A9307D0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D2C280-24C6-4F99-BAA5-3EC09D0FA19D}"/>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296694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9884-82D1-4B92-869B-14C9945C2DF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298C024-BC82-432E-88A0-FFFAA750A3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409FDD-4BBF-4659-AC38-0ECCC4DCA6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ECC7FDE-7601-4D78-BD4E-67939E2DD4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C690C9-9C4F-4234-943A-BE7A48824B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5FC8041-B8A0-46B2-B684-C741FE23A7F0}"/>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8" name="Footer Placeholder 7">
            <a:extLst>
              <a:ext uri="{FF2B5EF4-FFF2-40B4-BE49-F238E27FC236}">
                <a16:creationId xmlns:a16="http://schemas.microsoft.com/office/drawing/2014/main" id="{0D907684-38E5-4270-9A89-57EDD995CC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4798506-D44B-4AC9-846A-6E262A5836CD}"/>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4228438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914C7-F516-4E6E-8564-6801791AEC9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E3AB078-81FC-406F-BBA7-7FF5ED3E8D1C}"/>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4" name="Footer Placeholder 3">
            <a:extLst>
              <a:ext uri="{FF2B5EF4-FFF2-40B4-BE49-F238E27FC236}">
                <a16:creationId xmlns:a16="http://schemas.microsoft.com/office/drawing/2014/main" id="{439E034C-9376-45CD-B0A1-1E25C6E12D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C372817-17F7-480A-ABCB-737703A2B11C}"/>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2498587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F128B6-75AC-4E08-A5BA-DB1676706DDE}"/>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3" name="Footer Placeholder 2">
            <a:extLst>
              <a:ext uri="{FF2B5EF4-FFF2-40B4-BE49-F238E27FC236}">
                <a16:creationId xmlns:a16="http://schemas.microsoft.com/office/drawing/2014/main" id="{4E31BAC2-2828-4929-AF25-62F179E163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FE5850-269A-4345-B1FE-6CB6E84767D6}"/>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2309571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64B40-FB2A-4B03-9C40-647CD19A11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A9C0038-9D78-4815-8835-53BAE56B53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DC8D061-6E26-4E1B-A998-F65F161987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45BE34-3C51-412A-94A0-A4DDFC2EAF64}"/>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6" name="Footer Placeholder 5">
            <a:extLst>
              <a:ext uri="{FF2B5EF4-FFF2-40B4-BE49-F238E27FC236}">
                <a16:creationId xmlns:a16="http://schemas.microsoft.com/office/drawing/2014/main" id="{DCB714CC-2849-4296-94EE-A29F12EF35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40CF22-0D31-4BB8-99F5-A1DB8D06CAF3}"/>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2572835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AD3C4-A246-4483-9CBA-AE6C51CD6A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A4588C4-FA15-48A4-A5D5-583CE9AAB7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EACD7C-AD99-4562-805A-A4F75ABE1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86DEE7-9738-46D8-90F1-5596088BF0E2}"/>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6" name="Footer Placeholder 5">
            <a:extLst>
              <a:ext uri="{FF2B5EF4-FFF2-40B4-BE49-F238E27FC236}">
                <a16:creationId xmlns:a16="http://schemas.microsoft.com/office/drawing/2014/main" id="{3795C948-4E2F-47A1-924E-C81F240E49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799D05-2D54-41A4-A55D-8D1BFF4AD045}"/>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1024715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0FACA-6668-4722-B9C5-C26DDB4EC83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B7CD94-16EB-4CF4-93FB-88EC5E6C83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A25D05-3370-46AB-9B94-0F1B2C3D61D2}"/>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5" name="Footer Placeholder 4">
            <a:extLst>
              <a:ext uri="{FF2B5EF4-FFF2-40B4-BE49-F238E27FC236}">
                <a16:creationId xmlns:a16="http://schemas.microsoft.com/office/drawing/2014/main" id="{831B305F-7EE2-4351-8D7B-677CE9B3FC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C867B6-D136-47C8-A5DC-A6B473CC8A2E}"/>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105595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23D3DB-C19F-427A-883D-D991375C0A8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A863792-26B0-4CA6-A9A9-A74CDFE9EA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AE4B6E-D990-4FE6-8CA6-5D65E123EE51}"/>
              </a:ext>
            </a:extLst>
          </p:cNvPr>
          <p:cNvSpPr>
            <a:spLocks noGrp="1"/>
          </p:cNvSpPr>
          <p:nvPr>
            <p:ph type="dt" sz="half" idx="10"/>
          </p:nvPr>
        </p:nvSpPr>
        <p:spPr/>
        <p:txBody>
          <a:bodyPr/>
          <a:lstStyle/>
          <a:p>
            <a:fld id="{4AA3EDC7-F20B-4DE9-B45A-7A7ED00828B0}" type="datetimeFigureOut">
              <a:rPr lang="en-US" smtClean="0"/>
              <a:t>1/31/22</a:t>
            </a:fld>
            <a:endParaRPr lang="en-US"/>
          </a:p>
        </p:txBody>
      </p:sp>
      <p:sp>
        <p:nvSpPr>
          <p:cNvPr id="5" name="Footer Placeholder 4">
            <a:extLst>
              <a:ext uri="{FF2B5EF4-FFF2-40B4-BE49-F238E27FC236}">
                <a16:creationId xmlns:a16="http://schemas.microsoft.com/office/drawing/2014/main" id="{C0EC4635-1E66-4001-B5ED-223B80BBEE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B2BFA-2522-4876-903D-F690427CE672}"/>
              </a:ext>
            </a:extLst>
          </p:cNvPr>
          <p:cNvSpPr>
            <a:spLocks noGrp="1"/>
          </p:cNvSpPr>
          <p:nvPr>
            <p:ph type="sldNum" sz="quarter" idx="12"/>
          </p:nvPr>
        </p:nvSpPr>
        <p:spPr/>
        <p:txBody>
          <a:bodyPr/>
          <a:lstStyle/>
          <a:p>
            <a:fld id="{D203C7F1-D87A-4578-AFBE-E8BA12EB374A}" type="slidenum">
              <a:rPr lang="en-US" smtClean="0"/>
              <a:t>‹#›</a:t>
            </a:fld>
            <a:endParaRPr lang="en-US"/>
          </a:p>
        </p:txBody>
      </p:sp>
    </p:spTree>
    <p:extLst>
      <p:ext uri="{BB962C8B-B14F-4D97-AF65-F5344CB8AC3E}">
        <p14:creationId xmlns:p14="http://schemas.microsoft.com/office/powerpoint/2010/main" val="85465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47BB85-9FB9-4CAA-B00D-075420895D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10BDD50-D109-4C43-AED9-36200A70AE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8819ED-70F9-44B5-8B27-09712909D4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A3EDC7-F20B-4DE9-B45A-7A7ED00828B0}" type="datetimeFigureOut">
              <a:rPr lang="en-US" smtClean="0"/>
              <a:t>1/31/22</a:t>
            </a:fld>
            <a:endParaRPr lang="en-US"/>
          </a:p>
        </p:txBody>
      </p:sp>
      <p:sp>
        <p:nvSpPr>
          <p:cNvPr id="5" name="Footer Placeholder 4">
            <a:extLst>
              <a:ext uri="{FF2B5EF4-FFF2-40B4-BE49-F238E27FC236}">
                <a16:creationId xmlns:a16="http://schemas.microsoft.com/office/drawing/2014/main" id="{BA7E2D68-BA73-4C2F-94D7-31F64405A7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7E6B8BF-851C-49A0-941C-5706ADBD2E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3C7F1-D87A-4578-AFBE-E8BA12EB374A}" type="slidenum">
              <a:rPr lang="en-US" smtClean="0"/>
              <a:t>‹#›</a:t>
            </a:fld>
            <a:endParaRPr lang="en-US"/>
          </a:p>
        </p:txBody>
      </p:sp>
    </p:spTree>
    <p:extLst>
      <p:ext uri="{BB962C8B-B14F-4D97-AF65-F5344CB8AC3E}">
        <p14:creationId xmlns:p14="http://schemas.microsoft.com/office/powerpoint/2010/main" val="39236008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FDBE1-9A14-4F1E-B4A1-11A6A1D194F7}"/>
              </a:ext>
            </a:extLst>
          </p:cNvPr>
          <p:cNvSpPr>
            <a:spLocks noGrp="1"/>
          </p:cNvSpPr>
          <p:nvPr>
            <p:ph type="ctrTitle"/>
          </p:nvPr>
        </p:nvSpPr>
        <p:spPr>
          <a:xfrm>
            <a:off x="7464614" y="1783959"/>
            <a:ext cx="4087306" cy="2889114"/>
          </a:xfrm>
        </p:spPr>
        <p:txBody>
          <a:bodyPr anchor="b">
            <a:normAutofit/>
          </a:bodyPr>
          <a:lstStyle/>
          <a:p>
            <a:pPr algn="l"/>
            <a:r>
              <a:rPr lang="en-US" sz="5000" b="0" i="0">
                <a:effectLst/>
                <a:latin typeface="Kalam" panose="02000000000000000000" pitchFamily="2" charset="0"/>
              </a:rPr>
              <a:t>The Omaha Streetcar...</a:t>
            </a:r>
            <a:br>
              <a:rPr lang="en-US" sz="5000" b="0" i="0">
                <a:effectLst/>
                <a:latin typeface="Kalam" panose="02000000000000000000" pitchFamily="2" charset="0"/>
              </a:rPr>
            </a:br>
            <a:r>
              <a:rPr lang="en-US" sz="5000" b="0" i="0">
                <a:effectLst/>
                <a:latin typeface="Kalam" panose="02000000000000000000" pitchFamily="2" charset="0"/>
              </a:rPr>
              <a:t>an Overview​</a:t>
            </a:r>
            <a:br>
              <a:rPr lang="en-US" sz="5000" b="0" i="0">
                <a:effectLst/>
                <a:latin typeface="Kalam" panose="02000000000000000000" pitchFamily="2" charset="0"/>
              </a:rPr>
            </a:br>
            <a:endParaRPr lang="en-US" sz="5000"/>
          </a:p>
        </p:txBody>
      </p:sp>
      <p:sp>
        <p:nvSpPr>
          <p:cNvPr id="3" name="Subtitle 2">
            <a:extLst>
              <a:ext uri="{FF2B5EF4-FFF2-40B4-BE49-F238E27FC236}">
                <a16:creationId xmlns:a16="http://schemas.microsoft.com/office/drawing/2014/main" id="{93D2F0C4-BA8A-43FC-A755-B86301456175}"/>
              </a:ext>
            </a:extLst>
          </p:cNvPr>
          <p:cNvSpPr>
            <a:spLocks noGrp="1"/>
          </p:cNvSpPr>
          <p:nvPr>
            <p:ph type="subTitle" idx="1"/>
          </p:nvPr>
        </p:nvSpPr>
        <p:spPr>
          <a:xfrm>
            <a:off x="7464612" y="4750893"/>
            <a:ext cx="4087305" cy="1147863"/>
          </a:xfrm>
        </p:spPr>
        <p:txBody>
          <a:bodyPr anchor="t">
            <a:normAutofit/>
          </a:bodyPr>
          <a:lstStyle/>
          <a:p>
            <a:pPr algn="l"/>
            <a:endParaRPr lang="en-US" sz="200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8CCD59D-BFE3-4C38-92EE-BCF24C1CBF15}"/>
              </a:ext>
            </a:extLst>
          </p:cNvPr>
          <p:cNvPicPr>
            <a:picLocks noChangeAspect="1"/>
          </p:cNvPicPr>
          <p:nvPr/>
        </p:nvPicPr>
        <p:blipFill rotWithShape="1">
          <a:blip r:embed="rId2"/>
          <a:srcRect l="15364" r="5465"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3282879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54A7D6-EC2C-4ECB-BB16-BCA9B78A72BF}"/>
              </a:ext>
            </a:extLst>
          </p:cNvPr>
          <p:cNvSpPr>
            <a:spLocks noGrp="1"/>
          </p:cNvSpPr>
          <p:nvPr>
            <p:ph idx="1"/>
          </p:nvPr>
        </p:nvSpPr>
        <p:spPr>
          <a:xfrm>
            <a:off x="3624263" y="485775"/>
            <a:ext cx="7778305" cy="5567553"/>
          </a:xfrm>
        </p:spPr>
        <p:txBody>
          <a:bodyPr>
            <a:normAutofit/>
          </a:bodyPr>
          <a:lstStyle/>
          <a:p>
            <a:pPr marL="0" indent="0">
              <a:buNone/>
            </a:pPr>
            <a:endParaRPr lang="en-US" sz="2400" dirty="0"/>
          </a:p>
          <a:p>
            <a:pPr marL="0" indent="0">
              <a:buNone/>
            </a:pPr>
            <a:endParaRPr lang="en-US" sz="2400" dirty="0"/>
          </a:p>
          <a:p>
            <a:pPr marL="0" indent="0">
              <a:buNone/>
            </a:pPr>
            <a:r>
              <a:rPr lang="en-US" sz="6600" dirty="0"/>
              <a:t>What do you know, or THINK you know, about Omaha’s Streetcar?</a:t>
            </a:r>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0"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Tree>
    <p:extLst>
      <p:ext uri="{BB962C8B-B14F-4D97-AF65-F5344CB8AC3E}">
        <p14:creationId xmlns:p14="http://schemas.microsoft.com/office/powerpoint/2010/main" val="32992552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a:extLst>
              <a:ext uri="{FF2B5EF4-FFF2-40B4-BE49-F238E27FC236}">
                <a16:creationId xmlns:a16="http://schemas.microsoft.com/office/drawing/2014/main" id="{85BD7153-3666-4091-A3E0-DBA48DEEC0F6}"/>
              </a:ext>
            </a:extLst>
          </p:cNvPr>
          <p:cNvPicPr>
            <a:picLocks noGrp="1" noChangeAspect="1"/>
          </p:cNvPicPr>
          <p:nvPr>
            <p:ph idx="1"/>
          </p:nvPr>
        </p:nvPicPr>
        <p:blipFill rotWithShape="1">
          <a:blip r:embed="rId2"/>
          <a:srcRect t="14080" r="-1" b="15040"/>
          <a:stretch/>
        </p:blipFill>
        <p:spPr>
          <a:xfrm>
            <a:off x="20" y="1282"/>
            <a:ext cx="12191980" cy="6856718"/>
          </a:xfrm>
          <a:prstGeom prst="rect">
            <a:avLst/>
          </a:prstGeom>
        </p:spPr>
      </p:pic>
    </p:spTree>
    <p:extLst>
      <p:ext uri="{BB962C8B-B14F-4D97-AF65-F5344CB8AC3E}">
        <p14:creationId xmlns:p14="http://schemas.microsoft.com/office/powerpoint/2010/main" val="743311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F26B94-6C6C-411D-8236-2F62506A1834}"/>
              </a:ext>
            </a:extLst>
          </p:cNvPr>
          <p:cNvSpPr>
            <a:spLocks noGrp="1"/>
          </p:cNvSpPr>
          <p:nvPr>
            <p:ph type="title"/>
          </p:nvPr>
        </p:nvSpPr>
        <p:spPr>
          <a:xfrm>
            <a:off x="833002" y="365125"/>
            <a:ext cx="2244027" cy="5811837"/>
          </a:xfrm>
        </p:spPr>
        <p:txBody>
          <a:bodyPr>
            <a:normAutofit/>
          </a:bodyPr>
          <a:lstStyle/>
          <a:p>
            <a:r>
              <a:rPr lang="en-US" dirty="0">
                <a:solidFill>
                  <a:srgbClr val="FFFFFF"/>
                </a:solidFill>
              </a:rPr>
              <a:t>A Brief Omaha Streetcar History</a:t>
            </a:r>
          </a:p>
        </p:txBody>
      </p:sp>
      <p:sp>
        <p:nvSpPr>
          <p:cNvPr id="3" name="Content Placeholder 2">
            <a:extLst>
              <a:ext uri="{FF2B5EF4-FFF2-40B4-BE49-F238E27FC236}">
                <a16:creationId xmlns:a16="http://schemas.microsoft.com/office/drawing/2014/main" id="{B5F56B43-2580-4847-A305-D621767A5F0E}"/>
              </a:ext>
            </a:extLst>
          </p:cNvPr>
          <p:cNvSpPr>
            <a:spLocks noGrp="1"/>
          </p:cNvSpPr>
          <p:nvPr>
            <p:ph idx="1"/>
          </p:nvPr>
        </p:nvSpPr>
        <p:spPr>
          <a:xfrm>
            <a:off x="3439886" y="365125"/>
            <a:ext cx="8346867" cy="6209846"/>
          </a:xfrm>
        </p:spPr>
        <p:txBody>
          <a:bodyPr anchor="ctr">
            <a:normAutofit lnSpcReduction="10000"/>
          </a:bodyPr>
          <a:lstStyle/>
          <a:p>
            <a:pPr marL="0" indent="0" fontAlgn="base">
              <a:buNone/>
            </a:pPr>
            <a:r>
              <a:rPr lang="en-US" b="0" i="0" dirty="0">
                <a:solidFill>
                  <a:srgbClr val="FFFFFF"/>
                </a:solidFill>
                <a:effectLst/>
                <a:latin typeface="Overlock"/>
              </a:rPr>
              <a:t>Omaha was founded in 1854. In the early days, walking was the only means of transportation available to the ordinary working person. This affected the size of cities and limited it to walking distance so cities were small. During the same year that Nebraska became the 37th state in the Union, 1867, the Omaha Horse Railway Company was granted a 50-year license to build and operate a street railway for the city of Omaha. </a:t>
            </a:r>
            <a:r>
              <a:rPr lang="en-US" b="0" i="0" u="sng" dirty="0">
                <a:solidFill>
                  <a:srgbClr val="FFFFFF"/>
                </a:solidFill>
                <a:effectLst/>
                <a:latin typeface="Overlock"/>
              </a:rPr>
              <a:t>A year later, construction began on a horse-drawn railway. </a:t>
            </a:r>
            <a:r>
              <a:rPr lang="en-US" b="0" i="0" dirty="0">
                <a:solidFill>
                  <a:srgbClr val="FFFFFF"/>
                </a:solidFill>
                <a:effectLst/>
                <a:latin typeface="Overlock"/>
              </a:rPr>
              <a:t>Omaha began to grow extending to 24th Street to the west, Cuming to the North and Leavenworth to the South, but horse-drawn streetcars were problematic. Horses were temperamental. They could only work for so many hours on a given day and costs associated with housing, grooming and feeding and disposing of the manure was expensive.</a:t>
            </a:r>
          </a:p>
          <a:p>
            <a:pPr marL="0" indent="0">
              <a:buNone/>
            </a:pPr>
            <a:endParaRPr lang="en-US" sz="2000" dirty="0">
              <a:solidFill>
                <a:srgbClr val="FFFFFF"/>
              </a:solidFill>
            </a:endParaRPr>
          </a:p>
        </p:txBody>
      </p:sp>
    </p:spTree>
    <p:extLst>
      <p:ext uri="{BB962C8B-B14F-4D97-AF65-F5344CB8AC3E}">
        <p14:creationId xmlns:p14="http://schemas.microsoft.com/office/powerpoint/2010/main" val="3132590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D285FE03-1E14-4C9B-8BCE-5BA718C928DA}"/>
              </a:ext>
            </a:extLst>
          </p:cNvPr>
          <p:cNvPicPr>
            <a:picLocks noGrp="1" noChangeAspect="1"/>
          </p:cNvPicPr>
          <p:nvPr>
            <p:ph idx="1"/>
          </p:nvPr>
        </p:nvPicPr>
        <p:blipFill rotWithShape="1">
          <a:blip r:embed="rId2"/>
          <a:srcRect t="3651" b="4169"/>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Tree>
    <p:extLst>
      <p:ext uri="{BB962C8B-B14F-4D97-AF65-F5344CB8AC3E}">
        <p14:creationId xmlns:p14="http://schemas.microsoft.com/office/powerpoint/2010/main" val="23263044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A999BE8-CCD3-4826-B86C-BDB1E2D5B51A}"/>
              </a:ext>
            </a:extLst>
          </p:cNvPr>
          <p:cNvSpPr>
            <a:spLocks noGrp="1"/>
          </p:cNvSpPr>
          <p:nvPr>
            <p:ph idx="1"/>
          </p:nvPr>
        </p:nvSpPr>
        <p:spPr>
          <a:xfrm>
            <a:off x="838201" y="290287"/>
            <a:ext cx="10515598" cy="5886676"/>
          </a:xfrm>
        </p:spPr>
        <p:txBody>
          <a:bodyPr>
            <a:normAutofit lnSpcReduction="10000"/>
          </a:bodyPr>
          <a:lstStyle/>
          <a:p>
            <a:pPr marL="0" indent="0" fontAlgn="base">
              <a:buNone/>
            </a:pPr>
            <a:endParaRPr lang="en-US" sz="2000" dirty="0">
              <a:solidFill>
                <a:srgbClr val="FFFFFF"/>
              </a:solidFill>
            </a:endParaRPr>
          </a:p>
          <a:p>
            <a:pPr marL="0" indent="0" fontAlgn="base">
              <a:buNone/>
            </a:pPr>
            <a:r>
              <a:rPr lang="en-US" dirty="0">
                <a:solidFill>
                  <a:srgbClr val="FFFFFF"/>
                </a:solidFill>
              </a:rPr>
              <a:t>Electrified locomotion was beginning to emerge as a means of transportation. In mid-1888 it was announced Omaha would develop electric streetcars. </a:t>
            </a:r>
            <a:r>
              <a:rPr lang="en-US" u="sng" dirty="0">
                <a:solidFill>
                  <a:srgbClr val="FFFFFF"/>
                </a:solidFill>
              </a:rPr>
              <a:t>On October 20, 1888 Omaha electric streetcars began running.</a:t>
            </a:r>
            <a:br>
              <a:rPr lang="en-US" dirty="0">
                <a:solidFill>
                  <a:srgbClr val="FFFFFF"/>
                </a:solidFill>
                <a:effectLst/>
              </a:rPr>
            </a:br>
            <a:endParaRPr lang="en-US" dirty="0">
              <a:solidFill>
                <a:srgbClr val="FFFFFF"/>
              </a:solidFill>
              <a:effectLst/>
            </a:endParaRPr>
          </a:p>
          <a:p>
            <a:pPr marL="0" indent="0" fontAlgn="base">
              <a:buNone/>
            </a:pPr>
            <a:endParaRPr lang="en-US" dirty="0">
              <a:solidFill>
                <a:srgbClr val="FFFFFF"/>
              </a:solidFill>
              <a:effectLst/>
            </a:endParaRPr>
          </a:p>
          <a:p>
            <a:pPr marL="0" indent="0" fontAlgn="base">
              <a:buNone/>
            </a:pPr>
            <a:r>
              <a:rPr lang="en-US" dirty="0">
                <a:solidFill>
                  <a:srgbClr val="FFFFFF"/>
                </a:solidFill>
                <a:effectLst/>
              </a:rPr>
              <a:t>The electric streetcars started an industry that was as important to the economy as the automobile is today. The electric trolley was a revolutionary improvement in urban mobility and filled the gap between the horsecar and rapid transit. The electric trolley allowed villages to grow into cities. Between 1890 and the start of WWI, horsecars disappeared and the electric streetcar systems expanded at an astonishing rate. </a:t>
            </a:r>
            <a:r>
              <a:rPr lang="en-US" u="sng" dirty="0">
                <a:solidFill>
                  <a:srgbClr val="FFFFFF"/>
                </a:solidFill>
                <a:effectLst/>
              </a:rPr>
              <a:t>Suburbs like Dundee, Benson, Florence and South Omaha grew because of the reliable, all weather trolley transportation.</a:t>
            </a:r>
          </a:p>
        </p:txBody>
      </p:sp>
    </p:spTree>
    <p:extLst>
      <p:ext uri="{BB962C8B-B14F-4D97-AF65-F5344CB8AC3E}">
        <p14:creationId xmlns:p14="http://schemas.microsoft.com/office/powerpoint/2010/main" val="14497045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wipe(down)">
                                      <p:cBhvr>
                                        <p:cTn id="1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C217CDB4-FB40-468D-9F15-888BE23F2ED2}"/>
              </a:ext>
            </a:extLst>
          </p:cNvPr>
          <p:cNvPicPr>
            <a:picLocks noGrp="1" noChangeAspect="1"/>
          </p:cNvPicPr>
          <p:nvPr>
            <p:ph idx="1"/>
          </p:nvPr>
        </p:nvPicPr>
        <p:blipFill rotWithShape="1">
          <a:blip r:embed="rId2"/>
          <a:srcRect t="27451" b="10234"/>
          <a:stretch/>
        </p:blipFill>
        <p:spPr>
          <a:xfrm>
            <a:off x="20" y="1282"/>
            <a:ext cx="12191980" cy="6856718"/>
          </a:xfrm>
          <a:prstGeom prst="rect">
            <a:avLst/>
          </a:prstGeom>
        </p:spPr>
      </p:pic>
    </p:spTree>
    <p:extLst>
      <p:ext uri="{BB962C8B-B14F-4D97-AF65-F5344CB8AC3E}">
        <p14:creationId xmlns:p14="http://schemas.microsoft.com/office/powerpoint/2010/main" val="367382098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24A09EA-3286-4451-A937-2AF55C022B72}"/>
              </a:ext>
            </a:extLst>
          </p:cNvPr>
          <p:cNvSpPr>
            <a:spLocks noGrp="1"/>
          </p:cNvSpPr>
          <p:nvPr>
            <p:ph idx="1"/>
          </p:nvPr>
        </p:nvSpPr>
        <p:spPr>
          <a:xfrm>
            <a:off x="2002971" y="391886"/>
            <a:ext cx="8023461" cy="6466114"/>
          </a:xfrm>
        </p:spPr>
        <p:txBody>
          <a:bodyPr anchor="t">
            <a:normAutofit lnSpcReduction="10000"/>
          </a:bodyPr>
          <a:lstStyle/>
          <a:p>
            <a:pPr marL="0" indent="0" fontAlgn="base">
              <a:buNone/>
            </a:pPr>
            <a:endParaRPr lang="en-US" sz="2000" b="0" i="0" dirty="0">
              <a:effectLst/>
              <a:latin typeface="Overlock"/>
            </a:endParaRPr>
          </a:p>
          <a:p>
            <a:pPr marL="0" indent="0" fontAlgn="base">
              <a:buNone/>
            </a:pPr>
            <a:r>
              <a:rPr lang="en-US" b="0" i="0" dirty="0">
                <a:effectLst/>
                <a:latin typeface="Overlock"/>
              </a:rPr>
              <a:t>Streetcars were originally used for workers to get to and from work. To increase use of the streetcars in the evenings and weekends, trolley companies developed attractions like amusement parks. In Omaha you could ride the streetcar to Krug Park at 52nd and Maple (where Gallagher Park is today) and Lake Manawa. You would also ride the streetcar to go downtown to shop at places like Brandeis, Woolworth’s or </a:t>
            </a:r>
            <a:r>
              <a:rPr lang="en-US" b="0" i="0" dirty="0" err="1">
                <a:effectLst/>
                <a:latin typeface="Overlock"/>
              </a:rPr>
              <a:t>Natelson’s</a:t>
            </a:r>
            <a:r>
              <a:rPr lang="en-US" b="0" i="0" dirty="0">
                <a:effectLst/>
                <a:latin typeface="Overlock"/>
              </a:rPr>
              <a:t> or go to the movie at the World Theater.</a:t>
            </a:r>
            <a:br>
              <a:rPr lang="en-US" b="0" i="0" dirty="0">
                <a:effectLst/>
                <a:latin typeface="Overlock"/>
              </a:rPr>
            </a:br>
            <a:endParaRPr lang="en-US" b="0" i="0" dirty="0">
              <a:effectLst/>
              <a:latin typeface="Overlock"/>
            </a:endParaRPr>
          </a:p>
          <a:p>
            <a:pPr marL="0" indent="0" fontAlgn="base">
              <a:buNone/>
            </a:pPr>
            <a:r>
              <a:rPr lang="en-US" b="0" i="0" dirty="0">
                <a:effectLst/>
                <a:latin typeface="Overlock"/>
              </a:rPr>
              <a:t>Electric streetcar use grew and grew until WWI. The city streets became busier and busier with trolleys and it seemed like the trolley era would never stop. </a:t>
            </a:r>
            <a:r>
              <a:rPr lang="en-US" b="0" i="0" u="sng" dirty="0">
                <a:effectLst/>
                <a:latin typeface="Overlock"/>
              </a:rPr>
              <a:t>Streetcar historians site 1927 as the height of the rail system in Omaha.</a:t>
            </a:r>
          </a:p>
          <a:p>
            <a:pPr marL="0" indent="0">
              <a:buNone/>
            </a:pPr>
            <a:endParaRPr lang="en-US" sz="2000" dirty="0"/>
          </a:p>
        </p:txBody>
      </p:sp>
    </p:spTree>
    <p:extLst>
      <p:ext uri="{BB962C8B-B14F-4D97-AF65-F5344CB8AC3E}">
        <p14:creationId xmlns:p14="http://schemas.microsoft.com/office/powerpoint/2010/main" val="27172527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96BCA288-189C-40B0-B30A-0707B04C4E42}"/>
              </a:ext>
            </a:extLst>
          </p:cNvPr>
          <p:cNvPicPr>
            <a:picLocks noGrp="1" noChangeAspect="1"/>
          </p:cNvPicPr>
          <p:nvPr>
            <p:ph idx="1"/>
          </p:nvPr>
        </p:nvPicPr>
        <p:blipFill rotWithShape="1">
          <a:blip r:embed="rId2"/>
          <a:srcRect b="5480"/>
          <a:stretch/>
        </p:blipFill>
        <p:spPr>
          <a:xfrm>
            <a:off x="20" y="1282"/>
            <a:ext cx="12191980" cy="6856718"/>
          </a:xfrm>
          <a:prstGeom prst="rect">
            <a:avLst/>
          </a:prstGeom>
        </p:spPr>
      </p:pic>
    </p:spTree>
    <p:extLst>
      <p:ext uri="{BB962C8B-B14F-4D97-AF65-F5344CB8AC3E}">
        <p14:creationId xmlns:p14="http://schemas.microsoft.com/office/powerpoint/2010/main" val="15026035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960028"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FA64B84-CE2D-4179-B018-A71AC174C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59632" cy="6858000"/>
          </a:xfrm>
          <a:custGeom>
            <a:avLst/>
            <a:gdLst>
              <a:gd name="connsiteX0" fmla="*/ 0 w 3459632"/>
              <a:gd name="connsiteY0" fmla="*/ 0 h 6858000"/>
              <a:gd name="connsiteX1" fmla="*/ 283478 w 3459632"/>
              <a:gd name="connsiteY1" fmla="*/ 0 h 6858000"/>
              <a:gd name="connsiteX2" fmla="*/ 3459632 w 3459632"/>
              <a:gd name="connsiteY2" fmla="*/ 6858000 h 6858000"/>
              <a:gd name="connsiteX3" fmla="*/ 0 w 345963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459632" h="6858000">
                <a:moveTo>
                  <a:pt x="0" y="0"/>
                </a:moveTo>
                <a:lnTo>
                  <a:pt x="283478" y="0"/>
                </a:lnTo>
                <a:lnTo>
                  <a:pt x="3459632"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4795A2E2-224B-4FA0-B323-9E61AD30697F}"/>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002" y="1870075"/>
            <a:ext cx="9612178" cy="595651"/>
          </a:xfrm>
          <a:prstGeom prst="rect">
            <a:avLst/>
          </a:prstGeom>
          <a:noFill/>
        </p:spPr>
        <p:txBody>
          <a:bodyPr wrap="square"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52FCBA-089C-4FE6-9FB1-62ED19DD330E}"/>
              </a:ext>
            </a:extLst>
          </p:cNvPr>
          <p:cNvSpPr>
            <a:spLocks noGrp="1"/>
          </p:cNvSpPr>
          <p:nvPr>
            <p:ph idx="1"/>
          </p:nvPr>
        </p:nvSpPr>
        <p:spPr>
          <a:xfrm>
            <a:off x="601030" y="348342"/>
            <a:ext cx="10952341" cy="6270171"/>
          </a:xfrm>
        </p:spPr>
        <p:txBody>
          <a:bodyPr>
            <a:normAutofit lnSpcReduction="10000"/>
          </a:bodyPr>
          <a:lstStyle/>
          <a:p>
            <a:pPr marL="0" indent="0" fontAlgn="base">
              <a:buNone/>
            </a:pPr>
            <a:endParaRPr lang="en-US" sz="1700" b="0" i="0" dirty="0">
              <a:solidFill>
                <a:srgbClr val="FFFFFF"/>
              </a:solidFill>
              <a:effectLst/>
              <a:latin typeface="Overlock"/>
            </a:endParaRPr>
          </a:p>
          <a:p>
            <a:pPr marL="0" indent="0" fontAlgn="base">
              <a:buNone/>
            </a:pPr>
            <a:r>
              <a:rPr lang="en-US" sz="3200" b="0" i="0" dirty="0">
                <a:solidFill>
                  <a:srgbClr val="FFFFFF"/>
                </a:solidFill>
                <a:effectLst/>
                <a:latin typeface="Overlock"/>
              </a:rPr>
              <a:t>Ford’s assembly line and the Model T in 1908 marked the first threat to the streetcar industry. </a:t>
            </a:r>
            <a:r>
              <a:rPr lang="en-US" sz="3200" b="0" i="0" u="sng" dirty="0">
                <a:solidFill>
                  <a:srgbClr val="FFFFFF"/>
                </a:solidFill>
                <a:effectLst/>
                <a:latin typeface="Overlock"/>
              </a:rPr>
              <a:t>For the first time automobiles became affordable and convenient. </a:t>
            </a:r>
            <a:r>
              <a:rPr lang="en-US" sz="3200" b="0" i="0" dirty="0">
                <a:solidFill>
                  <a:srgbClr val="FFFFFF"/>
                </a:solidFill>
                <a:effectLst/>
                <a:latin typeface="Overlock"/>
              </a:rPr>
              <a:t>In response to this competition, the trolley companies fought back with the return of smaller more efficient streetcars operated by one person.</a:t>
            </a:r>
            <a:br>
              <a:rPr lang="en-US" sz="3200" b="0" i="0" dirty="0">
                <a:solidFill>
                  <a:srgbClr val="FFFFFF"/>
                </a:solidFill>
                <a:effectLst/>
                <a:latin typeface="Overlock"/>
              </a:rPr>
            </a:br>
            <a:endParaRPr lang="en-US" sz="3200" dirty="0">
              <a:solidFill>
                <a:srgbClr val="FFFFFF"/>
              </a:solidFill>
              <a:latin typeface="Overlock"/>
            </a:endParaRPr>
          </a:p>
          <a:p>
            <a:pPr marL="0" indent="0" fontAlgn="base">
              <a:buNone/>
            </a:pPr>
            <a:endParaRPr lang="en-US" sz="3200" b="0" i="0" dirty="0">
              <a:solidFill>
                <a:srgbClr val="FFFFFF"/>
              </a:solidFill>
              <a:effectLst/>
              <a:latin typeface="Overlock"/>
            </a:endParaRPr>
          </a:p>
          <a:p>
            <a:pPr marL="0" indent="0" fontAlgn="base">
              <a:buNone/>
            </a:pPr>
            <a:r>
              <a:rPr lang="en-US" sz="3200" b="0" i="0" dirty="0">
                <a:solidFill>
                  <a:srgbClr val="FFFFFF"/>
                </a:solidFill>
                <a:effectLst/>
                <a:latin typeface="Overlock"/>
              </a:rPr>
              <a:t>With competition from the automobile and buses, use declined in the 1930s and 1940s. In 1955, Omaha’s last streetcar took its ceremonial final run. There are few remnants of Omaha’s streetcar system. The tracks have either been removed or are covered with asphalt and concrete. </a:t>
            </a:r>
            <a:r>
              <a:rPr lang="en-US" sz="3200" b="0" i="0" u="sng" dirty="0">
                <a:solidFill>
                  <a:srgbClr val="FFFFFF"/>
                </a:solidFill>
                <a:effectLst/>
                <a:latin typeface="Overlock"/>
              </a:rPr>
              <a:t>There is still one remnant, a restored streetcar on display at The Durham Museum.</a:t>
            </a:r>
          </a:p>
          <a:p>
            <a:pPr marL="0" indent="0">
              <a:buNone/>
            </a:pPr>
            <a:endParaRPr lang="en-US" sz="1700" dirty="0">
              <a:solidFill>
                <a:srgbClr val="FFFFFF"/>
              </a:solidFill>
            </a:endParaRPr>
          </a:p>
        </p:txBody>
      </p:sp>
    </p:spTree>
    <p:extLst>
      <p:ext uri="{BB962C8B-B14F-4D97-AF65-F5344CB8AC3E}">
        <p14:creationId xmlns:p14="http://schemas.microsoft.com/office/powerpoint/2010/main" val="15666454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barn(inVertical)">
                                      <p:cBhvr>
                                        <p:cTn id="1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0BCE163-342F-4E19-A79E-D042D976DC0A}"/>
              </a:ext>
            </a:extLst>
          </p:cNvPr>
          <p:cNvSpPr>
            <a:spLocks noGrp="1"/>
          </p:cNvSpPr>
          <p:nvPr>
            <p:ph type="title"/>
          </p:nvPr>
        </p:nvSpPr>
        <p:spPr>
          <a:xfrm>
            <a:off x="838200" y="669925"/>
            <a:ext cx="4508946" cy="1325563"/>
          </a:xfrm>
        </p:spPr>
        <p:txBody>
          <a:bodyPr anchor="b">
            <a:normAutofit/>
          </a:bodyPr>
          <a:lstStyle/>
          <a:p>
            <a:pPr algn="r"/>
            <a:r>
              <a:rPr lang="en-US">
                <a:solidFill>
                  <a:schemeClr val="bg1"/>
                </a:solidFill>
              </a:rPr>
              <a:t>Turn and talk…..</a:t>
            </a:r>
          </a:p>
        </p:txBody>
      </p:sp>
      <p:cxnSp>
        <p:nvCxnSpPr>
          <p:cNvPr id="15"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964B96-D1F9-4247-A45F-5FBA962AC052}"/>
              </a:ext>
            </a:extLst>
          </p:cNvPr>
          <p:cNvSpPr>
            <a:spLocks noGrp="1"/>
          </p:cNvSpPr>
          <p:nvPr>
            <p:ph idx="1"/>
          </p:nvPr>
        </p:nvSpPr>
        <p:spPr>
          <a:xfrm>
            <a:off x="1392667" y="2398957"/>
            <a:ext cx="9406666" cy="3526144"/>
          </a:xfrm>
        </p:spPr>
        <p:txBody>
          <a:bodyPr>
            <a:normAutofit/>
          </a:bodyPr>
          <a:lstStyle/>
          <a:p>
            <a:pPr marL="0" indent="0">
              <a:buNone/>
            </a:pPr>
            <a:r>
              <a:rPr lang="en-US" sz="4000" dirty="0">
                <a:solidFill>
                  <a:schemeClr val="bg1"/>
                </a:solidFill>
              </a:rPr>
              <a:t>You don't have a car.  All other modes of transportation (bus, taxi, Uber) are not available to you. Most of your family and friends are without a car, as well.  HOW DOES THIS AFFECT YOUR LIFE?  Be specific in your thinking.</a:t>
            </a:r>
          </a:p>
        </p:txBody>
      </p:sp>
      <p:sp>
        <p:nvSpPr>
          <p:cNvPr id="16"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084838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4FB2F3E-259B-4650-B258-F09745BAA8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084C5BAC-71DF-48C0-AB51-699516D3BE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0" name="Freeform 5">
              <a:extLst>
                <a:ext uri="{FF2B5EF4-FFF2-40B4-BE49-F238E27FC236}">
                  <a16:creationId xmlns:a16="http://schemas.microsoft.com/office/drawing/2014/main" id="{6742FA10-28D2-4023-A08B-427E93706E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35" name="Freeform 6">
              <a:extLst>
                <a:ext uri="{FF2B5EF4-FFF2-40B4-BE49-F238E27FC236}">
                  <a16:creationId xmlns:a16="http://schemas.microsoft.com/office/drawing/2014/main" id="{BC497CE0-1368-4C66-923F-CA97C35ED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2" name="Freeform 7">
              <a:extLst>
                <a:ext uri="{FF2B5EF4-FFF2-40B4-BE49-F238E27FC236}">
                  <a16:creationId xmlns:a16="http://schemas.microsoft.com/office/drawing/2014/main" id="{F96D638D-D7BB-43E9-BC7A-6FBBDB507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36" name="Freeform 8">
              <a:extLst>
                <a:ext uri="{FF2B5EF4-FFF2-40B4-BE49-F238E27FC236}">
                  <a16:creationId xmlns:a16="http://schemas.microsoft.com/office/drawing/2014/main" id="{207DB018-8F92-42DF-A1CA-065C774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4" name="Freeform 9">
              <a:extLst>
                <a:ext uri="{FF2B5EF4-FFF2-40B4-BE49-F238E27FC236}">
                  <a16:creationId xmlns:a16="http://schemas.microsoft.com/office/drawing/2014/main" id="{BB2A6006-A798-4927-B799-42A45D5B1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37" name="Freeform 10">
              <a:extLst>
                <a:ext uri="{FF2B5EF4-FFF2-40B4-BE49-F238E27FC236}">
                  <a16:creationId xmlns:a16="http://schemas.microsoft.com/office/drawing/2014/main" id="{3F6DB3F4-548A-4D02-A6CC-D5275E6C8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6" name="Freeform 11">
              <a:extLst>
                <a:ext uri="{FF2B5EF4-FFF2-40B4-BE49-F238E27FC236}">
                  <a16:creationId xmlns:a16="http://schemas.microsoft.com/office/drawing/2014/main" id="{2D9F4A59-DDA2-427E-802B-9056AD99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38" name="Freeform 12">
              <a:extLst>
                <a:ext uri="{FF2B5EF4-FFF2-40B4-BE49-F238E27FC236}">
                  <a16:creationId xmlns:a16="http://schemas.microsoft.com/office/drawing/2014/main" id="{BF086A79-DD15-4D5E-A197-9ADE0ACFD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18" name="Freeform 13">
              <a:extLst>
                <a:ext uri="{FF2B5EF4-FFF2-40B4-BE49-F238E27FC236}">
                  <a16:creationId xmlns:a16="http://schemas.microsoft.com/office/drawing/2014/main" id="{CCB86A9C-D602-4645-AF2E-7BADDF1E9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39" name="Freeform 14">
              <a:extLst>
                <a:ext uri="{FF2B5EF4-FFF2-40B4-BE49-F238E27FC236}">
                  <a16:creationId xmlns:a16="http://schemas.microsoft.com/office/drawing/2014/main" id="{21C6649F-C4FA-423E-A09A-1B286FAE2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20" name="Freeform 15">
              <a:extLst>
                <a:ext uri="{FF2B5EF4-FFF2-40B4-BE49-F238E27FC236}">
                  <a16:creationId xmlns:a16="http://schemas.microsoft.com/office/drawing/2014/main" id="{F00891A4-E0CB-4F23-AD2A-4A2108753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40" name="Freeform 16">
              <a:extLst>
                <a:ext uri="{FF2B5EF4-FFF2-40B4-BE49-F238E27FC236}">
                  <a16:creationId xmlns:a16="http://schemas.microsoft.com/office/drawing/2014/main" id="{0688C71A-541C-4CD1-9821-92958FFC0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2" name="Freeform 17">
              <a:extLst>
                <a:ext uri="{FF2B5EF4-FFF2-40B4-BE49-F238E27FC236}">
                  <a16:creationId xmlns:a16="http://schemas.microsoft.com/office/drawing/2014/main" id="{B5F5BDE4-42C0-4408-B6A9-B35D037F1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41" name="Freeform 18">
              <a:extLst>
                <a:ext uri="{FF2B5EF4-FFF2-40B4-BE49-F238E27FC236}">
                  <a16:creationId xmlns:a16="http://schemas.microsoft.com/office/drawing/2014/main" id="{B215F5C9-B825-47D1-8E5B-AE5BE61A4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4" name="Freeform 19">
              <a:extLst>
                <a:ext uri="{FF2B5EF4-FFF2-40B4-BE49-F238E27FC236}">
                  <a16:creationId xmlns:a16="http://schemas.microsoft.com/office/drawing/2014/main" id="{8FDD346A-E62F-4D05-B776-13CE8F35F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42" name="Freeform 20">
              <a:extLst>
                <a:ext uri="{FF2B5EF4-FFF2-40B4-BE49-F238E27FC236}">
                  <a16:creationId xmlns:a16="http://schemas.microsoft.com/office/drawing/2014/main" id="{C1037E36-F1A3-4462-A9C6-C94A78146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6" name="Freeform 21">
              <a:extLst>
                <a:ext uri="{FF2B5EF4-FFF2-40B4-BE49-F238E27FC236}">
                  <a16:creationId xmlns:a16="http://schemas.microsoft.com/office/drawing/2014/main" id="{10D539D8-C2C4-45F9-9778-440E86248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43" name="Freeform 22">
              <a:extLst>
                <a:ext uri="{FF2B5EF4-FFF2-40B4-BE49-F238E27FC236}">
                  <a16:creationId xmlns:a16="http://schemas.microsoft.com/office/drawing/2014/main" id="{8B003199-95C6-4E08-9D5D-E53DAF421B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28" name="Freeform 23">
              <a:extLst>
                <a:ext uri="{FF2B5EF4-FFF2-40B4-BE49-F238E27FC236}">
                  <a16:creationId xmlns:a16="http://schemas.microsoft.com/office/drawing/2014/main" id="{6A2507B4-2AA4-44A1-93B1-D65EC73AF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2" name="Title 1">
            <a:extLst>
              <a:ext uri="{FF2B5EF4-FFF2-40B4-BE49-F238E27FC236}">
                <a16:creationId xmlns:a16="http://schemas.microsoft.com/office/drawing/2014/main" id="{1CE622FC-C185-4A20-83EF-3597C6657D11}"/>
              </a:ext>
            </a:extLst>
          </p:cNvPr>
          <p:cNvSpPr>
            <a:spLocks noGrp="1"/>
          </p:cNvSpPr>
          <p:nvPr>
            <p:ph type="ctrTitle"/>
          </p:nvPr>
        </p:nvSpPr>
        <p:spPr>
          <a:xfrm>
            <a:off x="2002536" y="1261872"/>
            <a:ext cx="8238744" cy="3118104"/>
          </a:xfrm>
        </p:spPr>
        <p:txBody>
          <a:bodyPr>
            <a:normAutofit/>
          </a:bodyPr>
          <a:lstStyle/>
          <a:p>
            <a:pPr algn="l"/>
            <a:r>
              <a:rPr lang="en-US" sz="6800"/>
              <a:t>A Glimpse of the </a:t>
            </a:r>
            <a:br>
              <a:rPr lang="en-US" sz="6800"/>
            </a:br>
            <a:r>
              <a:rPr lang="en-US" sz="6800"/>
              <a:t>Omaha Streetcar</a:t>
            </a:r>
            <a:br>
              <a:rPr lang="en-US" sz="6800"/>
            </a:br>
            <a:r>
              <a:rPr lang="en-US" sz="6800"/>
              <a:t>History </a:t>
            </a:r>
          </a:p>
        </p:txBody>
      </p:sp>
      <p:sp>
        <p:nvSpPr>
          <p:cNvPr id="30" name="Isosceles Triangle 29">
            <a:extLst>
              <a:ext uri="{FF2B5EF4-FFF2-40B4-BE49-F238E27FC236}">
                <a16:creationId xmlns:a16="http://schemas.microsoft.com/office/drawing/2014/main" id="{83CB2632-0822-4E49-A707-FA1B8A4D0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Tree>
    <p:extLst>
      <p:ext uri="{BB962C8B-B14F-4D97-AF65-F5344CB8AC3E}">
        <p14:creationId xmlns:p14="http://schemas.microsoft.com/office/powerpoint/2010/main" val="1737900836"/>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506915-77D5-429D-8157-A4CBA158D6E9}"/>
              </a:ext>
            </a:extLst>
          </p:cNvPr>
          <p:cNvSpPr>
            <a:spLocks noGrp="1"/>
          </p:cNvSpPr>
          <p:nvPr>
            <p:ph idx="1"/>
          </p:nvPr>
        </p:nvSpPr>
        <p:spPr>
          <a:xfrm>
            <a:off x="838200" y="3146400"/>
            <a:ext cx="4391025" cy="2454300"/>
          </a:xfrm>
        </p:spPr>
        <p:txBody>
          <a:bodyPr>
            <a:normAutofit/>
          </a:bodyPr>
          <a:lstStyle/>
          <a:p>
            <a:pPr marL="0" indent="0">
              <a:buNone/>
            </a:pPr>
            <a:endParaRPr lang="en-US" sz="2400">
              <a:solidFill>
                <a:schemeClr val="bg1">
                  <a:alpha val="80000"/>
                </a:schemeClr>
              </a:solidFill>
            </a:endParaRPr>
          </a:p>
          <a:p>
            <a:pPr marL="0" indent="0">
              <a:buNone/>
            </a:pPr>
            <a:endParaRPr lang="en-US" sz="2400">
              <a:solidFill>
                <a:schemeClr val="bg1">
                  <a:alpha val="80000"/>
                </a:schemeClr>
              </a:solidFill>
            </a:endParaRPr>
          </a:p>
        </p:txBody>
      </p:sp>
      <p:pic>
        <p:nvPicPr>
          <p:cNvPr id="4" name="#1.mp4" descr="#1.mp4">
            <a:hlinkClick r:id="" action="ppaction://media"/>
            <a:extLst>
              <a:ext uri="{FF2B5EF4-FFF2-40B4-BE49-F238E27FC236}">
                <a16:creationId xmlns:a16="http://schemas.microsoft.com/office/drawing/2014/main" id="{A12261DD-A496-A34B-B988-46148BC235A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61029" y="263389"/>
            <a:ext cx="8385723" cy="6331222"/>
          </a:xfrm>
          <a:prstGeom prst="rect">
            <a:avLst/>
          </a:prstGeom>
        </p:spPr>
      </p:pic>
    </p:spTree>
    <p:extLst>
      <p:ext uri="{BB962C8B-B14F-4D97-AF65-F5344CB8AC3E}">
        <p14:creationId xmlns:p14="http://schemas.microsoft.com/office/powerpoint/2010/main" val="28897593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4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A3BF90B0-F894-480B-B871-EA5E951424FF}"/>
              </a:ext>
            </a:extLst>
          </p:cNvPr>
          <p:cNvSpPr>
            <a:spLocks noGrp="1"/>
          </p:cNvSpPr>
          <p:nvPr>
            <p:ph type="title"/>
          </p:nvPr>
        </p:nvSpPr>
        <p:spPr>
          <a:xfrm>
            <a:off x="-1054385" y="4454733"/>
            <a:ext cx="5109005" cy="1777829"/>
          </a:xfrm>
        </p:spPr>
        <p:txBody>
          <a:bodyPr>
            <a:normAutofit/>
          </a:bodyPr>
          <a:lstStyle/>
          <a:p>
            <a:pPr algn="r"/>
            <a:r>
              <a:rPr lang="en-US" sz="4000" dirty="0"/>
              <a:t>Did you Know???</a:t>
            </a:r>
          </a:p>
        </p:txBody>
      </p:sp>
      <p:pic>
        <p:nvPicPr>
          <p:cNvPr id="4" name="Picture 3">
            <a:extLst>
              <a:ext uri="{FF2B5EF4-FFF2-40B4-BE49-F238E27FC236}">
                <a16:creationId xmlns:a16="http://schemas.microsoft.com/office/drawing/2014/main" id="{91EBAF26-F98B-4E6D-BEFD-4D184CFCE4E8}"/>
              </a:ext>
            </a:extLst>
          </p:cNvPr>
          <p:cNvPicPr>
            <a:picLocks noChangeAspect="1"/>
          </p:cNvPicPr>
          <p:nvPr/>
        </p:nvPicPr>
        <p:blipFill rotWithShape="1">
          <a:blip r:embed="rId2"/>
          <a:srcRect t="4718" b="9025"/>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5" name="Picture 4">
            <a:extLst>
              <a:ext uri="{FF2B5EF4-FFF2-40B4-BE49-F238E27FC236}">
                <a16:creationId xmlns:a16="http://schemas.microsoft.com/office/drawing/2014/main" id="{8FF5A3BF-CBD6-42DA-AB74-1EAB57E231BB}"/>
              </a:ext>
            </a:extLst>
          </p:cNvPr>
          <p:cNvPicPr>
            <a:picLocks noChangeAspect="1"/>
          </p:cNvPicPr>
          <p:nvPr/>
        </p:nvPicPr>
        <p:blipFill rotWithShape="1">
          <a:blip r:embed="rId3"/>
          <a:srcRect t="14145" r="1" b="1"/>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49C5B4DD-7243-47BA-80F6-ABDDE24AB9FC}"/>
              </a:ext>
            </a:extLst>
          </p:cNvPr>
          <p:cNvSpPr>
            <a:spLocks noGrp="1"/>
          </p:cNvSpPr>
          <p:nvPr>
            <p:ph idx="1"/>
          </p:nvPr>
        </p:nvSpPr>
        <p:spPr>
          <a:xfrm>
            <a:off x="4940826" y="4629953"/>
            <a:ext cx="6935787" cy="1843418"/>
          </a:xfrm>
        </p:spPr>
        <p:txBody>
          <a:bodyPr anchor="ctr">
            <a:normAutofit fontScale="92500" lnSpcReduction="20000"/>
          </a:bodyPr>
          <a:lstStyle/>
          <a:p>
            <a:pPr marL="0" indent="0">
              <a:buNone/>
            </a:pPr>
            <a:r>
              <a:rPr lang="en-US" dirty="0">
                <a:effectLst/>
              </a:rPr>
              <a:t>Omaha had a Ford Motor Assembly Plant at 16th and Cuming Streets.</a:t>
            </a:r>
            <a:endParaRPr lang="en-US" dirty="0"/>
          </a:p>
          <a:p>
            <a:pPr marL="0" indent="0">
              <a:buNone/>
            </a:pPr>
            <a:r>
              <a:rPr lang="en-US" dirty="0"/>
              <a:t> </a:t>
            </a:r>
          </a:p>
          <a:p>
            <a:pPr marL="0" indent="0">
              <a:buNone/>
            </a:pPr>
            <a:r>
              <a:rPr lang="en-US" dirty="0">
                <a:effectLst/>
              </a:rPr>
              <a:t>It is now the Tip Top Apartments/Alley </a:t>
            </a:r>
            <a:r>
              <a:rPr lang="en-US" dirty="0" err="1">
                <a:effectLst/>
              </a:rPr>
              <a:t>Poyner</a:t>
            </a:r>
            <a:r>
              <a:rPr lang="en-US" dirty="0">
                <a:effectLst/>
              </a:rPr>
              <a:t> Building.</a:t>
            </a:r>
            <a:endParaRPr lang="en-US" dirty="0"/>
          </a:p>
          <a:p>
            <a:pPr marL="0" indent="0">
              <a:buNone/>
            </a:pPr>
            <a:endParaRPr lang="en-US" sz="1800" dirty="0"/>
          </a:p>
        </p:txBody>
      </p:sp>
    </p:spTree>
    <p:extLst>
      <p:ext uri="{BB962C8B-B14F-4D97-AF65-F5344CB8AC3E}">
        <p14:creationId xmlns:p14="http://schemas.microsoft.com/office/powerpoint/2010/main" val="8742156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anim calcmode="lin" valueType="num">
                                      <p:cBhvr>
                                        <p:cTn id="1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1" end="1"/>
                                            </p:txEl>
                                          </p:spTgt>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anim calcmode="lin" valueType="num">
                                      <p:cBhvr>
                                        <p:cTn id="1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9"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D97338A3-7F09-45A8-B70F-1B5DEBFC40C7}"/>
              </a:ext>
            </a:extLst>
          </p:cNvPr>
          <p:cNvSpPr>
            <a:spLocks noGrp="1"/>
          </p:cNvSpPr>
          <p:nvPr>
            <p:ph type="title"/>
          </p:nvPr>
        </p:nvSpPr>
        <p:spPr>
          <a:xfrm>
            <a:off x="888630" y="4563895"/>
            <a:ext cx="7879659" cy="1777829"/>
          </a:xfrm>
        </p:spPr>
        <p:txBody>
          <a:bodyPr>
            <a:normAutofit/>
          </a:bodyPr>
          <a:lstStyle/>
          <a:p>
            <a:pPr algn="r"/>
            <a:r>
              <a:rPr lang="en-US" sz="6000" dirty="0"/>
              <a:t>Then and Now…</a:t>
            </a:r>
          </a:p>
        </p:txBody>
      </p:sp>
      <p:pic>
        <p:nvPicPr>
          <p:cNvPr id="5" name="Picture 4">
            <a:extLst>
              <a:ext uri="{FF2B5EF4-FFF2-40B4-BE49-F238E27FC236}">
                <a16:creationId xmlns:a16="http://schemas.microsoft.com/office/drawing/2014/main" id="{8944748A-9DB1-4661-9C32-F16F79D6171B}"/>
              </a:ext>
            </a:extLst>
          </p:cNvPr>
          <p:cNvPicPr>
            <a:picLocks noChangeAspect="1"/>
          </p:cNvPicPr>
          <p:nvPr/>
        </p:nvPicPr>
        <p:blipFill rotWithShape="1">
          <a:blip r:embed="rId2"/>
          <a:srcRect r="3563" b="-1"/>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3">
            <a:extLst>
              <a:ext uri="{FF2B5EF4-FFF2-40B4-BE49-F238E27FC236}">
                <a16:creationId xmlns:a16="http://schemas.microsoft.com/office/drawing/2014/main" id="{20CBC192-4CAB-4324-864B-72930602D409}"/>
              </a:ext>
            </a:extLst>
          </p:cNvPr>
          <p:cNvPicPr>
            <a:picLocks noChangeAspect="1"/>
          </p:cNvPicPr>
          <p:nvPr/>
        </p:nvPicPr>
        <p:blipFill rotWithShape="1">
          <a:blip r:embed="rId3"/>
          <a:srcRect t="14145" r="1" b="1"/>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Tree>
    <p:extLst>
      <p:ext uri="{BB962C8B-B14F-4D97-AF65-F5344CB8AC3E}">
        <p14:creationId xmlns:p14="http://schemas.microsoft.com/office/powerpoint/2010/main" val="1361661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14C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E10C014-9537-664A-B0E7-D7259D8153F6}"/>
              </a:ext>
            </a:extLst>
          </p:cNvPr>
          <p:cNvSpPr txBox="1"/>
          <p:nvPr/>
        </p:nvSpPr>
        <p:spPr>
          <a:xfrm>
            <a:off x="640080" y="1175657"/>
            <a:ext cx="3931920" cy="3607981"/>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4000" kern="1200" dirty="0">
                <a:solidFill>
                  <a:srgbClr val="FFFFFF"/>
                </a:solidFill>
                <a:latin typeface="+mj-lt"/>
                <a:ea typeface="+mj-ea"/>
                <a:cs typeface="+mj-cs"/>
              </a:rPr>
              <a:t>The Omaha</a:t>
            </a:r>
          </a:p>
          <a:p>
            <a:pPr algn="ctr">
              <a:lnSpc>
                <a:spcPct val="90000"/>
              </a:lnSpc>
              <a:spcBef>
                <a:spcPct val="0"/>
              </a:spcBef>
              <a:spcAft>
                <a:spcPts val="600"/>
              </a:spcAft>
            </a:pPr>
            <a:r>
              <a:rPr lang="en-US" sz="4000" kern="1200" dirty="0">
                <a:solidFill>
                  <a:srgbClr val="FFFFFF"/>
                </a:solidFill>
                <a:latin typeface="+mj-lt"/>
                <a:ea typeface="+mj-ea"/>
                <a:cs typeface="+mj-cs"/>
              </a:rPr>
              <a:t>Streetcar</a:t>
            </a:r>
          </a:p>
          <a:p>
            <a:pPr algn="ctr">
              <a:lnSpc>
                <a:spcPct val="90000"/>
              </a:lnSpc>
              <a:spcBef>
                <a:spcPct val="0"/>
              </a:spcBef>
              <a:spcAft>
                <a:spcPts val="600"/>
              </a:spcAft>
            </a:pPr>
            <a:r>
              <a:rPr lang="en-US" sz="4000" kern="1200" dirty="0">
                <a:solidFill>
                  <a:srgbClr val="FFFFFF"/>
                </a:solidFill>
                <a:latin typeface="+mj-lt"/>
                <a:ea typeface="+mj-ea"/>
                <a:cs typeface="+mj-cs"/>
              </a:rPr>
              <a:t>Map</a:t>
            </a:r>
          </a:p>
        </p:txBody>
      </p:sp>
      <p:pic>
        <p:nvPicPr>
          <p:cNvPr id="4" name="Content Placeholder 3">
            <a:extLst>
              <a:ext uri="{FF2B5EF4-FFF2-40B4-BE49-F238E27FC236}">
                <a16:creationId xmlns:a16="http://schemas.microsoft.com/office/drawing/2014/main" id="{03411262-9127-4217-B903-1CAC80562B86}"/>
              </a:ext>
            </a:extLst>
          </p:cNvPr>
          <p:cNvPicPr>
            <a:picLocks noGrp="1" noChangeAspect="1"/>
          </p:cNvPicPr>
          <p:nvPr>
            <p:ph idx="1"/>
          </p:nvPr>
        </p:nvPicPr>
        <p:blipFill>
          <a:blip r:embed="rId2"/>
          <a:stretch>
            <a:fillRect/>
          </a:stretch>
        </p:blipFill>
        <p:spPr>
          <a:xfrm>
            <a:off x="5771455" y="0"/>
            <a:ext cx="4461116" cy="6633631"/>
          </a:xfrm>
          <a:prstGeom prst="rect">
            <a:avLst/>
          </a:prstGeom>
        </p:spPr>
      </p:pic>
    </p:spTree>
    <p:extLst>
      <p:ext uri="{BB962C8B-B14F-4D97-AF65-F5344CB8AC3E}">
        <p14:creationId xmlns:p14="http://schemas.microsoft.com/office/powerpoint/2010/main" val="24591349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2.mp4" descr="#2.mp4">
            <a:hlinkClick r:id="" action="ppaction://media"/>
            <a:extLst>
              <a:ext uri="{FF2B5EF4-FFF2-40B4-BE49-F238E27FC236}">
                <a16:creationId xmlns:a16="http://schemas.microsoft.com/office/drawing/2014/main" id="{8589F770-9E1F-D544-BDB7-C599913DFA6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14287" y="196305"/>
            <a:ext cx="8476342" cy="6399639"/>
          </a:xfrm>
          <a:prstGeom prst="rect">
            <a:avLst/>
          </a:prstGeom>
        </p:spPr>
      </p:pic>
    </p:spTree>
    <p:extLst>
      <p:ext uri="{BB962C8B-B14F-4D97-AF65-F5344CB8AC3E}">
        <p14:creationId xmlns:p14="http://schemas.microsoft.com/office/powerpoint/2010/main" val="343142031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53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E68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3" descr="3">
            <a:hlinkClick r:id="" action="ppaction://media"/>
            <a:extLst>
              <a:ext uri="{FF2B5EF4-FFF2-40B4-BE49-F238E27FC236}">
                <a16:creationId xmlns:a16="http://schemas.microsoft.com/office/drawing/2014/main" id="{11B98C6B-CE5B-3443-8967-04DD91EE168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406553" y="643467"/>
            <a:ext cx="7378893" cy="5571065"/>
          </a:xfrm>
          <a:prstGeom prst="rect">
            <a:avLst/>
          </a:prstGeom>
        </p:spPr>
      </p:pic>
    </p:spTree>
    <p:extLst>
      <p:ext uri="{BB962C8B-B14F-4D97-AF65-F5344CB8AC3E}">
        <p14:creationId xmlns:p14="http://schemas.microsoft.com/office/powerpoint/2010/main" val="145887411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4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Rectangle 2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9C30D0-1D83-4E45-A21C-949F3513F3B2}"/>
              </a:ext>
            </a:extLst>
          </p:cNvPr>
          <p:cNvSpPr>
            <a:spLocks noGrp="1"/>
          </p:cNvSpPr>
          <p:nvPr>
            <p:ph type="title"/>
          </p:nvPr>
        </p:nvSpPr>
        <p:spPr>
          <a:xfrm>
            <a:off x="119889" y="-321004"/>
            <a:ext cx="3913169" cy="3485118"/>
          </a:xfrm>
        </p:spPr>
        <p:txBody>
          <a:bodyPr vert="horz" lIns="91440" tIns="45720" rIns="91440" bIns="45720" rtlCol="0">
            <a:normAutofit/>
          </a:bodyPr>
          <a:lstStyle/>
          <a:p>
            <a:r>
              <a:rPr lang="en-US" kern="1200" dirty="0">
                <a:latin typeface="+mj-lt"/>
                <a:ea typeface="+mj-ea"/>
                <a:cs typeface="+mj-cs"/>
              </a:rPr>
              <a:t>Central High</a:t>
            </a:r>
            <a:br>
              <a:rPr lang="en-US" kern="1200" dirty="0">
                <a:latin typeface="+mj-lt"/>
                <a:ea typeface="+mj-ea"/>
                <a:cs typeface="+mj-cs"/>
              </a:rPr>
            </a:br>
            <a:r>
              <a:rPr lang="en-US" kern="1200" dirty="0">
                <a:latin typeface="+mj-lt"/>
                <a:ea typeface="+mj-ea"/>
                <a:cs typeface="+mj-cs"/>
              </a:rPr>
              <a:t>School area…</a:t>
            </a:r>
          </a:p>
        </p:txBody>
      </p:sp>
      <p:pic>
        <p:nvPicPr>
          <p:cNvPr id="7" name="4.mp4" descr="4.mp4">
            <a:hlinkClick r:id="" action="ppaction://media"/>
            <a:extLst>
              <a:ext uri="{FF2B5EF4-FFF2-40B4-BE49-F238E27FC236}">
                <a16:creationId xmlns:a16="http://schemas.microsoft.com/office/drawing/2014/main" id="{69C9921E-C9D3-B544-A562-555606244B1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793890" y="415803"/>
            <a:ext cx="7981980" cy="6026394"/>
          </a:xfrm>
          <a:prstGeom prst="rect">
            <a:avLst/>
          </a:prstGeom>
        </p:spPr>
      </p:pic>
    </p:spTree>
    <p:extLst>
      <p:ext uri="{BB962C8B-B14F-4D97-AF65-F5344CB8AC3E}">
        <p14:creationId xmlns:p14="http://schemas.microsoft.com/office/powerpoint/2010/main" val="2284570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20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2D2C0-74C6-B647-93F6-945CB64F94CD}"/>
              </a:ext>
            </a:extLst>
          </p:cNvPr>
          <p:cNvSpPr>
            <a:spLocks noGrp="1"/>
          </p:cNvSpPr>
          <p:nvPr>
            <p:ph type="title"/>
          </p:nvPr>
        </p:nvSpPr>
        <p:spPr>
          <a:xfrm>
            <a:off x="359228" y="249760"/>
            <a:ext cx="4391025" cy="1323439"/>
          </a:xfrm>
        </p:spPr>
        <p:txBody>
          <a:bodyPr anchor="t">
            <a:normAutofit/>
          </a:bodyPr>
          <a:lstStyle/>
          <a:p>
            <a:r>
              <a:rPr lang="en-US" sz="4000" dirty="0">
                <a:solidFill>
                  <a:schemeClr val="bg1"/>
                </a:solidFill>
              </a:rPr>
              <a:t>A glimpse back…</a:t>
            </a:r>
          </a:p>
        </p:txBody>
      </p:sp>
      <p:sp>
        <p:nvSpPr>
          <p:cNvPr id="3" name="Content Placeholder 2">
            <a:extLst>
              <a:ext uri="{FF2B5EF4-FFF2-40B4-BE49-F238E27FC236}">
                <a16:creationId xmlns:a16="http://schemas.microsoft.com/office/drawing/2014/main" id="{426EDED3-6E85-334E-BED0-E8FD6B9A2D97}"/>
              </a:ext>
            </a:extLst>
          </p:cNvPr>
          <p:cNvSpPr>
            <a:spLocks noGrp="1"/>
          </p:cNvSpPr>
          <p:nvPr>
            <p:ph idx="1"/>
          </p:nvPr>
        </p:nvSpPr>
        <p:spPr>
          <a:xfrm>
            <a:off x="838201" y="3146399"/>
            <a:ext cx="2775856" cy="2673829"/>
          </a:xfrm>
        </p:spPr>
        <p:txBody>
          <a:bodyPr>
            <a:normAutofit/>
          </a:bodyPr>
          <a:lstStyle/>
          <a:p>
            <a:pPr marL="0" indent="0">
              <a:buNone/>
            </a:pPr>
            <a:r>
              <a:rPr lang="en-US" sz="3200" dirty="0">
                <a:solidFill>
                  <a:schemeClr val="bg1">
                    <a:alpha val="80000"/>
                  </a:schemeClr>
                </a:solidFill>
              </a:rPr>
              <a:t>Things have changed….but some things stay the same!</a:t>
            </a:r>
          </a:p>
        </p:txBody>
      </p:sp>
      <p:pic>
        <p:nvPicPr>
          <p:cNvPr id="4" name="Not so distant past.mp4" descr="Not so distant past.mp4">
            <a:hlinkClick r:id="" action="ppaction://media"/>
            <a:extLst>
              <a:ext uri="{FF2B5EF4-FFF2-40B4-BE49-F238E27FC236}">
                <a16:creationId xmlns:a16="http://schemas.microsoft.com/office/drawing/2014/main" id="{95B3EC06-7190-F946-BF93-B9C318772BB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771533" y="1013888"/>
            <a:ext cx="8131760" cy="4574112"/>
          </a:xfrm>
          <a:prstGeom prst="rect">
            <a:avLst/>
          </a:prstGeom>
        </p:spPr>
      </p:pic>
    </p:spTree>
    <p:extLst>
      <p:ext uri="{BB962C8B-B14F-4D97-AF65-F5344CB8AC3E}">
        <p14:creationId xmlns:p14="http://schemas.microsoft.com/office/powerpoint/2010/main" val="109225211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A97AAE61-949A-4763-AC50-48CB4069B851}"/>
              </a:ext>
            </a:extLst>
          </p:cNvPr>
          <p:cNvSpPr>
            <a:spLocks noGrp="1"/>
          </p:cNvSpPr>
          <p:nvPr>
            <p:ph type="title"/>
          </p:nvPr>
        </p:nvSpPr>
        <p:spPr>
          <a:xfrm>
            <a:off x="827088" y="1641752"/>
            <a:ext cx="2655887" cy="3213277"/>
          </a:xfrm>
        </p:spPr>
        <p:txBody>
          <a:bodyPr anchor="t">
            <a:normAutofit/>
          </a:bodyPr>
          <a:lstStyle/>
          <a:p>
            <a:r>
              <a:rPr lang="en-US" sz="4000"/>
              <a:t>Thoughts.</a:t>
            </a:r>
          </a:p>
        </p:txBody>
      </p:sp>
      <p:sp>
        <p:nvSpPr>
          <p:cNvPr id="3" name="Content Placeholder 2">
            <a:extLst>
              <a:ext uri="{FF2B5EF4-FFF2-40B4-BE49-F238E27FC236}">
                <a16:creationId xmlns:a16="http://schemas.microsoft.com/office/drawing/2014/main" id="{EFEAEDEF-96E5-4C7B-95BC-6010F9805531}"/>
              </a:ext>
            </a:extLst>
          </p:cNvPr>
          <p:cNvSpPr>
            <a:spLocks noGrp="1"/>
          </p:cNvSpPr>
          <p:nvPr>
            <p:ph idx="1"/>
          </p:nvPr>
        </p:nvSpPr>
        <p:spPr>
          <a:xfrm>
            <a:off x="5232401" y="420914"/>
            <a:ext cx="6509656" cy="6037943"/>
          </a:xfrm>
        </p:spPr>
        <p:txBody>
          <a:bodyPr>
            <a:normAutofit/>
          </a:bodyPr>
          <a:lstStyle/>
          <a:p>
            <a:pPr marL="0" indent="0">
              <a:buNone/>
            </a:pPr>
            <a:r>
              <a:rPr lang="en-US" sz="3600" dirty="0">
                <a:solidFill>
                  <a:schemeClr val="tx1">
                    <a:alpha val="80000"/>
                  </a:schemeClr>
                </a:solidFill>
              </a:rPr>
              <a:t>What is something you found interesting today?</a:t>
            </a:r>
          </a:p>
          <a:p>
            <a:pPr marL="0" indent="0">
              <a:buNone/>
            </a:pPr>
            <a:endParaRPr lang="en-US" sz="3600" dirty="0">
              <a:solidFill>
                <a:schemeClr val="tx1">
                  <a:alpha val="80000"/>
                </a:schemeClr>
              </a:solidFill>
            </a:endParaRPr>
          </a:p>
          <a:p>
            <a:pPr marL="0" indent="0">
              <a:buNone/>
            </a:pPr>
            <a:r>
              <a:rPr lang="en-US" sz="3600" dirty="0">
                <a:solidFill>
                  <a:schemeClr val="tx1">
                    <a:alpha val="80000"/>
                  </a:schemeClr>
                </a:solidFill>
              </a:rPr>
              <a:t>What connections can you make?  What does the Omaha Streetcar and its history make you think of?</a:t>
            </a:r>
          </a:p>
          <a:p>
            <a:pPr marL="0" indent="0">
              <a:buNone/>
            </a:pPr>
            <a:endParaRPr lang="en-US" sz="3600" dirty="0">
              <a:solidFill>
                <a:schemeClr val="tx1">
                  <a:alpha val="80000"/>
                </a:schemeClr>
              </a:solidFill>
            </a:endParaRPr>
          </a:p>
          <a:p>
            <a:pPr marL="0" indent="0">
              <a:buNone/>
            </a:pPr>
            <a:r>
              <a:rPr lang="en-US" sz="3600" dirty="0">
                <a:solidFill>
                  <a:schemeClr val="tx1">
                    <a:alpha val="80000"/>
                  </a:schemeClr>
                </a:solidFill>
              </a:rPr>
              <a:t>What is a question you still have about the Omaha Streetcar and its history?</a:t>
            </a:r>
          </a:p>
        </p:txBody>
      </p:sp>
    </p:spTree>
    <p:extLst>
      <p:ext uri="{BB962C8B-B14F-4D97-AF65-F5344CB8AC3E}">
        <p14:creationId xmlns:p14="http://schemas.microsoft.com/office/powerpoint/2010/main" val="15151867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3">
                                            <p:txEl>
                                              <p:pRg st="0" end="0"/>
                                            </p:txEl>
                                          </p:spTgt>
                                        </p:tgtEl>
                                        <p:attrNameLst>
                                          <p:attrName>ppt_w</p:attrName>
                                        </p:attrNameLst>
                                      </p:cBhvr>
                                    </p:anim>
                                    <p:anim by="(#ppt_w*0.50)" calcmode="lin" valueType="num">
                                      <p:cBhvr>
                                        <p:cTn id="8" dur="500" decel="50000" autoRev="1" fill="hold">
                                          <p:stCondLst>
                                            <p:cond delay="0"/>
                                          </p:stCondLst>
                                        </p:cTn>
                                        <p:tgtEl>
                                          <p:spTgt spid="3">
                                            <p:txEl>
                                              <p:pRg st="0" end="0"/>
                                            </p:txEl>
                                          </p:spTgt>
                                        </p:tgtEl>
                                        <p:attrNameLst>
                                          <p:attrName>ppt_x</p:attrName>
                                        </p:attrNameLst>
                                      </p:cBhvr>
                                    </p:anim>
                                    <p:anim from="(-#ppt_h/2)" to="(#ppt_y)" calcmode="lin" valueType="num">
                                      <p:cBhvr>
                                        <p:cTn id="9" dur="1000" fill="hold">
                                          <p:stCondLst>
                                            <p:cond delay="0"/>
                                          </p:stCondLst>
                                        </p:cTn>
                                        <p:tgtEl>
                                          <p:spTgt spid="3">
                                            <p:txEl>
                                              <p:pRg st="0" end="0"/>
                                            </p:txEl>
                                          </p:spTgt>
                                        </p:tgtEl>
                                        <p:attrNameLst>
                                          <p:attrName>ppt_y</p:attrName>
                                        </p:attrNameLst>
                                      </p:cBhvr>
                                    </p:anim>
                                    <p:animRot by="21600000">
                                      <p:cBhvr>
                                        <p:cTn id="10" dur="1000" fill="hold">
                                          <p:stCondLst>
                                            <p:cond delay="0"/>
                                          </p:stCondLst>
                                        </p:cTn>
                                        <p:tgtEl>
                                          <p:spTgt spid="3">
                                            <p:txEl>
                                              <p:pRg st="0" end="0"/>
                                            </p:txEl>
                                          </p:spTgt>
                                        </p:tgtEl>
                                        <p:attrNameLst>
                                          <p:attrName>r</p:attrName>
                                        </p:attrNameLst>
                                      </p:cBhvr>
                                    </p:animRot>
                                  </p:childTnLst>
                                </p:cTn>
                              </p:par>
                              <p:par>
                                <p:cTn id="11" presetID="56" presetClass="entr" presetSubtype="0" fill="hold" nodeType="withEffect">
                                  <p:stCondLst>
                                    <p:cond delay="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 by="(-#ppt_w*2)" calcmode="lin" valueType="num">
                                      <p:cBhvr rctx="PPT">
                                        <p:cTn id="13" dur="500" autoRev="1" fill="hold">
                                          <p:stCondLst>
                                            <p:cond delay="0"/>
                                          </p:stCondLst>
                                        </p:cTn>
                                        <p:tgtEl>
                                          <p:spTgt spid="3">
                                            <p:txEl>
                                              <p:pRg st="2" end="2"/>
                                            </p:txEl>
                                          </p:spTgt>
                                        </p:tgtEl>
                                        <p:attrNameLst>
                                          <p:attrName>ppt_w</p:attrName>
                                        </p:attrNameLst>
                                      </p:cBhvr>
                                    </p:anim>
                                    <p:anim by="(#ppt_w*0.50)" calcmode="lin" valueType="num">
                                      <p:cBhvr>
                                        <p:cTn id="14" dur="500" decel="50000" autoRev="1" fill="hold">
                                          <p:stCondLst>
                                            <p:cond delay="0"/>
                                          </p:stCondLst>
                                        </p:cTn>
                                        <p:tgtEl>
                                          <p:spTgt spid="3">
                                            <p:txEl>
                                              <p:pRg st="2" end="2"/>
                                            </p:txEl>
                                          </p:spTgt>
                                        </p:tgtEl>
                                        <p:attrNameLst>
                                          <p:attrName>ppt_x</p:attrName>
                                        </p:attrNameLst>
                                      </p:cBhvr>
                                    </p:anim>
                                    <p:anim from="(-#ppt_h/2)" to="(#ppt_y)" calcmode="lin" valueType="num">
                                      <p:cBhvr>
                                        <p:cTn id="15" dur="1000" fill="hold">
                                          <p:stCondLst>
                                            <p:cond delay="0"/>
                                          </p:stCondLst>
                                        </p:cTn>
                                        <p:tgtEl>
                                          <p:spTgt spid="3">
                                            <p:txEl>
                                              <p:pRg st="2" end="2"/>
                                            </p:txEl>
                                          </p:spTgt>
                                        </p:tgtEl>
                                        <p:attrNameLst>
                                          <p:attrName>ppt_y</p:attrName>
                                        </p:attrNameLst>
                                      </p:cBhvr>
                                    </p:anim>
                                    <p:animRot by="21600000">
                                      <p:cBhvr>
                                        <p:cTn id="16" dur="1000" fill="hold">
                                          <p:stCondLst>
                                            <p:cond delay="0"/>
                                          </p:stCondLst>
                                        </p:cTn>
                                        <p:tgtEl>
                                          <p:spTgt spid="3">
                                            <p:txEl>
                                              <p:pRg st="2" end="2"/>
                                            </p:txEl>
                                          </p:spTgt>
                                        </p:tgtEl>
                                        <p:attrNameLst>
                                          <p:attrName>r</p:attrName>
                                        </p:attrNameLst>
                                      </p:cBhvr>
                                    </p:animRot>
                                  </p:childTnLst>
                                </p:cTn>
                              </p:par>
                              <p:par>
                                <p:cTn id="17" presetID="56" presetClass="entr" presetSubtype="0" fill="hold" nodeType="withEffect">
                                  <p:stCondLst>
                                    <p:cond delay="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 by="(-#ppt_w*2)" calcmode="lin" valueType="num">
                                      <p:cBhvr rctx="PPT">
                                        <p:cTn id="19" dur="500" autoRev="1" fill="hold">
                                          <p:stCondLst>
                                            <p:cond delay="0"/>
                                          </p:stCondLst>
                                        </p:cTn>
                                        <p:tgtEl>
                                          <p:spTgt spid="3">
                                            <p:txEl>
                                              <p:pRg st="4" end="4"/>
                                            </p:txEl>
                                          </p:spTgt>
                                        </p:tgtEl>
                                        <p:attrNameLst>
                                          <p:attrName>ppt_w</p:attrName>
                                        </p:attrNameLst>
                                      </p:cBhvr>
                                    </p:anim>
                                    <p:anim by="(#ppt_w*0.50)" calcmode="lin" valueType="num">
                                      <p:cBhvr>
                                        <p:cTn id="20" dur="500" decel="50000" autoRev="1" fill="hold">
                                          <p:stCondLst>
                                            <p:cond delay="0"/>
                                          </p:stCondLst>
                                        </p:cTn>
                                        <p:tgtEl>
                                          <p:spTgt spid="3">
                                            <p:txEl>
                                              <p:pRg st="4" end="4"/>
                                            </p:txEl>
                                          </p:spTgt>
                                        </p:tgtEl>
                                        <p:attrNameLst>
                                          <p:attrName>ppt_x</p:attrName>
                                        </p:attrNameLst>
                                      </p:cBhvr>
                                    </p:anim>
                                    <p:anim from="(-#ppt_h/2)" to="(#ppt_y)" calcmode="lin" valueType="num">
                                      <p:cBhvr>
                                        <p:cTn id="21" dur="1000" fill="hold">
                                          <p:stCondLst>
                                            <p:cond delay="0"/>
                                          </p:stCondLst>
                                        </p:cTn>
                                        <p:tgtEl>
                                          <p:spTgt spid="3">
                                            <p:txEl>
                                              <p:pRg st="4" end="4"/>
                                            </p:txEl>
                                          </p:spTgt>
                                        </p:tgtEl>
                                        <p:attrNameLst>
                                          <p:attrName>ppt_y</p:attrName>
                                        </p:attrNameLst>
                                      </p:cBhvr>
                                    </p:anim>
                                    <p:animRot by="21600000">
                                      <p:cBhvr>
                                        <p:cTn id="22" dur="1000" fill="hold">
                                          <p:stCondLst>
                                            <p:cond delay="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725</Words>
  <Application>Microsoft Macintosh PowerPoint</Application>
  <PresentationFormat>Widescreen</PresentationFormat>
  <Paragraphs>37</Paragraphs>
  <Slides>21</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Kalam</vt:lpstr>
      <vt:lpstr>Overlock</vt:lpstr>
      <vt:lpstr>Office Theme</vt:lpstr>
      <vt:lpstr>The Omaha Streetcar... an Overview​ </vt:lpstr>
      <vt:lpstr>PowerPoint Presentation</vt:lpstr>
      <vt:lpstr>PowerPoint Presentation</vt:lpstr>
      <vt:lpstr>A Brief Omaha Streetcar History</vt:lpstr>
      <vt:lpstr>PowerPoint Presentation</vt:lpstr>
      <vt:lpstr>PowerPoint Presentation</vt:lpstr>
      <vt:lpstr>PowerPoint Presentation</vt:lpstr>
      <vt:lpstr>PowerPoint Presentation</vt:lpstr>
      <vt:lpstr>PowerPoint Presentation</vt:lpstr>
      <vt:lpstr>PowerPoint Presentation</vt:lpstr>
      <vt:lpstr>Turn and talk…..</vt:lpstr>
      <vt:lpstr>A Glimpse of the  Omaha Streetcar History </vt:lpstr>
      <vt:lpstr>PowerPoint Presentation</vt:lpstr>
      <vt:lpstr>Did you Know???</vt:lpstr>
      <vt:lpstr>Then and Now…</vt:lpstr>
      <vt:lpstr>PowerPoint Presentation</vt:lpstr>
      <vt:lpstr>PowerPoint Presentation</vt:lpstr>
      <vt:lpstr>PowerPoint Presentation</vt:lpstr>
      <vt:lpstr>Central High School area…</vt:lpstr>
      <vt:lpstr>A glimpse back…</vt:lpstr>
      <vt:lpstr>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Omaha Streetcar... an Overview​ </dc:title>
  <dc:creator>Chris Guardiola</dc:creator>
  <cp:lastModifiedBy>Christine Guardiola</cp:lastModifiedBy>
  <cp:revision>7</cp:revision>
  <dcterms:created xsi:type="dcterms:W3CDTF">2022-01-04T03:55:50Z</dcterms:created>
  <dcterms:modified xsi:type="dcterms:W3CDTF">2022-02-01T03:07:45Z</dcterms:modified>
</cp:coreProperties>
</file>