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7" r:id="rId11"/>
    <p:sldId id="262" r:id="rId12"/>
    <p:sldId id="268" r:id="rId13"/>
    <p:sldId id="269" r:id="rId14"/>
    <p:sldId id="263" r:id="rId15"/>
    <p:sldId id="270" r:id="rId16"/>
    <p:sldId id="264" r:id="rId17"/>
    <p:sldId id="271"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4F337-60E7-15FE-6458-EB9D7D254644}" v="2" dt="2024-08-28T22:26:16.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701"/>
  </p:normalViewPr>
  <p:slideViewPr>
    <p:cSldViewPr snapToGrid="0">
      <p:cViewPr varScale="1">
        <p:scale>
          <a:sx n="104" d="100"/>
          <a:sy n="104"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Behne" userId="S::ebehnel494@ops.org::8b366515-088d-4d0a-b4fc-157c9184961e" providerId="AD" clId="Web-{79C4F337-60E7-15FE-6458-EB9D7D254644}"/>
    <pc:docChg chg="modSld">
      <pc:chgData name="Lindsay Behne" userId="S::ebehnel494@ops.org::8b366515-088d-4d0a-b4fc-157c9184961e" providerId="AD" clId="Web-{79C4F337-60E7-15FE-6458-EB9D7D254644}" dt="2024-08-28T22:26:16.525" v="1" actId="20577"/>
      <pc:docMkLst>
        <pc:docMk/>
      </pc:docMkLst>
      <pc:sldChg chg="modSp">
        <pc:chgData name="Lindsay Behne" userId="S::ebehnel494@ops.org::8b366515-088d-4d0a-b4fc-157c9184961e" providerId="AD" clId="Web-{79C4F337-60E7-15FE-6458-EB9D7D254644}" dt="2024-08-28T22:26:16.525" v="1" actId="20577"/>
        <pc:sldMkLst>
          <pc:docMk/>
          <pc:sldMk cId="1030067233" sldId="266"/>
        </pc:sldMkLst>
        <pc:spChg chg="mod">
          <ac:chgData name="Lindsay Behne" userId="S::ebehnel494@ops.org::8b366515-088d-4d0a-b4fc-157c9184961e" providerId="AD" clId="Web-{79C4F337-60E7-15FE-6458-EB9D7D254644}" dt="2024-08-28T22:26:16.525" v="1" actId="20577"/>
          <ac:spMkLst>
            <pc:docMk/>
            <pc:sldMk cId="1030067233" sldId="266"/>
            <ac:spMk id="3" creationId="{5A8FEC9A-33F7-C778-70D3-FE90855F6DAD}"/>
          </ac:spMkLst>
        </pc:spChg>
      </pc:sldChg>
    </pc:docChg>
  </pc:docChgLst>
  <pc:docChgLst>
    <pc:chgData name="Wesley Jensen" userId="ffa6aeaa-4848-4786-9146-d88ad68d4ac9" providerId="ADAL" clId="{744118FC-E80E-7E49-8B54-6591044A5764}"/>
    <pc:docChg chg="custSel modSld">
      <pc:chgData name="Wesley Jensen" userId="ffa6aeaa-4848-4786-9146-d88ad68d4ac9" providerId="ADAL" clId="{744118FC-E80E-7E49-8B54-6591044A5764}" dt="2024-06-05T14:38:25.792" v="26" actId="27636"/>
      <pc:docMkLst>
        <pc:docMk/>
      </pc:docMkLst>
      <pc:sldChg chg="modSp mod">
        <pc:chgData name="Wesley Jensen" userId="ffa6aeaa-4848-4786-9146-d88ad68d4ac9" providerId="ADAL" clId="{744118FC-E80E-7E49-8B54-6591044A5764}" dt="2024-06-05T14:35:50.291" v="13" actId="14100"/>
        <pc:sldMkLst>
          <pc:docMk/>
          <pc:sldMk cId="251272278" sldId="260"/>
        </pc:sldMkLst>
        <pc:spChg chg="mod">
          <ac:chgData name="Wesley Jensen" userId="ffa6aeaa-4848-4786-9146-d88ad68d4ac9" providerId="ADAL" clId="{744118FC-E80E-7E49-8B54-6591044A5764}" dt="2024-06-05T14:35:50.291" v="13" actId="14100"/>
          <ac:spMkLst>
            <pc:docMk/>
            <pc:sldMk cId="251272278" sldId="260"/>
            <ac:spMk id="2" creationId="{CF5703DB-6FED-89D5-0E6F-7111210E3469}"/>
          </ac:spMkLst>
        </pc:spChg>
        <pc:spChg chg="mod">
          <ac:chgData name="Wesley Jensen" userId="ffa6aeaa-4848-4786-9146-d88ad68d4ac9" providerId="ADAL" clId="{744118FC-E80E-7E49-8B54-6591044A5764}" dt="2024-06-05T14:35:43.862" v="11" actId="1076"/>
          <ac:spMkLst>
            <pc:docMk/>
            <pc:sldMk cId="251272278" sldId="260"/>
            <ac:spMk id="3" creationId="{EC2B3B0A-3E8C-EF9F-AB68-128B164DFA41}"/>
          </ac:spMkLst>
        </pc:spChg>
      </pc:sldChg>
      <pc:sldChg chg="modSp mod">
        <pc:chgData name="Wesley Jensen" userId="ffa6aeaa-4848-4786-9146-d88ad68d4ac9" providerId="ADAL" clId="{744118FC-E80E-7E49-8B54-6591044A5764}" dt="2024-06-05T14:37:57.978" v="20" actId="27636"/>
        <pc:sldMkLst>
          <pc:docMk/>
          <pc:sldMk cId="3273836072" sldId="261"/>
        </pc:sldMkLst>
        <pc:spChg chg="mod">
          <ac:chgData name="Wesley Jensen" userId="ffa6aeaa-4848-4786-9146-d88ad68d4ac9" providerId="ADAL" clId="{744118FC-E80E-7E49-8B54-6591044A5764}" dt="2024-06-05T14:37:49.307" v="14" actId="1076"/>
          <ac:spMkLst>
            <pc:docMk/>
            <pc:sldMk cId="3273836072" sldId="261"/>
            <ac:spMk id="2" creationId="{E9E90392-DCD0-70C7-A9A6-5ECEC3A2F78B}"/>
          </ac:spMkLst>
        </pc:spChg>
        <pc:spChg chg="mod">
          <ac:chgData name="Wesley Jensen" userId="ffa6aeaa-4848-4786-9146-d88ad68d4ac9" providerId="ADAL" clId="{744118FC-E80E-7E49-8B54-6591044A5764}" dt="2024-06-05T14:37:57.978" v="20" actId="27636"/>
          <ac:spMkLst>
            <pc:docMk/>
            <pc:sldMk cId="3273836072" sldId="261"/>
            <ac:spMk id="3" creationId="{8307DE20-65F4-E3B9-3ADF-FD072CC07CEE}"/>
          </ac:spMkLst>
        </pc:spChg>
      </pc:sldChg>
      <pc:sldChg chg="modSp mod">
        <pc:chgData name="Wesley Jensen" userId="ffa6aeaa-4848-4786-9146-d88ad68d4ac9" providerId="ADAL" clId="{744118FC-E80E-7E49-8B54-6591044A5764}" dt="2024-06-05T14:38:05.870" v="21" actId="403"/>
        <pc:sldMkLst>
          <pc:docMk/>
          <pc:sldMk cId="2997143485" sldId="267"/>
        </pc:sldMkLst>
        <pc:spChg chg="mod">
          <ac:chgData name="Wesley Jensen" userId="ffa6aeaa-4848-4786-9146-d88ad68d4ac9" providerId="ADAL" clId="{744118FC-E80E-7E49-8B54-6591044A5764}" dt="2024-06-05T14:38:05.870" v="21" actId="403"/>
          <ac:spMkLst>
            <pc:docMk/>
            <pc:sldMk cId="2997143485" sldId="267"/>
            <ac:spMk id="3" creationId="{7D6B0E65-FA6C-3743-494B-8AD571FBB943}"/>
          </ac:spMkLst>
        </pc:spChg>
      </pc:sldChg>
      <pc:sldChg chg="modSp mod">
        <pc:chgData name="Wesley Jensen" userId="ffa6aeaa-4848-4786-9146-d88ad68d4ac9" providerId="ADAL" clId="{744118FC-E80E-7E49-8B54-6591044A5764}" dt="2024-06-05T14:38:25.792" v="26" actId="27636"/>
        <pc:sldMkLst>
          <pc:docMk/>
          <pc:sldMk cId="2951893293" sldId="268"/>
        </pc:sldMkLst>
        <pc:spChg chg="mod">
          <ac:chgData name="Wesley Jensen" userId="ffa6aeaa-4848-4786-9146-d88ad68d4ac9" providerId="ADAL" clId="{744118FC-E80E-7E49-8B54-6591044A5764}" dt="2024-06-05T14:38:18.741" v="22" actId="1076"/>
          <ac:spMkLst>
            <pc:docMk/>
            <pc:sldMk cId="2951893293" sldId="268"/>
            <ac:spMk id="2" creationId="{3D2B71BA-8D20-BC6D-384D-B937D6DDDFF0}"/>
          </ac:spMkLst>
        </pc:spChg>
        <pc:spChg chg="mod">
          <ac:chgData name="Wesley Jensen" userId="ffa6aeaa-4848-4786-9146-d88ad68d4ac9" providerId="ADAL" clId="{744118FC-E80E-7E49-8B54-6591044A5764}" dt="2024-06-05T14:38:25.792" v="26" actId="27636"/>
          <ac:spMkLst>
            <pc:docMk/>
            <pc:sldMk cId="2951893293" sldId="268"/>
            <ac:spMk id="3" creationId="{A38015DA-2FCC-25AE-92EC-375121F62D0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245D-D3F6-9140-3DFD-3DECC47BE1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454378-2029-6DAC-D141-8FD48C97D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21100-70A8-D44B-B4F1-B0CA70A3E4E6}"/>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5" name="Footer Placeholder 4">
            <a:extLst>
              <a:ext uri="{FF2B5EF4-FFF2-40B4-BE49-F238E27FC236}">
                <a16:creationId xmlns:a16="http://schemas.microsoft.com/office/drawing/2014/main" id="{1D7E8CBB-75E8-28C9-B244-996E7C507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63BEA-C6F9-10B8-4727-80D3BB9FE77E}"/>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80960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FE9-1248-2AFD-B198-831EF12133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49DB9F-35E5-9CE8-4971-0194F19835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ACF57-5A00-DAA8-20EE-289DA01B8FE4}"/>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5" name="Footer Placeholder 4">
            <a:extLst>
              <a:ext uri="{FF2B5EF4-FFF2-40B4-BE49-F238E27FC236}">
                <a16:creationId xmlns:a16="http://schemas.microsoft.com/office/drawing/2014/main" id="{54BA9016-FD7D-8F8E-BFBA-88148A213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FD361-7967-F879-BD0C-BA2CD71010A7}"/>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357239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28A501-A1F0-EA32-588A-6A052B3911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9C1CCF-057D-AE5D-6CEA-AD65AC5999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F9005-6555-F124-D15A-4E68CAC90871}"/>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5" name="Footer Placeholder 4">
            <a:extLst>
              <a:ext uri="{FF2B5EF4-FFF2-40B4-BE49-F238E27FC236}">
                <a16:creationId xmlns:a16="http://schemas.microsoft.com/office/drawing/2014/main" id="{A20BB811-CE3C-A10F-5856-30C80A2AE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193BE-2C55-9713-E49E-87A83C431347}"/>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62397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7C17C-7126-9E27-A176-660E70905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9DD869-0F91-05D1-80BA-2C7CD2B898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F22A0-64AF-75D4-FFBF-A5D897321154}"/>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5" name="Footer Placeholder 4">
            <a:extLst>
              <a:ext uri="{FF2B5EF4-FFF2-40B4-BE49-F238E27FC236}">
                <a16:creationId xmlns:a16="http://schemas.microsoft.com/office/drawing/2014/main" id="{7F4BFD1D-13B1-07EF-8633-1870FAF9C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8D776-94E7-9158-6225-0B6FA427773C}"/>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27318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926C-2A3F-893B-A52A-4E67CD8CB2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23EAEB-1CD5-A365-BFBA-06139EC8C6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C8D767-B771-72E7-D1D4-F57009F83DD6}"/>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5" name="Footer Placeholder 4">
            <a:extLst>
              <a:ext uri="{FF2B5EF4-FFF2-40B4-BE49-F238E27FC236}">
                <a16:creationId xmlns:a16="http://schemas.microsoft.com/office/drawing/2014/main" id="{056EDD55-2AA5-36B3-B321-063773F63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CE5CD-2571-7791-A9D7-74C1EE245EF5}"/>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45894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EE89-B402-3D6D-FAD1-F1143A319C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D38EC2-669B-C291-BC2D-9080B09FE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E33E2E-E6B5-A0B6-7DB1-CB1B7FE46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1553F7-D66C-91BF-F1B7-379361401040}"/>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6" name="Footer Placeholder 5">
            <a:extLst>
              <a:ext uri="{FF2B5EF4-FFF2-40B4-BE49-F238E27FC236}">
                <a16:creationId xmlns:a16="http://schemas.microsoft.com/office/drawing/2014/main" id="{689192F8-49AF-3EAD-10C1-85AE9C3D7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C4735-E2BF-D83B-353C-2C8EF031AED7}"/>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321270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34C5-3C7B-1D43-82D5-22243D62C8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830E1B-73F8-9179-BE47-AB4FCE867C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BAA57-1D72-AD1D-D25F-2F3CD71A90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DBAA37-8D17-7E51-F292-7755FBE13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4634F-EDA0-FFEE-BBC9-BB0FE50D22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E13B24-3136-070C-4B43-3E6244B2F58B}"/>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8" name="Footer Placeholder 7">
            <a:extLst>
              <a:ext uri="{FF2B5EF4-FFF2-40B4-BE49-F238E27FC236}">
                <a16:creationId xmlns:a16="http://schemas.microsoft.com/office/drawing/2014/main" id="{21497106-60FA-38CF-55AB-C91CBE8C78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147892-E9B3-DA2B-4CE7-B79B98FF59C5}"/>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3600793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0C50C-D792-C296-0B74-1CFEEECAF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1674AD-862C-AADB-6414-5E52308431E5}"/>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4" name="Footer Placeholder 3">
            <a:extLst>
              <a:ext uri="{FF2B5EF4-FFF2-40B4-BE49-F238E27FC236}">
                <a16:creationId xmlns:a16="http://schemas.microsoft.com/office/drawing/2014/main" id="{909A5CA0-1E17-97E6-9728-58602E2AED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8E9943-3A57-2047-EC47-E672F7AD1DDE}"/>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44957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F3B77-2FC2-8B07-36C3-A8722A23CE86}"/>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3" name="Footer Placeholder 2">
            <a:extLst>
              <a:ext uri="{FF2B5EF4-FFF2-40B4-BE49-F238E27FC236}">
                <a16:creationId xmlns:a16="http://schemas.microsoft.com/office/drawing/2014/main" id="{A7597F11-533F-D092-176C-3AD3C6D170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A5060D-354C-7245-70EB-C511BDDA5FA1}"/>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40166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5722-9100-67C1-A24B-437B590CD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6F4199-ECA0-11F5-DEB4-C685D5332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DDF3A8-D29B-9B22-4347-A2FE17455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DDE3C8-6916-64D0-E517-DFCF672768A4}"/>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6" name="Footer Placeholder 5">
            <a:extLst>
              <a:ext uri="{FF2B5EF4-FFF2-40B4-BE49-F238E27FC236}">
                <a16:creationId xmlns:a16="http://schemas.microsoft.com/office/drawing/2014/main" id="{5C7B60E7-26DC-FF2E-7F98-0624F0D29B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0052E-DB17-6569-F6D2-992693061FA5}"/>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113192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432F2-25E9-093D-0A58-1AA54BA636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584CA6-54AF-A424-FA7D-FE96520B6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504ACA-3512-C7C0-C8AD-A2BB72E2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C8CBD9-8939-96A1-CE41-029D5BA076BD}"/>
              </a:ext>
            </a:extLst>
          </p:cNvPr>
          <p:cNvSpPr>
            <a:spLocks noGrp="1"/>
          </p:cNvSpPr>
          <p:nvPr>
            <p:ph type="dt" sz="half" idx="10"/>
          </p:nvPr>
        </p:nvSpPr>
        <p:spPr/>
        <p:txBody>
          <a:bodyPr/>
          <a:lstStyle/>
          <a:p>
            <a:fld id="{7507E922-5F2F-448A-AB10-58F4C87DBCD8}" type="datetimeFigureOut">
              <a:rPr lang="en-US" smtClean="0"/>
              <a:t>8/28/2024</a:t>
            </a:fld>
            <a:endParaRPr lang="en-US"/>
          </a:p>
        </p:txBody>
      </p:sp>
      <p:sp>
        <p:nvSpPr>
          <p:cNvPr id="6" name="Footer Placeholder 5">
            <a:extLst>
              <a:ext uri="{FF2B5EF4-FFF2-40B4-BE49-F238E27FC236}">
                <a16:creationId xmlns:a16="http://schemas.microsoft.com/office/drawing/2014/main" id="{AC69F632-702A-D9A6-F050-1E039FB15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CBC599-D3F8-8641-F727-F593F4DC017F}"/>
              </a:ext>
            </a:extLst>
          </p:cNvPr>
          <p:cNvSpPr>
            <a:spLocks noGrp="1"/>
          </p:cNvSpPr>
          <p:nvPr>
            <p:ph type="sldNum" sz="quarter" idx="12"/>
          </p:nvPr>
        </p:nvSpPr>
        <p:spPr/>
        <p:txBody>
          <a:bodyPr/>
          <a:lstStyle/>
          <a:p>
            <a:fld id="{A561BABF-2DAE-4CE1-B759-ACC84F184D80}" type="slidenum">
              <a:rPr lang="en-US" smtClean="0"/>
              <a:t>‹#›</a:t>
            </a:fld>
            <a:endParaRPr lang="en-US"/>
          </a:p>
        </p:txBody>
      </p:sp>
    </p:spTree>
    <p:extLst>
      <p:ext uri="{BB962C8B-B14F-4D97-AF65-F5344CB8AC3E}">
        <p14:creationId xmlns:p14="http://schemas.microsoft.com/office/powerpoint/2010/main" val="318557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62C1D8-E461-8262-B4CE-2294FDF9F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C65C5D-FE7E-D5B0-0518-251B0918A4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BCEE1-3FD0-8E78-2E51-7927B6E0B7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7E922-5F2F-448A-AB10-58F4C87DBCD8}" type="datetimeFigureOut">
              <a:rPr lang="en-US" smtClean="0"/>
              <a:t>8/28/2024</a:t>
            </a:fld>
            <a:endParaRPr lang="en-US"/>
          </a:p>
        </p:txBody>
      </p:sp>
      <p:sp>
        <p:nvSpPr>
          <p:cNvPr id="5" name="Footer Placeholder 4">
            <a:extLst>
              <a:ext uri="{FF2B5EF4-FFF2-40B4-BE49-F238E27FC236}">
                <a16:creationId xmlns:a16="http://schemas.microsoft.com/office/drawing/2014/main" id="{E78B6D45-456D-68A2-1951-F53D7AF12E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4BCD39-DDAF-4530-5C64-96F74AC92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1BABF-2DAE-4CE1-B759-ACC84F184D80}" type="slidenum">
              <a:rPr lang="en-US" smtClean="0"/>
              <a:t>‹#›</a:t>
            </a:fld>
            <a:endParaRPr lang="en-US"/>
          </a:p>
        </p:txBody>
      </p:sp>
    </p:spTree>
    <p:extLst>
      <p:ext uri="{BB962C8B-B14F-4D97-AF65-F5344CB8AC3E}">
        <p14:creationId xmlns:p14="http://schemas.microsoft.com/office/powerpoint/2010/main" val="2391894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rriam-webster.com/" TargetMode="External"/><Relationship Id="rId2" Type="http://schemas.openxmlformats.org/officeDocument/2006/relationships/hyperlink" Target="https://www.pewresearch.org/short-reads/2020/02/25/the-changing-categories-the-u-s-has-used-to-measure-race/" TargetMode="External"/><Relationship Id="rId1" Type="http://schemas.openxmlformats.org/officeDocument/2006/relationships/slideLayout" Target="../slideLayouts/slideLayout2.xml"/><Relationship Id="rId4" Type="http://schemas.openxmlformats.org/officeDocument/2006/relationships/hyperlink" Target="https://www.uah.edu/diversity/news/15567-which-is-the-correct-terminology-black-african-american-or-people-of-color#:~:text=Young%20Black%20activists%20in%20the,at%20the%20University%20of%20Minnesot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ensus.gov/data-tools/demo/race/MREAD_1790_2010.html"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icryl.com/media/a-black-man-in-three-quarter-profile-bb7a9f" TargetMode="External"/><Relationship Id="rId7" Type="http://schemas.openxmlformats.org/officeDocument/2006/relationships/hyperlink" Target="https://creativecommons.org/licenses/by-nc-nd/3.0/"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culturacientifica.com/2014/08/17/el-proyecto-abecedario/"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okinawa-soba/2723770979/in/photostream/"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metmuseum.org/art/collection/search/491391"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7"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1FE20A0A-CFD7-8385-40B9-829A96036B7C}"/>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A Name Is Not Just A Name</a:t>
            </a:r>
          </a:p>
        </p:txBody>
      </p:sp>
      <p:sp>
        <p:nvSpPr>
          <p:cNvPr id="3" name="Subtitle 2">
            <a:extLst>
              <a:ext uri="{FF2B5EF4-FFF2-40B4-BE49-F238E27FC236}">
                <a16:creationId xmlns:a16="http://schemas.microsoft.com/office/drawing/2014/main" id="{3E42A6BB-E30D-FD85-9F00-47992137040E}"/>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MIHV</a:t>
            </a:r>
          </a:p>
        </p:txBody>
      </p:sp>
    </p:spTree>
    <p:extLst>
      <p:ext uri="{BB962C8B-B14F-4D97-AF65-F5344CB8AC3E}">
        <p14:creationId xmlns:p14="http://schemas.microsoft.com/office/powerpoint/2010/main" val="130481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359F0588-5FB8-BF4D-696C-AC59C662F200}"/>
              </a:ext>
            </a:extLst>
          </p:cNvPr>
          <p:cNvSpPr>
            <a:spLocks noGrp="1"/>
          </p:cNvSpPr>
          <p:nvPr>
            <p:ph type="title"/>
          </p:nvPr>
        </p:nvSpPr>
        <p:spPr>
          <a:xfrm>
            <a:off x="1268127" y="2023558"/>
            <a:ext cx="3521265" cy="2491292"/>
          </a:xfrm>
        </p:spPr>
        <p:txBody>
          <a:bodyPr anchor="t">
            <a:normAutofit/>
          </a:bodyPr>
          <a:lstStyle/>
          <a:p>
            <a:r>
              <a:rPr lang="en-US" sz="4000" u="sng"/>
              <a:t>Exceptions for the terms </a:t>
            </a:r>
            <a:br>
              <a:rPr lang="en-US" sz="4000" u="sng"/>
            </a:br>
            <a:r>
              <a:rPr lang="en-US" sz="4000" u="sng"/>
              <a:t>“Negro” and “Colored”</a:t>
            </a:r>
            <a:endParaRPr lang="en-US" sz="4000"/>
          </a:p>
        </p:txBody>
      </p:sp>
      <p:sp>
        <p:nvSpPr>
          <p:cNvPr id="18"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1C673BB-22EE-68AA-C87B-7F841016D1D7}"/>
              </a:ext>
            </a:extLst>
          </p:cNvPr>
          <p:cNvSpPr>
            <a:spLocks noGrp="1"/>
          </p:cNvSpPr>
          <p:nvPr>
            <p:ph idx="1"/>
          </p:nvPr>
        </p:nvSpPr>
        <p:spPr>
          <a:xfrm>
            <a:off x="6099175" y="1311088"/>
            <a:ext cx="5276850" cy="4327261"/>
          </a:xfrm>
        </p:spPr>
        <p:txBody>
          <a:bodyPr>
            <a:normAutofit/>
          </a:bodyPr>
          <a:lstStyle/>
          <a:p>
            <a:r>
              <a:rPr lang="en-US" sz="2400" b="0" i="0" dirty="0">
                <a:solidFill>
                  <a:schemeClr val="tx1">
                    <a:alpha val="80000"/>
                  </a:schemeClr>
                </a:solidFill>
                <a:effectLst/>
                <a:latin typeface="Open Sans" panose="020B0606030504020204" pitchFamily="34" charset="0"/>
              </a:rPr>
              <a:t>“The adjective </a:t>
            </a:r>
            <a:r>
              <a:rPr lang="en-US" sz="2400" b="0" i="1" dirty="0">
                <a:solidFill>
                  <a:schemeClr val="tx1">
                    <a:alpha val="80000"/>
                  </a:schemeClr>
                </a:solidFill>
                <a:effectLst/>
                <a:latin typeface="Open Sans" panose="020B0606030504020204" pitchFamily="34" charset="0"/>
              </a:rPr>
              <a:t>colored</a:t>
            </a:r>
            <a:r>
              <a:rPr lang="en-US" sz="2400" b="0" i="0" dirty="0">
                <a:solidFill>
                  <a:schemeClr val="tx1">
                    <a:alpha val="80000"/>
                  </a:schemeClr>
                </a:solidFill>
                <a:effectLst/>
                <a:latin typeface="Open Sans" panose="020B0606030504020204" pitchFamily="34" charset="0"/>
              </a:rPr>
              <a:t> remains in the full name of the NAACP (the National Association for the Advancement of Colored People), a civil rights organization founded in the early 20th century. The use of </a:t>
            </a:r>
            <a:r>
              <a:rPr lang="en-US" sz="2400" b="0" i="1" dirty="0">
                <a:solidFill>
                  <a:schemeClr val="tx1">
                    <a:alpha val="80000"/>
                  </a:schemeClr>
                </a:solidFill>
                <a:effectLst/>
                <a:latin typeface="Open Sans" panose="020B0606030504020204" pitchFamily="34" charset="0"/>
              </a:rPr>
              <a:t>colored</a:t>
            </a:r>
            <a:r>
              <a:rPr lang="en-US" sz="2400" b="0" i="0" dirty="0">
                <a:solidFill>
                  <a:schemeClr val="tx1">
                    <a:alpha val="80000"/>
                  </a:schemeClr>
                </a:solidFill>
                <a:effectLst/>
                <a:latin typeface="Open Sans" panose="020B0606030504020204" pitchFamily="34" charset="0"/>
              </a:rPr>
              <a:t> in this name is not regarded as offensive. The adjective </a:t>
            </a:r>
            <a:r>
              <a:rPr lang="en-US" sz="2400" b="0" i="1" dirty="0">
                <a:solidFill>
                  <a:schemeClr val="tx1">
                    <a:alpha val="80000"/>
                  </a:schemeClr>
                </a:solidFill>
                <a:effectLst/>
                <a:latin typeface="Open Sans" panose="020B0606030504020204" pitchFamily="34" charset="0"/>
              </a:rPr>
              <a:t>colored</a:t>
            </a:r>
            <a:r>
              <a:rPr lang="en-US" sz="2400" b="0" i="0" dirty="0">
                <a:solidFill>
                  <a:schemeClr val="tx1">
                    <a:alpha val="80000"/>
                  </a:schemeClr>
                </a:solidFill>
                <a:effectLst/>
                <a:latin typeface="Open Sans" panose="020B0606030504020204" pitchFamily="34" charset="0"/>
              </a:rPr>
              <a:t> is also occasionally still used in self-reference by Black people, but its use by others is offensive.”</a:t>
            </a:r>
            <a:endParaRPr lang="en-US" sz="2400" dirty="0">
              <a:solidFill>
                <a:schemeClr val="tx1">
                  <a:alpha val="80000"/>
                </a:schemeClr>
              </a:solidFill>
            </a:endParaRPr>
          </a:p>
        </p:txBody>
      </p:sp>
    </p:spTree>
    <p:extLst>
      <p:ext uri="{BB962C8B-B14F-4D97-AF65-F5344CB8AC3E}">
        <p14:creationId xmlns:p14="http://schemas.microsoft.com/office/powerpoint/2010/main" val="34271804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43763-014D-C46F-E592-9CFB5B8FE1B5}"/>
              </a:ext>
            </a:extLst>
          </p:cNvPr>
          <p:cNvSpPr>
            <a:spLocks noGrp="1"/>
          </p:cNvSpPr>
          <p:nvPr>
            <p:ph type="title"/>
          </p:nvPr>
        </p:nvSpPr>
        <p:spPr>
          <a:xfrm>
            <a:off x="6513788" y="365125"/>
            <a:ext cx="4840010" cy="1807305"/>
          </a:xfrm>
        </p:spPr>
        <p:txBody>
          <a:bodyPr>
            <a:normAutofit/>
          </a:bodyPr>
          <a:lstStyle/>
          <a:p>
            <a:r>
              <a:rPr lang="en-US"/>
              <a:t>Black</a:t>
            </a:r>
            <a:endParaRPr lang="en-US" dirty="0"/>
          </a:p>
        </p:txBody>
      </p:sp>
      <p:pic>
        <p:nvPicPr>
          <p:cNvPr id="16" name="Picture 4" descr="hand holding ball">
            <a:extLst>
              <a:ext uri="{FF2B5EF4-FFF2-40B4-BE49-F238E27FC236}">
                <a16:creationId xmlns:a16="http://schemas.microsoft.com/office/drawing/2014/main" id="{A166D17D-40AC-7709-CFED-9499A7CBDC2C}"/>
              </a:ext>
            </a:extLst>
          </p:cNvPr>
          <p:cNvPicPr>
            <a:picLocks noChangeAspect="1"/>
          </p:cNvPicPr>
          <p:nvPr/>
        </p:nvPicPr>
        <p:blipFill rotWithShape="1">
          <a:blip r:embed="rId2"/>
          <a:srcRect l="22221" r="1846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6ED8E312-5747-6836-B231-6C2447DD7AC9}"/>
              </a:ext>
            </a:extLst>
          </p:cNvPr>
          <p:cNvSpPr>
            <a:spLocks noGrp="1"/>
          </p:cNvSpPr>
          <p:nvPr>
            <p:ph idx="1"/>
          </p:nvPr>
        </p:nvSpPr>
        <p:spPr>
          <a:xfrm>
            <a:off x="6513788" y="2333297"/>
            <a:ext cx="4840010" cy="3843666"/>
          </a:xfrm>
        </p:spPr>
        <p:txBody>
          <a:bodyPr>
            <a:normAutofit/>
          </a:bodyPr>
          <a:lstStyle/>
          <a:p>
            <a:pPr marL="0" indent="0">
              <a:buNone/>
            </a:pPr>
            <a:endParaRPr lang="en-US" sz="2000" b="0" i="0">
              <a:effectLst/>
              <a:latin typeface="Open Sans" panose="020B0606030504020204" pitchFamily="34" charset="0"/>
            </a:endParaRPr>
          </a:p>
          <a:p>
            <a:pPr marL="0" indent="0">
              <a:buNone/>
            </a:pPr>
            <a:r>
              <a:rPr lang="en-US" sz="2000" b="0" i="0">
                <a:effectLst/>
                <a:latin typeface="Open Sans" panose="020B0606030504020204" pitchFamily="34" charset="0"/>
              </a:rPr>
              <a:t>“of or relating to any of various population groups of especially African ancestry often considered as having dark </a:t>
            </a:r>
            <a:r>
              <a:rPr lang="en-US" sz="2000" b="0" i="0" u="none" strike="noStrike">
                <a:effectLst/>
                <a:latin typeface="Open Sans" panose="020B0606030504020204" pitchFamily="34" charset="0"/>
              </a:rPr>
              <a:t>pigmentation</a:t>
            </a:r>
            <a:r>
              <a:rPr lang="en-US" sz="2000" b="0" i="0">
                <a:effectLst/>
                <a:latin typeface="Open Sans" panose="020B0606030504020204" pitchFamily="34" charset="0"/>
              </a:rPr>
              <a:t> of the skin but in fact having a wide range of skin colors”</a:t>
            </a:r>
          </a:p>
          <a:p>
            <a:pPr marL="0" indent="0">
              <a:buNone/>
            </a:pPr>
            <a:endParaRPr lang="en-US" sz="2000">
              <a:latin typeface="Open Sans" panose="020B0606030504020204" pitchFamily="34" charset="0"/>
            </a:endParaRPr>
          </a:p>
          <a:p>
            <a:pPr marL="0" indent="0">
              <a:buNone/>
            </a:pPr>
            <a:r>
              <a:rPr lang="en-US" sz="2000" b="0" i="0">
                <a:effectLst/>
                <a:latin typeface="Google Sans"/>
              </a:rPr>
              <a:t>“a racialized classification of people, usually a political and skin color-based category for specific populations with a mid to dark brown complexion.”</a:t>
            </a:r>
            <a:endParaRPr lang="en-US" sz="2000"/>
          </a:p>
        </p:txBody>
      </p:sp>
    </p:spTree>
    <p:extLst>
      <p:ext uri="{BB962C8B-B14F-4D97-AF65-F5344CB8AC3E}">
        <p14:creationId xmlns:p14="http://schemas.microsoft.com/office/powerpoint/2010/main" val="7471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6A81B2A-1CB8-7788-9214-14598D2CE65C}"/>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Black</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2BDDC5-96FC-84F5-952B-5A7EB5154B65}"/>
              </a:ext>
            </a:extLst>
          </p:cNvPr>
          <p:cNvSpPr>
            <a:spLocks noGrp="1"/>
          </p:cNvSpPr>
          <p:nvPr>
            <p:ph idx="1"/>
          </p:nvPr>
        </p:nvSpPr>
        <p:spPr>
          <a:xfrm>
            <a:off x="6293224" y="860612"/>
            <a:ext cx="4797909" cy="5023821"/>
          </a:xfrm>
        </p:spPr>
        <p:txBody>
          <a:bodyPr anchor="ctr">
            <a:noAutofit/>
          </a:bodyPr>
          <a:lstStyle/>
          <a:p>
            <a:r>
              <a:rPr lang="en-US" sz="3200" b="0" i="0" dirty="0">
                <a:solidFill>
                  <a:schemeClr val="bg1"/>
                </a:solidFill>
                <a:effectLst/>
                <a:latin typeface="Google Sans"/>
              </a:rPr>
              <a:t>“Young Black activists in the United States started using "Black" in the 1960s when referring to descendants of slaves as a way to leave the term "Negro" and the Jim Crow era behind, says Keith Mayes, associate professor of African American and African Studies at the University of Minnesota.”</a:t>
            </a:r>
            <a:endParaRPr lang="en-US" sz="3200" dirty="0">
              <a:solidFill>
                <a:schemeClr val="bg1"/>
              </a:solidFill>
            </a:endParaRPr>
          </a:p>
        </p:txBody>
      </p:sp>
    </p:spTree>
    <p:extLst>
      <p:ext uri="{BB962C8B-B14F-4D97-AF65-F5344CB8AC3E}">
        <p14:creationId xmlns:p14="http://schemas.microsoft.com/office/powerpoint/2010/main" val="380115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516AA-902E-1903-D966-60840B6B6978}"/>
              </a:ext>
            </a:extLst>
          </p:cNvPr>
          <p:cNvSpPr>
            <a:spLocks noGrp="1"/>
          </p:cNvSpPr>
          <p:nvPr>
            <p:ph type="title"/>
          </p:nvPr>
        </p:nvSpPr>
        <p:spPr/>
        <p:txBody>
          <a:bodyPr/>
          <a:lstStyle/>
          <a:p>
            <a:r>
              <a:rPr lang="en-US"/>
              <a:t>African American</a:t>
            </a:r>
          </a:p>
        </p:txBody>
      </p:sp>
      <p:sp>
        <p:nvSpPr>
          <p:cNvPr id="3" name="Content Placeholder 2">
            <a:extLst>
              <a:ext uri="{FF2B5EF4-FFF2-40B4-BE49-F238E27FC236}">
                <a16:creationId xmlns:a16="http://schemas.microsoft.com/office/drawing/2014/main" id="{D3866511-DC24-2679-E7A4-F9E87A9028F6}"/>
              </a:ext>
            </a:extLst>
          </p:cNvPr>
          <p:cNvSpPr>
            <a:spLocks noGrp="1"/>
          </p:cNvSpPr>
          <p:nvPr>
            <p:ph idx="1"/>
          </p:nvPr>
        </p:nvSpPr>
        <p:spPr/>
        <p:txBody>
          <a:bodyPr/>
          <a:lstStyle/>
          <a:p>
            <a:pPr marL="0" indent="0" algn="ctr">
              <a:buNone/>
            </a:pPr>
            <a:endParaRPr lang="en-US" b="0" i="0" dirty="0">
              <a:solidFill>
                <a:srgbClr val="29282A"/>
              </a:solidFill>
              <a:effectLst/>
              <a:latin typeface="Avenir"/>
            </a:endParaRPr>
          </a:p>
          <a:p>
            <a:pPr marL="0" indent="0" algn="ctr">
              <a:buNone/>
            </a:pPr>
            <a:r>
              <a:rPr lang="en-US" b="0" i="0" dirty="0">
                <a:solidFill>
                  <a:srgbClr val="29282A"/>
                </a:solidFill>
                <a:effectLst/>
                <a:latin typeface="Avenir"/>
              </a:rPr>
              <a:t>"African American" caught on in the US in the 1980s </a:t>
            </a:r>
          </a:p>
          <a:p>
            <a:pPr marL="0" indent="0" algn="ctr">
              <a:buNone/>
            </a:pPr>
            <a:r>
              <a:rPr lang="en-US" b="0" i="0" dirty="0">
                <a:solidFill>
                  <a:srgbClr val="29282A"/>
                </a:solidFill>
                <a:effectLst/>
                <a:latin typeface="Avenir"/>
              </a:rPr>
              <a:t>as a more “particular and historical” term than the generic </a:t>
            </a:r>
          </a:p>
          <a:p>
            <a:pPr marL="0" indent="0" algn="ctr">
              <a:buNone/>
            </a:pPr>
            <a:r>
              <a:rPr lang="en-US" b="0" i="0" dirty="0">
                <a:solidFill>
                  <a:srgbClr val="29282A"/>
                </a:solidFill>
                <a:effectLst/>
                <a:latin typeface="Avenir"/>
              </a:rPr>
              <a:t>"Black,“ Keith Mayes says.</a:t>
            </a:r>
          </a:p>
          <a:p>
            <a:pPr marL="0" indent="0" algn="ctr">
              <a:buNone/>
            </a:pPr>
            <a:endParaRPr lang="en-US" dirty="0">
              <a:solidFill>
                <a:srgbClr val="29282A"/>
              </a:solidFill>
              <a:latin typeface="Avenir"/>
            </a:endParaRPr>
          </a:p>
          <a:p>
            <a:pPr marL="0" indent="0" algn="ctr">
              <a:buNone/>
            </a:pPr>
            <a:r>
              <a:rPr lang="en-US" dirty="0">
                <a:solidFill>
                  <a:srgbClr val="29282A"/>
                </a:solidFill>
                <a:latin typeface="Avenir"/>
              </a:rPr>
              <a:t>Said to be coined term by Rev. Jesse Jackson</a:t>
            </a:r>
            <a:endParaRPr lang="en-US" dirty="0"/>
          </a:p>
        </p:txBody>
      </p:sp>
    </p:spTree>
    <p:extLst>
      <p:ext uri="{BB962C8B-B14F-4D97-AF65-F5344CB8AC3E}">
        <p14:creationId xmlns:p14="http://schemas.microsoft.com/office/powerpoint/2010/main" val="37951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7BD76-07E9-0732-0129-7B718436C872}"/>
              </a:ext>
            </a:extLst>
          </p:cNvPr>
          <p:cNvSpPr>
            <a:spLocks noGrp="1"/>
          </p:cNvSpPr>
          <p:nvPr>
            <p:ph type="title"/>
          </p:nvPr>
        </p:nvSpPr>
        <p:spPr/>
        <p:txBody>
          <a:bodyPr/>
          <a:lstStyle/>
          <a:p>
            <a:r>
              <a:rPr lang="en-US" dirty="0"/>
              <a:t>People of Color</a:t>
            </a:r>
          </a:p>
        </p:txBody>
      </p:sp>
      <p:sp>
        <p:nvSpPr>
          <p:cNvPr id="3" name="Content Placeholder 2">
            <a:extLst>
              <a:ext uri="{FF2B5EF4-FFF2-40B4-BE49-F238E27FC236}">
                <a16:creationId xmlns:a16="http://schemas.microsoft.com/office/drawing/2014/main" id="{BB0C0474-78B1-836D-D3C1-DA7AA407C0C2}"/>
              </a:ext>
            </a:extLst>
          </p:cNvPr>
          <p:cNvSpPr>
            <a:spLocks noGrp="1"/>
          </p:cNvSpPr>
          <p:nvPr>
            <p:ph idx="1"/>
          </p:nvPr>
        </p:nvSpPr>
        <p:spPr/>
        <p:txBody>
          <a:bodyPr/>
          <a:lstStyle/>
          <a:p>
            <a:pPr marL="0" indent="0" algn="ctr">
              <a:buNone/>
            </a:pPr>
            <a:endParaRPr lang="en-US" b="0" i="0" dirty="0">
              <a:solidFill>
                <a:srgbClr val="29282A"/>
              </a:solidFill>
              <a:effectLst/>
              <a:latin typeface="Avenir"/>
            </a:endParaRPr>
          </a:p>
          <a:p>
            <a:pPr marL="0" indent="0" algn="ctr">
              <a:buNone/>
            </a:pPr>
            <a:r>
              <a:rPr lang="en-US" b="0" i="0" dirty="0">
                <a:solidFill>
                  <a:srgbClr val="29282A"/>
                </a:solidFill>
                <a:effectLst/>
                <a:latin typeface="Avenir"/>
              </a:rPr>
              <a:t>"People of color" was originally meant to be a synonym of "Black," but its meaning has expanded to accommodate Latinos, Asians, Native Americans and other non-white groups, says Efren Perez, a professor of political science and psychology at the University of California Los Angeles.”</a:t>
            </a:r>
            <a:endParaRPr lang="en-US" dirty="0"/>
          </a:p>
        </p:txBody>
      </p:sp>
    </p:spTree>
    <p:extLst>
      <p:ext uri="{BB962C8B-B14F-4D97-AF65-F5344CB8AC3E}">
        <p14:creationId xmlns:p14="http://schemas.microsoft.com/office/powerpoint/2010/main" val="211286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E307-8A0F-F467-75A6-1C90573589BF}"/>
              </a:ext>
            </a:extLst>
          </p:cNvPr>
          <p:cNvSpPr>
            <a:spLocks noGrp="1"/>
          </p:cNvSpPr>
          <p:nvPr>
            <p:ph type="title"/>
          </p:nvPr>
        </p:nvSpPr>
        <p:spPr/>
        <p:txBody>
          <a:bodyPr/>
          <a:lstStyle/>
          <a:p>
            <a:pPr algn="ctr"/>
            <a:r>
              <a:rPr lang="en-US" b="1" u="sng" dirty="0"/>
              <a:t>Sources</a:t>
            </a:r>
          </a:p>
        </p:txBody>
      </p:sp>
      <p:sp>
        <p:nvSpPr>
          <p:cNvPr id="3" name="Content Placeholder 2">
            <a:extLst>
              <a:ext uri="{FF2B5EF4-FFF2-40B4-BE49-F238E27FC236}">
                <a16:creationId xmlns:a16="http://schemas.microsoft.com/office/drawing/2014/main" id="{5A8FEC9A-33F7-C778-70D3-FE90855F6DAD}"/>
              </a:ext>
            </a:extLst>
          </p:cNvPr>
          <p:cNvSpPr>
            <a:spLocks noGrp="1"/>
          </p:cNvSpPr>
          <p:nvPr>
            <p:ph idx="1"/>
          </p:nvPr>
        </p:nvSpPr>
        <p:spPr/>
        <p:txBody>
          <a:bodyPr vert="horz" lIns="91440" tIns="45720" rIns="91440" bIns="45720" rtlCol="0" anchor="t">
            <a:normAutofit/>
          </a:bodyPr>
          <a:lstStyle/>
          <a:p>
            <a:pPr marL="0" indent="0">
              <a:buNone/>
            </a:pPr>
            <a:endParaRPr lang="en-US" dirty="0">
              <a:cs typeface="Calibri"/>
            </a:endParaRPr>
          </a:p>
          <a:p>
            <a:r>
              <a:rPr lang="en-US" dirty="0">
                <a:hlinkClick r:id="rId2"/>
              </a:rPr>
              <a:t>https://www.pewresearch.org/short-reads/2020/02/25/the-changing-categories-the-u-s-has-used-to-measure-race/</a:t>
            </a:r>
            <a:endParaRPr lang="en-US" dirty="0"/>
          </a:p>
          <a:p>
            <a:r>
              <a:rPr lang="en-US" dirty="0">
                <a:hlinkClick r:id="rId3"/>
              </a:rPr>
              <a:t>https://www.merriam-webster.com</a:t>
            </a:r>
            <a:endParaRPr lang="en-US" dirty="0"/>
          </a:p>
          <a:p>
            <a:r>
              <a:rPr lang="en-US" dirty="0">
                <a:hlinkClick r:id="rId4"/>
              </a:rPr>
              <a:t>https://www.uah.edu/diversity/news/15567-which-is-the-correct-terminology-black-african-american-or-people-of-color#:~:text=Young%20Black%20activists%20in%20the,at%20the%20University%20of%20Minnesota</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03006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E17E53-8C39-6AED-404D-9278A0353BDC}"/>
              </a:ext>
            </a:extLst>
          </p:cNvPr>
          <p:cNvSpPr>
            <a:spLocks noGrp="1"/>
          </p:cNvSpPr>
          <p:nvPr>
            <p:ph type="title"/>
          </p:nvPr>
        </p:nvSpPr>
        <p:spPr>
          <a:xfrm>
            <a:off x="5232400" y="1641752"/>
            <a:ext cx="6140449" cy="1323439"/>
          </a:xfrm>
        </p:spPr>
        <p:txBody>
          <a:bodyPr anchor="t">
            <a:normAutofit/>
          </a:bodyPr>
          <a:lstStyle/>
          <a:p>
            <a:r>
              <a:rPr lang="en-US" sz="4000" b="1" u="sng">
                <a:solidFill>
                  <a:schemeClr val="bg1"/>
                </a:solidFill>
              </a:rPr>
              <a:t>Race</a:t>
            </a:r>
          </a:p>
        </p:txBody>
      </p:sp>
      <p:pic>
        <p:nvPicPr>
          <p:cNvPr id="5" name="Picture 4" descr="Large skydiving group mid-air">
            <a:extLst>
              <a:ext uri="{FF2B5EF4-FFF2-40B4-BE49-F238E27FC236}">
                <a16:creationId xmlns:a16="http://schemas.microsoft.com/office/drawing/2014/main" id="{EAD1AEF1-806B-585C-CA27-E4F7CE5E6F69}"/>
              </a:ext>
            </a:extLst>
          </p:cNvPr>
          <p:cNvPicPr>
            <a:picLocks noChangeAspect="1"/>
          </p:cNvPicPr>
          <p:nvPr/>
        </p:nvPicPr>
        <p:blipFill rotWithShape="1">
          <a:blip r:embed="rId2"/>
          <a:srcRect l="28540" r="27373"/>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grpSp>
        <p:nvGrpSpPr>
          <p:cNvPr id="11" name="Group 10">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2" name="Freeform: Shape 11">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A07FD021-3AC3-31CF-C635-0720C2AEB6AF}"/>
              </a:ext>
            </a:extLst>
          </p:cNvPr>
          <p:cNvSpPr>
            <a:spLocks noGrp="1"/>
          </p:cNvSpPr>
          <p:nvPr>
            <p:ph idx="1"/>
          </p:nvPr>
        </p:nvSpPr>
        <p:spPr>
          <a:xfrm>
            <a:off x="5232401" y="3146400"/>
            <a:ext cx="6140449" cy="2682000"/>
          </a:xfrm>
        </p:spPr>
        <p:txBody>
          <a:bodyPr>
            <a:normAutofit/>
          </a:bodyPr>
          <a:lstStyle/>
          <a:p>
            <a:pPr marL="0" indent="0">
              <a:buNone/>
            </a:pPr>
            <a:endParaRPr lang="en-US" sz="3200" dirty="0">
              <a:solidFill>
                <a:schemeClr val="bg1">
                  <a:alpha val="80000"/>
                </a:schemeClr>
              </a:solidFill>
            </a:endParaRPr>
          </a:p>
          <a:p>
            <a:pPr marL="0" indent="0" algn="ctr">
              <a:buNone/>
            </a:pPr>
            <a:r>
              <a:rPr lang="en-US" sz="3200" b="0" i="1" dirty="0">
                <a:solidFill>
                  <a:schemeClr val="bg1">
                    <a:alpha val="80000"/>
                  </a:schemeClr>
                </a:solidFill>
                <a:effectLst/>
                <a:latin typeface="Open Sans" panose="020B0606030504020204" pitchFamily="34" charset="0"/>
              </a:rPr>
              <a:t>“the fact of dividing people, or of people being divided, into such groups” </a:t>
            </a:r>
            <a:endParaRPr lang="en-US" sz="3200" i="1" dirty="0">
              <a:solidFill>
                <a:schemeClr val="bg1">
                  <a:alpha val="80000"/>
                </a:schemeClr>
              </a:solidFill>
            </a:endParaRPr>
          </a:p>
        </p:txBody>
      </p:sp>
    </p:spTree>
    <p:extLst>
      <p:ext uri="{BB962C8B-B14F-4D97-AF65-F5344CB8AC3E}">
        <p14:creationId xmlns:p14="http://schemas.microsoft.com/office/powerpoint/2010/main" val="230812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A32DEB-B7C7-87A0-A589-04C22D614157}"/>
              </a:ext>
            </a:extLst>
          </p:cNvPr>
          <p:cNvSpPr>
            <a:spLocks noGrp="1"/>
          </p:cNvSpPr>
          <p:nvPr>
            <p:ph type="title"/>
          </p:nvPr>
        </p:nvSpPr>
        <p:spPr>
          <a:xfrm>
            <a:off x="6981825" y="1641752"/>
            <a:ext cx="4391024" cy="1323439"/>
          </a:xfrm>
        </p:spPr>
        <p:txBody>
          <a:bodyPr anchor="t">
            <a:normAutofit/>
          </a:bodyPr>
          <a:lstStyle/>
          <a:p>
            <a:r>
              <a:rPr lang="en-US" sz="4000" b="1" u="sng">
                <a:solidFill>
                  <a:schemeClr val="bg1"/>
                </a:solidFill>
              </a:rPr>
              <a:t>Ethnic</a:t>
            </a:r>
          </a:p>
        </p:txBody>
      </p:sp>
      <p:pic>
        <p:nvPicPr>
          <p:cNvPr id="5" name="Picture 4" descr="A group of multi coloured wooden stick figures">
            <a:extLst>
              <a:ext uri="{FF2B5EF4-FFF2-40B4-BE49-F238E27FC236}">
                <a16:creationId xmlns:a16="http://schemas.microsoft.com/office/drawing/2014/main" id="{061C3184-33D1-D88D-A203-66970F65B6E7}"/>
              </a:ext>
            </a:extLst>
          </p:cNvPr>
          <p:cNvPicPr>
            <a:picLocks noChangeAspect="1"/>
          </p:cNvPicPr>
          <p:nvPr/>
        </p:nvPicPr>
        <p:blipFill rotWithShape="1">
          <a:blip r:embed="rId2"/>
          <a:srcRect l="11697" r="25828"/>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63F5235-42CC-5061-FDFD-377E61763C4B}"/>
              </a:ext>
            </a:extLst>
          </p:cNvPr>
          <p:cNvSpPr>
            <a:spLocks noGrp="1"/>
          </p:cNvSpPr>
          <p:nvPr>
            <p:ph idx="1"/>
          </p:nvPr>
        </p:nvSpPr>
        <p:spPr>
          <a:xfrm>
            <a:off x="6981826" y="3146400"/>
            <a:ext cx="4391024" cy="2682000"/>
          </a:xfrm>
        </p:spPr>
        <p:txBody>
          <a:bodyPr>
            <a:normAutofit/>
          </a:bodyPr>
          <a:lstStyle/>
          <a:p>
            <a:pPr marL="0" indent="0">
              <a:buNone/>
            </a:pPr>
            <a:endParaRPr lang="en-US" sz="1700" dirty="0">
              <a:solidFill>
                <a:schemeClr val="bg1">
                  <a:alpha val="80000"/>
                </a:schemeClr>
              </a:solidFill>
            </a:endParaRPr>
          </a:p>
          <a:p>
            <a:endParaRPr lang="en-US" sz="1700" dirty="0">
              <a:solidFill>
                <a:schemeClr val="bg1">
                  <a:alpha val="80000"/>
                </a:schemeClr>
              </a:solidFill>
            </a:endParaRPr>
          </a:p>
          <a:p>
            <a:pPr marL="0" indent="0" algn="ctr">
              <a:buNone/>
            </a:pPr>
            <a:r>
              <a:rPr lang="en-US" sz="1700" b="0" i="1" dirty="0">
                <a:solidFill>
                  <a:schemeClr val="bg1">
                    <a:alpha val="80000"/>
                  </a:schemeClr>
                </a:solidFill>
                <a:effectLst/>
                <a:latin typeface="Open Sans" panose="020B0606030504020204" pitchFamily="34" charset="0"/>
              </a:rPr>
              <a:t>“of or relating to large groups of people classed</a:t>
            </a:r>
          </a:p>
          <a:p>
            <a:pPr marL="0" indent="0" algn="ctr">
              <a:buNone/>
            </a:pPr>
            <a:r>
              <a:rPr lang="en-US" sz="1700" b="0" i="1" dirty="0">
                <a:solidFill>
                  <a:schemeClr val="bg1">
                    <a:alpha val="80000"/>
                  </a:schemeClr>
                </a:solidFill>
                <a:effectLst/>
                <a:latin typeface="Open Sans" panose="020B0606030504020204" pitchFamily="34" charset="0"/>
              </a:rPr>
              <a:t>according to common racial, national, tribal, </a:t>
            </a:r>
          </a:p>
          <a:p>
            <a:pPr marL="0" indent="0" algn="ctr">
              <a:buNone/>
            </a:pPr>
            <a:r>
              <a:rPr lang="en-US" sz="1700" b="0" i="1" dirty="0">
                <a:solidFill>
                  <a:schemeClr val="bg1">
                    <a:alpha val="80000"/>
                  </a:schemeClr>
                </a:solidFill>
                <a:effectLst/>
                <a:latin typeface="Open Sans" panose="020B0606030504020204" pitchFamily="34" charset="0"/>
              </a:rPr>
              <a:t>religious, linguistic, or cultural origin or background”</a:t>
            </a:r>
            <a:endParaRPr lang="en-US" sz="1700" i="1" dirty="0">
              <a:solidFill>
                <a:schemeClr val="bg1">
                  <a:alpha val="80000"/>
                </a:schemeClr>
              </a:solidFill>
            </a:endParaRPr>
          </a:p>
        </p:txBody>
      </p:sp>
    </p:spTree>
    <p:extLst>
      <p:ext uri="{BB962C8B-B14F-4D97-AF65-F5344CB8AC3E}">
        <p14:creationId xmlns:p14="http://schemas.microsoft.com/office/powerpoint/2010/main" val="394833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D6EC93-F369-413E-AA67-5D4104161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6C891-151C-EA42-2AB5-8A628138DCA2}"/>
              </a:ext>
            </a:extLst>
          </p:cNvPr>
          <p:cNvSpPr>
            <a:spLocks noGrp="1"/>
          </p:cNvSpPr>
          <p:nvPr>
            <p:ph type="title"/>
          </p:nvPr>
        </p:nvSpPr>
        <p:spPr>
          <a:xfrm>
            <a:off x="838201" y="1641752"/>
            <a:ext cx="4394200" cy="1323439"/>
          </a:xfrm>
        </p:spPr>
        <p:txBody>
          <a:bodyPr anchor="t">
            <a:normAutofit/>
          </a:bodyPr>
          <a:lstStyle/>
          <a:p>
            <a:r>
              <a:rPr lang="en-US" sz="4000">
                <a:solidFill>
                  <a:schemeClr val="bg1"/>
                </a:solidFill>
              </a:rPr>
              <a:t>Interactive Sites:</a:t>
            </a:r>
          </a:p>
        </p:txBody>
      </p:sp>
      <p:sp>
        <p:nvSpPr>
          <p:cNvPr id="3" name="Content Placeholder 2">
            <a:extLst>
              <a:ext uri="{FF2B5EF4-FFF2-40B4-BE49-F238E27FC236}">
                <a16:creationId xmlns:a16="http://schemas.microsoft.com/office/drawing/2014/main" id="{3C833E81-35DF-1234-F64B-81ED24E8657D}"/>
              </a:ext>
            </a:extLst>
          </p:cNvPr>
          <p:cNvSpPr>
            <a:spLocks noGrp="1"/>
          </p:cNvSpPr>
          <p:nvPr>
            <p:ph idx="1"/>
          </p:nvPr>
        </p:nvSpPr>
        <p:spPr>
          <a:xfrm>
            <a:off x="838201" y="3146400"/>
            <a:ext cx="4394200" cy="2454300"/>
          </a:xfrm>
        </p:spPr>
        <p:txBody>
          <a:bodyPr>
            <a:normAutofit/>
          </a:bodyPr>
          <a:lstStyle/>
          <a:p>
            <a:r>
              <a:rPr lang="en-US" sz="2400" dirty="0">
                <a:solidFill>
                  <a:schemeClr val="bg1">
                    <a:alpha val="80000"/>
                  </a:schemeClr>
                </a:solidFill>
              </a:rPr>
              <a:t>Measuring Race and Ethnicity Across the Decades: 1790-2010</a:t>
            </a:r>
          </a:p>
          <a:p>
            <a:pPr marL="0" indent="0">
              <a:buNone/>
            </a:pPr>
            <a:r>
              <a:rPr lang="en-US" sz="2400" dirty="0">
                <a:solidFill>
                  <a:schemeClr val="bg1">
                    <a:alpha val="80000"/>
                  </a:schemeClr>
                </a:solidFill>
                <a:hlinkClick r:id="rId2"/>
              </a:rPr>
              <a:t>https://www.census.gov/data-tools/demo/race/MREAD_1790_2010.html</a:t>
            </a:r>
            <a:endParaRPr lang="en-US" sz="2400" dirty="0">
              <a:solidFill>
                <a:schemeClr val="bg1">
                  <a:alpha val="80000"/>
                </a:schemeClr>
              </a:solidFill>
            </a:endParaRPr>
          </a:p>
          <a:p>
            <a:pPr marL="0" indent="0">
              <a:buNone/>
            </a:pPr>
            <a:endParaRPr lang="en-US" sz="2400" dirty="0">
              <a:solidFill>
                <a:schemeClr val="bg1">
                  <a:alpha val="80000"/>
                </a:schemeClr>
              </a:solidFill>
            </a:endParaRPr>
          </a:p>
          <a:p>
            <a:endParaRPr lang="en-US" sz="2400" dirty="0">
              <a:solidFill>
                <a:schemeClr val="bg1">
                  <a:alpha val="80000"/>
                </a:schemeClr>
              </a:solidFill>
            </a:endParaRPr>
          </a:p>
        </p:txBody>
      </p:sp>
      <p:pic>
        <p:nvPicPr>
          <p:cNvPr id="5" name="Picture 4" descr="Graph on document with pen">
            <a:extLst>
              <a:ext uri="{FF2B5EF4-FFF2-40B4-BE49-F238E27FC236}">
                <a16:creationId xmlns:a16="http://schemas.microsoft.com/office/drawing/2014/main" id="{79334B2A-3E81-F897-2F74-72F3D36EBB2C}"/>
              </a:ext>
            </a:extLst>
          </p:cNvPr>
          <p:cNvPicPr>
            <a:picLocks noChangeAspect="1"/>
          </p:cNvPicPr>
          <p:nvPr/>
        </p:nvPicPr>
        <p:blipFill rotWithShape="1">
          <a:blip r:embed="rId3"/>
          <a:srcRect l="25521" r="11798" b="-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1" name="Group 10">
            <a:extLst>
              <a:ext uri="{FF2B5EF4-FFF2-40B4-BE49-F238E27FC236}">
                <a16:creationId xmlns:a16="http://schemas.microsoft.com/office/drawing/2014/main" id="{4EA04677-6B2C-40F4-975C-ED91965527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3F1ABE2E-F19F-4BD3-B0FA-8A2D8885B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C86D0F14-D449-4833-830D-A382829E2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1526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5703DB-6FED-89D5-0E6F-7111210E3469}"/>
              </a:ext>
            </a:extLst>
          </p:cNvPr>
          <p:cNvSpPr>
            <a:spLocks noGrp="1"/>
          </p:cNvSpPr>
          <p:nvPr>
            <p:ph type="title"/>
          </p:nvPr>
        </p:nvSpPr>
        <p:spPr>
          <a:xfrm>
            <a:off x="7035529" y="233081"/>
            <a:ext cx="4391024" cy="718389"/>
          </a:xfrm>
        </p:spPr>
        <p:txBody>
          <a:bodyPr anchor="t">
            <a:normAutofit/>
          </a:bodyPr>
          <a:lstStyle/>
          <a:p>
            <a:r>
              <a:rPr lang="en-US" sz="4000" dirty="0">
                <a:solidFill>
                  <a:schemeClr val="bg1"/>
                </a:solidFill>
              </a:rPr>
              <a:t>Slave</a:t>
            </a:r>
          </a:p>
        </p:txBody>
      </p:sp>
      <p:pic>
        <p:nvPicPr>
          <p:cNvPr id="5" name="Picture 4" descr="Front steps and columns of a majestic city building">
            <a:extLst>
              <a:ext uri="{FF2B5EF4-FFF2-40B4-BE49-F238E27FC236}">
                <a16:creationId xmlns:a16="http://schemas.microsoft.com/office/drawing/2014/main" id="{88112A51-D12E-6EC7-BFDE-B60532608CF7}"/>
              </a:ext>
            </a:extLst>
          </p:cNvPr>
          <p:cNvPicPr>
            <a:picLocks noChangeAspect="1"/>
          </p:cNvPicPr>
          <p:nvPr/>
        </p:nvPicPr>
        <p:blipFill rotWithShape="1">
          <a:blip r:embed="rId2"/>
          <a:srcRect l="18716" r="21064" b="-2"/>
          <a:stretch/>
        </p:blipFill>
        <p:spPr>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effectLst>
            <a:outerShdw blurRad="381000" dist="152400" algn="tl" rotWithShape="0">
              <a:prstClr val="black">
                <a:alpha val="10000"/>
              </a:prstClr>
            </a:outerShdw>
          </a:effectLst>
        </p:spPr>
      </p:pic>
      <p:grpSp>
        <p:nvGrpSpPr>
          <p:cNvPr id="29"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30"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EC2B3B0A-3E8C-EF9F-AB68-128B164DFA41}"/>
              </a:ext>
            </a:extLst>
          </p:cNvPr>
          <p:cNvSpPr>
            <a:spLocks noGrp="1"/>
          </p:cNvSpPr>
          <p:nvPr>
            <p:ph idx="1"/>
          </p:nvPr>
        </p:nvSpPr>
        <p:spPr>
          <a:xfrm>
            <a:off x="6952457" y="2303471"/>
            <a:ext cx="4391024" cy="4073741"/>
          </a:xfrm>
        </p:spPr>
        <p:txBody>
          <a:bodyPr>
            <a:normAutofit lnSpcReduction="10000"/>
          </a:bodyPr>
          <a:lstStyle/>
          <a:p>
            <a:pPr marL="0" indent="0">
              <a:buNone/>
            </a:pPr>
            <a:endParaRPr lang="en-US" sz="1300" b="0" i="1" dirty="0">
              <a:solidFill>
                <a:schemeClr val="bg1">
                  <a:alpha val="80000"/>
                </a:schemeClr>
              </a:solidFill>
              <a:effectLst/>
              <a:latin typeface="Roboto" panose="02000000000000000000" pitchFamily="2" charset="0"/>
            </a:endParaRPr>
          </a:p>
          <a:p>
            <a:pPr marL="0" indent="0">
              <a:buNone/>
            </a:pPr>
            <a:r>
              <a:rPr lang="en-US" sz="2100" b="0" i="1" dirty="0">
                <a:solidFill>
                  <a:schemeClr val="bg1">
                    <a:alpha val="80000"/>
                  </a:schemeClr>
                </a:solidFill>
                <a:effectLst/>
                <a:latin typeface="Roboto" panose="02000000000000000000" pitchFamily="2" charset="0"/>
              </a:rPr>
              <a:t>“a person who is forced to work for and </a:t>
            </a:r>
            <a:r>
              <a:rPr lang="en-US" sz="2100" b="0" i="1" u="none" strike="noStrike" dirty="0">
                <a:solidFill>
                  <a:schemeClr val="bg1">
                    <a:alpha val="80000"/>
                  </a:schemeClr>
                </a:solidFill>
                <a:effectLst/>
                <a:latin typeface="Roboto" panose="02000000000000000000" pitchFamily="2" charset="0"/>
              </a:rPr>
              <a:t>obey</a:t>
            </a:r>
            <a:r>
              <a:rPr lang="en-US" sz="2100" b="0" i="1" dirty="0">
                <a:solidFill>
                  <a:schemeClr val="bg1">
                    <a:alpha val="80000"/>
                  </a:schemeClr>
                </a:solidFill>
                <a:effectLst/>
                <a:latin typeface="Roboto" panose="02000000000000000000" pitchFamily="2" charset="0"/>
              </a:rPr>
              <a:t> another and is considered to be their property; an </a:t>
            </a:r>
            <a:r>
              <a:rPr lang="en-US" sz="2100" b="0" i="1" u="none" strike="noStrike" dirty="0">
                <a:solidFill>
                  <a:schemeClr val="bg1">
                    <a:alpha val="80000"/>
                  </a:schemeClr>
                </a:solidFill>
                <a:effectLst/>
                <a:latin typeface="Roboto" panose="02000000000000000000" pitchFamily="2" charset="0"/>
              </a:rPr>
              <a:t>enslaved</a:t>
            </a:r>
            <a:r>
              <a:rPr lang="en-US" sz="2100" b="0" i="1" dirty="0">
                <a:solidFill>
                  <a:schemeClr val="bg1">
                    <a:alpha val="80000"/>
                  </a:schemeClr>
                </a:solidFill>
                <a:effectLst/>
                <a:latin typeface="Roboto" panose="02000000000000000000" pitchFamily="2" charset="0"/>
              </a:rPr>
              <a:t> person.”</a:t>
            </a:r>
          </a:p>
          <a:p>
            <a:pPr marL="0" indent="0">
              <a:buNone/>
            </a:pPr>
            <a:endParaRPr lang="en-US" sz="2100" i="1" dirty="0">
              <a:solidFill>
                <a:schemeClr val="bg1">
                  <a:alpha val="80000"/>
                </a:schemeClr>
              </a:solidFill>
              <a:latin typeface="Roboto" panose="02000000000000000000" pitchFamily="2" charset="0"/>
            </a:endParaRPr>
          </a:p>
          <a:p>
            <a:pPr marL="0" indent="0">
              <a:buNone/>
            </a:pPr>
            <a:r>
              <a:rPr lang="en-US" sz="2100" dirty="0">
                <a:solidFill>
                  <a:schemeClr val="bg1">
                    <a:alpha val="80000"/>
                  </a:schemeClr>
                </a:solidFill>
                <a:latin typeface="Roboto" panose="02000000000000000000" pitchFamily="2" charset="0"/>
              </a:rPr>
              <a:t>This term was predominately used from 1619-1865.  </a:t>
            </a:r>
          </a:p>
          <a:p>
            <a:pPr marL="0" indent="0">
              <a:buNone/>
            </a:pPr>
            <a:endParaRPr lang="en-US" sz="2100" dirty="0">
              <a:solidFill>
                <a:schemeClr val="bg1">
                  <a:alpha val="80000"/>
                </a:schemeClr>
              </a:solidFill>
              <a:latin typeface="Roboto" panose="02000000000000000000" pitchFamily="2" charset="0"/>
            </a:endParaRPr>
          </a:p>
          <a:p>
            <a:pPr marL="0" indent="0">
              <a:buNone/>
            </a:pPr>
            <a:r>
              <a:rPr lang="en-US" sz="2100" dirty="0">
                <a:solidFill>
                  <a:schemeClr val="bg1">
                    <a:alpha val="80000"/>
                  </a:schemeClr>
                </a:solidFill>
                <a:latin typeface="Roboto" panose="02000000000000000000" pitchFamily="2" charset="0"/>
              </a:rPr>
              <a:t>The establishment of the 13</a:t>
            </a:r>
            <a:r>
              <a:rPr lang="en-US" sz="2100" baseline="30000" dirty="0">
                <a:solidFill>
                  <a:schemeClr val="bg1">
                    <a:alpha val="80000"/>
                  </a:schemeClr>
                </a:solidFill>
                <a:latin typeface="Roboto" panose="02000000000000000000" pitchFamily="2" charset="0"/>
              </a:rPr>
              <a:t>th</a:t>
            </a:r>
            <a:r>
              <a:rPr lang="en-US" sz="2100" dirty="0">
                <a:solidFill>
                  <a:schemeClr val="bg1">
                    <a:alpha val="80000"/>
                  </a:schemeClr>
                </a:solidFill>
                <a:latin typeface="Roboto" panose="02000000000000000000" pitchFamily="2" charset="0"/>
              </a:rPr>
              <a:t> Amendment changed how society named this new population of </a:t>
            </a:r>
            <a:r>
              <a:rPr lang="en-US" sz="2100" b="1" u="sng" dirty="0">
                <a:solidFill>
                  <a:schemeClr val="bg1">
                    <a:alpha val="80000"/>
                  </a:schemeClr>
                </a:solidFill>
                <a:latin typeface="Roboto" panose="02000000000000000000" pitchFamily="2" charset="0"/>
              </a:rPr>
              <a:t>freedmen</a:t>
            </a:r>
            <a:r>
              <a:rPr lang="en-US" sz="2100" dirty="0">
                <a:solidFill>
                  <a:schemeClr val="bg1">
                    <a:alpha val="80000"/>
                  </a:schemeClr>
                </a:solidFill>
                <a:latin typeface="Roboto" panose="02000000000000000000" pitchFamily="2" charset="0"/>
              </a:rPr>
              <a:t>, </a:t>
            </a:r>
            <a:r>
              <a:rPr lang="en-US" sz="2100" b="0" i="0" dirty="0">
                <a:solidFill>
                  <a:schemeClr val="bg1">
                    <a:alpha val="80000"/>
                  </a:schemeClr>
                </a:solidFill>
                <a:effectLst/>
                <a:latin typeface="Roboto" panose="02000000000000000000" pitchFamily="2" charset="0"/>
              </a:rPr>
              <a:t>an </a:t>
            </a:r>
            <a:r>
              <a:rPr lang="en-US" sz="2100" b="0" i="0" u="none" strike="noStrike" dirty="0">
                <a:solidFill>
                  <a:schemeClr val="bg1">
                    <a:alpha val="80000"/>
                  </a:schemeClr>
                </a:solidFill>
                <a:effectLst/>
                <a:latin typeface="Roboto" panose="02000000000000000000" pitchFamily="2" charset="0"/>
              </a:rPr>
              <a:t>emancipated</a:t>
            </a:r>
            <a:r>
              <a:rPr lang="en-US" sz="2100" b="0" i="0" dirty="0">
                <a:solidFill>
                  <a:schemeClr val="bg1">
                    <a:alpha val="80000"/>
                  </a:schemeClr>
                </a:solidFill>
                <a:effectLst/>
                <a:latin typeface="Roboto" panose="02000000000000000000" pitchFamily="2" charset="0"/>
              </a:rPr>
              <a:t> slave.</a:t>
            </a:r>
            <a:endParaRPr lang="en-US" sz="2100" dirty="0">
              <a:solidFill>
                <a:schemeClr val="bg1">
                  <a:alpha val="80000"/>
                </a:schemeClr>
              </a:solidFill>
            </a:endParaRPr>
          </a:p>
        </p:txBody>
      </p:sp>
    </p:spTree>
    <p:extLst>
      <p:ext uri="{BB962C8B-B14F-4D97-AF65-F5344CB8AC3E}">
        <p14:creationId xmlns:p14="http://schemas.microsoft.com/office/powerpoint/2010/main" val="25127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EE70AE2-832E-4D1F-A983-946F2217D1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90392-DCD0-70C7-A9A6-5ECEC3A2F78B}"/>
              </a:ext>
            </a:extLst>
          </p:cNvPr>
          <p:cNvSpPr>
            <a:spLocks noGrp="1"/>
          </p:cNvSpPr>
          <p:nvPr>
            <p:ph type="title"/>
          </p:nvPr>
        </p:nvSpPr>
        <p:spPr>
          <a:xfrm>
            <a:off x="5206871" y="343436"/>
            <a:ext cx="6140449" cy="1323439"/>
          </a:xfrm>
        </p:spPr>
        <p:txBody>
          <a:bodyPr anchor="t">
            <a:normAutofit/>
          </a:bodyPr>
          <a:lstStyle/>
          <a:p>
            <a:r>
              <a:rPr lang="en-US" sz="4000" dirty="0">
                <a:solidFill>
                  <a:schemeClr val="bg1"/>
                </a:solidFill>
              </a:rPr>
              <a:t>Negro - </a:t>
            </a:r>
          </a:p>
        </p:txBody>
      </p:sp>
      <p:pic>
        <p:nvPicPr>
          <p:cNvPr id="5" name="Picture 4" descr="A drawing of a person and a horse&#10;&#10;Description automatically generated with medium confidence">
            <a:extLst>
              <a:ext uri="{FF2B5EF4-FFF2-40B4-BE49-F238E27FC236}">
                <a16:creationId xmlns:a16="http://schemas.microsoft.com/office/drawing/2014/main" id="{31498FF4-842A-E60E-EF21-F0CFEB687A1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375" b="4"/>
          <a:stretch/>
        </p:blipFill>
        <p:spPr>
          <a:xfrm>
            <a:off x="-7809" y="1"/>
            <a:ext cx="4566747" cy="3333749"/>
          </a:xfrm>
          <a:custGeom>
            <a:avLst/>
            <a:gdLst/>
            <a:ahLst/>
            <a:cxnLst/>
            <a:rect l="l" t="t" r="r" b="b"/>
            <a:pathLst>
              <a:path w="4566747" h="3333749">
                <a:moveTo>
                  <a:pt x="3726625" y="1508457"/>
                </a:moveTo>
                <a:lnTo>
                  <a:pt x="3698531" y="1596213"/>
                </a:lnTo>
                <a:cubicBezTo>
                  <a:pt x="3696054" y="1604978"/>
                  <a:pt x="3697579" y="1615836"/>
                  <a:pt x="3700436" y="1624980"/>
                </a:cubicBezTo>
                <a:cubicBezTo>
                  <a:pt x="3710152" y="1656223"/>
                  <a:pt x="3734537" y="1676036"/>
                  <a:pt x="3757017" y="1697753"/>
                </a:cubicBezTo>
                <a:cubicBezTo>
                  <a:pt x="3766924" y="1707279"/>
                  <a:pt x="3773972" y="1720423"/>
                  <a:pt x="3779686" y="1733188"/>
                </a:cubicBezTo>
                <a:cubicBezTo>
                  <a:pt x="3794357" y="1766335"/>
                  <a:pt x="3807501" y="1800246"/>
                  <a:pt x="3821407" y="1833775"/>
                </a:cubicBezTo>
                <a:cubicBezTo>
                  <a:pt x="3822741" y="1837013"/>
                  <a:pt x="3826170" y="1839679"/>
                  <a:pt x="3829028" y="1842158"/>
                </a:cubicBezTo>
                <a:cubicBezTo>
                  <a:pt x="3859129" y="1866922"/>
                  <a:pt x="3889418" y="1891497"/>
                  <a:pt x="3919519" y="1916454"/>
                </a:cubicBezTo>
                <a:cubicBezTo>
                  <a:pt x="3925233" y="1921216"/>
                  <a:pt x="3929425" y="1928076"/>
                  <a:pt x="3934949" y="1933219"/>
                </a:cubicBezTo>
                <a:cubicBezTo>
                  <a:pt x="3942569" y="1940459"/>
                  <a:pt x="3949810" y="1949603"/>
                  <a:pt x="3958954" y="1953413"/>
                </a:cubicBezTo>
                <a:cubicBezTo>
                  <a:pt x="3987719" y="1965224"/>
                  <a:pt x="4000103" y="1987894"/>
                  <a:pt x="4005437" y="2016469"/>
                </a:cubicBezTo>
                <a:cubicBezTo>
                  <a:pt x="4010390" y="2042570"/>
                  <a:pt x="4014582" y="2068669"/>
                  <a:pt x="4020296" y="2094578"/>
                </a:cubicBezTo>
                <a:cubicBezTo>
                  <a:pt x="4027154" y="2126201"/>
                  <a:pt x="4034584" y="2157636"/>
                  <a:pt x="4042967" y="2188879"/>
                </a:cubicBezTo>
                <a:cubicBezTo>
                  <a:pt x="4046587" y="2202404"/>
                  <a:pt x="4050777" y="2216692"/>
                  <a:pt x="4058207" y="2228314"/>
                </a:cubicBezTo>
                <a:cubicBezTo>
                  <a:pt x="4078782" y="2260890"/>
                  <a:pt x="4092688" y="2295753"/>
                  <a:pt x="4087164" y="2334044"/>
                </a:cubicBezTo>
                <a:cubicBezTo>
                  <a:pt x="4082782" y="2364715"/>
                  <a:pt x="4094022" y="2390434"/>
                  <a:pt x="4111549" y="2409485"/>
                </a:cubicBezTo>
                <a:cubicBezTo>
                  <a:pt x="4119503" y="2418154"/>
                  <a:pt x="4125016" y="2426976"/>
                  <a:pt x="4128650" y="2435912"/>
                </a:cubicBezTo>
                <a:lnTo>
                  <a:pt x="4134481" y="2463017"/>
                </a:lnTo>
                <a:lnTo>
                  <a:pt x="4134480" y="2463032"/>
                </a:lnTo>
                <a:lnTo>
                  <a:pt x="4125839" y="2518261"/>
                </a:lnTo>
                <a:lnTo>
                  <a:pt x="4125838" y="2518263"/>
                </a:lnTo>
                <a:cubicBezTo>
                  <a:pt x="4123171" y="2527789"/>
                  <a:pt x="4122027" y="2536457"/>
                  <a:pt x="4122194" y="2545005"/>
                </a:cubicBezTo>
                <a:lnTo>
                  <a:pt x="4122194" y="2545006"/>
                </a:lnTo>
                <a:cubicBezTo>
                  <a:pt x="4122360" y="2553555"/>
                  <a:pt x="4123837" y="2561985"/>
                  <a:pt x="4126408" y="2571034"/>
                </a:cubicBezTo>
                <a:cubicBezTo>
                  <a:pt x="4138410" y="2612945"/>
                  <a:pt x="4170987" y="2640950"/>
                  <a:pt x="4199562" y="2668001"/>
                </a:cubicBezTo>
                <a:cubicBezTo>
                  <a:pt x="4223947" y="2691054"/>
                  <a:pt x="4237663" y="2716963"/>
                  <a:pt x="4247952" y="2745348"/>
                </a:cubicBezTo>
                <a:lnTo>
                  <a:pt x="4247953" y="2745351"/>
                </a:lnTo>
                <a:lnTo>
                  <a:pt x="4253873" y="2778005"/>
                </a:lnTo>
                <a:lnTo>
                  <a:pt x="4253453" y="2785439"/>
                </a:lnTo>
                <a:lnTo>
                  <a:pt x="4243374" y="2811779"/>
                </a:lnTo>
                <a:lnTo>
                  <a:pt x="4243370" y="2811786"/>
                </a:lnTo>
                <a:lnTo>
                  <a:pt x="4243372" y="2811786"/>
                </a:lnTo>
                <a:lnTo>
                  <a:pt x="4243374" y="2811779"/>
                </a:lnTo>
                <a:lnTo>
                  <a:pt x="4253024" y="2793022"/>
                </a:lnTo>
                <a:lnTo>
                  <a:pt x="4253453" y="2785439"/>
                </a:lnTo>
                <a:lnTo>
                  <a:pt x="4254653" y="2782304"/>
                </a:lnTo>
                <a:lnTo>
                  <a:pt x="4253873" y="2778005"/>
                </a:lnTo>
                <a:lnTo>
                  <a:pt x="4254283" y="2770756"/>
                </a:lnTo>
                <a:lnTo>
                  <a:pt x="4247953" y="2745351"/>
                </a:lnTo>
                <a:lnTo>
                  <a:pt x="4247952" y="2745347"/>
                </a:lnTo>
                <a:cubicBezTo>
                  <a:pt x="4237663" y="2716962"/>
                  <a:pt x="4223947" y="2691053"/>
                  <a:pt x="4199562" y="2668000"/>
                </a:cubicBezTo>
                <a:cubicBezTo>
                  <a:pt x="4170987" y="2640949"/>
                  <a:pt x="4138410" y="2612944"/>
                  <a:pt x="4126408" y="2571033"/>
                </a:cubicBezTo>
                <a:lnTo>
                  <a:pt x="4122194" y="2545006"/>
                </a:lnTo>
                <a:lnTo>
                  <a:pt x="4125838" y="2518264"/>
                </a:lnTo>
                <a:lnTo>
                  <a:pt x="4125839" y="2518261"/>
                </a:lnTo>
                <a:lnTo>
                  <a:pt x="4132419" y="2490550"/>
                </a:lnTo>
                <a:lnTo>
                  <a:pt x="4134480" y="2463032"/>
                </a:lnTo>
                <a:lnTo>
                  <a:pt x="4134482" y="2463018"/>
                </a:lnTo>
                <a:lnTo>
                  <a:pt x="4134481" y="2463017"/>
                </a:lnTo>
                <a:lnTo>
                  <a:pt x="4134482" y="2463017"/>
                </a:lnTo>
                <a:cubicBezTo>
                  <a:pt x="4133600" y="2444776"/>
                  <a:pt x="4127457" y="2426821"/>
                  <a:pt x="4111549" y="2409484"/>
                </a:cubicBezTo>
                <a:cubicBezTo>
                  <a:pt x="4094022" y="2390433"/>
                  <a:pt x="4082782" y="2364714"/>
                  <a:pt x="4087164" y="2334043"/>
                </a:cubicBezTo>
                <a:cubicBezTo>
                  <a:pt x="4092688" y="2295752"/>
                  <a:pt x="4078782" y="2260889"/>
                  <a:pt x="4058207" y="2228313"/>
                </a:cubicBezTo>
                <a:cubicBezTo>
                  <a:pt x="4050777" y="2216691"/>
                  <a:pt x="4046587" y="2202403"/>
                  <a:pt x="4042967" y="2188878"/>
                </a:cubicBezTo>
                <a:cubicBezTo>
                  <a:pt x="4034584" y="2157635"/>
                  <a:pt x="4027154" y="2126200"/>
                  <a:pt x="4020296" y="2094577"/>
                </a:cubicBezTo>
                <a:cubicBezTo>
                  <a:pt x="4014582" y="2068668"/>
                  <a:pt x="4010390" y="2042569"/>
                  <a:pt x="4005437" y="2016468"/>
                </a:cubicBezTo>
                <a:cubicBezTo>
                  <a:pt x="4000103" y="1987893"/>
                  <a:pt x="3987719" y="1965223"/>
                  <a:pt x="3958954" y="1953412"/>
                </a:cubicBezTo>
                <a:cubicBezTo>
                  <a:pt x="3949810" y="1949602"/>
                  <a:pt x="3942569" y="1940458"/>
                  <a:pt x="3934949" y="1933218"/>
                </a:cubicBezTo>
                <a:cubicBezTo>
                  <a:pt x="3929425" y="1928075"/>
                  <a:pt x="3925233" y="1921215"/>
                  <a:pt x="3919519" y="1916453"/>
                </a:cubicBezTo>
                <a:cubicBezTo>
                  <a:pt x="3889418" y="1891496"/>
                  <a:pt x="3859129" y="1866921"/>
                  <a:pt x="3829028" y="1842157"/>
                </a:cubicBezTo>
                <a:cubicBezTo>
                  <a:pt x="3826170" y="1839678"/>
                  <a:pt x="3822741" y="1837012"/>
                  <a:pt x="3821407" y="1833774"/>
                </a:cubicBezTo>
                <a:cubicBezTo>
                  <a:pt x="3807501" y="1800245"/>
                  <a:pt x="3794358" y="1766334"/>
                  <a:pt x="3779686" y="1733187"/>
                </a:cubicBezTo>
                <a:cubicBezTo>
                  <a:pt x="3773972" y="1720422"/>
                  <a:pt x="3766924" y="1707278"/>
                  <a:pt x="3757018" y="1697752"/>
                </a:cubicBezTo>
                <a:cubicBezTo>
                  <a:pt x="3734538" y="1676035"/>
                  <a:pt x="3710152" y="1656222"/>
                  <a:pt x="3700436" y="1624979"/>
                </a:cubicBezTo>
                <a:cubicBezTo>
                  <a:pt x="3697580" y="1615835"/>
                  <a:pt x="3696055" y="1604977"/>
                  <a:pt x="3698532" y="1596212"/>
                </a:cubicBezTo>
                <a:close/>
                <a:moveTo>
                  <a:pt x="3745230" y="1459072"/>
                </a:moveTo>
                <a:lnTo>
                  <a:pt x="3745229" y="1459073"/>
                </a:lnTo>
                <a:lnTo>
                  <a:pt x="3736012" y="1481571"/>
                </a:lnTo>
                <a:close/>
                <a:moveTo>
                  <a:pt x="3764423" y="1268757"/>
                </a:moveTo>
                <a:cubicBezTo>
                  <a:pt x="3764875" y="1275401"/>
                  <a:pt x="3766447" y="1281688"/>
                  <a:pt x="3769590" y="1286069"/>
                </a:cubicBezTo>
                <a:cubicBezTo>
                  <a:pt x="3784163" y="1306929"/>
                  <a:pt x="3790403" y="1328552"/>
                  <a:pt x="3791927" y="1350627"/>
                </a:cubicBezTo>
                <a:lnTo>
                  <a:pt x="3786333" y="1413839"/>
                </a:lnTo>
                <a:lnTo>
                  <a:pt x="3791928" y="1350626"/>
                </a:lnTo>
                <a:cubicBezTo>
                  <a:pt x="3790403" y="1328551"/>
                  <a:pt x="3784164" y="1306929"/>
                  <a:pt x="3769590" y="1286068"/>
                </a:cubicBezTo>
                <a:close/>
                <a:moveTo>
                  <a:pt x="3706152" y="773034"/>
                </a:moveTo>
                <a:lnTo>
                  <a:pt x="3706152" y="773035"/>
                </a:lnTo>
                <a:cubicBezTo>
                  <a:pt x="3708438" y="800276"/>
                  <a:pt x="3711676" y="827329"/>
                  <a:pt x="3714152" y="854379"/>
                </a:cubicBezTo>
                <a:cubicBezTo>
                  <a:pt x="3716438" y="878956"/>
                  <a:pt x="3717200" y="903722"/>
                  <a:pt x="3745205" y="915343"/>
                </a:cubicBezTo>
                <a:cubicBezTo>
                  <a:pt x="3749587" y="917059"/>
                  <a:pt x="3752825" y="922773"/>
                  <a:pt x="3755683" y="927155"/>
                </a:cubicBezTo>
                <a:cubicBezTo>
                  <a:pt x="3799691" y="994785"/>
                  <a:pt x="3798547" y="1030980"/>
                  <a:pt x="3752063" y="1097087"/>
                </a:cubicBezTo>
                <a:cubicBezTo>
                  <a:pt x="3747301" y="1103945"/>
                  <a:pt x="3743871" y="1118613"/>
                  <a:pt x="3747681" y="1123185"/>
                </a:cubicBezTo>
                <a:cubicBezTo>
                  <a:pt x="3763493" y="1142617"/>
                  <a:pt x="3770542" y="1162953"/>
                  <a:pt x="3772400" y="1184028"/>
                </a:cubicBezTo>
                <a:cubicBezTo>
                  <a:pt x="3770542" y="1162953"/>
                  <a:pt x="3763494" y="1142616"/>
                  <a:pt x="3747682" y="1123184"/>
                </a:cubicBezTo>
                <a:cubicBezTo>
                  <a:pt x="3743872" y="1118612"/>
                  <a:pt x="3747302" y="1103944"/>
                  <a:pt x="3752064" y="1097086"/>
                </a:cubicBezTo>
                <a:cubicBezTo>
                  <a:pt x="3798548" y="1030979"/>
                  <a:pt x="3799692" y="994784"/>
                  <a:pt x="3755684" y="927154"/>
                </a:cubicBezTo>
                <a:cubicBezTo>
                  <a:pt x="3752826" y="922772"/>
                  <a:pt x="3749588" y="917058"/>
                  <a:pt x="3745206" y="915342"/>
                </a:cubicBezTo>
                <a:cubicBezTo>
                  <a:pt x="3717200" y="903721"/>
                  <a:pt x="3716438" y="878955"/>
                  <a:pt x="3714152" y="854378"/>
                </a:cubicBezTo>
                <a:close/>
                <a:moveTo>
                  <a:pt x="3761553" y="517850"/>
                </a:moveTo>
                <a:lnTo>
                  <a:pt x="3752635" y="556047"/>
                </a:lnTo>
                <a:cubicBezTo>
                  <a:pt x="3750539" y="564048"/>
                  <a:pt x="3745015" y="572622"/>
                  <a:pt x="3746157" y="580050"/>
                </a:cubicBezTo>
                <a:cubicBezTo>
                  <a:pt x="3749491" y="601578"/>
                  <a:pt x="3747062" y="622200"/>
                  <a:pt x="3742776" y="642537"/>
                </a:cubicBezTo>
                <a:lnTo>
                  <a:pt x="3730253" y="694927"/>
                </a:lnTo>
                <a:lnTo>
                  <a:pt x="3742777" y="642536"/>
                </a:lnTo>
                <a:cubicBezTo>
                  <a:pt x="3747063" y="622200"/>
                  <a:pt x="3749492" y="601577"/>
                  <a:pt x="3746158" y="580049"/>
                </a:cubicBezTo>
                <a:cubicBezTo>
                  <a:pt x="3745016" y="572621"/>
                  <a:pt x="3750540" y="564047"/>
                  <a:pt x="3752636" y="556046"/>
                </a:cubicBezTo>
                <a:close/>
                <a:moveTo>
                  <a:pt x="3760066" y="313532"/>
                </a:moveTo>
                <a:lnTo>
                  <a:pt x="3760065" y="313533"/>
                </a:lnTo>
                <a:cubicBezTo>
                  <a:pt x="3755873" y="316389"/>
                  <a:pt x="3758159" y="330298"/>
                  <a:pt x="3759493" y="338870"/>
                </a:cubicBezTo>
                <a:lnTo>
                  <a:pt x="3759499" y="338898"/>
                </a:lnTo>
                <a:lnTo>
                  <a:pt x="3769400" y="395639"/>
                </a:lnTo>
                <a:lnTo>
                  <a:pt x="3765590" y="367327"/>
                </a:lnTo>
                <a:lnTo>
                  <a:pt x="3759499" y="338898"/>
                </a:lnTo>
                <a:lnTo>
                  <a:pt x="3759494" y="338869"/>
                </a:lnTo>
                <a:cubicBezTo>
                  <a:pt x="3758827" y="334583"/>
                  <a:pt x="3757922" y="328963"/>
                  <a:pt x="3757708" y="324057"/>
                </a:cubicBezTo>
                <a:close/>
                <a:moveTo>
                  <a:pt x="3782393" y="281567"/>
                </a:moveTo>
                <a:lnTo>
                  <a:pt x="3777498" y="295414"/>
                </a:lnTo>
                <a:lnTo>
                  <a:pt x="3777499" y="295414"/>
                </a:lnTo>
                <a:close/>
                <a:moveTo>
                  <a:pt x="3769073" y="24485"/>
                </a:moveTo>
                <a:lnTo>
                  <a:pt x="3766810" y="74128"/>
                </a:lnTo>
                <a:cubicBezTo>
                  <a:pt x="3767733" y="91491"/>
                  <a:pt x="3770043" y="108702"/>
                  <a:pt x="3772734" y="125860"/>
                </a:cubicBezTo>
                <a:lnTo>
                  <a:pt x="3777129" y="153387"/>
                </a:lnTo>
                <a:lnTo>
                  <a:pt x="3785402" y="228943"/>
                </a:lnTo>
                <a:lnTo>
                  <a:pt x="3780943" y="177270"/>
                </a:lnTo>
                <a:lnTo>
                  <a:pt x="3777129" y="153387"/>
                </a:lnTo>
                <a:lnTo>
                  <a:pt x="3776930" y="151568"/>
                </a:lnTo>
                <a:cubicBezTo>
                  <a:pt x="3772700" y="125875"/>
                  <a:pt x="3768195" y="100173"/>
                  <a:pt x="3766811" y="74128"/>
                </a:cubicBezTo>
                <a:close/>
                <a:moveTo>
                  <a:pt x="3766492" y="0"/>
                </a:moveTo>
                <a:lnTo>
                  <a:pt x="3769210" y="21485"/>
                </a:lnTo>
                <a:lnTo>
                  <a:pt x="3766492" y="0"/>
                </a:lnTo>
                <a:lnTo>
                  <a:pt x="4230600" y="0"/>
                </a:lnTo>
                <a:lnTo>
                  <a:pt x="4229473" y="2816"/>
                </a:lnTo>
                <a:cubicBezTo>
                  <a:pt x="4221091" y="21485"/>
                  <a:pt x="4218423" y="43011"/>
                  <a:pt x="4215374" y="63586"/>
                </a:cubicBezTo>
                <a:cubicBezTo>
                  <a:pt x="4209850" y="101307"/>
                  <a:pt x="4206420" y="139218"/>
                  <a:pt x="4201468" y="176938"/>
                </a:cubicBezTo>
                <a:cubicBezTo>
                  <a:pt x="4200324" y="184940"/>
                  <a:pt x="4198230" y="194084"/>
                  <a:pt x="4193466" y="200181"/>
                </a:cubicBezTo>
                <a:cubicBezTo>
                  <a:pt x="4161461" y="241900"/>
                  <a:pt x="4152508" y="292578"/>
                  <a:pt x="4155554" y="340773"/>
                </a:cubicBezTo>
                <a:cubicBezTo>
                  <a:pt x="4157843" y="378685"/>
                  <a:pt x="4159557" y="415834"/>
                  <a:pt x="4156319" y="453363"/>
                </a:cubicBezTo>
                <a:cubicBezTo>
                  <a:pt x="4156127" y="456221"/>
                  <a:pt x="4156509" y="460031"/>
                  <a:pt x="4158033" y="462125"/>
                </a:cubicBezTo>
                <a:cubicBezTo>
                  <a:pt x="4168129" y="475080"/>
                  <a:pt x="4168891" y="488606"/>
                  <a:pt x="4170605" y="505181"/>
                </a:cubicBezTo>
                <a:cubicBezTo>
                  <a:pt x="4173083" y="528614"/>
                  <a:pt x="4171367" y="550140"/>
                  <a:pt x="4167177" y="571859"/>
                </a:cubicBezTo>
                <a:cubicBezTo>
                  <a:pt x="4164129" y="587671"/>
                  <a:pt x="4157843" y="603672"/>
                  <a:pt x="4149840" y="617771"/>
                </a:cubicBezTo>
                <a:cubicBezTo>
                  <a:pt x="4138600" y="637391"/>
                  <a:pt x="4134220" y="656254"/>
                  <a:pt x="4149078" y="674922"/>
                </a:cubicBezTo>
                <a:cubicBezTo>
                  <a:pt x="4164891" y="695115"/>
                  <a:pt x="4159367" y="717976"/>
                  <a:pt x="4159937" y="740267"/>
                </a:cubicBezTo>
                <a:cubicBezTo>
                  <a:pt x="4160129" y="749981"/>
                  <a:pt x="4159747" y="760269"/>
                  <a:pt x="4162223" y="769604"/>
                </a:cubicBezTo>
                <a:cubicBezTo>
                  <a:pt x="4169273" y="796654"/>
                  <a:pt x="4179941" y="822755"/>
                  <a:pt x="4184703" y="850188"/>
                </a:cubicBezTo>
                <a:cubicBezTo>
                  <a:pt x="4187370" y="865429"/>
                  <a:pt x="4182607" y="882383"/>
                  <a:pt x="4179179" y="898197"/>
                </a:cubicBezTo>
                <a:cubicBezTo>
                  <a:pt x="4175559" y="914199"/>
                  <a:pt x="4170035" y="930010"/>
                  <a:pt x="4164319" y="945443"/>
                </a:cubicBezTo>
                <a:cubicBezTo>
                  <a:pt x="4160509" y="955919"/>
                  <a:pt x="4156889" y="967349"/>
                  <a:pt x="4150030" y="975732"/>
                </a:cubicBezTo>
                <a:cubicBezTo>
                  <a:pt x="4134410" y="994784"/>
                  <a:pt x="4131742" y="1014405"/>
                  <a:pt x="4139934" y="1036886"/>
                </a:cubicBezTo>
                <a:cubicBezTo>
                  <a:pt x="4141268" y="1040314"/>
                  <a:pt x="4141268" y="1044314"/>
                  <a:pt x="4141458" y="1048124"/>
                </a:cubicBezTo>
                <a:cubicBezTo>
                  <a:pt x="4145458" y="1109090"/>
                  <a:pt x="4147936" y="1170050"/>
                  <a:pt x="4154032" y="1230632"/>
                </a:cubicBezTo>
                <a:cubicBezTo>
                  <a:pt x="4156509" y="1255205"/>
                  <a:pt x="4167367" y="1278828"/>
                  <a:pt x="4174225" y="1303023"/>
                </a:cubicBezTo>
                <a:cubicBezTo>
                  <a:pt x="4175559" y="1307977"/>
                  <a:pt x="4177655" y="1313503"/>
                  <a:pt x="4176701" y="1318455"/>
                </a:cubicBezTo>
                <a:cubicBezTo>
                  <a:pt x="4167177" y="1372367"/>
                  <a:pt x="4181083" y="1422853"/>
                  <a:pt x="4199372" y="1472574"/>
                </a:cubicBezTo>
                <a:cubicBezTo>
                  <a:pt x="4201279" y="1477716"/>
                  <a:pt x="4200706" y="1484003"/>
                  <a:pt x="4200324" y="1489719"/>
                </a:cubicBezTo>
                <a:cubicBezTo>
                  <a:pt x="4198992" y="1505723"/>
                  <a:pt x="4192324" y="1523058"/>
                  <a:pt x="4196324" y="1537536"/>
                </a:cubicBezTo>
                <a:cubicBezTo>
                  <a:pt x="4207374" y="1576018"/>
                  <a:pt x="4220709" y="1614119"/>
                  <a:pt x="4237473" y="1650316"/>
                </a:cubicBezTo>
                <a:cubicBezTo>
                  <a:pt x="4254428" y="1687085"/>
                  <a:pt x="4268716" y="1721184"/>
                  <a:pt x="4251572" y="1763286"/>
                </a:cubicBezTo>
                <a:cubicBezTo>
                  <a:pt x="4244331" y="1781193"/>
                  <a:pt x="4249477" y="1804815"/>
                  <a:pt x="4251380" y="1825392"/>
                </a:cubicBezTo>
                <a:cubicBezTo>
                  <a:pt x="4252904" y="1840440"/>
                  <a:pt x="4261479" y="1854919"/>
                  <a:pt x="4261479" y="1869779"/>
                </a:cubicBezTo>
                <a:cubicBezTo>
                  <a:pt x="4261479" y="1909407"/>
                  <a:pt x="4271574" y="1944648"/>
                  <a:pt x="4292149" y="1978939"/>
                </a:cubicBezTo>
                <a:cubicBezTo>
                  <a:pt x="4300149" y="1992278"/>
                  <a:pt x="4294815" y="2013042"/>
                  <a:pt x="4296911" y="2030377"/>
                </a:cubicBezTo>
                <a:cubicBezTo>
                  <a:pt x="4299387" y="2048667"/>
                  <a:pt x="4301673" y="2067524"/>
                  <a:pt x="4307200" y="2085053"/>
                </a:cubicBezTo>
                <a:cubicBezTo>
                  <a:pt x="4321679" y="2130392"/>
                  <a:pt x="4338061" y="2175162"/>
                  <a:pt x="4353301" y="2220311"/>
                </a:cubicBezTo>
                <a:cubicBezTo>
                  <a:pt x="4365876" y="2257458"/>
                  <a:pt x="4355969" y="2294038"/>
                  <a:pt x="4350635" y="2330805"/>
                </a:cubicBezTo>
                <a:cubicBezTo>
                  <a:pt x="4347205" y="2353858"/>
                  <a:pt x="4339013" y="2375382"/>
                  <a:pt x="4351205" y="2401291"/>
                </a:cubicBezTo>
                <a:cubicBezTo>
                  <a:pt x="4362828" y="2426058"/>
                  <a:pt x="4360159" y="2457491"/>
                  <a:pt x="4366446" y="2485306"/>
                </a:cubicBezTo>
                <a:cubicBezTo>
                  <a:pt x="4371780" y="2508741"/>
                  <a:pt x="4380354" y="2531408"/>
                  <a:pt x="4388736" y="2554078"/>
                </a:cubicBezTo>
                <a:cubicBezTo>
                  <a:pt x="4400167" y="2584941"/>
                  <a:pt x="4412167" y="2615420"/>
                  <a:pt x="4406453" y="2649142"/>
                </a:cubicBezTo>
                <a:cubicBezTo>
                  <a:pt x="4399976" y="2687435"/>
                  <a:pt x="4424359" y="2713722"/>
                  <a:pt x="4440554" y="2743825"/>
                </a:cubicBezTo>
                <a:cubicBezTo>
                  <a:pt x="4451602" y="2764589"/>
                  <a:pt x="4459795" y="2787258"/>
                  <a:pt x="4466653" y="2809929"/>
                </a:cubicBezTo>
                <a:cubicBezTo>
                  <a:pt x="4475608" y="2840218"/>
                  <a:pt x="4480941" y="2871461"/>
                  <a:pt x="4489704" y="2901942"/>
                </a:cubicBezTo>
                <a:cubicBezTo>
                  <a:pt x="4502848" y="2948046"/>
                  <a:pt x="4513136" y="2994721"/>
                  <a:pt x="4505896" y="3042727"/>
                </a:cubicBezTo>
                <a:cubicBezTo>
                  <a:pt x="4502658" y="3064826"/>
                  <a:pt x="4502848" y="3085402"/>
                  <a:pt x="4507612" y="3107499"/>
                </a:cubicBezTo>
                <a:cubicBezTo>
                  <a:pt x="4515422" y="3143694"/>
                  <a:pt x="4516375" y="3180843"/>
                  <a:pt x="4545521" y="3209992"/>
                </a:cubicBezTo>
                <a:cubicBezTo>
                  <a:pt x="4555810" y="3220279"/>
                  <a:pt x="4558476" y="3238757"/>
                  <a:pt x="4563810" y="3253808"/>
                </a:cubicBezTo>
                <a:cubicBezTo>
                  <a:pt x="4570098" y="3271144"/>
                  <a:pt x="4566858" y="3283907"/>
                  <a:pt x="4548570" y="3293243"/>
                </a:cubicBezTo>
                <a:cubicBezTo>
                  <a:pt x="4540379" y="3297433"/>
                  <a:pt x="4532377" y="3309436"/>
                  <a:pt x="4531043" y="3318770"/>
                </a:cubicBezTo>
                <a:lnTo>
                  <a:pt x="4531438" y="3333749"/>
                </a:lnTo>
                <a:lnTo>
                  <a:pt x="4144407" y="3333749"/>
                </a:lnTo>
                <a:lnTo>
                  <a:pt x="4145031" y="3329060"/>
                </a:lnTo>
                <a:cubicBezTo>
                  <a:pt x="4154413" y="3276480"/>
                  <a:pt x="4167749" y="3224567"/>
                  <a:pt x="4180703" y="3172654"/>
                </a:cubicBezTo>
                <a:cubicBezTo>
                  <a:pt x="4188705" y="3140649"/>
                  <a:pt x="4192943" y="3109025"/>
                  <a:pt x="4193158" y="3077401"/>
                </a:cubicBezTo>
                <a:lnTo>
                  <a:pt x="4193158" y="3077400"/>
                </a:lnTo>
                <a:cubicBezTo>
                  <a:pt x="4193372" y="3045776"/>
                  <a:pt x="4189562" y="3014152"/>
                  <a:pt x="4181465" y="2982147"/>
                </a:cubicBezTo>
                <a:lnTo>
                  <a:pt x="4177881" y="2947862"/>
                </a:lnTo>
                <a:lnTo>
                  <a:pt x="4177882" y="2947858"/>
                </a:lnTo>
                <a:lnTo>
                  <a:pt x="4185787" y="2903549"/>
                </a:lnTo>
                <a:lnTo>
                  <a:pt x="4202421" y="2848793"/>
                </a:lnTo>
                <a:cubicBezTo>
                  <a:pt x="4203753" y="2844316"/>
                  <a:pt x="4207039" y="2839982"/>
                  <a:pt x="4211111" y="2836172"/>
                </a:cubicBezTo>
                <a:lnTo>
                  <a:pt x="4211111" y="2836171"/>
                </a:lnTo>
                <a:lnTo>
                  <a:pt x="4202421" y="2848792"/>
                </a:lnTo>
                <a:cubicBezTo>
                  <a:pt x="4197420" y="2865009"/>
                  <a:pt x="4191562" y="2881306"/>
                  <a:pt x="4186816" y="2897784"/>
                </a:cubicBezTo>
                <a:lnTo>
                  <a:pt x="4185787" y="2903549"/>
                </a:lnTo>
                <a:lnTo>
                  <a:pt x="4182513" y="2914327"/>
                </a:lnTo>
                <a:lnTo>
                  <a:pt x="4177882" y="2947858"/>
                </a:lnTo>
                <a:lnTo>
                  <a:pt x="4177881" y="2947861"/>
                </a:lnTo>
                <a:lnTo>
                  <a:pt x="4177881" y="2947862"/>
                </a:lnTo>
                <a:cubicBezTo>
                  <a:pt x="4177512" y="2959156"/>
                  <a:pt x="4178512" y="2970575"/>
                  <a:pt x="4181465" y="2982148"/>
                </a:cubicBezTo>
                <a:lnTo>
                  <a:pt x="4193158" y="3077401"/>
                </a:lnTo>
                <a:lnTo>
                  <a:pt x="4180703" y="3172653"/>
                </a:lnTo>
                <a:cubicBezTo>
                  <a:pt x="4167749" y="3224566"/>
                  <a:pt x="4154413" y="3276479"/>
                  <a:pt x="4145031" y="3329059"/>
                </a:cubicBezTo>
                <a:lnTo>
                  <a:pt x="4144407" y="3333749"/>
                </a:lnTo>
                <a:lnTo>
                  <a:pt x="0" y="3333749"/>
                </a:lnTo>
                <a:lnTo>
                  <a:pt x="0" y="1"/>
                </a:lnTo>
                <a:close/>
              </a:path>
            </a:pathLst>
          </a:custGeom>
        </p:spPr>
      </p:pic>
      <p:pic>
        <p:nvPicPr>
          <p:cNvPr id="7" name="Picture 6" descr="A group of children reading a book&#10;&#10;Description automatically generated with medium confidence">
            <a:extLst>
              <a:ext uri="{FF2B5EF4-FFF2-40B4-BE49-F238E27FC236}">
                <a16:creationId xmlns:a16="http://schemas.microsoft.com/office/drawing/2014/main" id="{860FF6DB-EE35-D2AC-8CAE-D3F10B47A8F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939" b="-4"/>
          <a:stretch/>
        </p:blipFill>
        <p:spPr>
          <a:xfrm>
            <a:off x="-7820" y="3524252"/>
            <a:ext cx="4572002" cy="3333748"/>
          </a:xfrm>
          <a:custGeom>
            <a:avLst/>
            <a:gdLst/>
            <a:ahLst/>
            <a:cxnLst/>
            <a:rect l="l" t="t" r="r" b="b"/>
            <a:pathLst>
              <a:path w="4572002" h="3333748">
                <a:moveTo>
                  <a:pt x="4246239" y="3218303"/>
                </a:moveTo>
                <a:lnTo>
                  <a:pt x="4265716" y="3287810"/>
                </a:lnTo>
                <a:lnTo>
                  <a:pt x="4260942" y="3252548"/>
                </a:lnTo>
                <a:close/>
                <a:moveTo>
                  <a:pt x="4247000" y="3138292"/>
                </a:moveTo>
                <a:lnTo>
                  <a:pt x="4235549" y="3158775"/>
                </a:lnTo>
                <a:lnTo>
                  <a:pt x="4232403" y="3178724"/>
                </a:lnTo>
                <a:lnTo>
                  <a:pt x="4232403" y="3178725"/>
                </a:lnTo>
                <a:cubicBezTo>
                  <a:pt x="4232807" y="3191917"/>
                  <a:pt x="4237951" y="3204967"/>
                  <a:pt x="4246239" y="3218301"/>
                </a:cubicBezTo>
                <a:lnTo>
                  <a:pt x="4246239" y="3218300"/>
                </a:lnTo>
                <a:lnTo>
                  <a:pt x="4232403" y="3178724"/>
                </a:lnTo>
                <a:close/>
                <a:moveTo>
                  <a:pt x="4214994" y="3040368"/>
                </a:moveTo>
                <a:lnTo>
                  <a:pt x="4214994" y="3040369"/>
                </a:lnTo>
                <a:cubicBezTo>
                  <a:pt x="4225281" y="3051227"/>
                  <a:pt x="4231378" y="3057895"/>
                  <a:pt x="4237473" y="3064374"/>
                </a:cubicBezTo>
                <a:lnTo>
                  <a:pt x="4254095" y="3100973"/>
                </a:lnTo>
                <a:lnTo>
                  <a:pt x="4247001" y="3138289"/>
                </a:lnTo>
                <a:lnTo>
                  <a:pt x="4247000" y="3138289"/>
                </a:lnTo>
                <a:lnTo>
                  <a:pt x="4247000" y="3138290"/>
                </a:lnTo>
                <a:lnTo>
                  <a:pt x="4247001" y="3138289"/>
                </a:lnTo>
                <a:lnTo>
                  <a:pt x="4254085" y="3121300"/>
                </a:lnTo>
                <a:lnTo>
                  <a:pt x="4254095" y="3100973"/>
                </a:lnTo>
                <a:lnTo>
                  <a:pt x="4254095" y="3100972"/>
                </a:lnTo>
                <a:cubicBezTo>
                  <a:pt x="4251999" y="3087090"/>
                  <a:pt x="4245951" y="3073326"/>
                  <a:pt x="4237473" y="3064373"/>
                </a:cubicBezTo>
                <a:close/>
                <a:moveTo>
                  <a:pt x="4295315" y="2914729"/>
                </a:moveTo>
                <a:lnTo>
                  <a:pt x="4275384" y="2939588"/>
                </a:lnTo>
                <a:lnTo>
                  <a:pt x="4275382" y="2939597"/>
                </a:lnTo>
                <a:lnTo>
                  <a:pt x="4261588" y="2988760"/>
                </a:lnTo>
                <a:lnTo>
                  <a:pt x="4242781" y="3021942"/>
                </a:lnTo>
                <a:lnTo>
                  <a:pt x="4242781" y="3021943"/>
                </a:lnTo>
                <a:lnTo>
                  <a:pt x="4259119" y="2997552"/>
                </a:lnTo>
                <a:lnTo>
                  <a:pt x="4261588" y="2988760"/>
                </a:lnTo>
                <a:lnTo>
                  <a:pt x="4264397" y="2983800"/>
                </a:lnTo>
                <a:lnTo>
                  <a:pt x="4275382" y="2939597"/>
                </a:lnTo>
                <a:lnTo>
                  <a:pt x="4275384" y="2939589"/>
                </a:lnTo>
                <a:cubicBezTo>
                  <a:pt x="4278336" y="2927398"/>
                  <a:pt x="4285814" y="2919825"/>
                  <a:pt x="4295315" y="2914729"/>
                </a:cubicBezTo>
                <a:close/>
                <a:moveTo>
                  <a:pt x="4381314" y="2840517"/>
                </a:moveTo>
                <a:lnTo>
                  <a:pt x="4380007" y="2863658"/>
                </a:lnTo>
                <a:lnTo>
                  <a:pt x="4377352" y="2869133"/>
                </a:lnTo>
                <a:lnTo>
                  <a:pt x="4370589" y="2883080"/>
                </a:lnTo>
                <a:lnTo>
                  <a:pt x="4370589" y="2883081"/>
                </a:lnTo>
                <a:lnTo>
                  <a:pt x="4377352" y="2869133"/>
                </a:lnTo>
                <a:lnTo>
                  <a:pt x="4380009" y="2863658"/>
                </a:lnTo>
                <a:close/>
                <a:moveTo>
                  <a:pt x="4142220" y="697139"/>
                </a:moveTo>
                <a:lnTo>
                  <a:pt x="4142220" y="697140"/>
                </a:lnTo>
                <a:cubicBezTo>
                  <a:pt x="4142982" y="707809"/>
                  <a:pt x="4143172" y="719621"/>
                  <a:pt x="4147936" y="728763"/>
                </a:cubicBezTo>
                <a:cubicBezTo>
                  <a:pt x="4160129" y="753150"/>
                  <a:pt x="4175749" y="775819"/>
                  <a:pt x="4187752" y="800394"/>
                </a:cubicBezTo>
                <a:lnTo>
                  <a:pt x="4196706" y="839639"/>
                </a:lnTo>
                <a:lnTo>
                  <a:pt x="4195944" y="957752"/>
                </a:lnTo>
                <a:cubicBezTo>
                  <a:pt x="4193276" y="1022524"/>
                  <a:pt x="4192704" y="1088248"/>
                  <a:pt x="4135934" y="1134922"/>
                </a:cubicBezTo>
                <a:cubicBezTo>
                  <a:pt x="4131362" y="1138734"/>
                  <a:pt x="4128694" y="1146924"/>
                  <a:pt x="4127932" y="1153403"/>
                </a:cubicBezTo>
                <a:cubicBezTo>
                  <a:pt x="4124313" y="1183312"/>
                  <a:pt x="4123931" y="1213983"/>
                  <a:pt x="4118025" y="1243512"/>
                </a:cubicBezTo>
                <a:cubicBezTo>
                  <a:pt x="4115644" y="1255323"/>
                  <a:pt x="4114835" y="1266134"/>
                  <a:pt x="4116716" y="1276231"/>
                </a:cubicBezTo>
                <a:lnTo>
                  <a:pt x="4116716" y="1276232"/>
                </a:lnTo>
                <a:cubicBezTo>
                  <a:pt x="4118597" y="1286329"/>
                  <a:pt x="4123170" y="1295712"/>
                  <a:pt x="4131552" y="1304665"/>
                </a:cubicBezTo>
                <a:lnTo>
                  <a:pt x="4153733" y="1339092"/>
                </a:lnTo>
                <a:lnTo>
                  <a:pt x="4161262" y="1365023"/>
                </a:lnTo>
                <a:lnTo>
                  <a:pt x="4159557" y="1387916"/>
                </a:lnTo>
                <a:cubicBezTo>
                  <a:pt x="4157842" y="1395726"/>
                  <a:pt x="4157485" y="1402870"/>
                  <a:pt x="4158155" y="1409553"/>
                </a:cubicBezTo>
                <a:lnTo>
                  <a:pt x="4158155" y="1409554"/>
                </a:lnTo>
                <a:lnTo>
                  <a:pt x="4158157" y="1409558"/>
                </a:lnTo>
                <a:lnTo>
                  <a:pt x="4162914" y="1428421"/>
                </a:lnTo>
                <a:lnTo>
                  <a:pt x="4165707" y="1433202"/>
                </a:lnTo>
                <a:lnTo>
                  <a:pt x="4166985" y="1437204"/>
                </a:lnTo>
                <a:cubicBezTo>
                  <a:pt x="4171496" y="1445845"/>
                  <a:pt x="4177202" y="1454141"/>
                  <a:pt x="4182989" y="1462786"/>
                </a:cubicBezTo>
                <a:cubicBezTo>
                  <a:pt x="4194228" y="1479550"/>
                  <a:pt x="4208326" y="1498601"/>
                  <a:pt x="4209468" y="1517270"/>
                </a:cubicBezTo>
                <a:lnTo>
                  <a:pt x="4209470" y="1517276"/>
                </a:lnTo>
                <a:lnTo>
                  <a:pt x="4214091" y="1540538"/>
                </a:lnTo>
                <a:lnTo>
                  <a:pt x="4216265" y="1546333"/>
                </a:lnTo>
                <a:lnTo>
                  <a:pt x="4216684" y="1548124"/>
                </a:lnTo>
                <a:lnTo>
                  <a:pt x="4222588" y="1563192"/>
                </a:lnTo>
                <a:lnTo>
                  <a:pt x="4235615" y="1608968"/>
                </a:lnTo>
                <a:lnTo>
                  <a:pt x="4235616" y="1608973"/>
                </a:lnTo>
                <a:lnTo>
                  <a:pt x="4228901" y="1641861"/>
                </a:lnTo>
                <a:lnTo>
                  <a:pt x="4228901" y="1641862"/>
                </a:lnTo>
                <a:cubicBezTo>
                  <a:pt x="4228140" y="1643386"/>
                  <a:pt x="4228711" y="1645529"/>
                  <a:pt x="4229592" y="1647839"/>
                </a:cubicBezTo>
                <a:lnTo>
                  <a:pt x="4232139" y="1654816"/>
                </a:lnTo>
                <a:lnTo>
                  <a:pt x="4231973" y="1705181"/>
                </a:lnTo>
                <a:lnTo>
                  <a:pt x="4224302" y="1719363"/>
                </a:lnTo>
                <a:lnTo>
                  <a:pt x="4208516" y="1748544"/>
                </a:lnTo>
                <a:cubicBezTo>
                  <a:pt x="4196871" y="1761189"/>
                  <a:pt x="4189165" y="1774343"/>
                  <a:pt x="4184613" y="1788036"/>
                </a:cubicBezTo>
                <a:lnTo>
                  <a:pt x="4183557" y="1797099"/>
                </a:lnTo>
                <a:lnTo>
                  <a:pt x="4181083" y="1801911"/>
                </a:lnTo>
                <a:lnTo>
                  <a:pt x="4179637" y="1830762"/>
                </a:lnTo>
                <a:lnTo>
                  <a:pt x="4179637" y="1830763"/>
                </a:lnTo>
                <a:cubicBezTo>
                  <a:pt x="4180286" y="1840631"/>
                  <a:pt x="4181989" y="1850751"/>
                  <a:pt x="4184513" y="1861133"/>
                </a:cubicBezTo>
                <a:cubicBezTo>
                  <a:pt x="4187752" y="1874470"/>
                  <a:pt x="4190038" y="1887806"/>
                  <a:pt x="4192704" y="1901331"/>
                </a:cubicBezTo>
                <a:cubicBezTo>
                  <a:pt x="4196514" y="1919619"/>
                  <a:pt x="4200516" y="1938100"/>
                  <a:pt x="4204326" y="1956386"/>
                </a:cubicBezTo>
                <a:lnTo>
                  <a:pt x="4208850" y="1983416"/>
                </a:lnTo>
                <a:lnTo>
                  <a:pt x="4198231" y="2007440"/>
                </a:lnTo>
                <a:lnTo>
                  <a:pt x="4198230" y="2007441"/>
                </a:lnTo>
                <a:cubicBezTo>
                  <a:pt x="4191181" y="2013348"/>
                  <a:pt x="4187989" y="2018397"/>
                  <a:pt x="4188085" y="2023326"/>
                </a:cubicBezTo>
                <a:lnTo>
                  <a:pt x="4188085" y="2023327"/>
                </a:lnTo>
                <a:cubicBezTo>
                  <a:pt x="4188180" y="2028256"/>
                  <a:pt x="4191562" y="2033066"/>
                  <a:pt x="4197658" y="2038495"/>
                </a:cubicBezTo>
                <a:cubicBezTo>
                  <a:pt x="4240331" y="2076216"/>
                  <a:pt x="4267003" y="2121938"/>
                  <a:pt x="4268906" y="2180232"/>
                </a:cubicBezTo>
                <a:cubicBezTo>
                  <a:pt x="4269288" y="2192234"/>
                  <a:pt x="4271954" y="2204427"/>
                  <a:pt x="4274812" y="2216237"/>
                </a:cubicBezTo>
                <a:cubicBezTo>
                  <a:pt x="4276527" y="2223477"/>
                  <a:pt x="4278434" y="2232242"/>
                  <a:pt x="4283577" y="2236622"/>
                </a:cubicBezTo>
                <a:cubicBezTo>
                  <a:pt x="4322821" y="2270723"/>
                  <a:pt x="4350063" y="2313206"/>
                  <a:pt x="4371972" y="2359500"/>
                </a:cubicBezTo>
                <a:lnTo>
                  <a:pt x="4371974" y="2359504"/>
                </a:lnTo>
                <a:lnTo>
                  <a:pt x="4389877" y="2411694"/>
                </a:lnTo>
                <a:lnTo>
                  <a:pt x="4389878" y="2411698"/>
                </a:lnTo>
                <a:lnTo>
                  <a:pt x="4386259" y="2469038"/>
                </a:lnTo>
                <a:lnTo>
                  <a:pt x="4386258" y="2469039"/>
                </a:lnTo>
                <a:cubicBezTo>
                  <a:pt x="4385116" y="2480279"/>
                  <a:pt x="4385307" y="2493233"/>
                  <a:pt x="4379783" y="2502188"/>
                </a:cubicBezTo>
                <a:cubicBezTo>
                  <a:pt x="4362445" y="2530573"/>
                  <a:pt x="4343777" y="2558006"/>
                  <a:pt x="4323582" y="2584486"/>
                </a:cubicBezTo>
                <a:cubicBezTo>
                  <a:pt x="4314914" y="2595822"/>
                  <a:pt x="4309961" y="2602632"/>
                  <a:pt x="4309891" y="2609062"/>
                </a:cubicBezTo>
                <a:lnTo>
                  <a:pt x="4309891" y="2609063"/>
                </a:lnTo>
                <a:lnTo>
                  <a:pt x="4313591" y="2618938"/>
                </a:lnTo>
                <a:lnTo>
                  <a:pt x="4325486" y="2631348"/>
                </a:lnTo>
                <a:lnTo>
                  <a:pt x="4325488" y="2631351"/>
                </a:lnTo>
                <a:cubicBezTo>
                  <a:pt x="4347777" y="2651546"/>
                  <a:pt x="4359397" y="2676693"/>
                  <a:pt x="4364159" y="2704505"/>
                </a:cubicBezTo>
                <a:lnTo>
                  <a:pt x="4381496" y="2837288"/>
                </a:lnTo>
                <a:lnTo>
                  <a:pt x="4381496" y="2837287"/>
                </a:lnTo>
                <a:cubicBezTo>
                  <a:pt x="4377876" y="2792899"/>
                  <a:pt x="4371590" y="2748512"/>
                  <a:pt x="4364159" y="2704504"/>
                </a:cubicBezTo>
                <a:cubicBezTo>
                  <a:pt x="4359397" y="2676692"/>
                  <a:pt x="4347777" y="2651545"/>
                  <a:pt x="4325488" y="2631350"/>
                </a:cubicBezTo>
                <a:lnTo>
                  <a:pt x="4325486" y="2631348"/>
                </a:lnTo>
                <a:lnTo>
                  <a:pt x="4309891" y="2609063"/>
                </a:lnTo>
                <a:lnTo>
                  <a:pt x="4323582" y="2584487"/>
                </a:lnTo>
                <a:cubicBezTo>
                  <a:pt x="4343777" y="2558007"/>
                  <a:pt x="4362445" y="2530574"/>
                  <a:pt x="4379783" y="2502189"/>
                </a:cubicBezTo>
                <a:cubicBezTo>
                  <a:pt x="4385307" y="2493234"/>
                  <a:pt x="4385116" y="2480280"/>
                  <a:pt x="4386258" y="2469040"/>
                </a:cubicBezTo>
                <a:lnTo>
                  <a:pt x="4386259" y="2469038"/>
                </a:lnTo>
                <a:lnTo>
                  <a:pt x="4389711" y="2440225"/>
                </a:lnTo>
                <a:lnTo>
                  <a:pt x="4389878" y="2411698"/>
                </a:lnTo>
                <a:lnTo>
                  <a:pt x="4389878" y="2411697"/>
                </a:lnTo>
                <a:lnTo>
                  <a:pt x="4389877" y="2411694"/>
                </a:lnTo>
                <a:lnTo>
                  <a:pt x="4382997" y="2385099"/>
                </a:lnTo>
                <a:lnTo>
                  <a:pt x="4371974" y="2359504"/>
                </a:lnTo>
                <a:lnTo>
                  <a:pt x="4371972" y="2359499"/>
                </a:lnTo>
                <a:cubicBezTo>
                  <a:pt x="4350063" y="2313205"/>
                  <a:pt x="4322821" y="2270722"/>
                  <a:pt x="4283577" y="2236621"/>
                </a:cubicBezTo>
                <a:cubicBezTo>
                  <a:pt x="4278434" y="2232241"/>
                  <a:pt x="4276527" y="2223476"/>
                  <a:pt x="4274812" y="2216236"/>
                </a:cubicBezTo>
                <a:cubicBezTo>
                  <a:pt x="4271954" y="2204426"/>
                  <a:pt x="4269288" y="2192233"/>
                  <a:pt x="4268906" y="2180231"/>
                </a:cubicBezTo>
                <a:cubicBezTo>
                  <a:pt x="4267003" y="2121937"/>
                  <a:pt x="4240331" y="2076215"/>
                  <a:pt x="4197658" y="2038494"/>
                </a:cubicBezTo>
                <a:lnTo>
                  <a:pt x="4188085" y="2023326"/>
                </a:lnTo>
                <a:lnTo>
                  <a:pt x="4198230" y="2007442"/>
                </a:lnTo>
                <a:lnTo>
                  <a:pt x="4198231" y="2007440"/>
                </a:lnTo>
                <a:lnTo>
                  <a:pt x="4206630" y="1996170"/>
                </a:lnTo>
                <a:lnTo>
                  <a:pt x="4208850" y="1983416"/>
                </a:lnTo>
                <a:lnTo>
                  <a:pt x="4208850" y="1983415"/>
                </a:lnTo>
                <a:cubicBezTo>
                  <a:pt x="4208803" y="1974580"/>
                  <a:pt x="4206232" y="1965245"/>
                  <a:pt x="4204326" y="1956385"/>
                </a:cubicBezTo>
                <a:cubicBezTo>
                  <a:pt x="4200516" y="1938099"/>
                  <a:pt x="4196514" y="1919618"/>
                  <a:pt x="4192704" y="1901330"/>
                </a:cubicBezTo>
                <a:cubicBezTo>
                  <a:pt x="4190038" y="1887805"/>
                  <a:pt x="4187752" y="1874469"/>
                  <a:pt x="4184513" y="1861132"/>
                </a:cubicBezTo>
                <a:lnTo>
                  <a:pt x="4179637" y="1830762"/>
                </a:lnTo>
                <a:lnTo>
                  <a:pt x="4183557" y="1797099"/>
                </a:lnTo>
                <a:lnTo>
                  <a:pt x="4208516" y="1748545"/>
                </a:lnTo>
                <a:lnTo>
                  <a:pt x="4224302" y="1719363"/>
                </a:lnTo>
                <a:lnTo>
                  <a:pt x="4231973" y="1705182"/>
                </a:lnTo>
                <a:cubicBezTo>
                  <a:pt x="4235807" y="1689346"/>
                  <a:pt x="4235759" y="1672343"/>
                  <a:pt x="4232139" y="1654816"/>
                </a:cubicBezTo>
                <a:lnTo>
                  <a:pt x="4232139" y="1654815"/>
                </a:lnTo>
                <a:cubicBezTo>
                  <a:pt x="4231663" y="1652624"/>
                  <a:pt x="4230473" y="1650148"/>
                  <a:pt x="4229592" y="1647838"/>
                </a:cubicBezTo>
                <a:lnTo>
                  <a:pt x="4228901" y="1641862"/>
                </a:lnTo>
                <a:lnTo>
                  <a:pt x="4235616" y="1608973"/>
                </a:lnTo>
                <a:lnTo>
                  <a:pt x="4235616" y="1608972"/>
                </a:lnTo>
                <a:lnTo>
                  <a:pt x="4235615" y="1608968"/>
                </a:lnTo>
                <a:lnTo>
                  <a:pt x="4228472" y="1578209"/>
                </a:lnTo>
                <a:lnTo>
                  <a:pt x="4222588" y="1563192"/>
                </a:lnTo>
                <a:lnTo>
                  <a:pt x="4222582" y="1563171"/>
                </a:lnTo>
                <a:lnTo>
                  <a:pt x="4216265" y="1546333"/>
                </a:lnTo>
                <a:lnTo>
                  <a:pt x="4209470" y="1517276"/>
                </a:lnTo>
                <a:lnTo>
                  <a:pt x="4209468" y="1517269"/>
                </a:lnTo>
                <a:cubicBezTo>
                  <a:pt x="4208326" y="1498600"/>
                  <a:pt x="4194228" y="1479549"/>
                  <a:pt x="4182989" y="1462785"/>
                </a:cubicBezTo>
                <a:lnTo>
                  <a:pt x="4165707" y="1433202"/>
                </a:lnTo>
                <a:lnTo>
                  <a:pt x="4158157" y="1409558"/>
                </a:lnTo>
                <a:lnTo>
                  <a:pt x="4158155" y="1409553"/>
                </a:lnTo>
                <a:lnTo>
                  <a:pt x="4159557" y="1387917"/>
                </a:lnTo>
                <a:cubicBezTo>
                  <a:pt x="4161319" y="1380107"/>
                  <a:pt x="4161831" y="1372462"/>
                  <a:pt x="4161262" y="1365024"/>
                </a:cubicBezTo>
                <a:lnTo>
                  <a:pt x="4161262" y="1365023"/>
                </a:lnTo>
                <a:lnTo>
                  <a:pt x="4156484" y="1343362"/>
                </a:lnTo>
                <a:lnTo>
                  <a:pt x="4153733" y="1339092"/>
                </a:lnTo>
                <a:lnTo>
                  <a:pt x="4151983" y="1333065"/>
                </a:lnTo>
                <a:cubicBezTo>
                  <a:pt x="4146840" y="1322962"/>
                  <a:pt x="4139839" y="1313451"/>
                  <a:pt x="4131552" y="1304664"/>
                </a:cubicBezTo>
                <a:lnTo>
                  <a:pt x="4116716" y="1276231"/>
                </a:lnTo>
                <a:lnTo>
                  <a:pt x="4118025" y="1243513"/>
                </a:lnTo>
                <a:cubicBezTo>
                  <a:pt x="4123931" y="1213984"/>
                  <a:pt x="4124313" y="1183313"/>
                  <a:pt x="4127932" y="1153404"/>
                </a:cubicBezTo>
                <a:cubicBezTo>
                  <a:pt x="4128694" y="1146925"/>
                  <a:pt x="4131362" y="1138735"/>
                  <a:pt x="4135934" y="1134923"/>
                </a:cubicBezTo>
                <a:cubicBezTo>
                  <a:pt x="4192704" y="1088249"/>
                  <a:pt x="4193276" y="1022525"/>
                  <a:pt x="4195944" y="957753"/>
                </a:cubicBezTo>
                <a:cubicBezTo>
                  <a:pt x="4197658" y="918510"/>
                  <a:pt x="4197658" y="879074"/>
                  <a:pt x="4196706" y="839639"/>
                </a:cubicBezTo>
                <a:lnTo>
                  <a:pt x="4196706" y="839638"/>
                </a:lnTo>
                <a:cubicBezTo>
                  <a:pt x="4196514" y="826302"/>
                  <a:pt x="4193466" y="812205"/>
                  <a:pt x="4187752" y="800393"/>
                </a:cubicBezTo>
                <a:cubicBezTo>
                  <a:pt x="4175749" y="775818"/>
                  <a:pt x="4160129" y="753149"/>
                  <a:pt x="4147936" y="728762"/>
                </a:cubicBezTo>
                <a:close/>
                <a:moveTo>
                  <a:pt x="4138410" y="641131"/>
                </a:moveTo>
                <a:lnTo>
                  <a:pt x="4138410" y="641132"/>
                </a:lnTo>
                <a:lnTo>
                  <a:pt x="4142315" y="668136"/>
                </a:lnTo>
                <a:lnTo>
                  <a:pt x="4142315" y="668135"/>
                </a:lnTo>
                <a:cubicBezTo>
                  <a:pt x="4142411" y="658515"/>
                  <a:pt x="4141839" y="649228"/>
                  <a:pt x="4138410" y="641131"/>
                </a:cubicBezTo>
                <a:close/>
                <a:moveTo>
                  <a:pt x="4126028" y="361086"/>
                </a:moveTo>
                <a:lnTo>
                  <a:pt x="4126028" y="361087"/>
                </a:lnTo>
                <a:cubicBezTo>
                  <a:pt x="4135744" y="373470"/>
                  <a:pt x="4143150" y="386067"/>
                  <a:pt x="4148409" y="398873"/>
                </a:cubicBezTo>
                <a:lnTo>
                  <a:pt x="4157913" y="437908"/>
                </a:lnTo>
                <a:lnTo>
                  <a:pt x="4142221" y="519586"/>
                </a:lnTo>
                <a:lnTo>
                  <a:pt x="4142220" y="519587"/>
                </a:lnTo>
                <a:cubicBezTo>
                  <a:pt x="4133457" y="539590"/>
                  <a:pt x="4128075" y="559450"/>
                  <a:pt x="4127099" y="579573"/>
                </a:cubicBezTo>
                <a:lnTo>
                  <a:pt x="4127099" y="579574"/>
                </a:lnTo>
                <a:lnTo>
                  <a:pt x="4129066" y="610003"/>
                </a:lnTo>
                <a:lnTo>
                  <a:pt x="4138410" y="641130"/>
                </a:lnTo>
                <a:lnTo>
                  <a:pt x="4127099" y="579574"/>
                </a:lnTo>
                <a:lnTo>
                  <a:pt x="4142220" y="519588"/>
                </a:lnTo>
                <a:lnTo>
                  <a:pt x="4142221" y="519586"/>
                </a:lnTo>
                <a:lnTo>
                  <a:pt x="4155523" y="478158"/>
                </a:lnTo>
                <a:lnTo>
                  <a:pt x="4157913" y="437908"/>
                </a:lnTo>
                <a:lnTo>
                  <a:pt x="4157913" y="437907"/>
                </a:lnTo>
                <a:cubicBezTo>
                  <a:pt x="4155651" y="411475"/>
                  <a:pt x="4145460" y="385852"/>
                  <a:pt x="4126028" y="361086"/>
                </a:cubicBezTo>
                <a:close/>
                <a:moveTo>
                  <a:pt x="4140787" y="146291"/>
                </a:moveTo>
                <a:lnTo>
                  <a:pt x="4143220" y="155912"/>
                </a:lnTo>
                <a:lnTo>
                  <a:pt x="4139172" y="210585"/>
                </a:lnTo>
                <a:lnTo>
                  <a:pt x="4139172" y="210586"/>
                </a:lnTo>
                <a:cubicBezTo>
                  <a:pt x="4138220" y="217064"/>
                  <a:pt x="4136886" y="224874"/>
                  <a:pt x="4139554" y="230401"/>
                </a:cubicBezTo>
                <a:lnTo>
                  <a:pt x="4145911" y="265524"/>
                </a:lnTo>
                <a:lnTo>
                  <a:pt x="4130980" y="298220"/>
                </a:lnTo>
                <a:cubicBezTo>
                  <a:pt x="4123932" y="307650"/>
                  <a:pt x="4118312" y="317794"/>
                  <a:pt x="4116645" y="328367"/>
                </a:cubicBezTo>
                <a:lnTo>
                  <a:pt x="4116645" y="328368"/>
                </a:lnTo>
                <a:lnTo>
                  <a:pt x="4117425" y="344512"/>
                </a:lnTo>
                <a:lnTo>
                  <a:pt x="4126028" y="361085"/>
                </a:lnTo>
                <a:lnTo>
                  <a:pt x="4116645" y="328368"/>
                </a:lnTo>
                <a:lnTo>
                  <a:pt x="4130980" y="298221"/>
                </a:lnTo>
                <a:cubicBezTo>
                  <a:pt x="4139172" y="287362"/>
                  <a:pt x="4144316" y="276645"/>
                  <a:pt x="4145911" y="265525"/>
                </a:cubicBezTo>
                <a:lnTo>
                  <a:pt x="4145911" y="265524"/>
                </a:lnTo>
                <a:cubicBezTo>
                  <a:pt x="4147507" y="254403"/>
                  <a:pt x="4145554" y="242878"/>
                  <a:pt x="4139554" y="230400"/>
                </a:cubicBezTo>
                <a:lnTo>
                  <a:pt x="4139172" y="210586"/>
                </a:lnTo>
                <a:lnTo>
                  <a:pt x="4143220" y="155912"/>
                </a:lnTo>
                <a:lnTo>
                  <a:pt x="4143220" y="155911"/>
                </a:lnTo>
                <a:close/>
                <a:moveTo>
                  <a:pt x="0" y="0"/>
                </a:moveTo>
                <a:lnTo>
                  <a:pt x="4123005" y="0"/>
                </a:lnTo>
                <a:lnTo>
                  <a:pt x="4110977" y="20461"/>
                </a:lnTo>
                <a:cubicBezTo>
                  <a:pt x="4100119" y="35416"/>
                  <a:pt x="4094260" y="42559"/>
                  <a:pt x="4093355" y="50156"/>
                </a:cubicBezTo>
                <a:lnTo>
                  <a:pt x="4093356" y="50156"/>
                </a:lnTo>
                <a:lnTo>
                  <a:pt x="4093355" y="50157"/>
                </a:lnTo>
                <a:cubicBezTo>
                  <a:pt x="4092450" y="57753"/>
                  <a:pt x="4096499" y="65802"/>
                  <a:pt x="4105453" y="82566"/>
                </a:cubicBezTo>
                <a:cubicBezTo>
                  <a:pt x="4109835" y="90568"/>
                  <a:pt x="4112501" y="100474"/>
                  <a:pt x="4118979" y="106381"/>
                </a:cubicBezTo>
                <a:lnTo>
                  <a:pt x="4134873" y="127702"/>
                </a:lnTo>
                <a:lnTo>
                  <a:pt x="4118979" y="106380"/>
                </a:lnTo>
                <a:cubicBezTo>
                  <a:pt x="4112501" y="100473"/>
                  <a:pt x="4109835" y="90567"/>
                  <a:pt x="4105453" y="82565"/>
                </a:cubicBezTo>
                <a:cubicBezTo>
                  <a:pt x="4100976" y="74183"/>
                  <a:pt x="4097725" y="67980"/>
                  <a:pt x="4095707" y="62922"/>
                </a:cubicBezTo>
                <a:lnTo>
                  <a:pt x="4093356" y="50156"/>
                </a:lnTo>
                <a:lnTo>
                  <a:pt x="4098434" y="38069"/>
                </a:lnTo>
                <a:cubicBezTo>
                  <a:pt x="4101369" y="33464"/>
                  <a:pt x="4105548" y="27939"/>
                  <a:pt x="4110977" y="20462"/>
                </a:cubicBezTo>
                <a:lnTo>
                  <a:pt x="4123006" y="0"/>
                </a:lnTo>
                <a:lnTo>
                  <a:pt x="4569127" y="0"/>
                </a:lnTo>
                <a:lnTo>
                  <a:pt x="4572002" y="22365"/>
                </a:lnTo>
                <a:cubicBezTo>
                  <a:pt x="4572002" y="47894"/>
                  <a:pt x="4565907" y="73230"/>
                  <a:pt x="4563620" y="98949"/>
                </a:cubicBezTo>
                <a:cubicBezTo>
                  <a:pt x="4561716" y="118952"/>
                  <a:pt x="4562478" y="139337"/>
                  <a:pt x="4560192" y="159339"/>
                </a:cubicBezTo>
                <a:cubicBezTo>
                  <a:pt x="4558476" y="175724"/>
                  <a:pt x="4554096" y="191916"/>
                  <a:pt x="4550476" y="208109"/>
                </a:cubicBezTo>
                <a:cubicBezTo>
                  <a:pt x="4549142" y="214015"/>
                  <a:pt x="4543997" y="219921"/>
                  <a:pt x="4544759" y="225254"/>
                </a:cubicBezTo>
                <a:cubicBezTo>
                  <a:pt x="4552952" y="278215"/>
                  <a:pt x="4516375" y="316317"/>
                  <a:pt x="4500183" y="361086"/>
                </a:cubicBezTo>
                <a:cubicBezTo>
                  <a:pt x="4483035" y="408142"/>
                  <a:pt x="4456747" y="453673"/>
                  <a:pt x="4464557" y="506251"/>
                </a:cubicBezTo>
                <a:cubicBezTo>
                  <a:pt x="4469319" y="538066"/>
                  <a:pt x="4480369" y="568737"/>
                  <a:pt x="4487039" y="600362"/>
                </a:cubicBezTo>
                <a:cubicBezTo>
                  <a:pt x="4489325" y="611602"/>
                  <a:pt x="4488942" y="624175"/>
                  <a:pt x="4486656" y="635415"/>
                </a:cubicBezTo>
                <a:cubicBezTo>
                  <a:pt x="4476177" y="689709"/>
                  <a:pt x="4474653" y="743241"/>
                  <a:pt x="4491800" y="796585"/>
                </a:cubicBezTo>
                <a:cubicBezTo>
                  <a:pt x="4494658" y="805727"/>
                  <a:pt x="4497324" y="815443"/>
                  <a:pt x="4497324" y="824970"/>
                </a:cubicBezTo>
                <a:cubicBezTo>
                  <a:pt x="4497324" y="877167"/>
                  <a:pt x="4493324" y="928413"/>
                  <a:pt x="4474653" y="978327"/>
                </a:cubicBezTo>
                <a:cubicBezTo>
                  <a:pt x="4468367" y="995091"/>
                  <a:pt x="4472367" y="1015476"/>
                  <a:pt x="4470843" y="1033955"/>
                </a:cubicBezTo>
                <a:cubicBezTo>
                  <a:pt x="4469511" y="1051099"/>
                  <a:pt x="4468939" y="1068626"/>
                  <a:pt x="4464557" y="1085200"/>
                </a:cubicBezTo>
                <a:cubicBezTo>
                  <a:pt x="4458082" y="1109395"/>
                  <a:pt x="4457319" y="1131874"/>
                  <a:pt x="4463033" y="1156831"/>
                </a:cubicBezTo>
                <a:cubicBezTo>
                  <a:pt x="4468367" y="1180643"/>
                  <a:pt x="4465702" y="1206362"/>
                  <a:pt x="4465891" y="1231129"/>
                </a:cubicBezTo>
                <a:cubicBezTo>
                  <a:pt x="4466081" y="1258752"/>
                  <a:pt x="4466271" y="1286375"/>
                  <a:pt x="4465319" y="1313998"/>
                </a:cubicBezTo>
                <a:cubicBezTo>
                  <a:pt x="4464939" y="1325048"/>
                  <a:pt x="4457319" y="1337621"/>
                  <a:pt x="4460367" y="1346767"/>
                </a:cubicBezTo>
                <a:cubicBezTo>
                  <a:pt x="4470653" y="1376294"/>
                  <a:pt x="4458271" y="1405823"/>
                  <a:pt x="4463795" y="1435350"/>
                </a:cubicBezTo>
                <a:cubicBezTo>
                  <a:pt x="4466653" y="1449830"/>
                  <a:pt x="4458843" y="1466213"/>
                  <a:pt x="4458082" y="1481834"/>
                </a:cubicBezTo>
                <a:cubicBezTo>
                  <a:pt x="4456747" y="1507362"/>
                  <a:pt x="4457319" y="1532889"/>
                  <a:pt x="4456938" y="1558418"/>
                </a:cubicBezTo>
                <a:cubicBezTo>
                  <a:pt x="4456747" y="1566800"/>
                  <a:pt x="4455985" y="1574993"/>
                  <a:pt x="4455602" y="1583375"/>
                </a:cubicBezTo>
                <a:cubicBezTo>
                  <a:pt x="4455222" y="1590805"/>
                  <a:pt x="4453508" y="1598615"/>
                  <a:pt x="4454840" y="1605664"/>
                </a:cubicBezTo>
                <a:cubicBezTo>
                  <a:pt x="4459605" y="1631193"/>
                  <a:pt x="4467415" y="1656339"/>
                  <a:pt x="4470463" y="1682056"/>
                </a:cubicBezTo>
                <a:cubicBezTo>
                  <a:pt x="4473129" y="1704345"/>
                  <a:pt x="4469511" y="1727398"/>
                  <a:pt x="4471415" y="1749877"/>
                </a:cubicBezTo>
                <a:cubicBezTo>
                  <a:pt x="4474653" y="1789502"/>
                  <a:pt x="4480369" y="1829127"/>
                  <a:pt x="4483989" y="1868753"/>
                </a:cubicBezTo>
                <a:cubicBezTo>
                  <a:pt x="4484751" y="1877327"/>
                  <a:pt x="4479988" y="1886279"/>
                  <a:pt x="4479607" y="1895043"/>
                </a:cubicBezTo>
                <a:cubicBezTo>
                  <a:pt x="4478655" y="1922476"/>
                  <a:pt x="4478463" y="1949909"/>
                  <a:pt x="4477893" y="1977342"/>
                </a:cubicBezTo>
                <a:cubicBezTo>
                  <a:pt x="4477702" y="1992963"/>
                  <a:pt x="4478273" y="2008775"/>
                  <a:pt x="4476559" y="2024208"/>
                </a:cubicBezTo>
                <a:cubicBezTo>
                  <a:pt x="4474273" y="2044590"/>
                  <a:pt x="4470843" y="2063069"/>
                  <a:pt x="4485703" y="2082120"/>
                </a:cubicBezTo>
                <a:cubicBezTo>
                  <a:pt x="4508754" y="2111459"/>
                  <a:pt x="4499800" y="2148798"/>
                  <a:pt x="4505134" y="2182707"/>
                </a:cubicBezTo>
                <a:cubicBezTo>
                  <a:pt x="4506468" y="2191471"/>
                  <a:pt x="4506658" y="2200426"/>
                  <a:pt x="4508182" y="2209188"/>
                </a:cubicBezTo>
                <a:cubicBezTo>
                  <a:pt x="4511040" y="2225382"/>
                  <a:pt x="4514278" y="2241383"/>
                  <a:pt x="4517519" y="2257578"/>
                </a:cubicBezTo>
                <a:cubicBezTo>
                  <a:pt x="4518089" y="2260434"/>
                  <a:pt x="4518282" y="2263672"/>
                  <a:pt x="4519233" y="2266340"/>
                </a:cubicBezTo>
                <a:cubicBezTo>
                  <a:pt x="4527233" y="2290917"/>
                  <a:pt x="4536377" y="2315109"/>
                  <a:pt x="4542855" y="2340066"/>
                </a:cubicBezTo>
                <a:cubicBezTo>
                  <a:pt x="4546094" y="2352259"/>
                  <a:pt x="4546476" y="2365785"/>
                  <a:pt x="4544759" y="2378358"/>
                </a:cubicBezTo>
                <a:cubicBezTo>
                  <a:pt x="4539807" y="2415125"/>
                  <a:pt x="4537711" y="2451512"/>
                  <a:pt x="4544951" y="2488471"/>
                </a:cubicBezTo>
                <a:cubicBezTo>
                  <a:pt x="4547808" y="2503140"/>
                  <a:pt x="4543045" y="2519524"/>
                  <a:pt x="4541332" y="2535145"/>
                </a:cubicBezTo>
                <a:cubicBezTo>
                  <a:pt x="4536759" y="2572484"/>
                  <a:pt x="4531805" y="2609823"/>
                  <a:pt x="4527425" y="2647353"/>
                </a:cubicBezTo>
                <a:cubicBezTo>
                  <a:pt x="4524757" y="2670785"/>
                  <a:pt x="4523233" y="2694408"/>
                  <a:pt x="4520567" y="2717841"/>
                </a:cubicBezTo>
                <a:cubicBezTo>
                  <a:pt x="4517327" y="2744892"/>
                  <a:pt x="4512374" y="2771753"/>
                  <a:pt x="4509706" y="2798806"/>
                </a:cubicBezTo>
                <a:cubicBezTo>
                  <a:pt x="4506658" y="2829667"/>
                  <a:pt x="4506088" y="2860720"/>
                  <a:pt x="4502848" y="2891581"/>
                </a:cubicBezTo>
                <a:cubicBezTo>
                  <a:pt x="4496562" y="2947973"/>
                  <a:pt x="4489132" y="3004172"/>
                  <a:pt x="4482084" y="3060560"/>
                </a:cubicBezTo>
                <a:cubicBezTo>
                  <a:pt x="4475225" y="3115236"/>
                  <a:pt x="4469129" y="3169912"/>
                  <a:pt x="4460557" y="3224206"/>
                </a:cubicBezTo>
                <a:cubicBezTo>
                  <a:pt x="4456938" y="3247067"/>
                  <a:pt x="4447030" y="3268783"/>
                  <a:pt x="4441506" y="3291264"/>
                </a:cubicBezTo>
                <a:lnTo>
                  <a:pt x="4431807" y="3333748"/>
                </a:lnTo>
                <a:lnTo>
                  <a:pt x="4259554" y="3333748"/>
                </a:lnTo>
                <a:lnTo>
                  <a:pt x="0" y="3333748"/>
                </a:lnTo>
                <a:close/>
              </a:path>
            </a:pathLst>
          </a:custGeom>
        </p:spPr>
      </p:pic>
      <p:grpSp>
        <p:nvGrpSpPr>
          <p:cNvPr id="15" name="Group 14">
            <a:extLst>
              <a:ext uri="{FF2B5EF4-FFF2-40B4-BE49-F238E27FC236}">
                <a16:creationId xmlns:a16="http://schemas.microsoft.com/office/drawing/2014/main" id="{7594B485-3656-43C7-AB7B-F237101E32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6" y="-1"/>
            <a:ext cx="874716" cy="6858001"/>
            <a:chOff x="3697286" y="0"/>
            <a:chExt cx="874716" cy="6858001"/>
          </a:xfrm>
        </p:grpSpPr>
        <p:sp>
          <p:nvSpPr>
            <p:cNvPr id="16" name="Freeform: Shape 15">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8307DE20-65F4-E3B9-3ADF-FD072CC07CEE}"/>
              </a:ext>
            </a:extLst>
          </p:cNvPr>
          <p:cNvSpPr>
            <a:spLocks noGrp="1"/>
          </p:cNvSpPr>
          <p:nvPr>
            <p:ph idx="1"/>
          </p:nvPr>
        </p:nvSpPr>
        <p:spPr>
          <a:xfrm>
            <a:off x="5232401" y="1878227"/>
            <a:ext cx="6140449" cy="3950173"/>
          </a:xfrm>
        </p:spPr>
        <p:txBody>
          <a:bodyPr>
            <a:normAutofit fontScale="92500" lnSpcReduction="20000"/>
          </a:bodyPr>
          <a:lstStyle/>
          <a:p>
            <a:pPr fontAlgn="base"/>
            <a:r>
              <a:rPr lang="en-US" sz="2400" b="1" i="0" dirty="0">
                <a:solidFill>
                  <a:schemeClr val="bg1">
                    <a:alpha val="80000"/>
                  </a:schemeClr>
                </a:solidFill>
                <a:effectLst/>
                <a:latin typeface="Open Sans" panose="020B0606030504020204" pitchFamily="34" charset="0"/>
              </a:rPr>
              <a:t>dated, often offensive</a:t>
            </a:r>
            <a:r>
              <a:rPr lang="en-US" sz="2400" b="0" i="0" dirty="0">
                <a:solidFill>
                  <a:schemeClr val="bg1">
                    <a:alpha val="80000"/>
                  </a:schemeClr>
                </a:solidFill>
                <a:effectLst/>
                <a:latin typeface="Open Sans" panose="020B0606030504020204" pitchFamily="34" charset="0"/>
              </a:rPr>
              <a:t> </a:t>
            </a:r>
            <a:r>
              <a:rPr lang="en-US" sz="2400" b="1" i="0" dirty="0">
                <a:solidFill>
                  <a:schemeClr val="bg1">
                    <a:alpha val="80000"/>
                  </a:schemeClr>
                </a:solidFill>
                <a:effectLst/>
                <a:latin typeface="inherit"/>
              </a:rPr>
              <a:t>: </a:t>
            </a:r>
            <a:r>
              <a:rPr lang="en-US" sz="2400" b="0" i="0" dirty="0">
                <a:solidFill>
                  <a:schemeClr val="bg1">
                    <a:alpha val="80000"/>
                  </a:schemeClr>
                </a:solidFill>
                <a:effectLst/>
                <a:latin typeface="Open Sans" panose="020B0606030504020204" pitchFamily="34" charset="0"/>
              </a:rPr>
              <a:t>a person of Black African ancestry</a:t>
            </a:r>
          </a:p>
          <a:p>
            <a:pPr marL="0" indent="0" fontAlgn="base">
              <a:buNone/>
            </a:pPr>
            <a:endParaRPr lang="en-US" sz="2400" b="1" i="0" dirty="0">
              <a:solidFill>
                <a:schemeClr val="bg1">
                  <a:alpha val="80000"/>
                </a:schemeClr>
              </a:solidFill>
              <a:effectLst/>
              <a:latin typeface="Open Sans" panose="020B0606030504020204" pitchFamily="34" charset="0"/>
            </a:endParaRPr>
          </a:p>
          <a:p>
            <a:pPr fontAlgn="base"/>
            <a:r>
              <a:rPr lang="en-US" sz="2400" b="1" i="0" dirty="0">
                <a:solidFill>
                  <a:schemeClr val="bg1">
                    <a:alpha val="80000"/>
                  </a:schemeClr>
                </a:solidFill>
                <a:effectLst/>
                <a:latin typeface="Open Sans" panose="020B0606030504020204" pitchFamily="34" charset="0"/>
              </a:rPr>
              <a:t>dated, often offensive</a:t>
            </a:r>
            <a:r>
              <a:rPr lang="en-US" sz="2400" b="0" i="0" dirty="0">
                <a:solidFill>
                  <a:schemeClr val="bg1">
                    <a:alpha val="80000"/>
                  </a:schemeClr>
                </a:solidFill>
                <a:effectLst/>
                <a:latin typeface="Open Sans" panose="020B0606030504020204" pitchFamily="34" charset="0"/>
              </a:rPr>
              <a:t> </a:t>
            </a:r>
            <a:r>
              <a:rPr lang="en-US" sz="2400" b="1" i="0" dirty="0">
                <a:solidFill>
                  <a:schemeClr val="bg1">
                    <a:alpha val="80000"/>
                  </a:schemeClr>
                </a:solidFill>
                <a:effectLst/>
                <a:latin typeface="inherit"/>
              </a:rPr>
              <a:t>: </a:t>
            </a:r>
            <a:r>
              <a:rPr lang="en-US" sz="2400" b="0" i="0" dirty="0">
                <a:solidFill>
                  <a:schemeClr val="bg1">
                    <a:alpha val="80000"/>
                  </a:schemeClr>
                </a:solidFill>
                <a:effectLst/>
                <a:latin typeface="Open Sans" panose="020B0606030504020204" pitchFamily="34" charset="0"/>
              </a:rPr>
              <a:t>a member of a group of people formerly considered to constitute a race of humans having African ancestry and classified according to physical traits (such as dark skin pigmentation)</a:t>
            </a:r>
          </a:p>
          <a:p>
            <a:pPr marL="0" indent="0">
              <a:buNone/>
            </a:pPr>
            <a:endParaRPr lang="en-US" sz="2400" dirty="0">
              <a:solidFill>
                <a:schemeClr val="bg1">
                  <a:alpha val="80000"/>
                </a:schemeClr>
              </a:solidFill>
            </a:endParaRPr>
          </a:p>
          <a:p>
            <a:pPr marL="0" indent="0">
              <a:buNone/>
            </a:pPr>
            <a:r>
              <a:rPr lang="en-US" sz="2400" dirty="0">
                <a:solidFill>
                  <a:schemeClr val="bg1">
                    <a:alpha val="80000"/>
                  </a:schemeClr>
                </a:solidFill>
              </a:rPr>
              <a:t>*Notice the note mentioning that this term and definition are coined as being “dated, often offensive”</a:t>
            </a:r>
          </a:p>
        </p:txBody>
      </p:sp>
      <p:sp>
        <p:nvSpPr>
          <p:cNvPr id="8" name="TextBox 7">
            <a:extLst>
              <a:ext uri="{FF2B5EF4-FFF2-40B4-BE49-F238E27FC236}">
                <a16:creationId xmlns:a16="http://schemas.microsoft.com/office/drawing/2014/main" id="{8E4E0F63-32F5-5F93-C61D-2899ECB71D17}"/>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culturacientifica.com/2014/08/17/el-proyecto-abecedario/">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273836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D0D33668-0B9D-7280-78E8-AC7B99451FDE}"/>
              </a:ext>
            </a:extLst>
          </p:cNvPr>
          <p:cNvSpPr>
            <a:spLocks noGrp="1"/>
          </p:cNvSpPr>
          <p:nvPr>
            <p:ph type="title"/>
          </p:nvPr>
        </p:nvSpPr>
        <p:spPr>
          <a:xfrm>
            <a:off x="1295400" y="669925"/>
            <a:ext cx="4800600" cy="1325563"/>
          </a:xfrm>
        </p:spPr>
        <p:txBody>
          <a:bodyPr anchor="b">
            <a:normAutofit/>
          </a:bodyPr>
          <a:lstStyle/>
          <a:p>
            <a:r>
              <a:rPr lang="en-US">
                <a:solidFill>
                  <a:schemeClr val="bg1"/>
                </a:solidFill>
              </a:rPr>
              <a:t>Negro - </a:t>
            </a:r>
          </a:p>
        </p:txBody>
      </p:sp>
      <p:cxnSp>
        <p:nvCxnSpPr>
          <p:cNvPr id="15" name="Straight Connector 1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6B0E65-FA6C-3743-494B-8AD571FBB943}"/>
              </a:ext>
            </a:extLst>
          </p:cNvPr>
          <p:cNvSpPr>
            <a:spLocks noGrp="1"/>
          </p:cNvSpPr>
          <p:nvPr>
            <p:ph idx="1"/>
          </p:nvPr>
        </p:nvSpPr>
        <p:spPr>
          <a:xfrm>
            <a:off x="1295400" y="2288833"/>
            <a:ext cx="4800600" cy="3711571"/>
          </a:xfrm>
        </p:spPr>
        <p:txBody>
          <a:bodyPr>
            <a:normAutofit/>
          </a:bodyPr>
          <a:lstStyle/>
          <a:p>
            <a:pPr marL="0" indent="0">
              <a:buNone/>
            </a:pPr>
            <a:endParaRPr lang="en-US" sz="2400" b="0" i="1" dirty="0">
              <a:solidFill>
                <a:schemeClr val="bg1"/>
              </a:solidFill>
              <a:effectLst/>
              <a:latin typeface="Open Sans" panose="020B0606030504020204" pitchFamily="34" charset="0"/>
            </a:endParaRPr>
          </a:p>
          <a:p>
            <a:pPr marL="0" indent="0">
              <a:buNone/>
            </a:pPr>
            <a:r>
              <a:rPr lang="en-US" sz="2400" b="0" i="1" dirty="0">
                <a:solidFill>
                  <a:schemeClr val="bg1"/>
                </a:solidFill>
                <a:effectLst/>
                <a:latin typeface="Open Sans" panose="020B0606030504020204" pitchFamily="34" charset="0"/>
              </a:rPr>
              <a:t>“The terms Negro and, to a lesser extent, Negress were formerly in common use, but began to fall out of favor in the 1960s, and by the 1980s had largely been replaced in nonhistorical contexts by Black and African American.”</a:t>
            </a:r>
            <a:endParaRPr lang="en-US" sz="2400" i="1" dirty="0">
              <a:solidFill>
                <a:schemeClr val="bg1"/>
              </a:solidFill>
            </a:endParaRPr>
          </a:p>
        </p:txBody>
      </p:sp>
      <p:pic>
        <p:nvPicPr>
          <p:cNvPr id="5" name="Picture 4" descr="A picture containing human face, portrait, oval, person&#10;&#10;Description automatically generated">
            <a:extLst>
              <a:ext uri="{FF2B5EF4-FFF2-40B4-BE49-F238E27FC236}">
                <a16:creationId xmlns:a16="http://schemas.microsoft.com/office/drawing/2014/main" id="{F85B4B24-A94F-CC19-42CC-39F3698602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4430" y="369913"/>
            <a:ext cx="2130166" cy="2784532"/>
          </a:xfrm>
          <a:prstGeom prst="rect">
            <a:avLst/>
          </a:prstGeom>
        </p:spPr>
      </p:pic>
      <p:sp>
        <p:nvSpPr>
          <p:cNvPr id="17" name="Rectangle 1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men playing instruments&#10;&#10;Description automatically generated with medium confidence">
            <a:extLst>
              <a:ext uri="{FF2B5EF4-FFF2-40B4-BE49-F238E27FC236}">
                <a16:creationId xmlns:a16="http://schemas.microsoft.com/office/drawing/2014/main" id="{4BCE3EFF-F266-2C4B-44A3-8A9A737C98A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38661" y="3789323"/>
            <a:ext cx="3588640" cy="2666419"/>
          </a:xfrm>
          <a:prstGeom prst="rect">
            <a:avLst/>
          </a:prstGeom>
        </p:spPr>
      </p:pic>
      <p:sp>
        <p:nvSpPr>
          <p:cNvPr id="19" name="Rectangle 1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6B30CC4-8A46-EB00-F256-47BCDBE1F2B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okinawa-soba/2723770979/in/photostrea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997143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AD521-2867-5E2C-6D66-AA26FDC0CAD8}"/>
              </a:ext>
            </a:extLst>
          </p:cNvPr>
          <p:cNvSpPr>
            <a:spLocks noGrp="1"/>
          </p:cNvSpPr>
          <p:nvPr>
            <p:ph type="title"/>
          </p:nvPr>
        </p:nvSpPr>
        <p:spPr>
          <a:xfrm>
            <a:off x="5297762" y="329184"/>
            <a:ext cx="6251110" cy="1783080"/>
          </a:xfrm>
        </p:spPr>
        <p:txBody>
          <a:bodyPr anchor="b">
            <a:normAutofit/>
          </a:bodyPr>
          <a:lstStyle/>
          <a:p>
            <a:r>
              <a:rPr lang="en-US" sz="5400"/>
              <a:t>Colored</a:t>
            </a:r>
          </a:p>
        </p:txBody>
      </p:sp>
      <p:pic>
        <p:nvPicPr>
          <p:cNvPr id="5" name="Picture 4" descr="Many question marks on black background">
            <a:extLst>
              <a:ext uri="{FF2B5EF4-FFF2-40B4-BE49-F238E27FC236}">
                <a16:creationId xmlns:a16="http://schemas.microsoft.com/office/drawing/2014/main" id="{6F29836F-E5DE-236C-4AFF-526A1DA595C4}"/>
              </a:ext>
            </a:extLst>
          </p:cNvPr>
          <p:cNvPicPr>
            <a:picLocks noChangeAspect="1"/>
          </p:cNvPicPr>
          <p:nvPr/>
        </p:nvPicPr>
        <p:blipFill rotWithShape="1">
          <a:blip r:embed="rId2"/>
          <a:srcRect l="58573" r="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D5BE56-5CDF-BD5D-EE59-8ADF094A8FFA}"/>
              </a:ext>
            </a:extLst>
          </p:cNvPr>
          <p:cNvSpPr>
            <a:spLocks noGrp="1"/>
          </p:cNvSpPr>
          <p:nvPr>
            <p:ph idx="1"/>
          </p:nvPr>
        </p:nvSpPr>
        <p:spPr>
          <a:xfrm>
            <a:off x="5297762" y="2706624"/>
            <a:ext cx="6251110" cy="3483864"/>
          </a:xfrm>
        </p:spPr>
        <p:txBody>
          <a:bodyPr>
            <a:normAutofit/>
          </a:bodyPr>
          <a:lstStyle/>
          <a:p>
            <a:pPr marL="0" indent="0">
              <a:buNone/>
            </a:pPr>
            <a:endParaRPr lang="en-US" sz="2200" b="0" i="1" dirty="0">
              <a:effectLst/>
              <a:latin typeface="Open Sans" panose="020B0606030504020204" pitchFamily="34" charset="0"/>
            </a:endParaRPr>
          </a:p>
          <a:p>
            <a:pPr marL="0" indent="0">
              <a:buNone/>
            </a:pPr>
            <a:r>
              <a:rPr lang="en-US" sz="2200" b="0" i="1" dirty="0">
                <a:effectLst/>
                <a:latin typeface="Open Sans" panose="020B0606030504020204" pitchFamily="34" charset="0"/>
              </a:rPr>
              <a:t>“The adjective meanings of colored relating to race were formerly in common and widespread use well into the 20th century, although attitudes toward them had changed by the 1960s. In most nonhistorical contexts, these uses of colored are now considered unacceptable; the terms Black and African American are preferred.”</a:t>
            </a:r>
            <a:endParaRPr lang="en-US" sz="2200" i="1" dirty="0"/>
          </a:p>
        </p:txBody>
      </p:sp>
    </p:spTree>
    <p:extLst>
      <p:ext uri="{BB962C8B-B14F-4D97-AF65-F5344CB8AC3E}">
        <p14:creationId xmlns:p14="http://schemas.microsoft.com/office/powerpoint/2010/main" val="379436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D2B71BA-8D20-BC6D-384D-B937D6DDDFF0}"/>
              </a:ext>
            </a:extLst>
          </p:cNvPr>
          <p:cNvSpPr>
            <a:spLocks noGrp="1"/>
          </p:cNvSpPr>
          <p:nvPr>
            <p:ph type="title"/>
          </p:nvPr>
        </p:nvSpPr>
        <p:spPr>
          <a:xfrm>
            <a:off x="6481972" y="326814"/>
            <a:ext cx="4414629" cy="1325563"/>
          </a:xfrm>
        </p:spPr>
        <p:txBody>
          <a:bodyPr anchor="b">
            <a:normAutofit/>
          </a:bodyPr>
          <a:lstStyle/>
          <a:p>
            <a:r>
              <a:rPr lang="en-US" sz="3200" u="sng" dirty="0">
                <a:solidFill>
                  <a:schemeClr val="bg1"/>
                </a:solidFill>
              </a:rPr>
              <a:t>Exceptions for the terms </a:t>
            </a:r>
            <a:br>
              <a:rPr lang="en-US" sz="3200" u="sng" dirty="0">
                <a:solidFill>
                  <a:schemeClr val="bg1"/>
                </a:solidFill>
              </a:rPr>
            </a:br>
            <a:r>
              <a:rPr lang="en-US" sz="3200" u="sng" dirty="0">
                <a:solidFill>
                  <a:schemeClr val="bg1"/>
                </a:solidFill>
              </a:rPr>
              <a:t>“Negro” and “Colored”</a:t>
            </a:r>
          </a:p>
        </p:txBody>
      </p:sp>
      <p:pic>
        <p:nvPicPr>
          <p:cNvPr id="5" name="Picture 4" descr="Abstract blurred public library with bookshelves">
            <a:extLst>
              <a:ext uri="{FF2B5EF4-FFF2-40B4-BE49-F238E27FC236}">
                <a16:creationId xmlns:a16="http://schemas.microsoft.com/office/drawing/2014/main" id="{68AB6FD8-E2E2-3426-73A7-C7ECF07A777A}"/>
              </a:ext>
            </a:extLst>
          </p:cNvPr>
          <p:cNvPicPr>
            <a:picLocks noChangeAspect="1"/>
          </p:cNvPicPr>
          <p:nvPr/>
        </p:nvPicPr>
        <p:blipFill rotWithShape="1">
          <a:blip r:embed="rId2"/>
          <a:srcRect l="10832" r="33171" b="-1"/>
          <a:stretch/>
        </p:blipFill>
        <p:spPr>
          <a:xfrm>
            <a:off x="20" y="10"/>
            <a:ext cx="5753082" cy="6857990"/>
          </a:xfrm>
          <a:prstGeom prst="rect">
            <a:avLst/>
          </a:prstGeom>
        </p:spPr>
      </p:pic>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38015DA-2FCC-25AE-92EC-375121F62D09}"/>
              </a:ext>
            </a:extLst>
          </p:cNvPr>
          <p:cNvSpPr>
            <a:spLocks noGrp="1"/>
          </p:cNvSpPr>
          <p:nvPr>
            <p:ph idx="1"/>
          </p:nvPr>
        </p:nvSpPr>
        <p:spPr>
          <a:xfrm>
            <a:off x="6438899" y="2400303"/>
            <a:ext cx="4414629" cy="4130875"/>
          </a:xfrm>
        </p:spPr>
        <p:txBody>
          <a:bodyPr>
            <a:normAutofit fontScale="92500" lnSpcReduction="10000"/>
          </a:bodyPr>
          <a:lstStyle/>
          <a:p>
            <a:r>
              <a:rPr lang="en-US" sz="2000" b="0" i="0" dirty="0">
                <a:solidFill>
                  <a:schemeClr val="bg1"/>
                </a:solidFill>
                <a:effectLst/>
                <a:latin typeface="Open Sans" panose="020B0606030504020204" pitchFamily="34" charset="0"/>
              </a:rPr>
              <a:t>“A few organizations continue to use </a:t>
            </a:r>
            <a:r>
              <a:rPr lang="en-US" sz="2000" b="0" i="1" dirty="0">
                <a:solidFill>
                  <a:schemeClr val="bg1"/>
                </a:solidFill>
                <a:effectLst/>
                <a:latin typeface="Open Sans" panose="020B0606030504020204" pitchFamily="34" charset="0"/>
              </a:rPr>
              <a:t>Negro</a:t>
            </a:r>
            <a:r>
              <a:rPr lang="en-US" sz="2000" b="0" i="0" dirty="0">
                <a:solidFill>
                  <a:schemeClr val="bg1"/>
                </a:solidFill>
                <a:effectLst/>
                <a:latin typeface="Open Sans" panose="020B0606030504020204" pitchFamily="34" charset="0"/>
              </a:rPr>
              <a:t> in their names, reflecting the historical preference for the term: the full name of the UNCF, a philanthropic education organization founded in the mid-20th century, is the United Negro College Fund, also called the United Fund; and the Negro League Baseball Museum, which documents the Black baseball leagues active largely between 1920 and the late 1940s, continues to carry the name used by those leagues. The use of </a:t>
            </a:r>
            <a:r>
              <a:rPr lang="en-US" sz="2000" b="0" i="1" dirty="0">
                <a:solidFill>
                  <a:schemeClr val="bg1"/>
                </a:solidFill>
                <a:effectLst/>
                <a:latin typeface="Open Sans" panose="020B0606030504020204" pitchFamily="34" charset="0"/>
              </a:rPr>
              <a:t>Negro</a:t>
            </a:r>
            <a:r>
              <a:rPr lang="en-US" sz="2000" b="0" i="0" dirty="0">
                <a:solidFill>
                  <a:schemeClr val="bg1"/>
                </a:solidFill>
                <a:effectLst/>
                <a:latin typeface="Open Sans" panose="020B0606030504020204" pitchFamily="34" charset="0"/>
              </a:rPr>
              <a:t> in these contexts and others like them is not regarded as offensive.”</a:t>
            </a:r>
            <a:endParaRPr lang="en-US" sz="2000" dirty="0">
              <a:solidFill>
                <a:schemeClr val="bg1"/>
              </a:solidFill>
            </a:endParaRP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893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a1f224a-c471-4499-b396-f1eb0b81aae0" xsi:nil="true"/>
    <lcf76f155ced4ddcb4097134ff3c332f xmlns="78dff8a9-f84d-4f64-be3b-ce039a46554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8B79401A29544486C1D2BD7361BED2" ma:contentTypeVersion="12" ma:contentTypeDescription="Create a new document." ma:contentTypeScope="" ma:versionID="5ed331235691bc12a316b6c5297ef1a3">
  <xsd:schema xmlns:xsd="http://www.w3.org/2001/XMLSchema" xmlns:xs="http://www.w3.org/2001/XMLSchema" xmlns:p="http://schemas.microsoft.com/office/2006/metadata/properties" xmlns:ns2="78dff8a9-f84d-4f64-be3b-ce039a465548" xmlns:ns3="9a1f224a-c471-4499-b396-f1eb0b81aae0" targetNamespace="http://schemas.microsoft.com/office/2006/metadata/properties" ma:root="true" ma:fieldsID="927bef9726a41c505cd5401a2b40ac0a" ns2:_="" ns3:_="">
    <xsd:import namespace="78dff8a9-f84d-4f64-be3b-ce039a465548"/>
    <xsd:import namespace="9a1f224a-c471-4499-b396-f1eb0b81aae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dff8a9-f84d-4f64-be3b-ce039a4655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be1d12b-53b5-4bb6-8a2c-48a6dcd20eb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1f224a-c471-4499-b396-f1eb0b81aae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9b3537d-a31b-4a67-8b28-22fe95ac716a}" ma:internalName="TaxCatchAll" ma:showField="CatchAllData" ma:web="9a1f224a-c471-4499-b396-f1eb0b81aa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0BF97B-210B-4AED-8EA7-48BF6A2AFDCB}">
  <ds:schemaRefs>
    <ds:schemaRef ds:uri="http://schemas.microsoft.com/sharepoint/v3/contenttype/forms"/>
  </ds:schemaRefs>
</ds:datastoreItem>
</file>

<file path=customXml/itemProps2.xml><?xml version="1.0" encoding="utf-8"?>
<ds:datastoreItem xmlns:ds="http://schemas.openxmlformats.org/officeDocument/2006/customXml" ds:itemID="{661EF583-7E6B-4E99-AE6A-5D82BDD8C181}">
  <ds:schemaRefs>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9a1f224a-c471-4499-b396-f1eb0b81aae0"/>
    <ds:schemaRef ds:uri="78dff8a9-f84d-4f64-be3b-ce039a465548"/>
  </ds:schemaRefs>
</ds:datastoreItem>
</file>

<file path=customXml/itemProps3.xml><?xml version="1.0" encoding="utf-8"?>
<ds:datastoreItem xmlns:ds="http://schemas.openxmlformats.org/officeDocument/2006/customXml" ds:itemID="{5377FF1A-0442-4120-B4D4-09F1E4B7B7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dff8a9-f84d-4f64-be3b-ce039a465548"/>
    <ds:schemaRef ds:uri="9a1f224a-c471-4499-b396-f1eb0b81a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373</TotalTime>
  <Words>804</Words>
  <Application>Microsoft Office PowerPoint</Application>
  <PresentationFormat>Widescreen</PresentationFormat>
  <Paragraphs>62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 Name Is Not Just A Name</vt:lpstr>
      <vt:lpstr>Race</vt:lpstr>
      <vt:lpstr>Ethnic</vt:lpstr>
      <vt:lpstr>Interactive Sites:</vt:lpstr>
      <vt:lpstr>Slave</vt:lpstr>
      <vt:lpstr>Negro - </vt:lpstr>
      <vt:lpstr>Negro - </vt:lpstr>
      <vt:lpstr>Colored</vt:lpstr>
      <vt:lpstr>Exceptions for the terms  “Negro” and “Colored”</vt:lpstr>
      <vt:lpstr>Exceptions for the terms  “Negro” and “Colored”</vt:lpstr>
      <vt:lpstr>Black</vt:lpstr>
      <vt:lpstr>Black</vt:lpstr>
      <vt:lpstr>African American</vt:lpstr>
      <vt:lpstr>People of Color</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Name Is Not Just A Name</dc:title>
  <dc:creator>Nicole Benson</dc:creator>
  <cp:lastModifiedBy>Wesley Jensen</cp:lastModifiedBy>
  <cp:revision>9</cp:revision>
  <dcterms:created xsi:type="dcterms:W3CDTF">2023-06-09T15:04:46Z</dcterms:created>
  <dcterms:modified xsi:type="dcterms:W3CDTF">2024-08-28T22:26:16Z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0x010100A68B79401A29544486C1D2BD7361BED2</vt:lpwstr>
  </property>
  <property fmtid="{D5CDD505-2E9C-101B-9397-08002B2CF9AE}" pid="3" name="MediaServiceImageTags">
    <vt:lpwstr/>
  </property>
</Properties>
</file>