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sldIdLst>
    <p:sldId id="256" r:id="rId2"/>
    <p:sldId id="265"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A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746" autoAdjust="0"/>
  </p:normalViewPr>
  <p:slideViewPr>
    <p:cSldViewPr snapToGrid="0">
      <p:cViewPr varScale="1">
        <p:scale>
          <a:sx n="81" d="100"/>
          <a:sy n="81" d="100"/>
        </p:scale>
        <p:origin x="9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E8314-F557-4873-9989-2836151EE8B3}"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9E1C1-326B-40CC-A6F5-F282F36B109F}" type="slidenum">
              <a:rPr lang="en-US" smtClean="0"/>
              <a:t>‹#›</a:t>
            </a:fld>
            <a:endParaRPr lang="en-US"/>
          </a:p>
        </p:txBody>
      </p:sp>
    </p:spTree>
    <p:extLst>
      <p:ext uri="{BB962C8B-B14F-4D97-AF65-F5344CB8AC3E}">
        <p14:creationId xmlns:p14="http://schemas.microsoft.com/office/powerpoint/2010/main" val="272979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having students individually brainstorm. Then have students share ideas with a partner or small group to learn from others and expand on their answers. </a:t>
            </a:r>
          </a:p>
        </p:txBody>
      </p:sp>
      <p:sp>
        <p:nvSpPr>
          <p:cNvPr id="4" name="Slide Number Placeholder 3"/>
          <p:cNvSpPr>
            <a:spLocks noGrp="1"/>
          </p:cNvSpPr>
          <p:nvPr>
            <p:ph type="sldNum" sz="quarter" idx="5"/>
          </p:nvPr>
        </p:nvSpPr>
        <p:spPr/>
        <p:txBody>
          <a:bodyPr/>
          <a:lstStyle/>
          <a:p>
            <a:fld id="{EA09E1C1-326B-40CC-A6F5-F282F36B109F}" type="slidenum">
              <a:rPr lang="en-US" smtClean="0"/>
              <a:t>2</a:t>
            </a:fld>
            <a:endParaRPr lang="en-US"/>
          </a:p>
        </p:txBody>
      </p:sp>
    </p:spTree>
    <p:extLst>
      <p:ext uri="{BB962C8B-B14F-4D97-AF65-F5344CB8AC3E}">
        <p14:creationId xmlns:p14="http://schemas.microsoft.com/office/powerpoint/2010/main" val="377817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Prep: This is designed to be a small group activity. You will need a set of timeline cards and era placards/mats for each group.  </a:t>
            </a:r>
            <a:br>
              <a:rPr lang="en-US" dirty="0"/>
            </a:br>
            <a:r>
              <a:rPr lang="en-US" dirty="0"/>
              <a:t>Prior to this lesson: </a:t>
            </a:r>
            <a:br>
              <a:rPr lang="en-US" dirty="0"/>
            </a:br>
            <a:r>
              <a:rPr lang="en-US" dirty="0"/>
              <a:t>1) Cut apart the events from the Timeline Cards (separate document)</a:t>
            </a:r>
          </a:p>
          <a:p>
            <a:r>
              <a:rPr lang="en-US" dirty="0"/>
              <a:t>2) Create placards/era mats with the date ranges from each era on them. </a:t>
            </a:r>
          </a:p>
          <a:p>
            <a:r>
              <a:rPr lang="en-US" dirty="0"/>
              <a:t>3) Have students spread out so that they can place the placards on a flat surface. </a:t>
            </a:r>
          </a:p>
        </p:txBody>
      </p:sp>
      <p:sp>
        <p:nvSpPr>
          <p:cNvPr id="4" name="Slide Number Placeholder 3"/>
          <p:cNvSpPr>
            <a:spLocks noGrp="1"/>
          </p:cNvSpPr>
          <p:nvPr>
            <p:ph type="sldNum" sz="quarter" idx="5"/>
          </p:nvPr>
        </p:nvSpPr>
        <p:spPr/>
        <p:txBody>
          <a:bodyPr/>
          <a:lstStyle/>
          <a:p>
            <a:fld id="{EA09E1C1-326B-40CC-A6F5-F282F36B109F}" type="slidenum">
              <a:rPr lang="en-US" smtClean="0"/>
              <a:t>3</a:t>
            </a:fld>
            <a:endParaRPr lang="en-US"/>
          </a:p>
        </p:txBody>
      </p:sp>
    </p:spTree>
    <p:extLst>
      <p:ext uri="{BB962C8B-B14F-4D97-AF65-F5344CB8AC3E}">
        <p14:creationId xmlns:p14="http://schemas.microsoft.com/office/powerpoint/2010/main" val="1950931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slides 6 – 9 to have students check their answers. </a:t>
            </a:r>
          </a:p>
        </p:txBody>
      </p:sp>
      <p:sp>
        <p:nvSpPr>
          <p:cNvPr id="4" name="Slide Number Placeholder 3"/>
          <p:cNvSpPr>
            <a:spLocks noGrp="1"/>
          </p:cNvSpPr>
          <p:nvPr>
            <p:ph type="sldNum" sz="quarter" idx="5"/>
          </p:nvPr>
        </p:nvSpPr>
        <p:spPr/>
        <p:txBody>
          <a:bodyPr/>
          <a:lstStyle/>
          <a:p>
            <a:fld id="{EA09E1C1-326B-40CC-A6F5-F282F36B109F}" type="slidenum">
              <a:rPr lang="en-US" smtClean="0"/>
              <a:t>5</a:t>
            </a:fld>
            <a:endParaRPr lang="en-US"/>
          </a:p>
        </p:txBody>
      </p:sp>
    </p:spTree>
    <p:extLst>
      <p:ext uri="{BB962C8B-B14F-4D97-AF65-F5344CB8AC3E}">
        <p14:creationId xmlns:p14="http://schemas.microsoft.com/office/powerpoint/2010/main" val="398935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Part 1 of the graphic organizer, students will explore the OPS mural website identifying and recording 3 – 5 additional events from the eras that they find interesting. </a:t>
            </a:r>
          </a:p>
          <a:p>
            <a:endParaRPr lang="en-US" dirty="0"/>
          </a:p>
          <a:p>
            <a:r>
              <a:rPr lang="en-US" dirty="0"/>
              <a:t>Then using Part 2 of the graphic organizer, students will complete the Claim-Support-Question </a:t>
            </a:r>
            <a:r>
              <a:rPr lang="en-US"/>
              <a:t>processing activity. </a:t>
            </a:r>
            <a:endParaRPr lang="en-US" dirty="0"/>
          </a:p>
        </p:txBody>
      </p:sp>
      <p:sp>
        <p:nvSpPr>
          <p:cNvPr id="4" name="Slide Number Placeholder 3"/>
          <p:cNvSpPr>
            <a:spLocks noGrp="1"/>
          </p:cNvSpPr>
          <p:nvPr>
            <p:ph type="sldNum" sz="quarter" idx="5"/>
          </p:nvPr>
        </p:nvSpPr>
        <p:spPr/>
        <p:txBody>
          <a:bodyPr/>
          <a:lstStyle/>
          <a:p>
            <a:fld id="{EA09E1C1-326B-40CC-A6F5-F282F36B109F}" type="slidenum">
              <a:rPr lang="en-US" smtClean="0"/>
              <a:t>10</a:t>
            </a:fld>
            <a:endParaRPr lang="en-US"/>
          </a:p>
        </p:txBody>
      </p:sp>
    </p:spTree>
    <p:extLst>
      <p:ext uri="{BB962C8B-B14F-4D97-AF65-F5344CB8AC3E}">
        <p14:creationId xmlns:p14="http://schemas.microsoft.com/office/powerpoint/2010/main" val="1014207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2767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698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3856216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96349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33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460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204699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4724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7892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5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11/22/2022</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5847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11/22/2022</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17414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32AAB-BD12-4414-0CA8-ADA486BACDBB}"/>
              </a:ext>
            </a:extLst>
          </p:cNvPr>
          <p:cNvSpPr>
            <a:spLocks noGrp="1"/>
          </p:cNvSpPr>
          <p:nvPr>
            <p:ph type="ctrTitle"/>
          </p:nvPr>
        </p:nvSpPr>
        <p:spPr>
          <a:xfrm>
            <a:off x="1397284" y="197514"/>
            <a:ext cx="10232387" cy="1967431"/>
          </a:xfrm>
        </p:spPr>
        <p:txBody>
          <a:bodyPr anchor="b">
            <a:normAutofit/>
          </a:bodyPr>
          <a:lstStyle/>
          <a:p>
            <a:pPr algn="ctr">
              <a:lnSpc>
                <a:spcPct val="90000"/>
              </a:lnSpc>
            </a:pPr>
            <a:r>
              <a:rPr lang="en-US" sz="4600" b="0" dirty="0">
                <a:solidFill>
                  <a:srgbClr val="003A5D"/>
                </a:solidFill>
                <a:effectLst/>
                <a:latin typeface="Arial" panose="020B0604020202020204" pitchFamily="34" charset="0"/>
                <a:cs typeface="Arial" panose="020B0604020202020204" pitchFamily="34" charset="0"/>
              </a:rPr>
              <a:t>Rooted in Excellence </a:t>
            </a:r>
            <a:br>
              <a:rPr lang="en-US" sz="4600" b="0" dirty="0">
                <a:solidFill>
                  <a:srgbClr val="003A5D"/>
                </a:solidFill>
                <a:effectLst/>
                <a:latin typeface="Arial" panose="020B0604020202020204" pitchFamily="34" charset="0"/>
                <a:cs typeface="Arial" panose="020B0604020202020204" pitchFamily="34" charset="0"/>
              </a:rPr>
            </a:br>
            <a:r>
              <a:rPr lang="en-US" sz="4600" b="0" dirty="0">
                <a:solidFill>
                  <a:srgbClr val="003A5D"/>
                </a:solidFill>
                <a:effectLst/>
                <a:latin typeface="Arial" panose="020B0604020202020204" pitchFamily="34" charset="0"/>
                <a:cs typeface="Arial" panose="020B0604020202020204" pitchFamily="34" charset="0"/>
              </a:rPr>
              <a:t>160 Years of Omaha Public Schools </a:t>
            </a:r>
            <a:endParaRPr lang="en-US" sz="4600" dirty="0">
              <a:solidFill>
                <a:srgbClr val="003A5D"/>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638550BE-E420-F4A7-2AB6-8B2F431A0FAD}"/>
              </a:ext>
            </a:extLst>
          </p:cNvPr>
          <p:cNvSpPr>
            <a:spLocks noGrp="1"/>
          </p:cNvSpPr>
          <p:nvPr>
            <p:ph type="subTitle" idx="1"/>
          </p:nvPr>
        </p:nvSpPr>
        <p:spPr>
          <a:xfrm>
            <a:off x="5064318" y="2443731"/>
            <a:ext cx="6203293" cy="3587197"/>
          </a:xfrm>
        </p:spPr>
        <p:txBody>
          <a:bodyPr anchor="t">
            <a:normAutofit/>
          </a:bodyPr>
          <a:lstStyle/>
          <a:p>
            <a:pPr>
              <a:lnSpc>
                <a:spcPct val="90000"/>
              </a:lnSpc>
            </a:pPr>
            <a:r>
              <a:rPr lang="en-US" sz="1800" b="0" i="0" dirty="0">
                <a:effectLst/>
                <a:latin typeface="Arial" panose="020B0604020202020204" pitchFamily="34" charset="0"/>
                <a:cs typeface="Arial" panose="020B0604020202020204" pitchFamily="34" charset="0"/>
              </a:rPr>
              <a:t>Omaha Public Schools began in 1859 with the goal of inspiring excellence as the first public school system in Douglas County. Its goal is to prepare students for life in a world where understanding and appreciating diversity are essential. </a:t>
            </a:r>
          </a:p>
          <a:p>
            <a:pPr>
              <a:lnSpc>
                <a:spcPct val="90000"/>
              </a:lnSpc>
            </a:pPr>
            <a:r>
              <a:rPr lang="en-US" sz="1800" b="0" i="0" dirty="0">
                <a:effectLst/>
                <a:latin typeface="Arial" panose="020B0604020202020204" pitchFamily="34" charset="0"/>
                <a:cs typeface="Arial" panose="020B0604020202020204" pitchFamily="34" charset="0"/>
              </a:rPr>
              <a:t>Throughout the past 160 years, Omaha Public Schools has remained dedicated to its mission of preparing all students to excel in college, career and life. The district has grown to consist of 62 elementary schools, 12 middle schools, seven high schools, one virtual school, and 13 alternative programs. The school district is set to open five new schools (two elementary schools, one middle school and two high schools) between 2022 and 2023.</a:t>
            </a:r>
          </a:p>
          <a:p>
            <a:pPr>
              <a:lnSpc>
                <a:spcPct val="90000"/>
              </a:lnSpc>
            </a:pPr>
            <a:endParaRPr lang="en-US" sz="1100" dirty="0"/>
          </a:p>
        </p:txBody>
      </p:sp>
      <p:pic>
        <p:nvPicPr>
          <p:cNvPr id="5" name="Picture 4" descr="Logo, company name&#10;&#10;Description automatically generated">
            <a:extLst>
              <a:ext uri="{FF2B5EF4-FFF2-40B4-BE49-F238E27FC236}">
                <a16:creationId xmlns:a16="http://schemas.microsoft.com/office/drawing/2014/main" id="{83CAC6A7-23B0-FC60-C93C-84EE2BC72F87}"/>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919" r="2748" b="2"/>
          <a:stretch/>
        </p:blipFill>
        <p:spPr>
          <a:xfrm>
            <a:off x="924389" y="2250844"/>
            <a:ext cx="4017481" cy="4414737"/>
          </a:xfrm>
          <a:prstGeom prst="rect">
            <a:avLst/>
          </a:prstGeom>
        </p:spPr>
      </p:pic>
      <p:cxnSp>
        <p:nvCxnSpPr>
          <p:cNvPr id="24" name="Straight Connector 23">
            <a:extLst>
              <a:ext uri="{FF2B5EF4-FFF2-40B4-BE49-F238E27FC236}">
                <a16:creationId xmlns:a16="http://schemas.microsoft.com/office/drawing/2014/main" id="{9430F693-CD1C-4A41-9E80-FBEF9D128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7970E3C-BEF9-4097-A8D1-F453686992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421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781F914-4291-4C8C-A243-2C99A9B7A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3918855"/>
            <a:ext cx="11147071" cy="2449283"/>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32AAB-BD12-4414-0CA8-ADA486BACDBB}"/>
              </a:ext>
            </a:extLst>
          </p:cNvPr>
          <p:cNvSpPr>
            <a:spLocks noGrp="1"/>
          </p:cNvSpPr>
          <p:nvPr>
            <p:ph type="ctrTitle"/>
          </p:nvPr>
        </p:nvSpPr>
        <p:spPr>
          <a:xfrm>
            <a:off x="481007" y="4134848"/>
            <a:ext cx="10384741" cy="2006220"/>
          </a:xfrm>
        </p:spPr>
        <p:txBody>
          <a:bodyPr anchor="ctr">
            <a:normAutofit/>
          </a:bodyPr>
          <a:lstStyle/>
          <a:p>
            <a:pPr>
              <a:lnSpc>
                <a:spcPct val="90000"/>
              </a:lnSpc>
            </a:pPr>
            <a:r>
              <a:rPr lang="en-US" sz="4600" b="0">
                <a:effectLst/>
                <a:latin typeface="Arial" panose="020B0604020202020204" pitchFamily="34" charset="0"/>
                <a:cs typeface="Arial" panose="020B0604020202020204" pitchFamily="34" charset="0"/>
              </a:rPr>
              <a:t>Rooted in Excellence </a:t>
            </a:r>
            <a:br>
              <a:rPr lang="en-US" sz="4600" b="0">
                <a:effectLst/>
                <a:latin typeface="Arial" panose="020B0604020202020204" pitchFamily="34" charset="0"/>
                <a:cs typeface="Arial" panose="020B0604020202020204" pitchFamily="34" charset="0"/>
              </a:rPr>
            </a:br>
            <a:r>
              <a:rPr lang="en-US" sz="4600" b="0">
                <a:effectLst/>
                <a:latin typeface="Arial" panose="020B0604020202020204" pitchFamily="34" charset="0"/>
                <a:cs typeface="Arial" panose="020B0604020202020204" pitchFamily="34" charset="0"/>
              </a:rPr>
              <a:t>160 Years of Omaha Public Schools </a:t>
            </a:r>
            <a:endParaRPr lang="en-US" sz="4600">
              <a:latin typeface="Arial" panose="020B0604020202020204" pitchFamily="34" charset="0"/>
              <a:cs typeface="Arial" panose="020B0604020202020204" pitchFamily="34" charset="0"/>
            </a:endParaRPr>
          </a:p>
        </p:txBody>
      </p:sp>
      <p:cxnSp>
        <p:nvCxnSpPr>
          <p:cNvPr id="35" name="Straight Connector 34">
            <a:extLst>
              <a:ext uri="{FF2B5EF4-FFF2-40B4-BE49-F238E27FC236}">
                <a16:creationId xmlns:a16="http://schemas.microsoft.com/office/drawing/2014/main" id="{A7A030CB-D662-4E87-B668-9DE9163E90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95090"/>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descr="Logo, company name&#10;&#10;Description automatically generated">
            <a:extLst>
              <a:ext uri="{FF2B5EF4-FFF2-40B4-BE49-F238E27FC236}">
                <a16:creationId xmlns:a16="http://schemas.microsoft.com/office/drawing/2014/main" id="{83CAC6A7-23B0-FC60-C93C-84EE2BC72F8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919" r="2748" b="2"/>
          <a:stretch/>
        </p:blipFill>
        <p:spPr>
          <a:xfrm>
            <a:off x="1059866" y="595659"/>
            <a:ext cx="2808711" cy="3086445"/>
          </a:xfrm>
          <a:prstGeom prst="rect">
            <a:avLst/>
          </a:prstGeom>
        </p:spPr>
      </p:pic>
      <p:pic>
        <p:nvPicPr>
          <p:cNvPr id="8" name="Picture 7" descr="Qr code&#10;&#10;Description automatically generated">
            <a:extLst>
              <a:ext uri="{FF2B5EF4-FFF2-40B4-BE49-F238E27FC236}">
                <a16:creationId xmlns:a16="http://schemas.microsoft.com/office/drawing/2014/main" id="{01FD19E1-C17F-BEAD-65B2-F7E2D8FE3B0D}"/>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5986238" y="661911"/>
            <a:ext cx="3086445" cy="3086445"/>
          </a:xfrm>
          <a:prstGeom prst="rect">
            <a:avLst/>
          </a:prstGeom>
        </p:spPr>
      </p:pic>
      <p:cxnSp>
        <p:nvCxnSpPr>
          <p:cNvPr id="37" name="Straight Connector 36">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392253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6660E41-71CE-4FFE-9511-E9964B3884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1639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59E1-0A33-B1E0-E925-E6B80C37FBC8}"/>
              </a:ext>
            </a:extLst>
          </p:cNvPr>
          <p:cNvSpPr>
            <a:spLocks noGrp="1"/>
          </p:cNvSpPr>
          <p:nvPr>
            <p:ph type="title"/>
          </p:nvPr>
        </p:nvSpPr>
        <p:spPr/>
        <p:txBody>
          <a:bodyPr/>
          <a:lstStyle/>
          <a:p>
            <a:pPr algn="ctr"/>
            <a:r>
              <a:rPr lang="en-US" dirty="0">
                <a:solidFill>
                  <a:srgbClr val="003A5D"/>
                </a:solidFill>
              </a:rPr>
              <a:t>What makes our history? </a:t>
            </a:r>
          </a:p>
        </p:txBody>
      </p:sp>
      <p:sp>
        <p:nvSpPr>
          <p:cNvPr id="3" name="Content Placeholder 2">
            <a:extLst>
              <a:ext uri="{FF2B5EF4-FFF2-40B4-BE49-F238E27FC236}">
                <a16:creationId xmlns:a16="http://schemas.microsoft.com/office/drawing/2014/main" id="{E398D453-D97E-55A1-E4E5-E69D82D3B190}"/>
              </a:ext>
            </a:extLst>
          </p:cNvPr>
          <p:cNvSpPr>
            <a:spLocks noGrp="1"/>
          </p:cNvSpPr>
          <p:nvPr>
            <p:ph idx="1"/>
          </p:nvPr>
        </p:nvSpPr>
        <p:spPr/>
        <p:txBody>
          <a:bodyPr>
            <a:normAutofit/>
          </a:bodyPr>
          <a:lstStyle/>
          <a:p>
            <a:pPr algn="ctr"/>
            <a:r>
              <a:rPr lang="en-US" sz="2800" dirty="0"/>
              <a:t>Brainstorm: What might be included in an OPS timeline? What would we want to know to understand our history? </a:t>
            </a:r>
          </a:p>
        </p:txBody>
      </p:sp>
    </p:spTree>
    <p:extLst>
      <p:ext uri="{BB962C8B-B14F-4D97-AF65-F5344CB8AC3E}">
        <p14:creationId xmlns:p14="http://schemas.microsoft.com/office/powerpoint/2010/main" val="280766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Description automatically generated">
            <a:extLst>
              <a:ext uri="{FF2B5EF4-FFF2-40B4-BE49-F238E27FC236}">
                <a16:creationId xmlns:a16="http://schemas.microsoft.com/office/drawing/2014/main" id="{C67B246F-D31D-D564-AC66-E302CAE62C6B}"/>
              </a:ext>
            </a:extLst>
          </p:cNvPr>
          <p:cNvPicPr>
            <a:picLocks noChangeAspect="1"/>
          </p:cNvPicPr>
          <p:nvPr/>
        </p:nvPicPr>
        <p:blipFill rotWithShape="1">
          <a:blip r:embed="rId3"/>
          <a:srcRect l="71314" t="7500" r="7532" b="53875"/>
          <a:stretch/>
        </p:blipFill>
        <p:spPr bwMode="auto">
          <a:xfrm>
            <a:off x="2399016" y="544426"/>
            <a:ext cx="7417941" cy="5787854"/>
          </a:xfrm>
          <a:prstGeom prst="rect">
            <a:avLst/>
          </a:prstGeom>
          <a:ln>
            <a:noFill/>
          </a:ln>
          <a:extLst>
            <a:ext uri="{53640926-AAD7-44D8-BBD7-CCE9431645EC}">
              <a14:shadowObscured xmlns:a14="http://schemas.microsoft.com/office/drawing/2010/main"/>
            </a:ext>
          </a:extLst>
        </p:spPr>
      </p:pic>
      <p:pic>
        <p:nvPicPr>
          <p:cNvPr id="5" name="Picture 4" descr="Graphical user interface, application, Word&#10;&#10;Description automatically generated">
            <a:extLst>
              <a:ext uri="{FF2B5EF4-FFF2-40B4-BE49-F238E27FC236}">
                <a16:creationId xmlns:a16="http://schemas.microsoft.com/office/drawing/2014/main" id="{CCD261EB-B289-0337-ACEF-E28E458143BF}"/>
              </a:ext>
            </a:extLst>
          </p:cNvPr>
          <p:cNvPicPr>
            <a:picLocks noChangeAspect="1"/>
          </p:cNvPicPr>
          <p:nvPr/>
        </p:nvPicPr>
        <p:blipFill rotWithShape="1">
          <a:blip r:embed="rId3"/>
          <a:srcRect l="71314" t="7500" r="7532" b="53875"/>
          <a:stretch/>
        </p:blipFill>
        <p:spPr bwMode="auto">
          <a:xfrm>
            <a:off x="2387029" y="535073"/>
            <a:ext cx="7417941" cy="5787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633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A6118-7B2A-043F-5784-8070A160033D}"/>
              </a:ext>
            </a:extLst>
          </p:cNvPr>
          <p:cNvSpPr>
            <a:spLocks noGrp="1"/>
          </p:cNvSpPr>
          <p:nvPr>
            <p:ph type="title"/>
          </p:nvPr>
        </p:nvSpPr>
        <p:spPr>
          <a:xfrm>
            <a:off x="862743" y="0"/>
            <a:ext cx="10634472" cy="2157984"/>
          </a:xfrm>
        </p:spPr>
        <p:txBody>
          <a:bodyPr/>
          <a:lstStyle/>
          <a:p>
            <a:pPr algn="ctr"/>
            <a:r>
              <a:rPr lang="en-US" dirty="0">
                <a:latin typeface="Arial" panose="020B0604020202020204" pitchFamily="34" charset="0"/>
                <a:cs typeface="Arial" panose="020B0604020202020204" pitchFamily="34" charset="0"/>
              </a:rPr>
              <a:t>OPS History Game </a:t>
            </a:r>
          </a:p>
        </p:txBody>
      </p:sp>
      <p:sp>
        <p:nvSpPr>
          <p:cNvPr id="3" name="Content Placeholder 2">
            <a:extLst>
              <a:ext uri="{FF2B5EF4-FFF2-40B4-BE49-F238E27FC236}">
                <a16:creationId xmlns:a16="http://schemas.microsoft.com/office/drawing/2014/main" id="{F065E7D4-E2D6-C959-7EE4-2929501B8F45}"/>
              </a:ext>
            </a:extLst>
          </p:cNvPr>
          <p:cNvSpPr>
            <a:spLocks noGrp="1"/>
          </p:cNvSpPr>
          <p:nvPr>
            <p:ph idx="1"/>
          </p:nvPr>
        </p:nvSpPr>
        <p:spPr>
          <a:xfrm>
            <a:off x="862743" y="1790273"/>
            <a:ext cx="3378485" cy="2083086"/>
          </a:xfrm>
          <a:ln w="28575">
            <a:solidFill>
              <a:schemeClr val="accent1"/>
            </a:solidFill>
          </a:ln>
        </p:spPr>
        <p:txBody>
          <a:bodyPr/>
          <a:lstStyle/>
          <a:p>
            <a:r>
              <a:rPr lang="en-US" b="1" dirty="0">
                <a:latin typeface="Arial" panose="020B0604020202020204" pitchFamily="34" charset="0"/>
                <a:cs typeface="Arial" panose="020B0604020202020204" pitchFamily="34" charset="0"/>
              </a:rPr>
              <a:t>Materials: </a:t>
            </a:r>
          </a:p>
          <a:p>
            <a:pPr marL="342900" indent="-342900">
              <a:buFontTx/>
              <a:buChar char="-"/>
            </a:pPr>
            <a:r>
              <a:rPr lang="en-US" dirty="0">
                <a:latin typeface="Arial" panose="020B0604020202020204" pitchFamily="34" charset="0"/>
                <a:cs typeface="Arial" panose="020B0604020202020204" pitchFamily="34" charset="0"/>
              </a:rPr>
              <a:t>Timeline Cards </a:t>
            </a:r>
          </a:p>
          <a:p>
            <a:pPr marL="342900" indent="-342900">
              <a:buFontTx/>
              <a:buChar char="-"/>
            </a:pPr>
            <a:r>
              <a:rPr lang="en-US" dirty="0">
                <a:latin typeface="Arial" panose="020B0604020202020204" pitchFamily="34" charset="0"/>
                <a:cs typeface="Arial" panose="020B0604020202020204" pitchFamily="34" charset="0"/>
              </a:rPr>
              <a:t>Education Eras Mats</a:t>
            </a:r>
          </a:p>
          <a:p>
            <a:pPr marL="342900" indent="-342900">
              <a:buFontTx/>
              <a:buChar char="-"/>
            </a:pPr>
            <a:r>
              <a:rPr lang="en-US" dirty="0">
                <a:latin typeface="Arial" panose="020B0604020202020204" pitchFamily="34" charset="0"/>
                <a:cs typeface="Arial" panose="020B0604020202020204" pitchFamily="34" charset="0"/>
              </a:rPr>
              <a:t>Fact Checker </a:t>
            </a:r>
          </a:p>
        </p:txBody>
      </p:sp>
      <p:sp>
        <p:nvSpPr>
          <p:cNvPr id="4" name="Content Placeholder 2">
            <a:extLst>
              <a:ext uri="{FF2B5EF4-FFF2-40B4-BE49-F238E27FC236}">
                <a16:creationId xmlns:a16="http://schemas.microsoft.com/office/drawing/2014/main" id="{BBCA317F-6C02-9C1E-1702-8DBED9CD5D59}"/>
              </a:ext>
            </a:extLst>
          </p:cNvPr>
          <p:cNvSpPr txBox="1">
            <a:spLocks/>
          </p:cNvSpPr>
          <p:nvPr/>
        </p:nvSpPr>
        <p:spPr>
          <a:xfrm>
            <a:off x="4602822" y="2447818"/>
            <a:ext cx="6683340" cy="3542016"/>
          </a:xfrm>
          <a:prstGeom prst="rect">
            <a:avLst/>
          </a:prstGeom>
          <a:ln w="28575">
            <a:solidFill>
              <a:srgbClr val="0070C0"/>
            </a:solidFill>
          </a:ln>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b="1" dirty="0">
                <a:latin typeface="Arial" panose="020B0604020202020204" pitchFamily="34" charset="0"/>
                <a:cs typeface="Arial" panose="020B0604020202020204" pitchFamily="34" charset="0"/>
              </a:rPr>
              <a:t>Directions: </a:t>
            </a:r>
          </a:p>
          <a:p>
            <a:pPr marL="457200" indent="-457200">
              <a:buAutoNum type="arabicParenR"/>
            </a:pPr>
            <a:r>
              <a:rPr lang="en-US" sz="3100" dirty="0">
                <a:latin typeface="Arial" panose="020B0604020202020204" pitchFamily="34" charset="0"/>
                <a:cs typeface="Arial" panose="020B0604020202020204" pitchFamily="34" charset="0"/>
              </a:rPr>
              <a:t>When time begins, open your Timeline Cards envelope</a:t>
            </a:r>
          </a:p>
          <a:p>
            <a:pPr marL="457200" indent="-457200">
              <a:buAutoNum type="arabicParenR"/>
            </a:pPr>
            <a:r>
              <a:rPr lang="en-US" sz="3100" dirty="0">
                <a:latin typeface="Arial" panose="020B0604020202020204" pitchFamily="34" charset="0"/>
                <a:cs typeface="Arial" panose="020B0604020202020204" pitchFamily="34" charset="0"/>
              </a:rPr>
              <a:t>Review and sort the event cards to the correct Era Mat </a:t>
            </a:r>
          </a:p>
          <a:p>
            <a:pPr marL="457200" indent="-457200">
              <a:buAutoNum type="arabicParenR"/>
            </a:pPr>
            <a:r>
              <a:rPr lang="en-US" sz="3100" dirty="0">
                <a:latin typeface="Arial" panose="020B0604020202020204" pitchFamily="34" charset="0"/>
                <a:cs typeface="Arial" panose="020B0604020202020204" pitchFamily="34" charset="0"/>
              </a:rPr>
              <a:t>Keep your answers hidden/secret as best as possible…it is a game with prizes! </a:t>
            </a:r>
          </a:p>
          <a:p>
            <a:pPr marL="457200" indent="-457200">
              <a:buAutoNum type="arabicParenR"/>
            </a:pPr>
            <a:r>
              <a:rPr lang="en-US" sz="3100" dirty="0">
                <a:latin typeface="Arial" panose="020B0604020202020204" pitchFamily="34" charset="0"/>
                <a:cs typeface="Arial" panose="020B0604020202020204" pitchFamily="34" charset="0"/>
              </a:rPr>
              <a:t>When time is called, place any unsorted cards back in the envelope </a:t>
            </a:r>
          </a:p>
          <a:p>
            <a:pPr marL="457200" indent="-457200">
              <a:buAutoNum type="arabicParenR"/>
            </a:pPr>
            <a:endParaRPr lang="en-US" dirty="0"/>
          </a:p>
          <a:p>
            <a:endParaRPr lang="en-US" dirty="0"/>
          </a:p>
          <a:p>
            <a:endParaRPr lang="en-US" dirty="0"/>
          </a:p>
        </p:txBody>
      </p:sp>
    </p:spTree>
    <p:extLst>
      <p:ext uri="{BB962C8B-B14F-4D97-AF65-F5344CB8AC3E}">
        <p14:creationId xmlns:p14="http://schemas.microsoft.com/office/powerpoint/2010/main" val="129900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1E54-29AA-95A1-9DF1-152333812825}"/>
              </a:ext>
            </a:extLst>
          </p:cNvPr>
          <p:cNvSpPr>
            <a:spLocks noGrp="1"/>
          </p:cNvSpPr>
          <p:nvPr>
            <p:ph type="title"/>
          </p:nvPr>
        </p:nvSpPr>
        <p:spPr>
          <a:xfrm>
            <a:off x="482600" y="978408"/>
            <a:ext cx="10634472" cy="4338468"/>
          </a:xfrm>
        </p:spPr>
        <p:txBody>
          <a:bodyPr/>
          <a:lstStyle/>
          <a:p>
            <a:pPr algn="ctr"/>
            <a:r>
              <a:rPr lang="en-US" dirty="0"/>
              <a:t>Let’s Check!</a:t>
            </a:r>
          </a:p>
        </p:txBody>
      </p:sp>
    </p:spTree>
    <p:extLst>
      <p:ext uri="{BB962C8B-B14F-4D97-AF65-F5344CB8AC3E}">
        <p14:creationId xmlns:p14="http://schemas.microsoft.com/office/powerpoint/2010/main" val="45927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Description automatically generated">
            <a:extLst>
              <a:ext uri="{FF2B5EF4-FFF2-40B4-BE49-F238E27FC236}">
                <a16:creationId xmlns:a16="http://schemas.microsoft.com/office/drawing/2014/main" id="{5E72C8A4-0B10-9FE2-5307-45295F2DFB6F}"/>
              </a:ext>
            </a:extLst>
          </p:cNvPr>
          <p:cNvPicPr>
            <a:picLocks noChangeAspect="1"/>
          </p:cNvPicPr>
          <p:nvPr/>
        </p:nvPicPr>
        <p:blipFill rotWithShape="1">
          <a:blip r:embed="rId2"/>
          <a:srcRect l="71850" t="8298" r="18172" b="73946"/>
          <a:stretch/>
        </p:blipFill>
        <p:spPr bwMode="auto">
          <a:xfrm>
            <a:off x="433979" y="536147"/>
            <a:ext cx="5047055" cy="3837959"/>
          </a:xfrm>
          <a:prstGeom prst="rect">
            <a:avLst/>
          </a:prstGeom>
          <a:ln>
            <a:noFill/>
          </a:ln>
          <a:extLst>
            <a:ext uri="{53640926-AAD7-44D8-BBD7-CCE9431645EC}">
              <a14:shadowObscured xmlns:a14="http://schemas.microsoft.com/office/drawing/2010/main"/>
            </a:ext>
          </a:extLst>
        </p:spPr>
      </p:pic>
      <p:graphicFrame>
        <p:nvGraphicFramePr>
          <p:cNvPr id="5" name="Table 5">
            <a:extLst>
              <a:ext uri="{FF2B5EF4-FFF2-40B4-BE49-F238E27FC236}">
                <a16:creationId xmlns:a16="http://schemas.microsoft.com/office/drawing/2014/main" id="{0C010661-09AE-BABD-D8D7-52B7C1425514}"/>
              </a:ext>
            </a:extLst>
          </p:cNvPr>
          <p:cNvGraphicFramePr>
            <a:graphicFrameLocks noGrp="1"/>
          </p:cNvGraphicFramePr>
          <p:nvPr>
            <p:extLst>
              <p:ext uri="{D42A27DB-BD31-4B8C-83A1-F6EECF244321}">
                <p14:modId xmlns:p14="http://schemas.microsoft.com/office/powerpoint/2010/main" val="762519967"/>
              </p:ext>
            </p:extLst>
          </p:nvPr>
        </p:nvGraphicFramePr>
        <p:xfrm>
          <a:off x="5773003" y="1143000"/>
          <a:ext cx="5520520" cy="4572000"/>
        </p:xfrm>
        <a:graphic>
          <a:graphicData uri="http://schemas.openxmlformats.org/drawingml/2006/table">
            <a:tbl>
              <a:tblPr firstRow="1" bandRow="1">
                <a:tableStyleId>{5940675A-B579-460E-94D1-54222C63F5DA}</a:tableStyleId>
              </a:tblPr>
              <a:tblGrid>
                <a:gridCol w="1071661">
                  <a:extLst>
                    <a:ext uri="{9D8B030D-6E8A-4147-A177-3AD203B41FA5}">
                      <a16:colId xmlns:a16="http://schemas.microsoft.com/office/drawing/2014/main" val="3134759461"/>
                    </a:ext>
                  </a:extLst>
                </a:gridCol>
                <a:gridCol w="4448859">
                  <a:extLst>
                    <a:ext uri="{9D8B030D-6E8A-4147-A177-3AD203B41FA5}">
                      <a16:colId xmlns:a16="http://schemas.microsoft.com/office/drawing/2014/main" val="2557405476"/>
                    </a:ext>
                  </a:extLst>
                </a:gridCol>
              </a:tblGrid>
              <a:tr h="341731">
                <a:tc>
                  <a:txBody>
                    <a:bodyPr/>
                    <a:lstStyle/>
                    <a:p>
                      <a:r>
                        <a:rPr lang="en-US" dirty="0"/>
                        <a:t>1862</a:t>
                      </a:r>
                    </a:p>
                  </a:txBody>
                  <a:tcPr anchor="ctr"/>
                </a:tc>
                <a:tc>
                  <a:txBody>
                    <a:bodyPr/>
                    <a:lstStyle/>
                    <a:p>
                      <a:pPr algn="l"/>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Union Pacific Railroad established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488974562"/>
                  </a:ext>
                </a:extLst>
              </a:tr>
              <a:tr h="341731">
                <a:tc>
                  <a:txBody>
                    <a:bodyPr/>
                    <a:lstStyle/>
                    <a:p>
                      <a:r>
                        <a:rPr lang="en-US" dirty="0"/>
                        <a:t>1879</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Lake School Opens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2895893085"/>
                  </a:ext>
                </a:extLst>
              </a:tr>
              <a:tr h="341731">
                <a:tc>
                  <a:txBody>
                    <a:bodyPr/>
                    <a:lstStyle/>
                    <a:p>
                      <a:r>
                        <a:rPr lang="en-US" dirty="0"/>
                        <a:t>1895 </a:t>
                      </a:r>
                      <a:br>
                        <a:rPr lang="en-US" dirty="0"/>
                      </a:br>
                      <a:r>
                        <a:rPr lang="en-US" dirty="0"/>
                        <a:t>&amp; 1896</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Gamble and Overall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83752045"/>
                  </a:ext>
                </a:extLst>
              </a:tr>
              <a:tr h="341731">
                <a:tc>
                  <a:txBody>
                    <a:bodyPr/>
                    <a:lstStyle/>
                    <a:p>
                      <a:r>
                        <a:rPr lang="en-US" dirty="0"/>
                        <a:t>1896</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Sight and Hearing Tests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3706957742"/>
                  </a:ext>
                </a:extLst>
              </a:tr>
              <a:tr h="341731">
                <a:tc>
                  <a:txBody>
                    <a:bodyPr/>
                    <a:lstStyle/>
                    <a:p>
                      <a:r>
                        <a:rPr lang="en-US" dirty="0"/>
                        <a:t>1896</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Plessy vs. Ferguson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1458712816"/>
                  </a:ext>
                </a:extLst>
              </a:tr>
            </a:tbl>
          </a:graphicData>
        </a:graphic>
      </p:graphicFrame>
    </p:spTree>
    <p:extLst>
      <p:ext uri="{BB962C8B-B14F-4D97-AF65-F5344CB8AC3E}">
        <p14:creationId xmlns:p14="http://schemas.microsoft.com/office/powerpoint/2010/main" val="16471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C010661-09AE-BABD-D8D7-52B7C1425514}"/>
              </a:ext>
            </a:extLst>
          </p:cNvPr>
          <p:cNvGraphicFramePr>
            <a:graphicFrameLocks noGrp="1"/>
          </p:cNvGraphicFramePr>
          <p:nvPr>
            <p:extLst>
              <p:ext uri="{D42A27DB-BD31-4B8C-83A1-F6EECF244321}">
                <p14:modId xmlns:p14="http://schemas.microsoft.com/office/powerpoint/2010/main" val="2785584348"/>
              </p:ext>
            </p:extLst>
          </p:nvPr>
        </p:nvGraphicFramePr>
        <p:xfrm>
          <a:off x="5745707" y="868680"/>
          <a:ext cx="5520520" cy="5120640"/>
        </p:xfrm>
        <a:graphic>
          <a:graphicData uri="http://schemas.openxmlformats.org/drawingml/2006/table">
            <a:tbl>
              <a:tblPr firstRow="1" bandRow="1">
                <a:tableStyleId>{5940675A-B579-460E-94D1-54222C63F5DA}</a:tableStyleId>
              </a:tblPr>
              <a:tblGrid>
                <a:gridCol w="1071661">
                  <a:extLst>
                    <a:ext uri="{9D8B030D-6E8A-4147-A177-3AD203B41FA5}">
                      <a16:colId xmlns:a16="http://schemas.microsoft.com/office/drawing/2014/main" val="3134759461"/>
                    </a:ext>
                  </a:extLst>
                </a:gridCol>
                <a:gridCol w="4448859">
                  <a:extLst>
                    <a:ext uri="{9D8B030D-6E8A-4147-A177-3AD203B41FA5}">
                      <a16:colId xmlns:a16="http://schemas.microsoft.com/office/drawing/2014/main" val="2557405476"/>
                    </a:ext>
                  </a:extLst>
                </a:gridCol>
              </a:tblGrid>
              <a:tr h="341731">
                <a:tc>
                  <a:txBody>
                    <a:bodyPr/>
                    <a:lstStyle/>
                    <a:p>
                      <a:r>
                        <a:rPr lang="en-US" dirty="0"/>
                        <a:t>1900</a:t>
                      </a:r>
                    </a:p>
                  </a:txBody>
                  <a:tcPr anchor="ctr"/>
                </a:tc>
                <a:tc>
                  <a:txBody>
                    <a:bodyPr/>
                    <a:lstStyle/>
                    <a:p>
                      <a:pPr algn="l"/>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Night School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488974562"/>
                  </a:ext>
                </a:extLst>
              </a:tr>
              <a:tr h="341731">
                <a:tc>
                  <a:txBody>
                    <a:bodyPr/>
                    <a:lstStyle/>
                    <a:p>
                      <a:r>
                        <a:rPr lang="en-US" dirty="0"/>
                        <a:t>1911</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First Female High School Principals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2895893085"/>
                  </a:ext>
                </a:extLst>
              </a:tr>
              <a:tr h="341731">
                <a:tc>
                  <a:txBody>
                    <a:bodyPr/>
                    <a:lstStyle/>
                    <a:p>
                      <a:r>
                        <a:rPr lang="en-US" dirty="0"/>
                        <a:t>1919</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OPS Allows Female Teachers to Marry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83752045"/>
                  </a:ext>
                </a:extLst>
              </a:tr>
              <a:tr h="341731">
                <a:tc>
                  <a:txBody>
                    <a:bodyPr/>
                    <a:lstStyle/>
                    <a:p>
                      <a:r>
                        <a:rPr lang="en-US" dirty="0"/>
                        <a:t>1921</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OPS National Firsts: Safety Patrol &amp; National Honor Society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3706957742"/>
                  </a:ext>
                </a:extLst>
              </a:tr>
              <a:tr h="341731">
                <a:tc>
                  <a:txBody>
                    <a:bodyPr/>
                    <a:lstStyle/>
                    <a:p>
                      <a:r>
                        <a:rPr lang="en-US" dirty="0"/>
                        <a:t>1937</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Alfonzo Davis – First Black Military Aviator from Omaha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1458712816"/>
                  </a:ext>
                </a:extLst>
              </a:tr>
            </a:tbl>
          </a:graphicData>
        </a:graphic>
      </p:graphicFrame>
      <p:pic>
        <p:nvPicPr>
          <p:cNvPr id="7" name="Picture 6" descr="Graphical user interface, application, Word&#10;&#10;Description automatically generated">
            <a:extLst>
              <a:ext uri="{FF2B5EF4-FFF2-40B4-BE49-F238E27FC236}">
                <a16:creationId xmlns:a16="http://schemas.microsoft.com/office/drawing/2014/main" id="{204D3BC8-8B2F-103F-17BE-1C69110782A1}"/>
              </a:ext>
            </a:extLst>
          </p:cNvPr>
          <p:cNvPicPr>
            <a:picLocks noChangeAspect="1"/>
          </p:cNvPicPr>
          <p:nvPr/>
        </p:nvPicPr>
        <p:blipFill rotWithShape="1">
          <a:blip r:embed="rId2"/>
          <a:srcRect l="81891" t="8984" r="8269" b="73711"/>
          <a:stretch/>
        </p:blipFill>
        <p:spPr bwMode="auto">
          <a:xfrm>
            <a:off x="377588" y="771098"/>
            <a:ext cx="4930741" cy="3705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896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C010661-09AE-BABD-D8D7-52B7C1425514}"/>
              </a:ext>
            </a:extLst>
          </p:cNvPr>
          <p:cNvGraphicFramePr>
            <a:graphicFrameLocks noGrp="1"/>
          </p:cNvGraphicFramePr>
          <p:nvPr>
            <p:extLst>
              <p:ext uri="{D42A27DB-BD31-4B8C-83A1-F6EECF244321}">
                <p14:modId xmlns:p14="http://schemas.microsoft.com/office/powerpoint/2010/main" val="2349358139"/>
              </p:ext>
            </p:extLst>
          </p:nvPr>
        </p:nvGraphicFramePr>
        <p:xfrm>
          <a:off x="5745707" y="868680"/>
          <a:ext cx="5520520" cy="4572000"/>
        </p:xfrm>
        <a:graphic>
          <a:graphicData uri="http://schemas.openxmlformats.org/drawingml/2006/table">
            <a:tbl>
              <a:tblPr firstRow="1" bandRow="1">
                <a:tableStyleId>{5940675A-B579-460E-94D1-54222C63F5DA}</a:tableStyleId>
              </a:tblPr>
              <a:tblGrid>
                <a:gridCol w="1071661">
                  <a:extLst>
                    <a:ext uri="{9D8B030D-6E8A-4147-A177-3AD203B41FA5}">
                      <a16:colId xmlns:a16="http://schemas.microsoft.com/office/drawing/2014/main" val="3134759461"/>
                    </a:ext>
                  </a:extLst>
                </a:gridCol>
                <a:gridCol w="4448859">
                  <a:extLst>
                    <a:ext uri="{9D8B030D-6E8A-4147-A177-3AD203B41FA5}">
                      <a16:colId xmlns:a16="http://schemas.microsoft.com/office/drawing/2014/main" val="2557405476"/>
                    </a:ext>
                  </a:extLst>
                </a:gridCol>
              </a:tblGrid>
              <a:tr h="341731">
                <a:tc>
                  <a:txBody>
                    <a:bodyPr/>
                    <a:lstStyle/>
                    <a:p>
                      <a:r>
                        <a:rPr lang="en-US" dirty="0"/>
                        <a:t>1941-43</a:t>
                      </a:r>
                    </a:p>
                  </a:txBody>
                  <a:tcPr anchor="ctr"/>
                </a:tc>
                <a:tc>
                  <a:txBody>
                    <a:bodyPr/>
                    <a:lstStyle/>
                    <a:p>
                      <a:pPr algn="l"/>
                      <a:endParaRPr lang="en-US" sz="1800" b="1" kern="1200" dirty="0">
                        <a:solidFill>
                          <a:schemeClr val="tx1"/>
                        </a:solidFill>
                        <a:effectLst/>
                        <a:latin typeface="+mn-lt"/>
                        <a:ea typeface="+mn-ea"/>
                        <a:cs typeface="+mn-cs"/>
                      </a:endParaRPr>
                    </a:p>
                    <a:p>
                      <a:pPr algn="l"/>
                      <a:r>
                        <a:rPr lang="en-US" sz="1800" b="1" kern="1200" dirty="0">
                          <a:solidFill>
                            <a:schemeClr val="tx1"/>
                          </a:solidFill>
                          <a:effectLst/>
                          <a:latin typeface="+mn-lt"/>
                          <a:ea typeface="+mn-ea"/>
                          <a:cs typeface="+mn-cs"/>
                        </a:rPr>
                        <a:t>Kindergarten in all OPS Schools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488974562"/>
                  </a:ext>
                </a:extLst>
              </a:tr>
              <a:tr h="341731">
                <a:tc>
                  <a:txBody>
                    <a:bodyPr/>
                    <a:lstStyle/>
                    <a:p>
                      <a:r>
                        <a:rPr lang="en-US" dirty="0"/>
                        <a:t>1943</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OPS Victory Gardens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2895893085"/>
                  </a:ext>
                </a:extLst>
              </a:tr>
              <a:tr h="341731">
                <a:tc>
                  <a:txBody>
                    <a:bodyPr/>
                    <a:lstStyle/>
                    <a:p>
                      <a:r>
                        <a:rPr lang="en-US" dirty="0"/>
                        <a:t>1947</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First African American Principal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83752045"/>
                  </a:ext>
                </a:extLst>
              </a:tr>
              <a:tr h="341731">
                <a:tc>
                  <a:txBody>
                    <a:bodyPr/>
                    <a:lstStyle/>
                    <a:p>
                      <a:r>
                        <a:rPr lang="en-US" dirty="0"/>
                        <a:t>1954</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Brown vs. Board of Education </a:t>
                      </a:r>
                    </a:p>
                    <a:p>
                      <a:endParaRPr lang="en-US" dirty="0"/>
                    </a:p>
                  </a:txBody>
                  <a:tcPr anchor="ctr"/>
                </a:tc>
                <a:extLst>
                  <a:ext uri="{0D108BD9-81ED-4DB2-BD59-A6C34878D82A}">
                    <a16:rowId xmlns:a16="http://schemas.microsoft.com/office/drawing/2014/main" val="3706957742"/>
                  </a:ext>
                </a:extLst>
              </a:tr>
              <a:tr h="341731">
                <a:tc>
                  <a:txBody>
                    <a:bodyPr/>
                    <a:lstStyle/>
                    <a:p>
                      <a:r>
                        <a:rPr lang="en-US" dirty="0"/>
                        <a:t>1962</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Libraries in Every OPS School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458712816"/>
                  </a:ext>
                </a:extLst>
              </a:tr>
            </a:tbl>
          </a:graphicData>
        </a:graphic>
      </p:graphicFrame>
      <p:pic>
        <p:nvPicPr>
          <p:cNvPr id="3" name="Picture 2">
            <a:extLst>
              <a:ext uri="{FF2B5EF4-FFF2-40B4-BE49-F238E27FC236}">
                <a16:creationId xmlns:a16="http://schemas.microsoft.com/office/drawing/2014/main" id="{83F6FCF0-9AD4-2006-CCCC-6794F50101DC}"/>
              </a:ext>
            </a:extLst>
          </p:cNvPr>
          <p:cNvPicPr>
            <a:picLocks noChangeAspect="1"/>
          </p:cNvPicPr>
          <p:nvPr/>
        </p:nvPicPr>
        <p:blipFill rotWithShape="1">
          <a:blip r:embed="rId2"/>
          <a:srcRect l="2933" t="48821" r="50000" b="3352"/>
          <a:stretch/>
        </p:blipFill>
        <p:spPr>
          <a:xfrm>
            <a:off x="532263" y="781333"/>
            <a:ext cx="4736986" cy="3756547"/>
          </a:xfrm>
          <a:prstGeom prst="rect">
            <a:avLst/>
          </a:prstGeom>
        </p:spPr>
      </p:pic>
    </p:spTree>
    <p:extLst>
      <p:ext uri="{BB962C8B-B14F-4D97-AF65-F5344CB8AC3E}">
        <p14:creationId xmlns:p14="http://schemas.microsoft.com/office/powerpoint/2010/main" val="20117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0C010661-09AE-BABD-D8D7-52B7C1425514}"/>
              </a:ext>
            </a:extLst>
          </p:cNvPr>
          <p:cNvGraphicFramePr>
            <a:graphicFrameLocks noGrp="1"/>
          </p:cNvGraphicFramePr>
          <p:nvPr>
            <p:extLst>
              <p:ext uri="{D42A27DB-BD31-4B8C-83A1-F6EECF244321}">
                <p14:modId xmlns:p14="http://schemas.microsoft.com/office/powerpoint/2010/main" val="2812683448"/>
              </p:ext>
            </p:extLst>
          </p:nvPr>
        </p:nvGraphicFramePr>
        <p:xfrm>
          <a:off x="5745707" y="868680"/>
          <a:ext cx="5520520" cy="4846320"/>
        </p:xfrm>
        <a:graphic>
          <a:graphicData uri="http://schemas.openxmlformats.org/drawingml/2006/table">
            <a:tbl>
              <a:tblPr firstRow="1" bandRow="1">
                <a:tableStyleId>{5940675A-B579-460E-94D1-54222C63F5DA}</a:tableStyleId>
              </a:tblPr>
              <a:tblGrid>
                <a:gridCol w="1071661">
                  <a:extLst>
                    <a:ext uri="{9D8B030D-6E8A-4147-A177-3AD203B41FA5}">
                      <a16:colId xmlns:a16="http://schemas.microsoft.com/office/drawing/2014/main" val="3134759461"/>
                    </a:ext>
                  </a:extLst>
                </a:gridCol>
                <a:gridCol w="4448859">
                  <a:extLst>
                    <a:ext uri="{9D8B030D-6E8A-4147-A177-3AD203B41FA5}">
                      <a16:colId xmlns:a16="http://schemas.microsoft.com/office/drawing/2014/main" val="2557405476"/>
                    </a:ext>
                  </a:extLst>
                </a:gridCol>
              </a:tblGrid>
              <a:tr h="341731">
                <a:tc>
                  <a:txBody>
                    <a:bodyPr/>
                    <a:lstStyle/>
                    <a:p>
                      <a:r>
                        <a:rPr lang="en-US" dirty="0"/>
                        <a:t>1980</a:t>
                      </a:r>
                    </a:p>
                  </a:txBody>
                  <a:tcPr anchor="ctr"/>
                </a:tc>
                <a:tc>
                  <a:txBody>
                    <a:bodyPr/>
                    <a:lstStyle/>
                    <a:p>
                      <a:pPr algn="l"/>
                      <a:endParaRPr lang="en-US" sz="1800" b="1" kern="1200" dirty="0">
                        <a:solidFill>
                          <a:schemeClr val="tx1"/>
                        </a:solidFill>
                        <a:effectLst/>
                        <a:latin typeface="+mn-lt"/>
                        <a:ea typeface="+mn-ea"/>
                        <a:cs typeface="+mn-cs"/>
                      </a:endParaRPr>
                    </a:p>
                    <a:p>
                      <a:pPr algn="l"/>
                      <a:r>
                        <a:rPr lang="en-US" sz="1800" b="1" kern="1200" dirty="0">
                          <a:solidFill>
                            <a:schemeClr val="tx1"/>
                          </a:solidFill>
                          <a:effectLst/>
                          <a:latin typeface="+mn-lt"/>
                          <a:ea typeface="+mn-ea"/>
                          <a:cs typeface="+mn-cs"/>
                        </a:rPr>
                        <a:t>Arts Education in OPS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488974562"/>
                  </a:ext>
                </a:extLst>
              </a:tr>
              <a:tr h="341731">
                <a:tc>
                  <a:txBody>
                    <a:bodyPr/>
                    <a:lstStyle/>
                    <a:p>
                      <a:r>
                        <a:rPr lang="en-US" dirty="0"/>
                        <a:t>1990s</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Native Indigenous-Centered Education </a:t>
                      </a:r>
                      <a:br>
                        <a:rPr lang="en-US" sz="1800" b="1" kern="1200" dirty="0">
                          <a:solidFill>
                            <a:schemeClr val="tx1"/>
                          </a:solidFill>
                          <a:effectLst/>
                          <a:latin typeface="+mn-lt"/>
                          <a:ea typeface="+mn-ea"/>
                          <a:cs typeface="+mn-cs"/>
                        </a:rPr>
                      </a:br>
                      <a:endParaRPr lang="en-US" dirty="0"/>
                    </a:p>
                  </a:txBody>
                  <a:tcPr anchor="ctr"/>
                </a:tc>
                <a:extLst>
                  <a:ext uri="{0D108BD9-81ED-4DB2-BD59-A6C34878D82A}">
                    <a16:rowId xmlns:a16="http://schemas.microsoft.com/office/drawing/2014/main" val="2895893085"/>
                  </a:ext>
                </a:extLst>
              </a:tr>
              <a:tr h="341731">
                <a:tc>
                  <a:txBody>
                    <a:bodyPr/>
                    <a:lstStyle/>
                    <a:p>
                      <a:r>
                        <a:rPr lang="en-US" dirty="0"/>
                        <a:t>1994</a:t>
                      </a:r>
                    </a:p>
                  </a:txBody>
                  <a:tcPr anchor="ctr"/>
                </a:tc>
                <a:tc>
                  <a:txBody>
                    <a:bodyPr/>
                    <a:lstStyle/>
                    <a:p>
                      <a:br>
                        <a:rPr lang="en-US" sz="1800" b="1" kern="1200" dirty="0">
                          <a:solidFill>
                            <a:schemeClr val="tx1"/>
                          </a:solidFill>
                          <a:effectLst/>
                          <a:latin typeface="+mn-lt"/>
                          <a:ea typeface="+mn-ea"/>
                          <a:cs typeface="+mn-cs"/>
                        </a:rPr>
                      </a:br>
                      <a:r>
                        <a:rPr lang="en-US" sz="1800" b="1" kern="1200" dirty="0">
                          <a:solidFill>
                            <a:schemeClr val="tx1"/>
                          </a:solidFill>
                          <a:effectLst/>
                          <a:latin typeface="+mn-lt"/>
                          <a:ea typeface="+mn-ea"/>
                          <a:cs typeface="+mn-cs"/>
                        </a:rPr>
                        <a:t>Block Scheduling in OPS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883752045"/>
                  </a:ext>
                </a:extLst>
              </a:tr>
              <a:tr h="341731">
                <a:tc>
                  <a:txBody>
                    <a:bodyPr/>
                    <a:lstStyle/>
                    <a:p>
                      <a:r>
                        <a:rPr lang="en-US" dirty="0"/>
                        <a:t>1999</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Return to Neighborhood Schools </a:t>
                      </a:r>
                    </a:p>
                    <a:p>
                      <a:endParaRPr lang="en-US" dirty="0"/>
                    </a:p>
                  </a:txBody>
                  <a:tcPr anchor="ctr"/>
                </a:tc>
                <a:extLst>
                  <a:ext uri="{0D108BD9-81ED-4DB2-BD59-A6C34878D82A}">
                    <a16:rowId xmlns:a16="http://schemas.microsoft.com/office/drawing/2014/main" val="3706957742"/>
                  </a:ext>
                </a:extLst>
              </a:tr>
              <a:tr h="341731">
                <a:tc>
                  <a:txBody>
                    <a:bodyPr/>
                    <a:lstStyle/>
                    <a:p>
                      <a:r>
                        <a:rPr lang="en-US" dirty="0"/>
                        <a:t>2010</a:t>
                      </a:r>
                    </a:p>
                  </a:txBody>
                  <a:tcPr anchor="ctr"/>
                </a:tc>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Making Invisible Histories Visible Begins </a:t>
                      </a:r>
                      <a:br>
                        <a:rPr lang="en-US" sz="1800" b="1" kern="1200" dirty="0">
                          <a:solidFill>
                            <a:schemeClr val="tx1"/>
                          </a:solidFill>
                          <a:effectLst/>
                          <a:latin typeface="+mn-lt"/>
                          <a:ea typeface="+mn-ea"/>
                          <a:cs typeface="+mn-cs"/>
                        </a:rPr>
                      </a:br>
                      <a:endParaRPr lang="en-US" sz="1800" b="1"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458712816"/>
                  </a:ext>
                </a:extLst>
              </a:tr>
            </a:tbl>
          </a:graphicData>
        </a:graphic>
      </p:graphicFrame>
      <p:pic>
        <p:nvPicPr>
          <p:cNvPr id="4" name="Picture 3" descr="Graphical user interface, application, Word&#10;&#10;Description automatically generated">
            <a:extLst>
              <a:ext uri="{FF2B5EF4-FFF2-40B4-BE49-F238E27FC236}">
                <a16:creationId xmlns:a16="http://schemas.microsoft.com/office/drawing/2014/main" id="{612F2A7D-E1F2-1205-79DF-9ADA26997CCB}"/>
              </a:ext>
            </a:extLst>
          </p:cNvPr>
          <p:cNvPicPr>
            <a:picLocks noChangeAspect="1"/>
          </p:cNvPicPr>
          <p:nvPr/>
        </p:nvPicPr>
        <p:blipFill rotWithShape="1">
          <a:blip r:embed="rId2"/>
          <a:srcRect l="82118" t="26812" r="8210" b="55587"/>
          <a:stretch/>
        </p:blipFill>
        <p:spPr bwMode="auto">
          <a:xfrm>
            <a:off x="518615" y="791569"/>
            <a:ext cx="4519034" cy="3514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6747817"/>
      </p:ext>
    </p:extLst>
  </p:cSld>
  <p:clrMapOvr>
    <a:masterClrMapping/>
  </p:clrMapOvr>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560</Words>
  <Application>Microsoft Office PowerPoint</Application>
  <PresentationFormat>Widescreen</PresentationFormat>
  <Paragraphs>82</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Seaford</vt:lpstr>
      <vt:lpstr>LevelVTI</vt:lpstr>
      <vt:lpstr>Rooted in Excellence  160 Years of Omaha Public Schools </vt:lpstr>
      <vt:lpstr>What makes our history? </vt:lpstr>
      <vt:lpstr>PowerPoint Presentation</vt:lpstr>
      <vt:lpstr>OPS History Game </vt:lpstr>
      <vt:lpstr>Let’s Check!</vt:lpstr>
      <vt:lpstr>PowerPoint Presentation</vt:lpstr>
      <vt:lpstr>PowerPoint Presentation</vt:lpstr>
      <vt:lpstr>PowerPoint Presentation</vt:lpstr>
      <vt:lpstr>PowerPoint Presentation</vt:lpstr>
      <vt:lpstr>Rooted in Excellence  160 Years of Omaha Public Schools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Rooted in Excellence  160 Years of Omaha Public Schools</dc:title>
  <dc:creator>Lindsay Behne</dc:creator>
  <cp:lastModifiedBy>Lindsay Behne</cp:lastModifiedBy>
  <cp:revision>2</cp:revision>
  <dcterms:created xsi:type="dcterms:W3CDTF">2022-07-08T17:33:06Z</dcterms:created>
  <dcterms:modified xsi:type="dcterms:W3CDTF">2022-11-22T16:19:29Z</dcterms:modified>
</cp:coreProperties>
</file>