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Nunito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1dfcb9c7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1dfcb9c7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1dfcb9c7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41dfcb9c7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9b4f0b07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29b4f0b07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12c5643b7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12c5643b7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d1d81c8c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dd1d81c8c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6f73a04f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6f73a04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6f73a04f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c6f73a0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1f045ba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1f045ba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9b4f0b07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29b4f0b07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d21a54290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dd21a5429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d21a54290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dd21a54290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9b4f0b07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29b4f0b07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9b4f0b07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9b4f0b07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17.jpg"/><Relationship Id="rId5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2063250" y="1081575"/>
            <a:ext cx="5017500" cy="1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44"/>
              <a:t>Title 1 Annual Review Meeting</a:t>
            </a:r>
            <a:endParaRPr sz="4244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/>
              <a:t>Presented by: Tyna Morrison</a:t>
            </a:r>
            <a:endParaRPr sz="2650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91350" y="30333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April</a:t>
            </a:r>
            <a:r>
              <a:rPr lang="en" sz="3100"/>
              <a:t> 8, 2026</a:t>
            </a:r>
            <a:endParaRPr sz="3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 title="Screenshot 2026-04-02 0847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725" y="72175"/>
            <a:ext cx="5272100" cy="48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3" title="Screenshot 2026-04-02 0850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0" y="578350"/>
            <a:ext cx="8839201" cy="33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4"/>
          <p:cNvPicPr preferRelativeResize="0"/>
          <p:nvPr/>
        </p:nvPicPr>
        <p:blipFill rotWithShape="1">
          <a:blip r:embed="rId3">
            <a:alphaModFix/>
          </a:blip>
          <a:srcRect b="5545" l="30751" r="31693" t="18183"/>
          <a:stretch/>
        </p:blipFill>
        <p:spPr>
          <a:xfrm>
            <a:off x="650625" y="282125"/>
            <a:ext cx="4633949" cy="4633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se Vector Art image - Free stock photo - Public Domain photo ..." id="196" name="Google Shape;19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975" y="2355200"/>
            <a:ext cx="1952748" cy="195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823850" y="1022625"/>
            <a:ext cx="7585800" cy="26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/>
              <a:t>Review the follow items</a:t>
            </a:r>
            <a:endParaRPr sz="3200" u="sng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School, Parent and Family Engagement Policy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Schoolwide Program Plan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School Parent-Student Learning Compact</a:t>
            </a:r>
            <a:endParaRPr sz="2400"/>
          </a:p>
        </p:txBody>
      </p:sp>
      <p:pic>
        <p:nvPicPr>
          <p:cNvPr descr="''Review'' on post it | Public domain vectors"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4025" y="2779525"/>
            <a:ext cx="2128050" cy="211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1297500" y="393750"/>
            <a:ext cx="4399500" cy="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Parent Involvement</a:t>
            </a:r>
            <a:r>
              <a:rPr lang="en" sz="3600"/>
              <a:t> </a:t>
            </a:r>
            <a:endParaRPr sz="3600"/>
          </a:p>
        </p:txBody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1297500" y="1288675"/>
            <a:ext cx="63672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17983" lvl="0" marL="35357" marR="428809" rtl="0" algn="l">
              <a:lnSpc>
                <a:spcPct val="89964"/>
              </a:lnSpc>
              <a:spcBef>
                <a:spcPts val="2844"/>
              </a:spcBef>
              <a:spcAft>
                <a:spcPts val="0"/>
              </a:spcAft>
              <a:buNone/>
            </a:pPr>
            <a:r>
              <a:rPr lang="en" sz="2200"/>
              <a:t>Parents are a vital part of the Title I Reading Program.  Parents will be invited to participate in their child’s education  through the following activities: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32"/>
              </a:spcBef>
              <a:spcAft>
                <a:spcPts val="0"/>
              </a:spcAft>
              <a:buNone/>
            </a:pPr>
            <a:r>
              <a:rPr lang="en" sz="2200"/>
              <a:t>❏ Annual Meeting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❏ Surveys </a:t>
            </a:r>
            <a:endParaRPr sz="2200"/>
          </a:p>
          <a:p>
            <a:pPr indent="-509321" lvl="0" marL="509321" marR="1200563" rtl="0" algn="l">
              <a:lnSpc>
                <a:spcPct val="8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❏ Participate in various meetings-open house, and/or  Literacy nights</a:t>
            </a:r>
            <a:endParaRPr sz="2200"/>
          </a:p>
        </p:txBody>
      </p:sp>
      <p:pic>
        <p:nvPicPr>
          <p:cNvPr descr="Leer con la madre | Vectores de dominio público" id="209" name="Google Shape;2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599" y="2159525"/>
            <a:ext cx="2263200" cy="24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7" title="Screenshot 2026-04-02 08165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575" y="152400"/>
            <a:ext cx="35268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 title="Screenshot 2026-04-02 0817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3808" y="152400"/>
            <a:ext cx="37356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title"/>
          </p:nvPr>
        </p:nvSpPr>
        <p:spPr>
          <a:xfrm>
            <a:off x="399750" y="995775"/>
            <a:ext cx="8344500" cy="241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marR="275190" rtl="0" algn="l">
              <a:lnSpc>
                <a:spcPct val="89964"/>
              </a:lnSpc>
              <a:spcBef>
                <a:spcPts val="2844"/>
              </a:spcBef>
              <a:spcAft>
                <a:spcPts val="0"/>
              </a:spcAft>
              <a:buSzPts val="2100"/>
              <a:buFont typeface="Lato"/>
              <a:buChar char="●"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We have several resources to help reinforce reading skills  at home. 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indent="-361950" lvl="0" marL="457200" marR="237090" rtl="0" algn="l">
              <a:lnSpc>
                <a:spcPct val="89964"/>
              </a:lnSpc>
              <a:spcBef>
                <a:spcPts val="0"/>
              </a:spcBef>
              <a:spcAft>
                <a:spcPts val="0"/>
              </a:spcAft>
              <a:buSzPts val="2100"/>
              <a:buFont typeface="Lato"/>
              <a:buChar char="●"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Items available for check-out include: board games, electronic games, flash cards, books, as well as  other materials. 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indent="-361950" lvl="0" marL="457200" marR="0" rtl="0" algn="l">
              <a:lnSpc>
                <a:spcPct val="89964"/>
              </a:lnSpc>
              <a:spcBef>
                <a:spcPts val="0"/>
              </a:spcBef>
              <a:spcAft>
                <a:spcPts val="0"/>
              </a:spcAft>
              <a:buSzPts val="2100"/>
              <a:buFont typeface="Lato"/>
              <a:buChar char="●"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Some items will be sent home with students. </a:t>
            </a:r>
            <a:r>
              <a:rPr b="1" i="1" lang="en" sz="2100" u="sng">
                <a:latin typeface="Lato"/>
                <a:ea typeface="Lato"/>
                <a:cs typeface="Lato"/>
                <a:sym typeface="Lato"/>
              </a:rPr>
              <a:t>Suggestions for additional resources…</a:t>
            </a:r>
            <a:endParaRPr b="1" i="1" sz="21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542575" y="388650"/>
            <a:ext cx="5519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Parent Resource Center</a:t>
            </a:r>
            <a:endParaRPr sz="32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D wallpaper: Blue and Yellow Board Game, blur, challenge, circles ..." id="222" name="Google Shape;2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46698">
            <a:off x="6703499" y="3685070"/>
            <a:ext cx="1312481" cy="87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ds' – Page 2 – The Red Balloon Toy Store" id="223" name="Google Shape;22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82385">
            <a:off x="2246200" y="3551062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Books-aj.svg aj ashton 01b.svg - Wikipedia" id="224" name="Google Shape;22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38067">
            <a:off x="4463108" y="3516401"/>
            <a:ext cx="1364966" cy="121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type="title"/>
          </p:nvPr>
        </p:nvSpPr>
        <p:spPr>
          <a:xfrm>
            <a:off x="1297500" y="393750"/>
            <a:ext cx="55839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Thank you for coming.</a:t>
            </a:r>
            <a:endParaRPr sz="3400"/>
          </a:p>
        </p:txBody>
      </p:sp>
      <p:sp>
        <p:nvSpPr>
          <p:cNvPr id="230" name="Google Shape;230;p29"/>
          <p:cNvSpPr txBox="1"/>
          <p:nvPr>
            <p:ph idx="1" type="body"/>
          </p:nvPr>
        </p:nvSpPr>
        <p:spPr>
          <a:xfrm>
            <a:off x="284150" y="1548200"/>
            <a:ext cx="27846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Contact information: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Tyna Morrison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9"/>
              <a:t>tmorrison@braymerc4.net</a:t>
            </a:r>
            <a:endParaRPr sz="1759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660-645-2284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6675" y="1472388"/>
            <a:ext cx="5362024" cy="278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/>
        </p:nvSpPr>
        <p:spPr>
          <a:xfrm>
            <a:off x="5013275" y="564275"/>
            <a:ext cx="249600" cy="1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7425" y="329700"/>
            <a:ext cx="3909151" cy="452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623200" y="682325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Schoolwide Program</a:t>
            </a:r>
            <a:endParaRPr sz="3600" u="sng"/>
          </a:p>
        </p:txBody>
      </p:sp>
      <p:sp>
        <p:nvSpPr>
          <p:cNvPr id="141" name="Google Shape;141;p15"/>
          <p:cNvSpPr txBox="1"/>
          <p:nvPr/>
        </p:nvSpPr>
        <p:spPr>
          <a:xfrm>
            <a:off x="677450" y="1557250"/>
            <a:ext cx="50070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Our school participates in Title I.A</a:t>
            </a:r>
            <a:endParaRPr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AutoNum type="alphaLcPeriod"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school receives an allocation from the state (which is given by the federal government) based on census poverty and population of children 5-17, children in neglected/delinquent institutions and foster children.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AutoNum type="alphaLcPeriod"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district decides which building to serve with the allocation. 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File:Emojione 1F3EB.svg - Wikipedia"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800" y="573825"/>
            <a:ext cx="1696351" cy="1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/>
              <a:t>Schoolwide Program Student Selection</a:t>
            </a:r>
            <a:endParaRPr sz="3100" u="sng"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0386" rtl="0" algn="l">
              <a:lnSpc>
                <a:spcPct val="100000"/>
              </a:lnSpc>
              <a:spcBef>
                <a:spcPts val="4110"/>
              </a:spcBef>
              <a:spcAft>
                <a:spcPts val="0"/>
              </a:spcAft>
              <a:buNone/>
            </a:pPr>
            <a:r>
              <a:rPr lang="en" sz="2600"/>
              <a:t>A schoolwide program is not required  </a:t>
            </a:r>
            <a:endParaRPr sz="2600"/>
          </a:p>
          <a:p>
            <a:pPr indent="0" lvl="0" marL="36271" rtl="0" algn="l">
              <a:lnSpc>
                <a:spcPct val="100000"/>
              </a:lnSpc>
              <a:spcBef>
                <a:spcPts val="383"/>
              </a:spcBef>
              <a:spcAft>
                <a:spcPts val="0"/>
              </a:spcAft>
              <a:buNone/>
            </a:pPr>
            <a:r>
              <a:rPr lang="en" sz="2600"/>
              <a:t>to identify particular children as  </a:t>
            </a:r>
            <a:endParaRPr sz="2600"/>
          </a:p>
          <a:p>
            <a:pPr indent="0" lvl="0" marL="40843" rtl="0" algn="l">
              <a:lnSpc>
                <a:spcPct val="100000"/>
              </a:lnSpc>
              <a:spcBef>
                <a:spcPts val="383"/>
              </a:spcBef>
              <a:spcAft>
                <a:spcPts val="0"/>
              </a:spcAft>
              <a:buNone/>
            </a:pPr>
            <a:r>
              <a:rPr lang="en" sz="2600"/>
              <a:t>eligible for Title I services.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pic>
        <p:nvPicPr>
          <p:cNvPr descr="School 18 Free Stock Photo - Public Domain Pictures"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4054" y="2344425"/>
            <a:ext cx="1164650" cy="209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1297500" y="4849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Growth and how we measure it:</a:t>
            </a:r>
            <a:endParaRPr sz="3500"/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Unit tests</a:t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/>
              <a:t>STAR</a:t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/>
              <a:t>IXL</a:t>
            </a:r>
            <a:endParaRPr sz="3600"/>
          </a:p>
        </p:txBody>
      </p:sp>
      <p:pic>
        <p:nvPicPr>
          <p:cNvPr descr="הסרגל | וקטורים לשימוש ציבורי"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43141">
            <a:off x="3800847" y="2279896"/>
            <a:ext cx="4445681" cy="2125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/>
        </p:nvSpPr>
        <p:spPr>
          <a:xfrm>
            <a:off x="401825" y="348250"/>
            <a:ext cx="82869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2025-2026  STAR EARLY LITERACY TESTING DATA</a:t>
            </a:r>
            <a:endParaRPr b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25" y="997375"/>
            <a:ext cx="3837101" cy="35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1325" y="956050"/>
            <a:ext cx="4297401" cy="35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/>
        </p:nvSpPr>
        <p:spPr>
          <a:xfrm>
            <a:off x="401825" y="348250"/>
            <a:ext cx="82869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2025-2026  STAR READING TESTING DATA     3rd Grade - 6th Grade</a:t>
            </a:r>
            <a:endParaRPr b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03650"/>
            <a:ext cx="4116726" cy="380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825" y="785075"/>
            <a:ext cx="4034925" cy="382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0" title="Screenshot 2026-04-02 08471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158625"/>
            <a:ext cx="5183674" cy="474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1" title="Screenshot 2026-04-02 08472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050" y="156075"/>
            <a:ext cx="5296200" cy="477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