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38"/>
  </p:notesMasterIdLst>
  <p:handoutMasterIdLst>
    <p:handoutMasterId r:id="rId39"/>
  </p:handoutMasterIdLst>
  <p:sldIdLst>
    <p:sldId id="258" r:id="rId4"/>
    <p:sldId id="279" r:id="rId5"/>
    <p:sldId id="311" r:id="rId6"/>
    <p:sldId id="333" r:id="rId7"/>
    <p:sldId id="349" r:id="rId8"/>
    <p:sldId id="350" r:id="rId9"/>
    <p:sldId id="395" r:id="rId10"/>
    <p:sldId id="359" r:id="rId11"/>
    <p:sldId id="393" r:id="rId12"/>
    <p:sldId id="339" r:id="rId13"/>
    <p:sldId id="351" r:id="rId14"/>
    <p:sldId id="352" r:id="rId15"/>
    <p:sldId id="353" r:id="rId16"/>
    <p:sldId id="396" r:id="rId17"/>
    <p:sldId id="347" r:id="rId18"/>
    <p:sldId id="368" r:id="rId19"/>
    <p:sldId id="380" r:id="rId20"/>
    <p:sldId id="379" r:id="rId21"/>
    <p:sldId id="397" r:id="rId22"/>
    <p:sldId id="334" r:id="rId23"/>
    <p:sldId id="399" r:id="rId24"/>
    <p:sldId id="398" r:id="rId25"/>
    <p:sldId id="400" r:id="rId26"/>
    <p:sldId id="335" r:id="rId27"/>
    <p:sldId id="343" r:id="rId28"/>
    <p:sldId id="369" r:id="rId29"/>
    <p:sldId id="370" r:id="rId30"/>
    <p:sldId id="371" r:id="rId31"/>
    <p:sldId id="373" r:id="rId32"/>
    <p:sldId id="372" r:id="rId33"/>
    <p:sldId id="357" r:id="rId34"/>
    <p:sldId id="367" r:id="rId35"/>
    <p:sldId id="303" r:id="rId36"/>
    <p:sldId id="260" r:id="rId37"/>
  </p:sldIdLst>
  <p:sldSz cx="10287000" cy="6858000" type="35mm"/>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3D34"/>
    <a:srgbClr val="548235"/>
    <a:srgbClr val="9DB78B"/>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329" autoAdjust="0"/>
  </p:normalViewPr>
  <p:slideViewPr>
    <p:cSldViewPr snapToGrid="0">
      <p:cViewPr varScale="1">
        <p:scale>
          <a:sx n="88" d="100"/>
          <a:sy n="88" d="100"/>
        </p:scale>
        <p:origin x="888" y="240"/>
      </p:cViewPr>
      <p:guideLst>
        <p:guide orient="horz" pos="2160"/>
        <p:guide pos="3240"/>
      </p:guideLst>
    </p:cSldViewPr>
  </p:slideViewPr>
  <p:notesTextViewPr>
    <p:cViewPr>
      <p:scale>
        <a:sx n="1" d="1"/>
        <a:sy n="1" d="1"/>
      </p:scale>
      <p:origin x="0" y="0"/>
    </p:cViewPr>
  </p:notesTextViewPr>
  <p:sorterViewPr>
    <p:cViewPr>
      <p:scale>
        <a:sx n="66" d="100"/>
        <a:sy n="66" d="100"/>
      </p:scale>
      <p:origin x="0" y="2482"/>
    </p:cViewPr>
  </p:sorterViewPr>
  <p:notesViewPr>
    <p:cSldViewPr snapToGrid="0">
      <p:cViewPr varScale="1">
        <p:scale>
          <a:sx n="110" d="100"/>
          <a:sy n="110" d="100"/>
        </p:scale>
        <p:origin x="-612"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F286F-2E7E-4834-9674-2BD06D8E3A3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CD76644-465B-404B-8AA9-FB10AC820F6A}">
      <dgm:prSet/>
      <dgm:spPr/>
      <dgm:t>
        <a:bodyPr/>
        <a:lstStyle/>
        <a:p>
          <a:r>
            <a:rPr lang="en-US" dirty="0"/>
            <a:t>Approximate Year Property Built </a:t>
          </a:r>
        </a:p>
      </dgm:t>
    </dgm:pt>
    <dgm:pt modelId="{C96E9A60-1078-49E8-AC4C-4C530CEB6BDC}" type="parTrans" cxnId="{589296CA-59CB-4D5D-9311-ECC3682820FD}">
      <dgm:prSet/>
      <dgm:spPr/>
      <dgm:t>
        <a:bodyPr/>
        <a:lstStyle/>
        <a:p>
          <a:endParaRPr lang="en-US"/>
        </a:p>
      </dgm:t>
    </dgm:pt>
    <dgm:pt modelId="{F657BC2B-597B-4BA9-A275-33B7F395062B}" type="sibTrans" cxnId="{589296CA-59CB-4D5D-9311-ECC3682820FD}">
      <dgm:prSet/>
      <dgm:spPr/>
      <dgm:t>
        <a:bodyPr/>
        <a:lstStyle/>
        <a:p>
          <a:endParaRPr lang="en-US"/>
        </a:p>
      </dgm:t>
    </dgm:pt>
    <dgm:pt modelId="{50141267-8E31-4AB8-9AE7-CB1602DF5743}">
      <dgm:prSet/>
      <dgm:spPr/>
      <dgm:t>
        <a:bodyPr/>
        <a:lstStyle/>
        <a:p>
          <a:r>
            <a:rPr lang="en-US" dirty="0"/>
            <a:t>Addition Name, Lot and Block </a:t>
          </a:r>
        </a:p>
      </dgm:t>
    </dgm:pt>
    <dgm:pt modelId="{552622C5-35E9-4FF2-9FF5-843BA9E289C5}" type="parTrans" cxnId="{8B6AD5FF-42E0-4F62-BBDD-BEA28466897F}">
      <dgm:prSet/>
      <dgm:spPr/>
      <dgm:t>
        <a:bodyPr/>
        <a:lstStyle/>
        <a:p>
          <a:endParaRPr lang="en-US"/>
        </a:p>
      </dgm:t>
    </dgm:pt>
    <dgm:pt modelId="{04AF5927-9C0E-42DF-B01F-9A6675AA6F35}" type="sibTrans" cxnId="{8B6AD5FF-42E0-4F62-BBDD-BEA28466897F}">
      <dgm:prSet/>
      <dgm:spPr/>
      <dgm:t>
        <a:bodyPr/>
        <a:lstStyle/>
        <a:p>
          <a:endParaRPr lang="en-US"/>
        </a:p>
      </dgm:t>
    </dgm:pt>
    <dgm:pt modelId="{F582609E-D89F-4F83-818B-EB946DF51504}">
      <dgm:prSet/>
      <dgm:spPr/>
      <dgm:t>
        <a:bodyPr/>
        <a:lstStyle/>
        <a:p>
          <a:r>
            <a:rPr lang="en-US" dirty="0"/>
            <a:t>Section, Township and Range </a:t>
          </a:r>
        </a:p>
      </dgm:t>
    </dgm:pt>
    <dgm:pt modelId="{087454E9-3B05-4D42-B70F-99E28CC03F54}" type="parTrans" cxnId="{622DFA04-D350-4B08-9200-AB2701BA8703}">
      <dgm:prSet/>
      <dgm:spPr/>
      <dgm:t>
        <a:bodyPr/>
        <a:lstStyle/>
        <a:p>
          <a:endParaRPr lang="en-US"/>
        </a:p>
      </dgm:t>
    </dgm:pt>
    <dgm:pt modelId="{4D24EFDC-8931-489C-B0B3-0237AC6E058C}" type="sibTrans" cxnId="{622DFA04-D350-4B08-9200-AB2701BA8703}">
      <dgm:prSet/>
      <dgm:spPr/>
      <dgm:t>
        <a:bodyPr/>
        <a:lstStyle/>
        <a:p>
          <a:endParaRPr lang="en-US"/>
        </a:p>
      </dgm:t>
    </dgm:pt>
    <dgm:pt modelId="{4FD6E7D4-A829-440D-A5EF-38223AFDD138}">
      <dgm:prSet/>
      <dgm:spPr/>
      <dgm:t>
        <a:bodyPr/>
        <a:lstStyle/>
        <a:p>
          <a:r>
            <a:rPr lang="en-US" dirty="0"/>
            <a:t>Materials Property Made Out Of </a:t>
          </a:r>
        </a:p>
      </dgm:t>
    </dgm:pt>
    <dgm:pt modelId="{44734388-F02C-4058-9F7E-0260AE45C3A5}" type="parTrans" cxnId="{EC00C9FD-3BDF-4AC3-A41D-BD16A388AA78}">
      <dgm:prSet/>
      <dgm:spPr/>
      <dgm:t>
        <a:bodyPr/>
        <a:lstStyle/>
        <a:p>
          <a:endParaRPr lang="en-US"/>
        </a:p>
      </dgm:t>
    </dgm:pt>
    <dgm:pt modelId="{807E35AD-201E-4FC3-A188-D01C0CE2A724}" type="sibTrans" cxnId="{EC00C9FD-3BDF-4AC3-A41D-BD16A388AA78}">
      <dgm:prSet/>
      <dgm:spPr/>
      <dgm:t>
        <a:bodyPr/>
        <a:lstStyle/>
        <a:p>
          <a:endParaRPr lang="en-US"/>
        </a:p>
      </dgm:t>
    </dgm:pt>
    <dgm:pt modelId="{DCF1AD75-28F4-4B28-A12E-EBBAFAFA13B4}">
      <dgm:prSet/>
      <dgm:spPr/>
      <dgm:t>
        <a:bodyPr/>
        <a:lstStyle/>
        <a:p>
          <a:r>
            <a:rPr lang="en-US" dirty="0"/>
            <a:t>Historic Aerials and Historically Significant Identification</a:t>
          </a:r>
        </a:p>
      </dgm:t>
    </dgm:pt>
    <dgm:pt modelId="{15DF7AA0-EFE9-410B-A5BF-E4A404855949}" type="parTrans" cxnId="{D65FE8F4-D0E8-4DFA-B7C6-EC676CF7B4CE}">
      <dgm:prSet/>
      <dgm:spPr/>
      <dgm:t>
        <a:bodyPr/>
        <a:lstStyle/>
        <a:p>
          <a:endParaRPr lang="en-US"/>
        </a:p>
      </dgm:t>
    </dgm:pt>
    <dgm:pt modelId="{6AE31A91-E0D6-4D5F-BB50-4651F450FFDC}" type="sibTrans" cxnId="{D65FE8F4-D0E8-4DFA-B7C6-EC676CF7B4CE}">
      <dgm:prSet/>
      <dgm:spPr/>
      <dgm:t>
        <a:bodyPr/>
        <a:lstStyle/>
        <a:p>
          <a:endParaRPr lang="en-US"/>
        </a:p>
      </dgm:t>
    </dgm:pt>
    <dgm:pt modelId="{6C52EECB-A2D4-460A-9A97-5F496D0A86D7}" type="pres">
      <dgm:prSet presAssocID="{452F286F-2E7E-4834-9674-2BD06D8E3A31}" presName="diagram" presStyleCnt="0">
        <dgm:presLayoutVars>
          <dgm:dir/>
          <dgm:resizeHandles val="exact"/>
        </dgm:presLayoutVars>
      </dgm:prSet>
      <dgm:spPr/>
    </dgm:pt>
    <dgm:pt modelId="{40F8B175-9463-4644-8959-C3FA8524BD96}" type="pres">
      <dgm:prSet presAssocID="{CCD76644-465B-404B-8AA9-FB10AC820F6A}" presName="node" presStyleLbl="node1" presStyleIdx="0" presStyleCnt="5">
        <dgm:presLayoutVars>
          <dgm:bulletEnabled val="1"/>
        </dgm:presLayoutVars>
      </dgm:prSet>
      <dgm:spPr/>
    </dgm:pt>
    <dgm:pt modelId="{54966976-0AA5-4F13-A621-E56700522498}" type="pres">
      <dgm:prSet presAssocID="{F657BC2B-597B-4BA9-A275-33B7F395062B}" presName="sibTrans" presStyleCnt="0"/>
      <dgm:spPr/>
    </dgm:pt>
    <dgm:pt modelId="{A405DC68-F55D-4673-98F8-95A7B44324F1}" type="pres">
      <dgm:prSet presAssocID="{50141267-8E31-4AB8-9AE7-CB1602DF5743}" presName="node" presStyleLbl="node1" presStyleIdx="1" presStyleCnt="5">
        <dgm:presLayoutVars>
          <dgm:bulletEnabled val="1"/>
        </dgm:presLayoutVars>
      </dgm:prSet>
      <dgm:spPr/>
    </dgm:pt>
    <dgm:pt modelId="{56348D7C-87FA-4135-98EA-31EF2D00BA28}" type="pres">
      <dgm:prSet presAssocID="{04AF5927-9C0E-42DF-B01F-9A6675AA6F35}" presName="sibTrans" presStyleCnt="0"/>
      <dgm:spPr/>
    </dgm:pt>
    <dgm:pt modelId="{FE9B372E-CA0F-4BC2-9CBC-3EBC6BBCE6DA}" type="pres">
      <dgm:prSet presAssocID="{F582609E-D89F-4F83-818B-EB946DF51504}" presName="node" presStyleLbl="node1" presStyleIdx="2" presStyleCnt="5">
        <dgm:presLayoutVars>
          <dgm:bulletEnabled val="1"/>
        </dgm:presLayoutVars>
      </dgm:prSet>
      <dgm:spPr/>
    </dgm:pt>
    <dgm:pt modelId="{3D1FD536-43F8-4B51-A46E-F8BF30E5BB8B}" type="pres">
      <dgm:prSet presAssocID="{4D24EFDC-8931-489C-B0B3-0237AC6E058C}" presName="sibTrans" presStyleCnt="0"/>
      <dgm:spPr/>
    </dgm:pt>
    <dgm:pt modelId="{3B0949A1-727E-4F28-9E58-417EBD126636}" type="pres">
      <dgm:prSet presAssocID="{4FD6E7D4-A829-440D-A5EF-38223AFDD138}" presName="node" presStyleLbl="node1" presStyleIdx="3" presStyleCnt="5">
        <dgm:presLayoutVars>
          <dgm:bulletEnabled val="1"/>
        </dgm:presLayoutVars>
      </dgm:prSet>
      <dgm:spPr/>
    </dgm:pt>
    <dgm:pt modelId="{7968AA72-6010-4651-AD06-E1F732F8DA68}" type="pres">
      <dgm:prSet presAssocID="{807E35AD-201E-4FC3-A188-D01C0CE2A724}" presName="sibTrans" presStyleCnt="0"/>
      <dgm:spPr/>
    </dgm:pt>
    <dgm:pt modelId="{85DCEB18-F92B-40AB-ACC7-ED0E26888D28}" type="pres">
      <dgm:prSet presAssocID="{DCF1AD75-28F4-4B28-A12E-EBBAFAFA13B4}" presName="node" presStyleLbl="node1" presStyleIdx="4" presStyleCnt="5">
        <dgm:presLayoutVars>
          <dgm:bulletEnabled val="1"/>
        </dgm:presLayoutVars>
      </dgm:prSet>
      <dgm:spPr/>
    </dgm:pt>
  </dgm:ptLst>
  <dgm:cxnLst>
    <dgm:cxn modelId="{622DFA04-D350-4B08-9200-AB2701BA8703}" srcId="{452F286F-2E7E-4834-9674-2BD06D8E3A31}" destId="{F582609E-D89F-4F83-818B-EB946DF51504}" srcOrd="2" destOrd="0" parTransId="{087454E9-3B05-4D42-B70F-99E28CC03F54}" sibTransId="{4D24EFDC-8931-489C-B0B3-0237AC6E058C}"/>
    <dgm:cxn modelId="{BCAE8536-94F8-457C-8DA9-5B7EEF421237}" type="presOf" srcId="{CCD76644-465B-404B-8AA9-FB10AC820F6A}" destId="{40F8B175-9463-4644-8959-C3FA8524BD96}" srcOrd="0" destOrd="0" presId="urn:microsoft.com/office/officeart/2005/8/layout/default"/>
    <dgm:cxn modelId="{773DB66C-FD89-4F37-AA11-FEEBC7B16F99}" type="presOf" srcId="{F582609E-D89F-4F83-818B-EB946DF51504}" destId="{FE9B372E-CA0F-4BC2-9CBC-3EBC6BBCE6DA}" srcOrd="0" destOrd="0" presId="urn:microsoft.com/office/officeart/2005/8/layout/default"/>
    <dgm:cxn modelId="{647B5491-A013-48BD-9104-5E2F392F2A80}" type="presOf" srcId="{50141267-8E31-4AB8-9AE7-CB1602DF5743}" destId="{A405DC68-F55D-4673-98F8-95A7B44324F1}" srcOrd="0" destOrd="0" presId="urn:microsoft.com/office/officeart/2005/8/layout/default"/>
    <dgm:cxn modelId="{F804BCB2-31E4-4945-BDE7-F3CFDCF8B599}" type="presOf" srcId="{DCF1AD75-28F4-4B28-A12E-EBBAFAFA13B4}" destId="{85DCEB18-F92B-40AB-ACC7-ED0E26888D28}" srcOrd="0" destOrd="0" presId="urn:microsoft.com/office/officeart/2005/8/layout/default"/>
    <dgm:cxn modelId="{589296CA-59CB-4D5D-9311-ECC3682820FD}" srcId="{452F286F-2E7E-4834-9674-2BD06D8E3A31}" destId="{CCD76644-465B-404B-8AA9-FB10AC820F6A}" srcOrd="0" destOrd="0" parTransId="{C96E9A60-1078-49E8-AC4C-4C530CEB6BDC}" sibTransId="{F657BC2B-597B-4BA9-A275-33B7F395062B}"/>
    <dgm:cxn modelId="{83B315F1-A98F-4B90-93E0-183E054306D3}" type="presOf" srcId="{4FD6E7D4-A829-440D-A5EF-38223AFDD138}" destId="{3B0949A1-727E-4F28-9E58-417EBD126636}" srcOrd="0" destOrd="0" presId="urn:microsoft.com/office/officeart/2005/8/layout/default"/>
    <dgm:cxn modelId="{D65FE8F4-D0E8-4DFA-B7C6-EC676CF7B4CE}" srcId="{452F286F-2E7E-4834-9674-2BD06D8E3A31}" destId="{DCF1AD75-28F4-4B28-A12E-EBBAFAFA13B4}" srcOrd="4" destOrd="0" parTransId="{15DF7AA0-EFE9-410B-A5BF-E4A404855949}" sibTransId="{6AE31A91-E0D6-4D5F-BB50-4651F450FFDC}"/>
    <dgm:cxn modelId="{2D7786FC-C9AC-4632-B816-FF01A81DD883}" type="presOf" srcId="{452F286F-2E7E-4834-9674-2BD06D8E3A31}" destId="{6C52EECB-A2D4-460A-9A97-5F496D0A86D7}" srcOrd="0" destOrd="0" presId="urn:microsoft.com/office/officeart/2005/8/layout/default"/>
    <dgm:cxn modelId="{EC00C9FD-3BDF-4AC3-A41D-BD16A388AA78}" srcId="{452F286F-2E7E-4834-9674-2BD06D8E3A31}" destId="{4FD6E7D4-A829-440D-A5EF-38223AFDD138}" srcOrd="3" destOrd="0" parTransId="{44734388-F02C-4058-9F7E-0260AE45C3A5}" sibTransId="{807E35AD-201E-4FC3-A188-D01C0CE2A724}"/>
    <dgm:cxn modelId="{8B6AD5FF-42E0-4F62-BBDD-BEA28466897F}" srcId="{452F286F-2E7E-4834-9674-2BD06D8E3A31}" destId="{50141267-8E31-4AB8-9AE7-CB1602DF5743}" srcOrd="1" destOrd="0" parTransId="{552622C5-35E9-4FF2-9FF5-843BA9E289C5}" sibTransId="{04AF5927-9C0E-42DF-B01F-9A6675AA6F35}"/>
    <dgm:cxn modelId="{02969299-AE06-4B33-9C55-F13627473B0A}" type="presParOf" srcId="{6C52EECB-A2D4-460A-9A97-5F496D0A86D7}" destId="{40F8B175-9463-4644-8959-C3FA8524BD96}" srcOrd="0" destOrd="0" presId="urn:microsoft.com/office/officeart/2005/8/layout/default"/>
    <dgm:cxn modelId="{2726BCE8-B2FD-479E-BDB5-02FC7B338A1E}" type="presParOf" srcId="{6C52EECB-A2D4-460A-9A97-5F496D0A86D7}" destId="{54966976-0AA5-4F13-A621-E56700522498}" srcOrd="1" destOrd="0" presId="urn:microsoft.com/office/officeart/2005/8/layout/default"/>
    <dgm:cxn modelId="{17CEAF9E-7BC7-474E-8816-665B4807EC1F}" type="presParOf" srcId="{6C52EECB-A2D4-460A-9A97-5F496D0A86D7}" destId="{A405DC68-F55D-4673-98F8-95A7B44324F1}" srcOrd="2" destOrd="0" presId="urn:microsoft.com/office/officeart/2005/8/layout/default"/>
    <dgm:cxn modelId="{4CD6E3AB-72FB-4B8D-B997-877865CB4CA4}" type="presParOf" srcId="{6C52EECB-A2D4-460A-9A97-5F496D0A86D7}" destId="{56348D7C-87FA-4135-98EA-31EF2D00BA28}" srcOrd="3" destOrd="0" presId="urn:microsoft.com/office/officeart/2005/8/layout/default"/>
    <dgm:cxn modelId="{114997C2-CE31-44B4-9D65-CD6693E51AF4}" type="presParOf" srcId="{6C52EECB-A2D4-460A-9A97-5F496D0A86D7}" destId="{FE9B372E-CA0F-4BC2-9CBC-3EBC6BBCE6DA}" srcOrd="4" destOrd="0" presId="urn:microsoft.com/office/officeart/2005/8/layout/default"/>
    <dgm:cxn modelId="{5A63AFDD-C873-4848-B0E0-8AB0A1A63532}" type="presParOf" srcId="{6C52EECB-A2D4-460A-9A97-5F496D0A86D7}" destId="{3D1FD536-43F8-4B51-A46E-F8BF30E5BB8B}" srcOrd="5" destOrd="0" presId="urn:microsoft.com/office/officeart/2005/8/layout/default"/>
    <dgm:cxn modelId="{E40FC202-B48F-4933-A0E8-0CAC072E34B6}" type="presParOf" srcId="{6C52EECB-A2D4-460A-9A97-5F496D0A86D7}" destId="{3B0949A1-727E-4F28-9E58-417EBD126636}" srcOrd="6" destOrd="0" presId="urn:microsoft.com/office/officeart/2005/8/layout/default"/>
    <dgm:cxn modelId="{70D2BE09-7E6A-4D8D-9D9B-1FAF622E51B8}" type="presParOf" srcId="{6C52EECB-A2D4-460A-9A97-5F496D0A86D7}" destId="{7968AA72-6010-4651-AD06-E1F732F8DA68}" srcOrd="7" destOrd="0" presId="urn:microsoft.com/office/officeart/2005/8/layout/default"/>
    <dgm:cxn modelId="{4ED831E4-0C30-4DB7-A12E-FC8A3DC98576}" type="presParOf" srcId="{6C52EECB-A2D4-460A-9A97-5F496D0A86D7}" destId="{85DCEB18-F92B-40AB-ACC7-ED0E26888D2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4C875F-6FE8-4AD6-BA56-F69DDFE4EDF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CEACF02-F109-44F7-BD6F-F9E31BFA202D}">
      <dgm:prSet/>
      <dgm:spPr/>
      <dgm:t>
        <a:bodyPr/>
        <a:lstStyle/>
        <a:p>
          <a:pPr>
            <a:lnSpc>
              <a:spcPct val="100000"/>
            </a:lnSpc>
          </a:pPr>
          <a:r>
            <a:rPr lang="en-US" dirty="0"/>
            <a:t>Reconnaissance Surveys</a:t>
          </a:r>
        </a:p>
      </dgm:t>
    </dgm:pt>
    <dgm:pt modelId="{68C5A745-D67F-419D-9AC3-565A8A999AF5}" type="parTrans" cxnId="{EA5169D8-1BA5-4127-8D45-E99CC6CF175E}">
      <dgm:prSet/>
      <dgm:spPr/>
      <dgm:t>
        <a:bodyPr/>
        <a:lstStyle/>
        <a:p>
          <a:endParaRPr lang="en-US"/>
        </a:p>
      </dgm:t>
    </dgm:pt>
    <dgm:pt modelId="{C30B23F5-4C52-4291-B76F-17544899643C}" type="sibTrans" cxnId="{EA5169D8-1BA5-4127-8D45-E99CC6CF175E}">
      <dgm:prSet/>
      <dgm:spPr/>
      <dgm:t>
        <a:bodyPr/>
        <a:lstStyle/>
        <a:p>
          <a:pPr>
            <a:lnSpc>
              <a:spcPct val="100000"/>
            </a:lnSpc>
          </a:pPr>
          <a:endParaRPr lang="en-US"/>
        </a:p>
      </dgm:t>
    </dgm:pt>
    <dgm:pt modelId="{26828CF3-6A5B-4E6B-B86E-0A7D1DDCE9D3}">
      <dgm:prSet/>
      <dgm:spPr/>
      <dgm:t>
        <a:bodyPr/>
        <a:lstStyle/>
        <a:p>
          <a:pPr>
            <a:lnSpc>
              <a:spcPct val="100000"/>
            </a:lnSpc>
          </a:pPr>
          <a:r>
            <a:rPr lang="en-US" dirty="0"/>
            <a:t>Local and Nationally Registered properties in Douglas County. </a:t>
          </a:r>
        </a:p>
      </dgm:t>
    </dgm:pt>
    <dgm:pt modelId="{4C2478F6-120E-478E-AE98-28CB37D762EE}" type="parTrans" cxnId="{DE950774-2B37-4804-8456-C868845C7864}">
      <dgm:prSet/>
      <dgm:spPr/>
      <dgm:t>
        <a:bodyPr/>
        <a:lstStyle/>
        <a:p>
          <a:endParaRPr lang="en-US"/>
        </a:p>
      </dgm:t>
    </dgm:pt>
    <dgm:pt modelId="{AF6A3240-35B1-4D44-A954-ADBCEE6FE972}" type="sibTrans" cxnId="{DE950774-2B37-4804-8456-C868845C7864}">
      <dgm:prSet/>
      <dgm:spPr/>
      <dgm:t>
        <a:bodyPr/>
        <a:lstStyle/>
        <a:p>
          <a:pPr>
            <a:lnSpc>
              <a:spcPct val="100000"/>
            </a:lnSpc>
          </a:pPr>
          <a:endParaRPr lang="en-US"/>
        </a:p>
      </dgm:t>
    </dgm:pt>
    <dgm:pt modelId="{104FEB7B-49B3-4A2B-AC74-CE12FC838635}">
      <dgm:prSet/>
      <dgm:spPr/>
      <dgm:t>
        <a:bodyPr/>
        <a:lstStyle/>
        <a:p>
          <a:pPr>
            <a:lnSpc>
              <a:spcPct val="100000"/>
            </a:lnSpc>
          </a:pPr>
          <a:r>
            <a:rPr lang="en-US" dirty="0"/>
            <a:t>Image Collection &amp; GIS Preservation Map </a:t>
          </a:r>
        </a:p>
      </dgm:t>
    </dgm:pt>
    <dgm:pt modelId="{CF96BA90-30ED-4F07-A3FB-FE9D480FFC0D}" type="parTrans" cxnId="{75B162D4-8389-48AE-B4B8-0A543A5F404B}">
      <dgm:prSet/>
      <dgm:spPr/>
      <dgm:t>
        <a:bodyPr/>
        <a:lstStyle/>
        <a:p>
          <a:endParaRPr lang="en-US"/>
        </a:p>
      </dgm:t>
    </dgm:pt>
    <dgm:pt modelId="{BAF1665B-A4EA-4854-BC0C-C016D4F355C8}" type="sibTrans" cxnId="{75B162D4-8389-48AE-B4B8-0A543A5F404B}">
      <dgm:prSet/>
      <dgm:spPr/>
      <dgm:t>
        <a:bodyPr/>
        <a:lstStyle/>
        <a:p>
          <a:pPr>
            <a:lnSpc>
              <a:spcPct val="100000"/>
            </a:lnSpc>
          </a:pPr>
          <a:endParaRPr lang="en-US"/>
        </a:p>
      </dgm:t>
    </dgm:pt>
    <dgm:pt modelId="{F12ECDCE-B143-453A-962E-A232CF905E5A}">
      <dgm:prSet/>
      <dgm:spPr/>
      <dgm:t>
        <a:bodyPr/>
        <a:lstStyle/>
        <a:p>
          <a:pPr>
            <a:lnSpc>
              <a:spcPct val="100000"/>
            </a:lnSpc>
          </a:pPr>
          <a:r>
            <a:rPr lang="en-US" dirty="0"/>
            <a:t>Architectural plans</a:t>
          </a:r>
        </a:p>
      </dgm:t>
    </dgm:pt>
    <dgm:pt modelId="{E0B95715-238A-4C7C-9BDB-6422D607FF60}" type="parTrans" cxnId="{A8C4C08E-2056-4197-AF00-A226E5954D04}">
      <dgm:prSet/>
      <dgm:spPr/>
      <dgm:t>
        <a:bodyPr/>
        <a:lstStyle/>
        <a:p>
          <a:endParaRPr lang="en-US"/>
        </a:p>
      </dgm:t>
    </dgm:pt>
    <dgm:pt modelId="{31CE4EDA-0C40-47E7-8108-3024F0C1A321}" type="sibTrans" cxnId="{A8C4C08E-2056-4197-AF00-A226E5954D04}">
      <dgm:prSet/>
      <dgm:spPr/>
      <dgm:t>
        <a:bodyPr/>
        <a:lstStyle/>
        <a:p>
          <a:endParaRPr lang="en-US"/>
        </a:p>
      </dgm:t>
    </dgm:pt>
    <dgm:pt modelId="{FBB9783F-7C98-49C3-9E9D-E8157D255C21}" type="pres">
      <dgm:prSet presAssocID="{584C875F-6FE8-4AD6-BA56-F69DDFE4EDFA}" presName="root" presStyleCnt="0">
        <dgm:presLayoutVars>
          <dgm:dir/>
          <dgm:resizeHandles val="exact"/>
        </dgm:presLayoutVars>
      </dgm:prSet>
      <dgm:spPr/>
    </dgm:pt>
    <dgm:pt modelId="{7BB99621-AECA-4C72-835B-7D415187E28D}" type="pres">
      <dgm:prSet presAssocID="{584C875F-6FE8-4AD6-BA56-F69DDFE4EDFA}" presName="container" presStyleCnt="0">
        <dgm:presLayoutVars>
          <dgm:dir/>
          <dgm:resizeHandles val="exact"/>
        </dgm:presLayoutVars>
      </dgm:prSet>
      <dgm:spPr/>
    </dgm:pt>
    <dgm:pt modelId="{F1180C73-6A31-48DF-A931-8BCFDB791618}" type="pres">
      <dgm:prSet presAssocID="{7CEACF02-F109-44F7-BD6F-F9E31BFA202D}" presName="compNode" presStyleCnt="0"/>
      <dgm:spPr/>
    </dgm:pt>
    <dgm:pt modelId="{25E8F9E0-2BE9-498E-9397-E8FA82696A7F}" type="pres">
      <dgm:prSet presAssocID="{7CEACF02-F109-44F7-BD6F-F9E31BFA202D}" presName="iconBgRect" presStyleLbl="bgShp" presStyleIdx="0" presStyleCnt="4"/>
      <dgm:spPr/>
    </dgm:pt>
    <dgm:pt modelId="{91645988-1C00-4AD5-9423-ED29DFCB4E43}" type="pres">
      <dgm:prSet presAssocID="{7CEACF02-F109-44F7-BD6F-F9E31BFA202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r"/>
        </a:ext>
      </dgm:extLst>
    </dgm:pt>
    <dgm:pt modelId="{86D61245-16A9-4E23-B291-9B6C476C3BF4}" type="pres">
      <dgm:prSet presAssocID="{7CEACF02-F109-44F7-BD6F-F9E31BFA202D}" presName="spaceRect" presStyleCnt="0"/>
      <dgm:spPr/>
    </dgm:pt>
    <dgm:pt modelId="{3374413B-E742-4225-AB30-DAD9A767BB5F}" type="pres">
      <dgm:prSet presAssocID="{7CEACF02-F109-44F7-BD6F-F9E31BFA202D}" presName="textRect" presStyleLbl="revTx" presStyleIdx="0" presStyleCnt="4">
        <dgm:presLayoutVars>
          <dgm:chMax val="1"/>
          <dgm:chPref val="1"/>
        </dgm:presLayoutVars>
      </dgm:prSet>
      <dgm:spPr/>
    </dgm:pt>
    <dgm:pt modelId="{F4AFE376-2600-48BD-8716-BE3BFB3BD317}" type="pres">
      <dgm:prSet presAssocID="{C30B23F5-4C52-4291-B76F-17544899643C}" presName="sibTrans" presStyleLbl="sibTrans2D1" presStyleIdx="0" presStyleCnt="0"/>
      <dgm:spPr/>
    </dgm:pt>
    <dgm:pt modelId="{DAA268D7-FF98-4BDD-BC67-F10AA108EB4B}" type="pres">
      <dgm:prSet presAssocID="{26828CF3-6A5B-4E6B-B86E-0A7D1DDCE9D3}" presName="compNode" presStyleCnt="0"/>
      <dgm:spPr/>
    </dgm:pt>
    <dgm:pt modelId="{5F89B75C-9A85-432A-916A-ED9A712B4296}" type="pres">
      <dgm:prSet presAssocID="{26828CF3-6A5B-4E6B-B86E-0A7D1DDCE9D3}" presName="iconBgRect" presStyleLbl="bgShp" presStyleIdx="1" presStyleCnt="4"/>
      <dgm:spPr/>
    </dgm:pt>
    <dgm:pt modelId="{EDC89F99-3BC4-4199-936F-E19840BD453D}" type="pres">
      <dgm:prSet presAssocID="{26828CF3-6A5B-4E6B-B86E-0A7D1DDCE9D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EB5D8B04-4EDA-4E0F-A3FB-971AF04A3985}" type="pres">
      <dgm:prSet presAssocID="{26828CF3-6A5B-4E6B-B86E-0A7D1DDCE9D3}" presName="spaceRect" presStyleCnt="0"/>
      <dgm:spPr/>
    </dgm:pt>
    <dgm:pt modelId="{F7F3C67D-445C-433B-86E8-8F763DD66A39}" type="pres">
      <dgm:prSet presAssocID="{26828CF3-6A5B-4E6B-B86E-0A7D1DDCE9D3}" presName="textRect" presStyleLbl="revTx" presStyleIdx="1" presStyleCnt="4">
        <dgm:presLayoutVars>
          <dgm:chMax val="1"/>
          <dgm:chPref val="1"/>
        </dgm:presLayoutVars>
      </dgm:prSet>
      <dgm:spPr/>
    </dgm:pt>
    <dgm:pt modelId="{78630FB0-A6D8-499D-9168-55223A0D3DF8}" type="pres">
      <dgm:prSet presAssocID="{AF6A3240-35B1-4D44-A954-ADBCEE6FE972}" presName="sibTrans" presStyleLbl="sibTrans2D1" presStyleIdx="0" presStyleCnt="0"/>
      <dgm:spPr/>
    </dgm:pt>
    <dgm:pt modelId="{F4A19C47-EA99-443D-8DCA-4973672D9CAB}" type="pres">
      <dgm:prSet presAssocID="{104FEB7B-49B3-4A2B-AC74-CE12FC838635}" presName="compNode" presStyleCnt="0"/>
      <dgm:spPr/>
    </dgm:pt>
    <dgm:pt modelId="{75D8EF53-CCC6-4709-8A59-61FBDA14D9EA}" type="pres">
      <dgm:prSet presAssocID="{104FEB7B-49B3-4A2B-AC74-CE12FC838635}" presName="iconBgRect" presStyleLbl="bgShp" presStyleIdx="2" presStyleCnt="4"/>
      <dgm:spPr/>
    </dgm:pt>
    <dgm:pt modelId="{DC203144-D910-453D-B80E-71CA23C595DF}" type="pres">
      <dgm:prSet presAssocID="{104FEB7B-49B3-4A2B-AC74-CE12FC8386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mera"/>
        </a:ext>
      </dgm:extLst>
    </dgm:pt>
    <dgm:pt modelId="{063E1549-97FA-4ADA-ADAF-8834541DB8B3}" type="pres">
      <dgm:prSet presAssocID="{104FEB7B-49B3-4A2B-AC74-CE12FC838635}" presName="spaceRect" presStyleCnt="0"/>
      <dgm:spPr/>
    </dgm:pt>
    <dgm:pt modelId="{CBF0ED6F-E9A6-40AD-8DCB-68F180B12772}" type="pres">
      <dgm:prSet presAssocID="{104FEB7B-49B3-4A2B-AC74-CE12FC838635}" presName="textRect" presStyleLbl="revTx" presStyleIdx="2" presStyleCnt="4">
        <dgm:presLayoutVars>
          <dgm:chMax val="1"/>
          <dgm:chPref val="1"/>
        </dgm:presLayoutVars>
      </dgm:prSet>
      <dgm:spPr/>
    </dgm:pt>
    <dgm:pt modelId="{110BCEE9-FDCF-4D28-AB3C-41BE59BBA8AE}" type="pres">
      <dgm:prSet presAssocID="{BAF1665B-A4EA-4854-BC0C-C016D4F355C8}" presName="sibTrans" presStyleLbl="sibTrans2D1" presStyleIdx="0" presStyleCnt="0"/>
      <dgm:spPr/>
    </dgm:pt>
    <dgm:pt modelId="{06C71C75-BA26-41F3-A5BC-A83058DF7AC5}" type="pres">
      <dgm:prSet presAssocID="{F12ECDCE-B143-453A-962E-A232CF905E5A}" presName="compNode" presStyleCnt="0"/>
      <dgm:spPr/>
    </dgm:pt>
    <dgm:pt modelId="{2F203C5E-7EC6-4B60-9BE0-91B31DC8F762}" type="pres">
      <dgm:prSet presAssocID="{F12ECDCE-B143-453A-962E-A232CF905E5A}" presName="iconBgRect" presStyleLbl="bgShp" presStyleIdx="3" presStyleCnt="4"/>
      <dgm:spPr/>
    </dgm:pt>
    <dgm:pt modelId="{601BDF2F-8CC8-4ABD-9A15-D1B116FB8283}" type="pres">
      <dgm:prSet presAssocID="{F12ECDCE-B143-453A-962E-A232CF905E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use"/>
        </a:ext>
      </dgm:extLst>
    </dgm:pt>
    <dgm:pt modelId="{FF2D85A6-41CB-495A-9D29-E1794C11AF51}" type="pres">
      <dgm:prSet presAssocID="{F12ECDCE-B143-453A-962E-A232CF905E5A}" presName="spaceRect" presStyleCnt="0"/>
      <dgm:spPr/>
    </dgm:pt>
    <dgm:pt modelId="{20905969-1B6C-4378-A673-E79DFCF91A2B}" type="pres">
      <dgm:prSet presAssocID="{F12ECDCE-B143-453A-962E-A232CF905E5A}" presName="textRect" presStyleLbl="revTx" presStyleIdx="3" presStyleCnt="4">
        <dgm:presLayoutVars>
          <dgm:chMax val="1"/>
          <dgm:chPref val="1"/>
        </dgm:presLayoutVars>
      </dgm:prSet>
      <dgm:spPr/>
    </dgm:pt>
  </dgm:ptLst>
  <dgm:cxnLst>
    <dgm:cxn modelId="{E87B8E3C-B6CC-4D47-AC13-60D9FE6F892E}" type="presOf" srcId="{BAF1665B-A4EA-4854-BC0C-C016D4F355C8}" destId="{110BCEE9-FDCF-4D28-AB3C-41BE59BBA8AE}" srcOrd="0" destOrd="0" presId="urn:microsoft.com/office/officeart/2018/2/layout/IconCircleList"/>
    <dgm:cxn modelId="{57BE6E40-42FB-4B88-95FE-AAC170D1744E}" type="presOf" srcId="{AF6A3240-35B1-4D44-A954-ADBCEE6FE972}" destId="{78630FB0-A6D8-499D-9168-55223A0D3DF8}" srcOrd="0" destOrd="0" presId="urn:microsoft.com/office/officeart/2018/2/layout/IconCircleList"/>
    <dgm:cxn modelId="{46F08C40-E97C-4267-8F17-B64791F71E9D}" type="presOf" srcId="{F12ECDCE-B143-453A-962E-A232CF905E5A}" destId="{20905969-1B6C-4378-A673-E79DFCF91A2B}" srcOrd="0" destOrd="0" presId="urn:microsoft.com/office/officeart/2018/2/layout/IconCircleList"/>
    <dgm:cxn modelId="{43A76E71-7AF9-4265-94E2-F26E45172BD5}" type="presOf" srcId="{104FEB7B-49B3-4A2B-AC74-CE12FC838635}" destId="{CBF0ED6F-E9A6-40AD-8DCB-68F180B12772}" srcOrd="0" destOrd="0" presId="urn:microsoft.com/office/officeart/2018/2/layout/IconCircleList"/>
    <dgm:cxn modelId="{DE950774-2B37-4804-8456-C868845C7864}" srcId="{584C875F-6FE8-4AD6-BA56-F69DDFE4EDFA}" destId="{26828CF3-6A5B-4E6B-B86E-0A7D1DDCE9D3}" srcOrd="1" destOrd="0" parTransId="{4C2478F6-120E-478E-AE98-28CB37D762EE}" sibTransId="{AF6A3240-35B1-4D44-A954-ADBCEE6FE972}"/>
    <dgm:cxn modelId="{38BD0C56-68B9-4987-9D6E-5C5971F6C9DB}" type="presOf" srcId="{26828CF3-6A5B-4E6B-B86E-0A7D1DDCE9D3}" destId="{F7F3C67D-445C-433B-86E8-8F763DD66A39}" srcOrd="0" destOrd="0" presId="urn:microsoft.com/office/officeart/2018/2/layout/IconCircleList"/>
    <dgm:cxn modelId="{A8C4C08E-2056-4197-AF00-A226E5954D04}" srcId="{584C875F-6FE8-4AD6-BA56-F69DDFE4EDFA}" destId="{F12ECDCE-B143-453A-962E-A232CF905E5A}" srcOrd="3" destOrd="0" parTransId="{E0B95715-238A-4C7C-9BDB-6422D607FF60}" sibTransId="{31CE4EDA-0C40-47E7-8108-3024F0C1A321}"/>
    <dgm:cxn modelId="{78037F93-C968-4015-8127-0B59BA8182C5}" type="presOf" srcId="{C30B23F5-4C52-4291-B76F-17544899643C}" destId="{F4AFE376-2600-48BD-8716-BE3BFB3BD317}" srcOrd="0" destOrd="0" presId="urn:microsoft.com/office/officeart/2018/2/layout/IconCircleList"/>
    <dgm:cxn modelId="{75B162D4-8389-48AE-B4B8-0A543A5F404B}" srcId="{584C875F-6FE8-4AD6-BA56-F69DDFE4EDFA}" destId="{104FEB7B-49B3-4A2B-AC74-CE12FC838635}" srcOrd="2" destOrd="0" parTransId="{CF96BA90-30ED-4F07-A3FB-FE9D480FFC0D}" sibTransId="{BAF1665B-A4EA-4854-BC0C-C016D4F355C8}"/>
    <dgm:cxn modelId="{EA5169D8-1BA5-4127-8D45-E99CC6CF175E}" srcId="{584C875F-6FE8-4AD6-BA56-F69DDFE4EDFA}" destId="{7CEACF02-F109-44F7-BD6F-F9E31BFA202D}" srcOrd="0" destOrd="0" parTransId="{68C5A745-D67F-419D-9AC3-565A8A999AF5}" sibTransId="{C30B23F5-4C52-4291-B76F-17544899643C}"/>
    <dgm:cxn modelId="{7E0208DF-5856-447D-B508-9C9FED715B22}" type="presOf" srcId="{584C875F-6FE8-4AD6-BA56-F69DDFE4EDFA}" destId="{FBB9783F-7C98-49C3-9E9D-E8157D255C21}" srcOrd="0" destOrd="0" presId="urn:microsoft.com/office/officeart/2018/2/layout/IconCircleList"/>
    <dgm:cxn modelId="{0F7A8EF5-913B-4D4D-9DCA-965A175F0FE7}" type="presOf" srcId="{7CEACF02-F109-44F7-BD6F-F9E31BFA202D}" destId="{3374413B-E742-4225-AB30-DAD9A767BB5F}" srcOrd="0" destOrd="0" presId="urn:microsoft.com/office/officeart/2018/2/layout/IconCircleList"/>
    <dgm:cxn modelId="{68EBB3ED-FA1E-4FD8-BD65-37FE6A7480E3}" type="presParOf" srcId="{FBB9783F-7C98-49C3-9E9D-E8157D255C21}" destId="{7BB99621-AECA-4C72-835B-7D415187E28D}" srcOrd="0" destOrd="0" presId="urn:microsoft.com/office/officeart/2018/2/layout/IconCircleList"/>
    <dgm:cxn modelId="{1B785DF1-421E-4974-A5F5-FBB8A33CD7F5}" type="presParOf" srcId="{7BB99621-AECA-4C72-835B-7D415187E28D}" destId="{F1180C73-6A31-48DF-A931-8BCFDB791618}" srcOrd="0" destOrd="0" presId="urn:microsoft.com/office/officeart/2018/2/layout/IconCircleList"/>
    <dgm:cxn modelId="{105791C8-8880-4411-8A7B-B31EBBA97F56}" type="presParOf" srcId="{F1180C73-6A31-48DF-A931-8BCFDB791618}" destId="{25E8F9E0-2BE9-498E-9397-E8FA82696A7F}" srcOrd="0" destOrd="0" presId="urn:microsoft.com/office/officeart/2018/2/layout/IconCircleList"/>
    <dgm:cxn modelId="{28C31EDF-96AF-4047-BD46-EADFBAA00A10}" type="presParOf" srcId="{F1180C73-6A31-48DF-A931-8BCFDB791618}" destId="{91645988-1C00-4AD5-9423-ED29DFCB4E43}" srcOrd="1" destOrd="0" presId="urn:microsoft.com/office/officeart/2018/2/layout/IconCircleList"/>
    <dgm:cxn modelId="{10EA8CBF-231A-4D7D-937F-479AF484952C}" type="presParOf" srcId="{F1180C73-6A31-48DF-A931-8BCFDB791618}" destId="{86D61245-16A9-4E23-B291-9B6C476C3BF4}" srcOrd="2" destOrd="0" presId="urn:microsoft.com/office/officeart/2018/2/layout/IconCircleList"/>
    <dgm:cxn modelId="{46A3ECB7-9BB6-4AA3-8C14-067996E5F780}" type="presParOf" srcId="{F1180C73-6A31-48DF-A931-8BCFDB791618}" destId="{3374413B-E742-4225-AB30-DAD9A767BB5F}" srcOrd="3" destOrd="0" presId="urn:microsoft.com/office/officeart/2018/2/layout/IconCircleList"/>
    <dgm:cxn modelId="{C0A6BE1C-EE57-4B1E-9E6C-68023D3B101C}" type="presParOf" srcId="{7BB99621-AECA-4C72-835B-7D415187E28D}" destId="{F4AFE376-2600-48BD-8716-BE3BFB3BD317}" srcOrd="1" destOrd="0" presId="urn:microsoft.com/office/officeart/2018/2/layout/IconCircleList"/>
    <dgm:cxn modelId="{404C2C82-C462-4E50-9852-35BEE25AC0EB}" type="presParOf" srcId="{7BB99621-AECA-4C72-835B-7D415187E28D}" destId="{DAA268D7-FF98-4BDD-BC67-F10AA108EB4B}" srcOrd="2" destOrd="0" presId="urn:microsoft.com/office/officeart/2018/2/layout/IconCircleList"/>
    <dgm:cxn modelId="{AEED99E2-9590-4285-978C-485C6A3C4EB9}" type="presParOf" srcId="{DAA268D7-FF98-4BDD-BC67-F10AA108EB4B}" destId="{5F89B75C-9A85-432A-916A-ED9A712B4296}" srcOrd="0" destOrd="0" presId="urn:microsoft.com/office/officeart/2018/2/layout/IconCircleList"/>
    <dgm:cxn modelId="{E064D6EA-8CEE-4D23-9C42-51DA0D593C76}" type="presParOf" srcId="{DAA268D7-FF98-4BDD-BC67-F10AA108EB4B}" destId="{EDC89F99-3BC4-4199-936F-E19840BD453D}" srcOrd="1" destOrd="0" presId="urn:microsoft.com/office/officeart/2018/2/layout/IconCircleList"/>
    <dgm:cxn modelId="{FAE44E9F-057A-4DA6-B41B-4266E877B28B}" type="presParOf" srcId="{DAA268D7-FF98-4BDD-BC67-F10AA108EB4B}" destId="{EB5D8B04-4EDA-4E0F-A3FB-971AF04A3985}" srcOrd="2" destOrd="0" presId="urn:microsoft.com/office/officeart/2018/2/layout/IconCircleList"/>
    <dgm:cxn modelId="{BA7B3123-49BC-4C24-8D19-5541B6856067}" type="presParOf" srcId="{DAA268D7-FF98-4BDD-BC67-F10AA108EB4B}" destId="{F7F3C67D-445C-433B-86E8-8F763DD66A39}" srcOrd="3" destOrd="0" presId="urn:microsoft.com/office/officeart/2018/2/layout/IconCircleList"/>
    <dgm:cxn modelId="{EDC57E82-0075-49F4-B07D-05B37783B3DE}" type="presParOf" srcId="{7BB99621-AECA-4C72-835B-7D415187E28D}" destId="{78630FB0-A6D8-499D-9168-55223A0D3DF8}" srcOrd="3" destOrd="0" presId="urn:microsoft.com/office/officeart/2018/2/layout/IconCircleList"/>
    <dgm:cxn modelId="{C4C99E74-2028-4119-A839-A7E3B086350C}" type="presParOf" srcId="{7BB99621-AECA-4C72-835B-7D415187E28D}" destId="{F4A19C47-EA99-443D-8DCA-4973672D9CAB}" srcOrd="4" destOrd="0" presId="urn:microsoft.com/office/officeart/2018/2/layout/IconCircleList"/>
    <dgm:cxn modelId="{95B0EEB6-BBF6-41CF-B9DB-0CCE9D43BD6C}" type="presParOf" srcId="{F4A19C47-EA99-443D-8DCA-4973672D9CAB}" destId="{75D8EF53-CCC6-4709-8A59-61FBDA14D9EA}" srcOrd="0" destOrd="0" presId="urn:microsoft.com/office/officeart/2018/2/layout/IconCircleList"/>
    <dgm:cxn modelId="{1234B69A-59A5-4041-A77F-D95A4F667D52}" type="presParOf" srcId="{F4A19C47-EA99-443D-8DCA-4973672D9CAB}" destId="{DC203144-D910-453D-B80E-71CA23C595DF}" srcOrd="1" destOrd="0" presId="urn:microsoft.com/office/officeart/2018/2/layout/IconCircleList"/>
    <dgm:cxn modelId="{B81C1239-F708-454E-92B2-0B9D58A2ED22}" type="presParOf" srcId="{F4A19C47-EA99-443D-8DCA-4973672D9CAB}" destId="{063E1549-97FA-4ADA-ADAF-8834541DB8B3}" srcOrd="2" destOrd="0" presId="urn:microsoft.com/office/officeart/2018/2/layout/IconCircleList"/>
    <dgm:cxn modelId="{DE9B4751-3B89-49B6-85AC-E92380968110}" type="presParOf" srcId="{F4A19C47-EA99-443D-8DCA-4973672D9CAB}" destId="{CBF0ED6F-E9A6-40AD-8DCB-68F180B12772}" srcOrd="3" destOrd="0" presId="urn:microsoft.com/office/officeart/2018/2/layout/IconCircleList"/>
    <dgm:cxn modelId="{3B80C23D-A628-4639-989E-525AFF0E9FC2}" type="presParOf" srcId="{7BB99621-AECA-4C72-835B-7D415187E28D}" destId="{110BCEE9-FDCF-4D28-AB3C-41BE59BBA8AE}" srcOrd="5" destOrd="0" presId="urn:microsoft.com/office/officeart/2018/2/layout/IconCircleList"/>
    <dgm:cxn modelId="{211DAB2A-5866-4D17-8BC0-37C26E4A8D05}" type="presParOf" srcId="{7BB99621-AECA-4C72-835B-7D415187E28D}" destId="{06C71C75-BA26-41F3-A5BC-A83058DF7AC5}" srcOrd="6" destOrd="0" presId="urn:microsoft.com/office/officeart/2018/2/layout/IconCircleList"/>
    <dgm:cxn modelId="{78211B99-C3E4-4906-9961-E35B2E79C211}" type="presParOf" srcId="{06C71C75-BA26-41F3-A5BC-A83058DF7AC5}" destId="{2F203C5E-7EC6-4B60-9BE0-91B31DC8F762}" srcOrd="0" destOrd="0" presId="urn:microsoft.com/office/officeart/2018/2/layout/IconCircleList"/>
    <dgm:cxn modelId="{CBDB0F1F-90C3-411E-9C05-C2AB003AB9C0}" type="presParOf" srcId="{06C71C75-BA26-41F3-A5BC-A83058DF7AC5}" destId="{601BDF2F-8CC8-4ABD-9A15-D1B116FB8283}" srcOrd="1" destOrd="0" presId="urn:microsoft.com/office/officeart/2018/2/layout/IconCircleList"/>
    <dgm:cxn modelId="{D423F269-D2B2-4C17-A3A2-C68DB0F0512C}" type="presParOf" srcId="{06C71C75-BA26-41F3-A5BC-A83058DF7AC5}" destId="{FF2D85A6-41CB-495A-9D29-E1794C11AF51}" srcOrd="2" destOrd="0" presId="urn:microsoft.com/office/officeart/2018/2/layout/IconCircleList"/>
    <dgm:cxn modelId="{6634E767-6623-40AF-AE45-0172396DD5A7}" type="presParOf" srcId="{06C71C75-BA26-41F3-A5BC-A83058DF7AC5}" destId="{20905969-1B6C-4378-A673-E79DFCF91A2B}"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34EE27-3D40-479B-AC7F-D72AED0DF0D3}"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0FD1FDCD-995B-489E-8BC7-193C03799D26}">
      <dgm:prSet/>
      <dgm:spPr/>
      <dgm:t>
        <a:bodyPr/>
        <a:lstStyle/>
        <a:p>
          <a:r>
            <a:rPr lang="en-US" b="1" dirty="0"/>
            <a:t>Digital Historic &amp; Current Omaha World-Herald, 1878-Present </a:t>
          </a:r>
        </a:p>
      </dgm:t>
    </dgm:pt>
    <dgm:pt modelId="{4BF18232-9FE5-45C9-A7E9-2741331ACDF9}" type="parTrans" cxnId="{8D07CF7F-2226-4B62-82F1-2D60FA0EAE9E}">
      <dgm:prSet/>
      <dgm:spPr/>
      <dgm:t>
        <a:bodyPr/>
        <a:lstStyle/>
        <a:p>
          <a:endParaRPr lang="en-US"/>
        </a:p>
      </dgm:t>
    </dgm:pt>
    <dgm:pt modelId="{DC6BB4AA-3AAE-4AC5-9BDB-9C025CCF9E3F}" type="sibTrans" cxnId="{8D07CF7F-2226-4B62-82F1-2D60FA0EAE9E}">
      <dgm:prSet/>
      <dgm:spPr/>
      <dgm:t>
        <a:bodyPr/>
        <a:lstStyle/>
        <a:p>
          <a:endParaRPr lang="en-US"/>
        </a:p>
      </dgm:t>
    </dgm:pt>
    <dgm:pt modelId="{362501C9-64D7-4D83-84B3-1A73572E4646}">
      <dgm:prSet/>
      <dgm:spPr/>
      <dgm:t>
        <a:bodyPr/>
        <a:lstStyle/>
        <a:p>
          <a:r>
            <a:rPr lang="en-US" b="1" dirty="0"/>
            <a:t>Digital Omaha Star  1938-2011</a:t>
          </a:r>
        </a:p>
      </dgm:t>
    </dgm:pt>
    <dgm:pt modelId="{2B77ED36-5906-4F02-99BC-23A3AF99F665}" type="parTrans" cxnId="{452ABC67-DAC2-45E3-A8CC-96CD54A1C0E8}">
      <dgm:prSet/>
      <dgm:spPr/>
      <dgm:t>
        <a:bodyPr/>
        <a:lstStyle/>
        <a:p>
          <a:endParaRPr lang="en-US"/>
        </a:p>
      </dgm:t>
    </dgm:pt>
    <dgm:pt modelId="{08B098DE-5D7A-4BD8-9652-A1E6C598FB16}" type="sibTrans" cxnId="{452ABC67-DAC2-45E3-A8CC-96CD54A1C0E8}">
      <dgm:prSet/>
      <dgm:spPr/>
      <dgm:t>
        <a:bodyPr/>
        <a:lstStyle/>
        <a:p>
          <a:endParaRPr lang="en-US"/>
        </a:p>
      </dgm:t>
    </dgm:pt>
    <dgm:pt modelId="{30ADB139-3761-4E70-939A-B8782FF51DC1}">
      <dgm:prSet/>
      <dgm:spPr/>
      <dgm:t>
        <a:bodyPr/>
        <a:lstStyle/>
        <a:p>
          <a:r>
            <a:rPr lang="en-US" b="1" dirty="0"/>
            <a:t>Digital Catholic Voice</a:t>
          </a:r>
        </a:p>
        <a:p>
          <a:endParaRPr lang="en-US" b="1" dirty="0"/>
        </a:p>
      </dgm:t>
    </dgm:pt>
    <dgm:pt modelId="{7163221C-EE78-47F9-B382-56B0A815C466}" type="parTrans" cxnId="{48614B6B-DC96-409B-8A2F-1AC9689CB394}">
      <dgm:prSet/>
      <dgm:spPr/>
      <dgm:t>
        <a:bodyPr/>
        <a:lstStyle/>
        <a:p>
          <a:endParaRPr lang="en-US"/>
        </a:p>
      </dgm:t>
    </dgm:pt>
    <dgm:pt modelId="{EE1AF40C-ED43-4456-87B9-5D850F6FBC79}" type="sibTrans" cxnId="{48614B6B-DC96-409B-8A2F-1AC9689CB394}">
      <dgm:prSet/>
      <dgm:spPr/>
      <dgm:t>
        <a:bodyPr/>
        <a:lstStyle/>
        <a:p>
          <a:endParaRPr lang="en-US"/>
        </a:p>
      </dgm:t>
    </dgm:pt>
    <dgm:pt modelId="{3A599AB3-23B2-4A23-AA0A-34E0350ACD24}">
      <dgm:prSet/>
      <dgm:spPr/>
      <dgm:t>
        <a:bodyPr/>
        <a:lstStyle/>
        <a:p>
          <a:r>
            <a:rPr lang="en-US" b="1" dirty="0"/>
            <a:t>Newspapers.com </a:t>
          </a:r>
        </a:p>
      </dgm:t>
    </dgm:pt>
    <dgm:pt modelId="{F88A46CB-3CB5-450C-A8E8-43C6B7C8C802}" type="parTrans" cxnId="{C5C49A36-26A2-411E-9833-47947A6FE3EA}">
      <dgm:prSet/>
      <dgm:spPr/>
      <dgm:t>
        <a:bodyPr/>
        <a:lstStyle/>
        <a:p>
          <a:endParaRPr lang="en-US"/>
        </a:p>
      </dgm:t>
    </dgm:pt>
    <dgm:pt modelId="{CD3C3C8F-031F-4EB4-8738-0EC20C39448B}" type="sibTrans" cxnId="{C5C49A36-26A2-411E-9833-47947A6FE3EA}">
      <dgm:prSet/>
      <dgm:spPr/>
      <dgm:t>
        <a:bodyPr/>
        <a:lstStyle/>
        <a:p>
          <a:endParaRPr lang="en-US"/>
        </a:p>
      </dgm:t>
    </dgm:pt>
    <dgm:pt modelId="{0553362E-60FF-4187-B2D9-53D9D4D7A5C6}">
      <dgm:prSet/>
      <dgm:spPr/>
      <dgm:t>
        <a:bodyPr/>
        <a:lstStyle/>
        <a:p>
          <a:r>
            <a:rPr lang="en-US" b="1" dirty="0"/>
            <a:t>Fold3 Military Records </a:t>
          </a:r>
        </a:p>
      </dgm:t>
    </dgm:pt>
    <dgm:pt modelId="{BB642139-9AC3-4D7F-96EA-B66B1A4595CC}" type="parTrans" cxnId="{45265FFD-1091-4740-8889-A1CDD1445735}">
      <dgm:prSet/>
      <dgm:spPr/>
      <dgm:t>
        <a:bodyPr/>
        <a:lstStyle/>
        <a:p>
          <a:endParaRPr lang="en-US"/>
        </a:p>
      </dgm:t>
    </dgm:pt>
    <dgm:pt modelId="{37AB16A4-4BAF-46F5-A815-E28F642DAB4C}" type="sibTrans" cxnId="{45265FFD-1091-4740-8889-A1CDD1445735}">
      <dgm:prSet/>
      <dgm:spPr/>
      <dgm:t>
        <a:bodyPr/>
        <a:lstStyle/>
        <a:p>
          <a:endParaRPr lang="en-US"/>
        </a:p>
      </dgm:t>
    </dgm:pt>
    <dgm:pt modelId="{926ABFA1-2978-4ED4-9072-C4A51E170A36}">
      <dgm:prSet/>
      <dgm:spPr/>
      <dgm:t>
        <a:bodyPr/>
        <a:lstStyle/>
        <a:p>
          <a:r>
            <a:rPr lang="en-US" b="1" dirty="0"/>
            <a:t>City Directories </a:t>
          </a:r>
        </a:p>
      </dgm:t>
    </dgm:pt>
    <dgm:pt modelId="{DFCB7588-1B32-4D75-994C-D2912EDB3CED}" type="parTrans" cxnId="{18FF2D87-1F72-482F-9C73-533E7FB4892F}">
      <dgm:prSet/>
      <dgm:spPr/>
      <dgm:t>
        <a:bodyPr/>
        <a:lstStyle/>
        <a:p>
          <a:endParaRPr lang="en-US"/>
        </a:p>
      </dgm:t>
    </dgm:pt>
    <dgm:pt modelId="{2788EDE9-12F0-4642-9540-B6A020D12C39}" type="sibTrans" cxnId="{18FF2D87-1F72-482F-9C73-533E7FB4892F}">
      <dgm:prSet/>
      <dgm:spPr/>
      <dgm:t>
        <a:bodyPr/>
        <a:lstStyle/>
        <a:p>
          <a:endParaRPr lang="en-US"/>
        </a:p>
      </dgm:t>
    </dgm:pt>
    <dgm:pt modelId="{3162AA64-06A2-4A10-8504-6F127A8F8495}">
      <dgm:prSet/>
      <dgm:spPr/>
      <dgm:t>
        <a:bodyPr/>
        <a:lstStyle/>
        <a:p>
          <a:r>
            <a:rPr lang="en-US" b="1" dirty="0"/>
            <a:t>Fire Insurance Sanborn Maps 1887-1962</a:t>
          </a:r>
        </a:p>
      </dgm:t>
    </dgm:pt>
    <dgm:pt modelId="{D4ACD69E-74B9-4B24-A22A-F5A9DC432C72}" type="parTrans" cxnId="{A8B51610-6A08-4F0C-9BD6-941D8919C6AA}">
      <dgm:prSet/>
      <dgm:spPr/>
      <dgm:t>
        <a:bodyPr/>
        <a:lstStyle/>
        <a:p>
          <a:endParaRPr lang="en-US"/>
        </a:p>
      </dgm:t>
    </dgm:pt>
    <dgm:pt modelId="{E2C4C7EA-15E9-4E18-85A2-722A9D9CFCED}" type="sibTrans" cxnId="{A8B51610-6A08-4F0C-9BD6-941D8919C6AA}">
      <dgm:prSet/>
      <dgm:spPr/>
      <dgm:t>
        <a:bodyPr/>
        <a:lstStyle/>
        <a:p>
          <a:endParaRPr lang="en-US"/>
        </a:p>
      </dgm:t>
    </dgm:pt>
    <dgm:pt modelId="{5B217B38-2184-4844-9A58-680D914924BB}">
      <dgm:prSet/>
      <dgm:spPr/>
      <dgm:t>
        <a:bodyPr/>
        <a:lstStyle/>
        <a:p>
          <a:r>
            <a:rPr lang="en-US" b="1" dirty="0"/>
            <a:t>Heritage Library Addition – Census, Marriage Records, Birth Records. </a:t>
          </a:r>
        </a:p>
      </dgm:t>
    </dgm:pt>
    <dgm:pt modelId="{7AEC7CE8-C5ED-41BE-8F7D-A91E26610393}" type="parTrans" cxnId="{59510FF7-5A8E-4788-A00B-CFFF0019BCF5}">
      <dgm:prSet/>
      <dgm:spPr/>
      <dgm:t>
        <a:bodyPr/>
        <a:lstStyle/>
        <a:p>
          <a:endParaRPr lang="en-US"/>
        </a:p>
      </dgm:t>
    </dgm:pt>
    <dgm:pt modelId="{1785AC6D-85B8-4546-A767-B4C79FFC8367}" type="sibTrans" cxnId="{59510FF7-5A8E-4788-A00B-CFFF0019BCF5}">
      <dgm:prSet/>
      <dgm:spPr/>
      <dgm:t>
        <a:bodyPr/>
        <a:lstStyle/>
        <a:p>
          <a:endParaRPr lang="en-US"/>
        </a:p>
      </dgm:t>
    </dgm:pt>
    <dgm:pt modelId="{DC889817-0CC6-4C7E-990E-85C4DD973EA0}">
      <dgm:prSet/>
      <dgm:spPr/>
      <dgm:t>
        <a:bodyPr/>
        <a:lstStyle/>
        <a:p>
          <a:r>
            <a:rPr lang="en-US" b="1" dirty="0"/>
            <a:t>Special Collections</a:t>
          </a:r>
        </a:p>
      </dgm:t>
    </dgm:pt>
    <dgm:pt modelId="{C940A6D4-6EE4-4955-90D3-ABEFC79D8C3D}" type="parTrans" cxnId="{B584EEDF-D590-4A8C-B658-C86ECA4C1429}">
      <dgm:prSet/>
      <dgm:spPr/>
      <dgm:t>
        <a:bodyPr/>
        <a:lstStyle/>
        <a:p>
          <a:endParaRPr lang="en-US"/>
        </a:p>
      </dgm:t>
    </dgm:pt>
    <dgm:pt modelId="{11DC6C37-0A17-43C6-9B5E-20CD19B1CCBE}" type="sibTrans" cxnId="{B584EEDF-D590-4A8C-B658-C86ECA4C1429}">
      <dgm:prSet/>
      <dgm:spPr/>
      <dgm:t>
        <a:bodyPr/>
        <a:lstStyle/>
        <a:p>
          <a:endParaRPr lang="en-US"/>
        </a:p>
      </dgm:t>
    </dgm:pt>
    <dgm:pt modelId="{F087EEA7-AC83-45D7-A611-D9CFE9B2B32C}">
      <dgm:prSet/>
      <dgm:spPr/>
      <dgm:t>
        <a:bodyPr/>
        <a:lstStyle/>
        <a:p>
          <a:r>
            <a:rPr lang="en-US" b="1" dirty="0"/>
            <a:t>Early photographs, postcards, albums, stereo views and maps</a:t>
          </a:r>
        </a:p>
      </dgm:t>
    </dgm:pt>
    <dgm:pt modelId="{F41F909D-0B90-4D19-92D3-FAB3883AC69A}" type="parTrans" cxnId="{C49E30A2-70F5-4BC9-A0ED-61BFCEF298A5}">
      <dgm:prSet/>
      <dgm:spPr/>
      <dgm:t>
        <a:bodyPr/>
        <a:lstStyle/>
        <a:p>
          <a:endParaRPr lang="en-US"/>
        </a:p>
      </dgm:t>
    </dgm:pt>
    <dgm:pt modelId="{BE8814DF-0B8F-483C-B652-E60197906F83}" type="sibTrans" cxnId="{C49E30A2-70F5-4BC9-A0ED-61BFCEF298A5}">
      <dgm:prSet/>
      <dgm:spPr/>
      <dgm:t>
        <a:bodyPr/>
        <a:lstStyle/>
        <a:p>
          <a:endParaRPr lang="en-US"/>
        </a:p>
      </dgm:t>
    </dgm:pt>
    <dgm:pt modelId="{D05BB389-C453-4BB1-AA3E-AC450AF56A38}" type="pres">
      <dgm:prSet presAssocID="{1D34EE27-3D40-479B-AC7F-D72AED0DF0D3}" presName="diagram" presStyleCnt="0">
        <dgm:presLayoutVars>
          <dgm:dir/>
          <dgm:resizeHandles val="exact"/>
        </dgm:presLayoutVars>
      </dgm:prSet>
      <dgm:spPr/>
    </dgm:pt>
    <dgm:pt modelId="{FF3D7681-9866-45A0-9800-31206E5095BC}" type="pres">
      <dgm:prSet presAssocID="{0FD1FDCD-995B-489E-8BC7-193C03799D26}" presName="node" presStyleLbl="node1" presStyleIdx="0" presStyleCnt="9">
        <dgm:presLayoutVars>
          <dgm:bulletEnabled val="1"/>
        </dgm:presLayoutVars>
      </dgm:prSet>
      <dgm:spPr/>
    </dgm:pt>
    <dgm:pt modelId="{F984A9A2-8D8C-4C6A-92AE-F590FEE37270}" type="pres">
      <dgm:prSet presAssocID="{DC6BB4AA-3AAE-4AC5-9BDB-9C025CCF9E3F}" presName="sibTrans" presStyleCnt="0"/>
      <dgm:spPr/>
    </dgm:pt>
    <dgm:pt modelId="{3B808162-79B5-4A62-A7A8-5E128B33F23E}" type="pres">
      <dgm:prSet presAssocID="{362501C9-64D7-4D83-84B3-1A73572E4646}" presName="node" presStyleLbl="node1" presStyleIdx="1" presStyleCnt="9">
        <dgm:presLayoutVars>
          <dgm:bulletEnabled val="1"/>
        </dgm:presLayoutVars>
      </dgm:prSet>
      <dgm:spPr/>
    </dgm:pt>
    <dgm:pt modelId="{FBBABC8C-88DE-471B-ACE3-352A8A0E1760}" type="pres">
      <dgm:prSet presAssocID="{08B098DE-5D7A-4BD8-9652-A1E6C598FB16}" presName="sibTrans" presStyleCnt="0"/>
      <dgm:spPr/>
    </dgm:pt>
    <dgm:pt modelId="{196E582D-9F85-4A28-A374-3D0A3C461C91}" type="pres">
      <dgm:prSet presAssocID="{30ADB139-3761-4E70-939A-B8782FF51DC1}" presName="node" presStyleLbl="node1" presStyleIdx="2" presStyleCnt="9">
        <dgm:presLayoutVars>
          <dgm:bulletEnabled val="1"/>
        </dgm:presLayoutVars>
      </dgm:prSet>
      <dgm:spPr/>
    </dgm:pt>
    <dgm:pt modelId="{25DC4E5F-EB4F-46D0-A0B2-80CFBDA20E6E}" type="pres">
      <dgm:prSet presAssocID="{EE1AF40C-ED43-4456-87B9-5D850F6FBC79}" presName="sibTrans" presStyleCnt="0"/>
      <dgm:spPr/>
    </dgm:pt>
    <dgm:pt modelId="{F3FB26D9-74FD-455C-A6D9-100237A95931}" type="pres">
      <dgm:prSet presAssocID="{3A599AB3-23B2-4A23-AA0A-34E0350ACD24}" presName="node" presStyleLbl="node1" presStyleIdx="3" presStyleCnt="9">
        <dgm:presLayoutVars>
          <dgm:bulletEnabled val="1"/>
        </dgm:presLayoutVars>
      </dgm:prSet>
      <dgm:spPr/>
    </dgm:pt>
    <dgm:pt modelId="{DF3BE832-CB0C-45C6-B15C-D142A64AF9E9}" type="pres">
      <dgm:prSet presAssocID="{CD3C3C8F-031F-4EB4-8738-0EC20C39448B}" presName="sibTrans" presStyleCnt="0"/>
      <dgm:spPr/>
    </dgm:pt>
    <dgm:pt modelId="{EFBFA3A1-859E-42D2-B33F-9C40A87C20DC}" type="pres">
      <dgm:prSet presAssocID="{0553362E-60FF-4187-B2D9-53D9D4D7A5C6}" presName="node" presStyleLbl="node1" presStyleIdx="4" presStyleCnt="9">
        <dgm:presLayoutVars>
          <dgm:bulletEnabled val="1"/>
        </dgm:presLayoutVars>
      </dgm:prSet>
      <dgm:spPr/>
    </dgm:pt>
    <dgm:pt modelId="{AA7D376B-9B81-4222-BC58-CBF4745646DF}" type="pres">
      <dgm:prSet presAssocID="{37AB16A4-4BAF-46F5-A815-E28F642DAB4C}" presName="sibTrans" presStyleCnt="0"/>
      <dgm:spPr/>
    </dgm:pt>
    <dgm:pt modelId="{C763C012-603A-43C5-A974-386C12D461CF}" type="pres">
      <dgm:prSet presAssocID="{926ABFA1-2978-4ED4-9072-C4A51E170A36}" presName="node" presStyleLbl="node1" presStyleIdx="5" presStyleCnt="9">
        <dgm:presLayoutVars>
          <dgm:bulletEnabled val="1"/>
        </dgm:presLayoutVars>
      </dgm:prSet>
      <dgm:spPr/>
    </dgm:pt>
    <dgm:pt modelId="{EEBB0711-43D3-4B36-8662-2A43851AAF6E}" type="pres">
      <dgm:prSet presAssocID="{2788EDE9-12F0-4642-9540-B6A020D12C39}" presName="sibTrans" presStyleCnt="0"/>
      <dgm:spPr/>
    </dgm:pt>
    <dgm:pt modelId="{460A08C0-B05C-408E-90A1-AF58E3CFC6BE}" type="pres">
      <dgm:prSet presAssocID="{3162AA64-06A2-4A10-8504-6F127A8F8495}" presName="node" presStyleLbl="node1" presStyleIdx="6" presStyleCnt="9">
        <dgm:presLayoutVars>
          <dgm:bulletEnabled val="1"/>
        </dgm:presLayoutVars>
      </dgm:prSet>
      <dgm:spPr/>
    </dgm:pt>
    <dgm:pt modelId="{4925AAA3-66F3-4840-A249-08C271E0F1A7}" type="pres">
      <dgm:prSet presAssocID="{E2C4C7EA-15E9-4E18-85A2-722A9D9CFCED}" presName="sibTrans" presStyleCnt="0"/>
      <dgm:spPr/>
    </dgm:pt>
    <dgm:pt modelId="{998F8C67-4675-440E-B02B-EF4B1A0DDD82}" type="pres">
      <dgm:prSet presAssocID="{5B217B38-2184-4844-9A58-680D914924BB}" presName="node" presStyleLbl="node1" presStyleIdx="7" presStyleCnt="9">
        <dgm:presLayoutVars>
          <dgm:bulletEnabled val="1"/>
        </dgm:presLayoutVars>
      </dgm:prSet>
      <dgm:spPr/>
    </dgm:pt>
    <dgm:pt modelId="{78AF36C1-95CC-4F5F-B437-99E5F007A8ED}" type="pres">
      <dgm:prSet presAssocID="{1785AC6D-85B8-4546-A767-B4C79FFC8367}" presName="sibTrans" presStyleCnt="0"/>
      <dgm:spPr/>
    </dgm:pt>
    <dgm:pt modelId="{5E01045B-D079-4239-97CC-7147D62C4FA2}" type="pres">
      <dgm:prSet presAssocID="{DC889817-0CC6-4C7E-990E-85C4DD973EA0}" presName="node" presStyleLbl="node1" presStyleIdx="8" presStyleCnt="9">
        <dgm:presLayoutVars>
          <dgm:bulletEnabled val="1"/>
        </dgm:presLayoutVars>
      </dgm:prSet>
      <dgm:spPr/>
    </dgm:pt>
  </dgm:ptLst>
  <dgm:cxnLst>
    <dgm:cxn modelId="{39274D01-B168-42D7-8334-C86147DEE05E}" type="presOf" srcId="{0553362E-60FF-4187-B2D9-53D9D4D7A5C6}" destId="{EFBFA3A1-859E-42D2-B33F-9C40A87C20DC}" srcOrd="0" destOrd="0" presId="urn:microsoft.com/office/officeart/2005/8/layout/default"/>
    <dgm:cxn modelId="{A8B51610-6A08-4F0C-9BD6-941D8919C6AA}" srcId="{1D34EE27-3D40-479B-AC7F-D72AED0DF0D3}" destId="{3162AA64-06A2-4A10-8504-6F127A8F8495}" srcOrd="6" destOrd="0" parTransId="{D4ACD69E-74B9-4B24-A22A-F5A9DC432C72}" sibTransId="{E2C4C7EA-15E9-4E18-85A2-722A9D9CFCED}"/>
    <dgm:cxn modelId="{6DCA6D12-1C10-4B66-AC91-78A0497B65A8}" type="presOf" srcId="{3162AA64-06A2-4A10-8504-6F127A8F8495}" destId="{460A08C0-B05C-408E-90A1-AF58E3CFC6BE}" srcOrd="0" destOrd="0" presId="urn:microsoft.com/office/officeart/2005/8/layout/default"/>
    <dgm:cxn modelId="{351B2F2B-BB0D-4B5E-B0C2-C5E39B568989}" type="presOf" srcId="{DC889817-0CC6-4C7E-990E-85C4DD973EA0}" destId="{5E01045B-D079-4239-97CC-7147D62C4FA2}" srcOrd="0" destOrd="0" presId="urn:microsoft.com/office/officeart/2005/8/layout/default"/>
    <dgm:cxn modelId="{C5C49A36-26A2-411E-9833-47947A6FE3EA}" srcId="{1D34EE27-3D40-479B-AC7F-D72AED0DF0D3}" destId="{3A599AB3-23B2-4A23-AA0A-34E0350ACD24}" srcOrd="3" destOrd="0" parTransId="{F88A46CB-3CB5-450C-A8E8-43C6B7C8C802}" sibTransId="{CD3C3C8F-031F-4EB4-8738-0EC20C39448B}"/>
    <dgm:cxn modelId="{452ABC67-DAC2-45E3-A8CC-96CD54A1C0E8}" srcId="{1D34EE27-3D40-479B-AC7F-D72AED0DF0D3}" destId="{362501C9-64D7-4D83-84B3-1A73572E4646}" srcOrd="1" destOrd="0" parTransId="{2B77ED36-5906-4F02-99BC-23A3AF99F665}" sibTransId="{08B098DE-5D7A-4BD8-9652-A1E6C598FB16}"/>
    <dgm:cxn modelId="{710A206A-79E4-4625-81E3-8CF90DDE737C}" type="presOf" srcId="{362501C9-64D7-4D83-84B3-1A73572E4646}" destId="{3B808162-79B5-4A62-A7A8-5E128B33F23E}" srcOrd="0" destOrd="0" presId="urn:microsoft.com/office/officeart/2005/8/layout/default"/>
    <dgm:cxn modelId="{48614B6B-DC96-409B-8A2F-1AC9689CB394}" srcId="{1D34EE27-3D40-479B-AC7F-D72AED0DF0D3}" destId="{30ADB139-3761-4E70-939A-B8782FF51DC1}" srcOrd="2" destOrd="0" parTransId="{7163221C-EE78-47F9-B382-56B0A815C466}" sibTransId="{EE1AF40C-ED43-4456-87B9-5D850F6FBC79}"/>
    <dgm:cxn modelId="{68B12F6E-A2C5-43E4-995F-2D19FC031954}" type="presOf" srcId="{0FD1FDCD-995B-489E-8BC7-193C03799D26}" destId="{FF3D7681-9866-45A0-9800-31206E5095BC}" srcOrd="0" destOrd="0" presId="urn:microsoft.com/office/officeart/2005/8/layout/default"/>
    <dgm:cxn modelId="{7808C355-9DE3-49EA-BE94-3518A3DA8CBF}" type="presOf" srcId="{3A599AB3-23B2-4A23-AA0A-34E0350ACD24}" destId="{F3FB26D9-74FD-455C-A6D9-100237A95931}" srcOrd="0" destOrd="0" presId="urn:microsoft.com/office/officeart/2005/8/layout/default"/>
    <dgm:cxn modelId="{8D07CF7F-2226-4B62-82F1-2D60FA0EAE9E}" srcId="{1D34EE27-3D40-479B-AC7F-D72AED0DF0D3}" destId="{0FD1FDCD-995B-489E-8BC7-193C03799D26}" srcOrd="0" destOrd="0" parTransId="{4BF18232-9FE5-45C9-A7E9-2741331ACDF9}" sibTransId="{DC6BB4AA-3AAE-4AC5-9BDB-9C025CCF9E3F}"/>
    <dgm:cxn modelId="{18FF2D87-1F72-482F-9C73-533E7FB4892F}" srcId="{1D34EE27-3D40-479B-AC7F-D72AED0DF0D3}" destId="{926ABFA1-2978-4ED4-9072-C4A51E170A36}" srcOrd="5" destOrd="0" parTransId="{DFCB7588-1B32-4D75-994C-D2912EDB3CED}" sibTransId="{2788EDE9-12F0-4642-9540-B6A020D12C39}"/>
    <dgm:cxn modelId="{C49E30A2-70F5-4BC9-A0ED-61BFCEF298A5}" srcId="{DC889817-0CC6-4C7E-990E-85C4DD973EA0}" destId="{F087EEA7-AC83-45D7-A611-D9CFE9B2B32C}" srcOrd="0" destOrd="0" parTransId="{F41F909D-0B90-4D19-92D3-FAB3883AC69A}" sibTransId="{BE8814DF-0B8F-483C-B652-E60197906F83}"/>
    <dgm:cxn modelId="{317D2CC0-6305-4908-B09F-552D8A64B51F}" type="presOf" srcId="{926ABFA1-2978-4ED4-9072-C4A51E170A36}" destId="{C763C012-603A-43C5-A974-386C12D461CF}" srcOrd="0" destOrd="0" presId="urn:microsoft.com/office/officeart/2005/8/layout/default"/>
    <dgm:cxn modelId="{35E7BDD6-C7E1-418E-B2B4-44CAF4381908}" type="presOf" srcId="{30ADB139-3761-4E70-939A-B8782FF51DC1}" destId="{196E582D-9F85-4A28-A374-3D0A3C461C91}" srcOrd="0" destOrd="0" presId="urn:microsoft.com/office/officeart/2005/8/layout/default"/>
    <dgm:cxn modelId="{0127B6D7-E04E-490F-9DAF-37F15F475970}" type="presOf" srcId="{5B217B38-2184-4844-9A58-680D914924BB}" destId="{998F8C67-4675-440E-B02B-EF4B1A0DDD82}" srcOrd="0" destOrd="0" presId="urn:microsoft.com/office/officeart/2005/8/layout/default"/>
    <dgm:cxn modelId="{F68A89DF-7A64-4BA5-B154-045657C9D01B}" type="presOf" srcId="{F087EEA7-AC83-45D7-A611-D9CFE9B2B32C}" destId="{5E01045B-D079-4239-97CC-7147D62C4FA2}" srcOrd="0" destOrd="1" presId="urn:microsoft.com/office/officeart/2005/8/layout/default"/>
    <dgm:cxn modelId="{B584EEDF-D590-4A8C-B658-C86ECA4C1429}" srcId="{1D34EE27-3D40-479B-AC7F-D72AED0DF0D3}" destId="{DC889817-0CC6-4C7E-990E-85C4DD973EA0}" srcOrd="8" destOrd="0" parTransId="{C940A6D4-6EE4-4955-90D3-ABEFC79D8C3D}" sibTransId="{11DC6C37-0A17-43C6-9B5E-20CD19B1CCBE}"/>
    <dgm:cxn modelId="{B8E720E1-10B2-4A4C-A190-177294A14980}" type="presOf" srcId="{1D34EE27-3D40-479B-AC7F-D72AED0DF0D3}" destId="{D05BB389-C453-4BB1-AA3E-AC450AF56A38}" srcOrd="0" destOrd="0" presId="urn:microsoft.com/office/officeart/2005/8/layout/default"/>
    <dgm:cxn modelId="{59510FF7-5A8E-4788-A00B-CFFF0019BCF5}" srcId="{1D34EE27-3D40-479B-AC7F-D72AED0DF0D3}" destId="{5B217B38-2184-4844-9A58-680D914924BB}" srcOrd="7" destOrd="0" parTransId="{7AEC7CE8-C5ED-41BE-8F7D-A91E26610393}" sibTransId="{1785AC6D-85B8-4546-A767-B4C79FFC8367}"/>
    <dgm:cxn modelId="{45265FFD-1091-4740-8889-A1CDD1445735}" srcId="{1D34EE27-3D40-479B-AC7F-D72AED0DF0D3}" destId="{0553362E-60FF-4187-B2D9-53D9D4D7A5C6}" srcOrd="4" destOrd="0" parTransId="{BB642139-9AC3-4D7F-96EA-B66B1A4595CC}" sibTransId="{37AB16A4-4BAF-46F5-A815-E28F642DAB4C}"/>
    <dgm:cxn modelId="{BC818A5F-F0DD-45B0-99E2-53EF24364B56}" type="presParOf" srcId="{D05BB389-C453-4BB1-AA3E-AC450AF56A38}" destId="{FF3D7681-9866-45A0-9800-31206E5095BC}" srcOrd="0" destOrd="0" presId="urn:microsoft.com/office/officeart/2005/8/layout/default"/>
    <dgm:cxn modelId="{9411BB62-AABD-44D2-8542-D30B1BEEFC99}" type="presParOf" srcId="{D05BB389-C453-4BB1-AA3E-AC450AF56A38}" destId="{F984A9A2-8D8C-4C6A-92AE-F590FEE37270}" srcOrd="1" destOrd="0" presId="urn:microsoft.com/office/officeart/2005/8/layout/default"/>
    <dgm:cxn modelId="{474BE66C-6288-470E-A033-1EDC32A89E13}" type="presParOf" srcId="{D05BB389-C453-4BB1-AA3E-AC450AF56A38}" destId="{3B808162-79B5-4A62-A7A8-5E128B33F23E}" srcOrd="2" destOrd="0" presId="urn:microsoft.com/office/officeart/2005/8/layout/default"/>
    <dgm:cxn modelId="{47F3D284-3043-49F2-8BD0-9C984F81F6EF}" type="presParOf" srcId="{D05BB389-C453-4BB1-AA3E-AC450AF56A38}" destId="{FBBABC8C-88DE-471B-ACE3-352A8A0E1760}" srcOrd="3" destOrd="0" presId="urn:microsoft.com/office/officeart/2005/8/layout/default"/>
    <dgm:cxn modelId="{8598D54F-183B-4D27-88C2-7C5ACC7CC13D}" type="presParOf" srcId="{D05BB389-C453-4BB1-AA3E-AC450AF56A38}" destId="{196E582D-9F85-4A28-A374-3D0A3C461C91}" srcOrd="4" destOrd="0" presId="urn:microsoft.com/office/officeart/2005/8/layout/default"/>
    <dgm:cxn modelId="{979E6981-B4E5-4D56-898B-FBF7B317D4BA}" type="presParOf" srcId="{D05BB389-C453-4BB1-AA3E-AC450AF56A38}" destId="{25DC4E5F-EB4F-46D0-A0B2-80CFBDA20E6E}" srcOrd="5" destOrd="0" presId="urn:microsoft.com/office/officeart/2005/8/layout/default"/>
    <dgm:cxn modelId="{5316F707-6957-4C00-A64C-BE835D38EA08}" type="presParOf" srcId="{D05BB389-C453-4BB1-AA3E-AC450AF56A38}" destId="{F3FB26D9-74FD-455C-A6D9-100237A95931}" srcOrd="6" destOrd="0" presId="urn:microsoft.com/office/officeart/2005/8/layout/default"/>
    <dgm:cxn modelId="{83EBD640-F943-48C3-B8A4-197449D43907}" type="presParOf" srcId="{D05BB389-C453-4BB1-AA3E-AC450AF56A38}" destId="{DF3BE832-CB0C-45C6-B15C-D142A64AF9E9}" srcOrd="7" destOrd="0" presId="urn:microsoft.com/office/officeart/2005/8/layout/default"/>
    <dgm:cxn modelId="{8CE97C05-9F41-4BEE-962B-E64DD1D49E54}" type="presParOf" srcId="{D05BB389-C453-4BB1-AA3E-AC450AF56A38}" destId="{EFBFA3A1-859E-42D2-B33F-9C40A87C20DC}" srcOrd="8" destOrd="0" presId="urn:microsoft.com/office/officeart/2005/8/layout/default"/>
    <dgm:cxn modelId="{9B79CD9B-E73F-4E1B-AAA3-E578771EF707}" type="presParOf" srcId="{D05BB389-C453-4BB1-AA3E-AC450AF56A38}" destId="{AA7D376B-9B81-4222-BC58-CBF4745646DF}" srcOrd="9" destOrd="0" presId="urn:microsoft.com/office/officeart/2005/8/layout/default"/>
    <dgm:cxn modelId="{7BDCDA2E-105A-4DD2-A09A-0D04BAF25881}" type="presParOf" srcId="{D05BB389-C453-4BB1-AA3E-AC450AF56A38}" destId="{C763C012-603A-43C5-A974-386C12D461CF}" srcOrd="10" destOrd="0" presId="urn:microsoft.com/office/officeart/2005/8/layout/default"/>
    <dgm:cxn modelId="{CD838685-2CA7-4794-A8FC-433348C1638E}" type="presParOf" srcId="{D05BB389-C453-4BB1-AA3E-AC450AF56A38}" destId="{EEBB0711-43D3-4B36-8662-2A43851AAF6E}" srcOrd="11" destOrd="0" presId="urn:microsoft.com/office/officeart/2005/8/layout/default"/>
    <dgm:cxn modelId="{E633628B-FB1C-41F5-B151-257CF1249E0D}" type="presParOf" srcId="{D05BB389-C453-4BB1-AA3E-AC450AF56A38}" destId="{460A08C0-B05C-408E-90A1-AF58E3CFC6BE}" srcOrd="12" destOrd="0" presId="urn:microsoft.com/office/officeart/2005/8/layout/default"/>
    <dgm:cxn modelId="{E4638AE3-B269-43D0-9C77-6EE265693938}" type="presParOf" srcId="{D05BB389-C453-4BB1-AA3E-AC450AF56A38}" destId="{4925AAA3-66F3-4840-A249-08C271E0F1A7}" srcOrd="13" destOrd="0" presId="urn:microsoft.com/office/officeart/2005/8/layout/default"/>
    <dgm:cxn modelId="{743495C1-91CA-4187-AC0E-F670D2F36B6D}" type="presParOf" srcId="{D05BB389-C453-4BB1-AA3E-AC450AF56A38}" destId="{998F8C67-4675-440E-B02B-EF4B1A0DDD82}" srcOrd="14" destOrd="0" presId="urn:microsoft.com/office/officeart/2005/8/layout/default"/>
    <dgm:cxn modelId="{1D5390E0-493E-4BDA-BB48-CE0D99B4AE60}" type="presParOf" srcId="{D05BB389-C453-4BB1-AA3E-AC450AF56A38}" destId="{78AF36C1-95CC-4F5F-B437-99E5F007A8ED}" srcOrd="15" destOrd="0" presId="urn:microsoft.com/office/officeart/2005/8/layout/default"/>
    <dgm:cxn modelId="{71036948-8A3E-4DEE-AAA8-DCBE968EDF70}" type="presParOf" srcId="{D05BB389-C453-4BB1-AA3E-AC450AF56A38}" destId="{5E01045B-D079-4239-97CC-7147D62C4FA2}"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8B175-9463-4644-8959-C3FA8524BD96}">
      <dsp:nvSpPr>
        <dsp:cNvPr id="0" name=""/>
        <dsp:cNvSpPr/>
      </dsp:nvSpPr>
      <dsp:spPr>
        <a:xfrm>
          <a:off x="72034" y="1081"/>
          <a:ext cx="2836339" cy="1701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Approximate Year Property Built </a:t>
          </a:r>
        </a:p>
      </dsp:txBody>
      <dsp:txXfrm>
        <a:off x="72034" y="1081"/>
        <a:ext cx="2836339" cy="1701803"/>
      </dsp:txXfrm>
    </dsp:sp>
    <dsp:sp modelId="{A405DC68-F55D-4673-98F8-95A7B44324F1}">
      <dsp:nvSpPr>
        <dsp:cNvPr id="0" name=""/>
        <dsp:cNvSpPr/>
      </dsp:nvSpPr>
      <dsp:spPr>
        <a:xfrm>
          <a:off x="3192007" y="1081"/>
          <a:ext cx="2836339" cy="1701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Addition Name, Lot and Block </a:t>
          </a:r>
        </a:p>
      </dsp:txBody>
      <dsp:txXfrm>
        <a:off x="3192007" y="1081"/>
        <a:ext cx="2836339" cy="1701803"/>
      </dsp:txXfrm>
    </dsp:sp>
    <dsp:sp modelId="{FE9B372E-CA0F-4BC2-9CBC-3EBC6BBCE6DA}">
      <dsp:nvSpPr>
        <dsp:cNvPr id="0" name=""/>
        <dsp:cNvSpPr/>
      </dsp:nvSpPr>
      <dsp:spPr>
        <a:xfrm>
          <a:off x="6311981" y="1081"/>
          <a:ext cx="2836339" cy="1701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Section, Township and Range </a:t>
          </a:r>
        </a:p>
      </dsp:txBody>
      <dsp:txXfrm>
        <a:off x="6311981" y="1081"/>
        <a:ext cx="2836339" cy="1701803"/>
      </dsp:txXfrm>
    </dsp:sp>
    <dsp:sp modelId="{3B0949A1-727E-4F28-9E58-417EBD126636}">
      <dsp:nvSpPr>
        <dsp:cNvPr id="0" name=""/>
        <dsp:cNvSpPr/>
      </dsp:nvSpPr>
      <dsp:spPr>
        <a:xfrm>
          <a:off x="1632020" y="1986519"/>
          <a:ext cx="2836339" cy="1701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Materials Property Made Out Of </a:t>
          </a:r>
        </a:p>
      </dsp:txBody>
      <dsp:txXfrm>
        <a:off x="1632020" y="1986519"/>
        <a:ext cx="2836339" cy="1701803"/>
      </dsp:txXfrm>
    </dsp:sp>
    <dsp:sp modelId="{85DCEB18-F92B-40AB-ACC7-ED0E26888D28}">
      <dsp:nvSpPr>
        <dsp:cNvPr id="0" name=""/>
        <dsp:cNvSpPr/>
      </dsp:nvSpPr>
      <dsp:spPr>
        <a:xfrm>
          <a:off x="4751994" y="1986519"/>
          <a:ext cx="2836339" cy="1701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Historic Aerials and Historically Significant Identification</a:t>
          </a:r>
        </a:p>
      </dsp:txBody>
      <dsp:txXfrm>
        <a:off x="4751994" y="1986519"/>
        <a:ext cx="2836339" cy="1701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8F9E0-2BE9-498E-9397-E8FA82696A7F}">
      <dsp:nvSpPr>
        <dsp:cNvPr id="0" name=""/>
        <dsp:cNvSpPr/>
      </dsp:nvSpPr>
      <dsp:spPr>
        <a:xfrm>
          <a:off x="155934" y="672267"/>
          <a:ext cx="1133537" cy="11335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645988-1C00-4AD5-9423-ED29DFCB4E43}">
      <dsp:nvSpPr>
        <dsp:cNvPr id="0" name=""/>
        <dsp:cNvSpPr/>
      </dsp:nvSpPr>
      <dsp:spPr>
        <a:xfrm>
          <a:off x="393977" y="910310"/>
          <a:ext cx="657451" cy="6574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74413B-E742-4225-AB30-DAD9A767BB5F}">
      <dsp:nvSpPr>
        <dsp:cNvPr id="0" name=""/>
        <dsp:cNvSpPr/>
      </dsp:nvSpPr>
      <dsp:spPr>
        <a:xfrm>
          <a:off x="1532373" y="672267"/>
          <a:ext cx="2671909" cy="1133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Reconnaissance Surveys</a:t>
          </a:r>
        </a:p>
      </dsp:txBody>
      <dsp:txXfrm>
        <a:off x="1532373" y="672267"/>
        <a:ext cx="2671909" cy="1133537"/>
      </dsp:txXfrm>
    </dsp:sp>
    <dsp:sp modelId="{5F89B75C-9A85-432A-916A-ED9A712B4296}">
      <dsp:nvSpPr>
        <dsp:cNvPr id="0" name=""/>
        <dsp:cNvSpPr/>
      </dsp:nvSpPr>
      <dsp:spPr>
        <a:xfrm>
          <a:off x="4669842" y="672267"/>
          <a:ext cx="1133537" cy="11335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C89F99-3BC4-4199-936F-E19840BD453D}">
      <dsp:nvSpPr>
        <dsp:cNvPr id="0" name=""/>
        <dsp:cNvSpPr/>
      </dsp:nvSpPr>
      <dsp:spPr>
        <a:xfrm>
          <a:off x="4907885" y="910310"/>
          <a:ext cx="657451" cy="6574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F3C67D-445C-433B-86E8-8F763DD66A39}">
      <dsp:nvSpPr>
        <dsp:cNvPr id="0" name=""/>
        <dsp:cNvSpPr/>
      </dsp:nvSpPr>
      <dsp:spPr>
        <a:xfrm>
          <a:off x="6046280" y="672267"/>
          <a:ext cx="2671909" cy="1133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Local and Nationally Registered properties in Douglas County. </a:t>
          </a:r>
        </a:p>
      </dsp:txBody>
      <dsp:txXfrm>
        <a:off x="6046280" y="672267"/>
        <a:ext cx="2671909" cy="1133537"/>
      </dsp:txXfrm>
    </dsp:sp>
    <dsp:sp modelId="{75D8EF53-CCC6-4709-8A59-61FBDA14D9EA}">
      <dsp:nvSpPr>
        <dsp:cNvPr id="0" name=""/>
        <dsp:cNvSpPr/>
      </dsp:nvSpPr>
      <dsp:spPr>
        <a:xfrm>
          <a:off x="155934" y="2545532"/>
          <a:ext cx="1133537" cy="11335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203144-D910-453D-B80E-71CA23C595DF}">
      <dsp:nvSpPr>
        <dsp:cNvPr id="0" name=""/>
        <dsp:cNvSpPr/>
      </dsp:nvSpPr>
      <dsp:spPr>
        <a:xfrm>
          <a:off x="393977" y="2783575"/>
          <a:ext cx="657451" cy="6574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F0ED6F-E9A6-40AD-8DCB-68F180B12772}">
      <dsp:nvSpPr>
        <dsp:cNvPr id="0" name=""/>
        <dsp:cNvSpPr/>
      </dsp:nvSpPr>
      <dsp:spPr>
        <a:xfrm>
          <a:off x="1532373" y="2545532"/>
          <a:ext cx="2671909" cy="1133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Image Collection &amp; GIS Preservation Map </a:t>
          </a:r>
        </a:p>
      </dsp:txBody>
      <dsp:txXfrm>
        <a:off x="1532373" y="2545532"/>
        <a:ext cx="2671909" cy="1133537"/>
      </dsp:txXfrm>
    </dsp:sp>
    <dsp:sp modelId="{2F203C5E-7EC6-4B60-9BE0-91B31DC8F762}">
      <dsp:nvSpPr>
        <dsp:cNvPr id="0" name=""/>
        <dsp:cNvSpPr/>
      </dsp:nvSpPr>
      <dsp:spPr>
        <a:xfrm>
          <a:off x="4669842" y="2545532"/>
          <a:ext cx="1133537" cy="11335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1BDF2F-8CC8-4ABD-9A15-D1B116FB8283}">
      <dsp:nvSpPr>
        <dsp:cNvPr id="0" name=""/>
        <dsp:cNvSpPr/>
      </dsp:nvSpPr>
      <dsp:spPr>
        <a:xfrm>
          <a:off x="4907885" y="2783575"/>
          <a:ext cx="657451" cy="6574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905969-1B6C-4378-A673-E79DFCF91A2B}">
      <dsp:nvSpPr>
        <dsp:cNvPr id="0" name=""/>
        <dsp:cNvSpPr/>
      </dsp:nvSpPr>
      <dsp:spPr>
        <a:xfrm>
          <a:off x="6046280" y="2545532"/>
          <a:ext cx="2671909" cy="1133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Architectural plans</a:t>
          </a:r>
        </a:p>
      </dsp:txBody>
      <dsp:txXfrm>
        <a:off x="6046280" y="2545532"/>
        <a:ext cx="2671909" cy="11335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D7681-9866-45A0-9800-31206E5095BC}">
      <dsp:nvSpPr>
        <dsp:cNvPr id="0" name=""/>
        <dsp:cNvSpPr/>
      </dsp:nvSpPr>
      <dsp:spPr>
        <a:xfrm>
          <a:off x="956570" y="1460"/>
          <a:ext cx="2174811" cy="13048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Digital Historic &amp; Current Omaha World-Herald, 1878-Present </a:t>
          </a:r>
        </a:p>
      </dsp:txBody>
      <dsp:txXfrm>
        <a:off x="956570" y="1460"/>
        <a:ext cx="2174811" cy="1304886"/>
      </dsp:txXfrm>
    </dsp:sp>
    <dsp:sp modelId="{3B808162-79B5-4A62-A7A8-5E128B33F23E}">
      <dsp:nvSpPr>
        <dsp:cNvPr id="0" name=""/>
        <dsp:cNvSpPr/>
      </dsp:nvSpPr>
      <dsp:spPr>
        <a:xfrm>
          <a:off x="3348862" y="1460"/>
          <a:ext cx="2174811" cy="13048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Digital Omaha Star  1938-2011</a:t>
          </a:r>
        </a:p>
      </dsp:txBody>
      <dsp:txXfrm>
        <a:off x="3348862" y="1460"/>
        <a:ext cx="2174811" cy="1304886"/>
      </dsp:txXfrm>
    </dsp:sp>
    <dsp:sp modelId="{196E582D-9F85-4A28-A374-3D0A3C461C91}">
      <dsp:nvSpPr>
        <dsp:cNvPr id="0" name=""/>
        <dsp:cNvSpPr/>
      </dsp:nvSpPr>
      <dsp:spPr>
        <a:xfrm>
          <a:off x="5741155" y="1460"/>
          <a:ext cx="2174811" cy="13048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Digital Catholic Voice</a:t>
          </a:r>
        </a:p>
        <a:p>
          <a:pPr marL="0" lvl="0" indent="0" algn="ctr" defTabSz="844550">
            <a:lnSpc>
              <a:spcPct val="90000"/>
            </a:lnSpc>
            <a:spcBef>
              <a:spcPct val="0"/>
            </a:spcBef>
            <a:spcAft>
              <a:spcPct val="35000"/>
            </a:spcAft>
            <a:buNone/>
          </a:pPr>
          <a:endParaRPr lang="en-US" sz="1900" b="1" kern="1200" dirty="0"/>
        </a:p>
      </dsp:txBody>
      <dsp:txXfrm>
        <a:off x="5741155" y="1460"/>
        <a:ext cx="2174811" cy="1304886"/>
      </dsp:txXfrm>
    </dsp:sp>
    <dsp:sp modelId="{F3FB26D9-74FD-455C-A6D9-100237A95931}">
      <dsp:nvSpPr>
        <dsp:cNvPr id="0" name=""/>
        <dsp:cNvSpPr/>
      </dsp:nvSpPr>
      <dsp:spPr>
        <a:xfrm>
          <a:off x="956570" y="1523828"/>
          <a:ext cx="2174811" cy="13048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Newspapers.com </a:t>
          </a:r>
        </a:p>
      </dsp:txBody>
      <dsp:txXfrm>
        <a:off x="956570" y="1523828"/>
        <a:ext cx="2174811" cy="1304886"/>
      </dsp:txXfrm>
    </dsp:sp>
    <dsp:sp modelId="{EFBFA3A1-859E-42D2-B33F-9C40A87C20DC}">
      <dsp:nvSpPr>
        <dsp:cNvPr id="0" name=""/>
        <dsp:cNvSpPr/>
      </dsp:nvSpPr>
      <dsp:spPr>
        <a:xfrm>
          <a:off x="3348862" y="1523828"/>
          <a:ext cx="2174811" cy="13048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Fold3 Military Records </a:t>
          </a:r>
        </a:p>
      </dsp:txBody>
      <dsp:txXfrm>
        <a:off x="3348862" y="1523828"/>
        <a:ext cx="2174811" cy="1304886"/>
      </dsp:txXfrm>
    </dsp:sp>
    <dsp:sp modelId="{C763C012-603A-43C5-A974-386C12D461CF}">
      <dsp:nvSpPr>
        <dsp:cNvPr id="0" name=""/>
        <dsp:cNvSpPr/>
      </dsp:nvSpPr>
      <dsp:spPr>
        <a:xfrm>
          <a:off x="5741155" y="1523828"/>
          <a:ext cx="2174811" cy="13048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City Directories </a:t>
          </a:r>
        </a:p>
      </dsp:txBody>
      <dsp:txXfrm>
        <a:off x="5741155" y="1523828"/>
        <a:ext cx="2174811" cy="1304886"/>
      </dsp:txXfrm>
    </dsp:sp>
    <dsp:sp modelId="{460A08C0-B05C-408E-90A1-AF58E3CFC6BE}">
      <dsp:nvSpPr>
        <dsp:cNvPr id="0" name=""/>
        <dsp:cNvSpPr/>
      </dsp:nvSpPr>
      <dsp:spPr>
        <a:xfrm>
          <a:off x="956570" y="3046196"/>
          <a:ext cx="2174811" cy="13048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Fire Insurance Sanborn Maps 1887-1962</a:t>
          </a:r>
        </a:p>
      </dsp:txBody>
      <dsp:txXfrm>
        <a:off x="956570" y="3046196"/>
        <a:ext cx="2174811" cy="1304886"/>
      </dsp:txXfrm>
    </dsp:sp>
    <dsp:sp modelId="{998F8C67-4675-440E-B02B-EF4B1A0DDD82}">
      <dsp:nvSpPr>
        <dsp:cNvPr id="0" name=""/>
        <dsp:cNvSpPr/>
      </dsp:nvSpPr>
      <dsp:spPr>
        <a:xfrm>
          <a:off x="3348862" y="3046196"/>
          <a:ext cx="2174811" cy="13048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Heritage Library Addition – Census, Marriage Records, Birth Records. </a:t>
          </a:r>
        </a:p>
      </dsp:txBody>
      <dsp:txXfrm>
        <a:off x="3348862" y="3046196"/>
        <a:ext cx="2174811" cy="1304886"/>
      </dsp:txXfrm>
    </dsp:sp>
    <dsp:sp modelId="{5E01045B-D079-4239-97CC-7147D62C4FA2}">
      <dsp:nvSpPr>
        <dsp:cNvPr id="0" name=""/>
        <dsp:cNvSpPr/>
      </dsp:nvSpPr>
      <dsp:spPr>
        <a:xfrm>
          <a:off x="5741155" y="3046196"/>
          <a:ext cx="2174811" cy="13048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Special Collections</a:t>
          </a:r>
        </a:p>
        <a:p>
          <a:pPr marL="114300" lvl="1" indent="-114300" algn="l" defTabSz="666750">
            <a:lnSpc>
              <a:spcPct val="90000"/>
            </a:lnSpc>
            <a:spcBef>
              <a:spcPct val="0"/>
            </a:spcBef>
            <a:spcAft>
              <a:spcPct val="15000"/>
            </a:spcAft>
            <a:buChar char="•"/>
          </a:pPr>
          <a:r>
            <a:rPr lang="en-US" sz="1500" b="1" kern="1200" dirty="0"/>
            <a:t>Early photographs, postcards, albums, stereo views and maps</a:t>
          </a:r>
        </a:p>
      </dsp:txBody>
      <dsp:txXfrm>
        <a:off x="5741155" y="3046196"/>
        <a:ext cx="2174811" cy="130488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C06B61EC-BA5E-4ED1-9F48-10AD679FDDB2}" type="datetimeFigureOut">
              <a:rPr lang="en-US" smtClean="0"/>
              <a:t>4/13/2026</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28ED8125-DC3E-4322-99FF-F4F33025ACE2}" type="slidenum">
              <a:rPr lang="en-US" smtClean="0"/>
              <a:t>‹#›</a:t>
            </a:fld>
            <a:endParaRPr lang="en-US" dirty="0"/>
          </a:p>
        </p:txBody>
      </p:sp>
    </p:spTree>
    <p:extLst>
      <p:ext uri="{BB962C8B-B14F-4D97-AF65-F5344CB8AC3E}">
        <p14:creationId xmlns:p14="http://schemas.microsoft.com/office/powerpoint/2010/main" val="4128007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BD0D6D88-60DC-4CB2-9FDB-251D06FD56FE}" type="datetimeFigureOut">
              <a:rPr lang="en-US" smtClean="0"/>
              <a:t>4/13/2026</a:t>
            </a:fld>
            <a:endParaRPr lang="en-US" dirty="0"/>
          </a:p>
        </p:txBody>
      </p:sp>
      <p:sp>
        <p:nvSpPr>
          <p:cNvPr id="4" name="Slide Image Placeholder 3"/>
          <p:cNvSpPr>
            <a:spLocks noGrp="1" noRot="1" noChangeAspect="1"/>
          </p:cNvSpPr>
          <p:nvPr>
            <p:ph type="sldImg" idx="2"/>
          </p:nvPr>
        </p:nvSpPr>
        <p:spPr>
          <a:xfrm>
            <a:off x="2643188" y="514350"/>
            <a:ext cx="3857625"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5E4F4793-7D17-478E-BB4A-31C84A4F03AD}" type="slidenum">
              <a:rPr lang="en-US" smtClean="0"/>
              <a:t>‹#›</a:t>
            </a:fld>
            <a:endParaRPr lang="en-US" dirty="0"/>
          </a:p>
        </p:txBody>
      </p:sp>
    </p:spTree>
    <p:extLst>
      <p:ext uri="{BB962C8B-B14F-4D97-AF65-F5344CB8AC3E}">
        <p14:creationId xmlns:p14="http://schemas.microsoft.com/office/powerpoint/2010/main" val="177706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Telling a buildings story can help save it! </a:t>
            </a:r>
          </a:p>
        </p:txBody>
      </p:sp>
      <p:sp>
        <p:nvSpPr>
          <p:cNvPr id="4" name="Slide Number Placeholder 3"/>
          <p:cNvSpPr>
            <a:spLocks noGrp="1"/>
          </p:cNvSpPr>
          <p:nvPr>
            <p:ph type="sldNum" sz="quarter" idx="5"/>
          </p:nvPr>
        </p:nvSpPr>
        <p:spPr/>
        <p:txBody>
          <a:bodyPr/>
          <a:lstStyle/>
          <a:p>
            <a:fld id="{5E4F4793-7D17-478E-BB4A-31C84A4F03AD}" type="slidenum">
              <a:rPr lang="en-US" smtClean="0"/>
              <a:t>3</a:t>
            </a:fld>
            <a:endParaRPr lang="en-US" dirty="0"/>
          </a:p>
        </p:txBody>
      </p:sp>
    </p:spTree>
    <p:extLst>
      <p:ext uri="{BB962C8B-B14F-4D97-AF65-F5344CB8AC3E}">
        <p14:creationId xmlns:p14="http://schemas.microsoft.com/office/powerpoint/2010/main" val="3184813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a:t>
            </a:r>
            <a:r>
              <a:rPr lang="en-US" dirty="0" err="1"/>
              <a:t>Geneology</a:t>
            </a:r>
            <a:r>
              <a:rPr lang="en-US" dirty="0"/>
              <a:t> is where you can find Newspapers.com that has free access to newspapers throughout Omaha and Nebraska and across the nation. Many early newspapers that are no longer in business are located here. </a:t>
            </a:r>
          </a:p>
        </p:txBody>
      </p:sp>
      <p:sp>
        <p:nvSpPr>
          <p:cNvPr id="4" name="Slide Number Placeholder 3"/>
          <p:cNvSpPr>
            <a:spLocks noGrp="1"/>
          </p:cNvSpPr>
          <p:nvPr>
            <p:ph type="sldNum" sz="quarter" idx="5"/>
          </p:nvPr>
        </p:nvSpPr>
        <p:spPr/>
        <p:txBody>
          <a:bodyPr/>
          <a:lstStyle/>
          <a:p>
            <a:fld id="{5E4F4793-7D17-478E-BB4A-31C84A4F03AD}" type="slidenum">
              <a:rPr lang="en-US" smtClean="0"/>
              <a:t>14</a:t>
            </a:fld>
            <a:endParaRPr lang="en-US" dirty="0"/>
          </a:p>
        </p:txBody>
      </p:sp>
    </p:spTree>
    <p:extLst>
      <p:ext uri="{BB962C8B-B14F-4D97-AF65-F5344CB8AC3E}">
        <p14:creationId xmlns:p14="http://schemas.microsoft.com/office/powerpoint/2010/main" val="3688735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place to see how a city has grown and changed. </a:t>
            </a:r>
          </a:p>
        </p:txBody>
      </p:sp>
      <p:sp>
        <p:nvSpPr>
          <p:cNvPr id="4" name="Slide Number Placeholder 3"/>
          <p:cNvSpPr>
            <a:spLocks noGrp="1"/>
          </p:cNvSpPr>
          <p:nvPr>
            <p:ph type="sldNum" sz="quarter" idx="5"/>
          </p:nvPr>
        </p:nvSpPr>
        <p:spPr/>
        <p:txBody>
          <a:bodyPr/>
          <a:lstStyle/>
          <a:p>
            <a:fld id="{5E4F4793-7D17-478E-BB4A-31C84A4F03AD}" type="slidenum">
              <a:rPr lang="en-US" smtClean="0"/>
              <a:t>15</a:t>
            </a:fld>
            <a:endParaRPr lang="en-US" dirty="0"/>
          </a:p>
        </p:txBody>
      </p:sp>
    </p:spTree>
    <p:extLst>
      <p:ext uri="{BB962C8B-B14F-4D97-AF65-F5344CB8AC3E}">
        <p14:creationId xmlns:p14="http://schemas.microsoft.com/office/powerpoint/2010/main" val="4074140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Interactive Map and type in the address and city. </a:t>
            </a:r>
          </a:p>
        </p:txBody>
      </p:sp>
      <p:sp>
        <p:nvSpPr>
          <p:cNvPr id="4" name="Slide Number Placeholder 3"/>
          <p:cNvSpPr>
            <a:spLocks noGrp="1"/>
          </p:cNvSpPr>
          <p:nvPr>
            <p:ph type="sldNum" sz="quarter" idx="5"/>
          </p:nvPr>
        </p:nvSpPr>
        <p:spPr/>
        <p:txBody>
          <a:bodyPr/>
          <a:lstStyle/>
          <a:p>
            <a:fld id="{5E4F4793-7D17-478E-BB4A-31C84A4F03AD}" type="slidenum">
              <a:rPr lang="en-US" smtClean="0"/>
              <a:t>16</a:t>
            </a:fld>
            <a:endParaRPr lang="en-US" dirty="0"/>
          </a:p>
        </p:txBody>
      </p:sp>
    </p:spTree>
    <p:extLst>
      <p:ext uri="{BB962C8B-B14F-4D97-AF65-F5344CB8AC3E}">
        <p14:creationId xmlns:p14="http://schemas.microsoft.com/office/powerpoint/2010/main" val="323632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Excellent place to research the history of a person. Links you to their listings in City Directories, Census Records and Military Records.</a:t>
            </a:r>
          </a:p>
        </p:txBody>
      </p:sp>
      <p:sp>
        <p:nvSpPr>
          <p:cNvPr id="4" name="Slide Number Placeholder 3"/>
          <p:cNvSpPr>
            <a:spLocks noGrp="1"/>
          </p:cNvSpPr>
          <p:nvPr>
            <p:ph type="sldNum" sz="quarter" idx="5"/>
          </p:nvPr>
        </p:nvSpPr>
        <p:spPr/>
        <p:txBody>
          <a:bodyPr/>
          <a:lstStyle/>
          <a:p>
            <a:fld id="{5E4F4793-7D17-478E-BB4A-31C84A4F03AD}" type="slidenum">
              <a:rPr lang="en-US" smtClean="0"/>
              <a:t>17</a:t>
            </a:fld>
            <a:endParaRPr lang="en-US" dirty="0"/>
          </a:p>
        </p:txBody>
      </p:sp>
    </p:spTree>
    <p:extLst>
      <p:ext uri="{BB962C8B-B14F-4D97-AF65-F5344CB8AC3E}">
        <p14:creationId xmlns:p14="http://schemas.microsoft.com/office/powerpoint/2010/main" val="865417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Directories are located in Omaha’s new Central Library </a:t>
            </a:r>
          </a:p>
        </p:txBody>
      </p:sp>
      <p:sp>
        <p:nvSpPr>
          <p:cNvPr id="4" name="Slide Number Placeholder 3"/>
          <p:cNvSpPr>
            <a:spLocks noGrp="1"/>
          </p:cNvSpPr>
          <p:nvPr>
            <p:ph type="sldNum" sz="quarter" idx="5"/>
          </p:nvPr>
        </p:nvSpPr>
        <p:spPr/>
        <p:txBody>
          <a:bodyPr/>
          <a:lstStyle/>
          <a:p>
            <a:fld id="{5E4F4793-7D17-478E-BB4A-31C84A4F03AD}" type="slidenum">
              <a:rPr lang="en-US" smtClean="0"/>
              <a:t>18</a:t>
            </a:fld>
            <a:endParaRPr lang="en-US" dirty="0"/>
          </a:p>
        </p:txBody>
      </p:sp>
    </p:spTree>
    <p:extLst>
      <p:ext uri="{BB962C8B-B14F-4D97-AF65-F5344CB8AC3E}">
        <p14:creationId xmlns:p14="http://schemas.microsoft.com/office/powerpoint/2010/main" val="2115387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43188" y="514350"/>
            <a:ext cx="3857625" cy="25717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Can search photos online.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9BC8C-9A5C-4756-BE5D-0C7A8DB22E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93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search photos online. </a:t>
            </a:r>
          </a:p>
        </p:txBody>
      </p:sp>
      <p:sp>
        <p:nvSpPr>
          <p:cNvPr id="4" name="Slide Number Placeholder 3"/>
          <p:cNvSpPr>
            <a:spLocks noGrp="1"/>
          </p:cNvSpPr>
          <p:nvPr>
            <p:ph type="sldNum" sz="quarter" idx="5"/>
          </p:nvPr>
        </p:nvSpPr>
        <p:spPr/>
        <p:txBody>
          <a:bodyPr/>
          <a:lstStyle/>
          <a:p>
            <a:fld id="{5E4F4793-7D17-478E-BB4A-31C84A4F03AD}" type="slidenum">
              <a:rPr lang="en-US" smtClean="0"/>
              <a:t>20</a:t>
            </a:fld>
            <a:endParaRPr lang="en-US" dirty="0"/>
          </a:p>
        </p:txBody>
      </p:sp>
    </p:spTree>
    <p:extLst>
      <p:ext uri="{BB962C8B-B14F-4D97-AF65-F5344CB8AC3E}">
        <p14:creationId xmlns:p14="http://schemas.microsoft.com/office/powerpoint/2010/main" val="272985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an architectural photographer who took pictures of many of Omaha’s homes in the 1920s through 1940s. </a:t>
            </a:r>
          </a:p>
        </p:txBody>
      </p:sp>
      <p:sp>
        <p:nvSpPr>
          <p:cNvPr id="4" name="Slide Number Placeholder 3"/>
          <p:cNvSpPr>
            <a:spLocks noGrp="1"/>
          </p:cNvSpPr>
          <p:nvPr>
            <p:ph type="sldNum" sz="quarter" idx="5"/>
          </p:nvPr>
        </p:nvSpPr>
        <p:spPr/>
        <p:txBody>
          <a:bodyPr/>
          <a:lstStyle/>
          <a:p>
            <a:fld id="{5E4F4793-7D17-478E-BB4A-31C84A4F03AD}" type="slidenum">
              <a:rPr lang="en-US" smtClean="0"/>
              <a:t>23</a:t>
            </a:fld>
            <a:endParaRPr lang="en-US" dirty="0"/>
          </a:p>
        </p:txBody>
      </p:sp>
    </p:spTree>
    <p:extLst>
      <p:ext uri="{BB962C8B-B14F-4D97-AF65-F5344CB8AC3E}">
        <p14:creationId xmlns:p14="http://schemas.microsoft.com/office/powerpoint/2010/main" val="1265433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F4793-7D17-478E-BB4A-31C84A4F03AD}" type="slidenum">
              <a:rPr lang="en-US" smtClean="0"/>
              <a:t>24</a:t>
            </a:fld>
            <a:endParaRPr lang="en-US" dirty="0"/>
          </a:p>
        </p:txBody>
      </p:sp>
    </p:spTree>
    <p:extLst>
      <p:ext uri="{BB962C8B-B14F-4D97-AF65-F5344CB8AC3E}">
        <p14:creationId xmlns:p14="http://schemas.microsoft.com/office/powerpoint/2010/main" val="213721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F4793-7D17-478E-BB4A-31C84A4F03AD}" type="slidenum">
              <a:rPr lang="en-US" smtClean="0"/>
              <a:t>34</a:t>
            </a:fld>
            <a:endParaRPr lang="en-US" dirty="0"/>
          </a:p>
        </p:txBody>
      </p:sp>
    </p:spTree>
    <p:extLst>
      <p:ext uri="{BB962C8B-B14F-4D97-AF65-F5344CB8AC3E}">
        <p14:creationId xmlns:p14="http://schemas.microsoft.com/office/powerpoint/2010/main" val="21461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F4793-7D17-478E-BB4A-31C84A4F03AD}" type="slidenum">
              <a:rPr lang="en-US" smtClean="0"/>
              <a:t>4</a:t>
            </a:fld>
            <a:endParaRPr lang="en-US" dirty="0"/>
          </a:p>
        </p:txBody>
      </p:sp>
    </p:spTree>
    <p:extLst>
      <p:ext uri="{BB962C8B-B14F-4D97-AF65-F5344CB8AC3E}">
        <p14:creationId xmlns:p14="http://schemas.microsoft.com/office/powerpoint/2010/main" val="150044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4F4793-7D17-478E-BB4A-31C84A4F03AD}" type="slidenum">
              <a:rPr lang="en-US" smtClean="0"/>
              <a:t>5</a:t>
            </a:fld>
            <a:endParaRPr lang="en-US" dirty="0"/>
          </a:p>
        </p:txBody>
      </p:sp>
    </p:spTree>
    <p:extLst>
      <p:ext uri="{BB962C8B-B14F-4D97-AF65-F5344CB8AC3E}">
        <p14:creationId xmlns:p14="http://schemas.microsoft.com/office/powerpoint/2010/main" val="2606742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address. Click on address once found to access Assessors Report on the left hand side. Through accessors report can find approximate year built, what made out of, house/building floor plan. Click on Historic Preservation Layer to find out if it is on the National Register or Locally Landmarked meaning research has already been done on this property and is available at City of Omaha’s Preservation site. Write down block, township, section and range to find the original plat (next slide). </a:t>
            </a:r>
          </a:p>
        </p:txBody>
      </p:sp>
      <p:sp>
        <p:nvSpPr>
          <p:cNvPr id="4" name="Slide Number Placeholder 3"/>
          <p:cNvSpPr>
            <a:spLocks noGrp="1"/>
          </p:cNvSpPr>
          <p:nvPr>
            <p:ph type="sldNum" sz="quarter" idx="5"/>
          </p:nvPr>
        </p:nvSpPr>
        <p:spPr/>
        <p:txBody>
          <a:bodyPr/>
          <a:lstStyle/>
          <a:p>
            <a:fld id="{5E4F4793-7D17-478E-BB4A-31C84A4F03AD}" type="slidenum">
              <a:rPr lang="en-US" smtClean="0"/>
              <a:t>6</a:t>
            </a:fld>
            <a:endParaRPr lang="en-US" dirty="0"/>
          </a:p>
        </p:txBody>
      </p:sp>
    </p:spTree>
    <p:extLst>
      <p:ext uri="{BB962C8B-B14F-4D97-AF65-F5344CB8AC3E}">
        <p14:creationId xmlns:p14="http://schemas.microsoft.com/office/powerpoint/2010/main" val="1865199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Plug in Township, Section, Range information to find original plat maps for the land. </a:t>
            </a:r>
          </a:p>
        </p:txBody>
      </p:sp>
      <p:sp>
        <p:nvSpPr>
          <p:cNvPr id="4" name="Slide Number Placeholder 3"/>
          <p:cNvSpPr>
            <a:spLocks noGrp="1"/>
          </p:cNvSpPr>
          <p:nvPr>
            <p:ph type="sldNum" sz="quarter" idx="5"/>
          </p:nvPr>
        </p:nvSpPr>
        <p:spPr/>
        <p:txBody>
          <a:bodyPr/>
          <a:lstStyle/>
          <a:p>
            <a:fld id="{5E4F4793-7D17-478E-BB4A-31C84A4F03AD}" type="slidenum">
              <a:rPr lang="en-US" smtClean="0"/>
              <a:t>7</a:t>
            </a:fld>
            <a:endParaRPr lang="en-US" dirty="0"/>
          </a:p>
        </p:txBody>
      </p:sp>
    </p:spTree>
    <p:extLst>
      <p:ext uri="{BB962C8B-B14F-4D97-AF65-F5344CB8AC3E}">
        <p14:creationId xmlns:p14="http://schemas.microsoft.com/office/powerpoint/2010/main" val="168459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site to find architectural plans, images and Reconnaissance Surveys showing information about Omaha’s </a:t>
            </a:r>
            <a:r>
              <a:rPr lang="en-US" dirty="0" err="1"/>
              <a:t>neighbhorhoods</a:t>
            </a:r>
            <a:r>
              <a:rPr lang="en-US" dirty="0"/>
              <a:t>. Plus if a property or neighborhood is Locally Landmarked or on the National Register you can find the nomination here. </a:t>
            </a:r>
          </a:p>
        </p:txBody>
      </p:sp>
      <p:sp>
        <p:nvSpPr>
          <p:cNvPr id="4" name="Slide Number Placeholder 3"/>
          <p:cNvSpPr>
            <a:spLocks noGrp="1"/>
          </p:cNvSpPr>
          <p:nvPr>
            <p:ph type="sldNum" sz="quarter" idx="5"/>
          </p:nvPr>
        </p:nvSpPr>
        <p:spPr/>
        <p:txBody>
          <a:bodyPr/>
          <a:lstStyle/>
          <a:p>
            <a:fld id="{5E4F4793-7D17-478E-BB4A-31C84A4F03AD}" type="slidenum">
              <a:rPr lang="en-US" smtClean="0"/>
              <a:t>8</a:t>
            </a:fld>
            <a:endParaRPr lang="en-US" dirty="0"/>
          </a:p>
        </p:txBody>
      </p:sp>
    </p:spTree>
    <p:extLst>
      <p:ext uri="{BB962C8B-B14F-4D97-AF65-F5344CB8AC3E}">
        <p14:creationId xmlns:p14="http://schemas.microsoft.com/office/powerpoint/2010/main" val="406005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of Omaha </a:t>
            </a:r>
            <a:r>
              <a:rPr lang="en-US" dirty="0" err="1"/>
              <a:t>Presevation</a:t>
            </a:r>
            <a:r>
              <a:rPr lang="en-US" dirty="0"/>
              <a:t> Site </a:t>
            </a:r>
          </a:p>
        </p:txBody>
      </p:sp>
      <p:sp>
        <p:nvSpPr>
          <p:cNvPr id="4" name="Slide Number Placeholder 3"/>
          <p:cNvSpPr>
            <a:spLocks noGrp="1"/>
          </p:cNvSpPr>
          <p:nvPr>
            <p:ph type="sldNum" sz="quarter" idx="5"/>
          </p:nvPr>
        </p:nvSpPr>
        <p:spPr/>
        <p:txBody>
          <a:bodyPr/>
          <a:lstStyle/>
          <a:p>
            <a:fld id="{5E4F4793-7D17-478E-BB4A-31C84A4F03AD}" type="slidenum">
              <a:rPr lang="en-US" smtClean="0"/>
              <a:t>9</a:t>
            </a:fld>
            <a:endParaRPr lang="en-US" dirty="0"/>
          </a:p>
        </p:txBody>
      </p:sp>
    </p:spTree>
    <p:extLst>
      <p:ext uri="{BB962C8B-B14F-4D97-AF65-F5344CB8AC3E}">
        <p14:creationId xmlns:p14="http://schemas.microsoft.com/office/powerpoint/2010/main" val="231511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these sites must have an Omaha Public Library card which is available for free. </a:t>
            </a:r>
          </a:p>
        </p:txBody>
      </p:sp>
      <p:sp>
        <p:nvSpPr>
          <p:cNvPr id="4" name="Slide Number Placeholder 3"/>
          <p:cNvSpPr>
            <a:spLocks noGrp="1"/>
          </p:cNvSpPr>
          <p:nvPr>
            <p:ph type="sldNum" sz="quarter" idx="5"/>
          </p:nvPr>
        </p:nvSpPr>
        <p:spPr/>
        <p:txBody>
          <a:bodyPr/>
          <a:lstStyle/>
          <a:p>
            <a:fld id="{5E4F4793-7D17-478E-BB4A-31C84A4F03AD}" type="slidenum">
              <a:rPr lang="en-US" smtClean="0"/>
              <a:t>10</a:t>
            </a:fld>
            <a:endParaRPr lang="en-US" dirty="0"/>
          </a:p>
        </p:txBody>
      </p:sp>
    </p:spTree>
    <p:extLst>
      <p:ext uri="{BB962C8B-B14F-4D97-AF65-F5344CB8AC3E}">
        <p14:creationId xmlns:p14="http://schemas.microsoft.com/office/powerpoint/2010/main" val="4117733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when searching addresses … spell out Directions or Numbers. Example 235 North Fourteenth Street. This was how they used to publish addresses in the early day. But also try 235 N. 14</a:t>
            </a:r>
            <a:r>
              <a:rPr lang="en-US" baseline="30000" dirty="0"/>
              <a:t>th</a:t>
            </a:r>
            <a:r>
              <a:rPr lang="en-US" dirty="0"/>
              <a:t>. Make sure and put quotation marks around the address “235 North 14</a:t>
            </a:r>
            <a:r>
              <a:rPr lang="en-US" baseline="30000" dirty="0"/>
              <a:t>th</a:t>
            </a:r>
            <a:r>
              <a:rPr lang="en-US" dirty="0"/>
              <a:t>” You can clip and save the articles in a pdf or jpg format. </a:t>
            </a:r>
          </a:p>
        </p:txBody>
      </p:sp>
      <p:sp>
        <p:nvSpPr>
          <p:cNvPr id="4" name="Slide Number Placeholder 3"/>
          <p:cNvSpPr>
            <a:spLocks noGrp="1"/>
          </p:cNvSpPr>
          <p:nvPr>
            <p:ph type="sldNum" sz="quarter" idx="5"/>
          </p:nvPr>
        </p:nvSpPr>
        <p:spPr/>
        <p:txBody>
          <a:bodyPr/>
          <a:lstStyle/>
          <a:p>
            <a:fld id="{5E4F4793-7D17-478E-BB4A-31C84A4F03AD}" type="slidenum">
              <a:rPr lang="en-US" smtClean="0"/>
              <a:t>13</a:t>
            </a:fld>
            <a:endParaRPr lang="en-US" dirty="0"/>
          </a:p>
        </p:txBody>
      </p:sp>
    </p:spTree>
    <p:extLst>
      <p:ext uri="{BB962C8B-B14F-4D97-AF65-F5344CB8AC3E}">
        <p14:creationId xmlns:p14="http://schemas.microsoft.com/office/powerpoint/2010/main" val="160352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3991176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220723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4267504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1202640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2130783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887931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3660195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3802411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2151567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3100570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284418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3911683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2314176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3801197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257911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71525" y="2541371"/>
            <a:ext cx="8743950" cy="6093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43051" y="3840480"/>
            <a:ext cx="7200899"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4/13/2026</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150210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ADF0-B5A3-BD0A-1287-8C7E85F98477}"/>
              </a:ext>
            </a:extLst>
          </p:cNvPr>
          <p:cNvSpPr>
            <a:spLocks noGrp="1"/>
          </p:cNvSpPr>
          <p:nvPr>
            <p:ph type="ctrTitle"/>
          </p:nvPr>
        </p:nvSpPr>
        <p:spPr>
          <a:xfrm>
            <a:off x="1285875" y="1122363"/>
            <a:ext cx="7715250" cy="2387600"/>
          </a:xfrm>
        </p:spPr>
        <p:txBody>
          <a:bodyPr anchor="b"/>
          <a:lstStyle>
            <a:lvl1pPr algn="ctr">
              <a:defRPr sz="5063"/>
            </a:lvl1pPr>
          </a:lstStyle>
          <a:p>
            <a:r>
              <a:rPr lang="en-US"/>
              <a:t>Click to edit Master title style</a:t>
            </a:r>
          </a:p>
        </p:txBody>
      </p:sp>
      <p:sp>
        <p:nvSpPr>
          <p:cNvPr id="3" name="Subtitle 2">
            <a:extLst>
              <a:ext uri="{FF2B5EF4-FFF2-40B4-BE49-F238E27FC236}">
                <a16:creationId xmlns:a16="http://schemas.microsoft.com/office/drawing/2014/main" id="{2B2C802C-7C99-9B69-11D6-269A9AB9D4E9}"/>
              </a:ext>
            </a:extLst>
          </p:cNvPr>
          <p:cNvSpPr>
            <a:spLocks noGrp="1"/>
          </p:cNvSpPr>
          <p:nvPr>
            <p:ph type="subTitle" idx="1"/>
          </p:nvPr>
        </p:nvSpPr>
        <p:spPr>
          <a:xfrm>
            <a:off x="1285875" y="3602038"/>
            <a:ext cx="7715250" cy="1655762"/>
          </a:xfrm>
        </p:spPr>
        <p:txBody>
          <a:bodyPr/>
          <a:lstStyle>
            <a:lvl1pPr marL="0" indent="0" algn="ctr">
              <a:buNone/>
              <a:defRPr sz="2025"/>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n-US"/>
              <a:t>Click to edit Master subtitle style</a:t>
            </a:r>
          </a:p>
        </p:txBody>
      </p:sp>
      <p:sp>
        <p:nvSpPr>
          <p:cNvPr id="4" name="Date Placeholder 3">
            <a:extLst>
              <a:ext uri="{FF2B5EF4-FFF2-40B4-BE49-F238E27FC236}">
                <a16:creationId xmlns:a16="http://schemas.microsoft.com/office/drawing/2014/main" id="{2D0794C2-A95F-DA14-C1F7-7DF2145461E3}"/>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5" name="Footer Placeholder 4">
            <a:extLst>
              <a:ext uri="{FF2B5EF4-FFF2-40B4-BE49-F238E27FC236}">
                <a16:creationId xmlns:a16="http://schemas.microsoft.com/office/drawing/2014/main" id="{AD10AC8A-472E-7059-736A-4325368E4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48080-98FE-C677-6554-195B147CE9F8}"/>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1526782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30E6-0EA1-79D5-2F7B-69FB63F6D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985C27-7A86-174A-217C-25886CC70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9509C-9BC9-9A0A-2CCA-C4EB290793C1}"/>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5" name="Footer Placeholder 4">
            <a:extLst>
              <a:ext uri="{FF2B5EF4-FFF2-40B4-BE49-F238E27FC236}">
                <a16:creationId xmlns:a16="http://schemas.microsoft.com/office/drawing/2014/main" id="{9A016D13-C729-DA27-50E3-F07B308C2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5D32D-6694-9141-D1B7-2AA48AC088E6}"/>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1401539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DE19-3AAF-F1D5-35D2-66126A25DEC2}"/>
              </a:ext>
            </a:extLst>
          </p:cNvPr>
          <p:cNvSpPr>
            <a:spLocks noGrp="1"/>
          </p:cNvSpPr>
          <p:nvPr>
            <p:ph type="title"/>
          </p:nvPr>
        </p:nvSpPr>
        <p:spPr>
          <a:xfrm>
            <a:off x="701873" y="1709739"/>
            <a:ext cx="8872538" cy="2852737"/>
          </a:xfrm>
        </p:spPr>
        <p:txBody>
          <a:bodyPr anchor="b"/>
          <a:lstStyle>
            <a:lvl1pPr>
              <a:defRPr sz="5063"/>
            </a:lvl1pPr>
          </a:lstStyle>
          <a:p>
            <a:r>
              <a:rPr lang="en-US"/>
              <a:t>Click to edit Master title style</a:t>
            </a:r>
          </a:p>
        </p:txBody>
      </p:sp>
      <p:sp>
        <p:nvSpPr>
          <p:cNvPr id="3" name="Text Placeholder 2">
            <a:extLst>
              <a:ext uri="{FF2B5EF4-FFF2-40B4-BE49-F238E27FC236}">
                <a16:creationId xmlns:a16="http://schemas.microsoft.com/office/drawing/2014/main" id="{64E6F689-2FF0-247A-877A-69ED7B951358}"/>
              </a:ext>
            </a:extLst>
          </p:cNvPr>
          <p:cNvSpPr>
            <a:spLocks noGrp="1"/>
          </p:cNvSpPr>
          <p:nvPr>
            <p:ph type="body" idx="1"/>
          </p:nvPr>
        </p:nvSpPr>
        <p:spPr>
          <a:xfrm>
            <a:off x="701873" y="4589464"/>
            <a:ext cx="8872538" cy="1500187"/>
          </a:xfrm>
        </p:spPr>
        <p:txBody>
          <a:bodyPr/>
          <a:lstStyle>
            <a:lvl1pPr marL="0" indent="0">
              <a:buNone/>
              <a:defRPr sz="2025">
                <a:solidFill>
                  <a:schemeClr val="tx1">
                    <a:tint val="82000"/>
                  </a:schemeClr>
                </a:solidFill>
              </a:defRPr>
            </a:lvl1pPr>
            <a:lvl2pPr marL="385785" indent="0">
              <a:buNone/>
              <a:defRPr sz="1688">
                <a:solidFill>
                  <a:schemeClr val="tx1">
                    <a:tint val="82000"/>
                  </a:schemeClr>
                </a:solidFill>
              </a:defRPr>
            </a:lvl2pPr>
            <a:lvl3pPr marL="771571" indent="0">
              <a:buNone/>
              <a:defRPr sz="1519">
                <a:solidFill>
                  <a:schemeClr val="tx1">
                    <a:tint val="82000"/>
                  </a:schemeClr>
                </a:solidFill>
              </a:defRPr>
            </a:lvl3pPr>
            <a:lvl4pPr marL="1157356" indent="0">
              <a:buNone/>
              <a:defRPr sz="1350">
                <a:solidFill>
                  <a:schemeClr val="tx1">
                    <a:tint val="82000"/>
                  </a:schemeClr>
                </a:solidFill>
              </a:defRPr>
            </a:lvl4pPr>
            <a:lvl5pPr marL="1543141" indent="0">
              <a:buNone/>
              <a:defRPr sz="1350">
                <a:solidFill>
                  <a:schemeClr val="tx1">
                    <a:tint val="82000"/>
                  </a:schemeClr>
                </a:solidFill>
              </a:defRPr>
            </a:lvl5pPr>
            <a:lvl6pPr marL="1928927" indent="0">
              <a:buNone/>
              <a:defRPr sz="1350">
                <a:solidFill>
                  <a:schemeClr val="tx1">
                    <a:tint val="82000"/>
                  </a:schemeClr>
                </a:solidFill>
              </a:defRPr>
            </a:lvl6pPr>
            <a:lvl7pPr marL="2314712" indent="0">
              <a:buNone/>
              <a:defRPr sz="1350">
                <a:solidFill>
                  <a:schemeClr val="tx1">
                    <a:tint val="82000"/>
                  </a:schemeClr>
                </a:solidFill>
              </a:defRPr>
            </a:lvl7pPr>
            <a:lvl8pPr marL="2700498" indent="0">
              <a:buNone/>
              <a:defRPr sz="1350">
                <a:solidFill>
                  <a:schemeClr val="tx1">
                    <a:tint val="82000"/>
                  </a:schemeClr>
                </a:solidFill>
              </a:defRPr>
            </a:lvl8pPr>
            <a:lvl9pPr marL="3086283" indent="0">
              <a:buNone/>
              <a:defRPr sz="135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69B2F9-6020-754D-300A-66B630BEDB6F}"/>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5" name="Footer Placeholder 4">
            <a:extLst>
              <a:ext uri="{FF2B5EF4-FFF2-40B4-BE49-F238E27FC236}">
                <a16:creationId xmlns:a16="http://schemas.microsoft.com/office/drawing/2014/main" id="{863FDED5-87DC-028D-8159-A2353965A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D72E0-226C-DBC7-7867-06FA83A4C950}"/>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3677798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FB0D-21EE-4995-945A-31FBC5853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9DAB2-C1DA-312A-48F2-67FF2A131D3E}"/>
              </a:ext>
            </a:extLst>
          </p:cNvPr>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804548-AF7B-F926-6703-496F19A61C7C}"/>
              </a:ext>
            </a:extLst>
          </p:cNvPr>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5D0BE5-F3DB-67D0-599B-776FFD29C941}"/>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6" name="Footer Placeholder 5">
            <a:extLst>
              <a:ext uri="{FF2B5EF4-FFF2-40B4-BE49-F238E27FC236}">
                <a16:creationId xmlns:a16="http://schemas.microsoft.com/office/drawing/2014/main" id="{94BA5B4F-C956-A08C-3D53-4AD5774B5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5C968-6BB7-E6E7-EB62-A7A048B978E8}"/>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3309591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29E4-E4B4-B1D4-8FCF-22F43971A8DE}"/>
              </a:ext>
            </a:extLst>
          </p:cNvPr>
          <p:cNvSpPr>
            <a:spLocks noGrp="1"/>
          </p:cNvSpPr>
          <p:nvPr>
            <p:ph type="title"/>
          </p:nvPr>
        </p:nvSpPr>
        <p:spPr>
          <a:xfrm>
            <a:off x="708571" y="365126"/>
            <a:ext cx="887253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CC99FF-1701-76A3-DDC7-C5BC327859D3}"/>
              </a:ext>
            </a:extLst>
          </p:cNvPr>
          <p:cNvSpPr>
            <a:spLocks noGrp="1"/>
          </p:cNvSpPr>
          <p:nvPr>
            <p:ph type="body" idx="1"/>
          </p:nvPr>
        </p:nvSpPr>
        <p:spPr>
          <a:xfrm>
            <a:off x="708571" y="1681163"/>
            <a:ext cx="4351883"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Click to edit Master text styles</a:t>
            </a:r>
          </a:p>
        </p:txBody>
      </p:sp>
      <p:sp>
        <p:nvSpPr>
          <p:cNvPr id="4" name="Content Placeholder 3">
            <a:extLst>
              <a:ext uri="{FF2B5EF4-FFF2-40B4-BE49-F238E27FC236}">
                <a16:creationId xmlns:a16="http://schemas.microsoft.com/office/drawing/2014/main" id="{72DE1E3D-9BA8-6FCF-0FC3-14189F6A4942}"/>
              </a:ext>
            </a:extLst>
          </p:cNvPr>
          <p:cNvSpPr>
            <a:spLocks noGrp="1"/>
          </p:cNvSpPr>
          <p:nvPr>
            <p:ph sz="half" idx="2"/>
          </p:nvPr>
        </p:nvSpPr>
        <p:spPr>
          <a:xfrm>
            <a:off x="708571"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A8185A-D593-3F97-4488-FA7F1D684EDB}"/>
              </a:ext>
            </a:extLst>
          </p:cNvPr>
          <p:cNvSpPr>
            <a:spLocks noGrp="1"/>
          </p:cNvSpPr>
          <p:nvPr>
            <p:ph type="body" sz="quarter" idx="3"/>
          </p:nvPr>
        </p:nvSpPr>
        <p:spPr>
          <a:xfrm>
            <a:off x="5207794" y="1681163"/>
            <a:ext cx="4373315"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Click to edit Master text styles</a:t>
            </a:r>
          </a:p>
        </p:txBody>
      </p:sp>
      <p:sp>
        <p:nvSpPr>
          <p:cNvPr id="6" name="Content Placeholder 5">
            <a:extLst>
              <a:ext uri="{FF2B5EF4-FFF2-40B4-BE49-F238E27FC236}">
                <a16:creationId xmlns:a16="http://schemas.microsoft.com/office/drawing/2014/main" id="{2FF5D919-49C6-6F86-1860-D7E7625128B5}"/>
              </a:ext>
            </a:extLst>
          </p:cNvPr>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D9B6B1-2BD9-3A9A-9255-28E9874C1593}"/>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8" name="Footer Placeholder 7">
            <a:extLst>
              <a:ext uri="{FF2B5EF4-FFF2-40B4-BE49-F238E27FC236}">
                <a16:creationId xmlns:a16="http://schemas.microsoft.com/office/drawing/2014/main" id="{BB4D0C78-2DBA-EE54-EB33-DF7382A1D6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23A671-3450-B07A-B3B8-31FEE073253A}"/>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1099829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F6BA5-75E3-0AF9-C99E-B3A1F5F9D9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BC8541-459C-6038-785B-3F75372550F0}"/>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4" name="Footer Placeholder 3">
            <a:extLst>
              <a:ext uri="{FF2B5EF4-FFF2-40B4-BE49-F238E27FC236}">
                <a16:creationId xmlns:a16="http://schemas.microsoft.com/office/drawing/2014/main" id="{2B936141-EA02-5EA6-5421-64EB87023B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017BC6-38B8-3F9F-F830-352EAC4195E4}"/>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201063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3130136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2DF65-4288-69F3-E9B9-828345C16D11}"/>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3" name="Footer Placeholder 2">
            <a:extLst>
              <a:ext uri="{FF2B5EF4-FFF2-40B4-BE49-F238E27FC236}">
                <a16:creationId xmlns:a16="http://schemas.microsoft.com/office/drawing/2014/main" id="{F4CED536-BE57-230D-0B86-2804E768B6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1E7F8D-871D-88C2-E25B-0A3AA1F9CA45}"/>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2656068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8ECF-15FA-F5E3-A46F-13503EF9C4C7}"/>
              </a:ext>
            </a:extLst>
          </p:cNvPr>
          <p:cNvSpPr>
            <a:spLocks noGrp="1"/>
          </p:cNvSpPr>
          <p:nvPr>
            <p:ph type="title"/>
          </p:nvPr>
        </p:nvSpPr>
        <p:spPr>
          <a:xfrm>
            <a:off x="708572" y="457200"/>
            <a:ext cx="3317825" cy="1600200"/>
          </a:xfrm>
        </p:spPr>
        <p:txBody>
          <a:bodyPr anchor="b"/>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5C337244-DDF1-A4DF-F7AB-A509ED3B0E7B}"/>
              </a:ext>
            </a:extLst>
          </p:cNvPr>
          <p:cNvSpPr>
            <a:spLocks noGrp="1"/>
          </p:cNvSpPr>
          <p:nvPr>
            <p:ph idx="1"/>
          </p:nvPr>
        </p:nvSpPr>
        <p:spPr>
          <a:xfrm>
            <a:off x="4373315" y="987426"/>
            <a:ext cx="5207794"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14DDCC-BF29-9376-F089-16108EB17CD3}"/>
              </a:ext>
            </a:extLst>
          </p:cNvPr>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Click to edit Master text styles</a:t>
            </a:r>
          </a:p>
        </p:txBody>
      </p:sp>
      <p:sp>
        <p:nvSpPr>
          <p:cNvPr id="5" name="Date Placeholder 4">
            <a:extLst>
              <a:ext uri="{FF2B5EF4-FFF2-40B4-BE49-F238E27FC236}">
                <a16:creationId xmlns:a16="http://schemas.microsoft.com/office/drawing/2014/main" id="{E0E104A8-620C-4743-30F2-8E21F769E1F7}"/>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6" name="Footer Placeholder 5">
            <a:extLst>
              <a:ext uri="{FF2B5EF4-FFF2-40B4-BE49-F238E27FC236}">
                <a16:creationId xmlns:a16="http://schemas.microsoft.com/office/drawing/2014/main" id="{B3F34718-2742-865D-01AB-C7756137A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551B4-D4D3-2C73-91FC-99B8270D608B}"/>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3435062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2103-BAD5-8C48-68CA-3F1487C36CF4}"/>
              </a:ext>
            </a:extLst>
          </p:cNvPr>
          <p:cNvSpPr>
            <a:spLocks noGrp="1"/>
          </p:cNvSpPr>
          <p:nvPr>
            <p:ph type="title"/>
          </p:nvPr>
        </p:nvSpPr>
        <p:spPr>
          <a:xfrm>
            <a:off x="708572" y="457200"/>
            <a:ext cx="3317825" cy="1600200"/>
          </a:xfrm>
        </p:spPr>
        <p:txBody>
          <a:bodyPr anchor="b"/>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82A6404B-F962-BDD2-645C-F6485CFFEF24}"/>
              </a:ext>
            </a:extLst>
          </p:cNvPr>
          <p:cNvSpPr>
            <a:spLocks noGrp="1"/>
          </p:cNvSpPr>
          <p:nvPr>
            <p:ph type="pic" idx="1"/>
          </p:nvPr>
        </p:nvSpPr>
        <p:spPr>
          <a:xfrm>
            <a:off x="4373315" y="987426"/>
            <a:ext cx="5207794" cy="4873625"/>
          </a:xfrm>
        </p:spPr>
        <p:txBody>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endParaRPr lang="en-US"/>
          </a:p>
        </p:txBody>
      </p:sp>
      <p:sp>
        <p:nvSpPr>
          <p:cNvPr id="4" name="Text Placeholder 3">
            <a:extLst>
              <a:ext uri="{FF2B5EF4-FFF2-40B4-BE49-F238E27FC236}">
                <a16:creationId xmlns:a16="http://schemas.microsoft.com/office/drawing/2014/main" id="{15D342EB-A1F6-1709-C45F-8077BFFCA7F1}"/>
              </a:ext>
            </a:extLst>
          </p:cNvPr>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Click to edit Master text styles</a:t>
            </a:r>
          </a:p>
        </p:txBody>
      </p:sp>
      <p:sp>
        <p:nvSpPr>
          <p:cNvPr id="5" name="Date Placeholder 4">
            <a:extLst>
              <a:ext uri="{FF2B5EF4-FFF2-40B4-BE49-F238E27FC236}">
                <a16:creationId xmlns:a16="http://schemas.microsoft.com/office/drawing/2014/main" id="{68D08E47-1A93-1E3A-EF02-C7CF29C39F29}"/>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6" name="Footer Placeholder 5">
            <a:extLst>
              <a:ext uri="{FF2B5EF4-FFF2-40B4-BE49-F238E27FC236}">
                <a16:creationId xmlns:a16="http://schemas.microsoft.com/office/drawing/2014/main" id="{B13DC629-DC00-2EDA-738C-78257880D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25CEC-E555-ACAA-3E2C-649CB34507D6}"/>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2895833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3396A-B727-309D-AF0B-252651CD89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906698-B1DB-A7D1-6638-0238631B4A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CBC4E-9180-F5F6-C685-60B59A22590F}"/>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5" name="Footer Placeholder 4">
            <a:extLst>
              <a:ext uri="{FF2B5EF4-FFF2-40B4-BE49-F238E27FC236}">
                <a16:creationId xmlns:a16="http://schemas.microsoft.com/office/drawing/2014/main" id="{C1C7FE28-6F7F-6847-43EE-F4C7547D0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8E69B-EBBF-F2E4-04E6-2805E773E906}"/>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748793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55B532-A40B-2524-1D2D-1939C8252A54}"/>
              </a:ext>
            </a:extLst>
          </p:cNvPr>
          <p:cNvSpPr>
            <a:spLocks noGrp="1"/>
          </p:cNvSpPr>
          <p:nvPr>
            <p:ph type="title" orient="vert"/>
          </p:nvPr>
        </p:nvSpPr>
        <p:spPr>
          <a:xfrm>
            <a:off x="7361635" y="365125"/>
            <a:ext cx="2218134"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61434-089A-375D-FC32-20E8417F4D64}"/>
              </a:ext>
            </a:extLst>
          </p:cNvPr>
          <p:cNvSpPr>
            <a:spLocks noGrp="1"/>
          </p:cNvSpPr>
          <p:nvPr>
            <p:ph type="body" orient="vert" idx="1"/>
          </p:nvPr>
        </p:nvSpPr>
        <p:spPr>
          <a:xfrm>
            <a:off x="707231"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D61BD-3F42-670B-C9E4-9E7940E203DB}"/>
              </a:ext>
            </a:extLst>
          </p:cNvPr>
          <p:cNvSpPr>
            <a:spLocks noGrp="1"/>
          </p:cNvSpPr>
          <p:nvPr>
            <p:ph type="dt" sz="half" idx="10"/>
          </p:nvPr>
        </p:nvSpPr>
        <p:spPr/>
        <p:txBody>
          <a:bodyPr/>
          <a:lstStyle/>
          <a:p>
            <a:fld id="{10D107DE-64DB-4B7B-87E8-49779CA6C72B}" type="datetimeFigureOut">
              <a:rPr lang="en-US" smtClean="0"/>
              <a:t>4/13/2026</a:t>
            </a:fld>
            <a:endParaRPr lang="en-US"/>
          </a:p>
        </p:txBody>
      </p:sp>
      <p:sp>
        <p:nvSpPr>
          <p:cNvPr id="5" name="Footer Placeholder 4">
            <a:extLst>
              <a:ext uri="{FF2B5EF4-FFF2-40B4-BE49-F238E27FC236}">
                <a16:creationId xmlns:a16="http://schemas.microsoft.com/office/drawing/2014/main" id="{05B811EB-9669-16C9-01F9-B44AC8364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80A6D-6DBD-671F-59FC-5CF46DEA8058}"/>
              </a:ext>
            </a:extLst>
          </p:cNvPr>
          <p:cNvSpPr>
            <a:spLocks noGrp="1"/>
          </p:cNvSpPr>
          <p:nvPr>
            <p:ph type="sldNum" sz="quarter" idx="12"/>
          </p:nvPr>
        </p:nvSpPr>
        <p:spPr/>
        <p:txBody>
          <a:bodyPr/>
          <a:lstStyle/>
          <a:p>
            <a:fld id="{2D004045-2F0C-46D3-86B4-39CEBBC718DE}" type="slidenum">
              <a:rPr lang="en-US" smtClean="0"/>
              <a:t>‹#›</a:t>
            </a:fld>
            <a:endParaRPr lang="en-US"/>
          </a:p>
        </p:txBody>
      </p:sp>
    </p:spTree>
    <p:extLst>
      <p:ext uri="{BB962C8B-B14F-4D97-AF65-F5344CB8AC3E}">
        <p14:creationId xmlns:p14="http://schemas.microsoft.com/office/powerpoint/2010/main" val="87501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408287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1625053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156848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1010359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50481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9D8336-6701-4C21-BEB2-CEC1F921D854}" type="datetimeFigureOut">
              <a:rPr lang="en-US" smtClean="0"/>
              <a:pPr/>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2263284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213522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D8336-6701-4C21-BEB2-CEC1F921D854}" type="datetimeFigureOut">
              <a:rPr lang="en-US" smtClean="0"/>
              <a:pPr/>
              <a:t>4/13/2026</a:t>
            </a:fld>
            <a:endParaRPr lang="en-US" dirty="0"/>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6EE29-4F76-4B93-8A1C-6E44455C8268}" type="slidenum">
              <a:rPr lang="en-US" smtClean="0"/>
              <a:pPr/>
              <a:t>‹#›</a:t>
            </a:fld>
            <a:endParaRPr lang="en-US" dirty="0"/>
          </a:p>
        </p:txBody>
      </p:sp>
    </p:spTree>
    <p:extLst>
      <p:ext uri="{BB962C8B-B14F-4D97-AF65-F5344CB8AC3E}">
        <p14:creationId xmlns:p14="http://schemas.microsoft.com/office/powerpoint/2010/main" val="40319976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1C15B-D20C-E223-C42F-5A413D88E300}"/>
              </a:ext>
            </a:extLst>
          </p:cNvPr>
          <p:cNvSpPr>
            <a:spLocks noGrp="1"/>
          </p:cNvSpPr>
          <p:nvPr>
            <p:ph type="title"/>
          </p:nvPr>
        </p:nvSpPr>
        <p:spPr>
          <a:xfrm>
            <a:off x="707231" y="365126"/>
            <a:ext cx="887253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38B665-76D5-AE14-B160-56A087E5FE64}"/>
              </a:ext>
            </a:extLst>
          </p:cNvPr>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2AAD9-E543-D0A2-72AB-12D380928BFB}"/>
              </a:ext>
            </a:extLst>
          </p:cNvPr>
          <p:cNvSpPr>
            <a:spLocks noGrp="1"/>
          </p:cNvSpPr>
          <p:nvPr>
            <p:ph type="dt" sz="half" idx="2"/>
          </p:nvPr>
        </p:nvSpPr>
        <p:spPr>
          <a:xfrm>
            <a:off x="707231" y="6356351"/>
            <a:ext cx="2314575" cy="365125"/>
          </a:xfrm>
          <a:prstGeom prst="rect">
            <a:avLst/>
          </a:prstGeom>
        </p:spPr>
        <p:txBody>
          <a:bodyPr vert="horz" lIns="91440" tIns="45720" rIns="91440" bIns="45720" rtlCol="0" anchor="ctr"/>
          <a:lstStyle>
            <a:lvl1pPr algn="l">
              <a:defRPr sz="1013">
                <a:solidFill>
                  <a:schemeClr val="tx1">
                    <a:tint val="82000"/>
                  </a:schemeClr>
                </a:solidFill>
              </a:defRPr>
            </a:lvl1pPr>
          </a:lstStyle>
          <a:p>
            <a:fld id="{10D107DE-64DB-4B7B-87E8-49779CA6C72B}" type="datetimeFigureOut">
              <a:rPr lang="en-US" smtClean="0"/>
              <a:t>4/13/2026</a:t>
            </a:fld>
            <a:endParaRPr lang="en-US"/>
          </a:p>
        </p:txBody>
      </p:sp>
      <p:sp>
        <p:nvSpPr>
          <p:cNvPr id="5" name="Footer Placeholder 4">
            <a:extLst>
              <a:ext uri="{FF2B5EF4-FFF2-40B4-BE49-F238E27FC236}">
                <a16:creationId xmlns:a16="http://schemas.microsoft.com/office/drawing/2014/main" id="{B4C3826C-0AC7-CEE7-EF9C-8A71D2E6B191}"/>
              </a:ext>
            </a:extLst>
          </p:cNvPr>
          <p:cNvSpPr>
            <a:spLocks noGrp="1"/>
          </p:cNvSpPr>
          <p:nvPr>
            <p:ph type="ftr" sz="quarter" idx="3"/>
          </p:nvPr>
        </p:nvSpPr>
        <p:spPr>
          <a:xfrm>
            <a:off x="3407569" y="6356351"/>
            <a:ext cx="3471863" cy="365125"/>
          </a:xfrm>
          <a:prstGeom prst="rect">
            <a:avLst/>
          </a:prstGeom>
        </p:spPr>
        <p:txBody>
          <a:bodyPr vert="horz" lIns="91440" tIns="45720" rIns="91440" bIns="45720" rtlCol="0" anchor="ctr"/>
          <a:lstStyle>
            <a:lvl1pPr algn="ctr">
              <a:defRPr sz="1013">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C3A0464-43A7-8454-71B7-E0545AACC235}"/>
              </a:ext>
            </a:extLst>
          </p:cNvPr>
          <p:cNvSpPr>
            <a:spLocks noGrp="1"/>
          </p:cNvSpPr>
          <p:nvPr>
            <p:ph type="sldNum" sz="quarter" idx="4"/>
          </p:nvPr>
        </p:nvSpPr>
        <p:spPr>
          <a:xfrm>
            <a:off x="7265194" y="6356351"/>
            <a:ext cx="2314575" cy="365125"/>
          </a:xfrm>
          <a:prstGeom prst="rect">
            <a:avLst/>
          </a:prstGeom>
        </p:spPr>
        <p:txBody>
          <a:bodyPr vert="horz" lIns="91440" tIns="45720" rIns="91440" bIns="45720" rtlCol="0" anchor="ctr"/>
          <a:lstStyle>
            <a:lvl1pPr algn="r">
              <a:defRPr sz="1013">
                <a:solidFill>
                  <a:schemeClr val="tx1">
                    <a:tint val="82000"/>
                  </a:schemeClr>
                </a:solidFill>
              </a:defRPr>
            </a:lvl1pPr>
          </a:lstStyle>
          <a:p>
            <a:fld id="{2D004045-2F0C-46D3-86B4-39CEBBC718DE}" type="slidenum">
              <a:rPr lang="en-US" smtClean="0"/>
              <a:t>‹#›</a:t>
            </a:fld>
            <a:endParaRPr lang="en-US"/>
          </a:p>
        </p:txBody>
      </p:sp>
    </p:spTree>
    <p:extLst>
      <p:ext uri="{BB962C8B-B14F-4D97-AF65-F5344CB8AC3E}">
        <p14:creationId xmlns:p14="http://schemas.microsoft.com/office/powerpoint/2010/main" val="37609324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771571"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omahalibrary.org/"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durhammuseum.org/exhibits-collections/photo-archive/" TargetMode="Externa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hyperlink" Target="mailto:omahapostcards@gmail.com"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ops.org/InvisibleHistory" TargetMode="External"/><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maps.dogis.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landmark.cityofomaha.org/" TargetMode="External"/><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landmark.cityofomaha.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35781"/>
            <a:ext cx="10284428" cy="5786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71"/>
            <a:endParaRPr lang="en-US" sz="1519">
              <a:solidFill>
                <a:prstClr val="white"/>
              </a:solidFill>
              <a:latin typeface="Aptos" panose="02110004020202020204"/>
            </a:endParaRPr>
          </a:p>
        </p:txBody>
      </p:sp>
      <p:pic>
        <p:nvPicPr>
          <p:cNvPr id="5" name="Picture 4" descr="The image depicts a quaint, two-story house with a distinctive stone facade, a central chimney, and a well-manicured front yard.&#10;&#10;AI-generated content may be incorrect.">
            <a:extLst>
              <a:ext uri="{FF2B5EF4-FFF2-40B4-BE49-F238E27FC236}">
                <a16:creationId xmlns:a16="http://schemas.microsoft.com/office/drawing/2014/main" id="{7FB22F9D-B1D1-2CA6-BFF2-09D985D139D8}"/>
              </a:ext>
            </a:extLst>
          </p:cNvPr>
          <p:cNvPicPr>
            <a:picLocks noChangeAspect="1"/>
          </p:cNvPicPr>
          <p:nvPr/>
        </p:nvPicPr>
        <p:blipFill>
          <a:blip r:embed="rId2"/>
          <a:srcRect t="11346"/>
          <a:stretch>
            <a:fillRect/>
          </a:stretch>
        </p:blipFill>
        <p:spPr>
          <a:xfrm>
            <a:off x="-136222" y="535781"/>
            <a:ext cx="9392537" cy="6661459"/>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24235" y="535781"/>
            <a:ext cx="5962763" cy="5786438"/>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71"/>
            <a:endParaRPr lang="en-US" sz="1519" dirty="0">
              <a:solidFill>
                <a:prstClr val="white"/>
              </a:solidFill>
              <a:latin typeface="Aptos" panose="02110004020202020204"/>
            </a:endParaRPr>
          </a:p>
        </p:txBody>
      </p:sp>
      <p:sp>
        <p:nvSpPr>
          <p:cNvPr id="7" name="TextBox 6">
            <a:extLst>
              <a:ext uri="{FF2B5EF4-FFF2-40B4-BE49-F238E27FC236}">
                <a16:creationId xmlns:a16="http://schemas.microsoft.com/office/drawing/2014/main" id="{93402506-B9CB-4F8B-9E36-01D4D76AC0F3}"/>
              </a:ext>
            </a:extLst>
          </p:cNvPr>
          <p:cNvSpPr txBox="1"/>
          <p:nvPr/>
        </p:nvSpPr>
        <p:spPr>
          <a:xfrm>
            <a:off x="5457129" y="2257600"/>
            <a:ext cx="4510547" cy="1287084"/>
          </a:xfrm>
          <a:prstGeom prst="rect">
            <a:avLst/>
          </a:prstGeom>
          <a:noFill/>
        </p:spPr>
        <p:txBody>
          <a:bodyPr wrap="square" rtlCol="0">
            <a:spAutoFit/>
          </a:bodyPr>
          <a:lstStyle/>
          <a:p>
            <a:pPr algn="r" defTabSz="771571"/>
            <a:r>
              <a:rPr lang="en-US" sz="3038" b="1" dirty="0">
                <a:solidFill>
                  <a:srgbClr val="133D34"/>
                </a:solidFill>
                <a:latin typeface="Aptos" panose="02110004020202020204"/>
              </a:rPr>
              <a:t>Discovering the History </a:t>
            </a:r>
          </a:p>
          <a:p>
            <a:pPr algn="r" defTabSz="771571"/>
            <a:r>
              <a:rPr lang="en-US" sz="3038" b="1" dirty="0">
                <a:solidFill>
                  <a:srgbClr val="133D34"/>
                </a:solidFill>
                <a:latin typeface="Aptos" panose="02110004020202020204"/>
              </a:rPr>
              <a:t>of Your Home</a:t>
            </a:r>
          </a:p>
          <a:p>
            <a:pPr algn="r" defTabSz="771571"/>
            <a:endParaRPr lang="en-US" sz="1688" dirty="0">
              <a:solidFill>
                <a:prstClr val="black"/>
              </a:solidFill>
              <a:latin typeface="Aptos" panose="02110004020202020204"/>
            </a:endParaRPr>
          </a:p>
        </p:txBody>
      </p:sp>
    </p:spTree>
    <p:extLst>
      <p:ext uri="{BB962C8B-B14F-4D97-AF65-F5344CB8AC3E}">
        <p14:creationId xmlns:p14="http://schemas.microsoft.com/office/powerpoint/2010/main" val="2610276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07231" y="557188"/>
            <a:ext cx="8872537" cy="1133499"/>
          </a:xfrm>
        </p:spPr>
        <p:txBody>
          <a:bodyPr>
            <a:noAutofit/>
          </a:bodyPr>
          <a:lstStyle/>
          <a:p>
            <a:pPr algn="ctr"/>
            <a:r>
              <a:rPr lang="en-US" b="1" dirty="0">
                <a:solidFill>
                  <a:srgbClr val="133D34"/>
                </a:solidFill>
                <a:latin typeface="+mn-lt"/>
              </a:rPr>
              <a:t>Omaha Public Library</a:t>
            </a:r>
            <a:br>
              <a:rPr lang="en-US" b="1" dirty="0">
                <a:solidFill>
                  <a:srgbClr val="133D34"/>
                </a:solidFill>
                <a:latin typeface="+mn-lt"/>
              </a:rPr>
            </a:br>
            <a:r>
              <a:rPr lang="en-US" sz="3200" b="1" dirty="0">
                <a:solidFill>
                  <a:srgbClr val="133D34"/>
                </a:solidFill>
                <a:latin typeface="+mn-lt"/>
              </a:rPr>
              <a:t>OmahaLibrary.org &gt; Resources </a:t>
            </a:r>
            <a:br>
              <a:rPr lang="en-US" b="1" dirty="0">
                <a:solidFill>
                  <a:srgbClr val="133D34"/>
                </a:solidFill>
                <a:latin typeface="+mn-lt"/>
              </a:rPr>
            </a:br>
            <a:endParaRPr lang="en-US" b="1" dirty="0">
              <a:solidFill>
                <a:srgbClr val="133D34"/>
              </a:solidFill>
              <a:latin typeface="+mn-lt"/>
            </a:endParaRPr>
          </a:p>
        </p:txBody>
      </p:sp>
      <p:graphicFrame>
        <p:nvGraphicFramePr>
          <p:cNvPr id="42" name="Content Placeholder 3">
            <a:extLst>
              <a:ext uri="{FF2B5EF4-FFF2-40B4-BE49-F238E27FC236}">
                <a16:creationId xmlns:a16="http://schemas.microsoft.com/office/drawing/2014/main" id="{BC2798F4-CCDF-6D60-5943-DF8EEA3FB0D8}"/>
              </a:ext>
            </a:extLst>
          </p:cNvPr>
          <p:cNvGraphicFramePr>
            <a:graphicFrameLocks noGrp="1"/>
          </p:cNvGraphicFramePr>
          <p:nvPr>
            <p:ph idx="1"/>
            <p:extLst>
              <p:ext uri="{D42A27DB-BD31-4B8C-83A1-F6EECF244321}">
                <p14:modId xmlns:p14="http://schemas.microsoft.com/office/powerpoint/2010/main" val="3594259028"/>
              </p:ext>
            </p:extLst>
          </p:nvPr>
        </p:nvGraphicFramePr>
        <p:xfrm>
          <a:off x="707231" y="1828800"/>
          <a:ext cx="8872537"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6375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1F2E5B-FC30-1FDA-1ABA-EF83B539BD6D}"/>
              </a:ext>
            </a:extLst>
          </p:cNvPr>
          <p:cNvSpPr txBox="1"/>
          <p:nvPr/>
        </p:nvSpPr>
        <p:spPr>
          <a:xfrm>
            <a:off x="3776133" y="5970452"/>
            <a:ext cx="6350222" cy="369332"/>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83B0F0D5-ACC8-FD1F-F545-BF0F97EF5857}"/>
              </a:ext>
            </a:extLst>
          </p:cNvPr>
          <p:cNvSpPr txBox="1"/>
          <p:nvPr/>
        </p:nvSpPr>
        <p:spPr>
          <a:xfrm>
            <a:off x="295836" y="5685416"/>
            <a:ext cx="9884142" cy="646331"/>
          </a:xfrm>
          <a:prstGeom prst="rect">
            <a:avLst/>
          </a:prstGeom>
          <a:noFill/>
        </p:spPr>
        <p:txBody>
          <a:bodyPr wrap="square" rtlCol="0">
            <a:spAutoFit/>
          </a:bodyPr>
          <a:lstStyle/>
          <a:p>
            <a:pPr algn="ctr"/>
            <a:r>
              <a:rPr lang="en-US" sz="3600" b="1" dirty="0">
                <a:hlinkClick r:id="rId2"/>
              </a:rPr>
              <a:t>www.OmahaLibrary.org</a:t>
            </a:r>
            <a:r>
              <a:rPr lang="en-US" sz="3600" b="1" dirty="0"/>
              <a:t> </a:t>
            </a:r>
          </a:p>
        </p:txBody>
      </p:sp>
      <p:pic>
        <p:nvPicPr>
          <p:cNvPr id="2" name="Picture 1" descr="The image depicts a stylized, green shield with a circular crest, featuring a distinctive, intricate design.&#10;&#10;AI-generated content may be incorrect.">
            <a:extLst>
              <a:ext uri="{FF2B5EF4-FFF2-40B4-BE49-F238E27FC236}">
                <a16:creationId xmlns:a16="http://schemas.microsoft.com/office/drawing/2014/main" id="{8B81088E-F98A-2A01-70E0-04272A0745C6}"/>
              </a:ext>
            </a:extLst>
          </p:cNvPr>
          <p:cNvPicPr>
            <a:picLocks noChangeAspect="1"/>
          </p:cNvPicPr>
          <p:nvPr/>
        </p:nvPicPr>
        <p:blipFill>
          <a:blip r:embed="rId3"/>
          <a:stretch>
            <a:fillRect/>
          </a:stretch>
        </p:blipFill>
        <p:spPr>
          <a:xfrm>
            <a:off x="9361556" y="6018851"/>
            <a:ext cx="667814" cy="662842"/>
          </a:xfrm>
          <a:prstGeom prst="rect">
            <a:avLst/>
          </a:prstGeom>
        </p:spPr>
      </p:pic>
      <p:pic>
        <p:nvPicPr>
          <p:cNvPr id="13" name="Content Placeholder 12">
            <a:extLst>
              <a:ext uri="{FF2B5EF4-FFF2-40B4-BE49-F238E27FC236}">
                <a16:creationId xmlns:a16="http://schemas.microsoft.com/office/drawing/2014/main" id="{B8129BB0-C5D8-2EEA-9287-9BC28318B24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b="13920"/>
          <a:stretch>
            <a:fillRect/>
          </a:stretch>
        </p:blipFill>
        <p:spPr>
          <a:xfrm>
            <a:off x="85314" y="61370"/>
            <a:ext cx="10110572" cy="4623585"/>
          </a:xfrm>
          <a:prstGeom prst="rect">
            <a:avLst/>
          </a:prstGeom>
        </p:spPr>
      </p:pic>
    </p:spTree>
    <p:extLst>
      <p:ext uri="{BB962C8B-B14F-4D97-AF65-F5344CB8AC3E}">
        <p14:creationId xmlns:p14="http://schemas.microsoft.com/office/powerpoint/2010/main" val="2313403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9ED42071-BE17-AACD-1D43-A767BA6B2E5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440" y="274328"/>
            <a:ext cx="9867454" cy="5280311"/>
          </a:xfrm>
        </p:spPr>
      </p:pic>
    </p:spTree>
    <p:extLst>
      <p:ext uri="{BB962C8B-B14F-4D97-AF65-F5344CB8AC3E}">
        <p14:creationId xmlns:p14="http://schemas.microsoft.com/office/powerpoint/2010/main" val="210568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Box 2">
            <a:extLst>
              <a:ext uri="{FF2B5EF4-FFF2-40B4-BE49-F238E27FC236}">
                <a16:creationId xmlns:a16="http://schemas.microsoft.com/office/drawing/2014/main" id="{740F13FA-42D1-9DB7-AEB1-2A3E4FC3F115}"/>
              </a:ext>
            </a:extLst>
          </p:cNvPr>
          <p:cNvSpPr txBox="1"/>
          <p:nvPr/>
        </p:nvSpPr>
        <p:spPr>
          <a:xfrm>
            <a:off x="167919" y="5965115"/>
            <a:ext cx="9926961" cy="584775"/>
          </a:xfrm>
          <a:prstGeom prst="rect">
            <a:avLst/>
          </a:prstGeom>
          <a:noFill/>
        </p:spPr>
        <p:txBody>
          <a:bodyPr wrap="square" rtlCol="0">
            <a:spAutoFit/>
          </a:bodyPr>
          <a:lstStyle/>
          <a:p>
            <a:pPr algn="ctr"/>
            <a:r>
              <a:rPr lang="en-US" sz="3200" b="1" dirty="0"/>
              <a:t>Omaha World-Herald Current and Historical </a:t>
            </a:r>
          </a:p>
        </p:txBody>
      </p:sp>
      <p:pic>
        <p:nvPicPr>
          <p:cNvPr id="7" name="Content Placeholder 6" descr="A screenshot of a computer">
            <a:extLst>
              <a:ext uri="{FF2B5EF4-FFF2-40B4-BE49-F238E27FC236}">
                <a16:creationId xmlns:a16="http://schemas.microsoft.com/office/drawing/2014/main" id="{368C379B-A4F7-60F8-0864-B9DC06ACDE9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3401" y="131294"/>
            <a:ext cx="10080197" cy="5355105"/>
          </a:xfrm>
        </p:spPr>
      </p:pic>
    </p:spTree>
    <p:extLst>
      <p:ext uri="{BB962C8B-B14F-4D97-AF65-F5344CB8AC3E}">
        <p14:creationId xmlns:p14="http://schemas.microsoft.com/office/powerpoint/2010/main" val="3296075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51E5-F6E2-2A02-13E1-9DC28D0C7B47}"/>
              </a:ext>
            </a:extLst>
          </p:cNvPr>
          <p:cNvSpPr>
            <a:spLocks noGrp="1"/>
          </p:cNvSpPr>
          <p:nvPr>
            <p:ph type="title"/>
          </p:nvPr>
        </p:nvSpPr>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8BA048A0-5868-5247-616D-4433C2823E2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14288"/>
          <a:stretch>
            <a:fillRect/>
          </a:stretch>
        </p:blipFill>
        <p:spPr>
          <a:xfrm>
            <a:off x="128345" y="112956"/>
            <a:ext cx="10229794" cy="4658060"/>
          </a:xfrm>
        </p:spPr>
      </p:pic>
      <p:sp>
        <p:nvSpPr>
          <p:cNvPr id="6" name="TextBox 5">
            <a:extLst>
              <a:ext uri="{FF2B5EF4-FFF2-40B4-BE49-F238E27FC236}">
                <a16:creationId xmlns:a16="http://schemas.microsoft.com/office/drawing/2014/main" id="{BE743B6E-F2C7-8E57-44C3-B668B35FA046}"/>
              </a:ext>
            </a:extLst>
          </p:cNvPr>
          <p:cNvSpPr txBox="1"/>
          <p:nvPr/>
        </p:nvSpPr>
        <p:spPr>
          <a:xfrm>
            <a:off x="446442" y="5454128"/>
            <a:ext cx="9660366" cy="584775"/>
          </a:xfrm>
          <a:prstGeom prst="rect">
            <a:avLst/>
          </a:prstGeom>
          <a:noFill/>
        </p:spPr>
        <p:txBody>
          <a:bodyPr wrap="square" rtlCol="0">
            <a:spAutoFit/>
          </a:bodyPr>
          <a:lstStyle/>
          <a:p>
            <a:pPr algn="ctr"/>
            <a:r>
              <a:rPr lang="en-US" sz="3200" b="1"/>
              <a:t>https://omahalibrary.org/resources/genealogy/</a:t>
            </a:r>
            <a:endParaRPr lang="en-US" sz="3200" b="1" dirty="0"/>
          </a:p>
        </p:txBody>
      </p:sp>
    </p:spTree>
    <p:extLst>
      <p:ext uri="{BB962C8B-B14F-4D97-AF65-F5344CB8AC3E}">
        <p14:creationId xmlns:p14="http://schemas.microsoft.com/office/powerpoint/2010/main" val="3118936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67" y="325369"/>
            <a:ext cx="3686008" cy="1956841"/>
          </a:xfrm>
        </p:spPr>
        <p:txBody>
          <a:bodyPr anchor="b">
            <a:normAutofit/>
          </a:bodyPr>
          <a:lstStyle/>
          <a:p>
            <a:r>
              <a:rPr lang="en-US" sz="4600" b="1" dirty="0">
                <a:solidFill>
                  <a:srgbClr val="133D34"/>
                </a:solidFill>
                <a:latin typeface="+mn-lt"/>
              </a:rPr>
              <a:t>Digital Sanborn Maps </a:t>
            </a:r>
          </a:p>
        </p:txBody>
      </p:sp>
      <p:sp>
        <p:nvSpPr>
          <p:cNvPr id="3" name="Content Placeholder 2"/>
          <p:cNvSpPr>
            <a:spLocks noGrp="1"/>
          </p:cNvSpPr>
          <p:nvPr>
            <p:ph idx="1"/>
          </p:nvPr>
        </p:nvSpPr>
        <p:spPr>
          <a:xfrm>
            <a:off x="540067" y="2872899"/>
            <a:ext cx="3580528" cy="3320668"/>
          </a:xfrm>
        </p:spPr>
        <p:txBody>
          <a:bodyPr>
            <a:normAutofit/>
          </a:bodyPr>
          <a:lstStyle/>
          <a:p>
            <a:r>
              <a:rPr lang="en-US" sz="2000" dirty="0">
                <a:solidFill>
                  <a:srgbClr val="133D34"/>
                </a:solidFill>
              </a:rPr>
              <a:t>Produced by a Fire Insurance Company to determine insurance rates for properties. </a:t>
            </a:r>
          </a:p>
          <a:p>
            <a:r>
              <a:rPr lang="en-US" sz="2000" dirty="0">
                <a:solidFill>
                  <a:srgbClr val="133D34"/>
                </a:solidFill>
              </a:rPr>
              <a:t>Digital and printed copy versions available at the Omaha Public Library or in City Planning. </a:t>
            </a:r>
          </a:p>
          <a:p>
            <a:r>
              <a:rPr lang="en-US" sz="2000" dirty="0">
                <a:solidFill>
                  <a:srgbClr val="133D34"/>
                </a:solidFill>
              </a:rPr>
              <a:t>For Omaha maps start in 1880’s and go through 1962. </a:t>
            </a:r>
          </a:p>
        </p:txBody>
      </p:sp>
      <p:pic>
        <p:nvPicPr>
          <p:cNvPr id="7" name="Picture 6" descr="A map of a neighborhood&#10;&#10;Description automatically generated">
            <a:extLst>
              <a:ext uri="{FF2B5EF4-FFF2-40B4-BE49-F238E27FC236}">
                <a16:creationId xmlns:a16="http://schemas.microsoft.com/office/drawing/2014/main" id="{70B3E7E8-B1CD-A1F6-2675-FA0B0054CF97}"/>
              </a:ext>
            </a:extLst>
          </p:cNvPr>
          <p:cNvPicPr>
            <a:picLocks noChangeAspect="1"/>
          </p:cNvPicPr>
          <p:nvPr/>
        </p:nvPicPr>
        <p:blipFill rotWithShape="1">
          <a:blip r:embed="rId3">
            <a:extLst>
              <a:ext uri="{28A0092B-C50C-407E-A947-70E740481C1C}">
                <a14:useLocalDpi xmlns:a14="http://schemas.microsoft.com/office/drawing/2010/main" val="0"/>
              </a:ext>
            </a:extLst>
          </a:blip>
          <a:srcRect t="1976" r="2" b="9406"/>
          <a:stretch/>
        </p:blipFill>
        <p:spPr>
          <a:xfrm>
            <a:off x="4481748" y="10"/>
            <a:ext cx="5803966"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7742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58973-34FA-431A-B1C7-A97CB8C41DE9}"/>
              </a:ext>
            </a:extLst>
          </p:cNvPr>
          <p:cNvSpPr>
            <a:spLocks noGrp="1"/>
          </p:cNvSpPr>
          <p:nvPr>
            <p:ph type="title"/>
          </p:nvPr>
        </p:nvSpPr>
        <p:spPr/>
        <p:txBody>
          <a:bodyPr/>
          <a:lstStyle/>
          <a:p>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D0038DC5-BD50-4E11-8212-2077C48583E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781" y="96908"/>
            <a:ext cx="10123184" cy="5694291"/>
          </a:xfrm>
        </p:spPr>
      </p:pic>
    </p:spTree>
    <p:extLst>
      <p:ext uri="{BB962C8B-B14F-4D97-AF65-F5344CB8AC3E}">
        <p14:creationId xmlns:p14="http://schemas.microsoft.com/office/powerpoint/2010/main" val="3316041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95AEE8FB-9A41-473E-D183-A86947B7B50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7771" y="1825625"/>
            <a:ext cx="8131458" cy="4351338"/>
          </a:xfrm>
          <a:prstGeom prst="rect">
            <a:avLst/>
          </a:prstGeom>
        </p:spPr>
      </p:pic>
      <p:sp>
        <p:nvSpPr>
          <p:cNvPr id="6" name="TextBox 5">
            <a:extLst>
              <a:ext uri="{FF2B5EF4-FFF2-40B4-BE49-F238E27FC236}">
                <a16:creationId xmlns:a16="http://schemas.microsoft.com/office/drawing/2014/main" id="{6A73A303-99AA-5812-1D36-2BEC92E86BE4}"/>
              </a:ext>
            </a:extLst>
          </p:cNvPr>
          <p:cNvSpPr txBox="1"/>
          <p:nvPr/>
        </p:nvSpPr>
        <p:spPr>
          <a:xfrm>
            <a:off x="122829" y="185221"/>
            <a:ext cx="9926471" cy="1200329"/>
          </a:xfrm>
          <a:prstGeom prst="rect">
            <a:avLst/>
          </a:prstGeom>
          <a:noFill/>
        </p:spPr>
        <p:txBody>
          <a:bodyPr wrap="square" rtlCol="0">
            <a:spAutoFit/>
          </a:bodyPr>
          <a:lstStyle/>
          <a:p>
            <a:pPr algn="ctr"/>
            <a:r>
              <a:rPr lang="en-US" sz="4000" b="1" dirty="0">
                <a:solidFill>
                  <a:srgbClr val="133D34"/>
                </a:solidFill>
              </a:rPr>
              <a:t>My Heritage Library Edition </a:t>
            </a:r>
          </a:p>
          <a:p>
            <a:pPr algn="ctr"/>
            <a:r>
              <a:rPr lang="en-US" sz="3200" b="1" dirty="0">
                <a:solidFill>
                  <a:srgbClr val="133D34"/>
                </a:solidFill>
              </a:rPr>
              <a:t>Census Data, Birth, Marriage, Death Records and More </a:t>
            </a:r>
          </a:p>
        </p:txBody>
      </p:sp>
    </p:spTree>
    <p:extLst>
      <p:ext uri="{BB962C8B-B14F-4D97-AF65-F5344CB8AC3E}">
        <p14:creationId xmlns:p14="http://schemas.microsoft.com/office/powerpoint/2010/main" val="1667931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3B89-18E5-4431-A968-C05F57656303}"/>
              </a:ext>
            </a:extLst>
          </p:cNvPr>
          <p:cNvSpPr>
            <a:spLocks noGrp="1"/>
          </p:cNvSpPr>
          <p:nvPr>
            <p:ph type="title"/>
          </p:nvPr>
        </p:nvSpPr>
        <p:spPr>
          <a:xfrm>
            <a:off x="4588829" y="557189"/>
            <a:ext cx="5256398" cy="2057043"/>
          </a:xfrm>
        </p:spPr>
        <p:txBody>
          <a:bodyPr vert="horz" lIns="91440" tIns="45720" rIns="91440" bIns="45720" rtlCol="0" anchor="ctr">
            <a:normAutofit/>
          </a:bodyPr>
          <a:lstStyle/>
          <a:p>
            <a:pPr algn="ctr"/>
            <a:r>
              <a:rPr lang="en-US" b="1" kern="1200" dirty="0">
                <a:solidFill>
                  <a:srgbClr val="133D34"/>
                </a:solidFill>
                <a:latin typeface="+mn-lt"/>
                <a:ea typeface="+mj-ea"/>
                <a:cs typeface="+mj-cs"/>
              </a:rPr>
              <a:t>City Directory Research</a:t>
            </a:r>
            <a:br>
              <a:rPr lang="en-US" b="1" kern="1200" dirty="0">
                <a:solidFill>
                  <a:srgbClr val="133D34"/>
                </a:solidFill>
                <a:latin typeface="+mn-lt"/>
                <a:ea typeface="+mj-ea"/>
                <a:cs typeface="+mj-cs"/>
              </a:rPr>
            </a:br>
            <a:r>
              <a:rPr lang="en-US" b="1" kern="1200" dirty="0">
                <a:solidFill>
                  <a:srgbClr val="133D34"/>
                </a:solidFill>
                <a:latin typeface="+mn-lt"/>
                <a:ea typeface="+mj-ea"/>
                <a:cs typeface="+mj-cs"/>
              </a:rPr>
              <a:t>1945 </a:t>
            </a:r>
          </a:p>
        </p:txBody>
      </p:sp>
      <p:pic>
        <p:nvPicPr>
          <p:cNvPr id="8" name="Content Placeholder 7">
            <a:extLst>
              <a:ext uri="{FF2B5EF4-FFF2-40B4-BE49-F238E27FC236}">
                <a16:creationId xmlns:a16="http://schemas.microsoft.com/office/drawing/2014/main" id="{FA8136A8-C383-F2A3-E4E8-B09A58E00E3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4733925" y="4776788"/>
            <a:ext cx="57150" cy="76200"/>
          </a:xfrm>
          <a:prstGeom prst="rect">
            <a:avLst/>
          </a:prstGeom>
        </p:spPr>
      </p:pic>
      <p:pic>
        <p:nvPicPr>
          <p:cNvPr id="15" name="Picture 14">
            <a:extLst>
              <a:ext uri="{FF2B5EF4-FFF2-40B4-BE49-F238E27FC236}">
                <a16:creationId xmlns:a16="http://schemas.microsoft.com/office/drawing/2014/main" id="{A89C36D7-F854-446A-36B8-6B6393A6FAAF}"/>
              </a:ext>
            </a:extLst>
          </p:cNvPr>
          <p:cNvPicPr>
            <a:picLocks noChangeAspect="1"/>
          </p:cNvPicPr>
          <p:nvPr/>
        </p:nvPicPr>
        <p:blipFill>
          <a:blip r:embed="rId4" cstate="print">
            <a:extLst>
              <a:ext uri="{28A0092B-C50C-407E-A947-70E740481C1C}">
                <a14:useLocalDpi xmlns:a14="http://schemas.microsoft.com/office/drawing/2010/main" val="0"/>
              </a:ext>
            </a:extLst>
          </a:blip>
          <a:srcRect r="6078"/>
          <a:stretch>
            <a:fillRect/>
          </a:stretch>
        </p:blipFill>
        <p:spPr>
          <a:xfrm>
            <a:off x="85548" y="3388331"/>
            <a:ext cx="4869320" cy="2853113"/>
          </a:xfrm>
          <a:prstGeom prst="rect">
            <a:avLst/>
          </a:prstGeom>
        </p:spPr>
      </p:pic>
      <p:pic>
        <p:nvPicPr>
          <p:cNvPr id="17" name="Picture 16">
            <a:extLst>
              <a:ext uri="{FF2B5EF4-FFF2-40B4-BE49-F238E27FC236}">
                <a16:creationId xmlns:a16="http://schemas.microsoft.com/office/drawing/2014/main" id="{C12C61F8-8B06-5AC7-59E5-648954B3D0AD}"/>
              </a:ext>
            </a:extLst>
          </p:cNvPr>
          <p:cNvPicPr>
            <a:picLocks noChangeAspect="1"/>
          </p:cNvPicPr>
          <p:nvPr/>
        </p:nvPicPr>
        <p:blipFill>
          <a:blip r:embed="rId5" cstate="print">
            <a:extLst>
              <a:ext uri="{28A0092B-C50C-407E-A947-70E740481C1C}">
                <a14:useLocalDpi xmlns:a14="http://schemas.microsoft.com/office/drawing/2010/main" val="0"/>
              </a:ext>
            </a:extLst>
          </a:blip>
          <a:srcRect l="7093" t="7087" r="14949" b="1277"/>
          <a:stretch>
            <a:fillRect/>
          </a:stretch>
        </p:blipFill>
        <p:spPr>
          <a:xfrm>
            <a:off x="5143500" y="3367754"/>
            <a:ext cx="4869320" cy="2933057"/>
          </a:xfrm>
          <a:prstGeom prst="rect">
            <a:avLst/>
          </a:prstGeom>
        </p:spPr>
      </p:pic>
      <p:pic>
        <p:nvPicPr>
          <p:cNvPr id="19" name="Picture 18">
            <a:extLst>
              <a:ext uri="{FF2B5EF4-FFF2-40B4-BE49-F238E27FC236}">
                <a16:creationId xmlns:a16="http://schemas.microsoft.com/office/drawing/2014/main" id="{D92D57AE-410B-FCE3-874A-935489AC3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036" y="60324"/>
            <a:ext cx="4015228" cy="3157553"/>
          </a:xfrm>
          <a:prstGeom prst="rect">
            <a:avLst/>
          </a:prstGeom>
        </p:spPr>
      </p:pic>
    </p:spTree>
    <p:extLst>
      <p:ext uri="{BB962C8B-B14F-4D97-AF65-F5344CB8AC3E}">
        <p14:creationId xmlns:p14="http://schemas.microsoft.com/office/powerpoint/2010/main" val="3771835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366" y="321732"/>
            <a:ext cx="5955447" cy="1964266"/>
          </a:xfrm>
          <a:prstGeom prst="rect">
            <a:avLst/>
          </a:prstGeom>
          <a:solidFill>
            <a:srgbClr val="5F5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4" descr="http://durhammuseum.contentdm.oclc.org/utils/ajaxhelper/?CISOROOT=p15426coll1&amp;CISOPTR=11507&amp;action=2&amp;DMSCALE=15&amp;DMWIDTH=512&amp;DMHEIGHT=460&amp;DMX=0&amp;DMY=0&amp;DMTEXT=personal!38th%20st&amp;DMROTATE=0"/>
          <p:cNvPicPr>
            <a:picLocks noChangeAspect="1" noChangeArrowheads="1"/>
          </p:cNvPicPr>
          <p:nvPr/>
        </p:nvPicPr>
        <p:blipFill rotWithShape="1">
          <a:blip r:embed="rId3" cstate="print"/>
          <a:srcRect l="2236" r="33870" b="3"/>
          <a:stretch/>
        </p:blipFill>
        <p:spPr bwMode="auto">
          <a:xfrm>
            <a:off x="276369" y="2454903"/>
            <a:ext cx="2904863" cy="4080254"/>
          </a:xfrm>
          <a:prstGeom prst="rect">
            <a:avLst/>
          </a:prstGeom>
          <a:noFill/>
        </p:spPr>
      </p:pic>
      <p:pic>
        <p:nvPicPr>
          <p:cNvPr id="10" name="Picture 6" descr="Museum General Photo Collection"/>
          <p:cNvPicPr>
            <a:picLocks noChangeAspect="1" noChangeArrowheads="1"/>
          </p:cNvPicPr>
          <p:nvPr/>
        </p:nvPicPr>
        <p:blipFill rotWithShape="1">
          <a:blip r:embed="rId4" cstate="print"/>
          <a:srcRect t="2439" r="2" b="15406"/>
          <a:stretch/>
        </p:blipFill>
        <p:spPr bwMode="auto">
          <a:xfrm>
            <a:off x="3326281" y="2454902"/>
            <a:ext cx="2904865" cy="1958184"/>
          </a:xfrm>
          <a:prstGeom prst="rect">
            <a:avLst/>
          </a:prstGeom>
          <a:noFill/>
        </p:spPr>
      </p:pic>
      <p:pic>
        <p:nvPicPr>
          <p:cNvPr id="4" name="Picture 3" descr="24x30 5 logo panel.jpg"/>
          <p:cNvPicPr>
            <a:picLocks noChangeAspect="1"/>
          </p:cNvPicPr>
          <p:nvPr/>
        </p:nvPicPr>
        <p:blipFill rotWithShape="1">
          <a:blip r:embed="rId5" cstate="print"/>
          <a:srcRect t="14840" r="5" b="5"/>
          <a:stretch/>
        </p:blipFill>
        <p:spPr>
          <a:xfrm>
            <a:off x="3325270" y="4572285"/>
            <a:ext cx="2908649" cy="1956816"/>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6197" y="321732"/>
            <a:ext cx="3639341"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483048" y="1096369"/>
            <a:ext cx="3194147" cy="5144774"/>
          </a:xfrm>
          <a:prstGeom prst="rect">
            <a:avLst/>
          </a:prstGeom>
        </p:spPr>
        <p:txBody>
          <a:bodyPr vert="horz" lIns="91440" tIns="45720" rIns="91440" bIns="45720" rtlCol="0" anchor="ctr">
            <a:normAutofit fontScale="85000"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Archive contains more than 1 million images spanning from the 1860s to the 1990s.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Search Online first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Or open by appointment - Tuesday-Friday 10:30-3:30, or the first Saturday of the month.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Policies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https://durhammuseum.org/exhibits-collections/photo-archive/</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Photoarchive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@durhammuseum.org</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8684F56-69EB-426A-9D41-29DAD933D3BE}"/>
              </a:ext>
            </a:extLst>
          </p:cNvPr>
          <p:cNvSpPr txBox="1"/>
          <p:nvPr/>
        </p:nvSpPr>
        <p:spPr>
          <a:xfrm>
            <a:off x="4685731" y="2972937"/>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3C66FC-6407-4531-95B9-57D35DE6CB64}"/>
              </a:ext>
            </a:extLst>
          </p:cNvPr>
          <p:cNvSpPr txBox="1"/>
          <p:nvPr/>
        </p:nvSpPr>
        <p:spPr>
          <a:xfrm>
            <a:off x="418531" y="859809"/>
            <a:ext cx="5619323" cy="701731"/>
          </a:xfrm>
          <a:prstGeom prst="rect">
            <a:avLst/>
          </a:prstGeom>
          <a:noFill/>
        </p:spPr>
        <p:txBody>
          <a:bodyPr wrap="square">
            <a:spAutoFit/>
          </a:bodyPr>
          <a:lstStyle/>
          <a:p>
            <a:pPr marL="57150" marR="0" lvl="0" indent="0" algn="ctr" defTabSz="914400"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rPr>
              <a:t>The Durham Museum </a:t>
            </a:r>
          </a:p>
        </p:txBody>
      </p:sp>
    </p:spTree>
    <p:extLst>
      <p:ext uri="{BB962C8B-B14F-4D97-AF65-F5344CB8AC3E}">
        <p14:creationId xmlns:p14="http://schemas.microsoft.com/office/powerpoint/2010/main" val="32057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58184" y="547505"/>
            <a:ext cx="3794387" cy="56029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dirty="0">
                <a:solidFill>
                  <a:srgbClr val="133D34"/>
                </a:solidFill>
                <a:latin typeface="Aptos" panose="02110004020202020204"/>
              </a:rPr>
              <a:t>Why is Researching the History of Properties Important? </a:t>
            </a:r>
            <a:endParaRPr lang="en-US" sz="4800" b="1" kern="1200" dirty="0">
              <a:solidFill>
                <a:schemeClr val="tx1"/>
              </a:solidFill>
              <a:ea typeface="+mj-ea"/>
              <a:cs typeface="+mj-cs"/>
            </a:endParaRPr>
          </a:p>
        </p:txBody>
      </p:sp>
      <p:pic>
        <p:nvPicPr>
          <p:cNvPr id="10" name="Picture 9" descr="Sanborn Map Prospect Hill Neighborhood "/>
          <p:cNvPicPr>
            <a:picLocks noChangeAspect="1"/>
          </p:cNvPicPr>
          <p:nvPr/>
        </p:nvPicPr>
        <p:blipFill>
          <a:blip r:embed="rId2" cstate="print"/>
          <a:stretch>
            <a:fillRect/>
          </a:stretch>
        </p:blipFill>
        <p:spPr>
          <a:xfrm>
            <a:off x="4052571" y="1103287"/>
            <a:ext cx="2841393" cy="225548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descr="3000 Hamilton Block &#10;"/>
          <p:cNvPicPr>
            <a:picLocks noChangeAspect="1"/>
          </p:cNvPicPr>
          <p:nvPr/>
        </p:nvPicPr>
        <p:blipFill>
          <a:blip r:embed="rId3" cstate="print"/>
          <a:stretch>
            <a:fillRect/>
          </a:stretch>
        </p:blipFill>
        <p:spPr>
          <a:xfrm>
            <a:off x="7087278" y="1078203"/>
            <a:ext cx="3027710" cy="227078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1" name="Picture 10" descr="1920 N. 34th Street "/>
          <p:cNvPicPr>
            <a:picLocks noChangeAspect="1"/>
          </p:cNvPicPr>
          <p:nvPr/>
        </p:nvPicPr>
        <p:blipFill>
          <a:blip r:embed="rId4" cstate="print"/>
          <a:stretch>
            <a:fillRect/>
          </a:stretch>
        </p:blipFill>
        <p:spPr>
          <a:xfrm>
            <a:off x="7087278" y="3571483"/>
            <a:ext cx="2792162" cy="209412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8" descr="1520 N 33rd Street &#10;"/>
          <p:cNvPicPr>
            <a:picLocks noChangeAspect="1"/>
          </p:cNvPicPr>
          <p:nvPr/>
        </p:nvPicPr>
        <p:blipFill>
          <a:blip r:embed="rId5" cstate="print"/>
          <a:stretch>
            <a:fillRect/>
          </a:stretch>
        </p:blipFill>
        <p:spPr>
          <a:xfrm>
            <a:off x="4101803" y="3571483"/>
            <a:ext cx="2792161" cy="209412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Picture 1" descr="The image depicts a stylized, green shield with a circular crest, featuring a distinctive, intricate design.&#10;&#10;AI-generated content may be incorrect.">
            <a:extLst>
              <a:ext uri="{FF2B5EF4-FFF2-40B4-BE49-F238E27FC236}">
                <a16:creationId xmlns:a16="http://schemas.microsoft.com/office/drawing/2014/main" id="{D223BD9C-DBA4-54CE-51D3-10CC518024D5}"/>
              </a:ext>
            </a:extLst>
          </p:cNvPr>
          <p:cNvPicPr>
            <a:picLocks noChangeAspect="1"/>
          </p:cNvPicPr>
          <p:nvPr/>
        </p:nvPicPr>
        <p:blipFill>
          <a:blip r:embed="rId6"/>
          <a:stretch>
            <a:fillRect/>
          </a:stretch>
        </p:blipFill>
        <p:spPr>
          <a:xfrm>
            <a:off x="9211626" y="6107437"/>
            <a:ext cx="667814" cy="662842"/>
          </a:xfrm>
          <a:prstGeom prst="rect">
            <a:avLst/>
          </a:prstGeom>
        </p:spPr>
      </p:pic>
    </p:spTree>
    <p:extLst>
      <p:ext uri="{BB962C8B-B14F-4D97-AF65-F5344CB8AC3E}">
        <p14:creationId xmlns:p14="http://schemas.microsoft.com/office/powerpoint/2010/main" val="20404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366" y="321732"/>
            <a:ext cx="5955447" cy="1964266"/>
          </a:xfrm>
          <a:prstGeom prst="rect">
            <a:avLst/>
          </a:prstGeom>
          <a:solidFill>
            <a:srgbClr val="564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98" name="Rectangle 2"/>
          <p:cNvSpPr>
            <a:spLocks noGrp="1" noChangeArrowheads="1"/>
          </p:cNvSpPr>
          <p:nvPr>
            <p:ph type="title"/>
          </p:nvPr>
        </p:nvSpPr>
        <p:spPr>
          <a:xfrm>
            <a:off x="442341" y="491260"/>
            <a:ext cx="5563846" cy="1625210"/>
          </a:xfrm>
        </p:spPr>
        <p:txBody>
          <a:bodyPr>
            <a:normAutofit/>
          </a:bodyPr>
          <a:lstStyle/>
          <a:p>
            <a:pPr eaLnBrk="1" hangingPunct="1"/>
            <a:r>
              <a:rPr lang="en-US" b="1" dirty="0">
                <a:solidFill>
                  <a:srgbClr val="FFFFFF"/>
                </a:solidFill>
                <a:latin typeface="+mn-lt"/>
              </a:rPr>
              <a:t>Douglas County Historical Society</a:t>
            </a:r>
          </a:p>
        </p:txBody>
      </p:sp>
      <p:pic>
        <p:nvPicPr>
          <p:cNvPr id="4101" name="Picture 5" descr="43 SW corner 12th and Douglas"/>
          <p:cNvPicPr>
            <a:picLocks noChangeAspect="1" noChangeArrowheads="1"/>
          </p:cNvPicPr>
          <p:nvPr/>
        </p:nvPicPr>
        <p:blipFill rotWithShape="1">
          <a:blip r:embed="rId3">
            <a:extLst>
              <a:ext uri="{28A0092B-C50C-407E-A947-70E740481C1C}">
                <a14:useLocalDpi xmlns:a14="http://schemas.microsoft.com/office/drawing/2010/main" val="0"/>
              </a:ext>
            </a:extLst>
          </a:blip>
          <a:srcRect l="11874" r="28875" b="-3"/>
          <a:stretch/>
        </p:blipFill>
        <p:spPr bwMode="auto">
          <a:xfrm>
            <a:off x="276366" y="2454903"/>
            <a:ext cx="2904864" cy="40802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Sam Reynolds Home Sold"/>
          <p:cNvPicPr>
            <a:picLocks noChangeAspect="1" noChangeArrowheads="1"/>
          </p:cNvPicPr>
          <p:nvPr/>
        </p:nvPicPr>
        <p:blipFill rotWithShape="1">
          <a:blip r:embed="rId4">
            <a:extLst>
              <a:ext uri="{28A0092B-C50C-407E-A947-70E740481C1C}">
                <a14:useLocalDpi xmlns:a14="http://schemas.microsoft.com/office/drawing/2010/main" val="0"/>
              </a:ext>
            </a:extLst>
          </a:blip>
          <a:srcRect r="4576" b="-3"/>
          <a:stretch/>
        </p:blipFill>
        <p:spPr bwMode="auto">
          <a:xfrm>
            <a:off x="3326281" y="2454901"/>
            <a:ext cx="2904865" cy="40802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ectangle 7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6197" y="321732"/>
            <a:ext cx="3639341"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99" name="Rectangle 3"/>
          <p:cNvSpPr>
            <a:spLocks noGrp="1" noChangeArrowheads="1"/>
          </p:cNvSpPr>
          <p:nvPr>
            <p:ph idx="1"/>
          </p:nvPr>
        </p:nvSpPr>
        <p:spPr>
          <a:xfrm>
            <a:off x="6545942" y="367696"/>
            <a:ext cx="3464691" cy="6125028"/>
          </a:xfrm>
        </p:spPr>
        <p:txBody>
          <a:bodyPr anchor="ctr">
            <a:normAutofit/>
          </a:bodyPr>
          <a:lstStyle/>
          <a:p>
            <a:pPr marL="0" indent="0" eaLnBrk="1" hangingPunct="1">
              <a:buNone/>
            </a:pPr>
            <a:r>
              <a:rPr lang="en-US" sz="2200" dirty="0">
                <a:solidFill>
                  <a:srgbClr val="FFFFFF"/>
                </a:solidFill>
              </a:rPr>
              <a:t>Bound Newspapers</a:t>
            </a:r>
          </a:p>
          <a:p>
            <a:pPr marL="0" indent="0" eaLnBrk="1" hangingPunct="1">
              <a:buNone/>
            </a:pPr>
            <a:r>
              <a:rPr lang="en-US" sz="2200" dirty="0">
                <a:solidFill>
                  <a:srgbClr val="FFFFFF"/>
                </a:solidFill>
              </a:rPr>
              <a:t>Clipping Files</a:t>
            </a:r>
          </a:p>
          <a:p>
            <a:pPr marL="0" indent="0" eaLnBrk="1" hangingPunct="1">
              <a:buNone/>
            </a:pPr>
            <a:r>
              <a:rPr lang="en-US" sz="2200" dirty="0">
                <a:solidFill>
                  <a:srgbClr val="FFFFFF"/>
                </a:solidFill>
              </a:rPr>
              <a:t>City Directories</a:t>
            </a:r>
          </a:p>
          <a:p>
            <a:pPr marL="0" indent="0" eaLnBrk="1" hangingPunct="1">
              <a:buNone/>
            </a:pPr>
            <a:r>
              <a:rPr lang="en-US" sz="2200" dirty="0">
                <a:solidFill>
                  <a:srgbClr val="FFFFFF"/>
                </a:solidFill>
              </a:rPr>
              <a:t>County Records – Birth, Death, Marriage, Naturalization</a:t>
            </a:r>
          </a:p>
          <a:p>
            <a:pPr marL="0" indent="0" eaLnBrk="1" hangingPunct="1">
              <a:buNone/>
            </a:pPr>
            <a:r>
              <a:rPr lang="en-US" sz="2200" dirty="0">
                <a:solidFill>
                  <a:srgbClr val="FFFFFF"/>
                </a:solidFill>
              </a:rPr>
              <a:t>Images – 30,000</a:t>
            </a:r>
          </a:p>
          <a:p>
            <a:pPr marL="457200" lvl="1" indent="0" eaLnBrk="1" hangingPunct="1">
              <a:buNone/>
            </a:pPr>
            <a:r>
              <a:rPr lang="en-US" sz="2200" dirty="0">
                <a:solidFill>
                  <a:srgbClr val="FFFFFF"/>
                </a:solidFill>
              </a:rPr>
              <a:t>William Wentworth Collection</a:t>
            </a:r>
          </a:p>
          <a:p>
            <a:pPr marL="457200" lvl="1" indent="0" eaLnBrk="1" hangingPunct="1">
              <a:buNone/>
            </a:pPr>
            <a:r>
              <a:rPr lang="en-US" sz="2200" dirty="0">
                <a:solidFill>
                  <a:srgbClr val="FFFFFF"/>
                </a:solidFill>
              </a:rPr>
              <a:t>William Henry Jackson</a:t>
            </a:r>
          </a:p>
          <a:p>
            <a:pPr marL="457200" lvl="1" indent="0" eaLnBrk="1" hangingPunct="1">
              <a:buNone/>
            </a:pPr>
            <a:r>
              <a:rPr lang="en-US" sz="2200" dirty="0">
                <a:solidFill>
                  <a:srgbClr val="FFFFFF"/>
                </a:solidFill>
              </a:rPr>
              <a:t>Benson Historical Society</a:t>
            </a:r>
          </a:p>
        </p:txBody>
      </p:sp>
    </p:spTree>
    <p:extLst>
      <p:ext uri="{BB962C8B-B14F-4D97-AF65-F5344CB8AC3E}">
        <p14:creationId xmlns:p14="http://schemas.microsoft.com/office/powerpoint/2010/main" val="3266720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366" y="321732"/>
            <a:ext cx="5955447" cy="1964266"/>
          </a:xfrm>
          <a:prstGeom prst="rect">
            <a:avLst/>
          </a:prstGeom>
          <a:solidFill>
            <a:srgbClr val="5B534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2341" y="491260"/>
            <a:ext cx="5563846" cy="1625210"/>
          </a:xfrm>
        </p:spPr>
        <p:txBody>
          <a:bodyPr>
            <a:normAutofit/>
          </a:bodyPr>
          <a:lstStyle/>
          <a:p>
            <a:r>
              <a:rPr lang="en-US" b="1" dirty="0">
                <a:solidFill>
                  <a:srgbClr val="FFFFFF"/>
                </a:solidFill>
                <a:latin typeface="Verdana" pitchFamily="34" charset="0"/>
                <a:ea typeface="Verdana" pitchFamily="34" charset="0"/>
                <a:cs typeface="Verdana" pitchFamily="34" charset="0"/>
              </a:rPr>
              <a:t>Postcards</a:t>
            </a:r>
            <a:endParaRPr lang="en-US" dirty="0">
              <a:solidFill>
                <a:srgbClr val="FFFFFF"/>
              </a:solidFill>
            </a:endParaRPr>
          </a:p>
        </p:txBody>
      </p:sp>
      <p:pic>
        <p:nvPicPr>
          <p:cNvPr id="1026" name="Picture 2" descr="C:\Users\Brett\Downloads\Geo A Joslyn Residence and Grounds.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l="525" r="2049" b="1"/>
          <a:stretch/>
        </p:blipFill>
        <p:spPr bwMode="auto">
          <a:xfrm>
            <a:off x="276367" y="2454903"/>
            <a:ext cx="5955446" cy="408025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6197" y="321732"/>
            <a:ext cx="3639341"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578295" y="491260"/>
            <a:ext cx="3266364" cy="5918639"/>
          </a:xfrm>
        </p:spPr>
        <p:txBody>
          <a:bodyPr anchor="ctr">
            <a:normAutofit fontScale="62500" lnSpcReduction="20000"/>
          </a:bodyPr>
          <a:lstStyle/>
          <a:p>
            <a:r>
              <a:rPr lang="en-US" sz="3100" dirty="0">
                <a:solidFill>
                  <a:srgbClr val="FFFFFF"/>
                </a:solidFill>
              </a:rPr>
              <a:t>Postcards of past and present, local and distant sites.</a:t>
            </a:r>
          </a:p>
          <a:p>
            <a:r>
              <a:rPr lang="en-US" sz="3100" dirty="0">
                <a:solidFill>
                  <a:srgbClr val="FFFFFF"/>
                </a:solidFill>
              </a:rPr>
              <a:t>Classic postcards of businesses, residences, parks, schools and city street scenes from a century ago. 1890s to 1960s. </a:t>
            </a:r>
          </a:p>
          <a:p>
            <a:r>
              <a:rPr lang="en-US" sz="3100" dirty="0">
                <a:solidFill>
                  <a:srgbClr val="FFFFFF"/>
                </a:solidFill>
              </a:rPr>
              <a:t>Brad &amp; Gina Stephens, Omaha Postcard and Collectibles Show, </a:t>
            </a:r>
            <a:r>
              <a:rPr lang="en-US" sz="3100" b="1" u="sng" dirty="0">
                <a:solidFill>
                  <a:schemeClr val="bg1"/>
                </a:solidFill>
                <a:hlinkClick r:id="rId4">
                  <a:extLst>
                    <a:ext uri="{A12FA001-AC4F-418D-AE19-62706E023703}">
                      <ahyp:hlinkClr xmlns:ahyp="http://schemas.microsoft.com/office/drawing/2018/hyperlinkcolor" val="tx"/>
                    </a:ext>
                  </a:extLst>
                </a:hlinkClick>
              </a:rPr>
              <a:t>omahapostcards@gmail.com</a:t>
            </a:r>
            <a:r>
              <a:rPr lang="en-US" sz="3100" b="1" u="sng" dirty="0">
                <a:solidFill>
                  <a:schemeClr val="bg1"/>
                </a:solidFill>
              </a:rPr>
              <a:t> </a:t>
            </a:r>
          </a:p>
          <a:p>
            <a:r>
              <a:rPr lang="en-US" sz="3100" b="1" dirty="0">
                <a:solidFill>
                  <a:srgbClr val="FFFFFF"/>
                </a:solidFill>
              </a:rPr>
              <a:t>March and August shows in Omaha. Next one is March 20-21 at Westside Community Center. </a:t>
            </a:r>
          </a:p>
          <a:p>
            <a:pPr marL="0" indent="0">
              <a:buNone/>
            </a:pPr>
            <a:endParaRPr lang="en-US" sz="1500" dirty="0">
              <a:solidFill>
                <a:srgbClr val="FFFFFF"/>
              </a:solidFill>
            </a:endParaRPr>
          </a:p>
          <a:p>
            <a:pPr marL="0" indent="0">
              <a:buNone/>
            </a:pPr>
            <a:endParaRPr lang="en-US" sz="1500" dirty="0">
              <a:solidFill>
                <a:srgbClr val="FFFFFF"/>
              </a:solidFill>
            </a:endParaRPr>
          </a:p>
          <a:p>
            <a:pPr marL="0" indent="0">
              <a:buNone/>
            </a:pPr>
            <a:endParaRPr lang="en-US" sz="1500" dirty="0">
              <a:solidFill>
                <a:srgbClr val="FFFFFF"/>
              </a:solidFill>
            </a:endParaRPr>
          </a:p>
          <a:p>
            <a:pPr marL="0" indent="0">
              <a:buNone/>
            </a:pPr>
            <a:endParaRPr lang="en-US" sz="1500" dirty="0">
              <a:solidFill>
                <a:srgbClr val="FFFFFF"/>
              </a:solidFill>
            </a:endParaRPr>
          </a:p>
          <a:p>
            <a:pPr marL="0" indent="0">
              <a:buNone/>
            </a:pPr>
            <a:endParaRPr lang="en-US" sz="1500" dirty="0">
              <a:solidFill>
                <a:srgbClr val="FFFFFF"/>
              </a:solidFill>
            </a:endParaRPr>
          </a:p>
          <a:p>
            <a:pPr marL="0" indent="0">
              <a:buNone/>
            </a:pPr>
            <a:r>
              <a:rPr lang="en-US" sz="1500" b="1" dirty="0">
                <a:solidFill>
                  <a:srgbClr val="FFFFFF"/>
                </a:solidFill>
              </a:rPr>
              <a:t>	</a:t>
            </a:r>
          </a:p>
        </p:txBody>
      </p:sp>
    </p:spTree>
    <p:extLst>
      <p:ext uri="{BB962C8B-B14F-4D97-AF65-F5344CB8AC3E}">
        <p14:creationId xmlns:p14="http://schemas.microsoft.com/office/powerpoint/2010/main" val="155491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366" y="321732"/>
            <a:ext cx="5955447" cy="1964266"/>
          </a:xfrm>
          <a:prstGeom prst="rect">
            <a:avLst/>
          </a:prstGeom>
          <a:solidFill>
            <a:srgbClr val="5B534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2341" y="491260"/>
            <a:ext cx="5563846" cy="1625210"/>
          </a:xfrm>
        </p:spPr>
        <p:txBody>
          <a:bodyPr>
            <a:normAutofit fontScale="90000"/>
          </a:bodyPr>
          <a:lstStyle/>
          <a:p>
            <a:r>
              <a:rPr lang="en-US" b="1" dirty="0">
                <a:solidFill>
                  <a:srgbClr val="FFFFFF"/>
                </a:solidFill>
                <a:latin typeface="Verdana" pitchFamily="34" charset="0"/>
                <a:ea typeface="Verdana" pitchFamily="34" charset="0"/>
                <a:cs typeface="Verdana" pitchFamily="34" charset="0"/>
              </a:rPr>
              <a:t>Nebraska State Historical Society</a:t>
            </a:r>
            <a:endParaRPr lang="en-US" dirty="0">
              <a:solidFill>
                <a:srgbClr val="FFFFFF"/>
              </a:solidFill>
            </a:endParaRP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6197" y="321732"/>
            <a:ext cx="3639341"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541827" y="491260"/>
            <a:ext cx="3266364" cy="5918639"/>
          </a:xfrm>
        </p:spPr>
        <p:txBody>
          <a:bodyPr anchor="ctr">
            <a:normAutofit fontScale="77500" lnSpcReduction="20000"/>
          </a:bodyPr>
          <a:lstStyle/>
          <a:p>
            <a:r>
              <a:rPr lang="en-US" sz="3100" b="1" dirty="0">
                <a:solidFill>
                  <a:srgbClr val="FFFFFF"/>
                </a:solidFill>
              </a:rPr>
              <a:t>Online Collections Search</a:t>
            </a:r>
          </a:p>
          <a:p>
            <a:r>
              <a:rPr lang="en-US" sz="3100" b="1" dirty="0">
                <a:solidFill>
                  <a:srgbClr val="FFFFFF"/>
                </a:solidFill>
              </a:rPr>
              <a:t>Newspaper Inventory</a:t>
            </a:r>
          </a:p>
          <a:p>
            <a:r>
              <a:rPr lang="en-US" sz="3100" b="1" dirty="0">
                <a:solidFill>
                  <a:srgbClr val="FFFFFF"/>
                </a:solidFill>
              </a:rPr>
              <a:t>History Nebraska Library Search</a:t>
            </a:r>
          </a:p>
          <a:p>
            <a:r>
              <a:rPr lang="en-US" sz="3100" b="1" dirty="0">
                <a:solidFill>
                  <a:srgbClr val="FFFFFF"/>
                </a:solidFill>
              </a:rPr>
              <a:t>Video Collection on YouTube</a:t>
            </a:r>
          </a:p>
          <a:p>
            <a:r>
              <a:rPr lang="en-US" sz="3100" b="1" dirty="0">
                <a:solidFill>
                  <a:srgbClr val="FFFFFF"/>
                </a:solidFill>
              </a:rPr>
              <a:t>Government Documents </a:t>
            </a:r>
          </a:p>
          <a:p>
            <a:r>
              <a:rPr lang="en-US" sz="3100" b="1" dirty="0">
                <a:solidFill>
                  <a:srgbClr val="FFFFFF"/>
                </a:solidFill>
              </a:rPr>
              <a:t>Architects and Their Work </a:t>
            </a:r>
          </a:p>
          <a:p>
            <a:pPr marL="0" indent="0">
              <a:buNone/>
            </a:pPr>
            <a:endParaRPr lang="en-US" sz="1500" b="1" dirty="0">
              <a:solidFill>
                <a:srgbClr val="FFFFFF"/>
              </a:solidFill>
            </a:endParaRPr>
          </a:p>
          <a:p>
            <a:pPr marL="0" indent="0">
              <a:buNone/>
            </a:pPr>
            <a:r>
              <a:rPr lang="en-US" sz="2600" b="1" dirty="0">
                <a:solidFill>
                  <a:srgbClr val="FFFFFF"/>
                </a:solidFill>
              </a:rPr>
              <a:t>https://history.nebraska.gov/collections/</a:t>
            </a:r>
          </a:p>
          <a:p>
            <a:pPr marL="0" indent="0">
              <a:buNone/>
            </a:pPr>
            <a:endParaRPr lang="en-US" sz="1500" b="1" dirty="0">
              <a:solidFill>
                <a:srgbClr val="FFFFFF"/>
              </a:solidFill>
            </a:endParaRPr>
          </a:p>
          <a:p>
            <a:pPr marL="0" indent="0">
              <a:buNone/>
            </a:pPr>
            <a:endParaRPr lang="en-US" sz="1500" dirty="0">
              <a:solidFill>
                <a:srgbClr val="FFFFFF"/>
              </a:solidFill>
            </a:endParaRPr>
          </a:p>
          <a:p>
            <a:pPr marL="0" indent="0">
              <a:buNone/>
            </a:pPr>
            <a:endParaRPr lang="en-US" sz="1500" dirty="0">
              <a:solidFill>
                <a:srgbClr val="FFFFFF"/>
              </a:solidFill>
            </a:endParaRPr>
          </a:p>
          <a:p>
            <a:pPr marL="0" indent="0">
              <a:buNone/>
            </a:pPr>
            <a:r>
              <a:rPr lang="en-US" sz="1500" b="1" dirty="0">
                <a:solidFill>
                  <a:srgbClr val="FFFFFF"/>
                </a:solidFill>
              </a:rPr>
              <a:t>	</a:t>
            </a:r>
          </a:p>
        </p:txBody>
      </p:sp>
      <p:pic>
        <p:nvPicPr>
          <p:cNvPr id="5" name="Picture 4" descr="A screenshot of a computer&#10;&#10;Description automatically generated">
            <a:extLst>
              <a:ext uri="{FF2B5EF4-FFF2-40B4-BE49-F238E27FC236}">
                <a16:creationId xmlns:a16="http://schemas.microsoft.com/office/drawing/2014/main" id="{76547B20-0473-FFE7-A5A8-77B784D6C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84" t="14541" r="11312"/>
          <a:stretch/>
        </p:blipFill>
        <p:spPr>
          <a:xfrm>
            <a:off x="328748" y="2424224"/>
            <a:ext cx="5903065" cy="3438737"/>
          </a:xfrm>
          <a:prstGeom prst="rect">
            <a:avLst/>
          </a:prstGeom>
        </p:spPr>
      </p:pic>
      <p:sp>
        <p:nvSpPr>
          <p:cNvPr id="6" name="TextBox 5">
            <a:extLst>
              <a:ext uri="{FF2B5EF4-FFF2-40B4-BE49-F238E27FC236}">
                <a16:creationId xmlns:a16="http://schemas.microsoft.com/office/drawing/2014/main" id="{30DD8BC5-151A-8574-6C08-EAD7BB6BAA6A}"/>
              </a:ext>
            </a:extLst>
          </p:cNvPr>
          <p:cNvSpPr txBox="1"/>
          <p:nvPr/>
        </p:nvSpPr>
        <p:spPr>
          <a:xfrm>
            <a:off x="2572422" y="2975393"/>
            <a:ext cx="5144844" cy="369332"/>
          </a:xfrm>
          <a:prstGeom prst="rect">
            <a:avLst/>
          </a:prstGeom>
          <a:noFill/>
        </p:spPr>
        <p:txBody>
          <a:bodyPr wrap="square">
            <a:spAutoFit/>
          </a:bodyPr>
          <a:lstStyle/>
          <a:p>
            <a:r>
              <a:rPr lang="en-US" dirty="0"/>
              <a:t>https://history.nebraska.gov/collections/</a:t>
            </a:r>
          </a:p>
        </p:txBody>
      </p:sp>
    </p:spTree>
    <p:extLst>
      <p:ext uri="{BB962C8B-B14F-4D97-AF65-F5344CB8AC3E}">
        <p14:creationId xmlns:p14="http://schemas.microsoft.com/office/powerpoint/2010/main" val="373399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C2992-2370-3224-21B4-33C675A7D076}"/>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7A274867-CDF7-CB2E-4697-CADD8BE056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2459" y="347448"/>
            <a:ext cx="3727850" cy="2909782"/>
          </a:xfrm>
          <a:prstGeom prst="rect">
            <a:avLst/>
          </a:prstGeom>
        </p:spPr>
      </p:pic>
      <p:sp>
        <p:nvSpPr>
          <p:cNvPr id="9" name="TextBox 8">
            <a:extLst>
              <a:ext uri="{FF2B5EF4-FFF2-40B4-BE49-F238E27FC236}">
                <a16:creationId xmlns:a16="http://schemas.microsoft.com/office/drawing/2014/main" id="{1D0BB376-AFB8-4B8D-EF32-352F47C5DB48}"/>
              </a:ext>
            </a:extLst>
          </p:cNvPr>
          <p:cNvSpPr txBox="1"/>
          <p:nvPr/>
        </p:nvSpPr>
        <p:spPr>
          <a:xfrm>
            <a:off x="5652356" y="3213574"/>
            <a:ext cx="3727850" cy="369332"/>
          </a:xfrm>
          <a:prstGeom prst="rect">
            <a:avLst/>
          </a:prstGeom>
          <a:noFill/>
        </p:spPr>
        <p:txBody>
          <a:bodyPr wrap="square" rtlCol="0">
            <a:spAutoFit/>
          </a:bodyPr>
          <a:lstStyle/>
          <a:p>
            <a:pPr algn="ctr"/>
            <a:r>
              <a:rPr lang="en-US" dirty="0">
                <a:solidFill>
                  <a:srgbClr val="133D34"/>
                </a:solidFill>
              </a:rPr>
              <a:t>5012 Parker Street </a:t>
            </a:r>
          </a:p>
        </p:txBody>
      </p:sp>
      <p:sp>
        <p:nvSpPr>
          <p:cNvPr id="10" name="TextBox 9">
            <a:extLst>
              <a:ext uri="{FF2B5EF4-FFF2-40B4-BE49-F238E27FC236}">
                <a16:creationId xmlns:a16="http://schemas.microsoft.com/office/drawing/2014/main" id="{8F1C644E-25B6-771D-3933-5300DCEA0A5D}"/>
              </a:ext>
            </a:extLst>
          </p:cNvPr>
          <p:cNvSpPr txBox="1"/>
          <p:nvPr/>
        </p:nvSpPr>
        <p:spPr>
          <a:xfrm>
            <a:off x="1518468" y="3189369"/>
            <a:ext cx="3681216" cy="369332"/>
          </a:xfrm>
          <a:prstGeom prst="rect">
            <a:avLst/>
          </a:prstGeom>
          <a:noFill/>
        </p:spPr>
        <p:txBody>
          <a:bodyPr wrap="square" rtlCol="0">
            <a:spAutoFit/>
          </a:bodyPr>
          <a:lstStyle/>
          <a:p>
            <a:pPr algn="ctr"/>
            <a:r>
              <a:rPr lang="en-US" dirty="0">
                <a:solidFill>
                  <a:srgbClr val="133D34"/>
                </a:solidFill>
              </a:rPr>
              <a:t>5104 Decatur Street </a:t>
            </a:r>
          </a:p>
        </p:txBody>
      </p:sp>
      <p:sp>
        <p:nvSpPr>
          <p:cNvPr id="11" name="TextBox 10">
            <a:extLst>
              <a:ext uri="{FF2B5EF4-FFF2-40B4-BE49-F238E27FC236}">
                <a16:creationId xmlns:a16="http://schemas.microsoft.com/office/drawing/2014/main" id="{710C548F-AE7D-C057-7D54-85F89EC88077}"/>
              </a:ext>
            </a:extLst>
          </p:cNvPr>
          <p:cNvSpPr txBox="1"/>
          <p:nvPr/>
        </p:nvSpPr>
        <p:spPr>
          <a:xfrm>
            <a:off x="5143501" y="4188603"/>
            <a:ext cx="4511487" cy="1384995"/>
          </a:xfrm>
          <a:prstGeom prst="rect">
            <a:avLst/>
          </a:prstGeom>
          <a:noFill/>
        </p:spPr>
        <p:txBody>
          <a:bodyPr wrap="square" rtlCol="0">
            <a:spAutoFit/>
          </a:bodyPr>
          <a:lstStyle/>
          <a:p>
            <a:pPr algn="r"/>
            <a:r>
              <a:rPr lang="en-US" sz="2800" b="1" dirty="0">
                <a:solidFill>
                  <a:srgbClr val="133D34"/>
                </a:solidFill>
              </a:rPr>
              <a:t>Nathaniel Dewell Collection </a:t>
            </a:r>
          </a:p>
          <a:p>
            <a:pPr algn="r"/>
            <a:r>
              <a:rPr lang="en-US" sz="2800" b="1" dirty="0">
                <a:solidFill>
                  <a:srgbClr val="133D34"/>
                </a:solidFill>
              </a:rPr>
              <a:t>at the Nebraska State Historical Society</a:t>
            </a:r>
          </a:p>
        </p:txBody>
      </p:sp>
      <p:pic>
        <p:nvPicPr>
          <p:cNvPr id="13" name="Picture 12">
            <a:extLst>
              <a:ext uri="{FF2B5EF4-FFF2-40B4-BE49-F238E27FC236}">
                <a16:creationId xmlns:a16="http://schemas.microsoft.com/office/drawing/2014/main" id="{A033D85A-CBB0-E039-3762-6B393026D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8468" y="308652"/>
            <a:ext cx="3681216" cy="2904922"/>
          </a:xfrm>
          <a:prstGeom prst="rect">
            <a:avLst/>
          </a:prstGeom>
        </p:spPr>
      </p:pic>
      <p:pic>
        <p:nvPicPr>
          <p:cNvPr id="20" name="Content Placeholder 19">
            <a:extLst>
              <a:ext uri="{FF2B5EF4-FFF2-40B4-BE49-F238E27FC236}">
                <a16:creationId xmlns:a16="http://schemas.microsoft.com/office/drawing/2014/main" id="{028F52C4-B7EE-DA4D-EAF4-1B928941E2B0}"/>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466192" y="3644427"/>
            <a:ext cx="3677307" cy="2816076"/>
          </a:xfrm>
          <a:prstGeom prst="rect">
            <a:avLst/>
          </a:prstGeom>
        </p:spPr>
      </p:pic>
      <p:sp>
        <p:nvSpPr>
          <p:cNvPr id="21" name="TextBox 20">
            <a:extLst>
              <a:ext uri="{FF2B5EF4-FFF2-40B4-BE49-F238E27FC236}">
                <a16:creationId xmlns:a16="http://schemas.microsoft.com/office/drawing/2014/main" id="{F1B294ED-62B8-8B82-DF06-573023D13FB1}"/>
              </a:ext>
            </a:extLst>
          </p:cNvPr>
          <p:cNvSpPr txBox="1"/>
          <p:nvPr/>
        </p:nvSpPr>
        <p:spPr>
          <a:xfrm>
            <a:off x="1466192" y="6460503"/>
            <a:ext cx="3677307" cy="369332"/>
          </a:xfrm>
          <a:prstGeom prst="rect">
            <a:avLst/>
          </a:prstGeom>
          <a:noFill/>
        </p:spPr>
        <p:txBody>
          <a:bodyPr wrap="square" rtlCol="0">
            <a:spAutoFit/>
          </a:bodyPr>
          <a:lstStyle/>
          <a:p>
            <a:pPr algn="ctr"/>
            <a:r>
              <a:rPr lang="en-US" dirty="0"/>
              <a:t>2507 N. 56</a:t>
            </a:r>
            <a:r>
              <a:rPr lang="en-US" baseline="30000" dirty="0"/>
              <a:t>th</a:t>
            </a:r>
            <a:r>
              <a:rPr lang="en-US" dirty="0"/>
              <a:t> Street </a:t>
            </a:r>
          </a:p>
        </p:txBody>
      </p:sp>
    </p:spTree>
    <p:extLst>
      <p:ext uri="{BB962C8B-B14F-4D97-AF65-F5344CB8AC3E}">
        <p14:creationId xmlns:p14="http://schemas.microsoft.com/office/powerpoint/2010/main" val="1537788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rett\Documents\Brett\Kristine Gerber\Restore Omaha\omaha-world-hera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376" y="-32182"/>
            <a:ext cx="4972965" cy="12700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Brett\Documents\Brett\Kristine Gerber\Restore Omaha\tornado.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362" y="3850828"/>
            <a:ext cx="4286250" cy="29079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3643" y="1341120"/>
            <a:ext cx="9258300" cy="3657600"/>
          </a:xfrm>
        </p:spPr>
        <p:txBody>
          <a:bodyPr>
            <a:normAutofit/>
          </a:bodyPr>
          <a:lstStyle/>
          <a:p>
            <a:pPr marL="0" indent="0" algn="ctr">
              <a:buNone/>
            </a:pPr>
            <a:r>
              <a:rPr lang="en-US" sz="2800" b="1" dirty="0">
                <a:solidFill>
                  <a:srgbClr val="133D34"/>
                </a:solidFill>
                <a:ea typeface="Verdana" pitchFamily="34" charset="0"/>
                <a:cs typeface="Verdana" pitchFamily="34" charset="0"/>
              </a:rPr>
              <a:t>More than 500,000 photos housed in the </a:t>
            </a:r>
          </a:p>
          <a:p>
            <a:pPr marL="0" indent="0" algn="ctr">
              <a:buNone/>
            </a:pPr>
            <a:r>
              <a:rPr lang="en-US" sz="2800" b="1" dirty="0">
                <a:solidFill>
                  <a:srgbClr val="133D34"/>
                </a:solidFill>
                <a:ea typeface="Verdana" pitchFamily="34" charset="0"/>
                <a:cs typeface="Verdana" pitchFamily="34" charset="0"/>
              </a:rPr>
              <a:t>World-Herald Library (1900 - 1997)</a:t>
            </a:r>
          </a:p>
          <a:p>
            <a:r>
              <a:rPr lang="en-US" sz="2400" dirty="0">
                <a:solidFill>
                  <a:srgbClr val="133D34"/>
                </a:solidFill>
                <a:ea typeface="Verdana" pitchFamily="34" charset="0"/>
                <a:cs typeface="Verdana" pitchFamily="34" charset="0"/>
              </a:rPr>
              <a:t>Negatives from May 1991 - December 1997</a:t>
            </a:r>
          </a:p>
          <a:p>
            <a:r>
              <a:rPr lang="en-US" sz="2400" dirty="0">
                <a:solidFill>
                  <a:srgbClr val="133D34"/>
                </a:solidFill>
                <a:ea typeface="Verdana" pitchFamily="34" charset="0"/>
                <a:cs typeface="Verdana" pitchFamily="34" charset="0"/>
              </a:rPr>
              <a:t>Digital Archive 1997 – present</a:t>
            </a:r>
          </a:p>
          <a:p>
            <a:r>
              <a:rPr lang="en-US" sz="2400" dirty="0">
                <a:solidFill>
                  <a:srgbClr val="133D34"/>
                </a:solidFill>
                <a:ea typeface="Verdana" pitchFamily="34" charset="0"/>
                <a:cs typeface="Verdana" pitchFamily="34" charset="0"/>
              </a:rPr>
              <a:t>Photographs before 1997 filed by name or subject</a:t>
            </a:r>
          </a:p>
        </p:txBody>
      </p:sp>
      <p:sp>
        <p:nvSpPr>
          <p:cNvPr id="5" name="TextBox 4"/>
          <p:cNvSpPr txBox="1"/>
          <p:nvPr/>
        </p:nvSpPr>
        <p:spPr>
          <a:xfrm>
            <a:off x="5254389" y="3898710"/>
            <a:ext cx="3621205" cy="3016210"/>
          </a:xfrm>
          <a:prstGeom prst="rect">
            <a:avLst/>
          </a:prstGeom>
          <a:noFill/>
        </p:spPr>
        <p:txBody>
          <a:bodyPr wrap="square" rtlCol="0">
            <a:spAutoFit/>
          </a:bodyPr>
          <a:lstStyle/>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endParaRPr lang="en-US" sz="1400" b="1" dirty="0">
              <a:latin typeface="Verdana" pitchFamily="34" charset="0"/>
              <a:ea typeface="Verdana" pitchFamily="34" charset="0"/>
              <a:cs typeface="Verdana" pitchFamily="34" charset="0"/>
            </a:endParaRPr>
          </a:p>
          <a:p>
            <a:pPr algn="ctr"/>
            <a:endParaRPr lang="en-US" sz="1200" b="1" dirty="0">
              <a:latin typeface="Verdana" pitchFamily="34" charset="0"/>
              <a:ea typeface="Verdana" pitchFamily="34" charset="0"/>
              <a:cs typeface="Verdana" pitchFamily="34" charset="0"/>
            </a:endParaRPr>
          </a:p>
          <a:p>
            <a:pPr algn="ctr"/>
            <a:endParaRPr lang="en-US" sz="1200" b="1" dirty="0">
              <a:latin typeface="Verdana" pitchFamily="34" charset="0"/>
              <a:ea typeface="Verdana" pitchFamily="34" charset="0"/>
              <a:cs typeface="Verdana" pitchFamily="34" charset="0"/>
            </a:endParaRPr>
          </a:p>
          <a:p>
            <a:pPr algn="ctr"/>
            <a:r>
              <a:rPr lang="en-US" sz="1200" b="1" dirty="0">
                <a:solidFill>
                  <a:srgbClr val="133D34"/>
                </a:solidFill>
                <a:latin typeface="Verdana" pitchFamily="34" charset="0"/>
                <a:ea typeface="Verdana" pitchFamily="34" charset="0"/>
                <a:cs typeface="Verdana" pitchFamily="34" charset="0"/>
              </a:rPr>
              <a:t>March 23, 1913 Easter Sunday Tornado. </a:t>
            </a:r>
          </a:p>
          <a:p>
            <a:pPr algn="ctr"/>
            <a:r>
              <a:rPr lang="en-US" sz="1200" b="1" dirty="0">
                <a:solidFill>
                  <a:srgbClr val="133D34"/>
                </a:solidFill>
                <a:latin typeface="Verdana" pitchFamily="34" charset="0"/>
                <a:ea typeface="Verdana" pitchFamily="34" charset="0"/>
                <a:cs typeface="Verdana" pitchFamily="34" charset="0"/>
              </a:rPr>
              <a:t>42nd &amp; Farnam, South Side of Street</a:t>
            </a:r>
          </a:p>
          <a:p>
            <a:pPr algn="ctr"/>
            <a:r>
              <a:rPr lang="en-US" sz="1600" b="1" dirty="0">
                <a:solidFill>
                  <a:srgbClr val="133D34"/>
                </a:solidFill>
              </a:rPr>
              <a:t> </a:t>
            </a:r>
          </a:p>
          <a:p>
            <a:pPr algn="ctr"/>
            <a:endParaRPr lang="en-US" sz="1600" b="1" dirty="0"/>
          </a:p>
        </p:txBody>
      </p:sp>
    </p:spTree>
    <p:extLst>
      <p:ext uri="{BB962C8B-B14F-4D97-AF65-F5344CB8AC3E}">
        <p14:creationId xmlns:p14="http://schemas.microsoft.com/office/powerpoint/2010/main" val="439122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133D34"/>
                </a:solidFill>
                <a:latin typeface="+mn-lt"/>
              </a:rPr>
              <a:t>Other Photo Resources </a:t>
            </a:r>
          </a:p>
        </p:txBody>
      </p:sp>
      <p:sp>
        <p:nvSpPr>
          <p:cNvPr id="3" name="Content Placeholder 2"/>
          <p:cNvSpPr>
            <a:spLocks noGrp="1"/>
          </p:cNvSpPr>
          <p:nvPr>
            <p:ph idx="1"/>
          </p:nvPr>
        </p:nvSpPr>
        <p:spPr/>
        <p:txBody>
          <a:bodyPr>
            <a:normAutofit/>
          </a:bodyPr>
          <a:lstStyle/>
          <a:p>
            <a:pPr marL="0" indent="0">
              <a:buNone/>
            </a:pPr>
            <a:r>
              <a:rPr lang="en-US" b="1" dirty="0">
                <a:solidFill>
                  <a:srgbClr val="133D34"/>
                </a:solidFill>
              </a:rPr>
              <a:t>National Archives Catalog</a:t>
            </a:r>
          </a:p>
          <a:p>
            <a:pPr marL="0" indent="0">
              <a:buNone/>
            </a:pPr>
            <a:r>
              <a:rPr lang="en-US" dirty="0">
                <a:solidFill>
                  <a:srgbClr val="133D34"/>
                </a:solidFill>
              </a:rPr>
              <a:t>https://www.archives.gov/research/catalog</a:t>
            </a:r>
          </a:p>
          <a:p>
            <a:pPr marL="0" indent="0">
              <a:buNone/>
            </a:pPr>
            <a:r>
              <a:rPr lang="en-US" b="1" dirty="0">
                <a:solidFill>
                  <a:srgbClr val="133D34"/>
                </a:solidFill>
              </a:rPr>
              <a:t>Library of Congress </a:t>
            </a:r>
          </a:p>
          <a:p>
            <a:pPr marL="0" indent="0">
              <a:buNone/>
            </a:pPr>
            <a:r>
              <a:rPr lang="en-US" dirty="0">
                <a:solidFill>
                  <a:srgbClr val="133D34"/>
                </a:solidFill>
              </a:rPr>
              <a:t>https://www.loc.gov/photos/ &gt; Search Omaha</a:t>
            </a:r>
          </a:p>
          <a:p>
            <a:pPr marL="0" indent="0">
              <a:buNone/>
            </a:pPr>
            <a:r>
              <a:rPr lang="en-US" b="1" dirty="0">
                <a:solidFill>
                  <a:srgbClr val="133D34"/>
                </a:solidFill>
              </a:rPr>
              <a:t>Local Ethnic Organizations </a:t>
            </a:r>
            <a:r>
              <a:rPr lang="en-US" dirty="0">
                <a:solidFill>
                  <a:srgbClr val="133D34"/>
                </a:solidFill>
              </a:rPr>
              <a:t>– German American Society, Czech Museum, Great Plains Black History Museum, Sons of Italy, Nebraska Jewish Historical Society </a:t>
            </a:r>
          </a:p>
          <a:p>
            <a:pPr marL="0" indent="0">
              <a:buNone/>
            </a:pPr>
            <a:r>
              <a:rPr lang="en-US" b="1" dirty="0">
                <a:solidFill>
                  <a:srgbClr val="133D34"/>
                </a:solidFill>
              </a:rPr>
              <a:t>Omaha History Books</a:t>
            </a:r>
            <a:r>
              <a:rPr lang="en-US" dirty="0">
                <a:solidFill>
                  <a:srgbClr val="133D34"/>
                </a:solidFill>
              </a:rPr>
              <a:t> – i.e. Omaha Times Remembered </a:t>
            </a:r>
          </a:p>
          <a:p>
            <a:pPr marL="0" indent="0">
              <a:buNone/>
            </a:pPr>
            <a:r>
              <a:rPr lang="en-US" b="1" dirty="0">
                <a:solidFill>
                  <a:srgbClr val="133D34"/>
                </a:solidFill>
              </a:rPr>
              <a:t> </a:t>
            </a:r>
            <a:endParaRPr lang="en-US" dirty="0">
              <a:solidFill>
                <a:srgbClr val="133D34"/>
              </a:solidFill>
            </a:endParaRPr>
          </a:p>
          <a:p>
            <a:pPr marL="0" indent="0">
              <a:buNone/>
            </a:pPr>
            <a:endParaRPr lang="en-US" dirty="0"/>
          </a:p>
        </p:txBody>
      </p:sp>
    </p:spTree>
    <p:extLst>
      <p:ext uri="{BB962C8B-B14F-4D97-AF65-F5344CB8AC3E}">
        <p14:creationId xmlns:p14="http://schemas.microsoft.com/office/powerpoint/2010/main" val="491518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3C43-4E63-4E93-1C58-E2D93BF6547B}"/>
              </a:ext>
            </a:extLst>
          </p:cNvPr>
          <p:cNvSpPr>
            <a:spLocks noGrp="1"/>
          </p:cNvSpPr>
          <p:nvPr>
            <p:ph type="title"/>
          </p:nvPr>
        </p:nvSpPr>
        <p:spPr/>
        <p:txBody>
          <a:bodyPr>
            <a:normAutofit/>
          </a:bodyPr>
          <a:lstStyle/>
          <a:p>
            <a:r>
              <a:rPr lang="en-US" sz="6000" b="1" dirty="0">
                <a:solidFill>
                  <a:srgbClr val="133D34"/>
                </a:solidFill>
                <a:latin typeface="+mn-lt"/>
              </a:rPr>
              <a:t>U.S. Census Data </a:t>
            </a:r>
          </a:p>
        </p:txBody>
      </p:sp>
      <p:sp>
        <p:nvSpPr>
          <p:cNvPr id="3" name="Content Placeholder 2">
            <a:extLst>
              <a:ext uri="{FF2B5EF4-FFF2-40B4-BE49-F238E27FC236}">
                <a16:creationId xmlns:a16="http://schemas.microsoft.com/office/drawing/2014/main" id="{98801F37-E303-F70E-ADDC-482062086090}"/>
              </a:ext>
            </a:extLst>
          </p:cNvPr>
          <p:cNvSpPr>
            <a:spLocks noGrp="1"/>
          </p:cNvSpPr>
          <p:nvPr>
            <p:ph idx="1"/>
          </p:nvPr>
        </p:nvSpPr>
        <p:spPr/>
        <p:txBody>
          <a:bodyPr/>
          <a:lstStyle/>
          <a:p>
            <a:r>
              <a:rPr lang="en-US" dirty="0">
                <a:solidFill>
                  <a:srgbClr val="133D34"/>
                </a:solidFill>
              </a:rPr>
              <a:t>Available for free through Ancestry.com (1940 and 1950), FamilySearch or National Archives. I like Ancestry.com best. </a:t>
            </a:r>
          </a:p>
          <a:p>
            <a:r>
              <a:rPr lang="en-US" dirty="0">
                <a:solidFill>
                  <a:srgbClr val="133D34"/>
                </a:solidFill>
              </a:rPr>
              <a:t>Can gather property owners name, others living in the home, ethnic group/race, where born, education level, where they work. </a:t>
            </a:r>
          </a:p>
          <a:p>
            <a:r>
              <a:rPr lang="en-US" dirty="0">
                <a:solidFill>
                  <a:srgbClr val="133D34"/>
                </a:solidFill>
              </a:rPr>
              <a:t>Reports are easy to download.</a:t>
            </a:r>
          </a:p>
          <a:p>
            <a:r>
              <a:rPr lang="en-US" dirty="0">
                <a:solidFill>
                  <a:srgbClr val="133D34"/>
                </a:solidFill>
              </a:rPr>
              <a:t>Available every 10 years up to 1950.  </a:t>
            </a:r>
          </a:p>
          <a:p>
            <a:pPr marL="0" indent="0">
              <a:buNone/>
            </a:pPr>
            <a:endParaRPr lang="en-US" dirty="0"/>
          </a:p>
        </p:txBody>
      </p:sp>
      <p:pic>
        <p:nvPicPr>
          <p:cNvPr id="4" name="Picture 3" descr="The image depicts a stylized, green shield with a circular crest, featuring a distinctive, intricate design.&#10;&#10;AI-generated content may be incorrect.">
            <a:extLst>
              <a:ext uri="{FF2B5EF4-FFF2-40B4-BE49-F238E27FC236}">
                <a16:creationId xmlns:a16="http://schemas.microsoft.com/office/drawing/2014/main" id="{32C2894E-947B-EADE-CB87-2CB4475F8608}"/>
              </a:ext>
            </a:extLst>
          </p:cNvPr>
          <p:cNvPicPr>
            <a:picLocks noChangeAspect="1"/>
          </p:cNvPicPr>
          <p:nvPr/>
        </p:nvPicPr>
        <p:blipFill>
          <a:blip r:embed="rId2"/>
          <a:stretch>
            <a:fillRect/>
          </a:stretch>
        </p:blipFill>
        <p:spPr>
          <a:xfrm>
            <a:off x="9192074" y="5845542"/>
            <a:ext cx="667814" cy="662842"/>
          </a:xfrm>
          <a:prstGeom prst="rect">
            <a:avLst/>
          </a:prstGeom>
        </p:spPr>
      </p:pic>
    </p:spTree>
    <p:extLst>
      <p:ext uri="{BB962C8B-B14F-4D97-AF65-F5344CB8AC3E}">
        <p14:creationId xmlns:p14="http://schemas.microsoft.com/office/powerpoint/2010/main" val="1795075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D7E7-C31D-BA7F-F3DF-C66D6A1E0AA9}"/>
              </a:ext>
            </a:extLst>
          </p:cNvPr>
          <p:cNvSpPr>
            <a:spLocks noGrp="1"/>
          </p:cNvSpPr>
          <p:nvPr>
            <p:ph type="title"/>
          </p:nvPr>
        </p:nvSpPr>
        <p:spPr/>
        <p:txBody>
          <a:bodyPr/>
          <a:lstStyle/>
          <a:p>
            <a:endParaRPr lang="en-US" dirty="0"/>
          </a:p>
        </p:txBody>
      </p:sp>
      <p:pic>
        <p:nvPicPr>
          <p:cNvPr id="5" name="Content Placeholder 4" descr="A close-up of a registration form&#10;&#10;Description automatically generated with low confidence">
            <a:extLst>
              <a:ext uri="{FF2B5EF4-FFF2-40B4-BE49-F238E27FC236}">
                <a16:creationId xmlns:a16="http://schemas.microsoft.com/office/drawing/2014/main" id="{3312BC2C-B154-2A59-0544-1FCEBAF019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2046" y="219644"/>
            <a:ext cx="8219286" cy="6418712"/>
          </a:xfrm>
        </p:spPr>
      </p:pic>
    </p:spTree>
    <p:extLst>
      <p:ext uri="{BB962C8B-B14F-4D97-AF65-F5344CB8AC3E}">
        <p14:creationId xmlns:p14="http://schemas.microsoft.com/office/powerpoint/2010/main" val="3932451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80A7-3E61-32D6-F882-2E2EC9B39DC3}"/>
              </a:ext>
            </a:extLst>
          </p:cNvPr>
          <p:cNvSpPr>
            <a:spLocks noGrp="1"/>
          </p:cNvSpPr>
          <p:nvPr>
            <p:ph type="title"/>
          </p:nvPr>
        </p:nvSpPr>
        <p:spPr/>
        <p:txBody>
          <a:bodyPr/>
          <a:lstStyle/>
          <a:p>
            <a:endParaRPr lang="en-US" dirty="0"/>
          </a:p>
        </p:txBody>
      </p:sp>
      <p:pic>
        <p:nvPicPr>
          <p:cNvPr id="5" name="Content Placeholder 4" descr="A screenshot of a computer&#10;&#10;Description automatically generated with low confidence">
            <a:extLst>
              <a:ext uri="{FF2B5EF4-FFF2-40B4-BE49-F238E27FC236}">
                <a16:creationId xmlns:a16="http://schemas.microsoft.com/office/drawing/2014/main" id="{F8B3A886-2643-127D-3B7B-24468CBFE7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85" y="213816"/>
            <a:ext cx="9998229" cy="5932226"/>
          </a:xfrm>
        </p:spPr>
      </p:pic>
    </p:spTree>
    <p:extLst>
      <p:ext uri="{BB962C8B-B14F-4D97-AF65-F5344CB8AC3E}">
        <p14:creationId xmlns:p14="http://schemas.microsoft.com/office/powerpoint/2010/main" val="1945390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8A9AF-4EBD-3912-30C8-C255163101DB}"/>
              </a:ext>
            </a:extLst>
          </p:cNvPr>
          <p:cNvSpPr>
            <a:spLocks noGrp="1"/>
          </p:cNvSpPr>
          <p:nvPr>
            <p:ph type="title"/>
          </p:nvPr>
        </p:nvSpPr>
        <p:spPr/>
        <p:txBody>
          <a:bodyPr/>
          <a:lstStyle/>
          <a:p>
            <a:endParaRPr lang="en-US" dirty="0"/>
          </a:p>
        </p:txBody>
      </p:sp>
      <p:pic>
        <p:nvPicPr>
          <p:cNvPr id="5" name="Content Placeholder 4" descr="A close-up of a register&#10;&#10;Description automatically generated with low confidence">
            <a:extLst>
              <a:ext uri="{FF2B5EF4-FFF2-40B4-BE49-F238E27FC236}">
                <a16:creationId xmlns:a16="http://schemas.microsoft.com/office/drawing/2014/main" id="{F135FCA0-E989-C5AC-6B37-7912A195FD7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833" y="146950"/>
            <a:ext cx="9887334" cy="5826219"/>
          </a:xfrm>
        </p:spPr>
      </p:pic>
      <p:pic>
        <p:nvPicPr>
          <p:cNvPr id="3" name="Picture 2" descr="The image depicts a stylized, green shield with a circular crest, featuring a distinctive, intricate design.&#10;&#10;AI-generated content may be incorrect.">
            <a:extLst>
              <a:ext uri="{FF2B5EF4-FFF2-40B4-BE49-F238E27FC236}">
                <a16:creationId xmlns:a16="http://schemas.microsoft.com/office/drawing/2014/main" id="{E85CEDF5-BE66-5172-13D4-F807412BCA55}"/>
              </a:ext>
            </a:extLst>
          </p:cNvPr>
          <p:cNvPicPr>
            <a:picLocks noChangeAspect="1"/>
          </p:cNvPicPr>
          <p:nvPr/>
        </p:nvPicPr>
        <p:blipFill>
          <a:blip r:embed="rId3"/>
          <a:stretch>
            <a:fillRect/>
          </a:stretch>
        </p:blipFill>
        <p:spPr>
          <a:xfrm>
            <a:off x="9245860" y="5973158"/>
            <a:ext cx="667814" cy="662842"/>
          </a:xfrm>
          <a:prstGeom prst="rect">
            <a:avLst/>
          </a:prstGeom>
        </p:spPr>
      </p:pic>
    </p:spTree>
    <p:extLst>
      <p:ext uri="{BB962C8B-B14F-4D97-AF65-F5344CB8AC3E}">
        <p14:creationId xmlns:p14="http://schemas.microsoft.com/office/powerpoint/2010/main" val="4051977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8" y="4218905"/>
            <a:ext cx="9422533"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1548AC4-D098-7943-E9FC-19F032F65940}"/>
              </a:ext>
            </a:extLst>
          </p:cNvPr>
          <p:cNvPicPr>
            <a:picLocks noChangeAspect="1"/>
          </p:cNvPicPr>
          <p:nvPr/>
        </p:nvPicPr>
        <p:blipFill>
          <a:blip r:embed="rId3">
            <a:extLst>
              <a:ext uri="{28A0092B-C50C-407E-A947-70E740481C1C}">
                <a14:useLocalDpi xmlns:a14="http://schemas.microsoft.com/office/drawing/2010/main" val="0"/>
              </a:ext>
            </a:extLst>
          </a:blip>
          <a:srcRect r="24209" b="2"/>
          <a:stretch>
            <a:fillRect/>
          </a:stretch>
        </p:blipFill>
        <p:spPr>
          <a:xfrm>
            <a:off x="-25514" y="31602"/>
            <a:ext cx="3426653" cy="4136801"/>
          </a:xfrm>
          <a:prstGeom prst="rect">
            <a:avLst/>
          </a:prstGeom>
        </p:spPr>
      </p:pic>
      <p:pic>
        <p:nvPicPr>
          <p:cNvPr id="8" name="Picture 7">
            <a:extLst>
              <a:ext uri="{FF2B5EF4-FFF2-40B4-BE49-F238E27FC236}">
                <a16:creationId xmlns:a16="http://schemas.microsoft.com/office/drawing/2014/main" id="{78809E17-AAC2-DF89-301C-F86F97EB64C3}"/>
              </a:ext>
            </a:extLst>
          </p:cNvPr>
          <p:cNvPicPr>
            <a:picLocks noChangeAspect="1"/>
          </p:cNvPicPr>
          <p:nvPr/>
        </p:nvPicPr>
        <p:blipFill>
          <a:blip r:embed="rId4" cstate="print">
            <a:extLst>
              <a:ext uri="{28A0092B-C50C-407E-A947-70E740481C1C}">
                <a14:useLocalDpi xmlns:a14="http://schemas.microsoft.com/office/drawing/2010/main" val="0"/>
              </a:ext>
            </a:extLst>
          </a:blip>
          <a:srcRect r="1" b="4931"/>
          <a:stretch>
            <a:fillRect/>
          </a:stretch>
        </p:blipFill>
        <p:spPr>
          <a:xfrm>
            <a:off x="3484721" y="6"/>
            <a:ext cx="3317557" cy="4005071"/>
          </a:xfrm>
          <a:prstGeom prst="rect">
            <a:avLst/>
          </a:prstGeom>
        </p:spPr>
      </p:pic>
      <p:pic>
        <p:nvPicPr>
          <p:cNvPr id="12" name="Picture 11">
            <a:extLst>
              <a:ext uri="{FF2B5EF4-FFF2-40B4-BE49-F238E27FC236}">
                <a16:creationId xmlns:a16="http://schemas.microsoft.com/office/drawing/2014/main" id="{F6BD36E0-206F-D1FA-D15D-971582FE36DB}"/>
              </a:ext>
            </a:extLst>
          </p:cNvPr>
          <p:cNvPicPr>
            <a:picLocks noChangeAspect="1"/>
          </p:cNvPicPr>
          <p:nvPr/>
        </p:nvPicPr>
        <p:blipFill>
          <a:blip r:embed="rId5" cstate="print">
            <a:extLst>
              <a:ext uri="{28A0092B-C50C-407E-A947-70E740481C1C}">
                <a14:useLocalDpi xmlns:a14="http://schemas.microsoft.com/office/drawing/2010/main" val="0"/>
              </a:ext>
            </a:extLst>
          </a:blip>
          <a:srcRect l="13428" r="20721" b="3"/>
          <a:stretch>
            <a:fillRect/>
          </a:stretch>
        </p:blipFill>
        <p:spPr>
          <a:xfrm>
            <a:off x="6969442" y="-1"/>
            <a:ext cx="3317558" cy="4005072"/>
          </a:xfrm>
          <a:prstGeom prst="rect">
            <a:avLst/>
          </a:prstGeom>
        </p:spPr>
      </p:pic>
      <p:sp>
        <p:nvSpPr>
          <p:cNvPr id="43" name="Rectangle 42">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781" y="4911519"/>
            <a:ext cx="10801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53201" y="5255847"/>
            <a:ext cx="1463040" cy="15431"/>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683111" y="4435052"/>
            <a:ext cx="9006897" cy="1645920"/>
          </a:xfrm>
          <a:prstGeom prst="rect">
            <a:avLst/>
          </a:prstGeom>
        </p:spPr>
        <p:txBody>
          <a:bodyPr vert="horz" lIns="91440" tIns="45720" rIns="91440" bIns="45720" rtlCol="0" anchor="ctr">
            <a:noAutofit/>
          </a:bodyPr>
          <a:lstStyle/>
          <a:p>
            <a:pPr marL="571500" indent="-228600">
              <a:lnSpc>
                <a:spcPct val="90000"/>
              </a:lnSpc>
              <a:spcBef>
                <a:spcPct val="0"/>
              </a:spcBef>
              <a:spcAft>
                <a:spcPts val="600"/>
              </a:spcAft>
              <a:buFont typeface="Arial" panose="020B0604020202020204" pitchFamily="34" charset="0"/>
              <a:buChar char="•"/>
            </a:pPr>
            <a:r>
              <a:rPr lang="en-US" sz="3600" dirty="0"/>
              <a:t>Every property has a </a:t>
            </a:r>
            <a:r>
              <a:rPr lang="en-US" sz="3600" b="1" u="sng" dirty="0"/>
              <a:t>story</a:t>
            </a:r>
            <a:r>
              <a:rPr lang="en-US" sz="3600" dirty="0"/>
              <a:t>.</a:t>
            </a:r>
          </a:p>
          <a:p>
            <a:pPr marL="571500" indent="-228600">
              <a:lnSpc>
                <a:spcPct val="90000"/>
              </a:lnSpc>
              <a:spcBef>
                <a:spcPct val="0"/>
              </a:spcBef>
              <a:spcAft>
                <a:spcPts val="600"/>
              </a:spcAft>
              <a:buFont typeface="Arial" panose="020B0604020202020204" pitchFamily="34" charset="0"/>
              <a:buChar char="•"/>
            </a:pPr>
            <a:r>
              <a:rPr lang="en-US" sz="3600" dirty="0"/>
              <a:t>Knowing that </a:t>
            </a:r>
            <a:r>
              <a:rPr lang="en-US" sz="3600" b="1" u="sng" dirty="0"/>
              <a:t>story</a:t>
            </a:r>
            <a:r>
              <a:rPr lang="en-US" sz="3600" dirty="0"/>
              <a:t> can help you appreciate and promote what makes it unique. </a:t>
            </a:r>
          </a:p>
        </p:txBody>
      </p:sp>
      <p:pic>
        <p:nvPicPr>
          <p:cNvPr id="2" name="Picture 1" descr="The image depicts a stylized, green shield with a circular crest, featuring a distinctive, intricate design.&#10;&#10;AI-generated content may be incorrect.">
            <a:extLst>
              <a:ext uri="{FF2B5EF4-FFF2-40B4-BE49-F238E27FC236}">
                <a16:creationId xmlns:a16="http://schemas.microsoft.com/office/drawing/2014/main" id="{B68D25DD-E2D5-4C96-E350-AF77D5B74A25}"/>
              </a:ext>
            </a:extLst>
          </p:cNvPr>
          <p:cNvPicPr>
            <a:picLocks noChangeAspect="1"/>
          </p:cNvPicPr>
          <p:nvPr/>
        </p:nvPicPr>
        <p:blipFill>
          <a:blip r:embed="rId6"/>
          <a:stretch>
            <a:fillRect/>
          </a:stretch>
        </p:blipFill>
        <p:spPr>
          <a:xfrm>
            <a:off x="9211626" y="6107437"/>
            <a:ext cx="667814" cy="662842"/>
          </a:xfrm>
          <a:prstGeom prst="rect">
            <a:avLst/>
          </a:prstGeom>
        </p:spPr>
      </p:pic>
    </p:spTree>
    <p:extLst>
      <p:ext uri="{BB962C8B-B14F-4D97-AF65-F5344CB8AC3E}">
        <p14:creationId xmlns:p14="http://schemas.microsoft.com/office/powerpoint/2010/main" val="2970029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2686-EEDE-5992-724E-55828915D104}"/>
              </a:ext>
            </a:extLst>
          </p:cNvPr>
          <p:cNvSpPr>
            <a:spLocks noGrp="1"/>
          </p:cNvSpPr>
          <p:nvPr>
            <p:ph type="title"/>
          </p:nvPr>
        </p:nvSpPr>
        <p:spPr/>
        <p:txBody>
          <a:bodyPr/>
          <a:lstStyle/>
          <a:p>
            <a:endParaRPr lang="en-US" dirty="0"/>
          </a:p>
        </p:txBody>
      </p:sp>
      <p:pic>
        <p:nvPicPr>
          <p:cNvPr id="5" name="Content Placeholder 4" descr="A screenshot of a computer&#10;&#10;Description automatically generated with low confidence">
            <a:extLst>
              <a:ext uri="{FF2B5EF4-FFF2-40B4-BE49-F238E27FC236}">
                <a16:creationId xmlns:a16="http://schemas.microsoft.com/office/drawing/2014/main" id="{905AAF3C-0501-FADD-9E04-1AF220D979A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8291" y="146951"/>
            <a:ext cx="5927117" cy="6391471"/>
          </a:xfrm>
        </p:spPr>
      </p:pic>
      <p:pic>
        <p:nvPicPr>
          <p:cNvPr id="3" name="Picture 2" descr="The image depicts a stylized, green shield with a circular crest, featuring a distinctive, intricate design.&#10;&#10;AI-generated content may be incorrect.">
            <a:extLst>
              <a:ext uri="{FF2B5EF4-FFF2-40B4-BE49-F238E27FC236}">
                <a16:creationId xmlns:a16="http://schemas.microsoft.com/office/drawing/2014/main" id="{5E56AD3C-9E08-7B94-0DEB-297604365D5D}"/>
              </a:ext>
            </a:extLst>
          </p:cNvPr>
          <p:cNvPicPr>
            <a:picLocks noChangeAspect="1"/>
          </p:cNvPicPr>
          <p:nvPr/>
        </p:nvPicPr>
        <p:blipFill>
          <a:blip r:embed="rId3"/>
          <a:stretch>
            <a:fillRect/>
          </a:stretch>
        </p:blipFill>
        <p:spPr>
          <a:xfrm>
            <a:off x="9245860" y="5973158"/>
            <a:ext cx="667814" cy="662842"/>
          </a:xfrm>
          <a:prstGeom prst="rect">
            <a:avLst/>
          </a:prstGeom>
        </p:spPr>
      </p:pic>
    </p:spTree>
    <p:extLst>
      <p:ext uri="{BB962C8B-B14F-4D97-AF65-F5344CB8AC3E}">
        <p14:creationId xmlns:p14="http://schemas.microsoft.com/office/powerpoint/2010/main" val="2297731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dirty="0">
                <a:solidFill>
                  <a:srgbClr val="133D34"/>
                </a:solidFill>
                <a:latin typeface="+mn-lt"/>
              </a:rPr>
              <a:t>Other Sources </a:t>
            </a:r>
          </a:p>
        </p:txBody>
      </p:sp>
      <p:sp>
        <p:nvSpPr>
          <p:cNvPr id="3" name="Content Placeholder 2"/>
          <p:cNvSpPr>
            <a:spLocks noGrp="1"/>
          </p:cNvSpPr>
          <p:nvPr>
            <p:ph idx="1"/>
          </p:nvPr>
        </p:nvSpPr>
        <p:spPr/>
        <p:txBody>
          <a:bodyPr>
            <a:normAutofit fontScale="92500"/>
          </a:bodyPr>
          <a:lstStyle/>
          <a:p>
            <a:r>
              <a:rPr lang="en-US" b="1" dirty="0">
                <a:solidFill>
                  <a:srgbClr val="133D34"/>
                </a:solidFill>
              </a:rPr>
              <a:t>Facebook Sites </a:t>
            </a:r>
            <a:r>
              <a:rPr lang="en-US" dirty="0">
                <a:solidFill>
                  <a:srgbClr val="133D34"/>
                </a:solidFill>
              </a:rPr>
              <a:t>- Omaha History Club, Omaha Exploration and North Omaha History Blog, My Omaha Obsession </a:t>
            </a:r>
          </a:p>
          <a:p>
            <a:r>
              <a:rPr lang="en-US" b="1" dirty="0">
                <a:solidFill>
                  <a:srgbClr val="133D34"/>
                </a:solidFill>
              </a:rPr>
              <a:t>Google Books </a:t>
            </a:r>
            <a:r>
              <a:rPr lang="en-US" dirty="0">
                <a:solidFill>
                  <a:srgbClr val="133D34"/>
                </a:solidFill>
              </a:rPr>
              <a:t>books.google.com</a:t>
            </a:r>
          </a:p>
          <a:p>
            <a:r>
              <a:rPr lang="en-US" b="1" dirty="0">
                <a:solidFill>
                  <a:srgbClr val="133D34"/>
                </a:solidFill>
              </a:rPr>
              <a:t>Hathitrust.org – </a:t>
            </a:r>
            <a:r>
              <a:rPr lang="en-US" dirty="0">
                <a:solidFill>
                  <a:srgbClr val="133D34"/>
                </a:solidFill>
              </a:rPr>
              <a:t>Digital library. Western Architect, Improvement Bulletin.</a:t>
            </a:r>
          </a:p>
          <a:p>
            <a:r>
              <a:rPr lang="en-US" b="1" dirty="0">
                <a:solidFill>
                  <a:srgbClr val="133D34"/>
                </a:solidFill>
              </a:rPr>
              <a:t>Old Tour Books </a:t>
            </a:r>
            <a:r>
              <a:rPr lang="en-US" dirty="0">
                <a:solidFill>
                  <a:srgbClr val="133D34"/>
                </a:solidFill>
              </a:rPr>
              <a:t>– Neighborhood Tours done in the past. </a:t>
            </a:r>
          </a:p>
          <a:p>
            <a:r>
              <a:rPr lang="en-US" b="1" dirty="0">
                <a:solidFill>
                  <a:srgbClr val="133D34"/>
                </a:solidFill>
              </a:rPr>
              <a:t>Bureau of Land Management Glorecords.blm.gov</a:t>
            </a:r>
            <a:r>
              <a:rPr lang="en-US" dirty="0">
                <a:solidFill>
                  <a:srgbClr val="133D34"/>
                </a:solidFill>
              </a:rPr>
              <a:t> Access to more than five million Federal land title records issued between 1788 and the present. Includes images of land patents, survey plats and field notes and land status records.</a:t>
            </a:r>
          </a:p>
        </p:txBody>
      </p:sp>
      <p:pic>
        <p:nvPicPr>
          <p:cNvPr id="4" name="Picture 3" descr="The image depicts a stylized, green shield with a circular crest, featuring a distinctive, intricate design.&#10;&#10;AI-generated content may be incorrect.">
            <a:extLst>
              <a:ext uri="{FF2B5EF4-FFF2-40B4-BE49-F238E27FC236}">
                <a16:creationId xmlns:a16="http://schemas.microsoft.com/office/drawing/2014/main" id="{6D5CDE6B-9AF5-F329-D844-F486E1DBB0C8}"/>
              </a:ext>
            </a:extLst>
          </p:cNvPr>
          <p:cNvPicPr>
            <a:picLocks noChangeAspect="1"/>
          </p:cNvPicPr>
          <p:nvPr/>
        </p:nvPicPr>
        <p:blipFill>
          <a:blip r:embed="rId2"/>
          <a:stretch>
            <a:fillRect/>
          </a:stretch>
        </p:blipFill>
        <p:spPr>
          <a:xfrm>
            <a:off x="9245860" y="5973158"/>
            <a:ext cx="667814" cy="662842"/>
          </a:xfrm>
          <a:prstGeom prst="rect">
            <a:avLst/>
          </a:prstGeom>
        </p:spPr>
      </p:pic>
    </p:spTree>
    <p:extLst>
      <p:ext uri="{BB962C8B-B14F-4D97-AF65-F5344CB8AC3E}">
        <p14:creationId xmlns:p14="http://schemas.microsoft.com/office/powerpoint/2010/main" val="3693780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4E5A-E85E-4A5E-83C4-26E48F5271D2}"/>
              </a:ext>
            </a:extLst>
          </p:cNvPr>
          <p:cNvSpPr>
            <a:spLocks noGrp="1"/>
          </p:cNvSpPr>
          <p:nvPr>
            <p:ph type="title"/>
          </p:nvPr>
        </p:nvSpPr>
        <p:spPr/>
        <p:txBody>
          <a:bodyPr/>
          <a:lstStyle/>
          <a:p>
            <a:endParaRPr lang="en-US" dirty="0"/>
          </a:p>
        </p:txBody>
      </p:sp>
      <p:pic>
        <p:nvPicPr>
          <p:cNvPr id="5" name="Content Placeholder 4" descr="Text&#10;&#10;Description automatically generated">
            <a:extLst>
              <a:ext uri="{FF2B5EF4-FFF2-40B4-BE49-F238E27FC236}">
                <a16:creationId xmlns:a16="http://schemas.microsoft.com/office/drawing/2014/main" id="{A37D6E58-9E51-45A0-9846-7A88E175C0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206" y="186519"/>
            <a:ext cx="9769776" cy="5495499"/>
          </a:xfrm>
        </p:spPr>
      </p:pic>
      <p:pic>
        <p:nvPicPr>
          <p:cNvPr id="3" name="Picture 2" descr="The image depicts a stylized, green shield with a circular crest, featuring a distinctive, intricate design.&#10;&#10;AI-generated content may be incorrect.">
            <a:extLst>
              <a:ext uri="{FF2B5EF4-FFF2-40B4-BE49-F238E27FC236}">
                <a16:creationId xmlns:a16="http://schemas.microsoft.com/office/drawing/2014/main" id="{99F48AF2-252B-584D-5792-6FEA734DF732}"/>
              </a:ext>
            </a:extLst>
          </p:cNvPr>
          <p:cNvPicPr>
            <a:picLocks noChangeAspect="1"/>
          </p:cNvPicPr>
          <p:nvPr/>
        </p:nvPicPr>
        <p:blipFill>
          <a:blip r:embed="rId3"/>
          <a:stretch>
            <a:fillRect/>
          </a:stretch>
        </p:blipFill>
        <p:spPr>
          <a:xfrm>
            <a:off x="9245860" y="5973158"/>
            <a:ext cx="667814" cy="662842"/>
          </a:xfrm>
          <a:prstGeom prst="rect">
            <a:avLst/>
          </a:prstGeom>
        </p:spPr>
      </p:pic>
    </p:spTree>
    <p:extLst>
      <p:ext uri="{BB962C8B-B14F-4D97-AF65-F5344CB8AC3E}">
        <p14:creationId xmlns:p14="http://schemas.microsoft.com/office/powerpoint/2010/main" val="961921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building, outdoor&#10;&#10;Description automatically generated">
            <a:extLst>
              <a:ext uri="{FF2B5EF4-FFF2-40B4-BE49-F238E27FC236}">
                <a16:creationId xmlns:a16="http://schemas.microsoft.com/office/drawing/2014/main" id="{81222449-88DA-4D3B-A243-F6447B2B0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23" r="4891"/>
          <a:stretch/>
        </p:blipFill>
        <p:spPr>
          <a:xfrm>
            <a:off x="20" y="10"/>
            <a:ext cx="5852559" cy="6857990"/>
          </a:xfrm>
          <a:prstGeom prst="rect">
            <a:avLst/>
          </a:prstGeom>
        </p:spPr>
      </p:pic>
      <p:sp>
        <p:nvSpPr>
          <p:cNvPr id="4" name="TextBox 3">
            <a:extLst>
              <a:ext uri="{FF2B5EF4-FFF2-40B4-BE49-F238E27FC236}">
                <a16:creationId xmlns:a16="http://schemas.microsoft.com/office/drawing/2014/main" id="{902DBE3A-F124-4F03-8528-4298BE7E6E0E}"/>
              </a:ext>
            </a:extLst>
          </p:cNvPr>
          <p:cNvSpPr txBox="1"/>
          <p:nvPr/>
        </p:nvSpPr>
        <p:spPr>
          <a:xfrm>
            <a:off x="6036860" y="2434201"/>
            <a:ext cx="3542907"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hlinkClick r:id="rId3"/>
              </a:rPr>
              <a:t>www.ops.org/InvisibleHistory</a:t>
            </a:r>
            <a:r>
              <a:rPr lang="en-US" sz="2000" dirty="0"/>
              <a:t> </a:t>
            </a:r>
          </a:p>
          <a:p>
            <a:pPr indent="-228600">
              <a:lnSpc>
                <a:spcPct val="90000"/>
              </a:lnSpc>
              <a:spcAft>
                <a:spcPts val="600"/>
              </a:spcAft>
              <a:buFont typeface="Arial" panose="020B0604020202020204" pitchFamily="34" charset="0"/>
              <a:buChar char="•"/>
            </a:pPr>
            <a:r>
              <a:rPr lang="en-US" sz="2000" dirty="0">
                <a:solidFill>
                  <a:srgbClr val="133D34"/>
                </a:solidFill>
              </a:rPr>
              <a:t>Lesson Plans Tab</a:t>
            </a:r>
          </a:p>
        </p:txBody>
      </p:sp>
      <p:pic>
        <p:nvPicPr>
          <p:cNvPr id="2" name="Picture 1" descr="The image depicts a stylized, green shield with a circular crest, featuring a distinctive, intricate design.&#10;&#10;AI-generated content may be incorrect.">
            <a:extLst>
              <a:ext uri="{FF2B5EF4-FFF2-40B4-BE49-F238E27FC236}">
                <a16:creationId xmlns:a16="http://schemas.microsoft.com/office/drawing/2014/main" id="{FF86A34A-25FA-0801-1EE0-8EC06895EBA3}"/>
              </a:ext>
            </a:extLst>
          </p:cNvPr>
          <p:cNvPicPr>
            <a:picLocks noChangeAspect="1"/>
          </p:cNvPicPr>
          <p:nvPr/>
        </p:nvPicPr>
        <p:blipFill>
          <a:blip r:embed="rId4"/>
          <a:stretch>
            <a:fillRect/>
          </a:stretch>
        </p:blipFill>
        <p:spPr>
          <a:xfrm>
            <a:off x="9245860" y="5973158"/>
            <a:ext cx="667814" cy="66284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DEEC9E-3437-3919-8D90-569191EAAD4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9E5A6F-7557-3371-48D4-8F3C99DA2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35781"/>
            <a:ext cx="10284428" cy="5786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71"/>
            <a:endParaRPr lang="en-US" sz="1519">
              <a:solidFill>
                <a:prstClr val="white"/>
              </a:solidFill>
              <a:latin typeface="Aptos" panose="02110004020202020204"/>
            </a:endParaRPr>
          </a:p>
        </p:txBody>
      </p:sp>
      <p:sp>
        <p:nvSpPr>
          <p:cNvPr id="12" name="Rectangle 11">
            <a:extLst>
              <a:ext uri="{FF2B5EF4-FFF2-40B4-BE49-F238E27FC236}">
                <a16:creationId xmlns:a16="http://schemas.microsoft.com/office/drawing/2014/main" id="{08386A8E-CAA0-DA10-1EA8-ABF6AE8D2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24235" y="535781"/>
            <a:ext cx="5962763" cy="5786438"/>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1571"/>
            <a:endParaRPr lang="en-US" sz="1519" dirty="0">
              <a:solidFill>
                <a:prstClr val="white"/>
              </a:solidFill>
              <a:latin typeface="Aptos" panose="02110004020202020204"/>
            </a:endParaRPr>
          </a:p>
        </p:txBody>
      </p:sp>
      <p:sp>
        <p:nvSpPr>
          <p:cNvPr id="7" name="TextBox 6">
            <a:extLst>
              <a:ext uri="{FF2B5EF4-FFF2-40B4-BE49-F238E27FC236}">
                <a16:creationId xmlns:a16="http://schemas.microsoft.com/office/drawing/2014/main" id="{9C1B7E1C-123D-9E02-D666-B64DC48E6DC3}"/>
              </a:ext>
            </a:extLst>
          </p:cNvPr>
          <p:cNvSpPr txBox="1"/>
          <p:nvPr/>
        </p:nvSpPr>
        <p:spPr>
          <a:xfrm>
            <a:off x="7486723" y="1394253"/>
            <a:ext cx="2655248" cy="2377830"/>
          </a:xfrm>
          <a:prstGeom prst="rect">
            <a:avLst/>
          </a:prstGeom>
          <a:noFill/>
        </p:spPr>
        <p:txBody>
          <a:bodyPr wrap="square" rtlCol="0">
            <a:spAutoFit/>
          </a:bodyPr>
          <a:lstStyle/>
          <a:p>
            <a:pPr algn="ctr" defTabSz="771571"/>
            <a:r>
              <a:rPr lang="en-US" sz="3713" b="1" dirty="0">
                <a:solidFill>
                  <a:srgbClr val="133D34"/>
                </a:solidFill>
                <a:latin typeface="Aptos" panose="02110004020202020204"/>
              </a:rPr>
              <a:t>No Go Out and Share Omaha’s Stories</a:t>
            </a:r>
          </a:p>
        </p:txBody>
      </p:sp>
      <p:pic>
        <p:nvPicPr>
          <p:cNvPr id="3" name="Picture 2" descr="The image shows a suburban neighborhood with a row of houses, trees, and a few cars, under a clear blue sky.&#10;&#10;AI-generated content may be incorrect.">
            <a:extLst>
              <a:ext uri="{FF2B5EF4-FFF2-40B4-BE49-F238E27FC236}">
                <a16:creationId xmlns:a16="http://schemas.microsoft.com/office/drawing/2014/main" id="{E42E1F61-54FD-9389-3868-CDF6FA496F5A}"/>
              </a:ext>
            </a:extLst>
          </p:cNvPr>
          <p:cNvPicPr>
            <a:picLocks noChangeAspect="1"/>
          </p:cNvPicPr>
          <p:nvPr/>
        </p:nvPicPr>
        <p:blipFill>
          <a:blip r:embed="rId3"/>
          <a:stretch>
            <a:fillRect/>
          </a:stretch>
        </p:blipFill>
        <p:spPr>
          <a:xfrm>
            <a:off x="0" y="535781"/>
            <a:ext cx="7344266" cy="5905698"/>
          </a:xfrm>
          <a:prstGeom prst="rect">
            <a:avLst/>
          </a:prstGeom>
        </p:spPr>
      </p:pic>
    </p:spTree>
    <p:extLst>
      <p:ext uri="{BB962C8B-B14F-4D97-AF65-F5344CB8AC3E}">
        <p14:creationId xmlns:p14="http://schemas.microsoft.com/office/powerpoint/2010/main" val="3216391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Magnifying glass on clear background">
            <a:extLst>
              <a:ext uri="{FF2B5EF4-FFF2-40B4-BE49-F238E27FC236}">
                <a16:creationId xmlns:a16="http://schemas.microsoft.com/office/drawing/2014/main" id="{0E1CAB13-E659-FED9-B7EB-58216C644027}"/>
              </a:ext>
            </a:extLst>
          </p:cNvPr>
          <p:cNvPicPr>
            <a:picLocks noChangeAspect="1"/>
          </p:cNvPicPr>
          <p:nvPr/>
        </p:nvPicPr>
        <p:blipFill rotWithShape="1">
          <a:blip r:embed="rId3">
            <a:alphaModFix/>
          </a:blip>
          <a:srcRect r="-2" b="123"/>
          <a:stretch/>
        </p:blipFill>
        <p:spPr>
          <a:xfrm>
            <a:off x="20" y="10"/>
            <a:ext cx="10286979" cy="6857990"/>
          </a:xfrm>
          <a:prstGeom prst="rect">
            <a:avLst/>
          </a:prstGeom>
        </p:spPr>
      </p:pic>
      <p:sp>
        <p:nvSpPr>
          <p:cNvPr id="2" name="Title 1"/>
          <p:cNvSpPr>
            <a:spLocks noGrp="1"/>
          </p:cNvSpPr>
          <p:nvPr>
            <p:ph type="title"/>
          </p:nvPr>
        </p:nvSpPr>
        <p:spPr>
          <a:xfrm>
            <a:off x="642937" y="3971499"/>
            <a:ext cx="6581807" cy="2015354"/>
          </a:xfrm>
        </p:spPr>
        <p:txBody>
          <a:bodyPr vert="horz" lIns="91440" tIns="45720" rIns="91440" bIns="45720" rtlCol="0" anchor="t">
            <a:normAutofit/>
          </a:bodyPr>
          <a:lstStyle/>
          <a:p>
            <a:r>
              <a:rPr lang="en-US" sz="6000" b="1" dirty="0">
                <a:solidFill>
                  <a:srgbClr val="133D34"/>
                </a:solidFill>
                <a:latin typeface="+mn-lt"/>
              </a:rPr>
              <a:t>Where to Begin?</a:t>
            </a:r>
          </a:p>
        </p:txBody>
      </p:sp>
    </p:spTree>
    <p:extLst>
      <p:ext uri="{BB962C8B-B14F-4D97-AF65-F5344CB8AC3E}">
        <p14:creationId xmlns:p14="http://schemas.microsoft.com/office/powerpoint/2010/main" val="6691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893" y="552616"/>
            <a:ext cx="9220355" cy="1576446"/>
          </a:xfrm>
        </p:spPr>
        <p:txBody>
          <a:bodyPr anchor="ctr">
            <a:normAutofit fontScale="90000"/>
          </a:bodyPr>
          <a:lstStyle/>
          <a:p>
            <a:pPr algn="ctr"/>
            <a:br>
              <a:rPr lang="en-US" sz="6700" b="1" dirty="0">
                <a:latin typeface="+mn-lt"/>
              </a:rPr>
            </a:br>
            <a:r>
              <a:rPr lang="en-US" sz="6700" b="1" dirty="0">
                <a:solidFill>
                  <a:srgbClr val="133D34"/>
                </a:solidFill>
                <a:latin typeface="+mn-lt"/>
              </a:rPr>
              <a:t>Douglas County GIS Site </a:t>
            </a:r>
            <a:br>
              <a:rPr lang="en-US" sz="6700" b="1" dirty="0">
                <a:latin typeface="+mn-lt"/>
              </a:rPr>
            </a:br>
            <a:r>
              <a:rPr lang="en-US" sz="4900" b="1" dirty="0">
                <a:solidFill>
                  <a:srgbClr val="133D34"/>
                </a:solidFill>
                <a:latin typeface="+mn-lt"/>
              </a:rPr>
              <a:t>https://maps.dogis.org/</a:t>
            </a:r>
            <a:br>
              <a:rPr lang="en-US" sz="4800" b="1" dirty="0"/>
            </a:br>
            <a:r>
              <a:rPr lang="en-US" sz="4800" b="1" dirty="0"/>
              <a:t> </a:t>
            </a:r>
          </a:p>
        </p:txBody>
      </p:sp>
      <p:graphicFrame>
        <p:nvGraphicFramePr>
          <p:cNvPr id="5" name="Content Placeholder 2">
            <a:extLst>
              <a:ext uri="{FF2B5EF4-FFF2-40B4-BE49-F238E27FC236}">
                <a16:creationId xmlns:a16="http://schemas.microsoft.com/office/drawing/2014/main" id="{34AB0772-7B51-9D46-D09E-0EB688236A7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453748017"/>
              </p:ext>
            </p:extLst>
          </p:nvPr>
        </p:nvGraphicFramePr>
        <p:xfrm>
          <a:off x="543422" y="2615979"/>
          <a:ext cx="9220355"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5828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F68D55-2105-550A-C41E-D148B0C6A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568"/>
            <a:ext cx="10287000" cy="5464969"/>
          </a:xfrm>
          <a:prstGeom prst="rect">
            <a:avLst/>
          </a:prstGeom>
        </p:spPr>
      </p:pic>
      <p:sp>
        <p:nvSpPr>
          <p:cNvPr id="10" name="TextBox 9">
            <a:extLst>
              <a:ext uri="{FF2B5EF4-FFF2-40B4-BE49-F238E27FC236}">
                <a16:creationId xmlns:a16="http://schemas.microsoft.com/office/drawing/2014/main" id="{A884D5A5-BB92-3F1E-5A28-65CB9BEAD03A}"/>
              </a:ext>
            </a:extLst>
          </p:cNvPr>
          <p:cNvSpPr txBox="1"/>
          <p:nvPr/>
        </p:nvSpPr>
        <p:spPr>
          <a:xfrm>
            <a:off x="59167" y="5868298"/>
            <a:ext cx="10184289" cy="1446550"/>
          </a:xfrm>
          <a:prstGeom prst="rect">
            <a:avLst/>
          </a:prstGeom>
          <a:noFill/>
        </p:spPr>
        <p:txBody>
          <a:bodyPr wrap="square" rtlCol="0">
            <a:spAutoFit/>
          </a:bodyPr>
          <a:lstStyle/>
          <a:p>
            <a:pPr algn="ctr"/>
            <a:r>
              <a:rPr lang="en-US" sz="4400" b="1" dirty="0">
                <a:solidFill>
                  <a:srgbClr val="133D34"/>
                </a:solidFill>
                <a:hlinkClick r:id="rId4"/>
              </a:rPr>
              <a:t>https://maps.dogis.org/</a:t>
            </a:r>
            <a:endParaRPr lang="en-US" sz="4400" b="1" dirty="0">
              <a:solidFill>
                <a:srgbClr val="133D34"/>
              </a:solidFill>
            </a:endParaRPr>
          </a:p>
          <a:p>
            <a:pPr algn="ctr"/>
            <a:endParaRPr lang="en-US" sz="4400" b="1" dirty="0">
              <a:solidFill>
                <a:srgbClr val="133D34"/>
              </a:solidFill>
            </a:endParaRPr>
          </a:p>
        </p:txBody>
      </p:sp>
    </p:spTree>
    <p:extLst>
      <p:ext uri="{BB962C8B-B14F-4D97-AF65-F5344CB8AC3E}">
        <p14:creationId xmlns:p14="http://schemas.microsoft.com/office/powerpoint/2010/main" val="300355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4245" y="311449"/>
            <a:ext cx="3655384"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B71BAC-1128-FF26-8260-7331F9542235}"/>
              </a:ext>
            </a:extLst>
          </p:cNvPr>
          <p:cNvSpPr>
            <a:spLocks noGrp="1"/>
          </p:cNvSpPr>
          <p:nvPr>
            <p:ph type="title"/>
          </p:nvPr>
        </p:nvSpPr>
        <p:spPr>
          <a:xfrm>
            <a:off x="626864" y="742951"/>
            <a:ext cx="2933402" cy="4962524"/>
          </a:xfrm>
        </p:spPr>
        <p:txBody>
          <a:bodyPr vert="horz" lIns="91440" tIns="45720" rIns="91440" bIns="45720" rtlCol="0" anchor="ctr">
            <a:normAutofit/>
          </a:bodyPr>
          <a:lstStyle/>
          <a:p>
            <a:pPr algn="ctr"/>
            <a:r>
              <a:rPr lang="en-US" sz="3400" b="1" kern="1200" dirty="0">
                <a:solidFill>
                  <a:srgbClr val="FFFFFF"/>
                </a:solidFill>
                <a:latin typeface="+mj-lt"/>
                <a:ea typeface="+mj-ea"/>
                <a:cs typeface="+mj-cs"/>
              </a:rPr>
              <a:t>Douglas County Engineer Site</a:t>
            </a:r>
            <a:br>
              <a:rPr lang="en-US" sz="3400" b="1" kern="1200" dirty="0">
                <a:solidFill>
                  <a:srgbClr val="FFFFFF"/>
                </a:solidFill>
                <a:latin typeface="+mj-lt"/>
                <a:ea typeface="+mj-ea"/>
                <a:cs typeface="+mj-cs"/>
              </a:rPr>
            </a:br>
            <a:r>
              <a:rPr lang="en-US" sz="3400" b="1" kern="1200" dirty="0">
                <a:solidFill>
                  <a:srgbClr val="FFFFFF"/>
                </a:solidFill>
                <a:latin typeface="+mj-lt"/>
                <a:ea typeface="+mj-ea"/>
                <a:cs typeface="+mj-cs"/>
              </a:rPr>
              <a:t>Plat and Survey Research </a:t>
            </a:r>
            <a:br>
              <a:rPr lang="en-US" sz="3400" b="1" kern="1200" dirty="0">
                <a:solidFill>
                  <a:srgbClr val="FFFFFF"/>
                </a:solidFill>
                <a:latin typeface="+mj-lt"/>
                <a:ea typeface="+mj-ea"/>
                <a:cs typeface="+mj-cs"/>
              </a:rPr>
            </a:br>
            <a:br>
              <a:rPr lang="en-US" sz="3400" b="1" kern="1200" dirty="0">
                <a:solidFill>
                  <a:srgbClr val="FFFFFF"/>
                </a:solidFill>
                <a:latin typeface="+mj-lt"/>
                <a:ea typeface="+mj-ea"/>
                <a:cs typeface="+mj-cs"/>
              </a:rPr>
            </a:br>
            <a:endParaRPr lang="en-US" sz="3400" b="1" kern="1200"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9D8EA000-2A12-AC0F-3789-930E0AC77923}"/>
              </a:ext>
            </a:extLst>
          </p:cNvPr>
          <p:cNvSpPr txBox="1"/>
          <p:nvPr/>
        </p:nvSpPr>
        <p:spPr>
          <a:xfrm>
            <a:off x="4082526" y="4294330"/>
            <a:ext cx="5986631"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Calibri" panose="020F0502020204030204"/>
                <a:ea typeface="+mn-ea"/>
                <a:cs typeface="+mn-cs"/>
              </a:rPr>
              <a:t>https://www.dcengineer.org/land-survey-records</a:t>
            </a:r>
          </a:p>
        </p:txBody>
      </p:sp>
      <p:pic>
        <p:nvPicPr>
          <p:cNvPr id="9" name="Content Placeholder 8">
            <a:extLst>
              <a:ext uri="{FF2B5EF4-FFF2-40B4-BE49-F238E27FC236}">
                <a16:creationId xmlns:a16="http://schemas.microsoft.com/office/drawing/2014/main" id="{5A0015D8-931D-0CC8-9962-F5386E367F6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23782" t="17132" r="4508"/>
          <a:stretch>
            <a:fillRect/>
          </a:stretch>
        </p:blipFill>
        <p:spPr>
          <a:xfrm>
            <a:off x="4129080" y="242187"/>
            <a:ext cx="5873675" cy="3605885"/>
          </a:xfrm>
          <a:prstGeom prst="rect">
            <a:avLst/>
          </a:prstGeom>
        </p:spPr>
      </p:pic>
    </p:spTree>
    <p:extLst>
      <p:ext uri="{BB962C8B-B14F-4D97-AF65-F5344CB8AC3E}">
        <p14:creationId xmlns:p14="http://schemas.microsoft.com/office/powerpoint/2010/main" val="2713513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147" y="681037"/>
            <a:ext cx="8872538" cy="1325563"/>
          </a:xfrm>
        </p:spPr>
        <p:txBody>
          <a:bodyPr>
            <a:normAutofit fontScale="90000"/>
          </a:bodyPr>
          <a:lstStyle/>
          <a:p>
            <a:pPr algn="ctr"/>
            <a:br>
              <a:rPr lang="en-US" sz="5400" b="1" dirty="0">
                <a:latin typeface="+mn-lt"/>
              </a:rPr>
            </a:br>
            <a:br>
              <a:rPr lang="en-US" sz="5400" b="1" dirty="0">
                <a:latin typeface="+mn-lt"/>
              </a:rPr>
            </a:br>
            <a:r>
              <a:rPr lang="en-US" sz="5400" b="1" dirty="0">
                <a:solidFill>
                  <a:srgbClr val="133D34"/>
                </a:solidFill>
                <a:latin typeface="+mn-lt"/>
              </a:rPr>
              <a:t>City of Omaha </a:t>
            </a:r>
            <a:br>
              <a:rPr lang="en-US" sz="5400" b="1" dirty="0">
                <a:solidFill>
                  <a:srgbClr val="133D34"/>
                </a:solidFill>
                <a:latin typeface="+mn-lt"/>
              </a:rPr>
            </a:br>
            <a:r>
              <a:rPr lang="en-US" sz="3600" b="1" i="0" dirty="0">
                <a:solidFill>
                  <a:srgbClr val="133D34"/>
                </a:solidFill>
                <a:effectLst/>
                <a:latin typeface="+mn-lt"/>
              </a:rPr>
              <a:t>Landmarks Heritage Preservation Commission</a:t>
            </a:r>
            <a:br>
              <a:rPr lang="en-US" sz="5400" b="1" dirty="0">
                <a:solidFill>
                  <a:srgbClr val="133D34"/>
                </a:solidFill>
              </a:rPr>
            </a:br>
            <a:r>
              <a:rPr lang="en-US" sz="3600" b="1" dirty="0">
                <a:solidFill>
                  <a:srgbClr val="CC3300"/>
                </a:solidFill>
                <a:hlinkClick r:id="rId3"/>
              </a:rPr>
              <a:t>http://landmark.cityofomaha.org/</a:t>
            </a:r>
            <a:br>
              <a:rPr lang="en-US" sz="3600" b="1" dirty="0">
                <a:solidFill>
                  <a:srgbClr val="CC3300"/>
                </a:solidFill>
              </a:rPr>
            </a:br>
            <a:br>
              <a:rPr lang="en-US" sz="2000" dirty="0"/>
            </a:br>
            <a:br>
              <a:rPr lang="en-US" sz="3600" b="1" dirty="0">
                <a:solidFill>
                  <a:srgbClr val="CC3300"/>
                </a:solidFill>
              </a:rPr>
            </a:br>
            <a:endParaRPr lang="en-US" sz="5400" b="1" dirty="0">
              <a:solidFill>
                <a:schemeClr val="accent6">
                  <a:lumMod val="75000"/>
                </a:schemeClr>
              </a:solidFill>
            </a:endParaRPr>
          </a:p>
        </p:txBody>
      </p:sp>
      <p:graphicFrame>
        <p:nvGraphicFramePr>
          <p:cNvPr id="5" name="Content Placeholder 2">
            <a:extLst>
              <a:ext uri="{FF2B5EF4-FFF2-40B4-BE49-F238E27FC236}">
                <a16:creationId xmlns:a16="http://schemas.microsoft.com/office/drawing/2014/main" id="{FB329C1F-22B5-ECB1-D7F6-54A17E649A12}"/>
              </a:ext>
            </a:extLst>
          </p:cNvPr>
          <p:cNvGraphicFramePr>
            <a:graphicFrameLocks noGrp="1"/>
          </p:cNvGraphicFramePr>
          <p:nvPr>
            <p:ph idx="1"/>
            <p:extLst>
              <p:ext uri="{D42A27DB-BD31-4B8C-83A1-F6EECF244321}">
                <p14:modId xmlns:p14="http://schemas.microsoft.com/office/powerpoint/2010/main" val="3122988296"/>
              </p:ext>
            </p:extLst>
          </p:nvPr>
        </p:nvGraphicFramePr>
        <p:xfrm>
          <a:off x="706438" y="1825625"/>
          <a:ext cx="887412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The image depicts a stylized, green shield with a circular crest, featuring a distinctive, intricate design.&#10;&#10;AI-generated content may be incorrect.">
            <a:extLst>
              <a:ext uri="{FF2B5EF4-FFF2-40B4-BE49-F238E27FC236}">
                <a16:creationId xmlns:a16="http://schemas.microsoft.com/office/drawing/2014/main" id="{C4B23412-A52A-A26E-37E4-8628AC1F4AA3}"/>
              </a:ext>
            </a:extLst>
          </p:cNvPr>
          <p:cNvPicPr>
            <a:picLocks noChangeAspect="1"/>
          </p:cNvPicPr>
          <p:nvPr/>
        </p:nvPicPr>
        <p:blipFill>
          <a:blip r:embed="rId9"/>
          <a:stretch>
            <a:fillRect/>
          </a:stretch>
        </p:blipFill>
        <p:spPr>
          <a:xfrm>
            <a:off x="9417983" y="6059255"/>
            <a:ext cx="667814" cy="662842"/>
          </a:xfrm>
          <a:prstGeom prst="rect">
            <a:avLst/>
          </a:prstGeom>
        </p:spPr>
      </p:pic>
    </p:spTree>
    <p:extLst>
      <p:ext uri="{BB962C8B-B14F-4D97-AF65-F5344CB8AC3E}">
        <p14:creationId xmlns:p14="http://schemas.microsoft.com/office/powerpoint/2010/main" val="4088690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15FF4-9FD9-D361-E278-E2711EDF2AC6}"/>
              </a:ext>
            </a:extLst>
          </p:cNvPr>
          <p:cNvSpPr>
            <a:spLocks noGrp="1"/>
          </p:cNvSpPr>
          <p:nvPr>
            <p:ph type="title"/>
          </p:nvPr>
        </p:nvSpPr>
        <p:spPr/>
        <p:txBody>
          <a:bodyPr/>
          <a:lstStyle/>
          <a:p>
            <a:endParaRPr lang="en-US"/>
          </a:p>
        </p:txBody>
      </p:sp>
      <p:pic>
        <p:nvPicPr>
          <p:cNvPr id="5" name="Content Placeholder 4" descr="A black and white photo of a building&#10;&#10;AI-generated content may be incorrect.">
            <a:extLst>
              <a:ext uri="{FF2B5EF4-FFF2-40B4-BE49-F238E27FC236}">
                <a16:creationId xmlns:a16="http://schemas.microsoft.com/office/drawing/2014/main" id="{8539813E-86B7-C855-E3C6-A3CC75CC0CE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15154" r="1618"/>
          <a:stretch>
            <a:fillRect/>
          </a:stretch>
        </p:blipFill>
        <p:spPr>
          <a:xfrm>
            <a:off x="118745" y="107576"/>
            <a:ext cx="10049510" cy="4604273"/>
          </a:xfrm>
        </p:spPr>
      </p:pic>
      <p:sp>
        <p:nvSpPr>
          <p:cNvPr id="7" name="TextBox 6">
            <a:extLst>
              <a:ext uri="{FF2B5EF4-FFF2-40B4-BE49-F238E27FC236}">
                <a16:creationId xmlns:a16="http://schemas.microsoft.com/office/drawing/2014/main" id="{03E6D026-58AA-C292-ED85-3BB699FAA8B2}"/>
              </a:ext>
            </a:extLst>
          </p:cNvPr>
          <p:cNvSpPr txBox="1"/>
          <p:nvPr/>
        </p:nvSpPr>
        <p:spPr>
          <a:xfrm>
            <a:off x="118745" y="4969400"/>
            <a:ext cx="10049510" cy="2246769"/>
          </a:xfrm>
          <a:prstGeom prst="rect">
            <a:avLst/>
          </a:prstGeom>
          <a:noFill/>
        </p:spPr>
        <p:txBody>
          <a:bodyPr wrap="square">
            <a:spAutoFit/>
          </a:bodyPr>
          <a:lstStyle/>
          <a:p>
            <a:pPr algn="ctr"/>
            <a:br>
              <a:rPr lang="en-US" sz="3200" b="1" dirty="0"/>
            </a:br>
            <a:r>
              <a:rPr lang="en-US" sz="3600" b="1" dirty="0">
                <a:solidFill>
                  <a:srgbClr val="CC3300"/>
                </a:solidFill>
                <a:hlinkClick r:id="rId4"/>
              </a:rPr>
              <a:t>http://landmark.cityofomaha.org/</a:t>
            </a:r>
            <a:br>
              <a:rPr lang="en-US" sz="3600" b="1" dirty="0">
                <a:solidFill>
                  <a:srgbClr val="CC3300"/>
                </a:solidFill>
              </a:rPr>
            </a:br>
            <a:br>
              <a:rPr lang="en-US" sz="3600" dirty="0"/>
            </a:br>
            <a:endParaRPr lang="en-US" sz="3600" dirty="0"/>
          </a:p>
        </p:txBody>
      </p:sp>
    </p:spTree>
    <p:extLst>
      <p:ext uri="{BB962C8B-B14F-4D97-AF65-F5344CB8AC3E}">
        <p14:creationId xmlns:p14="http://schemas.microsoft.com/office/powerpoint/2010/main" val="1030082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4234</TotalTime>
  <Words>1215</Words>
  <Application>Microsoft Office PowerPoint</Application>
  <PresentationFormat>35mm Slides</PresentationFormat>
  <Paragraphs>170</Paragraphs>
  <Slides>34</Slides>
  <Notes>19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Aptos</vt:lpstr>
      <vt:lpstr>Aptos Display</vt:lpstr>
      <vt:lpstr>Arial</vt:lpstr>
      <vt:lpstr>Calibri</vt:lpstr>
      <vt:lpstr>Calibri Light</vt:lpstr>
      <vt:lpstr>Verdana</vt:lpstr>
      <vt:lpstr>Office Theme</vt:lpstr>
      <vt:lpstr>1_Office Theme</vt:lpstr>
      <vt:lpstr>2_Office Theme</vt:lpstr>
      <vt:lpstr>PowerPoint Presentation</vt:lpstr>
      <vt:lpstr>PowerPoint Presentation</vt:lpstr>
      <vt:lpstr>PowerPoint Presentation</vt:lpstr>
      <vt:lpstr>Where to Begin?</vt:lpstr>
      <vt:lpstr> Douglas County GIS Site  https://maps.dogis.org/  </vt:lpstr>
      <vt:lpstr>PowerPoint Presentation</vt:lpstr>
      <vt:lpstr>Douglas County Engineer Site Plat and Survey Research   </vt:lpstr>
      <vt:lpstr>  City of Omaha  Landmarks Heritage Preservation Commission http://landmark.cityofomaha.org/   </vt:lpstr>
      <vt:lpstr>PowerPoint Presentation</vt:lpstr>
      <vt:lpstr>Omaha Public Library OmahaLibrary.org &gt; Resources  </vt:lpstr>
      <vt:lpstr>PowerPoint Presentation</vt:lpstr>
      <vt:lpstr>PowerPoint Presentation</vt:lpstr>
      <vt:lpstr>PowerPoint Presentation</vt:lpstr>
      <vt:lpstr>PowerPoint Presentation</vt:lpstr>
      <vt:lpstr>Digital Sanborn Maps </vt:lpstr>
      <vt:lpstr>PowerPoint Presentation</vt:lpstr>
      <vt:lpstr>PowerPoint Presentation</vt:lpstr>
      <vt:lpstr>City Directory Research 1945 </vt:lpstr>
      <vt:lpstr>PowerPoint Presentation</vt:lpstr>
      <vt:lpstr>Douglas County Historical Society</vt:lpstr>
      <vt:lpstr>Postcards</vt:lpstr>
      <vt:lpstr>Nebraska State Historical Society</vt:lpstr>
      <vt:lpstr>PowerPoint Presentation</vt:lpstr>
      <vt:lpstr>PowerPoint Presentation</vt:lpstr>
      <vt:lpstr>Other Photo Resources </vt:lpstr>
      <vt:lpstr>U.S. Census Data </vt:lpstr>
      <vt:lpstr>PowerPoint Presentation</vt:lpstr>
      <vt:lpstr>PowerPoint Presentation</vt:lpstr>
      <vt:lpstr>PowerPoint Presentation</vt:lpstr>
      <vt:lpstr>PowerPoint Presentation</vt:lpstr>
      <vt:lpstr>Other Sources </vt:lpstr>
      <vt:lpstr>PowerPoint Presentation</vt:lpstr>
      <vt:lpstr>PowerPoint Presentation</vt:lpstr>
      <vt:lpstr>PowerPoint Presentation</vt:lpstr>
    </vt:vector>
  </TitlesOfParts>
  <Company>SCHEMMER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Prospect Village</dc:title>
  <dc:creator>Jacobsen, Larry</dc:creator>
  <cp:lastModifiedBy>Kristine Gerber</cp:lastModifiedBy>
  <cp:revision>114</cp:revision>
  <dcterms:created xsi:type="dcterms:W3CDTF">2014-08-21T20:12:00Z</dcterms:created>
  <dcterms:modified xsi:type="dcterms:W3CDTF">2026-04-13T16:39:24Z</dcterms:modified>
</cp:coreProperties>
</file>