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3" r:id="rId9"/>
    <p:sldId id="264" r:id="rId10"/>
    <p:sldId id="265" r:id="rId11"/>
    <p:sldId id="268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78EB9C-E178-3E4E-F7F1-3AD1504C51B1}" v="223" dt="2026-03-10T03:56:55.967"/>
    <p1510:client id="{8EE4A31B-F79E-F70B-38B3-3C5B4E925EE9}" v="100" dt="2026-03-09T17:38:05.639"/>
    <p1510:client id="{DF005FCE-6AED-D38E-6F3E-E761FF8E7BBD}" v="219" dt="2026-03-11T01:28:53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23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75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51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18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6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5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667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10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18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25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1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3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antodomingoc@issaquah.wednet.edu" TargetMode="External"/><Relationship Id="rId2" Type="http://schemas.openxmlformats.org/officeDocument/2006/relationships/hyperlink" Target="https://www.isd411.org/2025-2026/ms-course-guide/scienc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pottera@issaquah.wednet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2.safelinks.protection.outlook.com/?url=https%3A%2F%2Fwww.isd411.org%2F2025-2026%2Fms-course-guide%2Fscience&amp;data=05%7C02%7CSantodomingoC%40issaquah.wednet.edu%7C968a9cf78c8d401bd4e908de7a281825%7C351870f24eec4c75805a4db4f811aea1%7C0%7C0%7C639082509778282543%7CUnknown%7CTWFpbGZsb3d8eyJFbXB0eU1hcGkiOnRydWUsIlYiOiIwLjAuMDAwMCIsIlAiOiJXaW4zMiIsIkFOIjoiTWFpbCIsIldUIjoyfQ%3D%3D%7C0%7C%7C%7C&amp;sdata=H3MGPWpcq67aWvuqW4KnUIHHI0VA8zDvNwgky7UEoNw%3D&amp;reserved=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5647" y="-1039"/>
            <a:ext cx="12680509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Welcome to 5th Grade Parent Night!</a:t>
            </a:r>
          </a:p>
        </p:txBody>
      </p:sp>
      <p:pic>
        <p:nvPicPr>
          <p:cNvPr id="4" name="Content Placeholder 3" descr="A blue cat head with pointy ears&#10;&#10;AI-generated content may be incorrect.">
            <a:extLst>
              <a:ext uri="{FF2B5EF4-FFF2-40B4-BE49-F238E27FC236}">
                <a16:creationId xmlns:a16="http://schemas.microsoft.com/office/drawing/2014/main" id="{83A79618-E666-0721-F759-6BC5DCFCC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5712" y="2286645"/>
            <a:ext cx="2720576" cy="3429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0A3FB8-514C-D85E-39E9-0C635830676B}"/>
              </a:ext>
            </a:extLst>
          </p:cNvPr>
          <p:cNvSpPr txBox="1"/>
          <p:nvPr/>
        </p:nvSpPr>
        <p:spPr>
          <a:xfrm>
            <a:off x="1129530" y="1160167"/>
            <a:ext cx="9932690" cy="5080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chemeClr val="tx2">
                    <a:lumMod val="49000"/>
                    <a:lumOff val="51000"/>
                  </a:schemeClr>
                </a:solidFill>
                <a:latin typeface="Arial Nova"/>
                <a:ea typeface="Calibri"/>
                <a:cs typeface="Calibri"/>
              </a:rPr>
              <a:t>Exploring Science Pathways</a:t>
            </a:r>
            <a:r>
              <a:rPr lang="en-US" sz="3200" b="1" dirty="0">
                <a:solidFill>
                  <a:schemeClr val="tx2">
                    <a:lumMod val="49000"/>
                    <a:lumOff val="51000"/>
                  </a:schemeClr>
                </a:solidFill>
                <a:latin typeface="Arial Nova"/>
                <a:ea typeface="Calibri"/>
                <a:cs typeface="Calibri"/>
              </a:rPr>
              <a:t> </a:t>
            </a:r>
          </a:p>
        </p:txBody>
      </p:sp>
      <p:pic>
        <p:nvPicPr>
          <p:cNvPr id="3" name="Picture 2" descr="A group of kids wearing safety goggles&#10;&#10;AI-generated content may be incorrect.">
            <a:extLst>
              <a:ext uri="{FF2B5EF4-FFF2-40B4-BE49-F238E27FC236}">
                <a16:creationId xmlns:a16="http://schemas.microsoft.com/office/drawing/2014/main" id="{3954BB5D-904B-41F8-A45E-80886CE42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75" y="2008559"/>
            <a:ext cx="6072422" cy="4521097"/>
          </a:xfrm>
          <a:prstGeom prst="rect">
            <a:avLst/>
          </a:prstGeom>
        </p:spPr>
      </p:pic>
      <p:pic>
        <p:nvPicPr>
          <p:cNvPr id="5" name="Picture 4" descr="A blue wild cat head&#10;&#10;AI-generated content may be incorrect.">
            <a:extLst>
              <a:ext uri="{FF2B5EF4-FFF2-40B4-BE49-F238E27FC236}">
                <a16:creationId xmlns:a16="http://schemas.microsoft.com/office/drawing/2014/main" id="{47B1DAA0-6561-DC41-B7FE-E9C129610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5147" y="4462318"/>
            <a:ext cx="2191616" cy="240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E8F1ED-B1C5-1BDB-100B-B59FAC184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EE15-E07A-77E2-033B-522441BD6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5647" y="-347403"/>
            <a:ext cx="12680509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6000"/>
                    <a:lumOff val="24000"/>
                  </a:schemeClr>
                </a:solidFill>
                <a:latin typeface="Arial Nova"/>
              </a:rPr>
              <a:t>MS Science Alternate Path</a:t>
            </a:r>
          </a:p>
        </p:txBody>
      </p:sp>
      <p:pic>
        <p:nvPicPr>
          <p:cNvPr id="18" name="Picture 17" descr="A blue wild cat head&#10;&#10;AI-generated content may be incorrect.">
            <a:extLst>
              <a:ext uri="{FF2B5EF4-FFF2-40B4-BE49-F238E27FC236}">
                <a16:creationId xmlns:a16="http://schemas.microsoft.com/office/drawing/2014/main" id="{0B5C4C6F-0961-F8BB-0DFB-A4072F7C7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237" y="5328227"/>
            <a:ext cx="1406526" cy="1524001"/>
          </a:xfrm>
          <a:prstGeom prst="rect">
            <a:avLst/>
          </a:prstGeom>
        </p:spPr>
      </p:pic>
      <p:pic>
        <p:nvPicPr>
          <p:cNvPr id="4" name="Picture 3" descr="A blue wild cat head&#10;&#10;AI-generated content may be incorrect.">
            <a:extLst>
              <a:ext uri="{FF2B5EF4-FFF2-40B4-BE49-F238E27FC236}">
                <a16:creationId xmlns:a16="http://schemas.microsoft.com/office/drawing/2014/main" id="{E4ABBBCF-B24B-4829-22F2-3612F5B70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783" y="5062681"/>
            <a:ext cx="1648980" cy="1789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5896A-886C-E3EA-48FD-7DE0A0A65393}"/>
              </a:ext>
            </a:extLst>
          </p:cNvPr>
          <p:cNvSpPr txBox="1"/>
          <p:nvPr/>
        </p:nvSpPr>
        <p:spPr>
          <a:xfrm>
            <a:off x="690909" y="477286"/>
            <a:ext cx="11338666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 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Less Common Pathway- Skips Life Science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150F9-2C57-5108-F3EA-7D0EC8F4E592}"/>
              </a:ext>
            </a:extLst>
          </p:cNvPr>
          <p:cNvSpPr txBox="1"/>
          <p:nvPr/>
        </p:nvSpPr>
        <p:spPr>
          <a:xfrm>
            <a:off x="227700" y="1129265"/>
            <a:ext cx="11811846" cy="47551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  <a:ea typeface="+mn-lt"/>
                <a:cs typeface="+mn-lt"/>
              </a:rPr>
              <a:t>: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Arial Nova"/>
              <a:ea typeface="+mn-lt"/>
              <a:cs typeface="+mn-lt"/>
            </a:endParaRPr>
          </a:p>
          <a:p>
            <a:r>
              <a:rPr lang="en-US" sz="3200" b="1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Students entering 7th grade science as a 6th grader should:</a:t>
            </a:r>
            <a:endParaRPr lang="en-US" sz="3200">
              <a:solidFill>
                <a:schemeClr val="tx2">
                  <a:lumMod val="76000"/>
                  <a:lumOff val="24000"/>
                </a:schemeClr>
              </a:solidFill>
              <a:latin typeface="Arial Nov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3200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Be able to keep an organized and well maintained science notebook</a:t>
            </a:r>
            <a:endParaRPr lang="en-US" sz="3200" dirty="0">
              <a:solidFill>
                <a:schemeClr val="tx2">
                  <a:lumMod val="76000"/>
                  <a:lumOff val="24000"/>
                </a:schemeClr>
              </a:solidFill>
              <a:highlight>
                <a:srgbClr val="FFFFFF"/>
              </a:highlight>
              <a:latin typeface="Arial Nov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3200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Be ready to independently manage homework and classwork initiation and completion</a:t>
            </a:r>
            <a:endParaRPr lang="en-US" sz="3200" dirty="0">
              <a:solidFill>
                <a:schemeClr val="tx2">
                  <a:lumMod val="76000"/>
                  <a:lumOff val="24000"/>
                </a:schemeClr>
              </a:solidFill>
              <a:latin typeface="Arial Nov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3200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Collaborate well with older students</a:t>
            </a:r>
          </a:p>
          <a:p>
            <a:pPr marL="742950" lvl="1" indent="-285750">
              <a:buFont typeface="Arial"/>
              <a:buChar char="•"/>
            </a:pPr>
            <a:endParaRPr lang="en-US" sz="3200" dirty="0">
              <a:solidFill>
                <a:schemeClr val="tx2">
                  <a:lumMod val="76000"/>
                  <a:lumOff val="24000"/>
                </a:schemeClr>
              </a:solidFill>
              <a:highlight>
                <a:srgbClr val="FFFFFF"/>
              </a:highlight>
              <a:latin typeface="Arial Nova"/>
              <a:ea typeface="+mn-lt"/>
              <a:cs typeface="+mn-lt"/>
            </a:endParaRPr>
          </a:p>
          <a:p>
            <a:r>
              <a:rPr lang="en-US" sz="3200" b="1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Challenge:</a:t>
            </a:r>
            <a:r>
              <a:rPr lang="en-US" sz="3200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 Students can not move paths. Once Life Science is skipped it cannot</a:t>
            </a:r>
            <a:r>
              <a:rPr lang="en-US" sz="320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 be taken later.</a:t>
            </a:r>
            <a:endParaRPr lang="en-US" sz="3200">
              <a:solidFill>
                <a:schemeClr val="tx2">
                  <a:lumMod val="76000"/>
                  <a:lumOff val="24000"/>
                </a:schemeClr>
              </a:solidFill>
              <a:highlight>
                <a:srgbClr val="FFFFFF"/>
              </a:highlight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980443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F0AB32-F3E1-0BE9-6D85-750F8707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8B115-E8F7-8173-A575-A967F2355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5647" y="266746"/>
            <a:ext cx="12680509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>
                <a:solidFill>
                  <a:schemeClr val="tx2">
                    <a:lumMod val="76000"/>
                    <a:lumOff val="24000"/>
                  </a:schemeClr>
                </a:solidFill>
                <a:latin typeface="Arial Nova"/>
              </a:rPr>
              <a:t>Questions?</a:t>
            </a:r>
            <a:endParaRPr lang="en-US"/>
          </a:p>
        </p:txBody>
      </p:sp>
      <p:pic>
        <p:nvPicPr>
          <p:cNvPr id="18" name="Picture 17" descr="A blue wild cat head&#10;&#10;AI-generated content may be incorrect.">
            <a:extLst>
              <a:ext uri="{FF2B5EF4-FFF2-40B4-BE49-F238E27FC236}">
                <a16:creationId xmlns:a16="http://schemas.microsoft.com/office/drawing/2014/main" id="{171A2F8B-01D3-AD11-07EB-A14762235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237" y="5328227"/>
            <a:ext cx="1406526" cy="1524001"/>
          </a:xfrm>
          <a:prstGeom prst="rect">
            <a:avLst/>
          </a:prstGeom>
        </p:spPr>
      </p:pic>
      <p:pic>
        <p:nvPicPr>
          <p:cNvPr id="4" name="Picture 3" descr="A blue wild cat head&#10;&#10;AI-generated content may be incorrect.">
            <a:extLst>
              <a:ext uri="{FF2B5EF4-FFF2-40B4-BE49-F238E27FC236}">
                <a16:creationId xmlns:a16="http://schemas.microsoft.com/office/drawing/2014/main" id="{D9798957-BC2E-8DA5-6DA7-B0DD0EEA5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783" y="5062681"/>
            <a:ext cx="1648980" cy="1789547"/>
          </a:xfrm>
          <a:prstGeom prst="rect">
            <a:avLst/>
          </a:prstGeom>
        </p:spPr>
      </p:pic>
      <p:pic>
        <p:nvPicPr>
          <p:cNvPr id="5" name="Picture 4" descr="A group of kids wearing safety goggles&#10;&#10;AI-generated content may be incorrect.">
            <a:extLst>
              <a:ext uri="{FF2B5EF4-FFF2-40B4-BE49-F238E27FC236}">
                <a16:creationId xmlns:a16="http://schemas.microsoft.com/office/drawing/2014/main" id="{8A175FF5-A8F4-1882-AC9C-266BECACF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75" y="1712857"/>
            <a:ext cx="6072422" cy="4521097"/>
          </a:xfrm>
          <a:prstGeom prst="rect">
            <a:avLst/>
          </a:prstGeom>
        </p:spPr>
      </p:pic>
      <p:pic>
        <p:nvPicPr>
          <p:cNvPr id="8" name="Picture 7" descr="A child looking through a microscope&#10;&#10;AI-generated content may be incorrect.">
            <a:extLst>
              <a:ext uri="{FF2B5EF4-FFF2-40B4-BE49-F238E27FC236}">
                <a16:creationId xmlns:a16="http://schemas.microsoft.com/office/drawing/2014/main" id="{4154966C-7636-CCFE-331C-718DEABDA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46661" y="1956503"/>
            <a:ext cx="3447588" cy="293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26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E0137-9165-48F2-05FF-6C30FECCA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Conclusion and Resources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825C9-FB56-8222-67CC-ED86CF188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55" y="1733263"/>
            <a:ext cx="11843326" cy="444370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buNone/>
            </a:pPr>
            <a:r>
              <a:rPr lang="en-US" sz="4000" b="1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ptos"/>
              </a:rPr>
              <a:t>Consider your own student and what is the best fit for them</a:t>
            </a:r>
            <a:r>
              <a:rPr lang="en-US" sz="4000" b="1" dirty="0">
                <a:solidFill>
                  <a:schemeClr val="tx2">
                    <a:lumMod val="49000"/>
                    <a:lumOff val="51000"/>
                  </a:schemeClr>
                </a:solidFill>
                <a:highlight>
                  <a:srgbClr val="FFFFFF"/>
                </a:highlight>
                <a:latin typeface="Aptos"/>
              </a:rPr>
              <a:t>.</a:t>
            </a:r>
          </a:p>
          <a:p>
            <a:pPr>
              <a:buNone/>
            </a:pPr>
            <a:endParaRPr lang="en-US" dirty="0">
              <a:solidFill>
                <a:schemeClr val="tx2">
                  <a:lumMod val="76000"/>
                  <a:lumOff val="24000"/>
                </a:schemeClr>
              </a:solidFill>
              <a:highlight>
                <a:srgbClr val="FFFFFF"/>
              </a:highlight>
              <a:latin typeface="Aptos"/>
            </a:endParaRPr>
          </a:p>
          <a:p>
            <a:pPr>
              <a:buNone/>
            </a:pPr>
            <a:r>
              <a:rPr lang="en-US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ptos"/>
              </a:rPr>
              <a:t>For more information: ISD Science Course Guide</a:t>
            </a:r>
            <a:endParaRPr lang="en-US" dirty="0">
              <a:solidFill>
                <a:schemeClr val="tx2">
                  <a:lumMod val="76000"/>
                  <a:lumOff val="24000"/>
                </a:schemeClr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5197DA"/>
                </a:solidFill>
                <a:highlight>
                  <a:srgbClr val="FFFFFF"/>
                </a:highlight>
                <a:ea typeface="+mn-lt"/>
                <a:cs typeface="+mn-lt"/>
                <a:hlinkClick r:id="rId2"/>
              </a:rPr>
              <a:t>https://www.isd411.org/2025-2026/ms-course-guide/science</a:t>
            </a:r>
            <a:endParaRPr lang="en-US"/>
          </a:p>
          <a:p>
            <a:pPr>
              <a:buNone/>
            </a:pPr>
            <a:endParaRPr lang="en-US" dirty="0">
              <a:solidFill>
                <a:schemeClr val="tx2">
                  <a:lumMod val="76000"/>
                  <a:lumOff val="24000"/>
                </a:schemeClr>
              </a:solidFill>
              <a:highlight>
                <a:srgbClr val="FFFFFF"/>
              </a:highlight>
              <a:latin typeface="Aptos"/>
            </a:endParaRPr>
          </a:p>
          <a:p>
            <a:pPr>
              <a:buNone/>
            </a:pPr>
            <a:r>
              <a:rPr lang="en-US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ptos"/>
              </a:rPr>
              <a:t>Email 6th Grade Life Science Teacher:</a:t>
            </a:r>
          </a:p>
          <a:p>
            <a:pPr>
              <a:buNone/>
            </a:pPr>
            <a:r>
              <a:rPr lang="en-US" dirty="0">
                <a:solidFill>
                  <a:srgbClr val="5197DA"/>
                </a:solidFill>
                <a:highlight>
                  <a:srgbClr val="FFFFFF"/>
                </a:highlight>
                <a:latin typeface="Aptos"/>
              </a:rPr>
              <a:t>Christie Santodomingo </a:t>
            </a:r>
            <a:r>
              <a:rPr lang="en-US" dirty="0">
                <a:solidFill>
                  <a:srgbClr val="5197DA"/>
                </a:solidFill>
                <a:highlight>
                  <a:srgbClr val="FFFFFF"/>
                </a:highlight>
                <a:latin typeface="Aptos"/>
                <a:hlinkClick r:id="rId3"/>
              </a:rPr>
              <a:t>santodomingoc@issaquah.wednet.edu</a:t>
            </a:r>
            <a:endParaRPr lang="en-US" dirty="0">
              <a:solidFill>
                <a:srgbClr val="5197DA"/>
              </a:solidFill>
              <a:highlight>
                <a:srgbClr val="FFFFFF"/>
              </a:highlight>
              <a:latin typeface="Aptos"/>
            </a:endParaRPr>
          </a:p>
          <a:p>
            <a:pPr>
              <a:buNone/>
            </a:pPr>
            <a:endParaRPr lang="en-US" dirty="0">
              <a:solidFill>
                <a:srgbClr val="5197DA"/>
              </a:solidFill>
              <a:highlight>
                <a:srgbClr val="FFFFFF"/>
              </a:highlight>
              <a:latin typeface="Aptos"/>
            </a:endParaRPr>
          </a:p>
          <a:p>
            <a:pPr>
              <a:buNone/>
            </a:pPr>
            <a:r>
              <a:rPr lang="en-US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ptos"/>
              </a:rPr>
              <a:t>Science Lead:</a:t>
            </a:r>
          </a:p>
          <a:p>
            <a:pPr>
              <a:buNone/>
            </a:pPr>
            <a:r>
              <a:rPr lang="en-US" dirty="0">
                <a:solidFill>
                  <a:srgbClr val="5197DA"/>
                </a:solidFill>
                <a:highlight>
                  <a:srgbClr val="FFFFFF"/>
                </a:highlight>
                <a:latin typeface="Aptos"/>
              </a:rPr>
              <a:t>Ashley Potter </a:t>
            </a:r>
            <a:r>
              <a:rPr lang="en-US" dirty="0">
                <a:solidFill>
                  <a:srgbClr val="5197DA"/>
                </a:solidFill>
                <a:highlight>
                  <a:srgbClr val="FFFFFF"/>
                </a:highlight>
                <a:latin typeface="Aptos"/>
                <a:hlinkClick r:id="rId4"/>
              </a:rPr>
              <a:t>pottera@issaquah.wednet.edu</a:t>
            </a:r>
            <a:endParaRPr lang="en-US" dirty="0">
              <a:solidFill>
                <a:srgbClr val="5197DA"/>
              </a:solidFill>
              <a:highlight>
                <a:srgbClr val="FFFFFF"/>
              </a:highlight>
              <a:latin typeface="Aptos"/>
            </a:endParaRPr>
          </a:p>
          <a:p>
            <a:pPr>
              <a:buNone/>
            </a:pPr>
            <a:endParaRPr lang="en-US" dirty="0">
              <a:solidFill>
                <a:srgbClr val="5197DA"/>
              </a:solidFill>
              <a:highlight>
                <a:srgbClr val="FFFFFF"/>
              </a:highlight>
              <a:latin typeface="Aptos"/>
            </a:endParaRPr>
          </a:p>
          <a:p>
            <a:pPr>
              <a:buNone/>
            </a:pPr>
            <a:endParaRPr lang="en-US" dirty="0">
              <a:solidFill>
                <a:srgbClr val="5197DA"/>
              </a:solidFill>
              <a:highlight>
                <a:srgbClr val="FFFFFF"/>
              </a:highlight>
              <a:latin typeface="Aptos"/>
            </a:endParaRPr>
          </a:p>
          <a:p>
            <a:pPr>
              <a:buNone/>
            </a:pPr>
            <a:endParaRPr lang="en-US" b="1" dirty="0">
              <a:solidFill>
                <a:srgbClr val="5197DA"/>
              </a:solidFill>
              <a:highlight>
                <a:srgbClr val="FFFFFF"/>
              </a:highlight>
              <a:latin typeface="Aptos"/>
            </a:endParaRPr>
          </a:p>
        </p:txBody>
      </p:sp>
      <p:pic>
        <p:nvPicPr>
          <p:cNvPr id="5" name="Picture 4" descr="A blue wild cat head&#10;&#10;AI-generated content may be incorrect.">
            <a:extLst>
              <a:ext uri="{FF2B5EF4-FFF2-40B4-BE49-F238E27FC236}">
                <a16:creationId xmlns:a16="http://schemas.microsoft.com/office/drawing/2014/main" id="{BB3F4D84-33A4-8C85-E308-020A90723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7783" y="5062681"/>
            <a:ext cx="1648980" cy="178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9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C6AE74-E60A-3ADF-CDA1-3A495B9E4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3CE4-5ADB-529C-EA91-37FD4D13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5647" y="-301221"/>
            <a:ext cx="12680509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Science Pathways Overview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715A2C7-7FAC-936E-8AEE-49693B948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526921"/>
              </p:ext>
            </p:extLst>
          </p:nvPr>
        </p:nvGraphicFramePr>
        <p:xfrm>
          <a:off x="1223818" y="1166090"/>
          <a:ext cx="9699091" cy="53686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07102">
                  <a:extLst>
                    <a:ext uri="{9D8B030D-6E8A-4147-A177-3AD203B41FA5}">
                      <a16:colId xmlns:a16="http://schemas.microsoft.com/office/drawing/2014/main" val="2289704817"/>
                    </a:ext>
                  </a:extLst>
                </a:gridCol>
                <a:gridCol w="3998799">
                  <a:extLst>
                    <a:ext uri="{9D8B030D-6E8A-4147-A177-3AD203B41FA5}">
                      <a16:colId xmlns:a16="http://schemas.microsoft.com/office/drawing/2014/main" val="4103177410"/>
                    </a:ext>
                  </a:extLst>
                </a:gridCol>
                <a:gridCol w="4293190">
                  <a:extLst>
                    <a:ext uri="{9D8B030D-6E8A-4147-A177-3AD203B41FA5}">
                      <a16:colId xmlns:a16="http://schemas.microsoft.com/office/drawing/2014/main" val="878770651"/>
                    </a:ext>
                  </a:extLst>
                </a:gridCol>
              </a:tblGrid>
              <a:tr h="131730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00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Grade Level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00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MS Science Standard Path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27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00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MS Science Alternate Path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27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811054"/>
                  </a:ext>
                </a:extLst>
              </a:tr>
              <a:tr h="141672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4425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6</a:t>
                      </a:r>
                      <a:r>
                        <a:rPr lang="en-US" sz="2800" b="1" baseline="30000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th</a:t>
                      </a:r>
                      <a:endParaRPr lang="en-US" sz="2800" b="1" dirty="0">
                        <a:solidFill>
                          <a:srgbClr val="FFFFFF"/>
                        </a:solidFill>
                        <a:effectLst/>
                        <a:latin typeface="Arial Nova"/>
                      </a:endParaRPr>
                    </a:p>
                  </a:txBody>
                  <a:tcPr marL="68580" marR="6858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475"/>
                        </a:lnSpc>
                        <a:buNone/>
                      </a:pPr>
                      <a:r>
                        <a:rPr lang="en-US" sz="2800" b="1" dirty="0">
                          <a:effectLst/>
                          <a:latin typeface="Arial Nova"/>
                        </a:rPr>
                        <a:t>Life Science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4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475"/>
                        </a:lnSpc>
                        <a:buNone/>
                      </a:pPr>
                      <a:r>
                        <a:rPr lang="en-US" sz="2800" b="1" dirty="0">
                          <a:effectLst/>
                          <a:latin typeface="Arial Nova"/>
                        </a:rPr>
                        <a:t>Earth and Space Science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384836"/>
                  </a:ext>
                </a:extLst>
              </a:tr>
              <a:tr h="1267593">
                <a:tc>
                  <a:txBody>
                    <a:bodyPr/>
                    <a:lstStyle/>
                    <a:p>
                      <a:pPr algn="ctr" fontAlgn="base">
                        <a:lnSpc>
                          <a:spcPts val="4425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7</a:t>
                      </a:r>
                      <a:r>
                        <a:rPr lang="en-US" sz="2800" b="1" baseline="30000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th</a:t>
                      </a:r>
                      <a:endParaRPr lang="en-US" sz="2800" b="1" dirty="0">
                        <a:solidFill>
                          <a:srgbClr val="FFFFFF"/>
                        </a:solidFill>
                        <a:effectLst/>
                        <a:latin typeface="Arial Nova"/>
                      </a:endParaRPr>
                    </a:p>
                  </a:txBody>
                  <a:tcPr marL="68580" marR="6858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475"/>
                        </a:lnSpc>
                        <a:buNone/>
                      </a:pPr>
                      <a:r>
                        <a:rPr lang="en-US" sz="2800" b="1" dirty="0">
                          <a:effectLst/>
                          <a:latin typeface="Arial Nova"/>
                        </a:rPr>
                        <a:t>Earth and Space Science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B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475"/>
                        </a:lnSpc>
                        <a:buNone/>
                      </a:pPr>
                      <a:r>
                        <a:rPr lang="en-US" sz="2800" b="1" dirty="0">
                          <a:effectLst/>
                          <a:latin typeface="Arial Nova"/>
                        </a:rPr>
                        <a:t>Physical Science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81019"/>
                  </a:ext>
                </a:extLst>
              </a:tr>
              <a:tr h="136701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4425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8</a:t>
                      </a:r>
                      <a:r>
                        <a:rPr lang="en-US" sz="2800" b="1" baseline="30000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th</a:t>
                      </a:r>
                      <a:endParaRPr lang="en-US" sz="2800" b="1" dirty="0">
                        <a:solidFill>
                          <a:srgbClr val="FFFFFF"/>
                        </a:solidFill>
                        <a:effectLst/>
                        <a:latin typeface="Arial Nova"/>
                      </a:endParaRPr>
                    </a:p>
                  </a:txBody>
                  <a:tcPr marL="68580" marR="6858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475"/>
                        </a:lnSpc>
                        <a:buNone/>
                      </a:pPr>
                      <a:r>
                        <a:rPr lang="en-US" sz="2800" b="1" dirty="0">
                          <a:effectLst/>
                          <a:latin typeface="Arial Nova"/>
                        </a:rPr>
                        <a:t>Physical Science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475"/>
                        </a:lnSpc>
                        <a:buNone/>
                      </a:pPr>
                      <a:r>
                        <a:rPr lang="en-US" sz="2800" b="1" dirty="0">
                          <a:effectLst/>
                          <a:latin typeface="Arial Nova"/>
                        </a:rPr>
                        <a:t>High School Biology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098769"/>
                  </a:ext>
                </a:extLst>
              </a:tr>
            </a:tbl>
          </a:graphicData>
        </a:graphic>
      </p:graphicFrame>
      <p:pic>
        <p:nvPicPr>
          <p:cNvPr id="18" name="Picture 17" descr="A blue wild cat head&#10;&#10;AI-generated content may be incorrect.">
            <a:extLst>
              <a:ext uri="{FF2B5EF4-FFF2-40B4-BE49-F238E27FC236}">
                <a16:creationId xmlns:a16="http://schemas.microsoft.com/office/drawing/2014/main" id="{FFC5629C-8CD4-95FF-4B2F-550D4079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964" y="5420590"/>
            <a:ext cx="1221799" cy="143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50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25CCDC-FDE4-EA06-F414-D0B766F0C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8DB3-1DAE-C3C0-9AEE-BDF083D1F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5647" y="-1039"/>
            <a:ext cx="12680509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MS Science Standard Path</a:t>
            </a:r>
          </a:p>
        </p:txBody>
      </p:sp>
      <p:pic>
        <p:nvPicPr>
          <p:cNvPr id="18" name="Picture 17" descr="A blue wild cat head&#10;&#10;AI-generated content may be incorrect.">
            <a:extLst>
              <a:ext uri="{FF2B5EF4-FFF2-40B4-BE49-F238E27FC236}">
                <a16:creationId xmlns:a16="http://schemas.microsoft.com/office/drawing/2014/main" id="{E07366A5-9341-BED9-B5CD-91C8A4871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237" y="5328227"/>
            <a:ext cx="1406526" cy="1524001"/>
          </a:xfrm>
          <a:prstGeom prst="rect">
            <a:avLst/>
          </a:prstGeom>
        </p:spPr>
      </p:pic>
      <p:pic>
        <p:nvPicPr>
          <p:cNvPr id="4" name="Picture 3" descr="A blue wild cat head&#10;&#10;AI-generated content may be incorrect.">
            <a:extLst>
              <a:ext uri="{FF2B5EF4-FFF2-40B4-BE49-F238E27FC236}">
                <a16:creationId xmlns:a16="http://schemas.microsoft.com/office/drawing/2014/main" id="{7FDDF34F-FED8-65EC-1E75-131CA5788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238" y="5328225"/>
            <a:ext cx="1406525" cy="1524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F487BB-68E4-B9F7-17C3-A082EA2A5FB0}"/>
              </a:ext>
            </a:extLst>
          </p:cNvPr>
          <p:cNvSpPr txBox="1"/>
          <p:nvPr/>
        </p:nvSpPr>
        <p:spPr>
          <a:xfrm>
            <a:off x="806363" y="1170013"/>
            <a:ext cx="1133866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tx2">
                    <a:lumMod val="49000"/>
                    <a:lumOff val="51000"/>
                  </a:schemeClr>
                </a:solidFill>
                <a:latin typeface="Arial Nova"/>
              </a:rPr>
              <a:t> </a:t>
            </a:r>
            <a:r>
              <a:rPr lang="en-US" sz="3600" b="1" dirty="0">
                <a:solidFill>
                  <a:schemeClr val="tx2">
                    <a:lumMod val="49000"/>
                    <a:lumOff val="51000"/>
                  </a:schemeClr>
                </a:solidFill>
                <a:latin typeface="Arial Nova"/>
              </a:rPr>
              <a:t>Most Common Pathway for Incoming 6th Graders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888BE-12AF-DE89-A1BD-74BE758B3568}"/>
              </a:ext>
            </a:extLst>
          </p:cNvPr>
          <p:cNvSpPr txBox="1"/>
          <p:nvPr/>
        </p:nvSpPr>
        <p:spPr>
          <a:xfrm>
            <a:off x="800681" y="2272203"/>
            <a:ext cx="94134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E8E5-CE8F-7595-E237-43B834FDF9DB}"/>
              </a:ext>
            </a:extLst>
          </p:cNvPr>
          <p:cNvSpPr txBox="1"/>
          <p:nvPr/>
        </p:nvSpPr>
        <p:spPr>
          <a:xfrm>
            <a:off x="239244" y="2272264"/>
            <a:ext cx="1150011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6th Grade: Life Science</a:t>
            </a:r>
          </a:p>
          <a:p>
            <a:pPr algn="ctr"/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7th Grade: Earth Science</a:t>
            </a:r>
          </a:p>
          <a:p>
            <a:pPr algn="ctr"/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8th Grade: Physical Science</a:t>
            </a:r>
          </a:p>
          <a:p>
            <a:pPr marL="285750" indent="-285750" algn="ctr">
              <a:buFont typeface="Arial"/>
              <a:buChar char="•"/>
            </a:pPr>
            <a:endParaRPr lang="en-US" sz="3600" dirty="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Benefit: A rigorous lab-based science path designed to support all students </a:t>
            </a:r>
          </a:p>
        </p:txBody>
      </p:sp>
    </p:spTree>
    <p:extLst>
      <p:ext uri="{BB962C8B-B14F-4D97-AF65-F5344CB8AC3E}">
        <p14:creationId xmlns:p14="http://schemas.microsoft.com/office/powerpoint/2010/main" val="3660774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9CFDA-B8BA-E3EE-8FEC-D6A2B72A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0" y="39560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MS Science Standard Path</a:t>
            </a:r>
            <a:b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</a:br>
            <a:r>
              <a:rPr lang="en-US" sz="3600" b="1" dirty="0">
                <a:solidFill>
                  <a:schemeClr val="tx2">
                    <a:lumMod val="49000"/>
                    <a:lumOff val="51000"/>
                  </a:schemeClr>
                </a:solidFill>
                <a:highlight>
                  <a:srgbClr val="FFFFFF"/>
                </a:highlight>
                <a:latin typeface="Arial Nova"/>
              </a:rPr>
              <a:t>Smooth Transition to Middle School Science</a:t>
            </a:r>
            <a:endParaRPr lang="en-US" sz="3600" dirty="0">
              <a:solidFill>
                <a:schemeClr val="tx2">
                  <a:lumMod val="49000"/>
                  <a:lumOff val="51000"/>
                </a:schemeClr>
              </a:solidFill>
              <a:latin typeface="Arial Nova"/>
            </a:endParaRPr>
          </a:p>
          <a:p>
            <a:pPr algn="ctr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09F6A-8220-8C47-A737-C447A13D2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953" y="1245521"/>
            <a:ext cx="10573109" cy="35605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3600" b="1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FF"/>
              </a:highlight>
              <a:latin typeface="Arial Nova"/>
              <a:ea typeface="+mn-lt"/>
              <a:cs typeface="+mn-lt"/>
            </a:endParaRPr>
          </a:p>
          <a:p>
            <a:pPr lvl="1"/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First lab-based class</a:t>
            </a:r>
          </a:p>
          <a:p>
            <a:pPr marL="457200" lvl="1" indent="0">
              <a:buNone/>
            </a:pPr>
            <a:endParaRPr lang="en-US" sz="3600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FF"/>
              </a:highlight>
              <a:latin typeface="Arial Nova"/>
              <a:ea typeface="+mn-lt"/>
              <a:cs typeface="+mn-lt"/>
            </a:endParaRPr>
          </a:p>
          <a:p>
            <a:pPr lvl="1"/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Three units of study: Structure and Function, Genetics, and Ecosystems</a:t>
            </a:r>
          </a:p>
          <a:p>
            <a:pPr lvl="1"/>
            <a:endParaRPr lang="en-US" sz="3600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FF"/>
              </a:highlight>
              <a:latin typeface="Arial Nova"/>
              <a:ea typeface="+mn-lt"/>
              <a:cs typeface="+mn-lt"/>
            </a:endParaRPr>
          </a:p>
          <a:p>
            <a:pPr lvl="1"/>
            <a:r>
              <a:rPr lang="en-US" sz="360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Science everyday with at least three hands-on </a:t>
            </a: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labs per week</a:t>
            </a:r>
          </a:p>
          <a:p>
            <a:pPr marL="457200" lvl="1" indent="0">
              <a:buNone/>
            </a:pPr>
            <a:endParaRPr lang="en-US" sz="3600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FF"/>
              </a:highlight>
              <a:latin typeface="Arial Nova"/>
              <a:ea typeface="+mn-lt"/>
              <a:cs typeface="+mn-lt"/>
            </a:endParaRPr>
          </a:p>
          <a:p>
            <a:pPr lvl="1"/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Letter grades and summative assessments</a:t>
            </a:r>
            <a:endParaRPr lang="en-US" sz="360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  <a:p>
            <a:pPr marL="457200" lvl="1" indent="0">
              <a:buNone/>
            </a:pPr>
            <a:endParaRPr lang="en-US" sz="3600" dirty="0">
              <a:solidFill>
                <a:srgbClr val="163E64"/>
              </a:solidFill>
              <a:highlight>
                <a:srgbClr val="FFFFFF"/>
              </a:highlight>
              <a:latin typeface="Arial Nova"/>
            </a:endParaRPr>
          </a:p>
          <a:p>
            <a:pPr lvl="1"/>
            <a:endParaRPr lang="en-US" sz="4000" dirty="0">
              <a:solidFill>
                <a:srgbClr val="163E64"/>
              </a:solidFill>
              <a:highlight>
                <a:srgbClr val="FFFFFF"/>
              </a:highlight>
              <a:latin typeface="Arial Nova"/>
            </a:endParaRPr>
          </a:p>
          <a:p>
            <a:endParaRPr lang="en-US" sz="4000" dirty="0">
              <a:latin typeface="Arial Nova"/>
            </a:endParaRPr>
          </a:p>
        </p:txBody>
      </p:sp>
      <p:pic>
        <p:nvPicPr>
          <p:cNvPr id="5" name="Picture 4" descr="A blue wild cat head&#10;&#10;AI-generated content may be incorrect.">
            <a:extLst>
              <a:ext uri="{FF2B5EF4-FFF2-40B4-BE49-F238E27FC236}">
                <a16:creationId xmlns:a16="http://schemas.microsoft.com/office/drawing/2014/main" id="{B48239C0-DA00-F624-8121-408FC0BB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906" y="5077058"/>
            <a:ext cx="1588857" cy="17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94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CF0C-89D4-15E3-51C3-732F89773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" y="890905"/>
            <a:ext cx="11724640" cy="449357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>
                <a:solidFill>
                  <a:schemeClr val="tx2">
                    <a:lumMod val="49000"/>
                    <a:lumOff val="51000"/>
                  </a:schemeClr>
                </a:solidFill>
                <a:latin typeface="Arial Nova"/>
              </a:rPr>
              <a:t>Structure and Function includes: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Wingdings" panose="020B0604020202020204" pitchFamily="34" charset="0"/>
              <a:buChar char="v"/>
            </a:pPr>
            <a:r>
              <a:rPr lang="en-US">
                <a:latin typeface="Arial Nova"/>
              </a:rPr>
              <a:t>Microscope use including live organisms</a:t>
            </a:r>
            <a:endParaRPr lang="en-US" dirty="0">
              <a:latin typeface="Arial Nova"/>
            </a:endParaRPr>
          </a:p>
          <a:p>
            <a:pPr lvl="1">
              <a:lnSpc>
                <a:spcPct val="100000"/>
              </a:lnSpc>
              <a:spcBef>
                <a:spcPct val="20000"/>
              </a:spcBef>
              <a:buFont typeface="Wingdings" panose="020B0604020202020204" pitchFamily="34" charset="0"/>
              <a:buChar char="v"/>
            </a:pPr>
            <a:r>
              <a:rPr lang="en-US">
                <a:latin typeface="Arial Nova"/>
              </a:rPr>
              <a:t>Photosynthesis and Cellular Respiration investigations</a:t>
            </a:r>
            <a:endParaRPr lang="en-US" dirty="0">
              <a:latin typeface="Arial Nova"/>
            </a:endParaRPr>
          </a:p>
          <a:p>
            <a:pPr lvl="1">
              <a:lnSpc>
                <a:spcPct val="100000"/>
              </a:lnSpc>
              <a:spcBef>
                <a:spcPct val="20000"/>
              </a:spcBef>
              <a:buFont typeface="Wingdings" panose="020B0604020202020204" pitchFamily="34" charset="0"/>
              <a:buChar char="v"/>
            </a:pPr>
            <a:r>
              <a:rPr lang="en-US">
                <a:latin typeface="Arial Nova"/>
                <a:ea typeface="+mn-lt"/>
                <a:cs typeface="+mn-lt"/>
              </a:rPr>
              <a:t>Structures of cells, tissues, and organs and their function for survival</a:t>
            </a:r>
            <a:endParaRPr lang="en-US">
              <a:latin typeface="Arial Nova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>
                <a:solidFill>
                  <a:schemeClr val="tx2">
                    <a:lumMod val="49000"/>
                    <a:lumOff val="51000"/>
                  </a:schemeClr>
                </a:solidFill>
                <a:latin typeface="Arial Nova"/>
              </a:rPr>
              <a:t>Genes and Molecular Machines includes: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Wingdings" panose="020B0604020202020204" pitchFamily="34" charset="0"/>
              <a:buChar char="v"/>
            </a:pPr>
            <a:r>
              <a:rPr lang="en-US" dirty="0">
                <a:latin typeface="Arial Nova"/>
              </a:rPr>
              <a:t>Reproduction – flowering plants, fish and microorganisms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Wingdings" panose="020B0604020202020204" pitchFamily="34" charset="0"/>
              <a:buChar char="v"/>
            </a:pPr>
            <a:r>
              <a:rPr lang="en-US">
                <a:latin typeface="Arial Nova"/>
              </a:rPr>
              <a:t>Reproduction cellular level - genes and mitosis</a:t>
            </a:r>
            <a:endParaRPr lang="en-US" dirty="0">
              <a:latin typeface="Arial Nova"/>
            </a:endParaRPr>
          </a:p>
          <a:p>
            <a:pPr lvl="1">
              <a:lnSpc>
                <a:spcPct val="100000"/>
              </a:lnSpc>
              <a:spcBef>
                <a:spcPct val="20000"/>
              </a:spcBef>
              <a:buFont typeface="Wingdings" panose="020B0604020202020204" pitchFamily="34" charset="0"/>
              <a:buChar char="v"/>
            </a:pPr>
            <a:r>
              <a:rPr lang="en-US">
                <a:latin typeface="Arial Nova"/>
              </a:rPr>
              <a:t>Inheritance of traits and Punnett Squares</a:t>
            </a:r>
            <a:endParaRPr lang="en-US" dirty="0">
              <a:latin typeface="Arial Nova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>
                <a:solidFill>
                  <a:schemeClr val="tx2">
                    <a:lumMod val="49000"/>
                    <a:lumOff val="51000"/>
                  </a:schemeClr>
                </a:solidFill>
                <a:latin typeface="Arial Nova"/>
              </a:rPr>
              <a:t>Ecosystems and Their Interaction includes: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Wingdings" panose="020B0604020202020204" pitchFamily="34" charset="0"/>
              <a:buChar char="v"/>
            </a:pPr>
            <a:r>
              <a:rPr lang="en-US">
                <a:latin typeface="Arial Nova"/>
              </a:rPr>
              <a:t>Use class ponds as lens for ecosystems work</a:t>
            </a:r>
            <a:endParaRPr lang="en-US" dirty="0">
              <a:latin typeface="Arial Nova"/>
            </a:endParaRPr>
          </a:p>
          <a:p>
            <a:pPr lvl="1">
              <a:lnSpc>
                <a:spcPct val="100000"/>
              </a:lnSpc>
              <a:spcBef>
                <a:spcPct val="20000"/>
              </a:spcBef>
              <a:buFont typeface="Wingdings" panose="020B0604020202020204" pitchFamily="34" charset="0"/>
              <a:buChar char="v"/>
            </a:pPr>
            <a:r>
              <a:rPr lang="en-US" dirty="0">
                <a:latin typeface="Arial Nova"/>
              </a:rPr>
              <a:t>Natural and artificial selection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Wingdings" panose="020B0604020202020204" pitchFamily="34" charset="0"/>
              <a:buChar char="v"/>
            </a:pPr>
            <a:r>
              <a:rPr lang="en-US" dirty="0">
                <a:latin typeface="Arial Nova"/>
              </a:rPr>
              <a:t>Changes over time, data table analysis and graphing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Wingdings" panose="020B0604020202020204" pitchFamily="34" charset="0"/>
              <a:buChar char="v"/>
            </a:pPr>
            <a:endParaRPr lang="en-US" dirty="0">
              <a:latin typeface="Arial Nova"/>
            </a:endParaRPr>
          </a:p>
          <a:p>
            <a:endParaRPr lang="en-US" sz="2400" dirty="0">
              <a:latin typeface="Arial Nov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175FC-A74E-8AE3-6DCA-1F605E2A98E0}"/>
              </a:ext>
            </a:extLst>
          </p:cNvPr>
          <p:cNvSpPr txBox="1"/>
          <p:nvPr/>
        </p:nvSpPr>
        <p:spPr>
          <a:xfrm>
            <a:off x="1091928" y="146050"/>
            <a:ext cx="9776012" cy="5693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 b="1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MS Standard Path- Life Science Units of </a:t>
            </a:r>
            <a:r>
              <a:rPr lang="en-US" sz="31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Study</a:t>
            </a:r>
          </a:p>
        </p:txBody>
      </p:sp>
      <p:pic>
        <p:nvPicPr>
          <p:cNvPr id="4" name="Picture 3" descr="A blue wild cat head&#10;&#10;AI-generated content may be incorrect.">
            <a:extLst>
              <a:ext uri="{FF2B5EF4-FFF2-40B4-BE49-F238E27FC236}">
                <a16:creationId xmlns:a16="http://schemas.microsoft.com/office/drawing/2014/main" id="{EEBE70E7-9AC9-15FE-25C3-FE60864ED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906" y="5077058"/>
            <a:ext cx="1588857" cy="17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03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3C146-1110-E49A-232B-0EFC7EC73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EA19-FA44-5505-B830-AAFBFFD9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MS Science Standard Path</a:t>
            </a:r>
            <a:b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</a:br>
            <a:r>
              <a:rPr lang="en-US" sz="3600" b="1" dirty="0">
                <a:solidFill>
                  <a:schemeClr val="tx2">
                    <a:lumMod val="49000"/>
                    <a:lumOff val="51000"/>
                  </a:schemeClr>
                </a:solidFill>
                <a:highlight>
                  <a:srgbClr val="FFFFFF"/>
                </a:highlight>
                <a:latin typeface="Arial Nova"/>
                <a:ea typeface="+mj-lt"/>
                <a:cs typeface="+mj-lt"/>
              </a:rPr>
              <a:t>Skills Development in 6th Grade</a:t>
            </a:r>
            <a:endParaRPr lang="en-US" sz="3600" b="1" dirty="0">
              <a:solidFill>
                <a:schemeClr val="tx2">
                  <a:lumMod val="49000"/>
                  <a:lumOff val="51000"/>
                </a:schemeClr>
              </a:solidFill>
              <a:latin typeface="Arial Nova"/>
            </a:endParaRPr>
          </a:p>
          <a:p>
            <a:pPr algn="ctr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8B2B0-0811-A6A1-783C-26E3C3442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Lab safety</a:t>
            </a:r>
            <a:endParaRPr lang="en-US" sz="360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  <a:p>
            <a:pPr>
              <a:buFont typeface="Arial"/>
              <a:buChar char="•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Independent navigation of Canvas</a:t>
            </a:r>
            <a:endParaRPr lang="en-US" sz="360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  <a:p>
            <a:pPr>
              <a:buFont typeface="Arial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Maintaining a science notebook</a:t>
            </a:r>
            <a:endParaRPr lang="en-US" sz="360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  <a:p>
            <a:pPr>
              <a:buFont typeface="Arial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Homework management and test preparation</a:t>
            </a:r>
            <a:endParaRPr lang="en-US" sz="3600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FF"/>
              </a:highlight>
              <a:latin typeface="Arial Nova"/>
            </a:endParaRPr>
          </a:p>
          <a:p>
            <a:pPr>
              <a:buFont typeface="Arial"/>
              <a:buChar char="•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</a:rPr>
              <a:t>Collaboration, initiative, good work habits</a:t>
            </a:r>
          </a:p>
          <a:p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</a:rPr>
              <a:t>Provides a strong foundation for all future science classes</a:t>
            </a:r>
          </a:p>
          <a:p>
            <a:pPr marL="0" indent="0">
              <a:buNone/>
            </a:pPr>
            <a:endParaRPr lang="en-US" sz="3600" b="1" dirty="0">
              <a:solidFill>
                <a:srgbClr val="163E64"/>
              </a:solidFill>
              <a:highlight>
                <a:srgbClr val="FFFFFF"/>
              </a:highlight>
              <a:latin typeface="Arial Nova"/>
            </a:endParaRPr>
          </a:p>
          <a:p>
            <a:pPr lvl="1"/>
            <a:endParaRPr lang="en-US" sz="4000" dirty="0">
              <a:solidFill>
                <a:srgbClr val="163E64"/>
              </a:solidFill>
              <a:highlight>
                <a:srgbClr val="FFFFFF"/>
              </a:highlight>
              <a:latin typeface="Arial Nova"/>
            </a:endParaRPr>
          </a:p>
          <a:p>
            <a:pPr lvl="1"/>
            <a:endParaRPr lang="en-US" sz="4000" dirty="0">
              <a:solidFill>
                <a:srgbClr val="163E64"/>
              </a:solidFill>
              <a:highlight>
                <a:srgbClr val="FFFFFF"/>
              </a:highlight>
              <a:latin typeface="Arial Nova"/>
            </a:endParaRPr>
          </a:p>
          <a:p>
            <a:endParaRPr lang="en-US" sz="4000" dirty="0">
              <a:solidFill>
                <a:srgbClr val="000000"/>
              </a:solidFill>
              <a:latin typeface="Arial Nova"/>
            </a:endParaRPr>
          </a:p>
        </p:txBody>
      </p:sp>
      <p:pic>
        <p:nvPicPr>
          <p:cNvPr id="5" name="Picture 4" descr="A blue wild cat head&#10;&#10;AI-generated content may be incorrect.">
            <a:extLst>
              <a:ext uri="{FF2B5EF4-FFF2-40B4-BE49-F238E27FC236}">
                <a16:creationId xmlns:a16="http://schemas.microsoft.com/office/drawing/2014/main" id="{F88C719C-1696-BD5F-28F2-2403EAA66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782" y="5489863"/>
            <a:ext cx="1267981" cy="136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00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56D4A896-FDB4-A4E8-0BBD-55A342E4BD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020" b="4"/>
          <a:stretch>
            <a:fillRect/>
          </a:stretch>
        </p:blipFill>
        <p:spPr>
          <a:xfrm>
            <a:off x="4345382" y="-18575"/>
            <a:ext cx="3753852" cy="3383270"/>
          </a:xfrm>
          <a:prstGeom prst="rect">
            <a:avLst/>
          </a:prstGeom>
        </p:spPr>
      </p:pic>
      <p:pic>
        <p:nvPicPr>
          <p:cNvPr id="6" name="Picture 5" descr="Two girls sitting at a desk&#10;&#10;AI-generated content may be incorrect.">
            <a:extLst>
              <a:ext uri="{FF2B5EF4-FFF2-40B4-BE49-F238E27FC236}">
                <a16:creationId xmlns:a16="http://schemas.microsoft.com/office/drawing/2014/main" id="{9F7D92D8-2F9A-36EC-229D-0DF03C24E5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713" b="2"/>
          <a:stretch>
            <a:fillRect/>
          </a:stretch>
        </p:blipFill>
        <p:spPr>
          <a:xfrm>
            <a:off x="8188960" y="9303"/>
            <a:ext cx="4003039" cy="3355392"/>
          </a:xfrm>
          <a:prstGeom prst="rect">
            <a:avLst/>
          </a:prstGeom>
        </p:spPr>
      </p:pic>
      <p:pic>
        <p:nvPicPr>
          <p:cNvPr id="8" name="Picture 7" descr="A group of people gardening&#10;&#10;AI-generated content may be incorrect.">
            <a:extLst>
              <a:ext uri="{FF2B5EF4-FFF2-40B4-BE49-F238E27FC236}">
                <a16:creationId xmlns:a16="http://schemas.microsoft.com/office/drawing/2014/main" id="{F8346D98-BC8C-D4A2-38AA-BE3EF8C3F0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501" r="-3" b="22003"/>
          <a:stretch>
            <a:fillRect/>
          </a:stretch>
        </p:blipFill>
        <p:spPr>
          <a:xfrm>
            <a:off x="343849" y="3431932"/>
            <a:ext cx="4003019" cy="3388893"/>
          </a:xfrm>
          <a:prstGeom prst="rect">
            <a:avLst/>
          </a:prstGeom>
        </p:spPr>
      </p:pic>
      <p:pic>
        <p:nvPicPr>
          <p:cNvPr id="9" name="Picture 8" descr="A group of kids wearing goggles&#10;&#10;AI-generated content may be incorrect.">
            <a:extLst>
              <a:ext uri="{FF2B5EF4-FFF2-40B4-BE49-F238E27FC236}">
                <a16:creationId xmlns:a16="http://schemas.microsoft.com/office/drawing/2014/main" id="{6FBE5ACC-9B21-DD65-C7B2-9EB416D0A5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649" b="-3"/>
          <a:stretch>
            <a:fillRect/>
          </a:stretch>
        </p:blipFill>
        <p:spPr>
          <a:xfrm>
            <a:off x="7735332" y="3413346"/>
            <a:ext cx="3992034" cy="3388893"/>
          </a:xfrm>
          <a:prstGeom prst="rect">
            <a:avLst/>
          </a:prstGeom>
        </p:spPr>
      </p:pic>
      <p:pic>
        <p:nvPicPr>
          <p:cNvPr id="15" name="Picture 14" descr="A blue wild cat head&#10;&#10;AI-generated content may be incorrect.">
            <a:extLst>
              <a:ext uri="{FF2B5EF4-FFF2-40B4-BE49-F238E27FC236}">
                <a16:creationId xmlns:a16="http://schemas.microsoft.com/office/drawing/2014/main" id="{5D03A004-4E8A-F0B2-4328-4DC7D568D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289" y="1790924"/>
            <a:ext cx="1522246" cy="15695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B270F8-A2FD-E14B-EC55-213A063A6D66}"/>
              </a:ext>
            </a:extLst>
          </p:cNvPr>
          <p:cNvSpPr txBox="1"/>
          <p:nvPr/>
        </p:nvSpPr>
        <p:spPr>
          <a:xfrm>
            <a:off x="2063825" y="-21652"/>
            <a:ext cx="227246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Standard Path</a:t>
            </a:r>
            <a:endParaRPr lang="en-US" sz="280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  <a:p>
            <a:pPr algn="ctr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 6th Grade </a:t>
            </a:r>
            <a:endParaRPr lang="en-US" sz="280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  <a:p>
            <a:pPr algn="ctr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Life Science</a:t>
            </a:r>
            <a:endParaRPr lang="en-US" sz="280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Picture 1" descr="A child looking through a microscope&#10;&#10;AI-generated content may be incorrect.">
            <a:extLst>
              <a:ext uri="{FF2B5EF4-FFF2-40B4-BE49-F238E27FC236}">
                <a16:creationId xmlns:a16="http://schemas.microsoft.com/office/drawing/2014/main" id="{5346A108-3172-1CEE-6A13-6E7F93D96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369881" y="3661317"/>
            <a:ext cx="3447588" cy="2931841"/>
          </a:xfrm>
          <a:prstGeom prst="rect">
            <a:avLst/>
          </a:prstGeom>
        </p:spPr>
      </p:pic>
      <p:pic>
        <p:nvPicPr>
          <p:cNvPr id="5" name="Picture 4" descr="A child wearing goggles holding a tube with a tube with a red liquid&#10;&#10;AI-generated content may be incorrect.">
            <a:extLst>
              <a:ext uri="{FF2B5EF4-FFF2-40B4-BE49-F238E27FC236}">
                <a16:creationId xmlns:a16="http://schemas.microsoft.com/office/drawing/2014/main" id="{25BAFCCB-A165-B45D-5FD5-41EFA2F93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3504" y="-18585"/>
            <a:ext cx="3564572" cy="338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2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C85FF1-8D01-BD2C-C73F-980102635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26EFF-AABC-CCB0-9D5D-177076BA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4102" y="-174221"/>
            <a:ext cx="12680509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6000"/>
                    <a:lumOff val="24000"/>
                  </a:schemeClr>
                </a:solidFill>
                <a:latin typeface="Arial Nova"/>
              </a:rPr>
              <a:t>MS Science Alternate Path</a:t>
            </a:r>
          </a:p>
        </p:txBody>
      </p:sp>
      <p:pic>
        <p:nvPicPr>
          <p:cNvPr id="18" name="Picture 17" descr="A blue wild cat head&#10;&#10;AI-generated content may be incorrect.">
            <a:extLst>
              <a:ext uri="{FF2B5EF4-FFF2-40B4-BE49-F238E27FC236}">
                <a16:creationId xmlns:a16="http://schemas.microsoft.com/office/drawing/2014/main" id="{3C5607C0-D89B-0D52-A22C-3FAD93BC7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237" y="5328227"/>
            <a:ext cx="1406526" cy="1524001"/>
          </a:xfrm>
          <a:prstGeom prst="rect">
            <a:avLst/>
          </a:prstGeom>
        </p:spPr>
      </p:pic>
      <p:pic>
        <p:nvPicPr>
          <p:cNvPr id="4" name="Picture 3" descr="A blue wild cat head&#10;&#10;AI-generated content may be incorrect.">
            <a:extLst>
              <a:ext uri="{FF2B5EF4-FFF2-40B4-BE49-F238E27FC236}">
                <a16:creationId xmlns:a16="http://schemas.microsoft.com/office/drawing/2014/main" id="{C9F1C4D4-FFCF-E1B2-5632-4D1702696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783" y="5062681"/>
            <a:ext cx="1648980" cy="1789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CCDF5E-29CC-16E5-BE33-B70E6747B8F0}"/>
              </a:ext>
            </a:extLst>
          </p:cNvPr>
          <p:cNvSpPr txBox="1"/>
          <p:nvPr/>
        </p:nvSpPr>
        <p:spPr>
          <a:xfrm>
            <a:off x="436909" y="800558"/>
            <a:ext cx="11338666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 </a:t>
            </a: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Less Common Pathway- Skips Life Science</a:t>
            </a:r>
          </a:p>
          <a:p>
            <a:pPr marL="285750" indent="-285750">
              <a:buFont typeface="Arial"/>
              <a:buChar char="•"/>
            </a:pPr>
            <a:endParaRPr lang="en-US" sz="3600" dirty="0">
              <a:latin typeface="Arial Nov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B6CEA5-055E-A9FE-056C-B7B5A55BD62D}"/>
              </a:ext>
            </a:extLst>
          </p:cNvPr>
          <p:cNvSpPr txBox="1"/>
          <p:nvPr/>
        </p:nvSpPr>
        <p:spPr>
          <a:xfrm>
            <a:off x="800681" y="2272203"/>
            <a:ext cx="94134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47E6D-A9CB-B5BA-737F-F0B7398D2780}"/>
              </a:ext>
            </a:extLst>
          </p:cNvPr>
          <p:cNvSpPr txBox="1"/>
          <p:nvPr/>
        </p:nvSpPr>
        <p:spPr>
          <a:xfrm>
            <a:off x="239245" y="1914355"/>
            <a:ext cx="11742573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chemeClr val="tx2">
                    <a:lumMod val="76000"/>
                    <a:lumOff val="24000"/>
                  </a:schemeClr>
                </a:solidFill>
                <a:latin typeface="Arial Nova"/>
              </a:rPr>
              <a:t>6th Grade: 7th Grade Earth &amp; Space Science</a:t>
            </a:r>
          </a:p>
          <a:p>
            <a:pPr algn="ctr"/>
            <a:r>
              <a:rPr lang="en-US" sz="4000">
                <a:solidFill>
                  <a:schemeClr val="tx2">
                    <a:lumMod val="76000"/>
                    <a:lumOff val="24000"/>
                  </a:schemeClr>
                </a:solidFill>
                <a:latin typeface="Arial Nova"/>
              </a:rPr>
              <a:t>7th Grade: 8th Grade Physical Science</a:t>
            </a:r>
          </a:p>
          <a:p>
            <a:pPr algn="ctr"/>
            <a:r>
              <a:rPr lang="en-US" sz="4000">
                <a:solidFill>
                  <a:schemeClr val="tx2">
                    <a:lumMod val="76000"/>
                    <a:lumOff val="24000"/>
                  </a:schemeClr>
                </a:solidFill>
                <a:latin typeface="Arial Nova"/>
              </a:rPr>
              <a:t>8th Grade: HS Biology</a:t>
            </a:r>
          </a:p>
          <a:p>
            <a:pPr marL="285750" indent="-285750" algn="ctr">
              <a:buFont typeface="Arial"/>
              <a:buChar char="•"/>
            </a:pPr>
            <a:endParaRPr lang="en-US" sz="4000" dirty="0">
              <a:solidFill>
                <a:schemeClr val="tx2">
                  <a:lumMod val="76000"/>
                  <a:lumOff val="24000"/>
                </a:schemeClr>
              </a:solidFill>
              <a:latin typeface="Arial Nova"/>
            </a:endParaRPr>
          </a:p>
          <a:p>
            <a:pPr marL="457200" indent="-457200">
              <a:buFont typeface="Arial"/>
              <a:buChar char="•"/>
            </a:pPr>
            <a:r>
              <a:rPr lang="en-US" sz="4000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Class Composition: 6th grader in a 7th Grade</a:t>
            </a:r>
            <a:endParaRPr lang="en-US" sz="4000" dirty="0">
              <a:solidFill>
                <a:schemeClr val="tx2">
                  <a:lumMod val="76000"/>
                  <a:lumOff val="24000"/>
                </a:schemeClr>
              </a:solidFill>
              <a:latin typeface="Arial Nova"/>
            </a:endParaRPr>
          </a:p>
          <a:p>
            <a:r>
              <a:rPr lang="en-US" sz="4000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rial Nova"/>
              </a:rPr>
              <a:t>general </a:t>
            </a:r>
            <a:r>
              <a:rPr lang="en-US" sz="400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rial Nova"/>
              </a:rPr>
              <a:t>education class</a:t>
            </a:r>
            <a:r>
              <a:rPr lang="en-US" sz="4000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rial Nova"/>
              </a:rPr>
              <a:t> with mostly </a:t>
            </a:r>
          </a:p>
          <a:p>
            <a:r>
              <a:rPr lang="en-US" sz="4000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rial Nova"/>
              </a:rPr>
              <a:t>7th graders</a:t>
            </a:r>
          </a:p>
          <a:p>
            <a:endParaRPr lang="en-US" sz="4000" dirty="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  <a:p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173782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376AFC-FFFA-82C6-BD4B-C34F5D147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21534-82B2-F84D-6CF0-430C1D30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5647" y="-1039"/>
            <a:ext cx="12657419" cy="8196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6000"/>
                    <a:lumOff val="24000"/>
                  </a:schemeClr>
                </a:solidFill>
                <a:latin typeface="Arial Nova"/>
              </a:rPr>
              <a:t>MS Science Alternate Path</a:t>
            </a:r>
          </a:p>
        </p:txBody>
      </p:sp>
      <p:pic>
        <p:nvPicPr>
          <p:cNvPr id="18" name="Picture 17" descr="A blue wild cat head&#10;&#10;AI-generated content may be incorrect.">
            <a:extLst>
              <a:ext uri="{FF2B5EF4-FFF2-40B4-BE49-F238E27FC236}">
                <a16:creationId xmlns:a16="http://schemas.microsoft.com/office/drawing/2014/main" id="{882D39D0-0B0B-D325-7419-8F8073391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237" y="5328227"/>
            <a:ext cx="1406526" cy="1524001"/>
          </a:xfrm>
          <a:prstGeom prst="rect">
            <a:avLst/>
          </a:prstGeom>
        </p:spPr>
      </p:pic>
      <p:pic>
        <p:nvPicPr>
          <p:cNvPr id="4" name="Picture 3" descr="A blue wild cat head&#10;&#10;AI-generated content may be incorrect.">
            <a:extLst>
              <a:ext uri="{FF2B5EF4-FFF2-40B4-BE49-F238E27FC236}">
                <a16:creationId xmlns:a16="http://schemas.microsoft.com/office/drawing/2014/main" id="{6BD35366-CD93-86D4-827F-3D603344B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783" y="5062681"/>
            <a:ext cx="1648980" cy="1789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D523ED-F4F1-4E40-6A66-B9119A4254C1}"/>
              </a:ext>
            </a:extLst>
          </p:cNvPr>
          <p:cNvSpPr txBox="1"/>
          <p:nvPr/>
        </p:nvSpPr>
        <p:spPr>
          <a:xfrm>
            <a:off x="171363" y="569649"/>
            <a:ext cx="11315575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 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/>
              </a:rPr>
              <a:t>Less Common Pathway- Skips Life Science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AB673-8E2B-1149-1C30-60A1A3F1C226}"/>
              </a:ext>
            </a:extLst>
          </p:cNvPr>
          <p:cNvSpPr txBox="1"/>
          <p:nvPr/>
        </p:nvSpPr>
        <p:spPr>
          <a:xfrm>
            <a:off x="447063" y="1567992"/>
            <a:ext cx="11742573" cy="60785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  <a:ea typeface="+mn-lt"/>
                <a:cs typeface="+mn-lt"/>
              </a:rPr>
              <a:t>: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Arial Nova"/>
              <a:ea typeface="+mn-lt"/>
              <a:cs typeface="+mn-lt"/>
            </a:endParaRPr>
          </a:p>
          <a:p>
            <a:r>
              <a:rPr lang="en-US" sz="3600" b="1" dirty="0">
                <a:solidFill>
                  <a:schemeClr val="tx2">
                    <a:lumMod val="76000"/>
                    <a:lumOff val="24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ISD Recommends for this pathway: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Students should be at least one grade level ahead in their math and reading skills. (Level 4 grades in math and reading on </a:t>
            </a:r>
            <a:r>
              <a:rPr lang="en-US" sz="3600" dirty="0" err="1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i</a:t>
            </a: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-Ready and SBA assessments)</a:t>
            </a:r>
            <a:endParaRPr lang="en-US" sz="3600" dirty="0">
              <a:solidFill>
                <a:schemeClr val="tx2">
                  <a:lumMod val="90000"/>
                  <a:lumOff val="10000"/>
                </a:schemeClr>
              </a:solidFill>
              <a:latin typeface="Arial Nova"/>
              <a:ea typeface="+mn-lt"/>
              <a:cs typeface="+mn-lt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Enrollment in Math 1/2 or higher as 6th grader</a:t>
            </a:r>
            <a:endParaRPr lang="en-US" sz="360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Arial Nova"/>
                <a:ea typeface="+mn-lt"/>
                <a:cs typeface="+mn-lt"/>
              </a:rPr>
              <a:t>Suggested Background: Strong foundation in Life Science</a:t>
            </a:r>
            <a:endParaRPr lang="en-US" sz="360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  <a:p>
            <a:br>
              <a:rPr lang="en-US" dirty="0"/>
            </a:br>
            <a:r>
              <a:rPr lang="en-US" sz="2800" b="1" u="sng" dirty="0">
                <a:solidFill>
                  <a:schemeClr val="tx2">
                    <a:lumMod val="49000"/>
                    <a:lumOff val="51000"/>
                  </a:schemeClr>
                </a:solidFill>
                <a:highlight>
                  <a:srgbClr val="FFFFFF"/>
                </a:highlight>
                <a:latin typeface="Apto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https://www.isd411.org/2025-2026/ms-course-guide/science</a:t>
            </a:r>
            <a:endParaRPr lang="en-US" sz="2000" b="1">
              <a:solidFill>
                <a:schemeClr val="tx2">
                  <a:lumMod val="49000"/>
                  <a:lumOff val="51000"/>
                </a:schemeClr>
              </a:solidFill>
              <a:latin typeface="Arial Nova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3600" b="1" dirty="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  <a:p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30336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Welcome to 5th Grade Parent Night!</vt:lpstr>
      <vt:lpstr>Science Pathways Overview</vt:lpstr>
      <vt:lpstr>MS Science Standard Path</vt:lpstr>
      <vt:lpstr>MS Science Standard Path Smooth Transition to Middle School Science </vt:lpstr>
      <vt:lpstr>PowerPoint Presentation</vt:lpstr>
      <vt:lpstr>MS Science Standard Path Skills Development in 6th Grade </vt:lpstr>
      <vt:lpstr>PowerPoint Presentation</vt:lpstr>
      <vt:lpstr>MS Science Alternate Path</vt:lpstr>
      <vt:lpstr>MS Science Alternate Path</vt:lpstr>
      <vt:lpstr>MS Science Alternate Path</vt:lpstr>
      <vt:lpstr>Questions?</vt:lpstr>
      <vt:lpstr>Conclusion and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917</cp:revision>
  <dcterms:created xsi:type="dcterms:W3CDTF">2026-03-05T01:54:14Z</dcterms:created>
  <dcterms:modified xsi:type="dcterms:W3CDTF">2026-03-11T02:19:32Z</dcterms:modified>
</cp:coreProperties>
</file>