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sldIdLst>
    <p:sldId id="257" r:id="rId5"/>
    <p:sldId id="264" r:id="rId6"/>
    <p:sldId id="265" r:id="rId7"/>
    <p:sldId id="266" r:id="rId8"/>
    <p:sldId id="259" r:id="rId9"/>
    <p:sldId id="26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E62"/>
    <a:srgbClr val="301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9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9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15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8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5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2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5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4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4" r:id="rId7"/>
    <p:sldLayoutId id="2147483725" r:id="rId8"/>
    <p:sldLayoutId id="2147483726" r:id="rId9"/>
    <p:sldLayoutId id="2147483727" r:id="rId10"/>
    <p:sldLayoutId id="2147483729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A2078-6B4F-4D4B-AEC8-70EE7610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" y="729380"/>
            <a:ext cx="4649719" cy="2205076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3100" dirty="0">
                <a:ea typeface="Meiryo"/>
              </a:rPr>
              <a:t>Language Arts &amp; Elective choices for 6</a:t>
            </a:r>
            <a:r>
              <a:rPr lang="en-US" sz="3100" baseline="30000" dirty="0">
                <a:ea typeface="Meiryo"/>
              </a:rPr>
              <a:t>th</a:t>
            </a:r>
            <a:r>
              <a:rPr lang="en-US" sz="3100" dirty="0">
                <a:ea typeface="Meiryo"/>
              </a:rPr>
              <a:t> grade 2026-27</a:t>
            </a:r>
            <a:endParaRPr lang="en-US" sz="3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22882D7-370B-41FC-ABC7-EEBB40207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8" r="4775" b="1"/>
          <a:stretch/>
        </p:blipFill>
        <p:spPr>
          <a:xfrm>
            <a:off x="198053" y="2841460"/>
            <a:ext cx="4350253" cy="31544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340A4EFC-B8AB-480F-8856-7C2101B8F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4354" y="970933"/>
            <a:ext cx="6627753" cy="495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214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9F464ADE-A3D0-4E74-BFDF-81CDD6E9A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57492" cy="6855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E2D6F-AE51-43FD-B21C-ABEC536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30" y="212600"/>
            <a:ext cx="4048467" cy="484517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ea typeface="Meiryo"/>
              </a:rPr>
              <a:t>THREE</a:t>
            </a:r>
            <a:br>
              <a:rPr lang="en-US" dirty="0">
                <a:ea typeface="Meiryo"/>
              </a:rPr>
            </a:br>
            <a:r>
              <a:rPr lang="en-US" dirty="0">
                <a:ea typeface="Meiryo"/>
              </a:rPr>
              <a:t>PATHWAYS:</a:t>
            </a:r>
            <a:br>
              <a:rPr lang="en-US" dirty="0">
                <a:ea typeface="Meiryo"/>
              </a:rPr>
            </a:br>
            <a:br>
              <a:rPr lang="en-US" dirty="0">
                <a:ea typeface="Meiryo"/>
              </a:rPr>
            </a:br>
            <a:br>
              <a:rPr lang="en-US" sz="2800" dirty="0">
                <a:ea typeface="Meiryo"/>
              </a:rPr>
            </a:br>
            <a:br>
              <a:rPr lang="en-US" dirty="0">
                <a:ea typeface="Meiryo"/>
              </a:rPr>
            </a:br>
            <a:r>
              <a:rPr lang="en-US" dirty="0">
                <a:ea typeface="Meiryo"/>
              </a:rPr>
              <a:t>6th Grade Language Arts + Elective</a:t>
            </a:r>
            <a:br>
              <a:rPr lang="en-US" dirty="0">
                <a:ea typeface="Meiryo"/>
              </a:rPr>
            </a:br>
            <a:endParaRPr lang="en-US" u="sng" dirty="0">
              <a:ea typeface="Meiryo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5ABDD4D-95E4-4FDF-9224-DB06A0C784D3}"/>
              </a:ext>
            </a:extLst>
          </p:cNvPr>
          <p:cNvSpPr txBox="1">
            <a:spLocks/>
          </p:cNvSpPr>
          <p:nvPr/>
        </p:nvSpPr>
        <p:spPr>
          <a:xfrm>
            <a:off x="4939149" y="992366"/>
            <a:ext cx="2863568" cy="234742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301EB2"/>
                </a:solidFill>
                <a:ea typeface="+mn-lt"/>
                <a:cs typeface="+mn-lt"/>
              </a:rPr>
              <a:t>Yearlong 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Orchestra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Choir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09651-3528-447A-BA19-045848BD7898}"/>
              </a:ext>
            </a:extLst>
          </p:cNvPr>
          <p:cNvSpPr txBox="1"/>
          <p:nvPr/>
        </p:nvSpPr>
        <p:spPr>
          <a:xfrm>
            <a:off x="5686424" y="147833"/>
            <a:ext cx="49148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301EB2"/>
                </a:solidFill>
              </a:rPr>
              <a:t>On-Level Language Arts     </a:t>
            </a:r>
            <a:r>
              <a:rPr lang="en-US" sz="2800" b="1" dirty="0"/>
              <a:t>+</a:t>
            </a:r>
            <a:r>
              <a:rPr lang="en-US" sz="2000" b="1" dirty="0"/>
              <a:t>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4135E5D-065F-421F-919F-B582E427855F}"/>
              </a:ext>
            </a:extLst>
          </p:cNvPr>
          <p:cNvSpPr txBox="1">
            <a:spLocks/>
          </p:cNvSpPr>
          <p:nvPr/>
        </p:nvSpPr>
        <p:spPr>
          <a:xfrm>
            <a:off x="8732981" y="992364"/>
            <a:ext cx="3449642" cy="2347425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301EB2"/>
                </a:solidFill>
                <a:ea typeface="Meiryo"/>
              </a:rPr>
              <a:t>Trimester Electives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1800" b="1" i="0" dirty="0">
                <a:ea typeface="Meiryo"/>
              </a:rPr>
              <a:t>Skills for Success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1800" b="1" i="0" dirty="0">
                <a:ea typeface="Meiryo"/>
              </a:rPr>
              <a:t>Film Appreciation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tx2"/>
                </a:solidFill>
                <a:ea typeface="Meiryo"/>
              </a:rPr>
              <a:t>Computer Science</a:t>
            </a:r>
          </a:p>
          <a:p>
            <a:pPr lvl="1"/>
            <a:r>
              <a:rPr lang="en-US" sz="1800" dirty="0">
                <a:ea typeface="Meiryo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8E574-BB33-4048-977B-8970AC57B13E}"/>
              </a:ext>
            </a:extLst>
          </p:cNvPr>
          <p:cNvSpPr txBox="1"/>
          <p:nvPr/>
        </p:nvSpPr>
        <p:spPr>
          <a:xfrm>
            <a:off x="7802717" y="1397900"/>
            <a:ext cx="93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OR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E20BD78-2F3B-4B29-8DEC-503DFA0AB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260606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0A344-2A55-4440-BCD1-AAD033B32F5F}"/>
              </a:ext>
            </a:extLst>
          </p:cNvPr>
          <p:cNvSpPr txBox="1"/>
          <p:nvPr/>
        </p:nvSpPr>
        <p:spPr>
          <a:xfrm>
            <a:off x="5504561" y="3493748"/>
            <a:ext cx="53158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Advanced Language Arts </a:t>
            </a:r>
            <a:r>
              <a:rPr lang="en-US" sz="2400" b="1" dirty="0">
                <a:solidFill>
                  <a:srgbClr val="C00000"/>
                </a:solidFill>
              </a:rPr>
              <a:t>    </a:t>
            </a:r>
            <a:r>
              <a:rPr lang="en-US" sz="3200" b="1" dirty="0"/>
              <a:t>+</a:t>
            </a:r>
            <a:r>
              <a:rPr lang="en-US" sz="2400" b="1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BC0204-BD7A-4318-B890-6C9DA0A65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9149" y="4162259"/>
            <a:ext cx="2863568" cy="280051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  <a:ea typeface="+mn-lt"/>
                <a:cs typeface="+mn-lt"/>
              </a:rPr>
              <a:t>Yearlong 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Orchestra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Choir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3B2FED-5094-4427-BB0F-D35B76DDE52A}"/>
              </a:ext>
            </a:extLst>
          </p:cNvPr>
          <p:cNvSpPr txBox="1"/>
          <p:nvPr/>
        </p:nvSpPr>
        <p:spPr>
          <a:xfrm>
            <a:off x="7882957" y="4777442"/>
            <a:ext cx="769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OR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CAD08750-09A3-457A-8104-DE5800B0A5F8}"/>
              </a:ext>
            </a:extLst>
          </p:cNvPr>
          <p:cNvSpPr txBox="1">
            <a:spLocks/>
          </p:cNvSpPr>
          <p:nvPr/>
        </p:nvSpPr>
        <p:spPr>
          <a:xfrm rot="10800000" flipV="1">
            <a:off x="8885381" y="4257675"/>
            <a:ext cx="3449642" cy="2085973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ea typeface="Meiryo"/>
              </a:rPr>
              <a:t>Trimester Electives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1800" b="1" i="0" dirty="0">
                <a:ea typeface="Meiryo"/>
              </a:rPr>
              <a:t>Skills for Success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1800" b="1" i="0" dirty="0">
                <a:ea typeface="Meiryo"/>
              </a:rPr>
              <a:t>Film Appreciation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tx2"/>
                </a:solidFill>
                <a:ea typeface="Meiryo"/>
              </a:rPr>
              <a:t>Computer Science</a:t>
            </a:r>
          </a:p>
          <a:p>
            <a:pPr lvl="1"/>
            <a:r>
              <a:rPr lang="en-US" sz="1800" dirty="0">
                <a:ea typeface="Meiry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08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C385A-022F-4E81-BB21-C4FDDD4A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77" y="2400137"/>
            <a:ext cx="4139693" cy="3124363"/>
          </a:xfrm>
        </p:spPr>
        <p:txBody>
          <a:bodyPr anchor="b">
            <a:normAutofit fontScale="90000"/>
          </a:bodyPr>
          <a:lstStyle/>
          <a:p>
            <a:pPr>
              <a:lnSpc>
                <a:spcPct val="140000"/>
              </a:lnSpc>
            </a:pPr>
            <a:br>
              <a:rPr lang="en-US" dirty="0"/>
            </a:br>
            <a:r>
              <a:rPr lang="en-US" dirty="0"/>
              <a:t>Community </a:t>
            </a:r>
            <a:r>
              <a:rPr lang="en-US" dirty="0" err="1"/>
              <a:t>Microschool</a:t>
            </a:r>
            <a:r>
              <a:rPr lang="en-US" dirty="0"/>
              <a:t> open to Adv ELA &amp; On-Level ELA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45C0C-CDF4-412B-9251-F2F7B1D5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030" y="0"/>
            <a:ext cx="7765921" cy="6581775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5A1E62"/>
                </a:solidFill>
                <a:ea typeface="Meiryo"/>
              </a:rPr>
              <a:t>Language Arts and The 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A1E62"/>
                </a:solidFill>
                <a:ea typeface="Meiryo"/>
              </a:rPr>
              <a:t>Integrated block class (100 mins)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A1E62"/>
                </a:solidFill>
                <a:ea typeface="Meiryo"/>
              </a:rPr>
              <a:t>Yearlong ELA + Visual Arts elective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A1E62"/>
                </a:solidFill>
                <a:ea typeface="Meiryo"/>
              </a:rPr>
              <a:t>Visual Arts + Creative Writing and Drama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A1E6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5A1E6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xtra time and flexibility to delve into engaging hands-on projects that fosters creativity and critical thinking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Differentiated Learning – follows the same ELA curriculum as other 6ELA classes; ISD is currently in the process of adopting new ELA curriculum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Microschool</a:t>
            </a:r>
            <a:r>
              <a:rPr lang="en-US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 Pathway continues in 7</a:t>
            </a:r>
            <a:r>
              <a:rPr lang="en-US" baseline="30000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&amp; 8th grades: </a:t>
            </a:r>
            <a:r>
              <a:rPr lang="en-US" u="sng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Language Arts and Leadership </a:t>
            </a:r>
            <a:r>
              <a:rPr lang="en-US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with     Heidi </a:t>
            </a:r>
            <a:r>
              <a:rPr lang="en-US" dirty="0" err="1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Fielden</a:t>
            </a:r>
            <a:r>
              <a:rPr lang="en-US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 and Annie Kurtenbach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5A1E62"/>
              </a:solidFill>
              <a:ea typeface="Meiryo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A1E62"/>
              </a:solidFill>
              <a:ea typeface="Meiryo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A1E62"/>
              </a:solidFill>
              <a:ea typeface="Meiryo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A1E62"/>
              </a:solidFill>
              <a:ea typeface="Meiryo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E2C0F-8F43-4991-98C2-2F6915C277E3}"/>
              </a:ext>
            </a:extLst>
          </p:cNvPr>
          <p:cNvSpPr txBox="1"/>
          <p:nvPr/>
        </p:nvSpPr>
        <p:spPr>
          <a:xfrm>
            <a:off x="318386" y="175162"/>
            <a:ext cx="365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New Pathway</a:t>
            </a:r>
          </a:p>
        </p:txBody>
      </p:sp>
    </p:spTree>
    <p:extLst>
      <p:ext uri="{BB962C8B-B14F-4D97-AF65-F5344CB8AC3E}">
        <p14:creationId xmlns:p14="http://schemas.microsoft.com/office/powerpoint/2010/main" val="194575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C385A-022F-4E81-BB21-C4FDDD4A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79234"/>
            <a:ext cx="4394070" cy="2802316"/>
          </a:xfrm>
        </p:spPr>
        <p:txBody>
          <a:bodyPr anchor="b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dirty="0">
                <a:solidFill>
                  <a:srgbClr val="5A1E62"/>
                </a:solidFill>
              </a:rPr>
              <a:t>Language Arts and The Arts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45C0C-CDF4-412B-9251-F2F7B1D5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030" y="0"/>
            <a:ext cx="7765921" cy="6103607"/>
          </a:xfrm>
        </p:spPr>
        <p:txBody>
          <a:bodyPr anchor="t">
            <a:normAutofit lnSpcReduction="10000"/>
          </a:bodyPr>
          <a:lstStyle/>
          <a:p>
            <a:r>
              <a:rPr lang="en-US" sz="2000" u="sng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Daily/Weekly Routines: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Sketchbook along with Writing Notebook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Fine Art Analysis (tone, symbolism, theme)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Elements of Art along with Elements of Literature</a:t>
            </a:r>
          </a:p>
          <a:p>
            <a:pPr lvl="4" indent="0">
              <a:buNone/>
            </a:pPr>
            <a:r>
              <a:rPr lang="en-US" sz="2000" b="1" i="0" u="sng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Possible Projects:</a:t>
            </a:r>
          </a:p>
          <a:p>
            <a:pPr lvl="4" indent="0">
              <a:buNone/>
            </a:pPr>
            <a:r>
              <a:rPr lang="en-US" sz="1800" b="1" i="0" u="sng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Trimester 1: Visual Arts – Personal Narrative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Torn paper self portraits; Important Object and Important Place Warm &amp; Cool project</a:t>
            </a:r>
          </a:p>
          <a:p>
            <a:pPr lvl="4" indent="0">
              <a:buNone/>
            </a:pPr>
            <a:r>
              <a:rPr lang="en-US" sz="1800" b="1" i="0" u="sng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Trimester 2: Creative Writing –Young Wonders novels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Illustrated Poetry Notebook; 3D Room Project</a:t>
            </a:r>
          </a:p>
          <a:p>
            <a:pPr lvl="4" indent="0">
              <a:buNone/>
            </a:pPr>
            <a:r>
              <a:rPr lang="en-US" sz="1800" b="1" i="0" u="sng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Trimester 3: Drama- Hero’s Journey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5A1E62"/>
                </a:solidFill>
                <a:ea typeface="Meiryo"/>
                <a:cs typeface="Times New Roman" panose="02020603050405020304" pitchFamily="18" charset="0"/>
              </a:rPr>
              <a:t>Create your own HJ shadow puppet play, Greek myth plays, The Odyssey – class play</a:t>
            </a:r>
          </a:p>
          <a:p>
            <a:pPr marL="285750" lvl="4" indent="-285750"/>
            <a:endParaRPr lang="en-US" sz="1800" b="1" i="0" dirty="0">
              <a:solidFill>
                <a:srgbClr val="5A1E62"/>
              </a:solidFill>
              <a:ea typeface="Meiryo"/>
              <a:cs typeface="Times New Roman" panose="02020603050405020304" pitchFamily="18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sz="1800" b="1" i="0" dirty="0">
              <a:solidFill>
                <a:srgbClr val="5A1E62"/>
              </a:solidFill>
              <a:ea typeface="Meiryo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5A1E62"/>
              </a:solidFill>
              <a:ea typeface="Meiryo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A1E62"/>
              </a:solidFill>
              <a:ea typeface="Meiryo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A1E62"/>
              </a:solidFill>
              <a:ea typeface="Meiryo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A1E62"/>
              </a:solidFill>
              <a:ea typeface="Meiryo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E2C0F-8F43-4991-98C2-2F6915C277E3}"/>
              </a:ext>
            </a:extLst>
          </p:cNvPr>
          <p:cNvSpPr txBox="1"/>
          <p:nvPr/>
        </p:nvSpPr>
        <p:spPr>
          <a:xfrm>
            <a:off x="318386" y="175162"/>
            <a:ext cx="365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New Pathway</a:t>
            </a:r>
          </a:p>
        </p:txBody>
      </p:sp>
    </p:spTree>
    <p:extLst>
      <p:ext uri="{BB962C8B-B14F-4D97-AF65-F5344CB8AC3E}">
        <p14:creationId xmlns:p14="http://schemas.microsoft.com/office/powerpoint/2010/main" val="392966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C385A-022F-4E81-BB21-C4FDDD4A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85" y="2598625"/>
            <a:ext cx="4139693" cy="2138475"/>
          </a:xfrm>
        </p:spPr>
        <p:txBody>
          <a:bodyPr anchor="b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800" dirty="0">
                <a:ea typeface="Meiryo"/>
              </a:rPr>
              <a:t>How is Advanced Language Arts (ELA+) Different?</a:t>
            </a:r>
            <a:endParaRPr lang="en-US" sz="2800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45C0C-CDF4-412B-9251-F2F7B1D5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909" y="766733"/>
            <a:ext cx="6754446" cy="4588296"/>
          </a:xfrm>
        </p:spPr>
        <p:txBody>
          <a:bodyPr anchor="t">
            <a:normAutofit fontScale="92500"/>
          </a:bodyPr>
          <a:lstStyle/>
          <a:p>
            <a:r>
              <a:rPr lang="en-US" sz="2800" dirty="0">
                <a:ea typeface="Meiryo"/>
              </a:rPr>
              <a:t>Advanced Language Arts has: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sz="2000" dirty="0">
                <a:ea typeface="Meiryo"/>
              </a:rPr>
              <a:t>Added rigor and assignment requirements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sz="2000" dirty="0">
                <a:ea typeface="Meiryo"/>
              </a:rPr>
              <a:t>A higher level of sophistication and depth 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sz="2000" dirty="0">
                <a:ea typeface="Meiryo"/>
              </a:rPr>
              <a:t>An emphasis on higher level thinking skills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sz="2000" dirty="0">
                <a:ea typeface="Meiryo"/>
              </a:rPr>
              <a:t>More self-advocacy – taking responsibility for your own learning.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sz="2000" dirty="0">
                <a:ea typeface="Meiryo"/>
              </a:rPr>
              <a:t>More project-based assignments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F9BCD-61A5-48EF-A78E-4EF3CA03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a typeface="Meiryo"/>
              </a:rPr>
              <a:t>General Guidance for Choosing </a:t>
            </a:r>
            <a:r>
              <a:rPr lang="en-US" dirty="0" err="1">
                <a:solidFill>
                  <a:schemeClr val="bg1"/>
                </a:solidFill>
                <a:ea typeface="Meiryo"/>
              </a:rPr>
              <a:t>AdvELA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3BA6B-F1B9-40C3-8BB0-F02607A42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343669"/>
            <a:ext cx="9935571" cy="4342306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ea typeface="Meiryo"/>
              </a:rPr>
              <a:t>The following statements should correlate with you (the student) as a learner: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600" b="0" dirty="0">
                <a:ea typeface="Meiryo"/>
              </a:rPr>
              <a:t>I like to read and write, and am eager to grow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600" b="0" dirty="0">
                <a:ea typeface="Meiryo"/>
              </a:rPr>
              <a:t>I can express my ideas effectively in writing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600" b="0" dirty="0">
                <a:ea typeface="Meiryo"/>
              </a:rPr>
              <a:t>I can revise my writing to make it stronger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600" b="0" dirty="0">
                <a:ea typeface="Meiryo"/>
              </a:rPr>
              <a:t>I enjoy academic challenges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endParaRPr lang="en-US" sz="1600" b="0" dirty="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ea typeface="Meiryo"/>
              </a:rPr>
              <a:t>In addition, incoming 6th Graders should have: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Meiryo"/>
              </a:rPr>
              <a:t>Grade of 4 </a:t>
            </a:r>
            <a:r>
              <a:rPr lang="en-US" sz="1600" b="0" dirty="0">
                <a:ea typeface="Meiryo"/>
              </a:rPr>
              <a:t>in 5th grade Writing and Reading; SBA scores Level 4</a:t>
            </a:r>
          </a:p>
        </p:txBody>
      </p:sp>
    </p:spTree>
    <p:extLst>
      <p:ext uri="{BB962C8B-B14F-4D97-AF65-F5344CB8AC3E}">
        <p14:creationId xmlns:p14="http://schemas.microsoft.com/office/powerpoint/2010/main" val="370565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F9BCD-61A5-48EF-A78E-4EF3CA03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785" y="1044054"/>
            <a:ext cx="10993206" cy="1030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Meiryo"/>
              </a:rPr>
              <a:t>General Guidance for Choosing </a:t>
            </a:r>
            <a:br>
              <a:rPr lang="en-US" dirty="0">
                <a:solidFill>
                  <a:schemeClr val="bg1"/>
                </a:solidFill>
                <a:ea typeface="Meiryo"/>
              </a:rPr>
            </a:br>
            <a:r>
              <a:rPr lang="en-US" dirty="0">
                <a:solidFill>
                  <a:schemeClr val="bg1"/>
                </a:solidFill>
                <a:ea typeface="Meiryo"/>
              </a:rPr>
              <a:t>Language Arts and The Arts </a:t>
            </a:r>
            <a:r>
              <a:rPr lang="en-US" dirty="0" err="1">
                <a:solidFill>
                  <a:schemeClr val="bg1"/>
                </a:solidFill>
                <a:ea typeface="Meiryo"/>
              </a:rPr>
              <a:t>Microschool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3BA6B-F1B9-40C3-8BB0-F02607A42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343669"/>
            <a:ext cx="9935571" cy="4342306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ea typeface="Meiryo"/>
              </a:rPr>
              <a:t>The following statements should correlate with you (the student) as a learner:</a:t>
            </a:r>
          </a:p>
          <a:p>
            <a:pPr>
              <a:lnSpc>
                <a:spcPct val="130000"/>
              </a:lnSpc>
            </a:pPr>
            <a:endParaRPr lang="en-US" sz="1600" dirty="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ea typeface="Meiryo"/>
              </a:rPr>
              <a:t>I like art, creative writing, and drama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ea typeface="Meiryo"/>
              </a:rPr>
              <a:t>I enjoy hands-on projects that are creative and challenging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600" b="0" dirty="0">
                <a:ea typeface="Meiryo"/>
              </a:rPr>
              <a:t>I like to read and write, and am eager to grow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600" b="0" dirty="0">
                <a:ea typeface="Meiryo"/>
              </a:rPr>
              <a:t>I can express my ideas effectively in writing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600" b="0" dirty="0">
                <a:ea typeface="Meiryo"/>
              </a:rPr>
              <a:t>I enjoy academic challenges</a:t>
            </a:r>
          </a:p>
          <a:p>
            <a:pPr>
              <a:lnSpc>
                <a:spcPct val="130000"/>
              </a:lnSpc>
            </a:pPr>
            <a:endParaRPr lang="en-US" sz="1600" b="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3229685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21738eb7-b194-46bf-a161-f1e27d1e7f4d" xsi:nil="true"/>
    <Invited_Students xmlns="21738eb7-b194-46bf-a161-f1e27d1e7f4d" xsi:nil="true"/>
    <Templates xmlns="21738eb7-b194-46bf-a161-f1e27d1e7f4d" xsi:nil="true"/>
    <Has_Teacher_Only_SectionGroup xmlns="21738eb7-b194-46bf-a161-f1e27d1e7f4d" xsi:nil="true"/>
    <FolderType xmlns="21738eb7-b194-46bf-a161-f1e27d1e7f4d" xsi:nil="true"/>
    <Self_Registration_Enabled xmlns="21738eb7-b194-46bf-a161-f1e27d1e7f4d" xsi:nil="true"/>
    <Teachers xmlns="21738eb7-b194-46bf-a161-f1e27d1e7f4d">
      <UserInfo>
        <DisplayName/>
        <AccountId xsi:nil="true"/>
        <AccountType/>
      </UserInfo>
    </Teachers>
    <Distribution_Groups xmlns="21738eb7-b194-46bf-a161-f1e27d1e7f4d" xsi:nil="true"/>
    <LMS_Mappings xmlns="21738eb7-b194-46bf-a161-f1e27d1e7f4d" xsi:nil="true"/>
    <CultureName xmlns="21738eb7-b194-46bf-a161-f1e27d1e7f4d" xsi:nil="true"/>
    <AppVersion xmlns="21738eb7-b194-46bf-a161-f1e27d1e7f4d" xsi:nil="true"/>
    <DefaultSectionNames xmlns="21738eb7-b194-46bf-a161-f1e27d1e7f4d" xsi:nil="true"/>
    <NotebookType xmlns="21738eb7-b194-46bf-a161-f1e27d1e7f4d" xsi:nil="true"/>
    <Students xmlns="21738eb7-b194-46bf-a161-f1e27d1e7f4d">
      <UserInfo>
        <DisplayName/>
        <AccountId xsi:nil="true"/>
        <AccountType/>
      </UserInfo>
    </Students>
    <Student_Groups xmlns="21738eb7-b194-46bf-a161-f1e27d1e7f4d">
      <UserInfo>
        <DisplayName/>
        <AccountId xsi:nil="true"/>
        <AccountType/>
      </UserInfo>
    </Student_Groups>
    <Invited_Teachers xmlns="21738eb7-b194-46bf-a161-f1e27d1e7f4d" xsi:nil="true"/>
    <IsNotebookLocked xmlns="21738eb7-b194-46bf-a161-f1e27d1e7f4d" xsi:nil="true"/>
    <Is_Collaboration_Space_Locked xmlns="21738eb7-b194-46bf-a161-f1e27d1e7f4d" xsi:nil="true"/>
    <Math_Settings xmlns="21738eb7-b194-46bf-a161-f1e27d1e7f4d" xsi:nil="true"/>
    <Owner xmlns="21738eb7-b194-46bf-a161-f1e27d1e7f4d">
      <UserInfo>
        <DisplayName/>
        <AccountId xsi:nil="true"/>
        <AccountType/>
      </UserInfo>
    </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4F7A3BF0D0E49A0BF9E9499E62ED2" ma:contentTypeVersion="34" ma:contentTypeDescription="Create a new document." ma:contentTypeScope="" ma:versionID="b2d7b7784b6a355c288c566f0bd341ec">
  <xsd:schema xmlns:xsd="http://www.w3.org/2001/XMLSchema" xmlns:xs="http://www.w3.org/2001/XMLSchema" xmlns:p="http://schemas.microsoft.com/office/2006/metadata/properties" xmlns:ns3="21738eb7-b194-46bf-a161-f1e27d1e7f4d" xmlns:ns4="29f31333-3f2a-4913-b82d-2765f9617078" targetNamespace="http://schemas.microsoft.com/office/2006/metadata/properties" ma:root="true" ma:fieldsID="cd193b5138705ee5515b3666c1f780da" ns3:_="" ns4:_="">
    <xsd:import namespace="21738eb7-b194-46bf-a161-f1e27d1e7f4d"/>
    <xsd:import namespace="29f31333-3f2a-4913-b82d-2765f96170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eb7-b194-46bf-a161-f1e27d1e7f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31333-3f2a-4913-b82d-2765f9617078" elementFormDefault="qualified">
    <xsd:import namespace="http://schemas.microsoft.com/office/2006/documentManagement/types"/>
    <xsd:import namespace="http://schemas.microsoft.com/office/infopath/2007/PartnerControls"/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4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58B0E8-EA42-4695-A9C0-E88350229C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691A54-094E-43E6-B57E-2E2CEE238107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9f31333-3f2a-4913-b82d-2765f9617078"/>
    <ds:schemaRef ds:uri="http://purl.org/dc/terms/"/>
    <ds:schemaRef ds:uri="21738eb7-b194-46bf-a161-f1e27d1e7f4d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05A00C-B4B4-4E62-85BE-7FFA27D7F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38eb7-b194-46bf-a161-f1e27d1e7f4d"/>
    <ds:schemaRef ds:uri="29f31333-3f2a-4913-b82d-2765f9617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12256</TotalTime>
  <Words>453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Meiryo</vt:lpstr>
      <vt:lpstr>Arial</vt:lpstr>
      <vt:lpstr>Corbel</vt:lpstr>
      <vt:lpstr>ShojiVTI</vt:lpstr>
      <vt:lpstr>Language Arts &amp; Elective choices for 6th grade 2026-27</vt:lpstr>
      <vt:lpstr>THREE PATHWAYS:    6th Grade Language Arts + Elective </vt:lpstr>
      <vt:lpstr> Community Microschool open to Adv ELA &amp; On-Level ELA </vt:lpstr>
      <vt:lpstr>Language Arts and The Arts </vt:lpstr>
      <vt:lpstr>How is Advanced Language Arts (ELA+) Different?</vt:lpstr>
      <vt:lpstr>General Guidance for Choosing AdvELA</vt:lpstr>
      <vt:lpstr>General Guidance for Choosing  Language Arts and The Arts Microschool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Coffin, Kathryn</dc:creator>
  <cp:lastModifiedBy>Skalak, Kathryn    PC-Staff</cp:lastModifiedBy>
  <cp:revision>844</cp:revision>
  <dcterms:created xsi:type="dcterms:W3CDTF">2021-03-12T17:09:29Z</dcterms:created>
  <dcterms:modified xsi:type="dcterms:W3CDTF">2026-03-11T17:42:49Z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0x0101006154F7A3BF0D0E49A0BF9E9499E62ED2</vt:lpwstr>
  </property>
</Properties>
</file>