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48" r:id="rId5"/>
  </p:sldMasterIdLst>
  <p:notesMasterIdLst>
    <p:notesMasterId r:id="rId46"/>
  </p:notesMasterIdLst>
  <p:handoutMasterIdLst>
    <p:handoutMasterId r:id="rId47"/>
  </p:handoutMasterIdLst>
  <p:sldIdLst>
    <p:sldId id="256" r:id="rId6"/>
    <p:sldId id="347" r:id="rId7"/>
    <p:sldId id="257" r:id="rId8"/>
    <p:sldId id="298" r:id="rId9"/>
    <p:sldId id="363" r:id="rId10"/>
    <p:sldId id="364" r:id="rId11"/>
    <p:sldId id="260" r:id="rId12"/>
    <p:sldId id="379" r:id="rId13"/>
    <p:sldId id="258" r:id="rId14"/>
    <p:sldId id="304" r:id="rId15"/>
    <p:sldId id="338" r:id="rId16"/>
    <p:sldId id="305" r:id="rId17"/>
    <p:sldId id="303" r:id="rId18"/>
    <p:sldId id="297" r:id="rId19"/>
    <p:sldId id="381" r:id="rId20"/>
    <p:sldId id="328" r:id="rId21"/>
    <p:sldId id="282" r:id="rId22"/>
    <p:sldId id="382" r:id="rId23"/>
    <p:sldId id="343" r:id="rId24"/>
    <p:sldId id="286" r:id="rId25"/>
    <p:sldId id="348" r:id="rId26"/>
    <p:sldId id="329" r:id="rId27"/>
    <p:sldId id="285" r:id="rId28"/>
    <p:sldId id="350" r:id="rId29"/>
    <p:sldId id="349" r:id="rId30"/>
    <p:sldId id="291" r:id="rId31"/>
    <p:sldId id="383" r:id="rId32"/>
    <p:sldId id="259" r:id="rId33"/>
    <p:sldId id="269" r:id="rId34"/>
    <p:sldId id="384" r:id="rId35"/>
    <p:sldId id="263" r:id="rId36"/>
    <p:sldId id="264" r:id="rId37"/>
    <p:sldId id="271" r:id="rId38"/>
    <p:sldId id="261" r:id="rId39"/>
    <p:sldId id="267" r:id="rId40"/>
    <p:sldId id="268" r:id="rId41"/>
    <p:sldId id="385" r:id="rId42"/>
    <p:sldId id="386" r:id="rId43"/>
    <p:sldId id="387" r:id="rId44"/>
    <p:sldId id="388"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F1014-AA72-5088-C6A5-EE2F8B1BA9BD}" v="108" dt="2026-03-10T22:00:00.234"/>
    <p1510:client id="{82AD0F72-EAF4-566F-6561-D433635CD9B2}" v="7" dt="2026-03-09T20:52:21.007"/>
    <p1510:client id="{952644CB-A2D5-E1D7-82FF-7C501BDA426A}" v="143" dt="2026-03-09T21:02:16.686"/>
    <p1510:client id="{F6C2B6D8-08C9-F3FE-E51E-2EC81E1AEBAC}" v="15" dt="2026-03-09T15:49:09.409"/>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297ADE2-CAAB-4CCD-8448-3470C1754291}" type="datetimeFigureOut">
              <a:rPr lang="en-US" smtClean="0"/>
              <a:t>3/11/2026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DA5597A-2035-4E72-8C63-1E9F7AB435F8}" type="slidenum">
              <a:rPr lang="en-US" smtClean="0"/>
              <a:t>‹#›</a:t>
            </a:fld>
            <a:endParaRPr lang="en-US"/>
          </a:p>
        </p:txBody>
      </p:sp>
    </p:spTree>
    <p:extLst>
      <p:ext uri="{BB962C8B-B14F-4D97-AF65-F5344CB8AC3E}">
        <p14:creationId xmlns:p14="http://schemas.microsoft.com/office/powerpoint/2010/main" val="146051788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T" type="integer" max="2.14748E9" units="dev"/>
        </inkml:traceFormat>
        <inkml:channelProperties>
          <inkml:channelProperty channel="X" name="resolution" value="168.3813" units="1/cm"/>
          <inkml:channelProperty channel="Y" name="resolution" value="292.04099" units="1/cm"/>
          <inkml:channelProperty channel="T" name="resolution" value="1" units="1/dev"/>
        </inkml:channelProperties>
      </inkml:inkSource>
      <inkml:timestamp xml:id="ts0" timeString="2024-02-13T02:33:22.949"/>
    </inkml:context>
    <inkml:brush xml:id="br0">
      <inkml:brushProperty name="width" value="0.05292" units="cm"/>
      <inkml:brushProperty name="height" value="0.05292" units="cm"/>
      <inkml:brushProperty name="color" value="#FF0000"/>
    </inkml:brush>
  </inkml:definitions>
  <inkml:trace contextRef="#ctx0" brushRef="#br0">4013 6792 0,'0'0'16,"0"0"0</inkml:trace>
  <inkml:trace contextRef="#ctx0" brushRef="#br0" timeOffset="1016.26">3725 7797 0,'0'0'0,"-22"0"15,-6 0-15,-3 0 16,16 0-1,6 0-15,7 0 16,2 0-16,13 0 16,-6 0-1,-1 0-15,-17 0 16,5 0 0,-3 0-16,0 0 15,-3 0 1,6 0-16,3 0 15,-3 0 1,6 0-16,-2 0 16,2 0-16,0 0 15,0 0 1</inkml:trace>
  <inkml:trace contextRef="#ctx0" brushRef="#br0" timeOffset="1094.33">4063 6774 0,'2'0'0</inkml:trace>
  <inkml:trace contextRef="#ctx0" brushRef="#br0" timeOffset="1750.62">4085 6774 0,'0'0'15,"0"0"-15,0 0 16,0 0-1,0 0-15,0 0 16,0 0 0,0 0-16</inkml:trace>
  <inkml:trace contextRef="#ctx0" brushRef="#br0" timeOffset="2688.56">4410 6741 0,'5'6'0,"-2"-4"15</inkml:trace>
  <inkml:trace contextRef="#ctx0" brushRef="#br0">4636 6913 0,'0'0'16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9972B82-6A3B-4AEA-84C7-DD478C08F6BA}" type="datetimeFigureOut">
              <a:rPr lang="en-US" smtClean="0"/>
              <a:t>3/11/2026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A48B529-5D90-4123-A479-6A955FD0DB19}" type="slidenum">
              <a:rPr lang="en-US" smtClean="0"/>
              <a:t>‹#›</a:t>
            </a:fld>
            <a:endParaRPr lang="en-US"/>
          </a:p>
        </p:txBody>
      </p:sp>
    </p:spTree>
    <p:extLst>
      <p:ext uri="{BB962C8B-B14F-4D97-AF65-F5344CB8AC3E}">
        <p14:creationId xmlns:p14="http://schemas.microsoft.com/office/powerpoint/2010/main" val="165485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isd411.org/fs/pages/4411"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isd411.org/fs/pages/4393"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a:t>
            </a:r>
          </a:p>
          <a:p>
            <a:endParaRPr lang="en-US"/>
          </a:p>
          <a:p>
            <a:r>
              <a:rPr lang="en-US"/>
              <a:t>Our goal today is to give you an overview of the Common Core State Standards in Mathematics and our middle school math options.</a:t>
            </a:r>
          </a:p>
          <a:p>
            <a:endParaRPr lang="en-US"/>
          </a:p>
        </p:txBody>
      </p:sp>
      <p:sp>
        <p:nvSpPr>
          <p:cNvPr id="4" name="Slide Number Placeholder 3"/>
          <p:cNvSpPr>
            <a:spLocks noGrp="1"/>
          </p:cNvSpPr>
          <p:nvPr>
            <p:ph type="sldNum" sz="quarter" idx="10"/>
          </p:nvPr>
        </p:nvSpPr>
        <p:spPr/>
        <p:txBody>
          <a:bodyPr/>
          <a:lstStyle/>
          <a:p>
            <a:fld id="{DA48B529-5D90-4123-A479-6A955FD0DB19}" type="slidenum">
              <a:rPr lang="en-US" smtClean="0"/>
              <a:t>16</a:t>
            </a:fld>
            <a:endParaRPr lang="en-US"/>
          </a:p>
        </p:txBody>
      </p:sp>
    </p:spTree>
    <p:extLst>
      <p:ext uri="{BB962C8B-B14F-4D97-AF65-F5344CB8AC3E}">
        <p14:creationId xmlns:p14="http://schemas.microsoft.com/office/powerpoint/2010/main" val="2988798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a:p>
            <a:r>
              <a:rPr lang="en-US" b="1">
                <a:cs typeface="Calibri"/>
              </a:rPr>
              <a:t>Course description</a:t>
            </a:r>
            <a:endParaRPr lang="en-US" b="1"/>
          </a:p>
          <a:p>
            <a:endParaRPr lang="en-US" b="1">
              <a:cs typeface="Calibri" panose="020F0502020204030204"/>
            </a:endParaRPr>
          </a:p>
          <a:p>
            <a:r>
              <a:rPr lang="en-US" b="1"/>
              <a:t>CC8/Algebra 1 (MT980)</a:t>
            </a:r>
            <a:endParaRPr lang="en-US"/>
          </a:p>
          <a:p>
            <a:r>
              <a:rPr lang="en-US"/>
              <a:t>Learning Requirement: Sixth grade students cannot register for this course. Sixth grade students must pass a placement test. The placement test will be given May/June. Information regarding testing will be shared though district news in the spring.</a:t>
            </a:r>
          </a:p>
          <a:p>
            <a:r>
              <a:rPr lang="en-US"/>
              <a:t>Description: This course is a high school level course. Sixth grade students that take CC8/Algebra 1 skip the content taught in Math 1, Math 2 and are taught at a compacted pace, this course covers the second half of Math 3 and all of the standards for Algebra 1. This course focuses on equations, linear and exponential relationships, descriptive statistics and quadratic functions. Students that take this course in 6th grade commonly take Algebra 2 in 8th grade. This also may result in a gap year when taking Calculus.</a:t>
            </a:r>
            <a:endParaRPr lang="en-US">
              <a:cs typeface="Calibri"/>
            </a:endParaRPr>
          </a:p>
          <a:p>
            <a:r>
              <a:rPr lang="en-US"/>
              <a:t>Transportation to high school in 8th grade: You must provide transportation to the nearest high school for CC Algebra 2 for the entire 8th grade year.</a:t>
            </a:r>
            <a:endParaRPr lang="en-US">
              <a:cs typeface="Calibri"/>
            </a:endParaRPr>
          </a:p>
          <a:p>
            <a:r>
              <a:rPr lang="en-US"/>
              <a:t>Skyline High School coursework:</a:t>
            </a:r>
            <a:r>
              <a:rPr lang="en-US" b="1"/>
              <a:t> </a:t>
            </a:r>
            <a:r>
              <a:rPr lang="en-US"/>
              <a:t>If your child is planning to pursue an </a:t>
            </a:r>
            <a:r>
              <a:rPr lang="en-US" b="1">
                <a:hlinkClick r:id="rId3"/>
              </a:rPr>
              <a:t>International Baccalaureate (IB)</a:t>
            </a:r>
            <a:r>
              <a:rPr lang="en-US"/>
              <a:t> diploma at Skyline High School, they will have to find an alternate math course (Statistics is recommended) in 9th grade as students are not allowed to enter the IB math pathway until grade 10.</a:t>
            </a:r>
            <a:endParaRPr lang="en-US">
              <a:cs typeface="Calibri"/>
            </a:endParaRPr>
          </a:p>
          <a:p>
            <a:endParaRPr lang="en-US" b="1">
              <a:cs typeface="Calibri" panose="020F0502020204030204"/>
            </a:endParaRPr>
          </a:p>
          <a:p>
            <a:endParaRPr lang="en-US" b="1"/>
          </a:p>
          <a:p>
            <a:endParaRPr lang="en-US" b="1"/>
          </a:p>
          <a:p>
            <a:r>
              <a:rPr lang="en-US" b="1"/>
              <a:t>How do I know if this is the right Middle School path for me?</a:t>
            </a:r>
            <a:endParaRPr lang="en-US">
              <a:cs typeface="Calibri"/>
            </a:endParaRPr>
          </a:p>
          <a:p>
            <a:r>
              <a:rPr lang="en-US"/>
              <a:t>To register for this pathway a student must take and pass a placement test.  </a:t>
            </a:r>
            <a:r>
              <a:rPr lang="en-US" b="1">
                <a:hlinkClick r:id="rId4"/>
              </a:rPr>
              <a:t>Learn more on our Placement Test webpage.</a:t>
            </a:r>
            <a:r>
              <a:rPr lang="en-US"/>
              <a:t> </a:t>
            </a:r>
            <a:endParaRPr lang="en-US">
              <a:cs typeface="Calibri"/>
            </a:endParaRPr>
          </a:p>
          <a:p>
            <a:endParaRPr lang="en-US">
              <a:cs typeface="Calibri"/>
            </a:endParaRPr>
          </a:p>
          <a:p>
            <a:r>
              <a:rPr lang="en-US">
                <a:cs typeface="Calibri"/>
              </a:rPr>
              <a:t>Reminder: </a:t>
            </a:r>
            <a:r>
              <a:rPr lang="en-US" b="1">
                <a:cs typeface="Calibri"/>
              </a:rPr>
              <a:t>Placement test is scheduled in the spring after registration</a:t>
            </a:r>
            <a:r>
              <a:rPr lang="en-US">
                <a:cs typeface="Calibri"/>
              </a:rPr>
              <a:t>. If you are interested in this pathway register for pathways A-C and then your schedule will be changed is your score is proficient on the placement test. Notice regarding the placement test will be sent via </a:t>
            </a:r>
            <a:r>
              <a:rPr lang="en-US" err="1">
                <a:cs typeface="Calibri"/>
              </a:rPr>
              <a:t>enews</a:t>
            </a:r>
            <a:r>
              <a:rPr lang="en-US">
                <a:cs typeface="Calibri"/>
              </a:rPr>
              <a:t> in Spring, testing is end of May beginning of June. </a:t>
            </a:r>
          </a:p>
        </p:txBody>
      </p:sp>
      <p:sp>
        <p:nvSpPr>
          <p:cNvPr id="4" name="Slide Number Placeholder 3"/>
          <p:cNvSpPr>
            <a:spLocks noGrp="1"/>
          </p:cNvSpPr>
          <p:nvPr>
            <p:ph type="sldNum" sz="quarter" idx="5"/>
          </p:nvPr>
        </p:nvSpPr>
        <p:spPr/>
        <p:txBody>
          <a:bodyPr/>
          <a:lstStyle/>
          <a:p>
            <a:fld id="{A30AD16F-A8E4-48EE-BE18-05B4715B5E19}" type="slidenum">
              <a:t>34</a:t>
            </a:fld>
            <a:endParaRPr lang="en-US"/>
          </a:p>
        </p:txBody>
      </p:sp>
    </p:spTree>
    <p:extLst>
      <p:ext uri="{BB962C8B-B14F-4D97-AF65-F5344CB8AC3E}">
        <p14:creationId xmlns:p14="http://schemas.microsoft.com/office/powerpoint/2010/main" val="2974409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We want to let families know if they choose an option that is too challenging or not challenging enough it may be possible to change. We want them to see their counselor if they want to make a change. The counselors would like to talk with the families since each situation is unique. Emphasize SEE YOUR COUNSELOR</a:t>
            </a:r>
          </a:p>
          <a:p>
            <a:endParaRPr lang="en-US" b="1">
              <a:cs typeface="Calibri"/>
            </a:endParaRPr>
          </a:p>
          <a:p>
            <a:r>
              <a:rPr lang="en-US"/>
              <a:t>Sometimes students decide they want to get further in math or pursue more math options.  Here are ways to advance your math pathways. </a:t>
            </a:r>
            <a:endParaRPr lang="en-US">
              <a:cs typeface="Calibri"/>
            </a:endParaRPr>
          </a:p>
          <a:p>
            <a:pPr marL="285750" indent="-285750">
              <a:buFont typeface="Arial"/>
              <a:buChar char="•"/>
            </a:pPr>
            <a:r>
              <a:rPr lang="en-US" b="1"/>
              <a:t>Summer jump from MS Math 1 to MS Math 2/3.</a:t>
            </a:r>
            <a:r>
              <a:rPr lang="en-US"/>
              <a:t>  </a:t>
            </a:r>
            <a:r>
              <a:rPr lang="en-US" err="1"/>
              <a:t>IReady</a:t>
            </a:r>
            <a:r>
              <a:rPr lang="en-US"/>
              <a:t> available through the summer, need to speak with counselor and math teacher</a:t>
            </a:r>
            <a:endParaRPr lang="en-US">
              <a:cs typeface="Calibri"/>
            </a:endParaRPr>
          </a:p>
          <a:p>
            <a:pPr marL="285750" indent="-285750">
              <a:buFont typeface="Arial"/>
              <a:buChar char="•"/>
            </a:pPr>
            <a:r>
              <a:rPr lang="en-US" b="1"/>
              <a:t>Concurrent Geometry-Algebra 2.</a:t>
            </a:r>
            <a:r>
              <a:rPr lang="en-US"/>
              <a:t>  All of our high schools have a 7-period day allowing for more electives.  Students wanting to speed up their math path have the option of taking Geometry and Algebra 2 during the same school year.</a:t>
            </a:r>
            <a:endParaRPr lang="en-US">
              <a:cs typeface="Calibri"/>
            </a:endParaRPr>
          </a:p>
          <a:p>
            <a:r>
              <a:rPr lang="en-US"/>
              <a:t>Sometimes students want more time to solidify their learning or receive support in their learning to ensure long-term success.  Here are some ways to get support or adjust your pathway.</a:t>
            </a:r>
            <a:endParaRPr lang="en-US">
              <a:cs typeface="Calibri"/>
            </a:endParaRPr>
          </a:p>
          <a:p>
            <a:pPr marL="285750" indent="-285750">
              <a:buFont typeface="Arial"/>
              <a:buChar char="•"/>
            </a:pPr>
            <a:r>
              <a:rPr lang="en-US" b="1"/>
              <a:t>Take a lab class or study skills class when offered.  </a:t>
            </a:r>
            <a:r>
              <a:rPr lang="en-US"/>
              <a:t>In middle school a study skills class may be offered to provide support with math classes. In high school, this support may be offered through a math lab class.</a:t>
            </a:r>
            <a:endParaRPr lang="en-US">
              <a:cs typeface="Calibri"/>
            </a:endParaRPr>
          </a:p>
          <a:p>
            <a:pPr marL="285750" indent="-285750">
              <a:buFont typeface="Arial"/>
              <a:buChar char="•"/>
            </a:pPr>
            <a:r>
              <a:rPr lang="en-US" b="1"/>
              <a:t>Adjust the pathway after MS Math 1/2.  </a:t>
            </a:r>
            <a:r>
              <a:rPr lang="en-US"/>
              <a:t>Students finding the pace of Math 1/2 does not match their needs could take MS Math 2 in 7th grade.</a:t>
            </a:r>
            <a:endParaRPr lang="en-US">
              <a:cs typeface="Calibri"/>
            </a:endParaRPr>
          </a:p>
          <a:p>
            <a:pPr marL="285750" indent="-285750">
              <a:buFont typeface="Arial"/>
              <a:buChar char="•"/>
            </a:pPr>
            <a:r>
              <a:rPr lang="en-US" b="1"/>
              <a:t>Take Pre-Algebra</a:t>
            </a:r>
            <a:r>
              <a:rPr lang="en-US"/>
              <a:t>.  High schools may offer incoming 9th grade students who did not master the skills taught in MS Math 3 in 8th grade the opportunity to take Pre-Algebra for an elective credit.  Pre-Algebra does not count as a math credit for graduation.  This course supports success in the Algebra-Geometry-Algebra 2 sequence.</a:t>
            </a:r>
            <a:endParaRPr lang="en-US">
              <a:cs typeface="Calibri"/>
            </a:endParaRPr>
          </a:p>
          <a:p>
            <a:pPr marL="285750" indent="-285750">
              <a:buFont typeface="Arial"/>
              <a:buChar char="•"/>
            </a:pPr>
            <a:r>
              <a:rPr lang="en-US" b="1"/>
              <a:t>Take Advanced Algebra &amp; Trigonometry.  </a:t>
            </a:r>
            <a:r>
              <a:rPr lang="en-US"/>
              <a:t>After Algebra 2 students can continue preparing for advance math course in college by taking Pre-Calculus or can take Advanced Algebra &amp; Trigonometry </a:t>
            </a:r>
            <a:r>
              <a:rPr lang="en-US" i="1"/>
              <a:t>then</a:t>
            </a:r>
            <a:r>
              <a:rPr lang="en-US"/>
              <a:t> Pre-Calculus in high school or college.  Having a strong grasp of the skills taught in these courses are important for success in Calculus.</a:t>
            </a:r>
            <a:endParaRPr lang="en-US">
              <a:cs typeface="Calibri"/>
            </a:endParaRPr>
          </a:p>
          <a:p>
            <a:pPr marL="285750" indent="-285750">
              <a:buFont typeface="Arial"/>
              <a:buChar char="•"/>
            </a:pPr>
            <a:r>
              <a:rPr lang="en-US" b="1"/>
              <a:t>Summer School, Grade Improvement and Credit Recovery.  </a:t>
            </a:r>
            <a:r>
              <a:rPr lang="en-US"/>
              <a:t>If you find that you finished a course and either did not receive credit, received a poor grade or are not confident that you left the class ready for success in the next class, consider summer school learning opportunities and credit recovery options (high school only) to boost your math skills for success.  Ask your school counselor for more information.</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30AD16F-A8E4-48EE-BE18-05B4715B5E19}" type="slidenum">
              <a:t>35</a:t>
            </a:fld>
            <a:endParaRPr lang="en-US"/>
          </a:p>
        </p:txBody>
      </p:sp>
    </p:spTree>
    <p:extLst>
      <p:ext uri="{BB962C8B-B14F-4D97-AF65-F5344CB8AC3E}">
        <p14:creationId xmlns:p14="http://schemas.microsoft.com/office/powerpoint/2010/main" val="50409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important to note is that</a:t>
            </a:r>
            <a:r>
              <a:rPr lang="en-US" baseline="0"/>
              <a:t> in order to be successful in courses such as Chemistry and Physics, a student needs to have already completed Algebra I. This is why it is important to consider the relationship between your child’s Science Path and Math Pacing.</a:t>
            </a:r>
          </a:p>
        </p:txBody>
      </p:sp>
      <p:sp>
        <p:nvSpPr>
          <p:cNvPr id="4" name="Slide Number Placeholder 3"/>
          <p:cNvSpPr>
            <a:spLocks noGrp="1"/>
          </p:cNvSpPr>
          <p:nvPr>
            <p:ph type="sldNum" sz="quarter" idx="10"/>
          </p:nvPr>
        </p:nvSpPr>
        <p:spPr/>
        <p:txBody>
          <a:bodyPr/>
          <a:lstStyle/>
          <a:p>
            <a:fld id="{DA48B529-5D90-4123-A479-6A955FD0DB19}" type="slidenum">
              <a:rPr lang="en-US" smtClean="0"/>
              <a:t>21</a:t>
            </a:fld>
            <a:endParaRPr lang="en-US"/>
          </a:p>
        </p:txBody>
      </p:sp>
    </p:spTree>
    <p:extLst>
      <p:ext uri="{BB962C8B-B14F-4D97-AF65-F5344CB8AC3E}">
        <p14:creationId xmlns:p14="http://schemas.microsoft.com/office/powerpoint/2010/main" val="2233349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important to note is that</a:t>
            </a:r>
            <a:r>
              <a:rPr lang="en-US" baseline="0"/>
              <a:t> in order to be successful in courses such as Chemistry and Physics, a student needs to have already completed Algebra I. This is why it is important to consider the relationship between your child’s Science Path and Math Pacing.</a:t>
            </a:r>
          </a:p>
        </p:txBody>
      </p:sp>
      <p:sp>
        <p:nvSpPr>
          <p:cNvPr id="4" name="Slide Number Placeholder 3"/>
          <p:cNvSpPr>
            <a:spLocks noGrp="1"/>
          </p:cNvSpPr>
          <p:nvPr>
            <p:ph type="sldNum" sz="quarter" idx="10"/>
          </p:nvPr>
        </p:nvSpPr>
        <p:spPr/>
        <p:txBody>
          <a:bodyPr/>
          <a:lstStyle/>
          <a:p>
            <a:fld id="{DA48B529-5D90-4123-A479-6A955FD0DB19}" type="slidenum">
              <a:rPr lang="en-US" smtClean="0"/>
              <a:t>22</a:t>
            </a:fld>
            <a:endParaRPr lang="en-US"/>
          </a:p>
        </p:txBody>
      </p:sp>
    </p:spTree>
    <p:extLst>
      <p:ext uri="{BB962C8B-B14F-4D97-AF65-F5344CB8AC3E}">
        <p14:creationId xmlns:p14="http://schemas.microsoft.com/office/powerpoint/2010/main" val="1810705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Washington State content standards for math delineate what students need to know and be able to do in math at each grade level, from kindergarten through high school.  </a:t>
            </a:r>
          </a:p>
          <a:p>
            <a:r>
              <a:rPr lang="en-US"/>
              <a:t>This slide shows the “domains” in middle school math which represent the major work of each grade and the Standards for Mathematical Practice which are habits of mind we want students to develop as mathematicians.</a:t>
            </a:r>
            <a:endParaRPr lang="en-US">
              <a:cs typeface="Calibri"/>
            </a:endParaRPr>
          </a:p>
          <a:p>
            <a:r>
              <a:rPr lang="en-US"/>
              <a:t>These standards are focused, coherent, and rigorous. Rigor in the standards refers to a balance of procedural skill and fluency, conceptual understanding, and application to real-world problem solving.</a:t>
            </a:r>
            <a:endParaRPr lang="en-US">
              <a:cs typeface="Calibri"/>
            </a:endParaRPr>
          </a:p>
          <a:p>
            <a:endParaRPr lang="en-US">
              <a:cs typeface="Calibri"/>
            </a:endParaRPr>
          </a:p>
          <a:p>
            <a:r>
              <a:rPr lang="en-US"/>
              <a:t>In Grade 6, instructional time focuses on four areas:</a:t>
            </a:r>
            <a:endParaRPr lang="en-US">
              <a:cs typeface="Calibri"/>
            </a:endParaRPr>
          </a:p>
          <a:p>
            <a:pPr marL="171450" indent="-171450">
              <a:buFont typeface="Arial"/>
              <a:buChar char="•"/>
            </a:pPr>
            <a:r>
              <a:rPr lang="en-US"/>
              <a:t>connecting ratio and rate to whole number multiplication and division and using concepts of ratio and rate to solve problems;</a:t>
            </a:r>
            <a:endParaRPr lang="en-US">
              <a:cs typeface="Calibri"/>
            </a:endParaRPr>
          </a:p>
          <a:p>
            <a:pPr marL="171450" indent="-171450">
              <a:buFont typeface="Arial"/>
              <a:buChar char="•"/>
            </a:pPr>
            <a:r>
              <a:rPr lang="en-US"/>
              <a:t>completing understanding of division of fractions and extending the notion of number to the system of rational numbers, which includes negative numbers;</a:t>
            </a:r>
            <a:endParaRPr lang="en-US">
              <a:cs typeface="Calibri"/>
            </a:endParaRPr>
          </a:p>
          <a:p>
            <a:pPr marL="171450" indent="-171450">
              <a:buFont typeface="Arial"/>
              <a:buChar char="•"/>
            </a:pPr>
            <a:r>
              <a:rPr lang="en-US"/>
              <a:t>writing, interpreting, and using expressions and equations;</a:t>
            </a:r>
            <a:endParaRPr lang="en-US">
              <a:cs typeface="Calibri"/>
            </a:endParaRPr>
          </a:p>
          <a:p>
            <a:pPr marL="171450" indent="-171450">
              <a:buFont typeface="Arial"/>
              <a:buChar char="•"/>
            </a:pPr>
            <a:r>
              <a:rPr lang="en-US"/>
              <a:t>developing understanding of statistical thinking.</a:t>
            </a:r>
            <a:endParaRPr lang="en-US">
              <a:cs typeface="Calibri"/>
            </a:endParaRPr>
          </a:p>
          <a:p>
            <a:r>
              <a:rPr lang="en-US" b="1"/>
              <a:t>Ratios and Proportional Relationships</a:t>
            </a:r>
            <a:endParaRPr lang="en-US"/>
          </a:p>
          <a:p>
            <a:pPr marL="171450" indent="-171450">
              <a:buFont typeface="Arial"/>
              <a:buChar char="•"/>
            </a:pPr>
            <a:r>
              <a:rPr lang="en-US"/>
              <a:t>Understand ratio concepts and use ratio reasoning to solve problems. </a:t>
            </a:r>
            <a:endParaRPr lang="en-US">
              <a:cs typeface="Calibri"/>
            </a:endParaRPr>
          </a:p>
          <a:p>
            <a:r>
              <a:rPr lang="en-US" b="1"/>
              <a:t>The Number System </a:t>
            </a:r>
            <a:endParaRPr lang="en-US"/>
          </a:p>
          <a:p>
            <a:pPr marL="171450" indent="-171450">
              <a:buFont typeface="Arial"/>
              <a:buChar char="•"/>
            </a:pPr>
            <a:r>
              <a:rPr lang="en-US"/>
              <a:t>Apply and extend previous understandings of multiplication and division to divide fractions by fractions.</a:t>
            </a:r>
            <a:endParaRPr lang="en-US">
              <a:cs typeface="Calibri"/>
            </a:endParaRPr>
          </a:p>
          <a:p>
            <a:pPr marL="171450" indent="-171450">
              <a:buFont typeface="Arial"/>
              <a:buChar char="•"/>
            </a:pPr>
            <a:r>
              <a:rPr lang="en-US"/>
              <a:t>Compute fluently with multi-digit numbers and find common factors and multiples. </a:t>
            </a:r>
            <a:endParaRPr lang="en-US">
              <a:cs typeface="Calibri"/>
            </a:endParaRPr>
          </a:p>
          <a:p>
            <a:pPr marL="171450" indent="-171450">
              <a:buFont typeface="Arial"/>
              <a:buChar char="•"/>
            </a:pPr>
            <a:r>
              <a:rPr lang="en-US"/>
              <a:t>Apply and extend previous understandings of numbers to the system of rational numbers.</a:t>
            </a:r>
            <a:endParaRPr lang="en-US">
              <a:cs typeface="Calibri"/>
            </a:endParaRPr>
          </a:p>
          <a:p>
            <a:r>
              <a:rPr lang="en-US" b="1"/>
              <a:t>Expressions and Equations </a:t>
            </a:r>
            <a:endParaRPr lang="en-US"/>
          </a:p>
          <a:p>
            <a:pPr marL="171450" indent="-171450">
              <a:buFont typeface="Arial"/>
              <a:buChar char="•"/>
            </a:pPr>
            <a:r>
              <a:rPr lang="en-US"/>
              <a:t>Apply and extend previous understandings of arithmetic to algebraic expressions.</a:t>
            </a:r>
            <a:endParaRPr lang="en-US">
              <a:cs typeface="Calibri"/>
            </a:endParaRPr>
          </a:p>
          <a:p>
            <a:pPr marL="171450" indent="-171450">
              <a:buFont typeface="Arial"/>
              <a:buChar char="•"/>
            </a:pPr>
            <a:r>
              <a:rPr lang="en-US"/>
              <a:t>Reason about and solve one-variable equations and inequalities.</a:t>
            </a:r>
            <a:endParaRPr lang="en-US">
              <a:cs typeface="Calibri"/>
            </a:endParaRPr>
          </a:p>
          <a:p>
            <a:pPr marL="171450" indent="-171450">
              <a:buFont typeface="Arial"/>
              <a:buChar char="•"/>
            </a:pPr>
            <a:r>
              <a:rPr lang="en-US"/>
              <a:t>Represent and analyze quantitative relationships between dependent and independent variables. </a:t>
            </a:r>
            <a:endParaRPr lang="en-US">
              <a:cs typeface="Calibri"/>
            </a:endParaRPr>
          </a:p>
          <a:p>
            <a:r>
              <a:rPr lang="en-US" b="1"/>
              <a:t>Geometry</a:t>
            </a:r>
            <a:endParaRPr lang="en-US"/>
          </a:p>
          <a:p>
            <a:pPr marL="171450" indent="-171450">
              <a:buFont typeface="Arial"/>
              <a:buChar char="•"/>
            </a:pPr>
            <a:r>
              <a:rPr lang="en-US"/>
              <a:t>Solve real-world and mathematical problems involving area, surface area, and volume. Statistics and Probability </a:t>
            </a:r>
            <a:endParaRPr lang="en-US">
              <a:cs typeface="Calibri"/>
            </a:endParaRPr>
          </a:p>
          <a:p>
            <a:pPr marL="171450" indent="-171450">
              <a:buFont typeface="Arial"/>
              <a:buChar char="•"/>
            </a:pPr>
            <a:r>
              <a:rPr lang="en-US"/>
              <a:t>Develop understanding of statistical variability.</a:t>
            </a:r>
            <a:endParaRPr lang="en-US">
              <a:cs typeface="Calibri"/>
            </a:endParaRPr>
          </a:p>
          <a:p>
            <a:pPr marL="171450" indent="-171450">
              <a:buFont typeface="Arial"/>
              <a:buChar char="•"/>
            </a:pPr>
            <a:r>
              <a:rPr lang="en-US"/>
              <a:t>Summarize and describe distributions.</a:t>
            </a:r>
            <a:endParaRPr lang="en-US">
              <a:cs typeface="Calibri"/>
            </a:endParaRPr>
          </a:p>
          <a:p>
            <a:r>
              <a:rPr lang="en-US" b="1"/>
              <a:t>Statistics and Probability </a:t>
            </a:r>
            <a:endParaRPr lang="en-US"/>
          </a:p>
          <a:p>
            <a:pPr marL="171450" indent="-171450">
              <a:buFont typeface="Arial"/>
              <a:buChar char="•"/>
            </a:pPr>
            <a:r>
              <a:rPr lang="en-US"/>
              <a:t>Develop understanding of statistical variability. </a:t>
            </a:r>
            <a:endParaRPr lang="en-US">
              <a:cs typeface="Calibri"/>
            </a:endParaRPr>
          </a:p>
          <a:p>
            <a:pPr marL="171450" indent="-171450">
              <a:buFont typeface="Arial"/>
              <a:buChar char="•"/>
            </a:pPr>
            <a:r>
              <a:rPr lang="en-US"/>
              <a:t>Summarize and describe distributions.</a:t>
            </a:r>
            <a:endParaRPr lang="en-US">
              <a:cs typeface="Calibri"/>
            </a:endParaRPr>
          </a:p>
          <a:p>
            <a:r>
              <a:rPr lang="en-US" b="1"/>
              <a:t>Mathematical Practices</a:t>
            </a:r>
            <a:endParaRPr lang="en-US"/>
          </a:p>
          <a:p>
            <a:pPr marL="171450" indent="-171450">
              <a:buFont typeface="Arial"/>
              <a:buChar char="•"/>
            </a:pPr>
            <a:r>
              <a:rPr lang="en-US"/>
              <a:t>Make sense of problems and persevere in solving them</a:t>
            </a:r>
            <a:endParaRPr lang="en-US">
              <a:cs typeface="Calibri"/>
            </a:endParaRPr>
          </a:p>
          <a:p>
            <a:pPr marL="171450" indent="-171450">
              <a:buFont typeface="Arial"/>
              <a:buChar char="•"/>
            </a:pPr>
            <a:r>
              <a:rPr lang="en-US"/>
              <a:t>Reason abstractly and quantitatively</a:t>
            </a:r>
            <a:endParaRPr lang="en-US">
              <a:cs typeface="Calibri"/>
            </a:endParaRPr>
          </a:p>
          <a:p>
            <a:pPr marL="171450" indent="-171450">
              <a:buFont typeface="Arial"/>
              <a:buChar char="•"/>
            </a:pPr>
            <a:r>
              <a:rPr lang="en-US"/>
              <a:t>Construct viable arguments and critique the reasoning of others</a:t>
            </a:r>
            <a:endParaRPr lang="en-US">
              <a:cs typeface="Calibri"/>
            </a:endParaRPr>
          </a:p>
          <a:p>
            <a:pPr marL="171450" indent="-171450">
              <a:buFont typeface="Arial"/>
              <a:buChar char="•"/>
            </a:pPr>
            <a:r>
              <a:rPr lang="en-US"/>
              <a:t>Model with mathematics</a:t>
            </a:r>
            <a:endParaRPr lang="en-US">
              <a:cs typeface="Calibri"/>
            </a:endParaRPr>
          </a:p>
          <a:p>
            <a:pPr marL="171450" indent="-171450">
              <a:buFont typeface="Arial"/>
              <a:buChar char="•"/>
            </a:pPr>
            <a:r>
              <a:rPr lang="en-US"/>
              <a:t>Use appropriate tools strategically</a:t>
            </a:r>
            <a:endParaRPr lang="en-US">
              <a:cs typeface="Calibri"/>
            </a:endParaRPr>
          </a:p>
          <a:p>
            <a:pPr marL="171450" indent="-171450">
              <a:buFont typeface="Arial"/>
              <a:buChar char="•"/>
            </a:pPr>
            <a:r>
              <a:rPr lang="en-US"/>
              <a:t>Attend to precision</a:t>
            </a:r>
            <a:endParaRPr lang="en-US">
              <a:cs typeface="Calibri"/>
            </a:endParaRPr>
          </a:p>
          <a:p>
            <a:pPr marL="171450" indent="-171450">
              <a:buFont typeface="Arial"/>
              <a:buChar char="•"/>
            </a:pPr>
            <a:r>
              <a:rPr lang="en-US"/>
              <a:t>Look for and make use of structure</a:t>
            </a:r>
            <a:endParaRPr lang="en-US">
              <a:cs typeface="Calibri"/>
            </a:endParaRPr>
          </a:p>
          <a:p>
            <a:pPr marL="171450" indent="-171450">
              <a:buFont typeface="Arial"/>
              <a:buChar char="•"/>
            </a:pPr>
            <a:r>
              <a:rPr lang="en-US"/>
              <a:t>Look for and express regularity in repeated reasoning</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30AD16F-A8E4-48EE-BE18-05B4715B5E19}" type="slidenum">
              <a:t>28</a:t>
            </a:fld>
            <a:endParaRPr lang="en-US"/>
          </a:p>
        </p:txBody>
      </p:sp>
    </p:spTree>
    <p:extLst>
      <p:ext uri="{BB962C8B-B14F-4D97-AF65-F5344CB8AC3E}">
        <p14:creationId xmlns:p14="http://schemas.microsoft.com/office/powerpoint/2010/main" val="1652067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There are three math pathways for students to choose from when registering. </a:t>
            </a:r>
          </a:p>
          <a:p>
            <a:endParaRPr lang="en-US">
              <a:cs typeface="Calibri"/>
            </a:endParaRPr>
          </a:p>
          <a:p>
            <a:r>
              <a:rPr lang="en-US">
                <a:cs typeface="Calibri"/>
              </a:rPr>
              <a:t>How do you know what pathway is right for me?</a:t>
            </a:r>
            <a:endParaRPr lang="en-US">
              <a:ea typeface="Calibri"/>
              <a:cs typeface="Calibri"/>
            </a:endParaRPr>
          </a:p>
          <a:p>
            <a:endParaRPr lang="en-US">
              <a:cs typeface="Calibri"/>
            </a:endParaRPr>
          </a:p>
          <a:p>
            <a:r>
              <a:rPr lang="en-US">
                <a:cs typeface="Calibri"/>
              </a:rPr>
              <a:t>The following slides will explain each pathway in more detail. </a:t>
            </a:r>
            <a:endParaRPr lang="en-US">
              <a:ea typeface="Calibri"/>
              <a:cs typeface="Calibri"/>
            </a:endParaRPr>
          </a:p>
          <a:p>
            <a:endParaRPr lang="en-US">
              <a:cs typeface="Calibri"/>
            </a:endParaRPr>
          </a:p>
          <a:p>
            <a:r>
              <a:rPr lang="en-US">
                <a:cs typeface="Calibri"/>
              </a:rPr>
              <a:t>Pathway A sequencing with standard pacing</a:t>
            </a:r>
            <a:endParaRPr lang="en-US">
              <a:ea typeface="Calibri"/>
              <a:cs typeface="Calibri"/>
            </a:endParaRPr>
          </a:p>
          <a:p>
            <a:r>
              <a:rPr lang="en-US">
                <a:cs typeface="Calibri"/>
              </a:rPr>
              <a:t>Pathway B sequencing with compacted pacing-concepts taught at a faster pace, a year and a half standards taught in one year</a:t>
            </a:r>
            <a:endParaRPr lang="en-US">
              <a:ea typeface="Calibri"/>
              <a:cs typeface="Calibri"/>
            </a:endParaRPr>
          </a:p>
          <a:p>
            <a:r>
              <a:rPr lang="en-US">
                <a:cs typeface="Calibri"/>
              </a:rPr>
              <a:t>Pathway C sequencing with skipping content and compacted pacing</a:t>
            </a:r>
            <a:endParaRPr lang="en-US">
              <a:ea typeface="Calibri"/>
              <a:cs typeface="Calibri"/>
            </a:endParaRPr>
          </a:p>
        </p:txBody>
      </p:sp>
      <p:sp>
        <p:nvSpPr>
          <p:cNvPr id="4" name="Slide Number Placeholder 3"/>
          <p:cNvSpPr>
            <a:spLocks noGrp="1"/>
          </p:cNvSpPr>
          <p:nvPr>
            <p:ph type="sldNum" sz="quarter" idx="5"/>
          </p:nvPr>
        </p:nvSpPr>
        <p:spPr/>
        <p:txBody>
          <a:bodyPr/>
          <a:lstStyle/>
          <a:p>
            <a:fld id="{A30AD16F-A8E4-48EE-BE18-05B4715B5E19}" type="slidenum">
              <a:rPr lang="en-US"/>
              <a:t>29</a:t>
            </a:fld>
            <a:endParaRPr lang="en-US"/>
          </a:p>
        </p:txBody>
      </p:sp>
    </p:spTree>
    <p:extLst>
      <p:ext uri="{BB962C8B-B14F-4D97-AF65-F5344CB8AC3E}">
        <p14:creationId xmlns:p14="http://schemas.microsoft.com/office/powerpoint/2010/main" val="156722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a:p>
            <a:r>
              <a:rPr lang="en-US" b="1"/>
              <a:t>Math 1 (KM601)</a:t>
            </a:r>
            <a:endParaRPr lang="en-US"/>
          </a:p>
          <a:p>
            <a:r>
              <a:rPr lang="en-US"/>
              <a:t>Learning Recommendations: 5th Grade Math, enrolled in 6th grade.</a:t>
            </a:r>
            <a:endParaRPr lang="en-US">
              <a:cs typeface="Calibri"/>
            </a:endParaRPr>
          </a:p>
          <a:p>
            <a:r>
              <a:rPr lang="en-US"/>
              <a:t>Description: This course addresses the State Standards for Mathematics for Grade 6 by developing students’ abilities to problem solve, reason and communicate mathematics through the Standards for Math Practice. Student learning focuses on conceptual understanding and fluency in adding and subtracting, multiplying and dividing fractions and decimal numbers; rational numbers including negative numbers, connecting ratios and unit to proportional relationships, writing and interpreting expressions and equations and inequalities. Students that take Math 1 in 6th grade commonly take Algebra in 9th grade and Pre-Calculus in 12th grade. This course supports a wide range of career and college entry requirements.</a:t>
            </a:r>
            <a:endParaRPr lang="en-US">
              <a:cs typeface="Calibri"/>
            </a:endParaRPr>
          </a:p>
          <a:p>
            <a:r>
              <a:rPr lang="en-US"/>
              <a:t> </a:t>
            </a:r>
            <a:endParaRPr lang="en-US">
              <a:cs typeface="Calibri"/>
            </a:endParaRPr>
          </a:p>
          <a:p>
            <a:endParaRPr lang="en-US" b="1">
              <a:cs typeface="Calibri"/>
            </a:endParaRPr>
          </a:p>
          <a:p>
            <a:endParaRPr lang="en-US" b="1"/>
          </a:p>
          <a:p>
            <a:r>
              <a:rPr lang="en-US" b="1"/>
              <a:t>How do I know if this is the right Middle School path for me?</a:t>
            </a:r>
            <a:endParaRPr lang="en-US">
              <a:cs typeface="Calibri"/>
            </a:endParaRPr>
          </a:p>
          <a:p>
            <a:r>
              <a:rPr lang="en-US"/>
              <a:t>Students choosing this pathway will focus on depth and proficiency of grade level standards.  Pacing of new concepts will match recommendations in the Washington State Standards.</a:t>
            </a:r>
            <a:endParaRPr lang="en-US">
              <a:cs typeface="Calibri"/>
            </a:endParaRPr>
          </a:p>
          <a:p>
            <a:r>
              <a:rPr lang="en-US"/>
              <a:t>This pathway maximizes support for math learning.   </a:t>
            </a:r>
            <a:r>
              <a:rPr lang="en-US" b="1"/>
              <a:t>Students choosing this pathway may prefer to take time on a topic to develop depth of understanding and practice skills for mastery with support from their teacher.</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A30AD16F-A8E4-48EE-BE18-05B4715B5E19}" type="slidenum">
              <a:t>30</a:t>
            </a:fld>
            <a:endParaRPr lang="en-US"/>
          </a:p>
        </p:txBody>
      </p:sp>
    </p:spTree>
    <p:extLst>
      <p:ext uri="{BB962C8B-B14F-4D97-AF65-F5344CB8AC3E}">
        <p14:creationId xmlns:p14="http://schemas.microsoft.com/office/powerpoint/2010/main" val="1245003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Math 1-2 (KM602)</a:t>
            </a:r>
            <a:endParaRPr lang="en-US"/>
          </a:p>
          <a:p>
            <a:r>
              <a:rPr lang="en-US"/>
              <a:t>Learning Recommendations: Level 3 and 4 grades in Math, Level 3 or 4 on </a:t>
            </a:r>
            <a:r>
              <a:rPr lang="en-US" err="1"/>
              <a:t>i</a:t>
            </a:r>
            <a:r>
              <a:rPr lang="en-US"/>
              <a:t>-Ready and SBA assessments, enrolled in 6th grade.</a:t>
            </a:r>
          </a:p>
          <a:p>
            <a:r>
              <a:rPr lang="en-US"/>
              <a:t>Description: This course starts in the same place as Math 1, but is taught at a faster pace, introducing new concepts quickly, it covers all of the standards in Math 1 as well as the first half of Math 2. This course focuses on the Grade 6 and selected Grade 7 State Standards for Mathematics by developing students’ abilities to problem solve, reason and communicate mathematics through the Standards for Math Practice. The main topics of this course are proportional relationships, operations with rational numbers, linear equations, scale drawings and geometric constructions as well as statistical sampling. Students that take Math 1-2 in 6th grade commonly take Algebra in 8th grade and Calculus in 12th grade. Students considering a future a math-based career such as sciences, technology, or engineering should consider taking this course in 6th grade.  </a:t>
            </a:r>
          </a:p>
          <a:p>
            <a:endParaRPr lang="en-US" b="1">
              <a:cs typeface="Calibri"/>
            </a:endParaRPr>
          </a:p>
          <a:p>
            <a:endParaRPr lang="en-US" b="1"/>
          </a:p>
          <a:p>
            <a:endParaRPr lang="en-US" b="1"/>
          </a:p>
          <a:p>
            <a:r>
              <a:rPr lang="en-US" b="1"/>
              <a:t>How do I know if this is the right Middle School path for me?</a:t>
            </a:r>
            <a:endParaRPr lang="en-US">
              <a:cs typeface="Calibri"/>
            </a:endParaRPr>
          </a:p>
          <a:p>
            <a:r>
              <a:rPr lang="en-US"/>
              <a:t>Students choosing this pathway will receive a compacted curriculum for MS Math 1 through MS Math 3.  Compacting is designed to focus on the development, depth and proficiency of pre-algebra skills to ensure readiness for Algebra.</a:t>
            </a:r>
            <a:endParaRPr lang="en-US">
              <a:cs typeface="Calibri"/>
            </a:endParaRPr>
          </a:p>
          <a:p>
            <a:r>
              <a:rPr lang="en-US"/>
              <a:t>This pathway provides a more challenging pace of learning new concepts and applications.  </a:t>
            </a:r>
            <a:r>
              <a:rPr lang="en-US" b="1"/>
              <a:t>Students choosing this pathway should have a strong understanding of 5th grade math content.  Receiving 3's (meeting expectation or standard) on past report cards, the state assessment (SBA) and/or </a:t>
            </a:r>
            <a:r>
              <a:rPr lang="en-US" b="1" err="1"/>
              <a:t>i</a:t>
            </a:r>
            <a:r>
              <a:rPr lang="en-US" b="1"/>
              <a:t>-Ready Math would indicate a strong understanding of math standards. </a:t>
            </a:r>
            <a:endParaRPr lang="en-US"/>
          </a:p>
          <a:p>
            <a:r>
              <a:rPr lang="en-US" b="1"/>
              <a:t>Additionally, students choosing Math Pathway B should have an interest in a challenging math course, and be ready to work hard, persisting when encountering difficult math tasks.</a:t>
            </a:r>
            <a:endParaRPr lang="en-US"/>
          </a:p>
          <a:p>
            <a:endParaRPr lang="en-US" b="1">
              <a:cs typeface="Calibri"/>
            </a:endParaRPr>
          </a:p>
          <a:p>
            <a:r>
              <a:rPr lang="en-US" b="1">
                <a:cs typeface="Calibri"/>
              </a:rPr>
              <a:t>Emphasize a full year of algebra in 8th grade-Algebra foundational for upper level math courses, especially Algebra II</a:t>
            </a:r>
          </a:p>
          <a:p>
            <a:endParaRPr lang="en-US" b="1">
              <a:cs typeface="Calibri"/>
            </a:endParaRPr>
          </a:p>
          <a:p>
            <a:endParaRPr lang="en-US" b="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30AD16F-A8E4-48EE-BE18-05B4715B5E19}" type="slidenum">
              <a:t>31</a:t>
            </a:fld>
            <a:endParaRPr lang="en-US"/>
          </a:p>
        </p:txBody>
      </p:sp>
    </p:spTree>
    <p:extLst>
      <p:ext uri="{BB962C8B-B14F-4D97-AF65-F5344CB8AC3E}">
        <p14:creationId xmlns:p14="http://schemas.microsoft.com/office/powerpoint/2010/main" val="2465845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a:p>
            <a:r>
              <a:rPr lang="en-US" b="1">
                <a:cs typeface="Calibri"/>
              </a:rPr>
              <a:t>Course description</a:t>
            </a:r>
            <a:endParaRPr lang="en-US" b="1"/>
          </a:p>
          <a:p>
            <a:r>
              <a:rPr lang="en-US" b="1"/>
              <a:t>Math 2-3</a:t>
            </a:r>
            <a:endParaRPr lang="en-US"/>
          </a:p>
          <a:p>
            <a:r>
              <a:rPr lang="en-US"/>
              <a:t>Learning Recommendations: 5th grade math grade of 4, Winter </a:t>
            </a:r>
            <a:r>
              <a:rPr lang="en-US" err="1"/>
              <a:t>i</a:t>
            </a:r>
            <a:r>
              <a:rPr lang="en-US"/>
              <a:t>-Ready Math score of 4.17or higher.</a:t>
            </a:r>
          </a:p>
          <a:p>
            <a:r>
              <a:rPr lang="en-US"/>
              <a:t>Description: This course covers the second half of Math 2 and all of the standards taught in Math 3. This course focuses on selected Grade 7 State Standards and all of the State Standards for Grade 8.  Student learning focuses on systems of linear equations, functions, and relationships, 2D and 3D space, and the Pythagorean Theorem. Sixth grade students that take this course skip the content taught in Math 1-2 and are taught at a faster pace, introducing new concepts quickly. Students that take Math 2-3 in 6th grade commonly take Geometry in 8th grade and Algebra II in 9th grade and two years of Calculus in 11th and 12th grade. Students considering a future a math-based career such as sciences, technology, or engineering should consider taking this course in 6th grade. </a:t>
            </a:r>
          </a:p>
          <a:p>
            <a:br>
              <a:rPr lang="en-US"/>
            </a:br>
            <a:endParaRPr lang="en-US"/>
          </a:p>
          <a:p>
            <a:endParaRPr lang="en-US" b="1">
              <a:cs typeface="Calibri" panose="020F0502020204030204"/>
            </a:endParaRPr>
          </a:p>
          <a:p>
            <a:endParaRPr lang="en-US" b="1">
              <a:cs typeface="Calibri" panose="020F0502020204030204"/>
            </a:endParaRPr>
          </a:p>
          <a:p>
            <a:endParaRPr lang="en-US" b="1"/>
          </a:p>
          <a:p>
            <a:r>
              <a:rPr lang="en-US" b="1"/>
              <a:t>How do I know if this is the right Middle School path for </a:t>
            </a:r>
            <a:r>
              <a:rPr lang="en-US" b="1" err="1"/>
              <a:t>me?T</a:t>
            </a:r>
            <a:endParaRPr lang="en-US">
              <a:cs typeface="Calibri"/>
            </a:endParaRPr>
          </a:p>
          <a:p>
            <a:r>
              <a:rPr lang="en-US" b="1"/>
              <a:t>This pathway SKIPS 6th grade math and joins 7th grade students who took 6th grade math at their middle school.  Students choosing this pathway should have a strong understanding of 6th grade math content including the following:</a:t>
            </a:r>
            <a:endParaRPr lang="en-US">
              <a:cs typeface="Calibri"/>
            </a:endParaRPr>
          </a:p>
          <a:p>
            <a:pPr marL="285750" indent="-285750">
              <a:buFont typeface="Arial"/>
              <a:buChar char="•"/>
            </a:pPr>
            <a:r>
              <a:rPr lang="en-US"/>
              <a:t>Mentally (without paper) multiply numbers between 0 and 12, quickly and accurately</a:t>
            </a:r>
            <a:endParaRPr lang="en-US">
              <a:cs typeface="Calibri"/>
            </a:endParaRPr>
          </a:p>
          <a:p>
            <a:pPr marL="285750" indent="-285750">
              <a:buFont typeface="Arial"/>
              <a:buChar char="•"/>
            </a:pPr>
            <a:r>
              <a:rPr lang="en-US"/>
              <a:t>Mentally add, subtract and divide most single and double-digit numbers, positive and negative</a:t>
            </a:r>
            <a:endParaRPr lang="en-US">
              <a:cs typeface="Calibri"/>
            </a:endParaRPr>
          </a:p>
          <a:p>
            <a:pPr marL="285750" indent="-285750">
              <a:buFont typeface="Arial"/>
              <a:buChar char="•"/>
            </a:pPr>
            <a:r>
              <a:rPr lang="en-US"/>
              <a:t>Divide multi-digit numbers without a calculator</a:t>
            </a:r>
            <a:endParaRPr lang="en-US">
              <a:cs typeface="Calibri"/>
            </a:endParaRPr>
          </a:p>
          <a:p>
            <a:pPr marL="285750" indent="-285750">
              <a:buFont typeface="Arial"/>
              <a:buChar char="•"/>
            </a:pPr>
            <a:r>
              <a:rPr lang="en-US"/>
              <a:t>Plot ordered pairs on the coordinate plane in all four quadrants</a:t>
            </a:r>
            <a:endParaRPr lang="en-US">
              <a:cs typeface="Calibri"/>
            </a:endParaRPr>
          </a:p>
          <a:p>
            <a:pPr marL="285750" indent="-285750">
              <a:buFont typeface="Arial"/>
              <a:buChar char="•"/>
            </a:pPr>
            <a:r>
              <a:rPr lang="en-US"/>
              <a:t>Divide two fractions</a:t>
            </a:r>
            <a:endParaRPr lang="en-US">
              <a:cs typeface="Calibri"/>
            </a:endParaRPr>
          </a:p>
          <a:p>
            <a:pPr marL="285750" indent="-285750">
              <a:buFont typeface="Arial"/>
              <a:buChar char="•"/>
            </a:pPr>
            <a:r>
              <a:rPr lang="en-US"/>
              <a:t>Quickly and easily reduce fractions, convert mixed numbers to improper fractions, and convert improper fractions to mixed numbers</a:t>
            </a:r>
            <a:endParaRPr lang="en-US">
              <a:cs typeface="Calibri"/>
            </a:endParaRPr>
          </a:p>
          <a:p>
            <a:pPr marL="285750" indent="-285750">
              <a:buFont typeface="Arial"/>
              <a:buChar char="•"/>
            </a:pPr>
            <a:r>
              <a:rPr lang="en-US"/>
              <a:t>Solve ratio and rate problems</a:t>
            </a:r>
            <a:endParaRPr lang="en-US">
              <a:cs typeface="Calibri"/>
            </a:endParaRPr>
          </a:p>
          <a:p>
            <a:r>
              <a:rPr lang="en-US"/>
              <a:t>One indicator for readiness for pathway C is that the student is working or scoring at the 7th grade level, or scoring above a 4.17 in </a:t>
            </a:r>
            <a:r>
              <a:rPr lang="en-US" err="1"/>
              <a:t>i</a:t>
            </a:r>
            <a:r>
              <a:rPr lang="en-US"/>
              <a:t>-Ready math and each math domain or topic.</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A30AD16F-A8E4-48EE-BE18-05B4715B5E19}" type="slidenum">
              <a:t>32</a:t>
            </a:fld>
            <a:endParaRPr lang="en-US"/>
          </a:p>
        </p:txBody>
      </p:sp>
    </p:spTree>
    <p:extLst>
      <p:ext uri="{BB962C8B-B14F-4D97-AF65-F5344CB8AC3E}">
        <p14:creationId xmlns:p14="http://schemas.microsoft.com/office/powerpoint/2010/main" val="211837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Course description</a:t>
            </a:r>
          </a:p>
          <a:p>
            <a:endParaRPr lang="en-US">
              <a:cs typeface="Calibri"/>
            </a:endParaRPr>
          </a:p>
          <a:p>
            <a:r>
              <a:rPr lang="en-US" b="1"/>
              <a:t>Math 2-3</a:t>
            </a:r>
            <a:endParaRPr lang="en-US"/>
          </a:p>
          <a:p>
            <a:r>
              <a:rPr lang="en-US"/>
              <a:t>Learning Recommendations: 5th grade math grade of 4, Winter </a:t>
            </a:r>
            <a:r>
              <a:rPr lang="en-US" err="1"/>
              <a:t>i</a:t>
            </a:r>
            <a:r>
              <a:rPr lang="en-US"/>
              <a:t>-Ready Math score of 4.17or higher.</a:t>
            </a:r>
            <a:endParaRPr lang="en-US">
              <a:cs typeface="Calibri"/>
            </a:endParaRPr>
          </a:p>
          <a:p>
            <a:r>
              <a:rPr lang="en-US"/>
              <a:t>Description: This course covers the second half of Math 2 and all of the standards taught in Math 3. This course focuses on selected Grade 7 State Standards and all of the State Standards for Grade 8.  Student learning focuses on systems of linear equations, functions, and relationships, 2D and 3D space, and the Pythagorean Theorem. Sixth grade students that take this course skip the content taught in Math 1-2 and are taught at a faster pace, introducing new concepts quickly. Students that take Math 2-3 in 6th grade commonly take Geometry in 8th grade and Algebra II in 9th grade and two years of Calculus in 11th and 12th grade. Students considering a future a math-based career such as sciences, technology, or engineering should consider taking this course in 6th grade. </a:t>
            </a:r>
            <a:endParaRPr lang="en-US">
              <a:cs typeface="Calibri"/>
            </a:endParaRPr>
          </a:p>
          <a:p>
            <a:br>
              <a:rPr lang="en-US"/>
            </a:br>
            <a:endParaRPr lang="en-US"/>
          </a:p>
          <a:p>
            <a:endParaRPr lang="en-US">
              <a:cs typeface="Calibri"/>
            </a:endParaRPr>
          </a:p>
          <a:p>
            <a:r>
              <a:rPr lang="en-US">
                <a:cs typeface="Calibri"/>
              </a:rPr>
              <a:t>Since this pathway both skips content and is accelerated we want families to carefully consider the learning recommendations and readiness criteria. </a:t>
            </a:r>
            <a:endParaRPr lang="en-US"/>
          </a:p>
        </p:txBody>
      </p:sp>
      <p:sp>
        <p:nvSpPr>
          <p:cNvPr id="4" name="Slide Number Placeholder 3"/>
          <p:cNvSpPr>
            <a:spLocks noGrp="1"/>
          </p:cNvSpPr>
          <p:nvPr>
            <p:ph type="sldNum" sz="quarter" idx="5"/>
          </p:nvPr>
        </p:nvSpPr>
        <p:spPr/>
        <p:txBody>
          <a:bodyPr/>
          <a:lstStyle/>
          <a:p>
            <a:fld id="{A30AD16F-A8E4-48EE-BE18-05B4715B5E19}" type="slidenum">
              <a:rPr lang="en-US"/>
              <a:t>33</a:t>
            </a:fld>
            <a:endParaRPr lang="en-US"/>
          </a:p>
        </p:txBody>
      </p:sp>
    </p:spTree>
    <p:extLst>
      <p:ext uri="{BB962C8B-B14F-4D97-AF65-F5344CB8AC3E}">
        <p14:creationId xmlns:p14="http://schemas.microsoft.com/office/powerpoint/2010/main" val="1314612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86DA5F41-089D-4027-A9F8-02E9D055E831}" type="datetimeFigureOut">
              <a:rPr lang="en-US" smtClean="0"/>
              <a:t>3/11/2026</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bwMode="auto">
          <a:xfrm>
            <a:off x="1325544" y="4928702"/>
            <a:ext cx="609600" cy="517524"/>
          </a:xfrm>
        </p:spPr>
        <p:txBody>
          <a:bodyPr/>
          <a:lstStyle/>
          <a:p>
            <a:fld id="{8629FF7A-0300-486B-8774-2FFE6D1A45F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DA5F41-089D-4027-A9F8-02E9D055E831}"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9FF7A-0300-486B-8774-2FFE6D1A45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DA5F41-089D-4027-A9F8-02E9D055E831}" type="datetimeFigureOut">
              <a:rPr lang="en-US" smtClean="0"/>
              <a:t>3/11/2026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29FF7A-0300-486B-8774-2FFE6D1A45F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A1B20-797D-AEF6-4297-101BAA3E447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9BFBBAB-49DE-9BC6-3A97-E95F97F7516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07E5BF3-E855-2D0D-34A1-2A44F8881AC1}"/>
              </a:ext>
            </a:extLst>
          </p:cNvPr>
          <p:cNvSpPr>
            <a:spLocks noGrp="1"/>
          </p:cNvSpPr>
          <p:nvPr>
            <p:ph type="dt" sz="half" idx="10"/>
          </p:nvPr>
        </p:nvSpPr>
        <p:spPr/>
        <p:txBody>
          <a:bodyPr/>
          <a:lstStyle/>
          <a:p>
            <a:fld id="{5B4CD80D-E8CC-4BC4-9FF4-C127DD76AC1E}" type="datetimeFigureOut">
              <a:rPr lang="en-US" smtClean="0"/>
              <a:t>3/11/2026</a:t>
            </a:fld>
            <a:endParaRPr lang="en-US"/>
          </a:p>
        </p:txBody>
      </p:sp>
      <p:sp>
        <p:nvSpPr>
          <p:cNvPr id="5" name="Footer Placeholder 4">
            <a:extLst>
              <a:ext uri="{FF2B5EF4-FFF2-40B4-BE49-F238E27FC236}">
                <a16:creationId xmlns:a16="http://schemas.microsoft.com/office/drawing/2014/main" id="{4B3DE0EC-81DE-217B-4EFB-75A01C3094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E41946-4AE6-908B-3419-AD46C3628FE2}"/>
              </a:ext>
            </a:extLst>
          </p:cNvPr>
          <p:cNvSpPr>
            <a:spLocks noGrp="1"/>
          </p:cNvSpPr>
          <p:nvPr>
            <p:ph type="sldNum" sz="quarter" idx="12"/>
          </p:nvPr>
        </p:nvSpPr>
        <p:spPr/>
        <p:txBody>
          <a:bodyPr/>
          <a:lstStyle/>
          <a:p>
            <a:fld id="{2FE0C701-CA8D-48D0-9F6A-8D4060DAB9ED}" type="slidenum">
              <a:rPr lang="en-US" smtClean="0"/>
              <a:t>‹#›</a:t>
            </a:fld>
            <a:endParaRPr lang="en-US"/>
          </a:p>
        </p:txBody>
      </p:sp>
    </p:spTree>
    <p:extLst>
      <p:ext uri="{BB962C8B-B14F-4D97-AF65-F5344CB8AC3E}">
        <p14:creationId xmlns:p14="http://schemas.microsoft.com/office/powerpoint/2010/main" val="60611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1BA2A-183C-4008-C8FF-BD80973280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AFD7CE-A1E6-2ABF-8DD6-49A126ABD6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9A3C8F-8670-675D-5BA8-E5D7E7C4C17B}"/>
              </a:ext>
            </a:extLst>
          </p:cNvPr>
          <p:cNvSpPr>
            <a:spLocks noGrp="1"/>
          </p:cNvSpPr>
          <p:nvPr>
            <p:ph type="dt" sz="half" idx="10"/>
          </p:nvPr>
        </p:nvSpPr>
        <p:spPr/>
        <p:txBody>
          <a:bodyPr/>
          <a:lstStyle/>
          <a:p>
            <a:fld id="{5B4CD80D-E8CC-4BC4-9FF4-C127DD76AC1E}" type="datetimeFigureOut">
              <a:rPr lang="en-US" smtClean="0"/>
              <a:t>3/11/2026</a:t>
            </a:fld>
            <a:endParaRPr lang="en-US"/>
          </a:p>
        </p:txBody>
      </p:sp>
      <p:sp>
        <p:nvSpPr>
          <p:cNvPr id="5" name="Footer Placeholder 4">
            <a:extLst>
              <a:ext uri="{FF2B5EF4-FFF2-40B4-BE49-F238E27FC236}">
                <a16:creationId xmlns:a16="http://schemas.microsoft.com/office/drawing/2014/main" id="{2C18104D-E777-C352-3650-56E8A44F0F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2C78B-93E7-0DB9-0A6C-E684735EB68C}"/>
              </a:ext>
            </a:extLst>
          </p:cNvPr>
          <p:cNvSpPr>
            <a:spLocks noGrp="1"/>
          </p:cNvSpPr>
          <p:nvPr>
            <p:ph type="sldNum" sz="quarter" idx="12"/>
          </p:nvPr>
        </p:nvSpPr>
        <p:spPr/>
        <p:txBody>
          <a:bodyPr/>
          <a:lstStyle/>
          <a:p>
            <a:fld id="{2FE0C701-CA8D-48D0-9F6A-8D4060DAB9ED}" type="slidenum">
              <a:rPr lang="en-US" smtClean="0"/>
              <a:t>‹#›</a:t>
            </a:fld>
            <a:endParaRPr lang="en-US"/>
          </a:p>
        </p:txBody>
      </p:sp>
    </p:spTree>
    <p:extLst>
      <p:ext uri="{BB962C8B-B14F-4D97-AF65-F5344CB8AC3E}">
        <p14:creationId xmlns:p14="http://schemas.microsoft.com/office/powerpoint/2010/main" val="3065380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2D6BD-2C86-5944-DEC8-36A43B3C585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BB6396F-BFFA-9625-D357-ED8CCA908E9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253BCF-038B-9C26-EF9F-A793F45B37CD}"/>
              </a:ext>
            </a:extLst>
          </p:cNvPr>
          <p:cNvSpPr>
            <a:spLocks noGrp="1"/>
          </p:cNvSpPr>
          <p:nvPr>
            <p:ph type="dt" sz="half" idx="10"/>
          </p:nvPr>
        </p:nvSpPr>
        <p:spPr/>
        <p:txBody>
          <a:bodyPr/>
          <a:lstStyle/>
          <a:p>
            <a:fld id="{5B4CD80D-E8CC-4BC4-9FF4-C127DD76AC1E}" type="datetimeFigureOut">
              <a:rPr lang="en-US" smtClean="0"/>
              <a:t>3/11/2026</a:t>
            </a:fld>
            <a:endParaRPr lang="en-US"/>
          </a:p>
        </p:txBody>
      </p:sp>
      <p:sp>
        <p:nvSpPr>
          <p:cNvPr id="5" name="Footer Placeholder 4">
            <a:extLst>
              <a:ext uri="{FF2B5EF4-FFF2-40B4-BE49-F238E27FC236}">
                <a16:creationId xmlns:a16="http://schemas.microsoft.com/office/drawing/2014/main" id="{2556BA19-A8A3-1B48-21BD-12094E89B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FAAF9-15EB-218F-607C-57FA5BCEF07C}"/>
              </a:ext>
            </a:extLst>
          </p:cNvPr>
          <p:cNvSpPr>
            <a:spLocks noGrp="1"/>
          </p:cNvSpPr>
          <p:nvPr>
            <p:ph type="sldNum" sz="quarter" idx="12"/>
          </p:nvPr>
        </p:nvSpPr>
        <p:spPr/>
        <p:txBody>
          <a:bodyPr/>
          <a:lstStyle/>
          <a:p>
            <a:fld id="{2FE0C701-CA8D-48D0-9F6A-8D4060DAB9ED}" type="slidenum">
              <a:rPr lang="en-US" smtClean="0"/>
              <a:t>‹#›</a:t>
            </a:fld>
            <a:endParaRPr lang="en-US"/>
          </a:p>
        </p:txBody>
      </p:sp>
    </p:spTree>
    <p:extLst>
      <p:ext uri="{BB962C8B-B14F-4D97-AF65-F5344CB8AC3E}">
        <p14:creationId xmlns:p14="http://schemas.microsoft.com/office/powerpoint/2010/main" val="3532747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0950C-F9DE-571C-8AD1-A60993B160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71AFE7-4083-5430-3D4E-23335556457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4A9AC2-67E8-7E06-3475-44F5DE0EB25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C51901-8CEC-C761-DEDB-4E03A2ECAFF3}"/>
              </a:ext>
            </a:extLst>
          </p:cNvPr>
          <p:cNvSpPr>
            <a:spLocks noGrp="1"/>
          </p:cNvSpPr>
          <p:nvPr>
            <p:ph type="dt" sz="half" idx="10"/>
          </p:nvPr>
        </p:nvSpPr>
        <p:spPr/>
        <p:txBody>
          <a:bodyPr/>
          <a:lstStyle/>
          <a:p>
            <a:fld id="{5B4CD80D-E8CC-4BC4-9FF4-C127DD76AC1E}" type="datetimeFigureOut">
              <a:rPr lang="en-US" smtClean="0"/>
              <a:t>3/11/2026</a:t>
            </a:fld>
            <a:endParaRPr lang="en-US"/>
          </a:p>
        </p:txBody>
      </p:sp>
      <p:sp>
        <p:nvSpPr>
          <p:cNvPr id="6" name="Footer Placeholder 5">
            <a:extLst>
              <a:ext uri="{FF2B5EF4-FFF2-40B4-BE49-F238E27FC236}">
                <a16:creationId xmlns:a16="http://schemas.microsoft.com/office/drawing/2014/main" id="{349C3E7B-4527-AA46-9C7C-F93873DFD4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1C573C-8F9A-67A0-39A0-48E331012C02}"/>
              </a:ext>
            </a:extLst>
          </p:cNvPr>
          <p:cNvSpPr>
            <a:spLocks noGrp="1"/>
          </p:cNvSpPr>
          <p:nvPr>
            <p:ph type="sldNum" sz="quarter" idx="12"/>
          </p:nvPr>
        </p:nvSpPr>
        <p:spPr/>
        <p:txBody>
          <a:bodyPr/>
          <a:lstStyle/>
          <a:p>
            <a:fld id="{2FE0C701-CA8D-48D0-9F6A-8D4060DAB9ED}" type="slidenum">
              <a:rPr lang="en-US" smtClean="0"/>
              <a:t>‹#›</a:t>
            </a:fld>
            <a:endParaRPr lang="en-US"/>
          </a:p>
        </p:txBody>
      </p:sp>
    </p:spTree>
    <p:extLst>
      <p:ext uri="{BB962C8B-B14F-4D97-AF65-F5344CB8AC3E}">
        <p14:creationId xmlns:p14="http://schemas.microsoft.com/office/powerpoint/2010/main" val="1861711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7BE7-38DC-1B00-807F-39F419D08C1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8A33CA-A33D-D283-5571-CA6C92B042D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385744F-CA69-431A-45B5-81761E373D9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015D96-EE18-D0A0-7BA4-CCA88CD3EA1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5DF5C96-4B41-B37F-362B-BC00CF23380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6F2F43-4C63-BC74-59F9-DF6A15A4ECA3}"/>
              </a:ext>
            </a:extLst>
          </p:cNvPr>
          <p:cNvSpPr>
            <a:spLocks noGrp="1"/>
          </p:cNvSpPr>
          <p:nvPr>
            <p:ph type="dt" sz="half" idx="10"/>
          </p:nvPr>
        </p:nvSpPr>
        <p:spPr/>
        <p:txBody>
          <a:bodyPr/>
          <a:lstStyle/>
          <a:p>
            <a:fld id="{5B4CD80D-E8CC-4BC4-9FF4-C127DD76AC1E}" type="datetimeFigureOut">
              <a:rPr lang="en-US" smtClean="0"/>
              <a:t>3/11/2026</a:t>
            </a:fld>
            <a:endParaRPr lang="en-US"/>
          </a:p>
        </p:txBody>
      </p:sp>
      <p:sp>
        <p:nvSpPr>
          <p:cNvPr id="8" name="Footer Placeholder 7">
            <a:extLst>
              <a:ext uri="{FF2B5EF4-FFF2-40B4-BE49-F238E27FC236}">
                <a16:creationId xmlns:a16="http://schemas.microsoft.com/office/drawing/2014/main" id="{F2E40485-83E3-A3B4-FC19-CA41B91A33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A34693-2267-5855-5F42-1C257B2E7E3B}"/>
              </a:ext>
            </a:extLst>
          </p:cNvPr>
          <p:cNvSpPr>
            <a:spLocks noGrp="1"/>
          </p:cNvSpPr>
          <p:nvPr>
            <p:ph type="sldNum" sz="quarter" idx="12"/>
          </p:nvPr>
        </p:nvSpPr>
        <p:spPr/>
        <p:txBody>
          <a:bodyPr/>
          <a:lstStyle/>
          <a:p>
            <a:fld id="{2FE0C701-CA8D-48D0-9F6A-8D4060DAB9ED}" type="slidenum">
              <a:rPr lang="en-US" smtClean="0"/>
              <a:t>‹#›</a:t>
            </a:fld>
            <a:endParaRPr lang="en-US"/>
          </a:p>
        </p:txBody>
      </p:sp>
    </p:spTree>
    <p:extLst>
      <p:ext uri="{BB962C8B-B14F-4D97-AF65-F5344CB8AC3E}">
        <p14:creationId xmlns:p14="http://schemas.microsoft.com/office/powerpoint/2010/main" val="3307179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59E9C-A716-D48E-EEFB-BED32204C3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B346B5-79AE-8095-4960-56C84E4CF00C}"/>
              </a:ext>
            </a:extLst>
          </p:cNvPr>
          <p:cNvSpPr>
            <a:spLocks noGrp="1"/>
          </p:cNvSpPr>
          <p:nvPr>
            <p:ph type="dt" sz="half" idx="10"/>
          </p:nvPr>
        </p:nvSpPr>
        <p:spPr/>
        <p:txBody>
          <a:bodyPr/>
          <a:lstStyle/>
          <a:p>
            <a:fld id="{5B4CD80D-E8CC-4BC4-9FF4-C127DD76AC1E}" type="datetimeFigureOut">
              <a:rPr lang="en-US" smtClean="0"/>
              <a:t>3/11/2026</a:t>
            </a:fld>
            <a:endParaRPr lang="en-US"/>
          </a:p>
        </p:txBody>
      </p:sp>
      <p:sp>
        <p:nvSpPr>
          <p:cNvPr id="4" name="Footer Placeholder 3">
            <a:extLst>
              <a:ext uri="{FF2B5EF4-FFF2-40B4-BE49-F238E27FC236}">
                <a16:creationId xmlns:a16="http://schemas.microsoft.com/office/drawing/2014/main" id="{91A2C127-3951-B5C1-5CEC-AA195B701F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86446C-6321-C7A2-182B-513F21EEA134}"/>
              </a:ext>
            </a:extLst>
          </p:cNvPr>
          <p:cNvSpPr>
            <a:spLocks noGrp="1"/>
          </p:cNvSpPr>
          <p:nvPr>
            <p:ph type="sldNum" sz="quarter" idx="12"/>
          </p:nvPr>
        </p:nvSpPr>
        <p:spPr/>
        <p:txBody>
          <a:bodyPr/>
          <a:lstStyle/>
          <a:p>
            <a:fld id="{2FE0C701-CA8D-48D0-9F6A-8D4060DAB9ED}" type="slidenum">
              <a:rPr lang="en-US" smtClean="0"/>
              <a:t>‹#›</a:t>
            </a:fld>
            <a:endParaRPr lang="en-US"/>
          </a:p>
        </p:txBody>
      </p:sp>
    </p:spTree>
    <p:extLst>
      <p:ext uri="{BB962C8B-B14F-4D97-AF65-F5344CB8AC3E}">
        <p14:creationId xmlns:p14="http://schemas.microsoft.com/office/powerpoint/2010/main" val="2246850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6A8F9B-FB37-EF8D-C7F4-1B175CE9D43D}"/>
              </a:ext>
            </a:extLst>
          </p:cNvPr>
          <p:cNvSpPr>
            <a:spLocks noGrp="1"/>
          </p:cNvSpPr>
          <p:nvPr>
            <p:ph type="dt" sz="half" idx="10"/>
          </p:nvPr>
        </p:nvSpPr>
        <p:spPr/>
        <p:txBody>
          <a:bodyPr/>
          <a:lstStyle/>
          <a:p>
            <a:fld id="{5B4CD80D-E8CC-4BC4-9FF4-C127DD76AC1E}" type="datetimeFigureOut">
              <a:rPr lang="en-US" smtClean="0"/>
              <a:t>3/11/2026</a:t>
            </a:fld>
            <a:endParaRPr lang="en-US"/>
          </a:p>
        </p:txBody>
      </p:sp>
      <p:sp>
        <p:nvSpPr>
          <p:cNvPr id="3" name="Footer Placeholder 2">
            <a:extLst>
              <a:ext uri="{FF2B5EF4-FFF2-40B4-BE49-F238E27FC236}">
                <a16:creationId xmlns:a16="http://schemas.microsoft.com/office/drawing/2014/main" id="{9AD714B3-67D6-365C-3192-3F9E5906A4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67B1AA-2DA9-181A-89F4-02466CCDB6C1}"/>
              </a:ext>
            </a:extLst>
          </p:cNvPr>
          <p:cNvSpPr>
            <a:spLocks noGrp="1"/>
          </p:cNvSpPr>
          <p:nvPr>
            <p:ph type="sldNum" sz="quarter" idx="12"/>
          </p:nvPr>
        </p:nvSpPr>
        <p:spPr/>
        <p:txBody>
          <a:bodyPr/>
          <a:lstStyle/>
          <a:p>
            <a:fld id="{2FE0C701-CA8D-48D0-9F6A-8D4060DAB9ED}" type="slidenum">
              <a:rPr lang="en-US" smtClean="0"/>
              <a:t>‹#›</a:t>
            </a:fld>
            <a:endParaRPr lang="en-US"/>
          </a:p>
        </p:txBody>
      </p:sp>
    </p:spTree>
    <p:extLst>
      <p:ext uri="{BB962C8B-B14F-4D97-AF65-F5344CB8AC3E}">
        <p14:creationId xmlns:p14="http://schemas.microsoft.com/office/powerpoint/2010/main" val="3522455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9EEE-22FD-E0F6-75A8-C12B79890BE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2D7E0F1D-235F-7649-AE26-75BBB239D73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23DED8-EC60-2563-E9AF-DCBF01D6521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1981509-5F96-BAF1-9F2F-B8E63210B925}"/>
              </a:ext>
            </a:extLst>
          </p:cNvPr>
          <p:cNvSpPr>
            <a:spLocks noGrp="1"/>
          </p:cNvSpPr>
          <p:nvPr>
            <p:ph type="dt" sz="half" idx="10"/>
          </p:nvPr>
        </p:nvSpPr>
        <p:spPr/>
        <p:txBody>
          <a:bodyPr/>
          <a:lstStyle/>
          <a:p>
            <a:fld id="{5B4CD80D-E8CC-4BC4-9FF4-C127DD76AC1E}" type="datetimeFigureOut">
              <a:rPr lang="en-US" smtClean="0"/>
              <a:t>3/11/2026</a:t>
            </a:fld>
            <a:endParaRPr lang="en-US"/>
          </a:p>
        </p:txBody>
      </p:sp>
      <p:sp>
        <p:nvSpPr>
          <p:cNvPr id="6" name="Footer Placeholder 5">
            <a:extLst>
              <a:ext uri="{FF2B5EF4-FFF2-40B4-BE49-F238E27FC236}">
                <a16:creationId xmlns:a16="http://schemas.microsoft.com/office/drawing/2014/main" id="{ABEB7927-C501-A844-4BFE-3C2719F0A0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D4923A-5EEC-4844-2871-17D150953A3F}"/>
              </a:ext>
            </a:extLst>
          </p:cNvPr>
          <p:cNvSpPr>
            <a:spLocks noGrp="1"/>
          </p:cNvSpPr>
          <p:nvPr>
            <p:ph type="sldNum" sz="quarter" idx="12"/>
          </p:nvPr>
        </p:nvSpPr>
        <p:spPr/>
        <p:txBody>
          <a:bodyPr/>
          <a:lstStyle/>
          <a:p>
            <a:fld id="{2FE0C701-CA8D-48D0-9F6A-8D4060DAB9ED}" type="slidenum">
              <a:rPr lang="en-US" smtClean="0"/>
              <a:t>‹#›</a:t>
            </a:fld>
            <a:endParaRPr lang="en-US"/>
          </a:p>
        </p:txBody>
      </p:sp>
    </p:spTree>
    <p:extLst>
      <p:ext uri="{BB962C8B-B14F-4D97-AF65-F5344CB8AC3E}">
        <p14:creationId xmlns:p14="http://schemas.microsoft.com/office/powerpoint/2010/main" val="1551759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86DA5F41-089D-4027-A9F8-02E9D055E831}" type="datetimeFigureOut">
              <a:rPr lang="en-US" smtClean="0"/>
              <a:t>3/11/2026</a:t>
            </a:fld>
            <a:endParaRPr lang="en-US"/>
          </a:p>
        </p:txBody>
      </p:sp>
      <p:sp>
        <p:nvSpPr>
          <p:cNvPr id="9" name="Slide Number Placeholder 8"/>
          <p:cNvSpPr>
            <a:spLocks noGrp="1"/>
          </p:cNvSpPr>
          <p:nvPr>
            <p:ph type="sldNum" sz="quarter" idx="15"/>
          </p:nvPr>
        </p:nvSpPr>
        <p:spPr/>
        <p:txBody>
          <a:bodyPr rtlCol="0"/>
          <a:lstStyle/>
          <a:p>
            <a:fld id="{8629FF7A-0300-486B-8774-2FFE6D1A45F6}"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D93F-61FA-D8F3-FA0A-0B33245F753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8F3E027-F413-EC18-63F1-DF12EA2ACA5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33AE084-CEB8-90EF-8377-9401A46329B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193BB69-C1D2-C7A4-28E9-28EFA63743CB}"/>
              </a:ext>
            </a:extLst>
          </p:cNvPr>
          <p:cNvSpPr>
            <a:spLocks noGrp="1"/>
          </p:cNvSpPr>
          <p:nvPr>
            <p:ph type="dt" sz="half" idx="10"/>
          </p:nvPr>
        </p:nvSpPr>
        <p:spPr/>
        <p:txBody>
          <a:bodyPr/>
          <a:lstStyle/>
          <a:p>
            <a:fld id="{5B4CD80D-E8CC-4BC4-9FF4-C127DD76AC1E}" type="datetimeFigureOut">
              <a:rPr lang="en-US" smtClean="0"/>
              <a:t>3/11/2026</a:t>
            </a:fld>
            <a:endParaRPr lang="en-US"/>
          </a:p>
        </p:txBody>
      </p:sp>
      <p:sp>
        <p:nvSpPr>
          <p:cNvPr id="6" name="Footer Placeholder 5">
            <a:extLst>
              <a:ext uri="{FF2B5EF4-FFF2-40B4-BE49-F238E27FC236}">
                <a16:creationId xmlns:a16="http://schemas.microsoft.com/office/drawing/2014/main" id="{4F37C156-C14A-C577-19D2-D488746947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6FB1AC-B035-4DB3-08B0-B962210A1BC3}"/>
              </a:ext>
            </a:extLst>
          </p:cNvPr>
          <p:cNvSpPr>
            <a:spLocks noGrp="1"/>
          </p:cNvSpPr>
          <p:nvPr>
            <p:ph type="sldNum" sz="quarter" idx="12"/>
          </p:nvPr>
        </p:nvSpPr>
        <p:spPr/>
        <p:txBody>
          <a:bodyPr/>
          <a:lstStyle/>
          <a:p>
            <a:fld id="{2FE0C701-CA8D-48D0-9F6A-8D4060DAB9ED}" type="slidenum">
              <a:rPr lang="en-US" smtClean="0"/>
              <a:t>‹#›</a:t>
            </a:fld>
            <a:endParaRPr lang="en-US"/>
          </a:p>
        </p:txBody>
      </p:sp>
    </p:spTree>
    <p:extLst>
      <p:ext uri="{BB962C8B-B14F-4D97-AF65-F5344CB8AC3E}">
        <p14:creationId xmlns:p14="http://schemas.microsoft.com/office/powerpoint/2010/main" val="3021253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ED9E9-DE57-DA74-67EA-B2C523D074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05CB55-C8EC-8983-9E6E-F870CF3D4B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DCD1E-A76D-461B-615B-0D98B847F5A0}"/>
              </a:ext>
            </a:extLst>
          </p:cNvPr>
          <p:cNvSpPr>
            <a:spLocks noGrp="1"/>
          </p:cNvSpPr>
          <p:nvPr>
            <p:ph type="dt" sz="half" idx="10"/>
          </p:nvPr>
        </p:nvSpPr>
        <p:spPr/>
        <p:txBody>
          <a:bodyPr/>
          <a:lstStyle/>
          <a:p>
            <a:fld id="{5B4CD80D-E8CC-4BC4-9FF4-C127DD76AC1E}" type="datetimeFigureOut">
              <a:rPr lang="en-US" smtClean="0"/>
              <a:t>3/11/2026</a:t>
            </a:fld>
            <a:endParaRPr lang="en-US"/>
          </a:p>
        </p:txBody>
      </p:sp>
      <p:sp>
        <p:nvSpPr>
          <p:cNvPr id="5" name="Footer Placeholder 4">
            <a:extLst>
              <a:ext uri="{FF2B5EF4-FFF2-40B4-BE49-F238E27FC236}">
                <a16:creationId xmlns:a16="http://schemas.microsoft.com/office/drawing/2014/main" id="{3C06103C-A5B5-1133-CB14-DD707C9C2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3F582-9755-BA30-F0FB-764CC9D46E82}"/>
              </a:ext>
            </a:extLst>
          </p:cNvPr>
          <p:cNvSpPr>
            <a:spLocks noGrp="1"/>
          </p:cNvSpPr>
          <p:nvPr>
            <p:ph type="sldNum" sz="quarter" idx="12"/>
          </p:nvPr>
        </p:nvSpPr>
        <p:spPr/>
        <p:txBody>
          <a:bodyPr/>
          <a:lstStyle/>
          <a:p>
            <a:fld id="{2FE0C701-CA8D-48D0-9F6A-8D4060DAB9ED}" type="slidenum">
              <a:rPr lang="en-US" smtClean="0"/>
              <a:t>‹#›</a:t>
            </a:fld>
            <a:endParaRPr lang="en-US"/>
          </a:p>
        </p:txBody>
      </p:sp>
    </p:spTree>
    <p:extLst>
      <p:ext uri="{BB962C8B-B14F-4D97-AF65-F5344CB8AC3E}">
        <p14:creationId xmlns:p14="http://schemas.microsoft.com/office/powerpoint/2010/main" val="3074954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6101E5-3B59-8584-6417-470502F2830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B3B07A-E14E-A222-65D5-5A67E337A9E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A7DF9-B0F2-B3BE-1640-42B4B01148C7}"/>
              </a:ext>
            </a:extLst>
          </p:cNvPr>
          <p:cNvSpPr>
            <a:spLocks noGrp="1"/>
          </p:cNvSpPr>
          <p:nvPr>
            <p:ph type="dt" sz="half" idx="10"/>
          </p:nvPr>
        </p:nvSpPr>
        <p:spPr/>
        <p:txBody>
          <a:bodyPr/>
          <a:lstStyle/>
          <a:p>
            <a:fld id="{5B4CD80D-E8CC-4BC4-9FF4-C127DD76AC1E}" type="datetimeFigureOut">
              <a:rPr lang="en-US" smtClean="0"/>
              <a:t>3/11/2026</a:t>
            </a:fld>
            <a:endParaRPr lang="en-US"/>
          </a:p>
        </p:txBody>
      </p:sp>
      <p:sp>
        <p:nvSpPr>
          <p:cNvPr id="5" name="Footer Placeholder 4">
            <a:extLst>
              <a:ext uri="{FF2B5EF4-FFF2-40B4-BE49-F238E27FC236}">
                <a16:creationId xmlns:a16="http://schemas.microsoft.com/office/drawing/2014/main" id="{999DF7B5-CD44-D91C-8874-75FF4BAEA3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7C03B2-E0DC-27D0-FD06-FACDA9028B08}"/>
              </a:ext>
            </a:extLst>
          </p:cNvPr>
          <p:cNvSpPr>
            <a:spLocks noGrp="1"/>
          </p:cNvSpPr>
          <p:nvPr>
            <p:ph type="sldNum" sz="quarter" idx="12"/>
          </p:nvPr>
        </p:nvSpPr>
        <p:spPr/>
        <p:txBody>
          <a:bodyPr/>
          <a:lstStyle/>
          <a:p>
            <a:fld id="{2FE0C701-CA8D-48D0-9F6A-8D4060DAB9ED}" type="slidenum">
              <a:rPr lang="en-US" smtClean="0"/>
              <a:t>‹#›</a:t>
            </a:fld>
            <a:endParaRPr lang="en-US"/>
          </a:p>
        </p:txBody>
      </p:sp>
    </p:spTree>
    <p:extLst>
      <p:ext uri="{BB962C8B-B14F-4D97-AF65-F5344CB8AC3E}">
        <p14:creationId xmlns:p14="http://schemas.microsoft.com/office/powerpoint/2010/main" val="3168376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86DA5F41-089D-4027-A9F8-02E9D055E831}" type="datetimeFigureOut">
              <a:rPr lang="en-US" smtClean="0"/>
              <a:t>3/11/2026</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8629FF7A-0300-486B-8774-2FFE6D1A45F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6DA5F41-089D-4027-A9F8-02E9D055E831}" type="datetimeFigureOut">
              <a:rPr lang="en-US" smtClean="0"/>
              <a:t>3/11/2026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29FF7A-0300-486B-8774-2FFE6D1A45F6}"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86DA5F41-089D-4027-A9F8-02E9D055E831}" type="datetimeFigureOut">
              <a:rPr lang="en-US" smtClean="0"/>
              <a:t>3/11/2026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29FF7A-0300-486B-8774-2FFE6D1A45F6}"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86DA5F41-089D-4027-A9F8-02E9D055E831}" type="datetimeFigureOut">
              <a:rPr lang="en-US" smtClean="0"/>
              <a:t>3/11/2026</a:t>
            </a:fld>
            <a:endParaRPr lang="en-US"/>
          </a:p>
        </p:txBody>
      </p:sp>
      <p:sp>
        <p:nvSpPr>
          <p:cNvPr id="7" name="Slide Number Placeholder 6"/>
          <p:cNvSpPr>
            <a:spLocks noGrp="1"/>
          </p:cNvSpPr>
          <p:nvPr>
            <p:ph type="sldNum" sz="quarter" idx="11"/>
          </p:nvPr>
        </p:nvSpPr>
        <p:spPr/>
        <p:txBody>
          <a:bodyPr rtlCol="0"/>
          <a:lstStyle/>
          <a:p>
            <a:fld id="{8629FF7A-0300-486B-8774-2FFE6D1A45F6}"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DA5F41-089D-4027-A9F8-02E9D055E831}" type="datetimeFigureOut">
              <a:rPr lang="en-US" smtClean="0"/>
              <a:t>3/11/2026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29FF7A-0300-486B-8774-2FFE6D1A45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86DA5F41-089D-4027-A9F8-02E9D055E831}" type="datetimeFigureOut">
              <a:rPr lang="en-US" smtClean="0"/>
              <a:t>3/11/2026</a:t>
            </a:fld>
            <a:endParaRPr lang="en-US"/>
          </a:p>
        </p:txBody>
      </p:sp>
      <p:sp>
        <p:nvSpPr>
          <p:cNvPr id="22" name="Slide Number Placeholder 21"/>
          <p:cNvSpPr>
            <a:spLocks noGrp="1"/>
          </p:cNvSpPr>
          <p:nvPr>
            <p:ph type="sldNum" sz="quarter" idx="15"/>
          </p:nvPr>
        </p:nvSpPr>
        <p:spPr/>
        <p:txBody>
          <a:bodyPr rtlCol="0"/>
          <a:lstStyle/>
          <a:p>
            <a:fld id="{8629FF7A-0300-486B-8774-2FFE6D1A45F6}"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Date Placeholder 16"/>
          <p:cNvSpPr>
            <a:spLocks noGrp="1"/>
          </p:cNvSpPr>
          <p:nvPr>
            <p:ph type="dt" sz="half" idx="10"/>
          </p:nvPr>
        </p:nvSpPr>
        <p:spPr/>
        <p:txBody>
          <a:bodyPr rtlCol="0"/>
          <a:lstStyle/>
          <a:p>
            <a:fld id="{86DA5F41-089D-4027-A9F8-02E9D055E831}" type="datetimeFigureOut">
              <a:rPr lang="en-US" smtClean="0"/>
              <a:t>3/11/2026</a:t>
            </a:fld>
            <a:endParaRPr lang="en-US"/>
          </a:p>
        </p:txBody>
      </p:sp>
      <p:sp>
        <p:nvSpPr>
          <p:cNvPr id="18" name="Slide Number Placeholder 17"/>
          <p:cNvSpPr>
            <a:spLocks noGrp="1"/>
          </p:cNvSpPr>
          <p:nvPr>
            <p:ph type="sldNum" sz="quarter" idx="11"/>
          </p:nvPr>
        </p:nvSpPr>
        <p:spPr/>
        <p:txBody>
          <a:bodyPr rtlCol="0"/>
          <a:lstStyle/>
          <a:p>
            <a:fld id="{8629FF7A-0300-486B-8774-2FFE6D1A45F6}"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6DA5F41-089D-4027-A9F8-02E9D055E831}" type="datetimeFigureOut">
              <a:rPr lang="en-US" smtClean="0"/>
              <a:t>3/11/2026</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629FF7A-0300-486B-8774-2FFE6D1A45F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B80DD-4FBF-AC14-93B9-BAAF2EAD8C1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5203C0-B94E-32CC-9DD6-1A9A7FEEE57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566BFE-9A46-8D74-15D6-563260DCF5A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4CD80D-E8CC-4BC4-9FF4-C127DD76AC1E}" type="datetimeFigureOut">
              <a:rPr lang="en-US" smtClean="0"/>
              <a:t>3/11/2026</a:t>
            </a:fld>
            <a:endParaRPr lang="en-US"/>
          </a:p>
        </p:txBody>
      </p:sp>
      <p:sp>
        <p:nvSpPr>
          <p:cNvPr id="5" name="Footer Placeholder 4">
            <a:extLst>
              <a:ext uri="{FF2B5EF4-FFF2-40B4-BE49-F238E27FC236}">
                <a16:creationId xmlns:a16="http://schemas.microsoft.com/office/drawing/2014/main" id="{956EAA55-62C5-304B-7D94-18A95139407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3247E8-7DAA-98D2-CB6E-E2564491C0E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FE0C701-CA8D-48D0-9F6A-8D4060DAB9ED}" type="slidenum">
              <a:rPr lang="en-US" smtClean="0"/>
              <a:t>‹#›</a:t>
            </a:fld>
            <a:endParaRPr lang="en-US"/>
          </a:p>
        </p:txBody>
      </p:sp>
    </p:spTree>
    <p:extLst>
      <p:ext uri="{BB962C8B-B14F-4D97-AF65-F5344CB8AC3E}">
        <p14:creationId xmlns:p14="http://schemas.microsoft.com/office/powerpoint/2010/main" val="3327639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hyperlink" Target="mailto:jonesl@issaquah.wednet.edu" TargetMode="External"/><Relationship Id="rId2" Type="http://schemas.openxmlformats.org/officeDocument/2006/relationships/hyperlink" Target="https://issaquah.finalsite.com/academics/high-school-curriculum-pathways/science" TargetMode="External"/><Relationship Id="rId1" Type="http://schemas.openxmlformats.org/officeDocument/2006/relationships/slideLayout" Target="../slideLayouts/slideLayout2.xml"/><Relationship Id="rId4" Type="http://schemas.openxmlformats.org/officeDocument/2006/relationships/hyperlink" Target="mailto:wallaced@Issaquah.wednet.edu"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isd411.org/academics/middle-school-curriculum-pathways/course-guide/" TargetMode="External"/><Relationship Id="rId2" Type="http://schemas.openxmlformats.org/officeDocument/2006/relationships/hyperlink" Target="https://www.isd411.org/academics/middle-school-curriculum-pathways/course-guide"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i="1">
                <a:solidFill>
                  <a:schemeClr val="accent1">
                    <a:lumMod val="75000"/>
                  </a:schemeClr>
                </a:solidFill>
              </a:rPr>
              <a:t>Pacific Cascade Middle School</a:t>
            </a:r>
            <a:endParaRPr lang="en-US" b="1"/>
          </a:p>
        </p:txBody>
      </p:sp>
      <p:sp>
        <p:nvSpPr>
          <p:cNvPr id="5" name="Content Placeholder 4"/>
          <p:cNvSpPr>
            <a:spLocks noGrp="1"/>
          </p:cNvSpPr>
          <p:nvPr>
            <p:ph sz="quarter" idx="1"/>
          </p:nvPr>
        </p:nvSpPr>
        <p:spPr>
          <a:xfrm>
            <a:off x="5888437" y="2543144"/>
            <a:ext cx="2895600" cy="4873752"/>
          </a:xfrm>
        </p:spPr>
        <p:txBody>
          <a:bodyPr anchor="t"/>
          <a:lstStyle/>
          <a:p>
            <a:pPr marL="192405" indent="0">
              <a:buNone/>
            </a:pPr>
            <a:endParaRPr lang="en-US" b="1" i="1">
              <a:solidFill>
                <a:schemeClr val="accent1">
                  <a:lumMod val="75000"/>
                </a:schemeClr>
              </a:solidFill>
            </a:endParaRPr>
          </a:p>
          <a:p>
            <a:pPr marL="192405" indent="0">
              <a:buNone/>
            </a:pPr>
            <a:r>
              <a:rPr lang="en-US" sz="2800" b="1" i="1">
                <a:solidFill>
                  <a:schemeClr val="accent1">
                    <a:lumMod val="75000"/>
                  </a:schemeClr>
                </a:solidFill>
              </a:rPr>
              <a:t>H</a:t>
            </a:r>
            <a:r>
              <a:rPr lang="en-US" sz="2800" i="1">
                <a:solidFill>
                  <a:schemeClr val="accent1">
                    <a:lumMod val="75000"/>
                  </a:schemeClr>
                </a:solidFill>
              </a:rPr>
              <a:t>ealth </a:t>
            </a:r>
          </a:p>
          <a:p>
            <a:pPr marL="192405" indent="0">
              <a:buNone/>
            </a:pPr>
            <a:r>
              <a:rPr lang="en-US" sz="2800" b="1" i="1">
                <a:solidFill>
                  <a:schemeClr val="accent1">
                    <a:lumMod val="75000"/>
                  </a:schemeClr>
                </a:solidFill>
              </a:rPr>
              <a:t>E</a:t>
            </a:r>
            <a:r>
              <a:rPr lang="en-US" sz="2800" i="1">
                <a:solidFill>
                  <a:schemeClr val="accent1">
                    <a:lumMod val="75000"/>
                  </a:schemeClr>
                </a:solidFill>
              </a:rPr>
              <a:t>xcellence</a:t>
            </a:r>
          </a:p>
          <a:p>
            <a:pPr marL="192405" indent="0">
              <a:buNone/>
            </a:pPr>
            <a:r>
              <a:rPr lang="en-US" sz="2800" b="1" i="1">
                <a:solidFill>
                  <a:schemeClr val="accent1">
                    <a:lumMod val="75000"/>
                  </a:schemeClr>
                </a:solidFill>
              </a:rPr>
              <a:t>R</a:t>
            </a:r>
            <a:r>
              <a:rPr lang="en-US" sz="2800" i="1">
                <a:solidFill>
                  <a:schemeClr val="accent1">
                    <a:lumMod val="75000"/>
                  </a:schemeClr>
                </a:solidFill>
              </a:rPr>
              <a:t>elationships</a:t>
            </a:r>
          </a:p>
          <a:p>
            <a:pPr marL="192405" indent="0">
              <a:buNone/>
            </a:pPr>
            <a:r>
              <a:rPr lang="en-US" sz="2800" b="1" i="1">
                <a:solidFill>
                  <a:schemeClr val="accent1">
                    <a:lumMod val="75000"/>
                  </a:schemeClr>
                </a:solidFill>
              </a:rPr>
              <a:t>O</a:t>
            </a:r>
            <a:r>
              <a:rPr lang="en-US" sz="2800" i="1">
                <a:solidFill>
                  <a:schemeClr val="accent1">
                    <a:lumMod val="75000"/>
                  </a:schemeClr>
                </a:solidFill>
              </a:rPr>
              <a:t>pportunities</a:t>
            </a:r>
          </a:p>
          <a:p>
            <a:pPr marL="192405" indent="0">
              <a:buNone/>
            </a:pPr>
            <a:r>
              <a:rPr lang="en-US" sz="2800" b="1" i="1">
                <a:solidFill>
                  <a:schemeClr val="accent1">
                    <a:lumMod val="75000"/>
                  </a:schemeClr>
                </a:solidFill>
              </a:rPr>
              <a:t>E</a:t>
            </a:r>
            <a:r>
              <a:rPr lang="en-US" sz="2800" i="1">
                <a:solidFill>
                  <a:schemeClr val="accent1">
                    <a:lumMod val="75000"/>
                  </a:schemeClr>
                </a:solidFill>
              </a:rPr>
              <a:t>quality </a:t>
            </a:r>
          </a:p>
          <a:p>
            <a:pPr marL="192405" indent="0">
              <a:buNone/>
            </a:pPr>
            <a:r>
              <a:rPr lang="en-US" sz="2800" b="1" i="1">
                <a:solidFill>
                  <a:schemeClr val="accent1">
                    <a:lumMod val="75000"/>
                  </a:schemeClr>
                </a:solidFill>
              </a:rPr>
              <a:t>S</a:t>
            </a:r>
            <a:r>
              <a:rPr lang="en-US" sz="2800" i="1">
                <a:solidFill>
                  <a:schemeClr val="accent1">
                    <a:lumMod val="75000"/>
                  </a:schemeClr>
                </a:solidFill>
              </a:rPr>
              <a:t>afety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5168948" cy="3657600"/>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449503"/>
            <a:ext cx="1388370" cy="1395988"/>
          </a:xfrm>
          <a:prstGeom prst="rect">
            <a:avLst/>
          </a:prstGeom>
        </p:spPr>
      </p:pic>
    </p:spTree>
    <p:extLst>
      <p:ext uri="{BB962C8B-B14F-4D97-AF65-F5344CB8AC3E}">
        <p14:creationId xmlns:p14="http://schemas.microsoft.com/office/powerpoint/2010/main" val="2622911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772"/>
            <a:ext cx="7924800" cy="1143000"/>
          </a:xfrm>
        </p:spPr>
        <p:txBody>
          <a:bodyPr/>
          <a:lstStyle/>
          <a:p>
            <a:pPr lvl="0"/>
            <a:r>
              <a:rPr lang="en-US" sz="3200" b="1" i="1">
                <a:solidFill>
                  <a:schemeClr val="accent1">
                    <a:lumMod val="75000"/>
                  </a:schemeClr>
                </a:solidFill>
              </a:rPr>
              <a:t>Middle School Experience: Sports</a:t>
            </a:r>
          </a:p>
        </p:txBody>
      </p:sp>
      <p:sp>
        <p:nvSpPr>
          <p:cNvPr id="5" name="Content Placeholder 4"/>
          <p:cNvSpPr>
            <a:spLocks noGrp="1"/>
          </p:cNvSpPr>
          <p:nvPr>
            <p:ph sz="quarter" idx="2"/>
          </p:nvPr>
        </p:nvSpPr>
        <p:spPr/>
        <p:txBody>
          <a:bodyPr/>
          <a:lstStyle/>
          <a:p>
            <a:r>
              <a:rPr lang="en-US" i="1"/>
              <a:t>Cross Country(Co-ed)</a:t>
            </a:r>
          </a:p>
          <a:p>
            <a:r>
              <a:rPr lang="en-US" i="1"/>
              <a:t>Volleyball (Girls)</a:t>
            </a:r>
          </a:p>
          <a:p>
            <a:r>
              <a:rPr lang="en-US" i="1"/>
              <a:t>Soccer (Boys)</a:t>
            </a:r>
          </a:p>
          <a:p>
            <a:endParaRPr lang="en-US"/>
          </a:p>
        </p:txBody>
      </p:sp>
      <p:sp>
        <p:nvSpPr>
          <p:cNvPr id="7" name="Content Placeholder 6"/>
          <p:cNvSpPr>
            <a:spLocks noGrp="1"/>
          </p:cNvSpPr>
          <p:nvPr>
            <p:ph sz="quarter" idx="4"/>
          </p:nvPr>
        </p:nvSpPr>
        <p:spPr/>
        <p:txBody>
          <a:bodyPr/>
          <a:lstStyle/>
          <a:p>
            <a:pPr>
              <a:spcBef>
                <a:spcPct val="20000"/>
              </a:spcBef>
            </a:pPr>
            <a:r>
              <a:rPr lang="en-US" i="1" kern="0">
                <a:solidFill>
                  <a:schemeClr val="tx2"/>
                </a:solidFill>
              </a:rPr>
              <a:t>Wrestling (Co-ed)</a:t>
            </a:r>
          </a:p>
          <a:p>
            <a:pPr>
              <a:spcBef>
                <a:spcPct val="20000"/>
              </a:spcBef>
            </a:pPr>
            <a:r>
              <a:rPr lang="en-US" i="1" kern="0">
                <a:solidFill>
                  <a:schemeClr val="tx2"/>
                </a:solidFill>
              </a:rPr>
              <a:t>Basketball (Girls)</a:t>
            </a:r>
          </a:p>
          <a:p>
            <a:pPr>
              <a:spcBef>
                <a:spcPct val="20000"/>
              </a:spcBef>
            </a:pPr>
            <a:endParaRPr lang="en-US" i="1" kern="0">
              <a:solidFill>
                <a:schemeClr val="tx2"/>
              </a:solidFill>
            </a:endParaRPr>
          </a:p>
          <a:p>
            <a:endParaRPr lang="en-US"/>
          </a:p>
        </p:txBody>
      </p:sp>
      <p:sp>
        <p:nvSpPr>
          <p:cNvPr id="4" name="Text Placeholder 3"/>
          <p:cNvSpPr>
            <a:spLocks noGrp="1"/>
          </p:cNvSpPr>
          <p:nvPr>
            <p:ph type="body" sz="quarter" idx="1"/>
          </p:nvPr>
        </p:nvSpPr>
        <p:spPr/>
        <p:txBody>
          <a:bodyPr/>
          <a:lstStyle/>
          <a:p>
            <a:r>
              <a:rPr lang="en-US" sz="2400" i="1"/>
              <a:t>Fall (Sept – Oct)</a:t>
            </a:r>
          </a:p>
        </p:txBody>
      </p:sp>
      <p:sp>
        <p:nvSpPr>
          <p:cNvPr id="6" name="Text Placeholder 5"/>
          <p:cNvSpPr>
            <a:spLocks noGrp="1"/>
          </p:cNvSpPr>
          <p:nvPr>
            <p:ph type="body" sz="quarter" idx="3"/>
          </p:nvPr>
        </p:nvSpPr>
        <p:spPr/>
        <p:txBody>
          <a:bodyPr/>
          <a:lstStyle/>
          <a:p>
            <a:r>
              <a:rPr lang="en-US" sz="2400" i="1"/>
              <a:t>Winter 1 (Nov – Jan)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810001"/>
            <a:ext cx="3505200" cy="2453996"/>
          </a:xfrm>
          <a:prstGeom prst="rect">
            <a:avLst/>
          </a:prstGeom>
          <a:effectLst>
            <a:softEdge rad="88900"/>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8264" y="3765993"/>
            <a:ext cx="3647872" cy="2431915"/>
          </a:xfrm>
          <a:prstGeom prst="rect">
            <a:avLst/>
          </a:prstGeom>
          <a:effectLst>
            <a:softEdge rad="88900"/>
          </a:effectLst>
        </p:spPr>
      </p:pic>
    </p:spTree>
    <p:extLst>
      <p:ext uri="{BB962C8B-B14F-4D97-AF65-F5344CB8AC3E}">
        <p14:creationId xmlns:p14="http://schemas.microsoft.com/office/powerpoint/2010/main" val="3948836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707"/>
            <a:ext cx="8153400" cy="1143000"/>
          </a:xfrm>
        </p:spPr>
        <p:txBody>
          <a:bodyPr/>
          <a:lstStyle/>
          <a:p>
            <a:pPr lvl="0"/>
            <a:r>
              <a:rPr lang="en-US" sz="3200" b="1" i="1">
                <a:solidFill>
                  <a:schemeClr val="accent1">
                    <a:lumMod val="75000"/>
                  </a:schemeClr>
                </a:solidFill>
              </a:rPr>
              <a:t>Middle School Experience: Sports</a:t>
            </a:r>
          </a:p>
        </p:txBody>
      </p:sp>
      <p:sp>
        <p:nvSpPr>
          <p:cNvPr id="5" name="Content Placeholder 4"/>
          <p:cNvSpPr>
            <a:spLocks noGrp="1"/>
          </p:cNvSpPr>
          <p:nvPr>
            <p:ph sz="quarter" idx="2"/>
          </p:nvPr>
        </p:nvSpPr>
        <p:spPr/>
        <p:txBody>
          <a:bodyPr/>
          <a:lstStyle/>
          <a:p>
            <a:pPr>
              <a:spcBef>
                <a:spcPct val="20000"/>
              </a:spcBef>
            </a:pPr>
            <a:r>
              <a:rPr lang="en-US" i="1" kern="0">
                <a:solidFill>
                  <a:schemeClr val="tx2"/>
                </a:solidFill>
              </a:rPr>
              <a:t>Basketball (Boys)</a:t>
            </a:r>
          </a:p>
          <a:p>
            <a:pPr>
              <a:spcBef>
                <a:spcPct val="20000"/>
              </a:spcBef>
            </a:pPr>
            <a:r>
              <a:rPr lang="en-US" i="1" kern="0">
                <a:solidFill>
                  <a:schemeClr val="tx2"/>
                </a:solidFill>
              </a:rPr>
              <a:t>Soccer (Girls)</a:t>
            </a:r>
          </a:p>
          <a:p>
            <a:endParaRPr lang="en-US"/>
          </a:p>
        </p:txBody>
      </p:sp>
      <p:sp>
        <p:nvSpPr>
          <p:cNvPr id="7" name="Content Placeholder 6"/>
          <p:cNvSpPr>
            <a:spLocks noGrp="1"/>
          </p:cNvSpPr>
          <p:nvPr>
            <p:ph sz="quarter" idx="4"/>
          </p:nvPr>
        </p:nvSpPr>
        <p:spPr/>
        <p:txBody>
          <a:bodyPr/>
          <a:lstStyle/>
          <a:p>
            <a:pPr>
              <a:spcBef>
                <a:spcPct val="20000"/>
              </a:spcBef>
            </a:pPr>
            <a:r>
              <a:rPr lang="en-US" i="1" kern="0">
                <a:solidFill>
                  <a:schemeClr val="tx2"/>
                </a:solidFill>
              </a:rPr>
              <a:t>Track (Co-ed)</a:t>
            </a:r>
          </a:p>
        </p:txBody>
      </p:sp>
      <p:sp>
        <p:nvSpPr>
          <p:cNvPr id="4" name="Text Placeholder 3"/>
          <p:cNvSpPr>
            <a:spLocks noGrp="1"/>
          </p:cNvSpPr>
          <p:nvPr>
            <p:ph type="body" sz="quarter" idx="1"/>
          </p:nvPr>
        </p:nvSpPr>
        <p:spPr/>
        <p:txBody>
          <a:bodyPr/>
          <a:lstStyle/>
          <a:p>
            <a:r>
              <a:rPr lang="en-US" sz="2400" i="1"/>
              <a:t>Winter 2 (Jan – Mar)</a:t>
            </a:r>
          </a:p>
        </p:txBody>
      </p:sp>
      <p:sp>
        <p:nvSpPr>
          <p:cNvPr id="6" name="Text Placeholder 5"/>
          <p:cNvSpPr>
            <a:spLocks noGrp="1"/>
          </p:cNvSpPr>
          <p:nvPr>
            <p:ph type="body" sz="quarter" idx="3"/>
          </p:nvPr>
        </p:nvSpPr>
        <p:spPr/>
        <p:txBody>
          <a:bodyPr/>
          <a:lstStyle/>
          <a:p>
            <a:r>
              <a:rPr lang="en-US" sz="2400" i="1"/>
              <a:t>Spring (Apr – Jun) </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0499" r="16064" b="10344"/>
          <a:stretch/>
        </p:blipFill>
        <p:spPr>
          <a:xfrm>
            <a:off x="2362200" y="3617422"/>
            <a:ext cx="2907323" cy="2362200"/>
          </a:xfrm>
          <a:prstGeom prst="rect">
            <a:avLst/>
          </a:prstGeom>
          <a:effectLst>
            <a:softEdge rad="63500"/>
          </a:effectLst>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952" r="8578" b="15385"/>
          <a:stretch/>
        </p:blipFill>
        <p:spPr>
          <a:xfrm>
            <a:off x="4953000" y="2895600"/>
            <a:ext cx="3810000" cy="2514600"/>
          </a:xfrm>
          <a:prstGeom prst="rect">
            <a:avLst/>
          </a:prstGeom>
          <a:effectLst>
            <a:softEdge rad="63500"/>
          </a:effectLst>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9876" t="22222" r="8642"/>
          <a:stretch/>
        </p:blipFill>
        <p:spPr>
          <a:xfrm>
            <a:off x="439189" y="5257800"/>
            <a:ext cx="2514600" cy="1600200"/>
          </a:xfrm>
          <a:prstGeom prst="rect">
            <a:avLst/>
          </a:prstGeom>
          <a:effectLst>
            <a:softEdge rad="63500"/>
          </a:effectLst>
        </p:spPr>
      </p:pic>
    </p:spTree>
    <p:extLst>
      <p:ext uri="{BB962C8B-B14F-4D97-AF65-F5344CB8AC3E}">
        <p14:creationId xmlns:p14="http://schemas.microsoft.com/office/powerpoint/2010/main" val="265163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a:bodyPr>
          <a:lstStyle/>
          <a:p>
            <a:r>
              <a:rPr lang="en-US" sz="3200" b="1" i="1">
                <a:solidFill>
                  <a:schemeClr val="accent1">
                    <a:lumMod val="75000"/>
                  </a:schemeClr>
                </a:solidFill>
              </a:rPr>
              <a:t>Athletics Details</a:t>
            </a:r>
            <a:endParaRPr lang="en-US" sz="3200" b="1" i="1"/>
          </a:p>
        </p:txBody>
      </p:sp>
      <p:sp>
        <p:nvSpPr>
          <p:cNvPr id="3" name="Content Placeholder 2"/>
          <p:cNvSpPr>
            <a:spLocks noGrp="1"/>
          </p:cNvSpPr>
          <p:nvPr>
            <p:ph sz="quarter" idx="1"/>
          </p:nvPr>
        </p:nvSpPr>
        <p:spPr>
          <a:xfrm>
            <a:off x="457200" y="1143000"/>
            <a:ext cx="7467600" cy="5330952"/>
          </a:xfrm>
        </p:spPr>
        <p:txBody>
          <a:bodyPr vert="horz" lIns="91440" tIns="45720" rIns="91440" bIns="45720" anchor="t">
            <a:normAutofit/>
          </a:bodyPr>
          <a:lstStyle/>
          <a:p>
            <a:pPr>
              <a:spcAft>
                <a:spcPts val="1800"/>
              </a:spcAft>
            </a:pPr>
            <a:r>
              <a:rPr lang="en-US" i="1">
                <a:solidFill>
                  <a:schemeClr val="accent1">
                    <a:lumMod val="75000"/>
                  </a:schemeClr>
                </a:solidFill>
              </a:rPr>
              <a:t>Paperwork and registration completed through Final Forms on our website</a:t>
            </a:r>
          </a:p>
          <a:p>
            <a:pPr>
              <a:spcAft>
                <a:spcPts val="1800"/>
              </a:spcAft>
            </a:pPr>
            <a:r>
              <a:rPr lang="en-US" b="1" i="1" u="sng">
                <a:solidFill>
                  <a:schemeClr val="accent1">
                    <a:lumMod val="75000"/>
                  </a:schemeClr>
                </a:solidFill>
              </a:rPr>
              <a:t>Students entering 6</a:t>
            </a:r>
            <a:r>
              <a:rPr lang="en-US" b="1" i="1" u="sng" baseline="30000">
                <a:solidFill>
                  <a:schemeClr val="accent1">
                    <a:lumMod val="75000"/>
                  </a:schemeClr>
                </a:solidFill>
              </a:rPr>
              <a:t>th</a:t>
            </a:r>
            <a:r>
              <a:rPr lang="en-US" b="1" i="1" u="sng">
                <a:solidFill>
                  <a:schemeClr val="accent1">
                    <a:lumMod val="75000"/>
                  </a:schemeClr>
                </a:solidFill>
              </a:rPr>
              <a:t> grade are required to have a physical dated after June 1. </a:t>
            </a:r>
            <a:r>
              <a:rPr lang="en-US" i="1">
                <a:solidFill>
                  <a:schemeClr val="accent1">
                    <a:lumMod val="75000"/>
                  </a:schemeClr>
                </a:solidFill>
              </a:rPr>
              <a:t>  A physical date in the summer is valid for the entire school year.</a:t>
            </a:r>
          </a:p>
          <a:p>
            <a:pPr>
              <a:spcAft>
                <a:spcPts val="1800"/>
              </a:spcAft>
            </a:pPr>
            <a:r>
              <a:rPr lang="en-US" i="1">
                <a:solidFill>
                  <a:schemeClr val="accent1">
                    <a:lumMod val="75000"/>
                  </a:schemeClr>
                </a:solidFill>
              </a:rPr>
              <a:t>$50.00  per sport (4</a:t>
            </a:r>
            <a:r>
              <a:rPr lang="en-US" i="1" baseline="30000">
                <a:solidFill>
                  <a:schemeClr val="accent1">
                    <a:lumMod val="75000"/>
                  </a:schemeClr>
                </a:solidFill>
              </a:rPr>
              <a:t>th</a:t>
            </a:r>
            <a:r>
              <a:rPr lang="en-US" i="1">
                <a:solidFill>
                  <a:schemeClr val="accent1">
                    <a:lumMod val="75000"/>
                  </a:schemeClr>
                </a:solidFill>
              </a:rPr>
              <a:t> sport is free!)</a:t>
            </a:r>
          </a:p>
          <a:p>
            <a:pPr>
              <a:spcAft>
                <a:spcPts val="1800"/>
              </a:spcAft>
            </a:pPr>
            <a:r>
              <a:rPr lang="en-US" i="1">
                <a:solidFill>
                  <a:schemeClr val="accent1">
                    <a:lumMod val="75000"/>
                  </a:schemeClr>
                </a:solidFill>
              </a:rPr>
              <a:t>Intermural $20.00</a:t>
            </a:r>
          </a:p>
          <a:p>
            <a:pPr>
              <a:spcAft>
                <a:spcPts val="1800"/>
              </a:spcAft>
            </a:pPr>
            <a:r>
              <a:rPr lang="en-US" i="1">
                <a:solidFill>
                  <a:schemeClr val="accent1">
                    <a:lumMod val="75000"/>
                  </a:schemeClr>
                </a:solidFill>
              </a:rPr>
              <a:t>Students must have an ASB card ($35.00) to </a:t>
            </a:r>
            <a:br>
              <a:rPr lang="en-US" i="1"/>
            </a:br>
            <a:r>
              <a:rPr lang="en-US" i="1">
                <a:solidFill>
                  <a:schemeClr val="accent1">
                    <a:lumMod val="75000"/>
                  </a:schemeClr>
                </a:solidFill>
              </a:rPr>
              <a:t>participate in sports</a:t>
            </a:r>
          </a:p>
          <a:p>
            <a:endParaRPr lang="en-US"/>
          </a:p>
        </p:txBody>
      </p:sp>
    </p:spTree>
    <p:extLst>
      <p:ext uri="{BB962C8B-B14F-4D97-AF65-F5344CB8AC3E}">
        <p14:creationId xmlns:p14="http://schemas.microsoft.com/office/powerpoint/2010/main" val="204184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48" y="-76200"/>
            <a:ext cx="7467600" cy="1143000"/>
          </a:xfrm>
        </p:spPr>
        <p:txBody>
          <a:bodyPr/>
          <a:lstStyle/>
          <a:p>
            <a:r>
              <a:rPr lang="en-US" b="1" i="1">
                <a:solidFill>
                  <a:schemeClr val="accent1">
                    <a:lumMod val="75000"/>
                  </a:schemeClr>
                </a:solidFill>
              </a:rPr>
              <a:t>Middle School Experience: Clubs</a:t>
            </a:r>
            <a:endParaRPr lang="en-US" b="1" i="1"/>
          </a:p>
        </p:txBody>
      </p:sp>
      <p:sp>
        <p:nvSpPr>
          <p:cNvPr id="3" name="Content Placeholder 2"/>
          <p:cNvSpPr>
            <a:spLocks noGrp="1"/>
          </p:cNvSpPr>
          <p:nvPr>
            <p:ph sz="quarter" idx="1"/>
          </p:nvPr>
        </p:nvSpPr>
        <p:spPr>
          <a:xfrm>
            <a:off x="457200" y="1600200"/>
            <a:ext cx="7939176" cy="4572000"/>
          </a:xfrm>
        </p:spPr>
        <p:txBody>
          <a:bodyPr vert="horz" lIns="91440" tIns="45720" rIns="91440" bIns="45720" anchor="t">
            <a:noAutofit/>
          </a:bodyPr>
          <a:lstStyle/>
          <a:p>
            <a:pPr marL="0" indent="0">
              <a:buNone/>
            </a:pPr>
            <a:r>
              <a:rPr lang="en-US" sz="2800" i="1">
                <a:solidFill>
                  <a:schemeClr val="accent1">
                    <a:lumMod val="75000"/>
                  </a:schemeClr>
                </a:solidFill>
              </a:rPr>
              <a:t>PCMS has a variety of afterschool clubs  (and we’d like more!)</a:t>
            </a:r>
            <a:endParaRPr lang="en-US" sz="2800">
              <a:solidFill>
                <a:schemeClr val="accent1">
                  <a:lumMod val="75000"/>
                </a:schemeClr>
              </a:solidFill>
            </a:endParaRPr>
          </a:p>
          <a:p>
            <a:pPr marL="0" indent="0">
              <a:buNone/>
            </a:pPr>
            <a:endParaRPr lang="en-US" sz="2800" i="1">
              <a:solidFill>
                <a:schemeClr val="accent1">
                  <a:lumMod val="75000"/>
                </a:schemeClr>
              </a:solidFill>
            </a:endParaRPr>
          </a:p>
          <a:p>
            <a:pPr>
              <a:spcAft>
                <a:spcPts val="1800"/>
              </a:spcAft>
            </a:pPr>
            <a:r>
              <a:rPr lang="en-US" i="1">
                <a:solidFill>
                  <a:schemeClr val="accent1">
                    <a:lumMod val="75000"/>
                  </a:schemeClr>
                </a:solidFill>
              </a:rPr>
              <a:t>Ideas for clubs include:</a:t>
            </a:r>
          </a:p>
          <a:p>
            <a:pPr lvl="1"/>
            <a:r>
              <a:rPr lang="en-US" sz="1600" i="1">
                <a:solidFill>
                  <a:schemeClr val="accent1">
                    <a:lumMod val="75000"/>
                  </a:schemeClr>
                </a:solidFill>
              </a:rPr>
              <a:t>Jazz Band</a:t>
            </a:r>
          </a:p>
          <a:p>
            <a:pPr lvl="1"/>
            <a:r>
              <a:rPr lang="en-US" sz="1600" i="1">
                <a:solidFill>
                  <a:schemeClr val="accent1">
                    <a:lumMod val="75000"/>
                  </a:schemeClr>
                </a:solidFill>
              </a:rPr>
              <a:t>A to Z Club</a:t>
            </a:r>
          </a:p>
          <a:p>
            <a:pPr lvl="1"/>
            <a:r>
              <a:rPr lang="en-US" sz="1600" i="1">
                <a:solidFill>
                  <a:schemeClr val="accent1">
                    <a:lumMod val="75000"/>
                  </a:schemeClr>
                </a:solidFill>
              </a:rPr>
              <a:t>Robotics Club</a:t>
            </a:r>
          </a:p>
          <a:p>
            <a:pPr lvl="1"/>
            <a:r>
              <a:rPr lang="en-US" sz="1600" i="1">
                <a:solidFill>
                  <a:schemeClr val="accent1">
                    <a:lumMod val="75000"/>
                  </a:schemeClr>
                </a:solidFill>
              </a:rPr>
              <a:t>Dungeons and Dragons Club</a:t>
            </a:r>
          </a:p>
          <a:p>
            <a:pPr lvl="1"/>
            <a:r>
              <a:rPr lang="en-US" sz="1600" i="1">
                <a:solidFill>
                  <a:schemeClr val="accent1">
                    <a:lumMod val="75000"/>
                  </a:schemeClr>
                </a:solidFill>
              </a:rPr>
              <a:t>Board Game Club</a:t>
            </a:r>
          </a:p>
          <a:p>
            <a:pPr lvl="1"/>
            <a:r>
              <a:rPr lang="en-US" sz="1600" i="1">
                <a:solidFill>
                  <a:schemeClr val="accent1">
                    <a:lumMod val="75000"/>
                  </a:schemeClr>
                </a:solidFill>
              </a:rPr>
              <a:t>Honor Society</a:t>
            </a:r>
          </a:p>
          <a:p>
            <a:pPr lvl="1"/>
            <a:r>
              <a:rPr lang="en-US" sz="1600" i="1">
                <a:solidFill>
                  <a:schemeClr val="accent1">
                    <a:lumMod val="75000"/>
                  </a:schemeClr>
                </a:solidFill>
              </a:rPr>
              <a:t>Art Club</a:t>
            </a:r>
          </a:p>
          <a:p>
            <a:pPr lvl="1"/>
            <a:r>
              <a:rPr lang="en-US" sz="1600" i="1" err="1">
                <a:solidFill>
                  <a:schemeClr val="accent1">
                    <a:lumMod val="75000"/>
                  </a:schemeClr>
                </a:solidFill>
              </a:rPr>
              <a:t>Pokemon</a:t>
            </a:r>
            <a:r>
              <a:rPr lang="en-US" sz="1600" i="1">
                <a:solidFill>
                  <a:schemeClr val="accent1">
                    <a:lumMod val="75000"/>
                  </a:schemeClr>
                </a:solidFill>
              </a:rPr>
              <a:t>/</a:t>
            </a:r>
            <a:r>
              <a:rPr lang="en-US" sz="1600" i="1" err="1">
                <a:solidFill>
                  <a:schemeClr val="accent1">
                    <a:lumMod val="75000"/>
                  </a:schemeClr>
                </a:solidFill>
              </a:rPr>
              <a:t>Rubics</a:t>
            </a:r>
            <a:r>
              <a:rPr lang="en-US" sz="1600" i="1">
                <a:solidFill>
                  <a:schemeClr val="accent1">
                    <a:lumMod val="75000"/>
                  </a:schemeClr>
                </a:solidFill>
              </a:rPr>
              <a:t> Cube</a:t>
            </a:r>
          </a:p>
        </p:txBody>
      </p:sp>
      <p:sp>
        <p:nvSpPr>
          <p:cNvPr id="7" name="Content Placeholder 6"/>
          <p:cNvSpPr>
            <a:spLocks noGrp="1"/>
          </p:cNvSpPr>
          <p:nvPr>
            <p:ph sz="quarter" idx="2"/>
          </p:nvPr>
        </p:nvSpPr>
        <p:spPr>
          <a:xfrm>
            <a:off x="4909868" y="2980426"/>
            <a:ext cx="3657600" cy="1828800"/>
          </a:xfrm>
        </p:spPr>
        <p:txBody>
          <a:bodyPr vert="horz" lIns="91440" tIns="45720" rIns="91440" bIns="45720" anchor="t">
            <a:noAutofit/>
          </a:bodyPr>
          <a:lstStyle/>
          <a:p>
            <a:pPr marL="0" indent="0">
              <a:lnSpc>
                <a:spcPct val="120000"/>
              </a:lnSpc>
              <a:spcAft>
                <a:spcPts val="1800"/>
              </a:spcAft>
              <a:buNone/>
            </a:pPr>
            <a:r>
              <a:rPr lang="en-US" sz="2600" i="1">
                <a:solidFill>
                  <a:schemeClr val="accent1">
                    <a:lumMod val="75000"/>
                  </a:schemeClr>
                </a:solidFill>
              </a:rPr>
              <a:t>Teachers and students will plan and launch clubs in the fall working together with Associated Student Body (ASB)</a:t>
            </a:r>
          </a:p>
          <a:p>
            <a:endParaRPr lang="en-US"/>
          </a:p>
        </p:txBody>
      </p:sp>
    </p:spTree>
    <p:extLst>
      <p:ext uri="{BB962C8B-B14F-4D97-AF65-F5344CB8AC3E}">
        <p14:creationId xmlns:p14="http://schemas.microsoft.com/office/powerpoint/2010/main" val="3089316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1143000"/>
          </a:xfrm>
        </p:spPr>
        <p:txBody>
          <a:bodyPr>
            <a:normAutofit/>
          </a:bodyPr>
          <a:lstStyle/>
          <a:p>
            <a:r>
              <a:rPr lang="en-US" sz="3200" b="1" i="1">
                <a:solidFill>
                  <a:schemeClr val="accent1">
                    <a:lumMod val="75000"/>
                  </a:schemeClr>
                </a:solidFill>
              </a:rPr>
              <a:t>W.E.B.</a:t>
            </a:r>
            <a:br>
              <a:rPr lang="en-US" sz="3200" b="1" i="1">
                <a:solidFill>
                  <a:schemeClr val="accent1">
                    <a:lumMod val="75000"/>
                  </a:schemeClr>
                </a:solidFill>
              </a:rPr>
            </a:br>
            <a:r>
              <a:rPr lang="en-US" sz="3200" b="1" i="1">
                <a:solidFill>
                  <a:schemeClr val="accent1">
                    <a:lumMod val="75000"/>
                  </a:schemeClr>
                </a:solidFill>
              </a:rPr>
              <a:t>Where Everybody Belongs</a:t>
            </a:r>
            <a:endParaRPr lang="en-US" sz="3200" b="1" i="1"/>
          </a:p>
        </p:txBody>
      </p:sp>
      <p:sp>
        <p:nvSpPr>
          <p:cNvPr id="3" name="Content Placeholder 2"/>
          <p:cNvSpPr>
            <a:spLocks noGrp="1"/>
          </p:cNvSpPr>
          <p:nvPr>
            <p:ph sz="quarter" idx="1"/>
          </p:nvPr>
        </p:nvSpPr>
        <p:spPr>
          <a:xfrm>
            <a:off x="457200" y="1905000"/>
            <a:ext cx="7467600" cy="4873752"/>
          </a:xfrm>
        </p:spPr>
        <p:txBody>
          <a:bodyPr>
            <a:normAutofit/>
          </a:bodyPr>
          <a:lstStyle/>
          <a:p>
            <a:r>
              <a:rPr lang="en-US" sz="2800">
                <a:solidFill>
                  <a:schemeClr val="accent1">
                    <a:lumMod val="75000"/>
                  </a:schemeClr>
                </a:solidFill>
              </a:rPr>
              <a:t>8th WEB Leaders link with 6th graders</a:t>
            </a:r>
          </a:p>
          <a:p>
            <a:r>
              <a:rPr lang="en-US" sz="2800">
                <a:solidFill>
                  <a:schemeClr val="accent1">
                    <a:lumMod val="75000"/>
                  </a:schemeClr>
                </a:solidFill>
              </a:rPr>
              <a:t>Activity Day in August</a:t>
            </a:r>
          </a:p>
          <a:p>
            <a:r>
              <a:rPr lang="en-US" sz="2800">
                <a:solidFill>
                  <a:schemeClr val="accent1">
                    <a:lumMod val="75000"/>
                  </a:schemeClr>
                </a:solidFill>
              </a:rPr>
              <a:t>Fun and energetic activities</a:t>
            </a:r>
          </a:p>
          <a:p>
            <a:r>
              <a:rPr lang="en-US" sz="2800">
                <a:solidFill>
                  <a:schemeClr val="accent1">
                    <a:lumMod val="75000"/>
                  </a:schemeClr>
                </a:solidFill>
              </a:rPr>
              <a:t>Build relationships</a:t>
            </a:r>
          </a:p>
          <a:p>
            <a:r>
              <a:rPr lang="en-US" sz="2800">
                <a:solidFill>
                  <a:schemeClr val="accent1">
                    <a:lumMod val="75000"/>
                  </a:schemeClr>
                </a:solidFill>
              </a:rPr>
              <a:t>Tour of the school in June and August</a:t>
            </a:r>
          </a:p>
          <a:p>
            <a:r>
              <a:rPr lang="en-US" sz="2800">
                <a:solidFill>
                  <a:schemeClr val="accent1">
                    <a:lumMod val="75000"/>
                  </a:schemeClr>
                </a:solidFill>
              </a:rPr>
              <a:t>More activities throughout the year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6398" y="800100"/>
            <a:ext cx="1236803" cy="1243589"/>
          </a:xfrm>
          <a:prstGeom prst="rect">
            <a:avLst/>
          </a:prstGeom>
        </p:spPr>
      </p:pic>
    </p:spTree>
    <p:extLst>
      <p:ext uri="{BB962C8B-B14F-4D97-AF65-F5344CB8AC3E}">
        <p14:creationId xmlns:p14="http://schemas.microsoft.com/office/powerpoint/2010/main" val="383777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155E-5989-7ED9-118D-9CC041912392}"/>
              </a:ext>
            </a:extLst>
          </p:cNvPr>
          <p:cNvSpPr>
            <a:spLocks noGrp="1"/>
          </p:cNvSpPr>
          <p:nvPr>
            <p:ph type="title"/>
          </p:nvPr>
        </p:nvSpPr>
        <p:spPr>
          <a:xfrm>
            <a:off x="457200" y="188373"/>
            <a:ext cx="7467600" cy="596661"/>
          </a:xfrm>
        </p:spPr>
        <p:txBody>
          <a:bodyPr vert="horz" lIns="91440" tIns="45720" rIns="91440" bIns="45720" anchor="b">
            <a:noAutofit/>
          </a:bodyPr>
          <a:lstStyle/>
          <a:p>
            <a:r>
              <a:rPr lang="en-US" sz="3600" b="1" u="sng"/>
              <a:t>Breakout Session Rotations</a:t>
            </a:r>
            <a:r>
              <a:rPr lang="en-US" sz="3600"/>
              <a:t>:</a:t>
            </a:r>
          </a:p>
        </p:txBody>
      </p:sp>
      <p:sp>
        <p:nvSpPr>
          <p:cNvPr id="3" name="Content Placeholder 2">
            <a:extLst>
              <a:ext uri="{FF2B5EF4-FFF2-40B4-BE49-F238E27FC236}">
                <a16:creationId xmlns:a16="http://schemas.microsoft.com/office/drawing/2014/main" id="{E5776DBB-98AA-EE3A-EDB8-D4103CC658B2}"/>
              </a:ext>
            </a:extLst>
          </p:cNvPr>
          <p:cNvSpPr>
            <a:spLocks noGrp="1"/>
          </p:cNvSpPr>
          <p:nvPr>
            <p:ph sz="quarter" idx="1"/>
          </p:nvPr>
        </p:nvSpPr>
        <p:spPr/>
        <p:txBody>
          <a:bodyPr vert="horz" lIns="91440" tIns="45720" rIns="91440" bIns="45720" anchor="t">
            <a:normAutofit fontScale="47500" lnSpcReduction="20000"/>
          </a:bodyPr>
          <a:lstStyle/>
          <a:p>
            <a:r>
              <a:rPr lang="en-US" sz="4800"/>
              <a:t>A-G </a:t>
            </a:r>
            <a:endParaRPr lang="en-US"/>
          </a:p>
          <a:p>
            <a:pPr lvl="1">
              <a:buFont typeface="Courier New"/>
              <a:buChar char="o"/>
            </a:pPr>
            <a:r>
              <a:rPr lang="en-US" sz="4500"/>
              <a:t>Rm. 1307 LA</a:t>
            </a:r>
            <a:endParaRPr lang="en-US"/>
          </a:p>
          <a:p>
            <a:pPr lvl="1">
              <a:buFont typeface="Courier New"/>
              <a:buChar char="o"/>
            </a:pPr>
            <a:r>
              <a:rPr lang="en-US" sz="4500"/>
              <a:t>Rm. 2308 Science</a:t>
            </a:r>
            <a:endParaRPr lang="en-US"/>
          </a:p>
          <a:p>
            <a:pPr lvl="1">
              <a:buFont typeface="Courier New"/>
              <a:buChar char="o"/>
            </a:pPr>
            <a:r>
              <a:rPr lang="en-US" sz="4500"/>
              <a:t>Commons Math</a:t>
            </a:r>
            <a:endParaRPr lang="en-US"/>
          </a:p>
          <a:p>
            <a:endParaRPr lang="en-US"/>
          </a:p>
          <a:p>
            <a:r>
              <a:rPr lang="en-US" sz="4800"/>
              <a:t>H-N </a:t>
            </a:r>
          </a:p>
          <a:p>
            <a:pPr lvl="1">
              <a:buFont typeface="Courier New"/>
              <a:buChar char="o"/>
            </a:pPr>
            <a:r>
              <a:rPr lang="en-US" sz="4500"/>
              <a:t>Commons Math </a:t>
            </a:r>
            <a:endParaRPr lang="en-US"/>
          </a:p>
          <a:p>
            <a:pPr lvl="1">
              <a:buFont typeface="Courier New"/>
              <a:buChar char="o"/>
            </a:pPr>
            <a:r>
              <a:rPr lang="en-US" sz="4500"/>
              <a:t>Rm. 1307  LA</a:t>
            </a:r>
            <a:endParaRPr lang="en-US"/>
          </a:p>
          <a:p>
            <a:pPr lvl="1">
              <a:buFont typeface="Courier New"/>
              <a:buChar char="o"/>
            </a:pPr>
            <a:r>
              <a:rPr lang="en-US" sz="4500"/>
              <a:t>Rm. 2308 Science</a:t>
            </a:r>
            <a:endParaRPr lang="en-US"/>
          </a:p>
          <a:p>
            <a:endParaRPr lang="en-US"/>
          </a:p>
          <a:p>
            <a:r>
              <a:rPr lang="en-US" sz="4800"/>
              <a:t>O-Z </a:t>
            </a:r>
          </a:p>
          <a:p>
            <a:pPr lvl="1">
              <a:buFont typeface="Courier New"/>
              <a:buChar char="o"/>
            </a:pPr>
            <a:r>
              <a:rPr lang="en-US" sz="4500" dirty="0"/>
              <a:t>Rm. 2308 </a:t>
            </a:r>
            <a:r>
              <a:rPr lang="en-US" sz="4500"/>
              <a:t>Science</a:t>
            </a:r>
            <a:endParaRPr lang="en-US"/>
          </a:p>
          <a:p>
            <a:pPr lvl="1">
              <a:buFont typeface="Courier New"/>
              <a:buChar char="o"/>
            </a:pPr>
            <a:r>
              <a:rPr lang="en-US" sz="4500"/>
              <a:t>Commons Math</a:t>
            </a:r>
            <a:endParaRPr lang="en-US"/>
          </a:p>
          <a:p>
            <a:pPr lvl="1">
              <a:buFont typeface="Courier New"/>
              <a:buChar char="o"/>
            </a:pPr>
            <a:r>
              <a:rPr lang="en-US" sz="4500"/>
              <a:t>Rm. 1307 LA</a:t>
            </a:r>
            <a:endParaRPr lang="en-US"/>
          </a:p>
        </p:txBody>
      </p:sp>
    </p:spTree>
    <p:extLst>
      <p:ext uri="{BB962C8B-B14F-4D97-AF65-F5344CB8AC3E}">
        <p14:creationId xmlns:p14="http://schemas.microsoft.com/office/powerpoint/2010/main" val="3047000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solidFill>
                  <a:schemeClr val="accent1">
                    <a:lumMod val="75000"/>
                  </a:schemeClr>
                </a:solidFill>
              </a:rPr>
              <a:t>Welcome!</a:t>
            </a:r>
            <a:br>
              <a:rPr lang="en-US" sz="3200">
                <a:solidFill>
                  <a:schemeClr val="accent1">
                    <a:lumMod val="75000"/>
                  </a:schemeClr>
                </a:solidFill>
              </a:rPr>
            </a:br>
            <a:r>
              <a:rPr lang="en-US" sz="3200">
                <a:solidFill>
                  <a:schemeClr val="accent1">
                    <a:lumMod val="75000"/>
                  </a:schemeClr>
                </a:solidFill>
              </a:rPr>
              <a:t>6</a:t>
            </a:r>
            <a:r>
              <a:rPr lang="en-US" sz="3200" baseline="30000">
                <a:solidFill>
                  <a:schemeClr val="accent1">
                    <a:lumMod val="75000"/>
                  </a:schemeClr>
                </a:solidFill>
              </a:rPr>
              <a:t>th</a:t>
            </a:r>
            <a:r>
              <a:rPr lang="en-US" sz="3200">
                <a:solidFill>
                  <a:schemeClr val="accent1">
                    <a:lumMod val="75000"/>
                  </a:schemeClr>
                </a:solidFill>
              </a:rPr>
              <a:t> Grade Science Options</a:t>
            </a:r>
            <a:endParaRPr lang="en-US"/>
          </a:p>
        </p:txBody>
      </p:sp>
      <p:sp>
        <p:nvSpPr>
          <p:cNvPr id="6" name="TextBox 5"/>
          <p:cNvSpPr txBox="1"/>
          <p:nvPr/>
        </p:nvSpPr>
        <p:spPr>
          <a:xfrm>
            <a:off x="228600" y="6253988"/>
            <a:ext cx="5486400" cy="369332"/>
          </a:xfrm>
          <a:prstGeom prst="rect">
            <a:avLst/>
          </a:prstGeom>
          <a:noFill/>
        </p:spPr>
        <p:txBody>
          <a:bodyPr wrap="square" lIns="91440" tIns="45720" rIns="91440" bIns="45720" rtlCol="0" anchor="t">
            <a:spAutoFit/>
          </a:bodyPr>
          <a:lstStyle/>
          <a:p>
            <a:r>
              <a:rPr lang="en-US" i="1">
                <a:latin typeface="Verdana"/>
                <a:ea typeface="Verdana"/>
                <a:cs typeface="Verdana" pitchFamily="34" charset="0"/>
              </a:rPr>
              <a:t>Christie Santodomingo and Ashley Potter</a:t>
            </a:r>
          </a:p>
        </p:txBody>
      </p:sp>
    </p:spTree>
    <p:extLst>
      <p:ext uri="{BB962C8B-B14F-4D97-AF65-F5344CB8AC3E}">
        <p14:creationId xmlns:p14="http://schemas.microsoft.com/office/powerpoint/2010/main" val="1717347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7987" y="304800"/>
            <a:ext cx="7467600" cy="503238"/>
          </a:xfrm>
        </p:spPr>
        <p:txBody>
          <a:bodyPr>
            <a:normAutofit fontScale="90000"/>
          </a:bodyPr>
          <a:lstStyle/>
          <a:p>
            <a:r>
              <a:rPr lang="en-US" sz="3200">
                <a:solidFill>
                  <a:schemeClr val="accent1">
                    <a:lumMod val="75000"/>
                  </a:schemeClr>
                </a:solidFill>
              </a:rPr>
              <a:t>6</a:t>
            </a:r>
            <a:r>
              <a:rPr lang="en-US" sz="3200" baseline="30000">
                <a:solidFill>
                  <a:schemeClr val="accent1">
                    <a:lumMod val="75000"/>
                  </a:schemeClr>
                </a:solidFill>
              </a:rPr>
              <a:t>th</a:t>
            </a:r>
            <a:r>
              <a:rPr lang="en-US" sz="3200">
                <a:solidFill>
                  <a:schemeClr val="accent1">
                    <a:lumMod val="75000"/>
                  </a:schemeClr>
                </a:solidFill>
              </a:rPr>
              <a:t> Grade Science Options</a:t>
            </a:r>
            <a:endParaRPr lang="en-US" sz="3200"/>
          </a:p>
        </p:txBody>
      </p:sp>
      <p:graphicFrame>
        <p:nvGraphicFramePr>
          <p:cNvPr id="4" name="Table 3"/>
          <p:cNvGraphicFramePr>
            <a:graphicFrameLocks noGrp="1"/>
          </p:cNvGraphicFramePr>
          <p:nvPr/>
        </p:nvGraphicFramePr>
        <p:xfrm>
          <a:off x="424541" y="2133600"/>
          <a:ext cx="7532917" cy="4038600"/>
        </p:xfrm>
        <a:graphic>
          <a:graphicData uri="http://schemas.openxmlformats.org/drawingml/2006/table">
            <a:tbl>
              <a:tblPr firstRow="1" firstCol="1" bandRow="1"/>
              <a:tblGrid>
                <a:gridCol w="1090282">
                  <a:extLst>
                    <a:ext uri="{9D8B030D-6E8A-4147-A177-3AD203B41FA5}">
                      <a16:colId xmlns:a16="http://schemas.microsoft.com/office/drawing/2014/main" val="20000"/>
                    </a:ext>
                  </a:extLst>
                </a:gridCol>
                <a:gridCol w="3106232">
                  <a:extLst>
                    <a:ext uri="{9D8B030D-6E8A-4147-A177-3AD203B41FA5}">
                      <a16:colId xmlns:a16="http://schemas.microsoft.com/office/drawing/2014/main" val="20001"/>
                    </a:ext>
                  </a:extLst>
                </a:gridCol>
                <a:gridCol w="3336403">
                  <a:extLst>
                    <a:ext uri="{9D8B030D-6E8A-4147-A177-3AD203B41FA5}">
                      <a16:colId xmlns:a16="http://schemas.microsoft.com/office/drawing/2014/main" val="20002"/>
                    </a:ext>
                  </a:extLst>
                </a:gridCol>
              </a:tblGrid>
              <a:tr h="984942">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algn="ctr">
                        <a:lnSpc>
                          <a:spcPct val="115000"/>
                        </a:lnSpc>
                        <a:spcBef>
                          <a:spcPts val="0"/>
                        </a:spcBef>
                        <a:spcAft>
                          <a:spcPts val="0"/>
                        </a:spcAft>
                      </a:pPr>
                      <a:r>
                        <a:rPr lang="en-US" sz="2400">
                          <a:effectLst/>
                        </a:rPr>
                        <a:t>Grade Level</a:t>
                      </a:r>
                      <a:endParaRPr lang="en-US" sz="24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91A7"/>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algn="ctr">
                        <a:lnSpc>
                          <a:spcPct val="115000"/>
                        </a:lnSpc>
                        <a:spcBef>
                          <a:spcPts val="0"/>
                        </a:spcBef>
                        <a:spcAft>
                          <a:spcPts val="0"/>
                        </a:spcAft>
                      </a:pPr>
                      <a:r>
                        <a:rPr lang="en-US" sz="2400">
                          <a:effectLst/>
                        </a:rPr>
                        <a:t>MS Science Path I</a:t>
                      </a:r>
                      <a:endParaRPr lang="en-US" sz="24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271C"/>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algn="ctr">
                        <a:lnSpc>
                          <a:spcPct val="115000"/>
                        </a:lnSpc>
                        <a:spcBef>
                          <a:spcPts val="0"/>
                        </a:spcBef>
                        <a:spcAft>
                          <a:spcPts val="0"/>
                        </a:spcAft>
                      </a:pPr>
                      <a:r>
                        <a:rPr lang="en-US" sz="2400">
                          <a:effectLst/>
                        </a:rPr>
                        <a:t>MS Science Path II</a:t>
                      </a:r>
                      <a:endParaRPr lang="en-US" sz="24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271C"/>
                    </a:solidFill>
                  </a:tcPr>
                </a:tc>
                <a:extLst>
                  <a:ext uri="{0D108BD9-81ED-4DB2-BD59-A6C34878D82A}">
                    <a16:rowId xmlns:a16="http://schemas.microsoft.com/office/drawing/2014/main" val="10000"/>
                  </a:ext>
                </a:extLst>
              </a:tr>
              <a:tr h="1072028">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algn="ctr">
                        <a:lnSpc>
                          <a:spcPct val="115000"/>
                        </a:lnSpc>
                        <a:spcBef>
                          <a:spcPts val="0"/>
                        </a:spcBef>
                        <a:spcAft>
                          <a:spcPts val="0"/>
                        </a:spcAft>
                      </a:pPr>
                      <a:r>
                        <a:rPr lang="en-US" sz="3200">
                          <a:effectLst/>
                        </a:rPr>
                        <a:t>6</a:t>
                      </a:r>
                      <a:r>
                        <a:rPr lang="en-US" sz="3200" baseline="30000">
                          <a:effectLst/>
                        </a:rPr>
                        <a:t>th</a:t>
                      </a:r>
                      <a:endParaRPr lang="en-US" sz="32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91A7"/>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algn="ctr">
                        <a:lnSpc>
                          <a:spcPct val="115000"/>
                        </a:lnSpc>
                        <a:spcBef>
                          <a:spcPts val="0"/>
                        </a:spcBef>
                        <a:spcAft>
                          <a:spcPts val="0"/>
                        </a:spcAft>
                      </a:pPr>
                      <a:r>
                        <a:rPr lang="en-US" sz="1800" b="1">
                          <a:effectLst/>
                          <a:latin typeface="+mn-lt"/>
                        </a:rPr>
                        <a:t>Life Science</a:t>
                      </a:r>
                      <a:endParaRPr lang="en-US" sz="1800" b="1">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AA33">
                        <a:lumMod val="40000"/>
                        <a:lumOff val="6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algn="ctr">
                        <a:lnSpc>
                          <a:spcPct val="115000"/>
                        </a:lnSpc>
                        <a:spcBef>
                          <a:spcPts val="0"/>
                        </a:spcBef>
                        <a:spcAft>
                          <a:spcPts val="0"/>
                        </a:spcAft>
                      </a:pPr>
                      <a:r>
                        <a:rPr lang="en-US" sz="1800" b="1">
                          <a:effectLst/>
                          <a:latin typeface="+mn-lt"/>
                        </a:rPr>
                        <a:t>Earth and Space Science</a:t>
                      </a:r>
                      <a:endParaRPr lang="en-US" sz="1800" b="1">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91A7">
                        <a:lumMod val="20000"/>
                        <a:lumOff val="80000"/>
                      </a:srgbClr>
                    </a:solidFill>
                  </a:tcPr>
                </a:tc>
                <a:extLst>
                  <a:ext uri="{0D108BD9-81ED-4DB2-BD59-A6C34878D82A}">
                    <a16:rowId xmlns:a16="http://schemas.microsoft.com/office/drawing/2014/main" val="10001"/>
                  </a:ext>
                </a:extLst>
              </a:tr>
              <a:tr h="970751">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algn="ctr">
                        <a:lnSpc>
                          <a:spcPct val="115000"/>
                        </a:lnSpc>
                        <a:spcBef>
                          <a:spcPts val="0"/>
                        </a:spcBef>
                        <a:spcAft>
                          <a:spcPts val="0"/>
                        </a:spcAft>
                      </a:pPr>
                      <a:r>
                        <a:rPr lang="en-US" sz="3200">
                          <a:effectLst/>
                        </a:rPr>
                        <a:t>7</a:t>
                      </a:r>
                      <a:r>
                        <a:rPr lang="en-US" sz="3200" baseline="30000">
                          <a:effectLst/>
                        </a:rPr>
                        <a:t>th</a:t>
                      </a:r>
                      <a:endParaRPr lang="en-US" sz="32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91A7"/>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algn="ctr">
                        <a:lnSpc>
                          <a:spcPct val="115000"/>
                        </a:lnSpc>
                        <a:spcBef>
                          <a:spcPts val="0"/>
                        </a:spcBef>
                        <a:spcAft>
                          <a:spcPts val="0"/>
                        </a:spcAft>
                      </a:pPr>
                      <a:r>
                        <a:rPr lang="en-US" sz="1800" b="1">
                          <a:effectLst/>
                          <a:latin typeface="+mn-lt"/>
                        </a:rPr>
                        <a:t>Earth and Space Science</a:t>
                      </a:r>
                      <a:endParaRPr lang="en-US" sz="1800" b="1">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91A7">
                        <a:lumMod val="20000"/>
                        <a:lumOff val="8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algn="ctr">
                        <a:lnSpc>
                          <a:spcPct val="115000"/>
                        </a:lnSpc>
                        <a:spcBef>
                          <a:spcPts val="0"/>
                        </a:spcBef>
                        <a:spcAft>
                          <a:spcPts val="0"/>
                        </a:spcAft>
                      </a:pPr>
                      <a:r>
                        <a:rPr lang="en-US" sz="1800" b="1">
                          <a:effectLst/>
                          <a:latin typeface="+mn-lt"/>
                        </a:rPr>
                        <a:t>Physical Science</a:t>
                      </a:r>
                      <a:endParaRPr lang="en-US" sz="1800" b="1">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32D2E">
                        <a:lumMod val="20000"/>
                        <a:lumOff val="80000"/>
                      </a:srgbClr>
                    </a:solidFill>
                  </a:tcPr>
                </a:tc>
                <a:extLst>
                  <a:ext uri="{0D108BD9-81ED-4DB2-BD59-A6C34878D82A}">
                    <a16:rowId xmlns:a16="http://schemas.microsoft.com/office/drawing/2014/main" val="10002"/>
                  </a:ext>
                </a:extLst>
              </a:tr>
              <a:tr h="1010879">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algn="ctr">
                        <a:lnSpc>
                          <a:spcPct val="115000"/>
                        </a:lnSpc>
                        <a:spcBef>
                          <a:spcPts val="0"/>
                        </a:spcBef>
                        <a:spcAft>
                          <a:spcPts val="0"/>
                        </a:spcAft>
                      </a:pPr>
                      <a:r>
                        <a:rPr lang="en-US" sz="3200">
                          <a:effectLst/>
                        </a:rPr>
                        <a:t>8</a:t>
                      </a:r>
                      <a:r>
                        <a:rPr lang="en-US" sz="3200" baseline="30000">
                          <a:effectLst/>
                        </a:rPr>
                        <a:t>th</a:t>
                      </a:r>
                      <a:endParaRPr lang="en-US" sz="32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91A7"/>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algn="ctr">
                        <a:lnSpc>
                          <a:spcPct val="115000"/>
                        </a:lnSpc>
                        <a:spcBef>
                          <a:spcPts val="0"/>
                        </a:spcBef>
                        <a:spcAft>
                          <a:spcPts val="0"/>
                        </a:spcAft>
                      </a:pPr>
                      <a:r>
                        <a:rPr lang="en-US" sz="1800" b="1">
                          <a:effectLst/>
                          <a:latin typeface="+mn-lt"/>
                        </a:rPr>
                        <a:t>Physical Science</a:t>
                      </a:r>
                      <a:endParaRPr lang="en-US" sz="1800" b="1">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32D2E">
                        <a:lumMod val="20000"/>
                        <a:lumOff val="8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algn="ctr">
                        <a:lnSpc>
                          <a:spcPct val="115000"/>
                        </a:lnSpc>
                        <a:spcBef>
                          <a:spcPts val="0"/>
                        </a:spcBef>
                        <a:spcAft>
                          <a:spcPts val="0"/>
                        </a:spcAft>
                      </a:pPr>
                      <a:r>
                        <a:rPr lang="en-US" sz="1800" b="1">
                          <a:effectLst/>
                          <a:latin typeface="+mn-lt"/>
                        </a:rPr>
                        <a:t>High School Biology</a:t>
                      </a:r>
                      <a:endParaRPr lang="en-US" sz="1800" b="1">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4305">
                        <a:lumMod val="20000"/>
                        <a:lumOff val="80000"/>
                      </a:srgbClr>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406116" y="990600"/>
            <a:ext cx="7975884" cy="400110"/>
          </a:xfrm>
          <a:prstGeom prst="rect">
            <a:avLst/>
          </a:prstGeom>
          <a:noFill/>
        </p:spPr>
        <p:txBody>
          <a:bodyPr wrap="square" rtlCol="0">
            <a:spAutoFit/>
          </a:bodyPr>
          <a:lstStyle/>
          <a:p>
            <a:r>
              <a:rPr lang="en-US" sz="2000" b="1" i="1" u="sng">
                <a:solidFill>
                  <a:srgbClr val="FF0000"/>
                </a:solidFill>
              </a:rPr>
              <a:t>Note</a:t>
            </a:r>
            <a:r>
              <a:rPr lang="en-US" sz="2000"/>
              <a:t>: Most students take Science Path I – </a:t>
            </a:r>
            <a:r>
              <a:rPr lang="en-US" sz="2000">
                <a:solidFill>
                  <a:srgbClr val="00B050"/>
                </a:solidFill>
              </a:rPr>
              <a:t>6</a:t>
            </a:r>
            <a:r>
              <a:rPr lang="en-US" sz="2000" baseline="30000">
                <a:solidFill>
                  <a:srgbClr val="00B050"/>
                </a:solidFill>
              </a:rPr>
              <a:t>th</a:t>
            </a:r>
            <a:r>
              <a:rPr lang="en-US" sz="2000">
                <a:solidFill>
                  <a:srgbClr val="00B050"/>
                </a:solidFill>
              </a:rPr>
              <a:t> Grade Life Science </a:t>
            </a:r>
          </a:p>
        </p:txBody>
      </p:sp>
    </p:spTree>
    <p:extLst>
      <p:ext uri="{BB962C8B-B14F-4D97-AF65-F5344CB8AC3E}">
        <p14:creationId xmlns:p14="http://schemas.microsoft.com/office/powerpoint/2010/main" val="199145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C6C6C-16D4-44C2-A28B-B14FA32DE5B0}"/>
              </a:ext>
            </a:extLst>
          </p:cNvPr>
          <p:cNvSpPr>
            <a:spLocks noGrp="1"/>
          </p:cNvSpPr>
          <p:nvPr>
            <p:ph type="title"/>
          </p:nvPr>
        </p:nvSpPr>
        <p:spPr/>
        <p:txBody>
          <a:bodyPr/>
          <a:lstStyle/>
          <a:p>
            <a:r>
              <a:rPr lang="en-US"/>
              <a:t>Life Science Units of Study</a:t>
            </a:r>
          </a:p>
        </p:txBody>
      </p:sp>
      <p:sp>
        <p:nvSpPr>
          <p:cNvPr id="3" name="Content Placeholder 2">
            <a:extLst>
              <a:ext uri="{FF2B5EF4-FFF2-40B4-BE49-F238E27FC236}">
                <a16:creationId xmlns:a16="http://schemas.microsoft.com/office/drawing/2014/main" id="{F7DA9202-A6BD-4FC0-8F44-4D8123381251}"/>
              </a:ext>
            </a:extLst>
          </p:cNvPr>
          <p:cNvSpPr>
            <a:spLocks noGrp="1"/>
          </p:cNvSpPr>
          <p:nvPr>
            <p:ph sz="quarter" idx="1"/>
          </p:nvPr>
        </p:nvSpPr>
        <p:spPr/>
        <p:txBody>
          <a:bodyPr>
            <a:normAutofit fontScale="92500" lnSpcReduction="10000"/>
          </a:bodyPr>
          <a:lstStyle/>
          <a:p>
            <a:r>
              <a:rPr lang="en-US">
                <a:solidFill>
                  <a:srgbClr val="00B050"/>
                </a:solidFill>
              </a:rPr>
              <a:t>Structure and Function includes:</a:t>
            </a:r>
          </a:p>
          <a:p>
            <a:pPr lvl="1">
              <a:buFont typeface="Wingdings" panose="05000000000000000000" pitchFamily="2" charset="2"/>
              <a:buChar char="v"/>
            </a:pPr>
            <a:r>
              <a:rPr lang="en-US"/>
              <a:t>Microscope use including live organisms</a:t>
            </a:r>
          </a:p>
          <a:p>
            <a:pPr lvl="1">
              <a:buFont typeface="Wingdings" panose="05000000000000000000" pitchFamily="2" charset="2"/>
              <a:buChar char="v"/>
            </a:pPr>
            <a:r>
              <a:rPr lang="en-US"/>
              <a:t>Photosynthesis and Cellular Respiration investigations</a:t>
            </a:r>
          </a:p>
          <a:p>
            <a:pPr lvl="1">
              <a:buFont typeface="Wingdings" panose="05000000000000000000" pitchFamily="2" charset="2"/>
              <a:buChar char="v"/>
            </a:pPr>
            <a:r>
              <a:rPr lang="en-US"/>
              <a:t>Detailed observation and communication skills</a:t>
            </a:r>
          </a:p>
          <a:p>
            <a:pPr marL="365760" lvl="1" indent="0">
              <a:buNone/>
            </a:pPr>
            <a:endParaRPr lang="en-US"/>
          </a:p>
          <a:p>
            <a:r>
              <a:rPr lang="en-US">
                <a:solidFill>
                  <a:srgbClr val="00B050"/>
                </a:solidFill>
              </a:rPr>
              <a:t>Genes and Molecular Machines includes:</a:t>
            </a:r>
          </a:p>
          <a:p>
            <a:pPr lvl="1">
              <a:buFont typeface="Wingdings" panose="05000000000000000000" pitchFamily="2" charset="2"/>
              <a:buChar char="v"/>
            </a:pPr>
            <a:r>
              <a:rPr lang="en-US"/>
              <a:t>Reproduction – flowering plants, fish and microorganisms</a:t>
            </a:r>
          </a:p>
          <a:p>
            <a:pPr lvl="1">
              <a:buFont typeface="Wingdings" panose="05000000000000000000" pitchFamily="2" charset="2"/>
              <a:buChar char="v"/>
            </a:pPr>
            <a:r>
              <a:rPr lang="en-US"/>
              <a:t>Reproduction cellular level - genes and mitosis</a:t>
            </a:r>
          </a:p>
          <a:p>
            <a:pPr lvl="1">
              <a:buFont typeface="Wingdings" panose="05000000000000000000" pitchFamily="2" charset="2"/>
              <a:buChar char="v"/>
            </a:pPr>
            <a:r>
              <a:rPr lang="en-US"/>
              <a:t>Inheritance of traits and Punnett Squares</a:t>
            </a:r>
          </a:p>
          <a:p>
            <a:pPr marL="365760" lvl="1" indent="0">
              <a:buNone/>
            </a:pPr>
            <a:endParaRPr lang="en-US"/>
          </a:p>
          <a:p>
            <a:r>
              <a:rPr lang="en-US">
                <a:solidFill>
                  <a:srgbClr val="00B050"/>
                </a:solidFill>
              </a:rPr>
              <a:t>Ecosystems and Their Interaction includes:</a:t>
            </a:r>
          </a:p>
          <a:p>
            <a:pPr lvl="1">
              <a:buFont typeface="Wingdings" panose="05000000000000000000" pitchFamily="2" charset="2"/>
              <a:buChar char="v"/>
            </a:pPr>
            <a:r>
              <a:rPr lang="en-US"/>
              <a:t>Use class ponds as lens for ecosystems work</a:t>
            </a:r>
          </a:p>
          <a:p>
            <a:pPr lvl="1">
              <a:buFont typeface="Wingdings" panose="05000000000000000000" pitchFamily="2" charset="2"/>
              <a:buChar char="v"/>
            </a:pPr>
            <a:r>
              <a:rPr lang="en-US"/>
              <a:t>Natural and artificial selection</a:t>
            </a:r>
          </a:p>
          <a:p>
            <a:pPr lvl="1">
              <a:buFont typeface="Wingdings" panose="05000000000000000000" pitchFamily="2" charset="2"/>
              <a:buChar char="v"/>
            </a:pPr>
            <a:r>
              <a:rPr lang="en-US"/>
              <a:t>Changes over time, data table analysis and graphing</a:t>
            </a:r>
          </a:p>
          <a:p>
            <a:pPr lvl="1">
              <a:buFont typeface="Wingdings" panose="05000000000000000000" pitchFamily="2" charset="2"/>
              <a:buChar char="v"/>
            </a:pPr>
            <a:endParaRPr lang="en-US"/>
          </a:p>
          <a:p>
            <a:endParaRPr lang="en-US"/>
          </a:p>
          <a:p>
            <a:pPr marL="365760" lvl="1" indent="0">
              <a:buNone/>
            </a:pPr>
            <a:endParaRPr lang="en-US"/>
          </a:p>
        </p:txBody>
      </p:sp>
    </p:spTree>
    <p:extLst>
      <p:ext uri="{BB962C8B-B14F-4D97-AF65-F5344CB8AC3E}">
        <p14:creationId xmlns:p14="http://schemas.microsoft.com/office/powerpoint/2010/main" val="2023991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 y="152400"/>
            <a:ext cx="4495800" cy="2625015"/>
          </a:xfrm>
          <a:prstGeom prst="rect">
            <a:avLst/>
          </a:prstGeom>
        </p:spPr>
      </p:pic>
      <p:pic>
        <p:nvPicPr>
          <p:cNvPr id="5" name="Picture 4"/>
          <p:cNvPicPr>
            <a:picLocks noChangeAspect="1"/>
          </p:cNvPicPr>
          <p:nvPr/>
        </p:nvPicPr>
        <p:blipFill>
          <a:blip r:embed="rId3"/>
          <a:stretch>
            <a:fillRect/>
          </a:stretch>
        </p:blipFill>
        <p:spPr>
          <a:xfrm>
            <a:off x="4267200" y="685800"/>
            <a:ext cx="3829050" cy="2915584"/>
          </a:xfrm>
          <a:prstGeom prst="rect">
            <a:avLst/>
          </a:prstGeom>
        </p:spPr>
      </p:pic>
      <p:pic>
        <p:nvPicPr>
          <p:cNvPr id="6" name="Picture 5"/>
          <p:cNvPicPr>
            <a:picLocks noChangeAspect="1"/>
          </p:cNvPicPr>
          <p:nvPr/>
        </p:nvPicPr>
        <p:blipFill>
          <a:blip r:embed="rId4"/>
          <a:stretch>
            <a:fillRect/>
          </a:stretch>
        </p:blipFill>
        <p:spPr>
          <a:xfrm>
            <a:off x="457200" y="2971800"/>
            <a:ext cx="4038600" cy="3150776"/>
          </a:xfrm>
          <a:prstGeom prst="rect">
            <a:avLst/>
          </a:prstGeom>
        </p:spPr>
      </p:pic>
      <p:pic>
        <p:nvPicPr>
          <p:cNvPr id="7" name="Picture 6"/>
          <p:cNvPicPr>
            <a:picLocks noChangeAspect="1"/>
          </p:cNvPicPr>
          <p:nvPr/>
        </p:nvPicPr>
        <p:blipFill>
          <a:blip r:embed="rId5"/>
          <a:stretch>
            <a:fillRect/>
          </a:stretch>
        </p:blipFill>
        <p:spPr>
          <a:xfrm>
            <a:off x="4699274" y="3420378"/>
            <a:ext cx="4040399" cy="3132822"/>
          </a:xfrm>
          <a:prstGeom prst="rect">
            <a:avLst/>
          </a:prstGeom>
        </p:spPr>
      </p:pic>
    </p:spTree>
    <p:extLst>
      <p:ext uri="{BB962C8B-B14F-4D97-AF65-F5344CB8AC3E}">
        <p14:creationId xmlns:p14="http://schemas.microsoft.com/office/powerpoint/2010/main" val="796635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anchor="b">
            <a:noAutofit/>
          </a:bodyPr>
          <a:lstStyle/>
          <a:p>
            <a:r>
              <a:rPr lang="en-US" sz="4800" i="1" cap="none">
                <a:solidFill>
                  <a:schemeClr val="accent1">
                    <a:lumMod val="75000"/>
                  </a:schemeClr>
                </a:solidFill>
              </a:rPr>
              <a:t>PCMS STUDENTS ARE</a:t>
            </a:r>
            <a:endParaRPr lang="en-US" sz="4800" i="1">
              <a:solidFill>
                <a:schemeClr val="accent1">
                  <a:lumMod val="75000"/>
                </a:schemeClr>
              </a:solidFill>
            </a:endParaRPr>
          </a:p>
        </p:txBody>
      </p:sp>
      <p:sp>
        <p:nvSpPr>
          <p:cNvPr id="3" name="Content Placeholder 2"/>
          <p:cNvSpPr>
            <a:spLocks noGrp="1"/>
          </p:cNvSpPr>
          <p:nvPr>
            <p:ph sz="quarter" idx="1"/>
          </p:nvPr>
        </p:nvSpPr>
        <p:spPr>
          <a:xfrm>
            <a:off x="457200" y="1984248"/>
            <a:ext cx="7467600" cy="4873752"/>
          </a:xfrm>
        </p:spPr>
        <p:txBody>
          <a:bodyPr vert="horz" lIns="91440" tIns="45720" rIns="91440" bIns="45720" anchor="t">
            <a:normAutofit/>
          </a:bodyPr>
          <a:lstStyle/>
          <a:p>
            <a:pPr marL="0" indent="0">
              <a:buNone/>
            </a:pPr>
            <a:r>
              <a:rPr lang="en-US" sz="40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RESPECTFUL</a:t>
            </a:r>
            <a:endParaRPr lang="en-US" sz="4000"/>
          </a:p>
          <a:p>
            <a:pPr marL="365760" lvl="1" indent="0">
              <a:buNone/>
            </a:pPr>
            <a:r>
              <a:rPr lang="en-US" sz="3200">
                <a:solidFill>
                  <a:schemeClr val="accent1">
                    <a:lumMod val="75000"/>
                  </a:schemeClr>
                </a:solidFill>
              </a:rPr>
              <a:t>Of others</a:t>
            </a:r>
          </a:p>
          <a:p>
            <a:pPr marL="0" indent="0">
              <a:buNone/>
            </a:pPr>
            <a:r>
              <a:rPr lang="en-US" sz="40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RESPONSIBLE</a:t>
            </a:r>
          </a:p>
          <a:p>
            <a:pPr marL="365760" lvl="1" indent="0">
              <a:buNone/>
            </a:pPr>
            <a:r>
              <a:rPr lang="en-US" sz="3200">
                <a:solidFill>
                  <a:schemeClr val="accent2"/>
                </a:solidFill>
              </a:rPr>
              <a:t>For themselves</a:t>
            </a:r>
          </a:p>
          <a:p>
            <a:pPr marL="0" indent="0">
              <a:buNone/>
            </a:pPr>
            <a:r>
              <a:rPr lang="en-US" sz="40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SAFE</a:t>
            </a:r>
          </a:p>
          <a:p>
            <a:pPr marL="365760" lvl="1" indent="0">
              <a:buNone/>
            </a:pPr>
            <a:r>
              <a:rPr lang="en-US" sz="3200">
                <a:solidFill>
                  <a:schemeClr val="accent2"/>
                </a:solidFill>
              </a:rPr>
              <a:t>To learn</a:t>
            </a:r>
          </a:p>
          <a:p>
            <a:pPr marL="0" indent="0">
              <a:buNone/>
            </a:pPr>
            <a:endParaRPr lang="en-US"/>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8175" t="22108" r="5899" b="1966"/>
          <a:stretch/>
        </p:blipFill>
        <p:spPr>
          <a:xfrm>
            <a:off x="4800600" y="1814741"/>
            <a:ext cx="5029200" cy="4871270"/>
          </a:xfrm>
          <a:prstGeom prst="rect">
            <a:avLst/>
          </a:prstGeom>
        </p:spPr>
      </p:pic>
    </p:spTree>
    <p:extLst>
      <p:ext uri="{BB962C8B-B14F-4D97-AF65-F5344CB8AC3E}">
        <p14:creationId xmlns:p14="http://schemas.microsoft.com/office/powerpoint/2010/main" val="1780345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normAutofit/>
          </a:bodyPr>
          <a:lstStyle/>
          <a:p>
            <a:r>
              <a:rPr lang="en-US" sz="3200">
                <a:solidFill>
                  <a:schemeClr val="accent1">
                    <a:lumMod val="75000"/>
                  </a:schemeClr>
                </a:solidFill>
              </a:rPr>
              <a:t>Considering Science Path II? Readiness Recommendations include</a:t>
            </a:r>
            <a:endParaRPr lang="en-US" sz="3200"/>
          </a:p>
        </p:txBody>
      </p:sp>
      <p:sp>
        <p:nvSpPr>
          <p:cNvPr id="3" name="Content Placeholder 2"/>
          <p:cNvSpPr>
            <a:spLocks noGrp="1"/>
          </p:cNvSpPr>
          <p:nvPr>
            <p:ph sz="quarter" idx="1"/>
          </p:nvPr>
        </p:nvSpPr>
        <p:spPr/>
        <p:txBody>
          <a:bodyPr vert="horz" lIns="91440" tIns="45720" rIns="91440" bIns="45720" anchor="b">
            <a:normAutofit/>
          </a:bodyPr>
          <a:lstStyle/>
          <a:p>
            <a:pPr>
              <a:buChar char="v"/>
            </a:pPr>
            <a:r>
              <a:rPr lang="en-US"/>
              <a:t>History of Report Cards at Level 4</a:t>
            </a:r>
          </a:p>
          <a:p>
            <a:pPr>
              <a:buChar char="v"/>
            </a:pPr>
            <a:r>
              <a:rPr lang="en-US"/>
              <a:t>Prior exposure to Life Science concepts</a:t>
            </a:r>
          </a:p>
          <a:p>
            <a:pPr>
              <a:buChar char="v"/>
            </a:pPr>
            <a:r>
              <a:rPr lang="en-US"/>
              <a:t>Enrolled in advanced math pathway</a:t>
            </a:r>
          </a:p>
          <a:p>
            <a:endParaRPr lang="en-US"/>
          </a:p>
        </p:txBody>
      </p:sp>
      <p:graphicFrame>
        <p:nvGraphicFramePr>
          <p:cNvPr id="5" name="Table 4"/>
          <p:cNvGraphicFramePr>
            <a:graphicFrameLocks noGrp="1"/>
          </p:cNvGraphicFramePr>
          <p:nvPr/>
        </p:nvGraphicFramePr>
        <p:xfrm>
          <a:off x="457200" y="1905000"/>
          <a:ext cx="7467600" cy="2260600"/>
        </p:xfrm>
        <a:graphic>
          <a:graphicData uri="http://schemas.openxmlformats.org/drawingml/2006/table">
            <a:tbl>
              <a:tblPr firstRow="1" bandRow="1">
                <a:tableStyleId>{5C22544A-7EE6-4342-B048-85BDC9FD1C3A}</a:tableStyleId>
              </a:tblPr>
              <a:tblGrid>
                <a:gridCol w="1866900">
                  <a:extLst>
                    <a:ext uri="{9D8B030D-6E8A-4147-A177-3AD203B41FA5}">
                      <a16:colId xmlns:a16="http://schemas.microsoft.com/office/drawing/2014/main" val="20000"/>
                    </a:ext>
                  </a:extLst>
                </a:gridCol>
                <a:gridCol w="1866900">
                  <a:extLst>
                    <a:ext uri="{9D8B030D-6E8A-4147-A177-3AD203B41FA5}">
                      <a16:colId xmlns:a16="http://schemas.microsoft.com/office/drawing/2014/main" val="20001"/>
                    </a:ext>
                  </a:extLst>
                </a:gridCol>
                <a:gridCol w="1866900">
                  <a:extLst>
                    <a:ext uri="{9D8B030D-6E8A-4147-A177-3AD203B41FA5}">
                      <a16:colId xmlns:a16="http://schemas.microsoft.com/office/drawing/2014/main" val="20002"/>
                    </a:ext>
                  </a:extLst>
                </a:gridCol>
                <a:gridCol w="1866900">
                  <a:extLst>
                    <a:ext uri="{9D8B030D-6E8A-4147-A177-3AD203B41FA5}">
                      <a16:colId xmlns:a16="http://schemas.microsoft.com/office/drawing/2014/main" val="20003"/>
                    </a:ext>
                  </a:extLst>
                </a:gridCol>
              </a:tblGrid>
              <a:tr h="1270000">
                <a:tc>
                  <a:txBody>
                    <a:bodyPr/>
                    <a:lstStyle/>
                    <a:p>
                      <a:endParaRPr lang="en-US"/>
                    </a:p>
                  </a:txBody>
                  <a:tcPr/>
                </a:tc>
                <a:tc>
                  <a:txBody>
                    <a:bodyPr/>
                    <a:lstStyle/>
                    <a:p>
                      <a:pPr algn="ctr"/>
                      <a:endParaRPr lang="en-US"/>
                    </a:p>
                    <a:p>
                      <a:pPr algn="ctr"/>
                      <a:r>
                        <a:rPr lang="en-US"/>
                        <a:t>4</a:t>
                      </a:r>
                      <a:r>
                        <a:rPr lang="en-US" baseline="30000"/>
                        <a:t>th</a:t>
                      </a:r>
                      <a:r>
                        <a:rPr lang="en-US"/>
                        <a:t> Grade SBA</a:t>
                      </a:r>
                    </a:p>
                    <a:p>
                      <a:pPr algn="ctr"/>
                      <a:r>
                        <a:rPr lang="en-US"/>
                        <a:t>ELA</a:t>
                      </a:r>
                    </a:p>
                  </a:txBody>
                  <a:tcPr/>
                </a:tc>
                <a:tc>
                  <a:txBody>
                    <a:bodyPr/>
                    <a:lstStyle/>
                    <a:p>
                      <a:endParaRPr lang="en-US"/>
                    </a:p>
                    <a:p>
                      <a:pPr algn="ctr"/>
                      <a:r>
                        <a:rPr lang="en-US"/>
                        <a:t>4</a:t>
                      </a:r>
                      <a:r>
                        <a:rPr lang="en-US" baseline="30000"/>
                        <a:t>th</a:t>
                      </a:r>
                      <a:r>
                        <a:rPr lang="en-US"/>
                        <a:t> Grade SBA</a:t>
                      </a:r>
                    </a:p>
                    <a:p>
                      <a:pPr algn="ctr"/>
                      <a:r>
                        <a:rPr lang="en-US"/>
                        <a:t>Math</a:t>
                      </a:r>
                    </a:p>
                  </a:txBody>
                  <a:tcPr/>
                </a:tc>
                <a:tc>
                  <a:txBody>
                    <a:bodyPr/>
                    <a:lstStyle/>
                    <a:p>
                      <a:pPr lvl="0" algn="ctr">
                        <a:buNone/>
                      </a:pPr>
                      <a:r>
                        <a:rPr lang="en-US"/>
                        <a:t>iReady </a:t>
                      </a:r>
                    </a:p>
                    <a:p>
                      <a:pPr lvl="0" algn="ctr">
                        <a:buNone/>
                      </a:pPr>
                      <a:r>
                        <a:rPr lang="en-US"/>
                        <a:t>Scores</a:t>
                      </a:r>
                    </a:p>
                  </a:txBody>
                  <a:tcPr/>
                </a:tc>
                <a:extLst>
                  <a:ext uri="{0D108BD9-81ED-4DB2-BD59-A6C34878D82A}">
                    <a16:rowId xmlns:a16="http://schemas.microsoft.com/office/drawing/2014/main" val="10000"/>
                  </a:ext>
                </a:extLst>
              </a:tr>
              <a:tr h="990600">
                <a:tc>
                  <a:txBody>
                    <a:bodyPr/>
                    <a:lstStyle/>
                    <a:p>
                      <a:pPr algn="ctr"/>
                      <a:endParaRPr lang="en-US"/>
                    </a:p>
                    <a:p>
                      <a:pPr algn="ctr"/>
                      <a:r>
                        <a:rPr lang="en-US"/>
                        <a:t>Recommended</a:t>
                      </a:r>
                    </a:p>
                    <a:p>
                      <a:pPr algn="ctr"/>
                      <a:r>
                        <a:rPr lang="en-US"/>
                        <a:t>Score</a:t>
                      </a:r>
                    </a:p>
                  </a:txBody>
                  <a:tcPr/>
                </a:tc>
                <a:tc>
                  <a:txBody>
                    <a:bodyPr/>
                    <a:lstStyle/>
                    <a:p>
                      <a:pPr algn="ctr"/>
                      <a:endParaRPr lang="en-US"/>
                    </a:p>
                    <a:p>
                      <a:pPr algn="ctr"/>
                      <a:r>
                        <a:rPr lang="en-US"/>
                        <a:t>Level 4</a:t>
                      </a:r>
                    </a:p>
                  </a:txBody>
                  <a:tcPr/>
                </a:tc>
                <a:tc>
                  <a:txBody>
                    <a:bodyPr/>
                    <a:lstStyle/>
                    <a:p>
                      <a:pPr algn="ctr"/>
                      <a:endParaRPr lang="en-US"/>
                    </a:p>
                    <a:p>
                      <a:pPr algn="ctr"/>
                      <a:r>
                        <a:rPr lang="en-US"/>
                        <a:t>Level 4</a:t>
                      </a:r>
                    </a:p>
                  </a:txBody>
                  <a:tcPr/>
                </a:tc>
                <a:tc>
                  <a:txBody>
                    <a:bodyPr/>
                    <a:lstStyle/>
                    <a:p>
                      <a:pPr algn="ctr"/>
                      <a:endParaRPr lang="en-US"/>
                    </a:p>
                    <a:p>
                      <a:pPr lvl="0" algn="ctr">
                        <a:buNone/>
                      </a:pPr>
                      <a:r>
                        <a:rPr lang="en-US"/>
                        <a:t>Level 4</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29813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81000"/>
            <a:ext cx="7924800" cy="1143000"/>
          </a:xfrm>
        </p:spPr>
        <p:txBody>
          <a:bodyPr>
            <a:normAutofit/>
          </a:bodyPr>
          <a:lstStyle/>
          <a:p>
            <a:r>
              <a:rPr lang="en-US" sz="3200">
                <a:solidFill>
                  <a:schemeClr val="accent1">
                    <a:lumMod val="75000"/>
                  </a:schemeClr>
                </a:solidFill>
              </a:rPr>
              <a:t>6</a:t>
            </a:r>
            <a:r>
              <a:rPr lang="en-US" sz="3200" baseline="30000">
                <a:solidFill>
                  <a:schemeClr val="accent1">
                    <a:lumMod val="75000"/>
                  </a:schemeClr>
                </a:solidFill>
              </a:rPr>
              <a:t>th</a:t>
            </a:r>
            <a:r>
              <a:rPr lang="en-US" sz="3200">
                <a:solidFill>
                  <a:schemeClr val="accent1">
                    <a:lumMod val="75000"/>
                  </a:schemeClr>
                </a:solidFill>
              </a:rPr>
              <a:t> Grade Math Alignment</a:t>
            </a:r>
            <a:endParaRPr lang="en-US" sz="3200"/>
          </a:p>
        </p:txBody>
      </p:sp>
      <p:graphicFrame>
        <p:nvGraphicFramePr>
          <p:cNvPr id="4" name="Table 3"/>
          <p:cNvGraphicFramePr>
            <a:graphicFrameLocks noGrp="1"/>
          </p:cNvGraphicFramePr>
          <p:nvPr/>
        </p:nvGraphicFramePr>
        <p:xfrm>
          <a:off x="685801" y="1905000"/>
          <a:ext cx="7658100" cy="4311161"/>
        </p:xfrm>
        <a:graphic>
          <a:graphicData uri="http://schemas.openxmlformats.org/drawingml/2006/table">
            <a:tbl>
              <a:tblPr firstRow="1" firstCol="1" bandRow="1">
                <a:tableStyleId>{5C22544A-7EE6-4342-B048-85BDC9FD1C3A}</a:tableStyleId>
              </a:tblPr>
              <a:tblGrid>
                <a:gridCol w="1219199">
                  <a:extLst>
                    <a:ext uri="{9D8B030D-6E8A-4147-A177-3AD203B41FA5}">
                      <a16:colId xmlns:a16="http://schemas.microsoft.com/office/drawing/2014/main" val="20000"/>
                    </a:ext>
                  </a:extLst>
                </a:gridCol>
                <a:gridCol w="3047053">
                  <a:extLst>
                    <a:ext uri="{9D8B030D-6E8A-4147-A177-3AD203B41FA5}">
                      <a16:colId xmlns:a16="http://schemas.microsoft.com/office/drawing/2014/main" val="20001"/>
                    </a:ext>
                  </a:extLst>
                </a:gridCol>
                <a:gridCol w="3391848">
                  <a:extLst>
                    <a:ext uri="{9D8B030D-6E8A-4147-A177-3AD203B41FA5}">
                      <a16:colId xmlns:a16="http://schemas.microsoft.com/office/drawing/2014/main" val="20002"/>
                    </a:ext>
                  </a:extLst>
                </a:gridCol>
              </a:tblGrid>
              <a:tr h="658842">
                <a:tc>
                  <a:txBody>
                    <a:bodyPr/>
                    <a:lstStyle/>
                    <a:p>
                      <a:pPr marL="0" marR="0" algn="ctr">
                        <a:lnSpc>
                          <a:spcPct val="115000"/>
                        </a:lnSpc>
                        <a:spcBef>
                          <a:spcPts val="0"/>
                        </a:spcBef>
                        <a:spcAft>
                          <a:spcPts val="0"/>
                        </a:spcAft>
                      </a:pPr>
                      <a:r>
                        <a:rPr lang="en-US" sz="2000">
                          <a:effectLst/>
                          <a:latin typeface="Calibri"/>
                          <a:ea typeface="Times New Roman"/>
                          <a:cs typeface="Times New Roman"/>
                        </a:rPr>
                        <a:t>Grade </a:t>
                      </a:r>
                    </a:p>
                  </a:txBody>
                  <a:tcPr marL="68580" marR="68580" marT="0" marB="0" anchor="ctr"/>
                </a:tc>
                <a:tc>
                  <a:txBody>
                    <a:bodyPr/>
                    <a:lstStyle/>
                    <a:p>
                      <a:pPr marL="0" marR="0" algn="ctr">
                        <a:lnSpc>
                          <a:spcPct val="115000"/>
                        </a:lnSpc>
                        <a:spcBef>
                          <a:spcPts val="0"/>
                        </a:spcBef>
                        <a:spcAft>
                          <a:spcPts val="0"/>
                        </a:spcAft>
                      </a:pPr>
                      <a:r>
                        <a:rPr lang="en-US" sz="2400">
                          <a:effectLst/>
                        </a:rPr>
                        <a:t>Math You Picked</a:t>
                      </a:r>
                      <a:endParaRPr lang="en-US" sz="2400">
                        <a:effectLst/>
                        <a:latin typeface="Calibri"/>
                        <a:ea typeface="Times New Roman"/>
                        <a:cs typeface="Times New Roman"/>
                      </a:endParaRPr>
                    </a:p>
                  </a:txBody>
                  <a:tcPr marL="68580" marR="68580" marT="0" marB="0" anchor="ctr">
                    <a:solidFill>
                      <a:srgbClr val="00B050"/>
                    </a:solidFill>
                  </a:tcPr>
                </a:tc>
                <a:tc>
                  <a:txBody>
                    <a:bodyPr/>
                    <a:lstStyle/>
                    <a:p>
                      <a:pPr marL="0" marR="0" algn="ctr">
                        <a:lnSpc>
                          <a:spcPct val="115000"/>
                        </a:lnSpc>
                        <a:spcBef>
                          <a:spcPts val="0"/>
                        </a:spcBef>
                        <a:spcAft>
                          <a:spcPts val="0"/>
                        </a:spcAft>
                      </a:pPr>
                      <a:r>
                        <a:rPr lang="en-US" sz="2400">
                          <a:effectLst/>
                        </a:rPr>
                        <a:t>Best Science Choices</a:t>
                      </a:r>
                      <a:endParaRPr lang="en-US" sz="2400">
                        <a:effectLst/>
                        <a:latin typeface="Calibri"/>
                        <a:ea typeface="Times New Roman"/>
                        <a:cs typeface="Times New Roman"/>
                      </a:endParaRPr>
                    </a:p>
                  </a:txBody>
                  <a:tcPr marL="68580" marR="68580" marT="0" marB="0" anchor="ctr">
                    <a:solidFill>
                      <a:srgbClr val="00B050"/>
                    </a:solidFill>
                  </a:tcPr>
                </a:tc>
                <a:extLst>
                  <a:ext uri="{0D108BD9-81ED-4DB2-BD59-A6C34878D82A}">
                    <a16:rowId xmlns:a16="http://schemas.microsoft.com/office/drawing/2014/main" val="10000"/>
                  </a:ext>
                </a:extLst>
              </a:tr>
              <a:tr h="708338">
                <a:tc>
                  <a:txBody>
                    <a:bodyPr/>
                    <a:lstStyle/>
                    <a:p>
                      <a:pPr marL="0" marR="0" algn="ctr">
                        <a:lnSpc>
                          <a:spcPct val="115000"/>
                        </a:lnSpc>
                        <a:spcBef>
                          <a:spcPts val="0"/>
                        </a:spcBef>
                        <a:spcAft>
                          <a:spcPts val="0"/>
                        </a:spcAft>
                      </a:pPr>
                      <a:r>
                        <a:rPr lang="en-US" sz="2800">
                          <a:effectLst/>
                          <a:latin typeface="Calibri"/>
                          <a:ea typeface="Times New Roman"/>
                          <a:cs typeface="Times New Roman"/>
                        </a:rPr>
                        <a:t>6</a:t>
                      </a:r>
                      <a:r>
                        <a:rPr lang="en-US" sz="2800" baseline="30000">
                          <a:effectLst/>
                          <a:latin typeface="Calibri"/>
                          <a:ea typeface="Times New Roman"/>
                          <a:cs typeface="Times New Roman"/>
                        </a:rPr>
                        <a:t>th</a:t>
                      </a:r>
                      <a:r>
                        <a:rPr lang="en-US" sz="2800">
                          <a:effectLst/>
                          <a:latin typeface="Calibri"/>
                          <a:ea typeface="Times New Roman"/>
                          <a:cs typeface="Times New Roman"/>
                        </a:rPr>
                        <a:t> </a:t>
                      </a:r>
                    </a:p>
                  </a:txBody>
                  <a:tcPr marL="68580" marR="68580" marT="0" marB="0" anchor="ctr"/>
                </a:tc>
                <a:tc>
                  <a:txBody>
                    <a:bodyPr/>
                    <a:lstStyle/>
                    <a:p>
                      <a:pPr marL="0" marR="0" algn="ctr">
                        <a:lnSpc>
                          <a:spcPct val="115000"/>
                        </a:lnSpc>
                        <a:spcBef>
                          <a:spcPts val="0"/>
                        </a:spcBef>
                        <a:spcAft>
                          <a:spcPts val="0"/>
                        </a:spcAft>
                      </a:pPr>
                      <a:r>
                        <a:rPr lang="en-US" sz="1800" b="1">
                          <a:effectLst/>
                          <a:latin typeface="+mn-lt"/>
                        </a:rPr>
                        <a:t>Math 1</a:t>
                      </a:r>
                      <a:endParaRPr lang="en-US" sz="1800" b="1">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mn-lt"/>
                        </a:rPr>
                        <a:t>Life Science</a:t>
                      </a:r>
                      <a:endParaRPr lang="en-US" sz="1800" b="1">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1"/>
                  </a:ext>
                </a:extLst>
              </a:tr>
              <a:tr h="708338">
                <a:tc>
                  <a:txBody>
                    <a:bodyPr/>
                    <a:lstStyle/>
                    <a:p>
                      <a:pPr marL="0" marR="0" algn="ctr">
                        <a:lnSpc>
                          <a:spcPct val="115000"/>
                        </a:lnSpc>
                        <a:spcBef>
                          <a:spcPts val="0"/>
                        </a:spcBef>
                        <a:spcAft>
                          <a:spcPts val="0"/>
                        </a:spcAft>
                      </a:pPr>
                      <a:r>
                        <a:rPr lang="en-US" sz="2800">
                          <a:effectLst/>
                          <a:latin typeface="Calibri"/>
                          <a:ea typeface="Times New Roman"/>
                          <a:cs typeface="Times New Roman"/>
                        </a:rPr>
                        <a:t>6</a:t>
                      </a:r>
                      <a:r>
                        <a:rPr lang="en-US" sz="2800" baseline="30000">
                          <a:effectLst/>
                          <a:latin typeface="Calibri"/>
                          <a:ea typeface="Times New Roman"/>
                          <a:cs typeface="Times New Roman"/>
                        </a:rPr>
                        <a:t>th</a:t>
                      </a:r>
                      <a:endParaRPr lang="en-US" sz="28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mn-lt"/>
                        </a:rPr>
                        <a:t>Math 1/2</a:t>
                      </a:r>
                      <a:endParaRPr lang="en-US" sz="1800" b="1">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mn-lt"/>
                        </a:rPr>
                        <a:t>Life Science</a:t>
                      </a:r>
                      <a:endParaRPr lang="en-US" sz="1800" b="1">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2"/>
                  </a:ext>
                </a:extLst>
              </a:tr>
              <a:tr h="637504">
                <a:tc>
                  <a:txBody>
                    <a:bodyPr/>
                    <a:lstStyle/>
                    <a:p>
                      <a:pPr marL="0" marR="0" algn="ctr">
                        <a:lnSpc>
                          <a:spcPct val="115000"/>
                        </a:lnSpc>
                        <a:spcBef>
                          <a:spcPts val="0"/>
                        </a:spcBef>
                        <a:spcAft>
                          <a:spcPts val="0"/>
                        </a:spcAft>
                      </a:pPr>
                      <a:r>
                        <a:rPr lang="en-US" sz="2800">
                          <a:effectLst/>
                          <a:latin typeface="Calibri"/>
                          <a:ea typeface="Times New Roman"/>
                          <a:cs typeface="Times New Roman"/>
                        </a:rPr>
                        <a:t>6</a:t>
                      </a:r>
                      <a:r>
                        <a:rPr lang="en-US" sz="2800" baseline="30000">
                          <a:effectLst/>
                          <a:latin typeface="Calibri"/>
                          <a:ea typeface="Times New Roman"/>
                          <a:cs typeface="Times New Roman"/>
                        </a:rPr>
                        <a:t>th</a:t>
                      </a:r>
                      <a:r>
                        <a:rPr lang="en-US" sz="2800">
                          <a:effectLst/>
                          <a:latin typeface="Calibri"/>
                          <a:ea typeface="Times New Roman"/>
                          <a:cs typeface="Times New Roman"/>
                        </a:rPr>
                        <a:t> </a:t>
                      </a:r>
                    </a:p>
                  </a:txBody>
                  <a:tcPr marL="68580" marR="68580" marT="0" marB="0" anchor="ctr"/>
                </a:tc>
                <a:tc>
                  <a:txBody>
                    <a:bodyPr/>
                    <a:lstStyle/>
                    <a:p>
                      <a:pPr marL="0" marR="0" algn="ctr">
                        <a:lnSpc>
                          <a:spcPct val="115000"/>
                        </a:lnSpc>
                        <a:spcBef>
                          <a:spcPts val="0"/>
                        </a:spcBef>
                        <a:spcAft>
                          <a:spcPts val="0"/>
                        </a:spcAft>
                      </a:pPr>
                      <a:r>
                        <a:rPr lang="en-US" sz="1800" b="1">
                          <a:effectLst/>
                          <a:latin typeface="+mn-lt"/>
                        </a:rPr>
                        <a:t>Math 2/3</a:t>
                      </a:r>
                      <a:endParaRPr lang="en-US" sz="1800" b="1">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mn-lt"/>
                          <a:ea typeface="Times New Roman"/>
                          <a:cs typeface="Times New Roman"/>
                        </a:rPr>
                        <a:t>Life Science OR Earth and Space Science</a:t>
                      </a:r>
                    </a:p>
                  </a:txBody>
                  <a:tcPr marL="68580" marR="68580" marT="0" marB="0" anchor="ctr"/>
                </a:tc>
                <a:extLst>
                  <a:ext uri="{0D108BD9-81ED-4DB2-BD59-A6C34878D82A}">
                    <a16:rowId xmlns:a16="http://schemas.microsoft.com/office/drawing/2014/main" val="10003"/>
                  </a:ext>
                </a:extLst>
              </a:tr>
              <a:tr h="828668">
                <a:tc>
                  <a:txBody>
                    <a:bodyPr/>
                    <a:lstStyle/>
                    <a:p>
                      <a:pPr marL="0" marR="0" algn="ctr">
                        <a:lnSpc>
                          <a:spcPct val="115000"/>
                        </a:lnSpc>
                        <a:spcBef>
                          <a:spcPts val="0"/>
                        </a:spcBef>
                        <a:spcAft>
                          <a:spcPts val="0"/>
                        </a:spcAft>
                      </a:pPr>
                      <a:r>
                        <a:rPr lang="en-US" sz="2800">
                          <a:effectLst/>
                          <a:latin typeface="Calibri"/>
                          <a:ea typeface="Times New Roman"/>
                          <a:cs typeface="Times New Roman"/>
                        </a:rPr>
                        <a:t>6</a:t>
                      </a:r>
                      <a:r>
                        <a:rPr lang="en-US" sz="2800" baseline="30000">
                          <a:effectLst/>
                          <a:latin typeface="Calibri"/>
                          <a:ea typeface="Times New Roman"/>
                          <a:cs typeface="Times New Roman"/>
                        </a:rPr>
                        <a:t>th</a:t>
                      </a:r>
                      <a:r>
                        <a:rPr lang="en-US" sz="2800">
                          <a:effectLst/>
                          <a:latin typeface="Calibri"/>
                          <a:ea typeface="Times New Roman"/>
                          <a:cs typeface="Times New Roman"/>
                        </a:rPr>
                        <a:t> Rare Choice</a:t>
                      </a:r>
                    </a:p>
                  </a:txBody>
                  <a:tcPr marL="68580" marR="68580" marT="0" marB="0" anchor="ctr"/>
                </a:tc>
                <a:tc>
                  <a:txBody>
                    <a:bodyPr/>
                    <a:lstStyle/>
                    <a:p>
                      <a:pPr marL="0" marR="0" algn="ctr">
                        <a:lnSpc>
                          <a:spcPct val="115000"/>
                        </a:lnSpc>
                        <a:spcBef>
                          <a:spcPts val="0"/>
                        </a:spcBef>
                        <a:spcAft>
                          <a:spcPts val="0"/>
                        </a:spcAft>
                      </a:pPr>
                      <a:r>
                        <a:rPr lang="en-US" sz="1800" b="1">
                          <a:effectLst/>
                          <a:latin typeface="+mn-lt"/>
                          <a:ea typeface="Times New Roman"/>
                          <a:cs typeface="Times New Roman"/>
                        </a:rPr>
                        <a:t>Algebra (These students take 8</a:t>
                      </a:r>
                      <a:r>
                        <a:rPr lang="en-US" sz="1800" b="1" baseline="30000">
                          <a:effectLst/>
                          <a:latin typeface="+mn-lt"/>
                          <a:ea typeface="Times New Roman"/>
                          <a:cs typeface="Times New Roman"/>
                        </a:rPr>
                        <a:t>th</a:t>
                      </a:r>
                      <a:r>
                        <a:rPr lang="en-US" sz="1800" b="1">
                          <a:effectLst/>
                          <a:latin typeface="+mn-lt"/>
                          <a:ea typeface="Times New Roman"/>
                          <a:cs typeface="Times New Roman"/>
                        </a:rPr>
                        <a:t> grade math classes at the High School)</a:t>
                      </a:r>
                    </a:p>
                  </a:txBody>
                  <a:tcPr marL="68580" marR="68580" marT="0" marB="0" anchor="ctr"/>
                </a:tc>
                <a:tc>
                  <a:txBody>
                    <a:bodyPr/>
                    <a:lstStyle/>
                    <a:p>
                      <a:pPr marL="0" marR="0" algn="ctr">
                        <a:lnSpc>
                          <a:spcPct val="115000"/>
                        </a:lnSpc>
                        <a:spcBef>
                          <a:spcPts val="0"/>
                        </a:spcBef>
                        <a:spcAft>
                          <a:spcPts val="0"/>
                        </a:spcAft>
                      </a:pPr>
                      <a:r>
                        <a:rPr lang="en-US" sz="1800" b="1">
                          <a:effectLst/>
                          <a:latin typeface="+mn-lt"/>
                          <a:ea typeface="Times New Roman"/>
                          <a:cs typeface="Times New Roman"/>
                        </a:rPr>
                        <a:t>Life Science OR Earth and Space Science</a:t>
                      </a:r>
                    </a:p>
                  </a:txBody>
                  <a:tcPr marL="68580" marR="68580" marT="0" marB="0" anchor="c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sp>
        <p:nvSpPr>
          <p:cNvPr id="5" name="Content Placeholder 2">
            <a:extLst>
              <a:ext uri="{FF2B5EF4-FFF2-40B4-BE49-F238E27FC236}">
                <a16:creationId xmlns:a16="http://schemas.microsoft.com/office/drawing/2014/main" id="{3764AC32-42B3-4647-B982-34AB33026EB6}"/>
              </a:ext>
            </a:extLst>
          </p:cNvPr>
          <p:cNvSpPr>
            <a:spLocks noGrp="1"/>
          </p:cNvSpPr>
          <p:nvPr>
            <p:ph sz="quarter" idx="1"/>
          </p:nvPr>
        </p:nvSpPr>
        <p:spPr>
          <a:xfrm>
            <a:off x="533401" y="762000"/>
            <a:ext cx="7467600" cy="1371600"/>
          </a:xfrm>
        </p:spPr>
        <p:txBody>
          <a:bodyPr vert="horz" lIns="91440" tIns="45720" rIns="91440" bIns="45720" anchor="b">
            <a:normAutofit/>
          </a:bodyPr>
          <a:lstStyle/>
          <a:p>
            <a:pPr>
              <a:buChar char="v"/>
            </a:pPr>
            <a:r>
              <a:rPr lang="en-US"/>
              <a:t>Choose your math placement 1</a:t>
            </a:r>
            <a:r>
              <a:rPr lang="en-US" baseline="30000"/>
              <a:t>st</a:t>
            </a:r>
            <a:r>
              <a:rPr lang="en-US"/>
              <a:t> based on math readiness. </a:t>
            </a:r>
          </a:p>
          <a:p>
            <a:endParaRPr lang="en-US"/>
          </a:p>
        </p:txBody>
      </p:sp>
    </p:spTree>
    <p:extLst>
      <p:ext uri="{BB962C8B-B14F-4D97-AF65-F5344CB8AC3E}">
        <p14:creationId xmlns:p14="http://schemas.microsoft.com/office/powerpoint/2010/main" val="1660673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81000"/>
            <a:ext cx="7924800" cy="1143000"/>
          </a:xfrm>
        </p:spPr>
        <p:txBody>
          <a:bodyPr>
            <a:normAutofit/>
          </a:bodyPr>
          <a:lstStyle/>
          <a:p>
            <a:r>
              <a:rPr lang="en-US" sz="3200">
                <a:solidFill>
                  <a:schemeClr val="accent1">
                    <a:lumMod val="75000"/>
                  </a:schemeClr>
                </a:solidFill>
              </a:rPr>
              <a:t>Math Alignment</a:t>
            </a:r>
            <a:endParaRPr lang="en-US" sz="3200"/>
          </a:p>
        </p:txBody>
      </p:sp>
      <p:graphicFrame>
        <p:nvGraphicFramePr>
          <p:cNvPr id="4" name="Table 3"/>
          <p:cNvGraphicFramePr>
            <a:graphicFrameLocks noGrp="1"/>
          </p:cNvGraphicFramePr>
          <p:nvPr/>
        </p:nvGraphicFramePr>
        <p:xfrm>
          <a:off x="457200" y="914401"/>
          <a:ext cx="7543801" cy="5029200"/>
        </p:xfrm>
        <a:graphic>
          <a:graphicData uri="http://schemas.openxmlformats.org/drawingml/2006/table">
            <a:tbl>
              <a:tblPr firstRow="1" firstCol="1" bandRow="1">
                <a:tableStyleId>{5C22544A-7EE6-4342-B048-85BDC9FD1C3A}</a:tableStyleId>
              </a:tblPr>
              <a:tblGrid>
                <a:gridCol w="1091857">
                  <a:extLst>
                    <a:ext uri="{9D8B030D-6E8A-4147-A177-3AD203B41FA5}">
                      <a16:colId xmlns:a16="http://schemas.microsoft.com/office/drawing/2014/main" val="20000"/>
                    </a:ext>
                  </a:extLst>
                </a:gridCol>
                <a:gridCol w="3110720">
                  <a:extLst>
                    <a:ext uri="{9D8B030D-6E8A-4147-A177-3AD203B41FA5}">
                      <a16:colId xmlns:a16="http://schemas.microsoft.com/office/drawing/2014/main" val="20001"/>
                    </a:ext>
                  </a:extLst>
                </a:gridCol>
                <a:gridCol w="3341224">
                  <a:extLst>
                    <a:ext uri="{9D8B030D-6E8A-4147-A177-3AD203B41FA5}">
                      <a16:colId xmlns:a16="http://schemas.microsoft.com/office/drawing/2014/main" val="20002"/>
                    </a:ext>
                  </a:extLst>
                </a:gridCol>
              </a:tblGrid>
              <a:tr h="658842">
                <a:tc>
                  <a:txBody>
                    <a:bodyPr/>
                    <a:lstStyle/>
                    <a:p>
                      <a:pPr marL="0" marR="0" algn="ctr">
                        <a:lnSpc>
                          <a:spcPct val="115000"/>
                        </a:lnSpc>
                        <a:spcBef>
                          <a:spcPts val="0"/>
                        </a:spcBef>
                        <a:spcAft>
                          <a:spcPts val="0"/>
                        </a:spcAft>
                      </a:pPr>
                      <a:endParaRPr lang="en-US" sz="20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2400">
                          <a:effectLst/>
                        </a:rPr>
                        <a:t>Science</a:t>
                      </a:r>
                      <a:endParaRPr lang="en-US" sz="2400">
                        <a:effectLst/>
                        <a:latin typeface="Calibri"/>
                        <a:ea typeface="Times New Roman"/>
                        <a:cs typeface="Times New Roman"/>
                      </a:endParaRPr>
                    </a:p>
                  </a:txBody>
                  <a:tcPr marL="68580" marR="68580" marT="0" marB="0" anchor="ctr">
                    <a:solidFill>
                      <a:srgbClr val="00B050"/>
                    </a:solidFill>
                  </a:tcPr>
                </a:tc>
                <a:tc>
                  <a:txBody>
                    <a:bodyPr/>
                    <a:lstStyle/>
                    <a:p>
                      <a:pPr marL="0" marR="0" algn="ctr">
                        <a:lnSpc>
                          <a:spcPct val="115000"/>
                        </a:lnSpc>
                        <a:spcBef>
                          <a:spcPts val="0"/>
                        </a:spcBef>
                        <a:spcAft>
                          <a:spcPts val="0"/>
                        </a:spcAft>
                      </a:pPr>
                      <a:r>
                        <a:rPr lang="en-US" sz="2400">
                          <a:effectLst/>
                        </a:rPr>
                        <a:t>Math</a:t>
                      </a:r>
                      <a:endParaRPr lang="en-US" sz="2400">
                        <a:effectLst/>
                        <a:latin typeface="Calibri"/>
                        <a:ea typeface="Times New Roman"/>
                        <a:cs typeface="Times New Roman"/>
                      </a:endParaRPr>
                    </a:p>
                  </a:txBody>
                  <a:tcPr marL="68580" marR="68580" marT="0" marB="0" anchor="ctr">
                    <a:solidFill>
                      <a:srgbClr val="00B050"/>
                    </a:solidFill>
                  </a:tcPr>
                </a:tc>
                <a:extLst>
                  <a:ext uri="{0D108BD9-81ED-4DB2-BD59-A6C34878D82A}">
                    <a16:rowId xmlns:a16="http://schemas.microsoft.com/office/drawing/2014/main" val="10000"/>
                  </a:ext>
                </a:extLst>
              </a:tr>
              <a:tr h="708338">
                <a:tc>
                  <a:txBody>
                    <a:bodyPr/>
                    <a:lstStyle/>
                    <a:p>
                      <a:pPr marL="0" marR="0" algn="ctr">
                        <a:lnSpc>
                          <a:spcPct val="115000"/>
                        </a:lnSpc>
                        <a:spcBef>
                          <a:spcPts val="0"/>
                        </a:spcBef>
                        <a:spcAft>
                          <a:spcPts val="0"/>
                        </a:spcAft>
                      </a:pPr>
                      <a:endParaRPr lang="en-US" sz="28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mn-lt"/>
                        </a:rPr>
                        <a:t>Life Science</a:t>
                      </a:r>
                      <a:endParaRPr lang="en-US" sz="1800" b="1">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mn-lt"/>
                        </a:rPr>
                        <a:t>Math 1/2 (Math 1 is ok)</a:t>
                      </a:r>
                      <a:endParaRPr lang="en-US" sz="1800" b="1">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1"/>
                  </a:ext>
                </a:extLst>
              </a:tr>
              <a:tr h="708338">
                <a:tc>
                  <a:txBody>
                    <a:bodyPr/>
                    <a:lstStyle/>
                    <a:p>
                      <a:pPr marL="0" marR="0" algn="ctr">
                        <a:lnSpc>
                          <a:spcPct val="115000"/>
                        </a:lnSpc>
                        <a:spcBef>
                          <a:spcPts val="0"/>
                        </a:spcBef>
                        <a:spcAft>
                          <a:spcPts val="0"/>
                        </a:spcAft>
                      </a:pPr>
                      <a:endParaRPr lang="en-US" sz="28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mn-lt"/>
                        </a:rPr>
                        <a:t>Earth and Space Science</a:t>
                      </a:r>
                      <a:endParaRPr lang="en-US" sz="1800" b="1">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mn-lt"/>
                        </a:rPr>
                        <a:t>Math 2/3</a:t>
                      </a:r>
                      <a:endParaRPr lang="en-US" sz="1800" b="1">
                        <a:effectLst/>
                        <a:latin typeface="+mn-lt"/>
                        <a:ea typeface="Times New Roman"/>
                        <a:cs typeface="Times New Roman"/>
                      </a:endParaRPr>
                    </a:p>
                  </a:txBody>
                  <a:tcPr marL="68580" marR="68580" marT="0" marB="0" anchor="ctr"/>
                </a:tc>
                <a:extLst>
                  <a:ext uri="{0D108BD9-81ED-4DB2-BD59-A6C34878D82A}">
                    <a16:rowId xmlns:a16="http://schemas.microsoft.com/office/drawing/2014/main" val="10002"/>
                  </a:ext>
                </a:extLst>
              </a:tr>
              <a:tr h="637504">
                <a:tc>
                  <a:txBody>
                    <a:bodyPr/>
                    <a:lstStyle/>
                    <a:p>
                      <a:pPr marL="0" marR="0" algn="ctr">
                        <a:lnSpc>
                          <a:spcPct val="115000"/>
                        </a:lnSpc>
                        <a:spcBef>
                          <a:spcPts val="0"/>
                        </a:spcBef>
                        <a:spcAft>
                          <a:spcPts val="0"/>
                        </a:spcAft>
                      </a:pPr>
                      <a:endParaRPr lang="en-US" sz="28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mn-lt"/>
                        </a:rPr>
                        <a:t>Physical Science</a:t>
                      </a:r>
                      <a:endParaRPr lang="en-US" sz="1800" b="1">
                        <a:effectLst/>
                        <a:latin typeface="+mn-lt"/>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mn-lt"/>
                          <a:ea typeface="Times New Roman"/>
                          <a:cs typeface="Times New Roman"/>
                        </a:rPr>
                        <a:t>Algebra</a:t>
                      </a:r>
                    </a:p>
                  </a:txBody>
                  <a:tcPr marL="68580" marR="68580" marT="0" marB="0" anchor="ctr"/>
                </a:tc>
                <a:extLst>
                  <a:ext uri="{0D108BD9-81ED-4DB2-BD59-A6C34878D82A}">
                    <a16:rowId xmlns:a16="http://schemas.microsoft.com/office/drawing/2014/main" val="10003"/>
                  </a:ext>
                </a:extLst>
              </a:tr>
              <a:tr h="828668">
                <a:tc>
                  <a:txBody>
                    <a:bodyPr/>
                    <a:lstStyle/>
                    <a:p>
                      <a:pPr marL="0" marR="0" algn="ctr">
                        <a:lnSpc>
                          <a:spcPct val="115000"/>
                        </a:lnSpc>
                        <a:spcBef>
                          <a:spcPts val="0"/>
                        </a:spcBef>
                        <a:spcAft>
                          <a:spcPts val="0"/>
                        </a:spcAft>
                      </a:pPr>
                      <a:endParaRPr lang="en-US" sz="28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mn-lt"/>
                          <a:ea typeface="Times New Roman"/>
                          <a:cs typeface="Times New Roman"/>
                        </a:rPr>
                        <a:t>HS Biology</a:t>
                      </a:r>
                    </a:p>
                  </a:txBody>
                  <a:tcPr marL="68580" marR="68580" marT="0" marB="0" anchor="ctr"/>
                </a:tc>
                <a:tc>
                  <a:txBody>
                    <a:bodyPr/>
                    <a:lstStyle/>
                    <a:p>
                      <a:pPr marL="0" marR="0" algn="ctr">
                        <a:lnSpc>
                          <a:spcPct val="115000"/>
                        </a:lnSpc>
                        <a:spcBef>
                          <a:spcPts val="0"/>
                        </a:spcBef>
                        <a:spcAft>
                          <a:spcPts val="0"/>
                        </a:spcAft>
                      </a:pPr>
                      <a:r>
                        <a:rPr lang="en-US" sz="1800" b="1">
                          <a:effectLst/>
                          <a:latin typeface="+mn-lt"/>
                          <a:ea typeface="Times New Roman"/>
                          <a:cs typeface="Times New Roman"/>
                        </a:rPr>
                        <a:t>Geometry</a:t>
                      </a:r>
                    </a:p>
                  </a:txBody>
                  <a:tcPr marL="68580" marR="68580" marT="0" marB="0" anchor="ctr">
                    <a:solidFill>
                      <a:schemeClr val="accent3">
                        <a:lumMod val="20000"/>
                        <a:lumOff val="80000"/>
                      </a:schemeClr>
                    </a:solidFill>
                  </a:tcPr>
                </a:tc>
                <a:extLst>
                  <a:ext uri="{0D108BD9-81ED-4DB2-BD59-A6C34878D82A}">
                    <a16:rowId xmlns:a16="http://schemas.microsoft.com/office/drawing/2014/main" val="10004"/>
                  </a:ext>
                </a:extLst>
              </a:tr>
              <a:tr h="1487510">
                <a:tc>
                  <a:txBody>
                    <a:bodyPr/>
                    <a:lstStyle/>
                    <a:p>
                      <a:pPr marL="0" marR="0" algn="ctr">
                        <a:lnSpc>
                          <a:spcPct val="115000"/>
                        </a:lnSpc>
                        <a:spcBef>
                          <a:spcPts val="0"/>
                        </a:spcBef>
                        <a:spcAft>
                          <a:spcPts val="0"/>
                        </a:spcAft>
                      </a:pPr>
                      <a:endParaRPr lang="en-US" sz="28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800" b="1">
                          <a:effectLst/>
                          <a:latin typeface="+mn-lt"/>
                          <a:ea typeface="Times New Roman"/>
                          <a:cs typeface="Times New Roman"/>
                        </a:rPr>
                        <a:t>HS Chemistry</a:t>
                      </a:r>
                    </a:p>
                  </a:txBody>
                  <a:tcPr marL="68580" marR="68580" marT="0" marB="0" anchor="ctr"/>
                </a:tc>
                <a:tc>
                  <a:txBody>
                    <a:bodyPr/>
                    <a:lstStyle/>
                    <a:p>
                      <a:pPr marL="0" marR="0" algn="ctr">
                        <a:lnSpc>
                          <a:spcPct val="115000"/>
                        </a:lnSpc>
                        <a:spcBef>
                          <a:spcPts val="0"/>
                        </a:spcBef>
                        <a:spcAft>
                          <a:spcPts val="0"/>
                        </a:spcAft>
                      </a:pPr>
                      <a:r>
                        <a:rPr lang="en-US" sz="1800" b="1">
                          <a:effectLst/>
                          <a:latin typeface="+mn-lt"/>
                          <a:ea typeface="Times New Roman"/>
                          <a:cs typeface="Times New Roman"/>
                        </a:rPr>
                        <a:t>Completion of Geometry recommended before enrolling in Chemistry.</a:t>
                      </a:r>
                    </a:p>
                  </a:txBody>
                  <a:tcPr marL="68580" marR="68580" marT="0" marB="0" anchor="ctr">
                    <a:solidFill>
                      <a:schemeClr val="accent4">
                        <a:lumMod val="20000"/>
                        <a:lumOff val="80000"/>
                      </a:schemeClr>
                    </a:solidFill>
                  </a:tcPr>
                </a:tc>
                <a:extLst>
                  <a:ext uri="{0D108BD9-81ED-4DB2-BD59-A6C34878D82A}">
                    <a16:rowId xmlns:a16="http://schemas.microsoft.com/office/drawing/2014/main" val="1624955423"/>
                  </a:ext>
                </a:extLst>
              </a:tr>
            </a:tbl>
          </a:graphicData>
        </a:graphic>
      </p:graphicFrame>
    </p:spTree>
    <p:extLst>
      <p:ext uri="{BB962C8B-B14F-4D97-AF65-F5344CB8AC3E}">
        <p14:creationId xmlns:p14="http://schemas.microsoft.com/office/powerpoint/2010/main" val="18627418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r>
              <a:rPr lang="en-US">
                <a:solidFill>
                  <a:schemeClr val="accent1">
                    <a:lumMod val="75000"/>
                  </a:schemeClr>
                </a:solidFill>
              </a:rPr>
              <a:t>Additional Science Path II Considerations</a:t>
            </a:r>
            <a:endParaRPr lang="en-US"/>
          </a:p>
        </p:txBody>
      </p:sp>
      <p:sp>
        <p:nvSpPr>
          <p:cNvPr id="3" name="Content Placeholder 2"/>
          <p:cNvSpPr>
            <a:spLocks noGrp="1"/>
          </p:cNvSpPr>
          <p:nvPr>
            <p:ph sz="quarter" idx="1"/>
          </p:nvPr>
        </p:nvSpPr>
        <p:spPr/>
        <p:txBody>
          <a:bodyPr>
            <a:normAutofit/>
          </a:bodyPr>
          <a:lstStyle/>
          <a:p>
            <a:r>
              <a:rPr lang="en-US" sz="2800"/>
              <a:t>Student in Science Path II will be in class with </a:t>
            </a:r>
            <a:r>
              <a:rPr lang="en-US" sz="2800">
                <a:solidFill>
                  <a:srgbClr val="00B050"/>
                </a:solidFill>
              </a:rPr>
              <a:t>7</a:t>
            </a:r>
            <a:r>
              <a:rPr lang="en-US" sz="2800" baseline="30000">
                <a:solidFill>
                  <a:srgbClr val="00B050"/>
                </a:solidFill>
              </a:rPr>
              <a:t>th</a:t>
            </a:r>
            <a:r>
              <a:rPr lang="en-US" sz="2800">
                <a:solidFill>
                  <a:srgbClr val="00B050"/>
                </a:solidFill>
              </a:rPr>
              <a:t> graders</a:t>
            </a:r>
            <a:r>
              <a:rPr lang="en-US" sz="2800"/>
              <a:t>.</a:t>
            </a:r>
          </a:p>
          <a:p>
            <a:r>
              <a:rPr lang="en-US" sz="2800"/>
              <a:t>There will be additional homework every night.</a:t>
            </a:r>
          </a:p>
          <a:p>
            <a:r>
              <a:rPr lang="en-US" sz="2800"/>
              <a:t>Consider outside interests, commitments, and school work load.</a:t>
            </a:r>
          </a:p>
          <a:p>
            <a:r>
              <a:rPr lang="en-US" sz="2800"/>
              <a:t>Consider planned absences outside of illness</a:t>
            </a:r>
            <a:endParaRPr lang="en-US" sz="2800">
              <a:solidFill>
                <a:srgbClr val="00B050"/>
              </a:solidFill>
            </a:endParaRPr>
          </a:p>
        </p:txBody>
      </p:sp>
    </p:spTree>
    <p:extLst>
      <p:ext uri="{BB962C8B-B14F-4D97-AF65-F5344CB8AC3E}">
        <p14:creationId xmlns:p14="http://schemas.microsoft.com/office/powerpoint/2010/main" val="1169848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47987" y="304800"/>
            <a:ext cx="7467600" cy="503238"/>
          </a:xfrm>
        </p:spPr>
        <p:txBody>
          <a:bodyPr>
            <a:normAutofit fontScale="90000"/>
          </a:bodyPr>
          <a:lstStyle/>
          <a:p>
            <a:r>
              <a:rPr lang="en-US" sz="3200">
                <a:solidFill>
                  <a:schemeClr val="accent1">
                    <a:lumMod val="75000"/>
                  </a:schemeClr>
                </a:solidFill>
              </a:rPr>
              <a:t>6</a:t>
            </a:r>
            <a:r>
              <a:rPr lang="en-US" sz="3200" baseline="30000">
                <a:solidFill>
                  <a:schemeClr val="accent1">
                    <a:lumMod val="75000"/>
                  </a:schemeClr>
                </a:solidFill>
              </a:rPr>
              <a:t>th</a:t>
            </a:r>
            <a:r>
              <a:rPr lang="en-US" sz="3200">
                <a:solidFill>
                  <a:schemeClr val="accent1">
                    <a:lumMod val="75000"/>
                  </a:schemeClr>
                </a:solidFill>
              </a:rPr>
              <a:t> Grade Science Options</a:t>
            </a:r>
            <a:endParaRPr lang="en-US" sz="3200"/>
          </a:p>
        </p:txBody>
      </p:sp>
      <p:graphicFrame>
        <p:nvGraphicFramePr>
          <p:cNvPr id="4" name="Table 3"/>
          <p:cNvGraphicFramePr>
            <a:graphicFrameLocks noGrp="1"/>
          </p:cNvGraphicFramePr>
          <p:nvPr/>
        </p:nvGraphicFramePr>
        <p:xfrm>
          <a:off x="424541" y="2133600"/>
          <a:ext cx="7532917" cy="4038600"/>
        </p:xfrm>
        <a:graphic>
          <a:graphicData uri="http://schemas.openxmlformats.org/drawingml/2006/table">
            <a:tbl>
              <a:tblPr firstRow="1" firstCol="1" bandRow="1"/>
              <a:tblGrid>
                <a:gridCol w="1090282">
                  <a:extLst>
                    <a:ext uri="{9D8B030D-6E8A-4147-A177-3AD203B41FA5}">
                      <a16:colId xmlns:a16="http://schemas.microsoft.com/office/drawing/2014/main" val="20000"/>
                    </a:ext>
                  </a:extLst>
                </a:gridCol>
                <a:gridCol w="3106232">
                  <a:extLst>
                    <a:ext uri="{9D8B030D-6E8A-4147-A177-3AD203B41FA5}">
                      <a16:colId xmlns:a16="http://schemas.microsoft.com/office/drawing/2014/main" val="20001"/>
                    </a:ext>
                  </a:extLst>
                </a:gridCol>
                <a:gridCol w="3336403">
                  <a:extLst>
                    <a:ext uri="{9D8B030D-6E8A-4147-A177-3AD203B41FA5}">
                      <a16:colId xmlns:a16="http://schemas.microsoft.com/office/drawing/2014/main" val="20002"/>
                    </a:ext>
                  </a:extLst>
                </a:gridCol>
              </a:tblGrid>
              <a:tr h="984942">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algn="ctr">
                        <a:lnSpc>
                          <a:spcPct val="115000"/>
                        </a:lnSpc>
                        <a:spcBef>
                          <a:spcPts val="0"/>
                        </a:spcBef>
                        <a:spcAft>
                          <a:spcPts val="0"/>
                        </a:spcAft>
                      </a:pPr>
                      <a:r>
                        <a:rPr lang="en-US" sz="2400">
                          <a:effectLst/>
                        </a:rPr>
                        <a:t>Grade Level</a:t>
                      </a:r>
                      <a:endParaRPr lang="en-US" sz="24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91A7"/>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algn="ctr">
                        <a:lnSpc>
                          <a:spcPct val="115000"/>
                        </a:lnSpc>
                        <a:spcBef>
                          <a:spcPts val="0"/>
                        </a:spcBef>
                        <a:spcAft>
                          <a:spcPts val="0"/>
                        </a:spcAft>
                      </a:pPr>
                      <a:r>
                        <a:rPr lang="en-US" sz="2400">
                          <a:effectLst/>
                        </a:rPr>
                        <a:t>MS Science Path I</a:t>
                      </a:r>
                      <a:endParaRPr lang="en-US" sz="24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271C"/>
                    </a:solidFill>
                  </a:tcPr>
                </a:tc>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algn="ctr">
                        <a:lnSpc>
                          <a:spcPct val="115000"/>
                        </a:lnSpc>
                        <a:spcBef>
                          <a:spcPts val="0"/>
                        </a:spcBef>
                        <a:spcAft>
                          <a:spcPts val="0"/>
                        </a:spcAft>
                      </a:pPr>
                      <a:r>
                        <a:rPr lang="en-US" sz="2400">
                          <a:effectLst/>
                        </a:rPr>
                        <a:t>MS Science Path II</a:t>
                      </a:r>
                      <a:endParaRPr lang="en-US" sz="24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271C"/>
                    </a:solidFill>
                  </a:tcPr>
                </a:tc>
                <a:extLst>
                  <a:ext uri="{0D108BD9-81ED-4DB2-BD59-A6C34878D82A}">
                    <a16:rowId xmlns:a16="http://schemas.microsoft.com/office/drawing/2014/main" val="10000"/>
                  </a:ext>
                </a:extLst>
              </a:tr>
              <a:tr h="1072028">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algn="ctr">
                        <a:lnSpc>
                          <a:spcPct val="115000"/>
                        </a:lnSpc>
                        <a:spcBef>
                          <a:spcPts val="0"/>
                        </a:spcBef>
                        <a:spcAft>
                          <a:spcPts val="0"/>
                        </a:spcAft>
                      </a:pPr>
                      <a:r>
                        <a:rPr lang="en-US" sz="3200">
                          <a:effectLst/>
                        </a:rPr>
                        <a:t>6</a:t>
                      </a:r>
                      <a:r>
                        <a:rPr lang="en-US" sz="3200" baseline="30000">
                          <a:effectLst/>
                        </a:rPr>
                        <a:t>th</a:t>
                      </a:r>
                      <a:endParaRPr lang="en-US" sz="32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91A7"/>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algn="ctr">
                        <a:lnSpc>
                          <a:spcPct val="115000"/>
                        </a:lnSpc>
                        <a:spcBef>
                          <a:spcPts val="0"/>
                        </a:spcBef>
                        <a:spcAft>
                          <a:spcPts val="0"/>
                        </a:spcAft>
                      </a:pPr>
                      <a:r>
                        <a:rPr lang="en-US" sz="1800" b="1">
                          <a:effectLst/>
                          <a:latin typeface="+mn-lt"/>
                        </a:rPr>
                        <a:t>Life Science</a:t>
                      </a:r>
                      <a:endParaRPr lang="en-US" sz="1800" b="1">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4AA33">
                        <a:lumMod val="40000"/>
                        <a:lumOff val="6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algn="ctr">
                        <a:lnSpc>
                          <a:spcPct val="115000"/>
                        </a:lnSpc>
                        <a:spcBef>
                          <a:spcPts val="0"/>
                        </a:spcBef>
                        <a:spcAft>
                          <a:spcPts val="0"/>
                        </a:spcAft>
                      </a:pPr>
                      <a:r>
                        <a:rPr lang="en-US" sz="1800" b="1">
                          <a:effectLst/>
                          <a:latin typeface="+mn-lt"/>
                        </a:rPr>
                        <a:t>Earth and Space Science</a:t>
                      </a:r>
                      <a:endParaRPr lang="en-US" sz="1800" b="1">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91A7">
                        <a:lumMod val="20000"/>
                        <a:lumOff val="80000"/>
                      </a:srgbClr>
                    </a:solidFill>
                  </a:tcPr>
                </a:tc>
                <a:extLst>
                  <a:ext uri="{0D108BD9-81ED-4DB2-BD59-A6C34878D82A}">
                    <a16:rowId xmlns:a16="http://schemas.microsoft.com/office/drawing/2014/main" val="10001"/>
                  </a:ext>
                </a:extLst>
              </a:tr>
              <a:tr h="970751">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algn="ctr">
                        <a:lnSpc>
                          <a:spcPct val="115000"/>
                        </a:lnSpc>
                        <a:spcBef>
                          <a:spcPts val="0"/>
                        </a:spcBef>
                        <a:spcAft>
                          <a:spcPts val="0"/>
                        </a:spcAft>
                      </a:pPr>
                      <a:r>
                        <a:rPr lang="en-US" sz="3200">
                          <a:effectLst/>
                        </a:rPr>
                        <a:t>7</a:t>
                      </a:r>
                      <a:r>
                        <a:rPr lang="en-US" sz="3200" baseline="30000">
                          <a:effectLst/>
                        </a:rPr>
                        <a:t>th</a:t>
                      </a:r>
                      <a:endParaRPr lang="en-US" sz="32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91A7"/>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algn="ctr">
                        <a:lnSpc>
                          <a:spcPct val="115000"/>
                        </a:lnSpc>
                        <a:spcBef>
                          <a:spcPts val="0"/>
                        </a:spcBef>
                        <a:spcAft>
                          <a:spcPts val="0"/>
                        </a:spcAft>
                      </a:pPr>
                      <a:r>
                        <a:rPr lang="en-US" sz="1800" b="1">
                          <a:effectLst/>
                          <a:latin typeface="+mn-lt"/>
                        </a:rPr>
                        <a:t>Earth and Space Science</a:t>
                      </a:r>
                      <a:endParaRPr lang="en-US" sz="1800" b="1">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91A7">
                        <a:lumMod val="20000"/>
                        <a:lumOff val="8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algn="ctr">
                        <a:lnSpc>
                          <a:spcPct val="115000"/>
                        </a:lnSpc>
                        <a:spcBef>
                          <a:spcPts val="0"/>
                        </a:spcBef>
                        <a:spcAft>
                          <a:spcPts val="0"/>
                        </a:spcAft>
                      </a:pPr>
                      <a:r>
                        <a:rPr lang="en-US" sz="1800" b="1">
                          <a:effectLst/>
                          <a:latin typeface="+mn-lt"/>
                        </a:rPr>
                        <a:t>Physical Science</a:t>
                      </a:r>
                      <a:endParaRPr lang="en-US" sz="1800" b="1">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32D2E">
                        <a:lumMod val="20000"/>
                        <a:lumOff val="80000"/>
                      </a:srgbClr>
                    </a:solidFill>
                  </a:tcPr>
                </a:tc>
                <a:extLst>
                  <a:ext uri="{0D108BD9-81ED-4DB2-BD59-A6C34878D82A}">
                    <a16:rowId xmlns:a16="http://schemas.microsoft.com/office/drawing/2014/main" val="10002"/>
                  </a:ext>
                </a:extLst>
              </a:tr>
              <a:tr h="1010879">
                <a:tc>
                  <a:txBody>
                    <a:bodyPr/>
                    <a:lstStyle>
                      <a:lvl1pPr marL="0" algn="l" defTabSz="914400" rtl="0" eaLnBrk="1" latinLnBrk="0" hangingPunct="1">
                        <a:defRPr sz="1800" b="1" kern="1200">
                          <a:solidFill>
                            <a:schemeClr val="lt1"/>
                          </a:solidFill>
                          <a:latin typeface="Gill Sans MT"/>
                        </a:defRPr>
                      </a:lvl1pPr>
                      <a:lvl2pPr marL="457200" algn="l" defTabSz="914400" rtl="0" eaLnBrk="1" latinLnBrk="0" hangingPunct="1">
                        <a:defRPr sz="1800" b="1" kern="1200">
                          <a:solidFill>
                            <a:schemeClr val="lt1"/>
                          </a:solidFill>
                          <a:latin typeface="Gill Sans MT"/>
                        </a:defRPr>
                      </a:lvl2pPr>
                      <a:lvl3pPr marL="914400" algn="l" defTabSz="914400" rtl="0" eaLnBrk="1" latinLnBrk="0" hangingPunct="1">
                        <a:defRPr sz="1800" b="1" kern="1200">
                          <a:solidFill>
                            <a:schemeClr val="lt1"/>
                          </a:solidFill>
                          <a:latin typeface="Gill Sans MT"/>
                        </a:defRPr>
                      </a:lvl3pPr>
                      <a:lvl4pPr marL="1371600" algn="l" defTabSz="914400" rtl="0" eaLnBrk="1" latinLnBrk="0" hangingPunct="1">
                        <a:defRPr sz="1800" b="1" kern="1200">
                          <a:solidFill>
                            <a:schemeClr val="lt1"/>
                          </a:solidFill>
                          <a:latin typeface="Gill Sans MT"/>
                        </a:defRPr>
                      </a:lvl4pPr>
                      <a:lvl5pPr marL="1828800" algn="l" defTabSz="914400" rtl="0" eaLnBrk="1" latinLnBrk="0" hangingPunct="1">
                        <a:defRPr sz="1800" b="1" kern="1200">
                          <a:solidFill>
                            <a:schemeClr val="lt1"/>
                          </a:solidFill>
                          <a:latin typeface="Gill Sans MT"/>
                        </a:defRPr>
                      </a:lvl5pPr>
                      <a:lvl6pPr marL="2286000" algn="l" defTabSz="914400" rtl="0" eaLnBrk="1" latinLnBrk="0" hangingPunct="1">
                        <a:defRPr sz="1800" b="1" kern="1200">
                          <a:solidFill>
                            <a:schemeClr val="lt1"/>
                          </a:solidFill>
                          <a:latin typeface="Gill Sans MT"/>
                        </a:defRPr>
                      </a:lvl6pPr>
                      <a:lvl7pPr marL="2743200" algn="l" defTabSz="914400" rtl="0" eaLnBrk="1" latinLnBrk="0" hangingPunct="1">
                        <a:defRPr sz="1800" b="1" kern="1200">
                          <a:solidFill>
                            <a:schemeClr val="lt1"/>
                          </a:solidFill>
                          <a:latin typeface="Gill Sans MT"/>
                        </a:defRPr>
                      </a:lvl7pPr>
                      <a:lvl8pPr marL="3200400" algn="l" defTabSz="914400" rtl="0" eaLnBrk="1" latinLnBrk="0" hangingPunct="1">
                        <a:defRPr sz="1800" b="1" kern="1200">
                          <a:solidFill>
                            <a:schemeClr val="lt1"/>
                          </a:solidFill>
                          <a:latin typeface="Gill Sans MT"/>
                        </a:defRPr>
                      </a:lvl8pPr>
                      <a:lvl9pPr marL="3657600" algn="l" defTabSz="914400" rtl="0" eaLnBrk="1" latinLnBrk="0" hangingPunct="1">
                        <a:defRPr sz="1800" b="1" kern="1200">
                          <a:solidFill>
                            <a:schemeClr val="lt1"/>
                          </a:solidFill>
                          <a:latin typeface="Gill Sans MT"/>
                        </a:defRPr>
                      </a:lvl9pPr>
                    </a:lstStyle>
                    <a:p>
                      <a:pPr marL="0" marR="0" algn="ctr">
                        <a:lnSpc>
                          <a:spcPct val="115000"/>
                        </a:lnSpc>
                        <a:spcBef>
                          <a:spcPts val="0"/>
                        </a:spcBef>
                        <a:spcAft>
                          <a:spcPts val="0"/>
                        </a:spcAft>
                      </a:pPr>
                      <a:r>
                        <a:rPr lang="en-US" sz="3200">
                          <a:effectLst/>
                        </a:rPr>
                        <a:t>8</a:t>
                      </a:r>
                      <a:r>
                        <a:rPr lang="en-US" sz="3200" baseline="30000">
                          <a:effectLst/>
                        </a:rPr>
                        <a:t>th</a:t>
                      </a:r>
                      <a:endParaRPr lang="en-US" sz="3200">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891A7"/>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algn="ctr">
                        <a:lnSpc>
                          <a:spcPct val="115000"/>
                        </a:lnSpc>
                        <a:spcBef>
                          <a:spcPts val="0"/>
                        </a:spcBef>
                        <a:spcAft>
                          <a:spcPts val="0"/>
                        </a:spcAft>
                      </a:pPr>
                      <a:r>
                        <a:rPr lang="en-US" sz="1800" b="1">
                          <a:effectLst/>
                          <a:latin typeface="+mn-lt"/>
                        </a:rPr>
                        <a:t>Physical Science</a:t>
                      </a:r>
                      <a:endParaRPr lang="en-US" sz="1800" b="1">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32D2E">
                        <a:lumMod val="20000"/>
                        <a:lumOff val="80000"/>
                      </a:srgbClr>
                    </a:solidFill>
                  </a:tcPr>
                </a:tc>
                <a:tc>
                  <a:txBody>
                    <a:bodyPr/>
                    <a:lstStyle>
                      <a:lvl1pPr marL="0" algn="l" defTabSz="914400" rtl="0" eaLnBrk="1" latinLnBrk="0" hangingPunct="1">
                        <a:defRPr sz="1800" kern="1200">
                          <a:solidFill>
                            <a:schemeClr val="dk1"/>
                          </a:solidFill>
                          <a:latin typeface="Gill Sans MT"/>
                        </a:defRPr>
                      </a:lvl1pPr>
                      <a:lvl2pPr marL="457200" algn="l" defTabSz="914400" rtl="0" eaLnBrk="1" latinLnBrk="0" hangingPunct="1">
                        <a:defRPr sz="1800" kern="1200">
                          <a:solidFill>
                            <a:schemeClr val="dk1"/>
                          </a:solidFill>
                          <a:latin typeface="Gill Sans MT"/>
                        </a:defRPr>
                      </a:lvl2pPr>
                      <a:lvl3pPr marL="914400" algn="l" defTabSz="914400" rtl="0" eaLnBrk="1" latinLnBrk="0" hangingPunct="1">
                        <a:defRPr sz="1800" kern="1200">
                          <a:solidFill>
                            <a:schemeClr val="dk1"/>
                          </a:solidFill>
                          <a:latin typeface="Gill Sans MT"/>
                        </a:defRPr>
                      </a:lvl3pPr>
                      <a:lvl4pPr marL="1371600" algn="l" defTabSz="914400" rtl="0" eaLnBrk="1" latinLnBrk="0" hangingPunct="1">
                        <a:defRPr sz="1800" kern="1200">
                          <a:solidFill>
                            <a:schemeClr val="dk1"/>
                          </a:solidFill>
                          <a:latin typeface="Gill Sans MT"/>
                        </a:defRPr>
                      </a:lvl4pPr>
                      <a:lvl5pPr marL="1828800" algn="l" defTabSz="914400" rtl="0" eaLnBrk="1" latinLnBrk="0" hangingPunct="1">
                        <a:defRPr sz="1800" kern="1200">
                          <a:solidFill>
                            <a:schemeClr val="dk1"/>
                          </a:solidFill>
                          <a:latin typeface="Gill Sans MT"/>
                        </a:defRPr>
                      </a:lvl5pPr>
                      <a:lvl6pPr marL="2286000" algn="l" defTabSz="914400" rtl="0" eaLnBrk="1" latinLnBrk="0" hangingPunct="1">
                        <a:defRPr sz="1800" kern="1200">
                          <a:solidFill>
                            <a:schemeClr val="dk1"/>
                          </a:solidFill>
                          <a:latin typeface="Gill Sans MT"/>
                        </a:defRPr>
                      </a:lvl6pPr>
                      <a:lvl7pPr marL="2743200" algn="l" defTabSz="914400" rtl="0" eaLnBrk="1" latinLnBrk="0" hangingPunct="1">
                        <a:defRPr sz="1800" kern="1200">
                          <a:solidFill>
                            <a:schemeClr val="dk1"/>
                          </a:solidFill>
                          <a:latin typeface="Gill Sans MT"/>
                        </a:defRPr>
                      </a:lvl7pPr>
                      <a:lvl8pPr marL="3200400" algn="l" defTabSz="914400" rtl="0" eaLnBrk="1" latinLnBrk="0" hangingPunct="1">
                        <a:defRPr sz="1800" kern="1200">
                          <a:solidFill>
                            <a:schemeClr val="dk1"/>
                          </a:solidFill>
                          <a:latin typeface="Gill Sans MT"/>
                        </a:defRPr>
                      </a:lvl8pPr>
                      <a:lvl9pPr marL="3657600" algn="l" defTabSz="914400" rtl="0" eaLnBrk="1" latinLnBrk="0" hangingPunct="1">
                        <a:defRPr sz="1800" kern="1200">
                          <a:solidFill>
                            <a:schemeClr val="dk1"/>
                          </a:solidFill>
                          <a:latin typeface="Gill Sans MT"/>
                        </a:defRPr>
                      </a:lvl9pPr>
                    </a:lstStyle>
                    <a:p>
                      <a:pPr marL="0" marR="0" algn="ctr">
                        <a:lnSpc>
                          <a:spcPct val="115000"/>
                        </a:lnSpc>
                        <a:spcBef>
                          <a:spcPts val="0"/>
                        </a:spcBef>
                        <a:spcAft>
                          <a:spcPts val="0"/>
                        </a:spcAft>
                      </a:pPr>
                      <a:r>
                        <a:rPr lang="en-US" sz="1800" b="1">
                          <a:effectLst/>
                          <a:latin typeface="+mn-lt"/>
                        </a:rPr>
                        <a:t>High School Biology</a:t>
                      </a:r>
                      <a:endParaRPr lang="en-US" sz="1800" b="1">
                        <a:effectLst/>
                        <a:latin typeface="+mn-lt"/>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64305">
                        <a:lumMod val="20000"/>
                        <a:lumOff val="80000"/>
                      </a:srgbClr>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406116" y="990600"/>
            <a:ext cx="7975884" cy="400110"/>
          </a:xfrm>
          <a:prstGeom prst="rect">
            <a:avLst/>
          </a:prstGeom>
          <a:noFill/>
        </p:spPr>
        <p:txBody>
          <a:bodyPr wrap="square" rtlCol="0">
            <a:spAutoFit/>
          </a:bodyPr>
          <a:lstStyle/>
          <a:p>
            <a:r>
              <a:rPr lang="en-US" sz="2000" b="1" i="1" u="sng">
                <a:solidFill>
                  <a:srgbClr val="FF0000"/>
                </a:solidFill>
              </a:rPr>
              <a:t>Note</a:t>
            </a:r>
            <a:r>
              <a:rPr lang="en-US" sz="2000"/>
              <a:t>: Most students take Science Path I – </a:t>
            </a:r>
            <a:r>
              <a:rPr lang="en-US" sz="2000">
                <a:solidFill>
                  <a:srgbClr val="00B050"/>
                </a:solidFill>
              </a:rPr>
              <a:t>6</a:t>
            </a:r>
            <a:r>
              <a:rPr lang="en-US" sz="2000" baseline="30000">
                <a:solidFill>
                  <a:srgbClr val="00B050"/>
                </a:solidFill>
              </a:rPr>
              <a:t>th</a:t>
            </a:r>
            <a:r>
              <a:rPr lang="en-US" sz="2000">
                <a:solidFill>
                  <a:srgbClr val="00B050"/>
                </a:solidFill>
              </a:rPr>
              <a:t> Grade Life Science </a:t>
            </a:r>
          </a:p>
        </p:txBody>
      </p:sp>
    </p:spTree>
    <p:extLst>
      <p:ext uri="{BB962C8B-B14F-4D97-AF65-F5344CB8AC3E}">
        <p14:creationId xmlns:p14="http://schemas.microsoft.com/office/powerpoint/2010/main" val="1180018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923F-231A-462F-8D63-FBEF0BE95838}"/>
              </a:ext>
            </a:extLst>
          </p:cNvPr>
          <p:cNvSpPr>
            <a:spLocks noGrp="1"/>
          </p:cNvSpPr>
          <p:nvPr>
            <p:ph type="title"/>
          </p:nvPr>
        </p:nvSpPr>
        <p:spPr/>
        <p:txBody>
          <a:bodyPr/>
          <a:lstStyle/>
          <a:p>
            <a:endParaRPr lang="en-US"/>
          </a:p>
        </p:txBody>
      </p:sp>
      <p:pic>
        <p:nvPicPr>
          <p:cNvPr id="1026" name="ClipboardAsImage" descr="f9632129-29e8-4e16-87ca-06f41b953eb3">
            <a:extLst>
              <a:ext uri="{FF2B5EF4-FFF2-40B4-BE49-F238E27FC236}">
                <a16:creationId xmlns:a16="http://schemas.microsoft.com/office/drawing/2014/main" id="{2F785914-F1D3-43A1-8DFD-636B08997D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99" y="0"/>
            <a:ext cx="9042401"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0263903-D60A-4867-9195-5E19EEA7FB0C}"/>
              </a:ext>
            </a:extLst>
          </p:cNvPr>
          <p:cNvSpPr txBox="1"/>
          <p:nvPr/>
        </p:nvSpPr>
        <p:spPr>
          <a:xfrm>
            <a:off x="266700" y="5780782"/>
            <a:ext cx="7848600" cy="1077218"/>
          </a:xfrm>
          <a:prstGeom prst="rect">
            <a:avLst/>
          </a:prstGeom>
          <a:solidFill>
            <a:schemeClr val="bg1"/>
          </a:solidFill>
        </p:spPr>
        <p:txBody>
          <a:bodyPr wrap="square" rtlCol="0">
            <a:spAutoFit/>
          </a:bodyPr>
          <a:lstStyle/>
          <a:p>
            <a:pPr algn="ctr"/>
            <a:r>
              <a:rPr lang="en-US" sz="3200"/>
              <a:t>Commons goes to Library, Library to 1307 and 1307 to Commons.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7F05BCB-C7A1-4274-A111-038B80FFD0E2}"/>
                  </a:ext>
                </a:extLst>
              </p14:cNvPr>
              <p14:cNvContentPartPr/>
              <p14:nvPr/>
            </p14:nvContentPartPr>
            <p14:xfrm>
              <a:off x="1288800" y="2426760"/>
              <a:ext cx="380520" cy="380520"/>
            </p14:xfrm>
          </p:contentPart>
        </mc:Choice>
        <mc:Fallback xmlns="">
          <p:pic>
            <p:nvPicPr>
              <p:cNvPr id="4" name="Ink 3">
                <a:extLst>
                  <a:ext uri="{FF2B5EF4-FFF2-40B4-BE49-F238E27FC236}">
                    <a16:creationId xmlns:a16="http://schemas.microsoft.com/office/drawing/2014/main" id="{57F05BCB-C7A1-4274-A111-038B80FFD0E2}"/>
                  </a:ext>
                </a:extLst>
              </p:cNvPr>
              <p:cNvPicPr/>
              <p:nvPr/>
            </p:nvPicPr>
            <p:blipFill>
              <a:blip r:embed="rId4"/>
              <a:stretch>
                <a:fillRect/>
              </a:stretch>
            </p:blipFill>
            <p:spPr>
              <a:xfrm>
                <a:off x="1279440" y="2417400"/>
                <a:ext cx="399240" cy="399240"/>
              </a:xfrm>
              <a:prstGeom prst="rect">
                <a:avLst/>
              </a:prstGeom>
            </p:spPr>
          </p:pic>
        </mc:Fallback>
      </mc:AlternateContent>
    </p:spTree>
    <p:extLst>
      <p:ext uri="{BB962C8B-B14F-4D97-AF65-F5344CB8AC3E}">
        <p14:creationId xmlns:p14="http://schemas.microsoft.com/office/powerpoint/2010/main" val="3620397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solidFill>
                  <a:schemeClr val="accent1">
                    <a:lumMod val="75000"/>
                  </a:schemeClr>
                </a:solidFill>
              </a:rPr>
              <a:t>Questions?</a:t>
            </a:r>
            <a:endParaRPr lang="en-US" sz="3200"/>
          </a:p>
        </p:txBody>
      </p:sp>
      <p:sp>
        <p:nvSpPr>
          <p:cNvPr id="3" name="Content Placeholder 2"/>
          <p:cNvSpPr>
            <a:spLocks noGrp="1"/>
          </p:cNvSpPr>
          <p:nvPr>
            <p:ph sz="quarter" idx="1"/>
          </p:nvPr>
        </p:nvSpPr>
        <p:spPr/>
        <p:txBody>
          <a:bodyPr>
            <a:normAutofit/>
          </a:bodyPr>
          <a:lstStyle/>
          <a:p>
            <a:pPr>
              <a:buFont typeface="Arial" panose="020B0604020202020204" pitchFamily="34" charset="0"/>
              <a:buChar char="•"/>
            </a:pPr>
            <a:r>
              <a:rPr lang="en-US" sz="2800">
                <a:hlinkClick r:id="rId2"/>
              </a:rPr>
              <a:t>K-12 Science Information</a:t>
            </a:r>
            <a:endParaRPr lang="en-US" sz="2800"/>
          </a:p>
          <a:p>
            <a:pPr marL="0" indent="0">
              <a:buNone/>
            </a:pPr>
            <a:endParaRPr lang="en-US" sz="2800"/>
          </a:p>
          <a:p>
            <a:pPr>
              <a:buFont typeface="Arial" panose="020B0604020202020204" pitchFamily="34" charset="0"/>
              <a:buChar char="•"/>
            </a:pPr>
            <a:r>
              <a:rPr lang="en-US" sz="2800"/>
              <a:t>Your child’s 5th grade teacher</a:t>
            </a:r>
          </a:p>
          <a:p>
            <a:pPr>
              <a:buFont typeface="Arial" panose="020B0604020202020204" pitchFamily="34" charset="0"/>
              <a:buChar char="•"/>
            </a:pPr>
            <a:endParaRPr lang="en-US" sz="2800"/>
          </a:p>
          <a:p>
            <a:pPr>
              <a:buFont typeface="Arial" panose="020B0604020202020204" pitchFamily="34" charset="0"/>
              <a:buChar char="•"/>
            </a:pPr>
            <a:r>
              <a:rPr lang="en-US" sz="2800"/>
              <a:t>Lena Jones, Secondary Science Specialist</a:t>
            </a:r>
            <a:br>
              <a:rPr lang="en-US" sz="2800"/>
            </a:br>
            <a:r>
              <a:rPr lang="en-US">
                <a:hlinkClick r:id="rId3"/>
              </a:rPr>
              <a:t>jonesl@issaquah.wednet.edu</a:t>
            </a:r>
            <a:endParaRPr lang="en-US"/>
          </a:p>
          <a:p>
            <a:pPr marL="745236" lvl="1" indent="-342900">
              <a:buFont typeface="Arial" panose="020B0604020202020204" pitchFamily="34" charset="0"/>
              <a:buChar char="•"/>
            </a:pPr>
            <a:endParaRPr lang="en-US" sz="2400"/>
          </a:p>
          <a:p>
            <a:pPr>
              <a:buFont typeface="Arial" panose="020B0604020202020204" pitchFamily="34" charset="0"/>
              <a:buChar char="•"/>
            </a:pPr>
            <a:r>
              <a:rPr lang="en-US" sz="2800"/>
              <a:t>Dawn Wallace, Director of Teaching &amp; Learning</a:t>
            </a:r>
            <a:br>
              <a:rPr lang="en-US" sz="2800"/>
            </a:br>
            <a:r>
              <a:rPr lang="en-US" sz="2800">
                <a:hlinkClick r:id="rId4"/>
              </a:rPr>
              <a:t>wallaced@Issaquah.wednet.edu</a:t>
            </a:r>
            <a:r>
              <a:rPr lang="en-US" sz="2800"/>
              <a:t> </a:t>
            </a:r>
          </a:p>
          <a:p>
            <a:endParaRPr lang="en-US"/>
          </a:p>
        </p:txBody>
      </p:sp>
    </p:spTree>
    <p:extLst>
      <p:ext uri="{BB962C8B-B14F-4D97-AF65-F5344CB8AC3E}">
        <p14:creationId xmlns:p14="http://schemas.microsoft.com/office/powerpoint/2010/main" val="657117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Calibri"/>
              </a:rPr>
              <a:t>Fifth Grade Parent Night</a:t>
            </a:r>
          </a:p>
        </p:txBody>
      </p:sp>
      <p:sp>
        <p:nvSpPr>
          <p:cNvPr id="3" name="Subtitle 2"/>
          <p:cNvSpPr>
            <a:spLocks noGrp="1"/>
          </p:cNvSpPr>
          <p:nvPr>
            <p:ph type="subTitle" idx="1"/>
          </p:nvPr>
        </p:nvSpPr>
        <p:spPr>
          <a:xfrm>
            <a:off x="675494" y="3614992"/>
            <a:ext cx="7427981" cy="1664486"/>
          </a:xfrm>
        </p:spPr>
        <p:txBody>
          <a:bodyPr vert="horz" lIns="68580" tIns="34290" rIns="68580" bIns="34290" rtlCol="0" anchor="t">
            <a:normAutofit lnSpcReduction="10000"/>
          </a:bodyPr>
          <a:lstStyle/>
          <a:p>
            <a:r>
              <a:rPr lang="en-US">
                <a:cs typeface="Calibri"/>
              </a:rPr>
              <a:t>February 12, 2024</a:t>
            </a:r>
          </a:p>
          <a:p>
            <a:r>
              <a:rPr lang="en-US">
                <a:cs typeface="Calibri"/>
              </a:rPr>
              <a:t>Heather Weider </a:t>
            </a:r>
          </a:p>
          <a:p>
            <a:r>
              <a:rPr lang="en-US">
                <a:cs typeface="Calibri"/>
              </a:rPr>
              <a:t>6</a:t>
            </a:r>
            <a:r>
              <a:rPr lang="en-US" baseline="30000">
                <a:cs typeface="Calibri"/>
              </a:rPr>
              <a:t>th</a:t>
            </a:r>
            <a:r>
              <a:rPr lang="en-US">
                <a:cs typeface="Calibri"/>
              </a:rPr>
              <a:t> grade math teacher</a:t>
            </a:r>
          </a:p>
          <a:p>
            <a:endParaRPr lang="en-US">
              <a:cs typeface="Calibri"/>
            </a:endParaRPr>
          </a:p>
          <a:p>
            <a:r>
              <a:rPr lang="en-US">
                <a:cs typeface="Calibri"/>
              </a:rPr>
              <a:t>Options for Middle School Math</a:t>
            </a:r>
          </a:p>
        </p:txBody>
      </p:sp>
    </p:spTree>
    <p:extLst>
      <p:ext uri="{BB962C8B-B14F-4D97-AF65-F5344CB8AC3E}">
        <p14:creationId xmlns:p14="http://schemas.microsoft.com/office/powerpoint/2010/main" val="2303789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Washington State Standards</a:t>
            </a:r>
          </a:p>
        </p:txBody>
      </p:sp>
      <p:sp>
        <p:nvSpPr>
          <p:cNvPr id="3" name="Content Placeholder 2"/>
          <p:cNvSpPr>
            <a:spLocks noGrp="1"/>
          </p:cNvSpPr>
          <p:nvPr>
            <p:ph idx="1"/>
          </p:nvPr>
        </p:nvSpPr>
        <p:spPr>
          <a:xfrm>
            <a:off x="952141" y="5073186"/>
            <a:ext cx="7805487" cy="3263504"/>
          </a:xfrm>
        </p:spPr>
        <p:txBody>
          <a:bodyPr vert="horz" lIns="68580" tIns="34290" rIns="68580" bIns="34290" rtlCol="0" anchor="t">
            <a:normAutofit/>
          </a:bodyPr>
          <a:lstStyle/>
          <a:p>
            <a:pPr marL="0" indent="0">
              <a:buNone/>
            </a:pPr>
            <a:r>
              <a:rPr lang="en-US">
                <a:latin typeface="Arial Black"/>
                <a:cs typeface="Arial"/>
              </a:rPr>
              <a:t>Focus   </a:t>
            </a:r>
            <a:r>
              <a:rPr lang="en-US">
                <a:latin typeface="Arial Black"/>
                <a:cs typeface="Arial"/>
                <a:sym typeface="Wingdings"/>
              </a:rPr>
              <a:t></a:t>
            </a:r>
            <a:r>
              <a:rPr lang="en-US">
                <a:latin typeface="Arial Black"/>
                <a:cs typeface="Arial"/>
              </a:rPr>
              <a:t>   Coherence   </a:t>
            </a:r>
            <a:r>
              <a:rPr lang="en-US">
                <a:latin typeface="Arial Black"/>
                <a:cs typeface="Arial"/>
                <a:sym typeface="Wingdings"/>
              </a:rPr>
              <a:t></a:t>
            </a:r>
            <a:r>
              <a:rPr lang="en-US">
                <a:latin typeface="Arial Black"/>
                <a:cs typeface="Arial"/>
              </a:rPr>
              <a:t>   Rigor</a:t>
            </a:r>
            <a:endParaRPr lang="en-US">
              <a:cs typeface="Calibri"/>
            </a:endParaRPr>
          </a:p>
        </p:txBody>
      </p:sp>
      <p:graphicFrame>
        <p:nvGraphicFramePr>
          <p:cNvPr id="6" name="Table 6">
            <a:extLst>
              <a:ext uri="{FF2B5EF4-FFF2-40B4-BE49-F238E27FC236}">
                <a16:creationId xmlns:a16="http://schemas.microsoft.com/office/drawing/2014/main" id="{789E4FC0-87E2-635B-FAB3-87FC723B5B91}"/>
              </a:ext>
            </a:extLst>
          </p:cNvPr>
          <p:cNvGraphicFramePr>
            <a:graphicFrameLocks noGrp="1"/>
          </p:cNvGraphicFramePr>
          <p:nvPr/>
        </p:nvGraphicFramePr>
        <p:xfrm>
          <a:off x="299803" y="2571750"/>
          <a:ext cx="3706105" cy="2255028"/>
        </p:xfrm>
        <a:graphic>
          <a:graphicData uri="http://schemas.openxmlformats.org/drawingml/2006/table">
            <a:tbl>
              <a:tblPr firstRow="1" bandRow="1">
                <a:tableStyleId>{5C22544A-7EE6-4342-B048-85BDC9FD1C3A}</a:tableStyleId>
              </a:tblPr>
              <a:tblGrid>
                <a:gridCol w="1235368">
                  <a:extLst>
                    <a:ext uri="{9D8B030D-6E8A-4147-A177-3AD203B41FA5}">
                      <a16:colId xmlns:a16="http://schemas.microsoft.com/office/drawing/2014/main" val="1570354753"/>
                    </a:ext>
                  </a:extLst>
                </a:gridCol>
                <a:gridCol w="1311389">
                  <a:extLst>
                    <a:ext uri="{9D8B030D-6E8A-4147-A177-3AD203B41FA5}">
                      <a16:colId xmlns:a16="http://schemas.microsoft.com/office/drawing/2014/main" val="3027010678"/>
                    </a:ext>
                  </a:extLst>
                </a:gridCol>
                <a:gridCol w="1159348">
                  <a:extLst>
                    <a:ext uri="{9D8B030D-6E8A-4147-A177-3AD203B41FA5}">
                      <a16:colId xmlns:a16="http://schemas.microsoft.com/office/drawing/2014/main" val="2834940975"/>
                    </a:ext>
                  </a:extLst>
                </a:gridCol>
              </a:tblGrid>
              <a:tr h="398849">
                <a:tc>
                  <a:txBody>
                    <a:bodyPr/>
                    <a:lstStyle/>
                    <a:p>
                      <a:pPr algn="ctr"/>
                      <a:r>
                        <a:rPr lang="en-US" sz="1800"/>
                        <a:t>6th</a:t>
                      </a:r>
                    </a:p>
                  </a:txBody>
                  <a:tcPr marL="68580" marR="68580" marT="34290" marB="34290">
                    <a:solidFill>
                      <a:schemeClr val="tx2"/>
                    </a:solidFill>
                  </a:tcPr>
                </a:tc>
                <a:tc>
                  <a:txBody>
                    <a:bodyPr/>
                    <a:lstStyle/>
                    <a:p>
                      <a:pPr algn="ctr"/>
                      <a:r>
                        <a:rPr lang="en-US" sz="1800"/>
                        <a:t>7th</a:t>
                      </a:r>
                    </a:p>
                  </a:txBody>
                  <a:tcPr marL="68580" marR="68580" marT="34290" marB="34290">
                    <a:solidFill>
                      <a:schemeClr val="tx2"/>
                    </a:solidFill>
                  </a:tcPr>
                </a:tc>
                <a:tc>
                  <a:txBody>
                    <a:bodyPr/>
                    <a:lstStyle/>
                    <a:p>
                      <a:pPr algn="ctr"/>
                      <a:r>
                        <a:rPr lang="en-US" sz="1800"/>
                        <a:t>8th</a:t>
                      </a:r>
                    </a:p>
                  </a:txBody>
                  <a:tcPr marL="68580" marR="68580" marT="34290" marB="34290">
                    <a:solidFill>
                      <a:schemeClr val="tx2"/>
                    </a:solidFill>
                  </a:tcPr>
                </a:tc>
                <a:extLst>
                  <a:ext uri="{0D108BD9-81ED-4DB2-BD59-A6C34878D82A}">
                    <a16:rowId xmlns:a16="http://schemas.microsoft.com/office/drawing/2014/main" val="323609394"/>
                  </a:ext>
                </a:extLst>
              </a:tr>
              <a:tr h="567591">
                <a:tc gridSpan="2">
                  <a:txBody>
                    <a:bodyPr/>
                    <a:lstStyle/>
                    <a:p>
                      <a:pPr algn="ctr"/>
                      <a:r>
                        <a:rPr lang="en-US" sz="1400" b="1"/>
                        <a:t>Ratios and Proportional Relationships</a:t>
                      </a:r>
                    </a:p>
                  </a:txBody>
                  <a:tcPr marL="68580" marR="68580" marT="34290" marB="34290">
                    <a:solidFill>
                      <a:schemeClr val="accent2">
                        <a:lumMod val="75000"/>
                      </a:schemeClr>
                    </a:solidFill>
                  </a:tcPr>
                </a:tc>
                <a:tc hMerge="1">
                  <a:txBody>
                    <a:bodyPr/>
                    <a:lstStyle/>
                    <a:p>
                      <a:endParaRPr lang="en-US"/>
                    </a:p>
                  </a:txBody>
                  <a:tcPr/>
                </a:tc>
                <a:tc>
                  <a:txBody>
                    <a:bodyPr/>
                    <a:lstStyle/>
                    <a:p>
                      <a:pPr algn="ctr"/>
                      <a:r>
                        <a:rPr lang="en-US" sz="1400" b="1"/>
                        <a:t>Functions</a:t>
                      </a:r>
                    </a:p>
                  </a:txBody>
                  <a:tcPr marL="68580" marR="68580" marT="34290" marB="34290">
                    <a:solidFill>
                      <a:schemeClr val="accent2">
                        <a:lumMod val="75000"/>
                      </a:schemeClr>
                    </a:solidFill>
                  </a:tcPr>
                </a:tc>
                <a:extLst>
                  <a:ext uri="{0D108BD9-81ED-4DB2-BD59-A6C34878D82A}">
                    <a16:rowId xmlns:a16="http://schemas.microsoft.com/office/drawing/2014/main" val="930651703"/>
                  </a:ext>
                </a:extLst>
              </a:tr>
              <a:tr h="322147">
                <a:tc gridSpan="3">
                  <a:txBody>
                    <a:bodyPr/>
                    <a:lstStyle/>
                    <a:p>
                      <a:pPr algn="ctr"/>
                      <a:r>
                        <a:rPr lang="en-US" sz="1400" b="1"/>
                        <a:t>Expression and Equations</a:t>
                      </a:r>
                    </a:p>
                  </a:txBody>
                  <a:tcPr marL="68580" marR="68580" marT="34290" marB="34290">
                    <a:solidFill>
                      <a:schemeClr val="bg2"/>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7812702"/>
                  </a:ext>
                </a:extLst>
              </a:tr>
              <a:tr h="322147">
                <a:tc gridSpan="3">
                  <a:txBody>
                    <a:bodyPr/>
                    <a:lstStyle/>
                    <a:p>
                      <a:pPr algn="ctr"/>
                      <a:r>
                        <a:rPr lang="en-US" sz="1400" b="1"/>
                        <a:t>The Number System</a:t>
                      </a:r>
                    </a:p>
                  </a:txBody>
                  <a:tcPr marL="68580" marR="68580" marT="34290" marB="34290">
                    <a:solidFill>
                      <a:schemeClr val="accent2">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0197514"/>
                  </a:ext>
                </a:extLst>
              </a:tr>
              <a:tr h="322147">
                <a:tc gridSpan="3">
                  <a:txBody>
                    <a:bodyPr/>
                    <a:lstStyle/>
                    <a:p>
                      <a:pPr algn="ctr"/>
                      <a:r>
                        <a:rPr lang="en-US" sz="1400" b="1"/>
                        <a:t>Statistics and Probability</a:t>
                      </a:r>
                    </a:p>
                  </a:txBody>
                  <a:tcPr marL="68580" marR="68580" marT="34290" marB="34290">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4193631"/>
                  </a:ext>
                </a:extLst>
              </a:tr>
              <a:tr h="322147">
                <a:tc>
                  <a:txBody>
                    <a:bodyPr/>
                    <a:lstStyle/>
                    <a:p>
                      <a:pPr algn="ctr"/>
                      <a:endParaRPr lang="en-US" sz="1400" b="1"/>
                    </a:p>
                  </a:txBody>
                  <a:tcPr marL="68580" marR="68580" marT="34290" marB="34290">
                    <a:solidFill>
                      <a:schemeClr val="accent2">
                        <a:lumMod val="75000"/>
                      </a:schemeClr>
                    </a:solidFill>
                  </a:tcPr>
                </a:tc>
                <a:tc>
                  <a:txBody>
                    <a:bodyPr/>
                    <a:lstStyle/>
                    <a:p>
                      <a:pPr algn="ctr"/>
                      <a:r>
                        <a:rPr lang="en-US" sz="1400" b="1"/>
                        <a:t>Geometry</a:t>
                      </a:r>
                    </a:p>
                  </a:txBody>
                  <a:tcPr marL="68580" marR="68580" marT="34290" marB="34290">
                    <a:solidFill>
                      <a:schemeClr val="accent2">
                        <a:lumMod val="75000"/>
                      </a:schemeClr>
                    </a:solidFill>
                  </a:tcPr>
                </a:tc>
                <a:tc>
                  <a:txBody>
                    <a:bodyPr/>
                    <a:lstStyle/>
                    <a:p>
                      <a:pPr algn="ctr"/>
                      <a:endParaRPr lang="en-US" sz="1400" b="1"/>
                    </a:p>
                  </a:txBody>
                  <a:tcPr marL="68580" marR="68580" marT="34290" marB="34290">
                    <a:solidFill>
                      <a:schemeClr val="accent2">
                        <a:lumMod val="75000"/>
                      </a:schemeClr>
                    </a:solidFill>
                  </a:tcPr>
                </a:tc>
                <a:extLst>
                  <a:ext uri="{0D108BD9-81ED-4DB2-BD59-A6C34878D82A}">
                    <a16:rowId xmlns:a16="http://schemas.microsoft.com/office/drawing/2014/main" val="4164171411"/>
                  </a:ext>
                </a:extLst>
              </a:tr>
            </a:tbl>
          </a:graphicData>
        </a:graphic>
      </p:graphicFrame>
      <p:sp>
        <p:nvSpPr>
          <p:cNvPr id="7" name="TextBox 6">
            <a:extLst>
              <a:ext uri="{FF2B5EF4-FFF2-40B4-BE49-F238E27FC236}">
                <a16:creationId xmlns:a16="http://schemas.microsoft.com/office/drawing/2014/main" id="{D5F99B89-2E25-0A46-76DF-05393DB0546A}"/>
              </a:ext>
            </a:extLst>
          </p:cNvPr>
          <p:cNvSpPr txBox="1"/>
          <p:nvPr/>
        </p:nvSpPr>
        <p:spPr>
          <a:xfrm>
            <a:off x="1058681" y="2151035"/>
            <a:ext cx="1864401"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b="1">
                <a:cs typeface="Calibri"/>
              </a:rPr>
              <a:t>Math Content</a:t>
            </a:r>
          </a:p>
        </p:txBody>
      </p:sp>
      <p:sp>
        <p:nvSpPr>
          <p:cNvPr id="8" name="TextBox 7">
            <a:extLst>
              <a:ext uri="{FF2B5EF4-FFF2-40B4-BE49-F238E27FC236}">
                <a16:creationId xmlns:a16="http://schemas.microsoft.com/office/drawing/2014/main" id="{F95782CA-8449-FA6F-4DAD-52287D9E20B8}"/>
              </a:ext>
            </a:extLst>
          </p:cNvPr>
          <p:cNvSpPr txBox="1"/>
          <p:nvPr/>
        </p:nvSpPr>
        <p:spPr>
          <a:xfrm>
            <a:off x="4574756" y="2522012"/>
            <a:ext cx="3673002" cy="2562240"/>
          </a:xfrm>
          <a:prstGeom prst="rect">
            <a:avLst/>
          </a:prstGeom>
          <a:solidFill>
            <a:schemeClr val="accent2">
              <a:lumMod val="75000"/>
            </a:scheme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b="1">
                <a:cs typeface="Calibri"/>
              </a:rPr>
              <a:t>1. Make sense of problems and persevere in solving them.</a:t>
            </a:r>
          </a:p>
          <a:p>
            <a:r>
              <a:rPr lang="en-US" sz="1350" b="1">
                <a:cs typeface="Calibri"/>
              </a:rPr>
              <a:t>2. Reason abstractly and quantitatively.</a:t>
            </a:r>
          </a:p>
          <a:p>
            <a:r>
              <a:rPr lang="en-US" sz="1350" b="1">
                <a:cs typeface="Calibri"/>
              </a:rPr>
              <a:t>3. Construct viable arguments and critique the reasoning of others. </a:t>
            </a:r>
          </a:p>
          <a:p>
            <a:r>
              <a:rPr lang="en-US" sz="1350" b="1">
                <a:cs typeface="Calibri"/>
              </a:rPr>
              <a:t>4. Model with mathematics.</a:t>
            </a:r>
          </a:p>
          <a:p>
            <a:r>
              <a:rPr lang="en-US" sz="1350" b="1">
                <a:cs typeface="Calibri"/>
              </a:rPr>
              <a:t>5. Use appropriate tools strategically.</a:t>
            </a:r>
          </a:p>
          <a:p>
            <a:r>
              <a:rPr lang="en-US" sz="1350" b="1">
                <a:cs typeface="Calibri"/>
              </a:rPr>
              <a:t>6. Attend to precision.</a:t>
            </a:r>
          </a:p>
          <a:p>
            <a:r>
              <a:rPr lang="en-US" sz="1350" b="1">
                <a:cs typeface="Calibri"/>
              </a:rPr>
              <a:t>7. Look for and make use of structure.</a:t>
            </a:r>
          </a:p>
          <a:p>
            <a:r>
              <a:rPr lang="en-US" sz="1350" b="1">
                <a:cs typeface="Calibri"/>
              </a:rPr>
              <a:t>8. Look for and express regularity in repeated reasoning. </a:t>
            </a:r>
          </a:p>
        </p:txBody>
      </p:sp>
      <p:sp>
        <p:nvSpPr>
          <p:cNvPr id="9" name="TextBox 8">
            <a:extLst>
              <a:ext uri="{FF2B5EF4-FFF2-40B4-BE49-F238E27FC236}">
                <a16:creationId xmlns:a16="http://schemas.microsoft.com/office/drawing/2014/main" id="{B7A800B3-3224-23EC-4446-32D85B522B90}"/>
              </a:ext>
            </a:extLst>
          </p:cNvPr>
          <p:cNvSpPr txBox="1"/>
          <p:nvPr/>
        </p:nvSpPr>
        <p:spPr>
          <a:xfrm>
            <a:off x="5160751" y="2124423"/>
            <a:ext cx="2286000"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a:r>
              <a:rPr lang="en-US" b="1">
                <a:cs typeface="Calibri"/>
              </a:rPr>
              <a:t>Math Practices</a:t>
            </a:r>
          </a:p>
        </p:txBody>
      </p:sp>
    </p:spTree>
    <p:extLst>
      <p:ext uri="{BB962C8B-B14F-4D97-AF65-F5344CB8AC3E}">
        <p14:creationId xmlns:p14="http://schemas.microsoft.com/office/powerpoint/2010/main" val="1033595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C4A75-ACF9-1790-3471-75355E541E3D}"/>
              </a:ext>
            </a:extLst>
          </p:cNvPr>
          <p:cNvSpPr>
            <a:spLocks noGrp="1"/>
          </p:cNvSpPr>
          <p:nvPr>
            <p:ph type="title"/>
          </p:nvPr>
        </p:nvSpPr>
        <p:spPr/>
        <p:txBody>
          <a:bodyPr/>
          <a:lstStyle/>
          <a:p>
            <a:r>
              <a:rPr lang="en-US">
                <a:cs typeface="Calibri"/>
              </a:rPr>
              <a:t>Middle School Math Options</a:t>
            </a:r>
            <a:endParaRPr lang="en-US"/>
          </a:p>
        </p:txBody>
      </p:sp>
      <p:sp>
        <p:nvSpPr>
          <p:cNvPr id="29" name="Rectangle: Rounded Corners 28">
            <a:extLst>
              <a:ext uri="{FF2B5EF4-FFF2-40B4-BE49-F238E27FC236}">
                <a16:creationId xmlns:a16="http://schemas.microsoft.com/office/drawing/2014/main" id="{580FD90D-AA41-E5D4-7DD4-343B8EB480DC}"/>
              </a:ext>
            </a:extLst>
          </p:cNvPr>
          <p:cNvSpPr/>
          <p:nvPr/>
        </p:nvSpPr>
        <p:spPr>
          <a:xfrm>
            <a:off x="5433785" y="2236107"/>
            <a:ext cx="1968500" cy="277585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b="1">
                <a:solidFill>
                  <a:schemeClr val="bg2"/>
                </a:solidFill>
                <a:cs typeface="Calibri"/>
              </a:rPr>
              <a:t>Option C</a:t>
            </a:r>
          </a:p>
          <a:p>
            <a:pPr algn="ctr"/>
            <a:endParaRPr lang="en-US" sz="1500" b="1">
              <a:solidFill>
                <a:schemeClr val="bg2"/>
              </a:solidFill>
              <a:cs typeface="Calibri"/>
            </a:endParaRPr>
          </a:p>
          <a:p>
            <a:pPr algn="ctr"/>
            <a:r>
              <a:rPr lang="en-US" sz="1500" b="1">
                <a:solidFill>
                  <a:schemeClr val="bg2"/>
                </a:solidFill>
                <a:cs typeface="Calibri"/>
              </a:rPr>
              <a:t>6th grade:</a:t>
            </a:r>
          </a:p>
          <a:p>
            <a:pPr algn="ctr"/>
            <a:r>
              <a:rPr lang="en-US" sz="1500" b="1">
                <a:solidFill>
                  <a:schemeClr val="bg2"/>
                </a:solidFill>
                <a:cs typeface="Calibri"/>
              </a:rPr>
              <a:t>Math 2-3</a:t>
            </a:r>
          </a:p>
          <a:p>
            <a:pPr algn="ctr"/>
            <a:endParaRPr lang="en-US" sz="1500" b="1">
              <a:solidFill>
                <a:schemeClr val="bg2"/>
              </a:solidFill>
              <a:cs typeface="Calibri"/>
            </a:endParaRPr>
          </a:p>
          <a:p>
            <a:pPr algn="ctr"/>
            <a:r>
              <a:rPr lang="en-US" sz="1500" b="1">
                <a:solidFill>
                  <a:schemeClr val="bg2"/>
                </a:solidFill>
                <a:cs typeface="Calibri"/>
              </a:rPr>
              <a:t>7th grade:</a:t>
            </a:r>
          </a:p>
          <a:p>
            <a:pPr algn="ctr"/>
            <a:r>
              <a:rPr lang="en-US" sz="1500" b="1">
                <a:solidFill>
                  <a:schemeClr val="bg2"/>
                </a:solidFill>
                <a:cs typeface="Calibri"/>
              </a:rPr>
              <a:t>Algebra I</a:t>
            </a:r>
          </a:p>
          <a:p>
            <a:pPr algn="ctr"/>
            <a:endParaRPr lang="en-US" sz="1500" b="1">
              <a:solidFill>
                <a:schemeClr val="bg2"/>
              </a:solidFill>
              <a:cs typeface="Calibri"/>
            </a:endParaRPr>
          </a:p>
          <a:p>
            <a:pPr algn="ctr"/>
            <a:r>
              <a:rPr lang="en-US" sz="1500" b="1">
                <a:solidFill>
                  <a:schemeClr val="bg2"/>
                </a:solidFill>
                <a:cs typeface="Calibri"/>
              </a:rPr>
              <a:t>8th grade:</a:t>
            </a:r>
          </a:p>
          <a:p>
            <a:pPr algn="ctr"/>
            <a:r>
              <a:rPr lang="en-US" sz="1500" b="1">
                <a:solidFill>
                  <a:schemeClr val="bg2"/>
                </a:solidFill>
                <a:cs typeface="Calibri"/>
              </a:rPr>
              <a:t>Geometry</a:t>
            </a:r>
          </a:p>
        </p:txBody>
      </p:sp>
      <p:sp>
        <p:nvSpPr>
          <p:cNvPr id="32" name="Rectangle: Rounded Corners 31">
            <a:extLst>
              <a:ext uri="{FF2B5EF4-FFF2-40B4-BE49-F238E27FC236}">
                <a16:creationId xmlns:a16="http://schemas.microsoft.com/office/drawing/2014/main" id="{E9552169-12C7-58FE-CA21-8E4CFC04F154}"/>
              </a:ext>
            </a:extLst>
          </p:cNvPr>
          <p:cNvSpPr/>
          <p:nvPr/>
        </p:nvSpPr>
        <p:spPr>
          <a:xfrm>
            <a:off x="698499" y="2236106"/>
            <a:ext cx="1968500" cy="277585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b="1">
                <a:solidFill>
                  <a:schemeClr val="bg2"/>
                </a:solidFill>
                <a:cs typeface="Calibri"/>
              </a:rPr>
              <a:t>Option A</a:t>
            </a:r>
          </a:p>
          <a:p>
            <a:pPr algn="ctr"/>
            <a:endParaRPr lang="en-US" sz="1500" b="1">
              <a:solidFill>
                <a:schemeClr val="bg2"/>
              </a:solidFill>
              <a:cs typeface="Calibri"/>
            </a:endParaRPr>
          </a:p>
          <a:p>
            <a:pPr algn="ctr"/>
            <a:r>
              <a:rPr lang="en-US" sz="1500" b="1">
                <a:solidFill>
                  <a:schemeClr val="bg2"/>
                </a:solidFill>
                <a:cs typeface="Calibri"/>
              </a:rPr>
              <a:t>6th grade:</a:t>
            </a:r>
          </a:p>
          <a:p>
            <a:pPr algn="ctr"/>
            <a:r>
              <a:rPr lang="en-US" sz="1500" b="1">
                <a:solidFill>
                  <a:schemeClr val="bg2"/>
                </a:solidFill>
                <a:cs typeface="Calibri"/>
              </a:rPr>
              <a:t>Math 1</a:t>
            </a:r>
          </a:p>
          <a:p>
            <a:pPr algn="ctr"/>
            <a:endParaRPr lang="en-US" sz="1500" b="1">
              <a:solidFill>
                <a:schemeClr val="bg2"/>
              </a:solidFill>
              <a:cs typeface="Calibri"/>
            </a:endParaRPr>
          </a:p>
          <a:p>
            <a:pPr algn="ctr"/>
            <a:r>
              <a:rPr lang="en-US" sz="1500" b="1">
                <a:solidFill>
                  <a:schemeClr val="bg2"/>
                </a:solidFill>
                <a:cs typeface="Calibri"/>
              </a:rPr>
              <a:t>7th grade:</a:t>
            </a:r>
          </a:p>
          <a:p>
            <a:pPr algn="ctr"/>
            <a:r>
              <a:rPr lang="en-US" sz="1500" b="1">
                <a:solidFill>
                  <a:schemeClr val="bg2"/>
                </a:solidFill>
                <a:cs typeface="Calibri"/>
              </a:rPr>
              <a:t>Math 2</a:t>
            </a:r>
          </a:p>
          <a:p>
            <a:pPr algn="ctr"/>
            <a:endParaRPr lang="en-US" sz="1500" b="1">
              <a:solidFill>
                <a:schemeClr val="bg2"/>
              </a:solidFill>
              <a:cs typeface="Calibri"/>
            </a:endParaRPr>
          </a:p>
          <a:p>
            <a:pPr algn="ctr"/>
            <a:r>
              <a:rPr lang="en-US" sz="1500" b="1">
                <a:solidFill>
                  <a:schemeClr val="bg2"/>
                </a:solidFill>
                <a:cs typeface="Calibri"/>
              </a:rPr>
              <a:t>8th grade:</a:t>
            </a:r>
          </a:p>
          <a:p>
            <a:pPr algn="ctr"/>
            <a:r>
              <a:rPr lang="en-US" sz="1500" b="1">
                <a:solidFill>
                  <a:schemeClr val="bg2"/>
                </a:solidFill>
                <a:cs typeface="Calibri"/>
              </a:rPr>
              <a:t>Math 3</a:t>
            </a:r>
          </a:p>
        </p:txBody>
      </p:sp>
      <p:sp>
        <p:nvSpPr>
          <p:cNvPr id="33" name="Rectangle: Rounded Corners 32">
            <a:extLst>
              <a:ext uri="{FF2B5EF4-FFF2-40B4-BE49-F238E27FC236}">
                <a16:creationId xmlns:a16="http://schemas.microsoft.com/office/drawing/2014/main" id="{7FCE6D85-568D-E778-60B0-60635466EE0C}"/>
              </a:ext>
            </a:extLst>
          </p:cNvPr>
          <p:cNvSpPr/>
          <p:nvPr/>
        </p:nvSpPr>
        <p:spPr>
          <a:xfrm>
            <a:off x="3093356" y="2236106"/>
            <a:ext cx="1968500" cy="2775857"/>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1500" b="1">
                <a:solidFill>
                  <a:schemeClr val="bg2"/>
                </a:solidFill>
                <a:cs typeface="Calibri"/>
              </a:rPr>
              <a:t>Option  B</a:t>
            </a:r>
          </a:p>
          <a:p>
            <a:pPr algn="ctr"/>
            <a:endParaRPr lang="en-US" sz="1500" b="1">
              <a:solidFill>
                <a:schemeClr val="bg2"/>
              </a:solidFill>
              <a:cs typeface="Calibri"/>
            </a:endParaRPr>
          </a:p>
          <a:p>
            <a:pPr algn="ctr"/>
            <a:r>
              <a:rPr lang="en-US" sz="1500" b="1">
                <a:solidFill>
                  <a:schemeClr val="bg2"/>
                </a:solidFill>
                <a:cs typeface="Calibri"/>
              </a:rPr>
              <a:t>6th grade:</a:t>
            </a:r>
          </a:p>
          <a:p>
            <a:pPr algn="ctr"/>
            <a:r>
              <a:rPr lang="en-US" sz="1500" b="1">
                <a:solidFill>
                  <a:schemeClr val="bg2"/>
                </a:solidFill>
                <a:cs typeface="Calibri"/>
              </a:rPr>
              <a:t>Math 1-2</a:t>
            </a:r>
          </a:p>
          <a:p>
            <a:pPr algn="ctr"/>
            <a:endParaRPr lang="en-US" sz="1500" b="1">
              <a:solidFill>
                <a:schemeClr val="bg2"/>
              </a:solidFill>
              <a:cs typeface="Calibri"/>
            </a:endParaRPr>
          </a:p>
          <a:p>
            <a:pPr algn="ctr"/>
            <a:r>
              <a:rPr lang="en-US" sz="1500" b="1">
                <a:solidFill>
                  <a:schemeClr val="bg2"/>
                </a:solidFill>
                <a:cs typeface="Calibri"/>
              </a:rPr>
              <a:t>7th grade:</a:t>
            </a:r>
          </a:p>
          <a:p>
            <a:pPr algn="ctr"/>
            <a:r>
              <a:rPr lang="en-US" sz="1500" b="1">
                <a:solidFill>
                  <a:schemeClr val="bg2"/>
                </a:solidFill>
                <a:cs typeface="Calibri"/>
              </a:rPr>
              <a:t>Math 2-3</a:t>
            </a:r>
          </a:p>
          <a:p>
            <a:pPr algn="ctr"/>
            <a:endParaRPr lang="en-US" sz="1500" b="1">
              <a:solidFill>
                <a:schemeClr val="bg2"/>
              </a:solidFill>
              <a:cs typeface="Calibri"/>
            </a:endParaRPr>
          </a:p>
          <a:p>
            <a:pPr algn="ctr"/>
            <a:r>
              <a:rPr lang="en-US" sz="1500" b="1">
                <a:solidFill>
                  <a:schemeClr val="bg2"/>
                </a:solidFill>
                <a:cs typeface="Calibri"/>
              </a:rPr>
              <a:t>8th grade:</a:t>
            </a:r>
          </a:p>
          <a:p>
            <a:pPr algn="ctr"/>
            <a:r>
              <a:rPr lang="en-US" sz="1500" b="1">
                <a:solidFill>
                  <a:schemeClr val="bg2"/>
                </a:solidFill>
                <a:cs typeface="Calibri"/>
              </a:rPr>
              <a:t>Algebra</a:t>
            </a:r>
          </a:p>
        </p:txBody>
      </p:sp>
    </p:spTree>
    <p:extLst>
      <p:ext uri="{BB962C8B-B14F-4D97-AF65-F5344CB8AC3E}">
        <p14:creationId xmlns:p14="http://schemas.microsoft.com/office/powerpoint/2010/main" val="1530560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5636"/>
            <a:ext cx="7467600" cy="1143000"/>
          </a:xfrm>
          <a:noFill/>
        </p:spPr>
        <p:txBody>
          <a:bodyPr vert="horz" lIns="91440" tIns="45720" rIns="91440" bIns="45720" anchor="b">
            <a:normAutofit/>
          </a:bodyPr>
          <a:lstStyle/>
          <a:p>
            <a:r>
              <a:rPr lang="en-US" sz="4400" b="1" i="1">
                <a:solidFill>
                  <a:schemeClr val="accent1">
                    <a:lumMod val="75000"/>
                  </a:schemeClr>
                </a:solidFill>
              </a:rPr>
              <a:t>In the Office</a:t>
            </a:r>
          </a:p>
        </p:txBody>
      </p:sp>
      <p:sp>
        <p:nvSpPr>
          <p:cNvPr id="3" name="Content Placeholder 2"/>
          <p:cNvSpPr>
            <a:spLocks noGrp="1"/>
          </p:cNvSpPr>
          <p:nvPr>
            <p:ph sz="quarter" idx="1"/>
          </p:nvPr>
        </p:nvSpPr>
        <p:spPr>
          <a:xfrm>
            <a:off x="381000" y="1984248"/>
            <a:ext cx="8305800" cy="4873752"/>
          </a:xfrm>
          <a:noFill/>
        </p:spPr>
        <p:txBody>
          <a:bodyPr vert="horz" lIns="91440" tIns="45720" rIns="91440" bIns="45720" anchor="t">
            <a:normAutofit fontScale="92500" lnSpcReduction="10000"/>
          </a:bodyPr>
          <a:lstStyle/>
          <a:p>
            <a:r>
              <a:rPr lang="en-US" sz="2800" b="1" i="1" u="sng">
                <a:solidFill>
                  <a:schemeClr val="accent1">
                    <a:lumMod val="75000"/>
                  </a:schemeClr>
                </a:solidFill>
              </a:rPr>
              <a:t>Principal</a:t>
            </a:r>
            <a:r>
              <a:rPr lang="en-US" sz="2800" b="1" i="1">
                <a:solidFill>
                  <a:schemeClr val="accent1">
                    <a:lumMod val="75000"/>
                  </a:schemeClr>
                </a:solidFill>
              </a:rPr>
              <a:t>: </a:t>
            </a:r>
            <a:r>
              <a:rPr lang="en-US" sz="2800" b="1">
                <a:solidFill>
                  <a:schemeClr val="accent1">
                    <a:lumMod val="75000"/>
                  </a:schemeClr>
                </a:solidFill>
              </a:rPr>
              <a:t> Jeff McGowan (L-Z)</a:t>
            </a:r>
          </a:p>
          <a:p>
            <a:r>
              <a:rPr lang="en-US" sz="2800" b="1" i="1" u="sng">
                <a:solidFill>
                  <a:schemeClr val="accent1">
                    <a:lumMod val="75000"/>
                  </a:schemeClr>
                </a:solidFill>
              </a:rPr>
              <a:t>Assistant Principal:</a:t>
            </a:r>
            <a:r>
              <a:rPr lang="en-US" sz="2800" b="1" i="1">
                <a:solidFill>
                  <a:schemeClr val="accent1">
                    <a:lumMod val="75000"/>
                  </a:schemeClr>
                </a:solidFill>
              </a:rPr>
              <a:t> </a:t>
            </a:r>
            <a:r>
              <a:rPr lang="en-US" sz="2800" b="1">
                <a:solidFill>
                  <a:schemeClr val="accent1">
                    <a:lumMod val="75000"/>
                  </a:schemeClr>
                </a:solidFill>
              </a:rPr>
              <a:t>Casey Stookey (A-K)</a:t>
            </a:r>
          </a:p>
          <a:p>
            <a:r>
              <a:rPr lang="en-US" sz="2800" b="1" i="1" u="sng">
                <a:solidFill>
                  <a:schemeClr val="accent1">
                    <a:lumMod val="75000"/>
                  </a:schemeClr>
                </a:solidFill>
              </a:rPr>
              <a:t>Assistant to the Principal:</a:t>
            </a:r>
            <a:r>
              <a:rPr lang="en-US" sz="2800" b="1" i="1">
                <a:solidFill>
                  <a:schemeClr val="accent1">
                    <a:lumMod val="75000"/>
                  </a:schemeClr>
                </a:solidFill>
              </a:rPr>
              <a:t> </a:t>
            </a:r>
            <a:r>
              <a:rPr lang="en-US" sz="2800" b="1">
                <a:solidFill>
                  <a:schemeClr val="accent1">
                    <a:lumMod val="75000"/>
                  </a:schemeClr>
                </a:solidFill>
              </a:rPr>
              <a:t> Marie Werbel</a:t>
            </a:r>
          </a:p>
          <a:p>
            <a:r>
              <a:rPr lang="en-US" sz="2800" b="1" i="1" u="sng">
                <a:solidFill>
                  <a:schemeClr val="accent1">
                    <a:lumMod val="75000"/>
                  </a:schemeClr>
                </a:solidFill>
              </a:rPr>
              <a:t>Counselors:  </a:t>
            </a:r>
          </a:p>
          <a:p>
            <a:pPr lvl="1">
              <a:buNone/>
            </a:pPr>
            <a:r>
              <a:rPr lang="en-US" sz="2800" b="1" i="1">
                <a:solidFill>
                  <a:schemeClr val="accent1">
                    <a:lumMod val="75000"/>
                  </a:schemeClr>
                </a:solidFill>
              </a:rPr>
              <a:t>	</a:t>
            </a:r>
            <a:r>
              <a:rPr lang="en-US" sz="2800" b="1">
                <a:solidFill>
                  <a:schemeClr val="accent1">
                    <a:lumMod val="75000"/>
                  </a:schemeClr>
                </a:solidFill>
              </a:rPr>
              <a:t>Laura Meserole (A-K)</a:t>
            </a:r>
            <a:br>
              <a:rPr lang="en-US" sz="2800" b="1"/>
            </a:br>
            <a:r>
              <a:rPr lang="en-US" sz="2800" b="1">
                <a:solidFill>
                  <a:schemeClr val="accent1">
                    <a:lumMod val="75000"/>
                  </a:schemeClr>
                </a:solidFill>
              </a:rPr>
              <a:t>Miranda Williams (L-Z)</a:t>
            </a:r>
          </a:p>
          <a:p>
            <a:r>
              <a:rPr lang="en-US" sz="2800" b="1" i="1" u="sng">
                <a:solidFill>
                  <a:schemeClr val="accent1">
                    <a:lumMod val="75000"/>
                  </a:schemeClr>
                </a:solidFill>
              </a:rPr>
              <a:t>Attendance:</a:t>
            </a:r>
            <a:r>
              <a:rPr lang="en-US" sz="2800" b="1" i="1">
                <a:solidFill>
                  <a:schemeClr val="accent1">
                    <a:lumMod val="75000"/>
                  </a:schemeClr>
                </a:solidFill>
              </a:rPr>
              <a:t>  </a:t>
            </a:r>
            <a:r>
              <a:rPr lang="en-US" sz="2800" b="1">
                <a:solidFill>
                  <a:schemeClr val="accent1">
                    <a:lumMod val="75000"/>
                  </a:schemeClr>
                </a:solidFill>
              </a:rPr>
              <a:t>Kaitlyn Probst</a:t>
            </a:r>
          </a:p>
          <a:p>
            <a:r>
              <a:rPr lang="en-US" sz="2800" b="1" i="1" u="sng">
                <a:solidFill>
                  <a:schemeClr val="accent1">
                    <a:lumMod val="75000"/>
                  </a:schemeClr>
                </a:solidFill>
              </a:rPr>
              <a:t>Bookkeeper</a:t>
            </a:r>
            <a:r>
              <a:rPr lang="en-US" sz="2800" b="1" i="1">
                <a:solidFill>
                  <a:schemeClr val="accent1">
                    <a:lumMod val="75000"/>
                  </a:schemeClr>
                </a:solidFill>
              </a:rPr>
              <a:t>: </a:t>
            </a:r>
            <a:r>
              <a:rPr lang="en-US" sz="2800" b="1">
                <a:solidFill>
                  <a:schemeClr val="accent1">
                    <a:lumMod val="75000"/>
                  </a:schemeClr>
                </a:solidFill>
              </a:rPr>
              <a:t> Jennifer Christiansen </a:t>
            </a:r>
          </a:p>
          <a:p>
            <a:r>
              <a:rPr lang="en-US" sz="2800" b="1" i="1" u="sng">
                <a:solidFill>
                  <a:schemeClr val="accent1">
                    <a:lumMod val="75000"/>
                  </a:schemeClr>
                </a:solidFill>
              </a:rPr>
              <a:t> Registrar</a:t>
            </a:r>
            <a:r>
              <a:rPr lang="en-US" sz="2800" b="1" i="1">
                <a:solidFill>
                  <a:schemeClr val="accent1">
                    <a:lumMod val="75000"/>
                  </a:schemeClr>
                </a:solidFill>
              </a:rPr>
              <a:t>:  </a:t>
            </a:r>
            <a:r>
              <a:rPr lang="en-US" sz="2800" b="1">
                <a:solidFill>
                  <a:schemeClr val="accent1">
                    <a:lumMod val="75000"/>
                  </a:schemeClr>
                </a:solidFill>
              </a:rPr>
              <a:t>Rhonda Kurtenbach</a:t>
            </a:r>
          </a:p>
          <a:p>
            <a:pPr lvl="1">
              <a:buNone/>
            </a:pPr>
            <a:endParaRPr lang="en-US" sz="2800"/>
          </a:p>
          <a:p>
            <a:pPr lvl="1">
              <a:buNone/>
            </a:pPr>
            <a:r>
              <a:rPr lang="en-US" sz="2800"/>
              <a:t>   </a:t>
            </a:r>
          </a:p>
          <a:p>
            <a:pPr lvl="1">
              <a:buNone/>
            </a:pPr>
            <a:endParaRPr lang="en-US" sz="2800"/>
          </a:p>
          <a:p>
            <a:endParaRPr lang="en-US"/>
          </a:p>
        </p:txBody>
      </p:sp>
      <p:cxnSp>
        <p:nvCxnSpPr>
          <p:cNvPr id="5" name="Straight Connector 4"/>
          <p:cNvCxnSpPr/>
          <p:nvPr/>
        </p:nvCxnSpPr>
        <p:spPr>
          <a:xfrm flipV="1">
            <a:off x="228600" y="1677924"/>
            <a:ext cx="8448502" cy="38100"/>
          </a:xfrm>
          <a:prstGeom prst="line">
            <a:avLst/>
          </a:prstGeom>
          <a:ln w="88900" cmpd="tri">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6887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Math Option A</a:t>
            </a:r>
          </a:p>
        </p:txBody>
      </p:sp>
      <p:sp>
        <p:nvSpPr>
          <p:cNvPr id="3" name="Content Placeholder 2"/>
          <p:cNvSpPr>
            <a:spLocks noGrp="1"/>
          </p:cNvSpPr>
          <p:nvPr>
            <p:ph idx="1"/>
          </p:nvPr>
        </p:nvSpPr>
        <p:spPr/>
        <p:txBody>
          <a:bodyPr vert="horz" lIns="68580" tIns="34290" rIns="68580" bIns="34290" rtlCol="0" anchor="t">
            <a:normAutofit/>
          </a:bodyPr>
          <a:lstStyle/>
          <a:p>
            <a:pPr marL="0" indent="0">
              <a:buNone/>
            </a:pPr>
            <a:endParaRPr lang="en-US">
              <a:cs typeface="Calibri"/>
            </a:endParaRPr>
          </a:p>
          <a:p>
            <a:pPr marL="0" indent="0">
              <a:buNone/>
            </a:pPr>
            <a:endParaRPr lang="en-US">
              <a:cs typeface="Calibri"/>
            </a:endParaRPr>
          </a:p>
        </p:txBody>
      </p:sp>
      <p:graphicFrame>
        <p:nvGraphicFramePr>
          <p:cNvPr id="7" name="Table 6">
            <a:extLst>
              <a:ext uri="{FF2B5EF4-FFF2-40B4-BE49-F238E27FC236}">
                <a16:creationId xmlns:a16="http://schemas.microsoft.com/office/drawing/2014/main" id="{EF4ACCF1-A836-771D-A865-09C91C8E9019}"/>
              </a:ext>
            </a:extLst>
          </p:cNvPr>
          <p:cNvGraphicFramePr>
            <a:graphicFrameLocks noGrp="1"/>
          </p:cNvGraphicFramePr>
          <p:nvPr/>
        </p:nvGraphicFramePr>
        <p:xfrm>
          <a:off x="429862" y="2188319"/>
          <a:ext cx="5286597" cy="3296126"/>
        </p:xfrm>
        <a:graphic>
          <a:graphicData uri="http://schemas.openxmlformats.org/drawingml/2006/table">
            <a:tbl>
              <a:tblPr firstRow="1" bandRow="1">
                <a:tableStyleId>{5A111915-BE36-4E01-A7E5-04B1672EAD32}</a:tableStyleId>
              </a:tblPr>
              <a:tblGrid>
                <a:gridCol w="1762199">
                  <a:extLst>
                    <a:ext uri="{9D8B030D-6E8A-4147-A177-3AD203B41FA5}">
                      <a16:colId xmlns:a16="http://schemas.microsoft.com/office/drawing/2014/main" val="246982187"/>
                    </a:ext>
                  </a:extLst>
                </a:gridCol>
                <a:gridCol w="1762199">
                  <a:extLst>
                    <a:ext uri="{9D8B030D-6E8A-4147-A177-3AD203B41FA5}">
                      <a16:colId xmlns:a16="http://schemas.microsoft.com/office/drawing/2014/main" val="3177103114"/>
                    </a:ext>
                  </a:extLst>
                </a:gridCol>
                <a:gridCol w="1762199">
                  <a:extLst>
                    <a:ext uri="{9D8B030D-6E8A-4147-A177-3AD203B41FA5}">
                      <a16:colId xmlns:a16="http://schemas.microsoft.com/office/drawing/2014/main" val="1396515160"/>
                    </a:ext>
                  </a:extLst>
                </a:gridCol>
              </a:tblGrid>
              <a:tr h="1039091">
                <a:tc>
                  <a:txBody>
                    <a:bodyPr/>
                    <a:lstStyle/>
                    <a:p>
                      <a:pPr algn="ctr" fontAlgn="ctr"/>
                      <a:r>
                        <a:rPr lang="en-US" sz="1400">
                          <a:effectLst/>
                        </a:rPr>
                        <a:t>In 6th Grade</a:t>
                      </a:r>
                      <a:br>
                        <a:rPr lang="en-US" sz="1400">
                          <a:effectLst/>
                        </a:rPr>
                      </a:br>
                      <a:r>
                        <a:rPr lang="en-US" sz="1400">
                          <a:effectLst/>
                        </a:rPr>
                        <a:t>register for...</a:t>
                      </a:r>
                    </a:p>
                  </a:txBody>
                  <a:tcPr marL="142875" marR="142875" marT="203597" marB="203597" anchor="ctr"/>
                </a:tc>
                <a:tc>
                  <a:txBody>
                    <a:bodyPr/>
                    <a:lstStyle/>
                    <a:p>
                      <a:pPr algn="ctr" fontAlgn="ctr"/>
                      <a:r>
                        <a:rPr lang="en-US" sz="1400">
                          <a:effectLst/>
                        </a:rPr>
                        <a:t>Middle School</a:t>
                      </a:r>
                    </a:p>
                  </a:txBody>
                  <a:tcPr marL="142875" marR="142875" marT="203597" marB="203597" anchor="ctr"/>
                </a:tc>
                <a:tc>
                  <a:txBody>
                    <a:bodyPr/>
                    <a:lstStyle/>
                    <a:p>
                      <a:pPr algn="ctr" fontAlgn="ctr"/>
                      <a:r>
                        <a:rPr lang="en-US" sz="1400">
                          <a:effectLst/>
                        </a:rPr>
                        <a:t>Common</a:t>
                      </a:r>
                      <a:br>
                        <a:rPr lang="en-US" sz="1400">
                          <a:effectLst/>
                        </a:rPr>
                      </a:br>
                      <a:r>
                        <a:rPr lang="en-US" sz="1400">
                          <a:effectLst/>
                        </a:rPr>
                        <a:t>High School</a:t>
                      </a:r>
                      <a:br>
                        <a:rPr lang="en-US" sz="1400">
                          <a:effectLst/>
                        </a:rPr>
                      </a:br>
                      <a:r>
                        <a:rPr lang="en-US" sz="1400">
                          <a:effectLst/>
                        </a:rPr>
                        <a:t>Path</a:t>
                      </a:r>
                    </a:p>
                  </a:txBody>
                  <a:tcPr marL="142875" marR="142875" marT="203597" marB="203597" anchor="ctr"/>
                </a:tc>
                <a:extLst>
                  <a:ext uri="{0D108BD9-81ED-4DB2-BD59-A6C34878D82A}">
                    <a16:rowId xmlns:a16="http://schemas.microsoft.com/office/drawing/2014/main" val="320195579"/>
                  </a:ext>
                </a:extLst>
              </a:tr>
              <a:tr h="2180273">
                <a:tc>
                  <a:txBody>
                    <a:bodyPr/>
                    <a:lstStyle/>
                    <a:p>
                      <a:pPr algn="ctr" fontAlgn="ctr"/>
                      <a:r>
                        <a:rPr lang="en-US" sz="1400">
                          <a:effectLst/>
                        </a:rPr>
                        <a:t>MS Math 1</a:t>
                      </a:r>
                    </a:p>
                  </a:txBody>
                  <a:tcPr marL="142875" marR="142875" marT="164306" marB="164306" anchor="ctr"/>
                </a:tc>
                <a:tc>
                  <a:txBody>
                    <a:bodyPr/>
                    <a:lstStyle/>
                    <a:p>
                      <a:pPr algn="ctr" fontAlgn="ctr"/>
                      <a:r>
                        <a:rPr lang="en-US" sz="1400">
                          <a:effectLst/>
                        </a:rPr>
                        <a:t>6th grade:</a:t>
                      </a:r>
                      <a:br>
                        <a:rPr lang="en-US" sz="1400">
                          <a:effectLst/>
                        </a:rPr>
                      </a:br>
                      <a:r>
                        <a:rPr lang="en-US" sz="1400">
                          <a:effectLst/>
                        </a:rPr>
                        <a:t>MS Math 1</a:t>
                      </a:r>
                    </a:p>
                    <a:p>
                      <a:pPr lvl="0" algn="ctr">
                        <a:buNone/>
                      </a:pPr>
                      <a:endParaRPr lang="en-US" sz="1400">
                        <a:effectLst/>
                      </a:endParaRPr>
                    </a:p>
                    <a:p>
                      <a:pPr algn="ctr" fontAlgn="ctr"/>
                      <a:r>
                        <a:rPr lang="en-US" sz="1400">
                          <a:effectLst/>
                        </a:rPr>
                        <a:t>7th grade:</a:t>
                      </a:r>
                      <a:br>
                        <a:rPr lang="en-US" sz="1400">
                          <a:effectLst/>
                        </a:rPr>
                      </a:br>
                      <a:r>
                        <a:rPr lang="en-US" sz="1400">
                          <a:effectLst/>
                        </a:rPr>
                        <a:t>MS Math 2</a:t>
                      </a:r>
                    </a:p>
                    <a:p>
                      <a:pPr lvl="0" algn="ctr">
                        <a:buNone/>
                      </a:pPr>
                      <a:endParaRPr lang="en-US" sz="1400">
                        <a:effectLst/>
                      </a:endParaRPr>
                    </a:p>
                    <a:p>
                      <a:pPr algn="ctr" fontAlgn="ctr"/>
                      <a:r>
                        <a:rPr lang="en-US" sz="1400">
                          <a:effectLst/>
                        </a:rPr>
                        <a:t>8th grade:</a:t>
                      </a:r>
                      <a:br>
                        <a:rPr lang="en-US" sz="1400">
                          <a:effectLst/>
                        </a:rPr>
                      </a:br>
                      <a:r>
                        <a:rPr lang="en-US" sz="1400">
                          <a:effectLst/>
                        </a:rPr>
                        <a:t>MS Math 3</a:t>
                      </a:r>
                    </a:p>
                  </a:txBody>
                  <a:tcPr marL="142875" marR="142875" marT="164306" marB="164306" anchor="ctr"/>
                </a:tc>
                <a:tc>
                  <a:txBody>
                    <a:bodyPr/>
                    <a:lstStyle/>
                    <a:p>
                      <a:pPr algn="ctr" fontAlgn="ctr"/>
                      <a:r>
                        <a:rPr lang="en-US" sz="1400">
                          <a:effectLst/>
                        </a:rPr>
                        <a:t>9th grade:</a:t>
                      </a:r>
                      <a:br>
                        <a:rPr lang="en-US" sz="1400">
                          <a:effectLst/>
                        </a:rPr>
                      </a:br>
                      <a:r>
                        <a:rPr lang="en-US" sz="1400">
                          <a:effectLst/>
                        </a:rPr>
                        <a:t>Algebra</a:t>
                      </a:r>
                    </a:p>
                    <a:p>
                      <a:pPr algn="ctr" fontAlgn="ctr"/>
                      <a:r>
                        <a:rPr lang="en-US" sz="1400">
                          <a:effectLst/>
                        </a:rPr>
                        <a:t>10th grade:</a:t>
                      </a:r>
                      <a:br>
                        <a:rPr lang="en-US" sz="1400">
                          <a:effectLst/>
                        </a:rPr>
                      </a:br>
                      <a:r>
                        <a:rPr lang="en-US" sz="1400">
                          <a:effectLst/>
                        </a:rPr>
                        <a:t>Geometry</a:t>
                      </a:r>
                    </a:p>
                    <a:p>
                      <a:pPr algn="ctr" fontAlgn="ctr"/>
                      <a:r>
                        <a:rPr lang="en-US" sz="1400">
                          <a:effectLst/>
                        </a:rPr>
                        <a:t>11th grade:</a:t>
                      </a:r>
                      <a:br>
                        <a:rPr lang="en-US" sz="1400">
                          <a:effectLst/>
                        </a:rPr>
                      </a:br>
                      <a:r>
                        <a:rPr lang="en-US" sz="1400">
                          <a:effectLst/>
                        </a:rPr>
                        <a:t>Algebra 2</a:t>
                      </a:r>
                    </a:p>
                    <a:p>
                      <a:pPr algn="ctr" fontAlgn="ctr"/>
                      <a:r>
                        <a:rPr lang="en-US" sz="1400">
                          <a:effectLst/>
                        </a:rPr>
                        <a:t>12th grade:</a:t>
                      </a:r>
                      <a:br>
                        <a:rPr lang="en-US" sz="1400">
                          <a:effectLst/>
                        </a:rPr>
                      </a:br>
                      <a:r>
                        <a:rPr lang="en-US" sz="1400">
                          <a:effectLst/>
                        </a:rPr>
                        <a:t>Pre-Calculus/Choice</a:t>
                      </a:r>
                    </a:p>
                  </a:txBody>
                  <a:tcPr marL="142875" marR="142875" marT="164306" marB="164306" anchor="ctr"/>
                </a:tc>
                <a:extLst>
                  <a:ext uri="{0D108BD9-81ED-4DB2-BD59-A6C34878D82A}">
                    <a16:rowId xmlns:a16="http://schemas.microsoft.com/office/drawing/2014/main" val="1708995570"/>
                  </a:ext>
                </a:extLst>
              </a:tr>
            </a:tbl>
          </a:graphicData>
        </a:graphic>
      </p:graphicFrame>
      <p:sp>
        <p:nvSpPr>
          <p:cNvPr id="8" name="TextBox 7">
            <a:extLst>
              <a:ext uri="{FF2B5EF4-FFF2-40B4-BE49-F238E27FC236}">
                <a16:creationId xmlns:a16="http://schemas.microsoft.com/office/drawing/2014/main" id="{C0F34563-68EC-B1AF-FAF5-382BF1613AD2}"/>
              </a:ext>
            </a:extLst>
          </p:cNvPr>
          <p:cNvSpPr txBox="1"/>
          <p:nvPr/>
        </p:nvSpPr>
        <p:spPr>
          <a:xfrm>
            <a:off x="6217489" y="2222380"/>
            <a:ext cx="2057400" cy="110799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US" sz="1350" b="1">
              <a:solidFill>
                <a:srgbClr val="006F82"/>
              </a:solidFill>
              <a:latin typeface="ff-tisa-web-pro"/>
            </a:endParaRPr>
          </a:p>
          <a:p>
            <a:r>
              <a:rPr lang="en-US" sz="1350" b="1" cap="all">
                <a:solidFill>
                  <a:srgbClr val="006F82"/>
                </a:solidFill>
                <a:latin typeface="Calibri"/>
                <a:ea typeface="Calibri"/>
                <a:cs typeface="Calibri"/>
              </a:rPr>
              <a:t>PACING MATCHES THE WASHINGTON STATE STANDARDS</a:t>
            </a:r>
          </a:p>
          <a:p>
            <a:endParaRPr lang="en-US" sz="1350">
              <a:solidFill>
                <a:srgbClr val="373737"/>
              </a:solidFill>
              <a:latin typeface="Roboto"/>
              <a:ea typeface="Roboto"/>
              <a:cs typeface="Roboto"/>
            </a:endParaRPr>
          </a:p>
        </p:txBody>
      </p:sp>
    </p:spTree>
    <p:extLst>
      <p:ext uri="{BB962C8B-B14F-4D97-AF65-F5344CB8AC3E}">
        <p14:creationId xmlns:p14="http://schemas.microsoft.com/office/powerpoint/2010/main" val="3277846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Math Option B</a:t>
            </a:r>
          </a:p>
        </p:txBody>
      </p:sp>
      <p:sp>
        <p:nvSpPr>
          <p:cNvPr id="3" name="Content Placeholder 2"/>
          <p:cNvSpPr>
            <a:spLocks noGrp="1"/>
          </p:cNvSpPr>
          <p:nvPr>
            <p:ph idx="1"/>
          </p:nvPr>
        </p:nvSpPr>
        <p:spPr/>
        <p:txBody>
          <a:bodyPr vert="horz" lIns="68580" tIns="34290" rIns="68580" bIns="34290" rtlCol="0" anchor="t">
            <a:normAutofit/>
          </a:bodyPr>
          <a:lstStyle/>
          <a:p>
            <a:pPr marL="0" indent="0">
              <a:buNone/>
            </a:pPr>
            <a:endParaRPr lang="en-US">
              <a:cs typeface="Calibri"/>
            </a:endParaRPr>
          </a:p>
          <a:p>
            <a:pPr marL="0" indent="0">
              <a:buNone/>
            </a:pPr>
            <a:endParaRPr lang="en-US">
              <a:cs typeface="Calibri"/>
            </a:endParaRPr>
          </a:p>
        </p:txBody>
      </p:sp>
      <p:graphicFrame>
        <p:nvGraphicFramePr>
          <p:cNvPr id="5" name="Table 4">
            <a:extLst>
              <a:ext uri="{FF2B5EF4-FFF2-40B4-BE49-F238E27FC236}">
                <a16:creationId xmlns:a16="http://schemas.microsoft.com/office/drawing/2014/main" id="{D67447B7-1506-0749-7B7C-5F50027541D8}"/>
              </a:ext>
            </a:extLst>
          </p:cNvPr>
          <p:cNvGraphicFramePr>
            <a:graphicFrameLocks noGrp="1"/>
          </p:cNvGraphicFramePr>
          <p:nvPr/>
        </p:nvGraphicFramePr>
        <p:xfrm>
          <a:off x="721003" y="2436329"/>
          <a:ext cx="5286597" cy="3082766"/>
        </p:xfrm>
        <a:graphic>
          <a:graphicData uri="http://schemas.openxmlformats.org/drawingml/2006/table">
            <a:tbl>
              <a:tblPr firstRow="1" bandRow="1">
                <a:tableStyleId>{5A111915-BE36-4E01-A7E5-04B1672EAD32}</a:tableStyleId>
              </a:tblPr>
              <a:tblGrid>
                <a:gridCol w="1762199">
                  <a:extLst>
                    <a:ext uri="{9D8B030D-6E8A-4147-A177-3AD203B41FA5}">
                      <a16:colId xmlns:a16="http://schemas.microsoft.com/office/drawing/2014/main" val="2063230950"/>
                    </a:ext>
                  </a:extLst>
                </a:gridCol>
                <a:gridCol w="1762199">
                  <a:extLst>
                    <a:ext uri="{9D8B030D-6E8A-4147-A177-3AD203B41FA5}">
                      <a16:colId xmlns:a16="http://schemas.microsoft.com/office/drawing/2014/main" val="4185424924"/>
                    </a:ext>
                  </a:extLst>
                </a:gridCol>
                <a:gridCol w="1762199">
                  <a:extLst>
                    <a:ext uri="{9D8B030D-6E8A-4147-A177-3AD203B41FA5}">
                      <a16:colId xmlns:a16="http://schemas.microsoft.com/office/drawing/2014/main" val="2526206206"/>
                    </a:ext>
                  </a:extLst>
                </a:gridCol>
              </a:tblGrid>
              <a:tr h="1024415">
                <a:tc>
                  <a:txBody>
                    <a:bodyPr/>
                    <a:lstStyle/>
                    <a:p>
                      <a:pPr algn="ctr" fontAlgn="ctr"/>
                      <a:r>
                        <a:rPr lang="en-US" sz="1400">
                          <a:effectLst/>
                        </a:rPr>
                        <a:t>In 6th Grade</a:t>
                      </a:r>
                      <a:br>
                        <a:rPr lang="en-US" sz="1400">
                          <a:effectLst/>
                        </a:rPr>
                      </a:br>
                      <a:r>
                        <a:rPr lang="en-US" sz="1400">
                          <a:effectLst/>
                        </a:rPr>
                        <a:t>register for...</a:t>
                      </a:r>
                    </a:p>
                  </a:txBody>
                  <a:tcPr marL="142875" marR="142875" marT="203597" marB="203597" anchor="ctr"/>
                </a:tc>
                <a:tc>
                  <a:txBody>
                    <a:bodyPr/>
                    <a:lstStyle/>
                    <a:p>
                      <a:pPr algn="ctr" fontAlgn="ctr"/>
                      <a:r>
                        <a:rPr lang="en-US" sz="1400">
                          <a:effectLst/>
                        </a:rPr>
                        <a:t>Middle School</a:t>
                      </a:r>
                    </a:p>
                  </a:txBody>
                  <a:tcPr marL="142875" marR="142875" marT="203597" marB="203597" anchor="ctr"/>
                </a:tc>
                <a:tc>
                  <a:txBody>
                    <a:bodyPr/>
                    <a:lstStyle/>
                    <a:p>
                      <a:pPr algn="ctr" fontAlgn="ctr"/>
                      <a:r>
                        <a:rPr lang="en-US" sz="1400">
                          <a:effectLst/>
                        </a:rPr>
                        <a:t>Common</a:t>
                      </a:r>
                      <a:br>
                        <a:rPr lang="en-US" sz="1400">
                          <a:effectLst/>
                        </a:rPr>
                      </a:br>
                      <a:r>
                        <a:rPr lang="en-US" sz="1400">
                          <a:effectLst/>
                        </a:rPr>
                        <a:t>High School</a:t>
                      </a:r>
                      <a:br>
                        <a:rPr lang="en-US" sz="1400">
                          <a:effectLst/>
                        </a:rPr>
                      </a:br>
                      <a:r>
                        <a:rPr lang="en-US" sz="1400">
                          <a:effectLst/>
                        </a:rPr>
                        <a:t>Path</a:t>
                      </a:r>
                    </a:p>
                  </a:txBody>
                  <a:tcPr marL="142875" marR="142875" marT="203597" marB="203597" anchor="ctr"/>
                </a:tc>
                <a:extLst>
                  <a:ext uri="{0D108BD9-81ED-4DB2-BD59-A6C34878D82A}">
                    <a16:rowId xmlns:a16="http://schemas.microsoft.com/office/drawing/2014/main" val="881719838"/>
                  </a:ext>
                </a:extLst>
              </a:tr>
              <a:tr h="1974533">
                <a:tc>
                  <a:txBody>
                    <a:bodyPr/>
                    <a:lstStyle/>
                    <a:p>
                      <a:pPr algn="ctr" fontAlgn="ctr"/>
                      <a:r>
                        <a:rPr lang="en-US" sz="1400">
                          <a:effectLst/>
                        </a:rPr>
                        <a:t>MS Math 1-2</a:t>
                      </a:r>
                    </a:p>
                  </a:txBody>
                  <a:tcPr marL="142875" marR="142875" marT="164306" marB="164306" anchor="ctr"/>
                </a:tc>
                <a:tc>
                  <a:txBody>
                    <a:bodyPr/>
                    <a:lstStyle/>
                    <a:p>
                      <a:pPr algn="ctr" fontAlgn="ctr"/>
                      <a:r>
                        <a:rPr lang="en-US" sz="1400">
                          <a:effectLst/>
                        </a:rPr>
                        <a:t>6th grade:</a:t>
                      </a:r>
                      <a:br>
                        <a:rPr lang="en-US" sz="1400">
                          <a:effectLst/>
                        </a:rPr>
                      </a:br>
                      <a:r>
                        <a:rPr lang="en-US" sz="1400">
                          <a:effectLst/>
                        </a:rPr>
                        <a:t>MS Math 1-2</a:t>
                      </a:r>
                      <a:endParaRPr lang="en-US" sz="1400"/>
                    </a:p>
                    <a:p>
                      <a:pPr lvl="0" algn="ctr">
                        <a:buNone/>
                      </a:pPr>
                      <a:endParaRPr lang="en-US" sz="1400">
                        <a:effectLst/>
                      </a:endParaRPr>
                    </a:p>
                    <a:p>
                      <a:pPr algn="ctr" fontAlgn="ctr"/>
                      <a:r>
                        <a:rPr lang="en-US" sz="1400">
                          <a:effectLst/>
                        </a:rPr>
                        <a:t>7th grade:</a:t>
                      </a:r>
                      <a:br>
                        <a:rPr lang="en-US" sz="1400">
                          <a:effectLst/>
                        </a:rPr>
                      </a:br>
                      <a:r>
                        <a:rPr lang="en-US" sz="1400">
                          <a:effectLst/>
                        </a:rPr>
                        <a:t>MS Math 2-3</a:t>
                      </a:r>
                    </a:p>
                    <a:p>
                      <a:pPr lvl="0" algn="ctr">
                        <a:buNone/>
                      </a:pPr>
                      <a:endParaRPr lang="en-US" sz="1400">
                        <a:effectLst/>
                      </a:endParaRPr>
                    </a:p>
                    <a:p>
                      <a:pPr algn="ctr" fontAlgn="ctr"/>
                      <a:r>
                        <a:rPr lang="en-US" sz="1400">
                          <a:effectLst/>
                        </a:rPr>
                        <a:t>8th grade:</a:t>
                      </a:r>
                      <a:br>
                        <a:rPr lang="en-US" sz="1400">
                          <a:effectLst/>
                        </a:rPr>
                      </a:br>
                      <a:r>
                        <a:rPr lang="en-US" sz="1400">
                          <a:effectLst/>
                        </a:rPr>
                        <a:t>Algebra</a:t>
                      </a:r>
                    </a:p>
                  </a:txBody>
                  <a:tcPr marL="142875" marR="142875" marT="164306" marB="164306" anchor="ctr"/>
                </a:tc>
                <a:tc>
                  <a:txBody>
                    <a:bodyPr/>
                    <a:lstStyle/>
                    <a:p>
                      <a:pPr algn="ctr" fontAlgn="ctr"/>
                      <a:r>
                        <a:rPr lang="en-US" sz="1400">
                          <a:effectLst/>
                        </a:rPr>
                        <a:t>9th grade:</a:t>
                      </a:r>
                      <a:br>
                        <a:rPr lang="en-US" sz="1400">
                          <a:effectLst/>
                        </a:rPr>
                      </a:br>
                      <a:r>
                        <a:rPr lang="en-US" sz="1400">
                          <a:effectLst/>
                        </a:rPr>
                        <a:t>Geometry</a:t>
                      </a:r>
                    </a:p>
                    <a:p>
                      <a:pPr algn="ctr" fontAlgn="ctr"/>
                      <a:r>
                        <a:rPr lang="en-US" sz="1400">
                          <a:effectLst/>
                        </a:rPr>
                        <a:t>10th grade:</a:t>
                      </a:r>
                      <a:br>
                        <a:rPr lang="en-US" sz="1400">
                          <a:effectLst/>
                        </a:rPr>
                      </a:br>
                      <a:r>
                        <a:rPr lang="en-US" sz="1400">
                          <a:effectLst/>
                        </a:rPr>
                        <a:t>Algebra 2</a:t>
                      </a:r>
                    </a:p>
                    <a:p>
                      <a:pPr algn="ctr" fontAlgn="ctr"/>
                      <a:r>
                        <a:rPr lang="en-US" sz="1400">
                          <a:effectLst/>
                        </a:rPr>
                        <a:t>11th grade:</a:t>
                      </a:r>
                      <a:br>
                        <a:rPr lang="en-US" sz="1400">
                          <a:effectLst/>
                        </a:rPr>
                      </a:br>
                      <a:r>
                        <a:rPr lang="en-US" sz="1400">
                          <a:effectLst/>
                        </a:rPr>
                        <a:t>Pre-Calculus*</a:t>
                      </a:r>
                    </a:p>
                    <a:p>
                      <a:pPr algn="ctr" fontAlgn="ctr"/>
                      <a:r>
                        <a:rPr lang="en-US" sz="1400">
                          <a:effectLst/>
                        </a:rPr>
                        <a:t>12th grade:</a:t>
                      </a:r>
                      <a:br>
                        <a:rPr lang="en-US" sz="1400">
                          <a:effectLst/>
                        </a:rPr>
                      </a:br>
                      <a:r>
                        <a:rPr lang="en-US" sz="1400">
                          <a:effectLst/>
                        </a:rPr>
                        <a:t>Calculus*</a:t>
                      </a:r>
                    </a:p>
                  </a:txBody>
                  <a:tcPr marL="142875" marR="142875" marT="164306" marB="164306" anchor="ctr"/>
                </a:tc>
                <a:extLst>
                  <a:ext uri="{0D108BD9-81ED-4DB2-BD59-A6C34878D82A}">
                    <a16:rowId xmlns:a16="http://schemas.microsoft.com/office/drawing/2014/main" val="1430302553"/>
                  </a:ext>
                </a:extLst>
              </a:tr>
            </a:tbl>
          </a:graphicData>
        </a:graphic>
      </p:graphicFrame>
      <p:sp>
        <p:nvSpPr>
          <p:cNvPr id="6" name="TextBox 5">
            <a:extLst>
              <a:ext uri="{FF2B5EF4-FFF2-40B4-BE49-F238E27FC236}">
                <a16:creationId xmlns:a16="http://schemas.microsoft.com/office/drawing/2014/main" id="{F5CF2699-2635-B107-01F7-1324688FCE26}"/>
              </a:ext>
            </a:extLst>
          </p:cNvPr>
          <p:cNvSpPr txBox="1"/>
          <p:nvPr/>
        </p:nvSpPr>
        <p:spPr>
          <a:xfrm>
            <a:off x="6242478" y="2417159"/>
            <a:ext cx="2057400" cy="256224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US" sz="1350" b="1">
              <a:solidFill>
                <a:srgbClr val="006F82"/>
              </a:solidFill>
              <a:latin typeface="ff-tisa-web-pro"/>
            </a:endParaRPr>
          </a:p>
          <a:p>
            <a:r>
              <a:rPr lang="en-US" sz="1350" b="1" cap="all">
                <a:solidFill>
                  <a:srgbClr val="006F82"/>
                </a:solidFill>
                <a:latin typeface="Calibri"/>
                <a:ea typeface="Calibri"/>
                <a:cs typeface="Calibri"/>
              </a:rPr>
              <a:t>COMPACTS MS MATH 1 THROUGH MS MATH 3 INTO TWO YEARS</a:t>
            </a:r>
          </a:p>
          <a:p>
            <a:endParaRPr lang="en-US" sz="1350">
              <a:solidFill>
                <a:srgbClr val="373737"/>
              </a:solidFill>
              <a:latin typeface="Roboto"/>
              <a:ea typeface="Roboto"/>
              <a:cs typeface="Roboto"/>
            </a:endParaRPr>
          </a:p>
          <a:p>
            <a:endParaRPr lang="en-US" sz="1350">
              <a:solidFill>
                <a:srgbClr val="373737"/>
              </a:solidFill>
              <a:latin typeface="Roboto"/>
              <a:ea typeface="Roboto"/>
              <a:cs typeface="Roboto"/>
            </a:endParaRPr>
          </a:p>
          <a:p>
            <a:r>
              <a:rPr lang="en-US" sz="1350">
                <a:solidFill>
                  <a:srgbClr val="373737"/>
                </a:solidFill>
                <a:latin typeface="Roboto"/>
                <a:ea typeface="Roboto"/>
                <a:cs typeface="Roboto"/>
              </a:rPr>
              <a:t>* The calculus series is the most common pathways choice on this path.  See the high school course guide for more options.</a:t>
            </a:r>
          </a:p>
        </p:txBody>
      </p:sp>
    </p:spTree>
    <p:extLst>
      <p:ext uri="{BB962C8B-B14F-4D97-AF65-F5344CB8AC3E}">
        <p14:creationId xmlns:p14="http://schemas.microsoft.com/office/powerpoint/2010/main" val="1736637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Math Option C</a:t>
            </a:r>
          </a:p>
        </p:txBody>
      </p:sp>
      <p:sp>
        <p:nvSpPr>
          <p:cNvPr id="3" name="Content Placeholder 2"/>
          <p:cNvSpPr>
            <a:spLocks noGrp="1"/>
          </p:cNvSpPr>
          <p:nvPr>
            <p:ph idx="1"/>
          </p:nvPr>
        </p:nvSpPr>
        <p:spPr/>
        <p:txBody>
          <a:bodyPr vert="horz" lIns="68580" tIns="34290" rIns="68580" bIns="34290" rtlCol="0" anchor="t">
            <a:normAutofit/>
          </a:bodyPr>
          <a:lstStyle/>
          <a:p>
            <a:pPr marL="0" indent="0">
              <a:buNone/>
            </a:pPr>
            <a:endParaRPr lang="en-US">
              <a:cs typeface="Calibri"/>
            </a:endParaRPr>
          </a:p>
          <a:p>
            <a:pPr marL="0" indent="0">
              <a:buNone/>
            </a:pPr>
            <a:endParaRPr lang="en-US">
              <a:cs typeface="Calibri"/>
            </a:endParaRPr>
          </a:p>
        </p:txBody>
      </p:sp>
      <p:graphicFrame>
        <p:nvGraphicFramePr>
          <p:cNvPr id="5" name="Table 4">
            <a:extLst>
              <a:ext uri="{FF2B5EF4-FFF2-40B4-BE49-F238E27FC236}">
                <a16:creationId xmlns:a16="http://schemas.microsoft.com/office/drawing/2014/main" id="{F723E58E-AEC3-BA57-D975-6F63D49A35D8}"/>
              </a:ext>
            </a:extLst>
          </p:cNvPr>
          <p:cNvGraphicFramePr>
            <a:graphicFrameLocks noGrp="1"/>
          </p:cNvGraphicFramePr>
          <p:nvPr/>
        </p:nvGraphicFramePr>
        <p:xfrm>
          <a:off x="386731" y="2317715"/>
          <a:ext cx="5797409" cy="3082766"/>
        </p:xfrm>
        <a:graphic>
          <a:graphicData uri="http://schemas.openxmlformats.org/drawingml/2006/table">
            <a:tbl>
              <a:tblPr firstRow="1" bandRow="1">
                <a:tableStyleId>{5A111915-BE36-4E01-A7E5-04B1672EAD32}</a:tableStyleId>
              </a:tblPr>
              <a:tblGrid>
                <a:gridCol w="2273011">
                  <a:extLst>
                    <a:ext uri="{9D8B030D-6E8A-4147-A177-3AD203B41FA5}">
                      <a16:colId xmlns:a16="http://schemas.microsoft.com/office/drawing/2014/main" val="1864251658"/>
                    </a:ext>
                  </a:extLst>
                </a:gridCol>
                <a:gridCol w="1762199">
                  <a:extLst>
                    <a:ext uri="{9D8B030D-6E8A-4147-A177-3AD203B41FA5}">
                      <a16:colId xmlns:a16="http://schemas.microsoft.com/office/drawing/2014/main" val="1341274352"/>
                    </a:ext>
                  </a:extLst>
                </a:gridCol>
                <a:gridCol w="1762199">
                  <a:extLst>
                    <a:ext uri="{9D8B030D-6E8A-4147-A177-3AD203B41FA5}">
                      <a16:colId xmlns:a16="http://schemas.microsoft.com/office/drawing/2014/main" val="350210709"/>
                    </a:ext>
                  </a:extLst>
                </a:gridCol>
              </a:tblGrid>
              <a:tr h="1039091">
                <a:tc>
                  <a:txBody>
                    <a:bodyPr/>
                    <a:lstStyle/>
                    <a:p>
                      <a:pPr algn="ctr" fontAlgn="ctr"/>
                      <a:r>
                        <a:rPr lang="en-US" sz="1400">
                          <a:effectLst/>
                        </a:rPr>
                        <a:t>In 6th Grade</a:t>
                      </a:r>
                      <a:br>
                        <a:rPr lang="en-US" sz="1400">
                          <a:effectLst/>
                        </a:rPr>
                      </a:br>
                      <a:r>
                        <a:rPr lang="en-US" sz="1400">
                          <a:effectLst/>
                        </a:rPr>
                        <a:t>register for...</a:t>
                      </a:r>
                    </a:p>
                  </a:txBody>
                  <a:tcPr marL="142875" marR="142875" marT="203597" marB="203597" anchor="ctr"/>
                </a:tc>
                <a:tc>
                  <a:txBody>
                    <a:bodyPr/>
                    <a:lstStyle/>
                    <a:p>
                      <a:pPr algn="ctr" fontAlgn="ctr"/>
                      <a:r>
                        <a:rPr lang="en-US" sz="1400">
                          <a:effectLst/>
                        </a:rPr>
                        <a:t>Middle School</a:t>
                      </a:r>
                    </a:p>
                  </a:txBody>
                  <a:tcPr marL="142875" marR="142875" marT="203597" marB="203597" anchor="ctr"/>
                </a:tc>
                <a:tc>
                  <a:txBody>
                    <a:bodyPr/>
                    <a:lstStyle/>
                    <a:p>
                      <a:pPr algn="ctr" fontAlgn="ctr"/>
                      <a:r>
                        <a:rPr lang="en-US" sz="1400">
                          <a:effectLst/>
                        </a:rPr>
                        <a:t>Common</a:t>
                      </a:r>
                      <a:br>
                        <a:rPr lang="en-US" sz="1400">
                          <a:effectLst/>
                        </a:rPr>
                      </a:br>
                      <a:r>
                        <a:rPr lang="en-US" sz="1400">
                          <a:effectLst/>
                        </a:rPr>
                        <a:t>High School</a:t>
                      </a:r>
                      <a:br>
                        <a:rPr lang="en-US" sz="1400">
                          <a:effectLst/>
                        </a:rPr>
                      </a:br>
                      <a:r>
                        <a:rPr lang="en-US" sz="1400">
                          <a:effectLst/>
                        </a:rPr>
                        <a:t>Path*</a:t>
                      </a:r>
                    </a:p>
                  </a:txBody>
                  <a:tcPr marL="142875" marR="142875" marT="203597" marB="203597" anchor="ctr"/>
                </a:tc>
                <a:extLst>
                  <a:ext uri="{0D108BD9-81ED-4DB2-BD59-A6C34878D82A}">
                    <a16:rowId xmlns:a16="http://schemas.microsoft.com/office/drawing/2014/main" val="4178856747"/>
                  </a:ext>
                </a:extLst>
              </a:tr>
              <a:tr h="1974533">
                <a:tc>
                  <a:txBody>
                    <a:bodyPr/>
                    <a:lstStyle/>
                    <a:p>
                      <a:pPr algn="ctr" fontAlgn="ctr"/>
                      <a:r>
                        <a:rPr lang="en-US" sz="1400">
                          <a:effectLst/>
                        </a:rPr>
                        <a:t>Math 2-3</a:t>
                      </a:r>
                    </a:p>
                  </a:txBody>
                  <a:tcPr marL="142875" marR="142875" marT="164306" marB="164306" anchor="ctr"/>
                </a:tc>
                <a:tc>
                  <a:txBody>
                    <a:bodyPr/>
                    <a:lstStyle/>
                    <a:p>
                      <a:pPr algn="ctr" fontAlgn="ctr"/>
                      <a:r>
                        <a:rPr lang="en-US" sz="1400">
                          <a:effectLst/>
                        </a:rPr>
                        <a:t>6th grade:</a:t>
                      </a:r>
                      <a:br>
                        <a:rPr lang="en-US" sz="1400">
                          <a:effectLst/>
                        </a:rPr>
                      </a:br>
                      <a:r>
                        <a:rPr lang="en-US" sz="1400">
                          <a:effectLst/>
                        </a:rPr>
                        <a:t>Math 2-3</a:t>
                      </a:r>
                    </a:p>
                    <a:p>
                      <a:pPr lvl="0" algn="ctr">
                        <a:buNone/>
                      </a:pPr>
                      <a:endParaRPr lang="en-US" sz="1400">
                        <a:effectLst/>
                      </a:endParaRPr>
                    </a:p>
                    <a:p>
                      <a:pPr algn="ctr" fontAlgn="ctr"/>
                      <a:r>
                        <a:rPr lang="en-US" sz="1400">
                          <a:effectLst/>
                        </a:rPr>
                        <a:t>7th grade:</a:t>
                      </a:r>
                      <a:br>
                        <a:rPr lang="en-US" sz="1400">
                          <a:effectLst/>
                        </a:rPr>
                      </a:br>
                      <a:r>
                        <a:rPr lang="en-US" sz="1400">
                          <a:effectLst/>
                        </a:rPr>
                        <a:t>Algebra</a:t>
                      </a:r>
                    </a:p>
                    <a:p>
                      <a:pPr lvl="0" algn="ctr">
                        <a:buNone/>
                      </a:pPr>
                      <a:endParaRPr lang="en-US" sz="1400">
                        <a:effectLst/>
                      </a:endParaRPr>
                    </a:p>
                    <a:p>
                      <a:pPr algn="ctr" fontAlgn="ctr"/>
                      <a:r>
                        <a:rPr lang="en-US" sz="1400">
                          <a:effectLst/>
                        </a:rPr>
                        <a:t>8th grade:</a:t>
                      </a:r>
                      <a:br>
                        <a:rPr lang="en-US" sz="1400">
                          <a:effectLst/>
                        </a:rPr>
                      </a:br>
                      <a:r>
                        <a:rPr lang="en-US" sz="1400">
                          <a:effectLst/>
                        </a:rPr>
                        <a:t>Geometry</a:t>
                      </a:r>
                    </a:p>
                  </a:txBody>
                  <a:tcPr marL="142875" marR="142875" marT="164306" marB="164306" anchor="ctr"/>
                </a:tc>
                <a:tc>
                  <a:txBody>
                    <a:bodyPr/>
                    <a:lstStyle/>
                    <a:p>
                      <a:pPr algn="ctr" fontAlgn="ctr"/>
                      <a:r>
                        <a:rPr lang="en-US" sz="1400">
                          <a:effectLst/>
                        </a:rPr>
                        <a:t>9th grade:</a:t>
                      </a:r>
                      <a:br>
                        <a:rPr lang="en-US" sz="1400">
                          <a:effectLst/>
                        </a:rPr>
                      </a:br>
                      <a:r>
                        <a:rPr lang="en-US" sz="1400">
                          <a:effectLst/>
                        </a:rPr>
                        <a:t>Algebra 2</a:t>
                      </a:r>
                    </a:p>
                    <a:p>
                      <a:pPr algn="ctr" fontAlgn="ctr"/>
                      <a:r>
                        <a:rPr lang="en-US" sz="1400">
                          <a:effectLst/>
                        </a:rPr>
                        <a:t>10th grade:</a:t>
                      </a:r>
                      <a:br>
                        <a:rPr lang="en-US" sz="1400">
                          <a:effectLst/>
                        </a:rPr>
                      </a:br>
                      <a:r>
                        <a:rPr lang="en-US" sz="1400">
                          <a:effectLst/>
                        </a:rPr>
                        <a:t>Pre-Calculus*</a:t>
                      </a:r>
                    </a:p>
                    <a:p>
                      <a:pPr algn="ctr" fontAlgn="ctr"/>
                      <a:r>
                        <a:rPr lang="en-US" sz="1400">
                          <a:effectLst/>
                        </a:rPr>
                        <a:t>11th grade:</a:t>
                      </a:r>
                      <a:br>
                        <a:rPr lang="en-US" sz="1400">
                          <a:effectLst/>
                        </a:rPr>
                      </a:br>
                      <a:r>
                        <a:rPr lang="en-US" sz="1400">
                          <a:effectLst/>
                        </a:rPr>
                        <a:t>Calculus AB*</a:t>
                      </a:r>
                    </a:p>
                    <a:p>
                      <a:pPr algn="ctr" fontAlgn="ctr"/>
                      <a:r>
                        <a:rPr lang="en-US" sz="1400">
                          <a:effectLst/>
                        </a:rPr>
                        <a:t>12th grade:</a:t>
                      </a:r>
                      <a:br>
                        <a:rPr lang="en-US" sz="1400">
                          <a:effectLst/>
                        </a:rPr>
                      </a:br>
                      <a:r>
                        <a:rPr lang="en-US" sz="1400">
                          <a:effectLst/>
                        </a:rPr>
                        <a:t>Calculus BC*</a:t>
                      </a:r>
                    </a:p>
                  </a:txBody>
                  <a:tcPr marL="142875" marR="142875" marT="164306" marB="164306" anchor="ctr"/>
                </a:tc>
                <a:extLst>
                  <a:ext uri="{0D108BD9-81ED-4DB2-BD59-A6C34878D82A}">
                    <a16:rowId xmlns:a16="http://schemas.microsoft.com/office/drawing/2014/main" val="1241102209"/>
                  </a:ext>
                </a:extLst>
              </a:tr>
            </a:tbl>
          </a:graphicData>
        </a:graphic>
      </p:graphicFrame>
      <p:sp>
        <p:nvSpPr>
          <p:cNvPr id="6" name="TextBox 5">
            <a:extLst>
              <a:ext uri="{FF2B5EF4-FFF2-40B4-BE49-F238E27FC236}">
                <a16:creationId xmlns:a16="http://schemas.microsoft.com/office/drawing/2014/main" id="{833E062E-F5CA-364D-0D58-4FE35DDBC0F6}"/>
              </a:ext>
            </a:extLst>
          </p:cNvPr>
          <p:cNvSpPr txBox="1"/>
          <p:nvPr/>
        </p:nvSpPr>
        <p:spPr>
          <a:xfrm>
            <a:off x="6390017" y="2351777"/>
            <a:ext cx="2057400" cy="276998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b="1" cap="all">
                <a:solidFill>
                  <a:srgbClr val="006F82"/>
                </a:solidFill>
                <a:latin typeface="Calibri"/>
                <a:ea typeface="Calibri"/>
                <a:cs typeface="Calibri"/>
              </a:rPr>
              <a:t>SKIPS 6TH GRADE MATH and Compacts 7th and 8th grade</a:t>
            </a:r>
            <a:endParaRPr lang="en-US" sz="1350" b="1">
              <a:solidFill>
                <a:srgbClr val="006F82"/>
              </a:solidFill>
              <a:latin typeface="Calibri"/>
              <a:ea typeface="Calibri"/>
              <a:cs typeface="Calibri"/>
            </a:endParaRPr>
          </a:p>
          <a:p>
            <a:endParaRPr lang="en-US" sz="1350">
              <a:solidFill>
                <a:srgbClr val="373737"/>
              </a:solidFill>
              <a:latin typeface="Roboto"/>
              <a:ea typeface="Roboto"/>
              <a:cs typeface="Roboto"/>
            </a:endParaRPr>
          </a:p>
          <a:p>
            <a:r>
              <a:rPr lang="en-US" sz="1350">
                <a:solidFill>
                  <a:srgbClr val="373737"/>
                </a:solidFill>
                <a:latin typeface="Roboto"/>
                <a:ea typeface="Roboto"/>
                <a:cs typeface="Roboto"/>
              </a:rPr>
              <a:t>* The calculus series is the most common pathways choice on this path.  See the high school course guide for more options and specifics for attending the IB program at Skyline.</a:t>
            </a:r>
          </a:p>
        </p:txBody>
      </p:sp>
    </p:spTree>
    <p:extLst>
      <p:ext uri="{BB962C8B-B14F-4D97-AF65-F5344CB8AC3E}">
        <p14:creationId xmlns:p14="http://schemas.microsoft.com/office/powerpoint/2010/main" val="174980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69C08-3D65-D1BB-9B54-CF3B53C1CB03}"/>
              </a:ext>
            </a:extLst>
          </p:cNvPr>
          <p:cNvSpPr>
            <a:spLocks noGrp="1"/>
          </p:cNvSpPr>
          <p:nvPr>
            <p:ph type="title"/>
          </p:nvPr>
        </p:nvSpPr>
        <p:spPr/>
        <p:txBody>
          <a:bodyPr/>
          <a:lstStyle/>
          <a:p>
            <a:r>
              <a:rPr lang="en-US">
                <a:cs typeface="Calibri"/>
              </a:rPr>
              <a:t>Learning Recommendations </a:t>
            </a:r>
            <a:endParaRPr lang="en-US"/>
          </a:p>
        </p:txBody>
      </p:sp>
      <p:sp>
        <p:nvSpPr>
          <p:cNvPr id="3" name="Content Placeholder 2">
            <a:extLst>
              <a:ext uri="{FF2B5EF4-FFF2-40B4-BE49-F238E27FC236}">
                <a16:creationId xmlns:a16="http://schemas.microsoft.com/office/drawing/2014/main" id="{31A3B9FA-60A3-70EF-A1F3-CEEC5BE6EFCF}"/>
              </a:ext>
            </a:extLst>
          </p:cNvPr>
          <p:cNvSpPr>
            <a:spLocks noGrp="1"/>
          </p:cNvSpPr>
          <p:nvPr>
            <p:ph idx="1"/>
          </p:nvPr>
        </p:nvSpPr>
        <p:spPr>
          <a:xfrm>
            <a:off x="4095750" y="2062951"/>
            <a:ext cx="4222962" cy="3769421"/>
          </a:xfrm>
          <a:solidFill>
            <a:schemeClr val="bg1"/>
          </a:solidFill>
        </p:spPr>
        <p:txBody>
          <a:bodyPr vert="horz" lIns="68580" tIns="34290" rIns="68580" bIns="34290" rtlCol="0" anchor="t">
            <a:normAutofit fontScale="47500" lnSpcReduction="20000"/>
          </a:bodyPr>
          <a:lstStyle/>
          <a:p>
            <a:pPr marL="0" indent="0">
              <a:buNone/>
            </a:pPr>
            <a:r>
              <a:rPr lang="en-US" b="1">
                <a:ea typeface="+mn-lt"/>
                <a:cs typeface="+mn-lt"/>
              </a:rPr>
              <a:t>Students choosing advanced/accelerated courses should:</a:t>
            </a:r>
            <a:r>
              <a:rPr lang="en-US">
                <a:ea typeface="+mn-lt"/>
                <a:cs typeface="+mn-lt"/>
              </a:rPr>
              <a:t> </a:t>
            </a:r>
          </a:p>
          <a:p>
            <a:r>
              <a:rPr lang="en-US">
                <a:ea typeface="+mn-lt"/>
                <a:cs typeface="+mn-lt"/>
              </a:rPr>
              <a:t>Reflect student's interest and aspirations in that course of study</a:t>
            </a:r>
          </a:p>
          <a:p>
            <a:r>
              <a:rPr lang="en-US">
                <a:ea typeface="+mn-lt"/>
                <a:cs typeface="+mn-lt"/>
              </a:rPr>
              <a:t>have excellent study habits and organizational skills.</a:t>
            </a:r>
            <a:endParaRPr lang="en-US">
              <a:cs typeface="Calibri" panose="020F0502020204030204"/>
            </a:endParaRPr>
          </a:p>
          <a:p>
            <a:pPr>
              <a:buFont typeface="Arial"/>
              <a:buChar char="•"/>
            </a:pPr>
            <a:r>
              <a:rPr lang="en-US">
                <a:ea typeface="+mn-lt"/>
                <a:cs typeface="+mn-lt"/>
              </a:rPr>
              <a:t>have strong communication and reading skills for engaging with rigorous material.</a:t>
            </a:r>
            <a:endParaRPr lang="en-US">
              <a:cs typeface="Calibri" panose="020F0502020204030204"/>
            </a:endParaRPr>
          </a:p>
          <a:p>
            <a:pPr>
              <a:buFont typeface="Arial"/>
              <a:buChar char="•"/>
            </a:pPr>
            <a:r>
              <a:rPr lang="en-US">
                <a:ea typeface="+mn-lt"/>
                <a:cs typeface="+mn-lt"/>
              </a:rPr>
              <a:t>demonstrate motivation, maturity, perseverance and stamina for learning challenging material.</a:t>
            </a:r>
            <a:endParaRPr lang="en-US">
              <a:cs typeface="Calibri" panose="020F0502020204030204"/>
            </a:endParaRPr>
          </a:p>
          <a:p>
            <a:pPr>
              <a:buFont typeface="Arial"/>
              <a:buChar char="•"/>
            </a:pPr>
            <a:r>
              <a:rPr lang="en-US">
                <a:ea typeface="+mn-lt"/>
                <a:cs typeface="+mn-lt"/>
              </a:rPr>
              <a:t>be active participants in all aspects of the classroom, including discussions, group or individual projects, and labs.</a:t>
            </a:r>
            <a:endParaRPr lang="en-US">
              <a:cs typeface="Calibri" panose="020F0502020204030204"/>
            </a:endParaRPr>
          </a:p>
          <a:p>
            <a:pPr>
              <a:buFont typeface="Arial"/>
              <a:buChar char="•"/>
            </a:pPr>
            <a:r>
              <a:rPr lang="en-US">
                <a:ea typeface="+mn-lt"/>
                <a:cs typeface="+mn-lt"/>
              </a:rPr>
              <a:t>consider the increased time commitment to studies outside of the school day.  Please consider all responsibilities, including sports, music and club affiliations.</a:t>
            </a:r>
            <a:endParaRPr lang="en-US">
              <a:cs typeface="Calibri" panose="020F0502020204030204"/>
            </a:endParaRPr>
          </a:p>
          <a:p>
            <a:pPr>
              <a:buFont typeface="Arial"/>
              <a:buChar char="•"/>
            </a:pPr>
            <a:r>
              <a:rPr lang="en-US">
                <a:ea typeface="+mn-lt"/>
                <a:cs typeface="+mn-lt"/>
              </a:rPr>
              <a:t>consider the possibility that grades could be lower than if students took the typical course sequence(s).  </a:t>
            </a:r>
            <a:endParaRPr lang="en-US">
              <a:cs typeface="Calibri" panose="020F0502020204030204"/>
            </a:endParaRPr>
          </a:p>
          <a:p>
            <a:pPr>
              <a:buFont typeface="Arial"/>
              <a:buChar char="•"/>
            </a:pPr>
            <a:r>
              <a:rPr lang="en-US">
                <a:ea typeface="+mn-lt"/>
                <a:cs typeface="+mn-lt"/>
              </a:rPr>
              <a:t>consider the possibility that by skipping courses in math and science your student may have some gaps in content knowledge. </a:t>
            </a:r>
            <a:endParaRPr lang="en-US">
              <a:cs typeface="Calibri" panose="020F0502020204030204"/>
            </a:endParaRPr>
          </a:p>
          <a:p>
            <a:pPr marL="0" indent="0">
              <a:buNone/>
            </a:pPr>
            <a:endParaRPr lang="en-US">
              <a:cs typeface="Calibri" panose="020F0502020204030204"/>
            </a:endParaRPr>
          </a:p>
        </p:txBody>
      </p:sp>
      <p:graphicFrame>
        <p:nvGraphicFramePr>
          <p:cNvPr id="5" name="Table 4">
            <a:extLst>
              <a:ext uri="{FF2B5EF4-FFF2-40B4-BE49-F238E27FC236}">
                <a16:creationId xmlns:a16="http://schemas.microsoft.com/office/drawing/2014/main" id="{5E803185-A9FC-ECB3-5A72-4B0E71CF3808}"/>
              </a:ext>
            </a:extLst>
          </p:cNvPr>
          <p:cNvGraphicFramePr>
            <a:graphicFrameLocks noGrp="1"/>
          </p:cNvGraphicFramePr>
          <p:nvPr/>
        </p:nvGraphicFramePr>
        <p:xfrm>
          <a:off x="556260" y="2061210"/>
          <a:ext cx="3247549" cy="3032786"/>
        </p:xfrm>
        <a:graphic>
          <a:graphicData uri="http://schemas.openxmlformats.org/drawingml/2006/table">
            <a:tbl>
              <a:tblPr firstRow="1" firstCol="1" bandRow="1">
                <a:tableStyleId>{5C22544A-7EE6-4342-B048-85BDC9FD1C3A}</a:tableStyleId>
              </a:tblPr>
              <a:tblGrid>
                <a:gridCol w="3247549">
                  <a:extLst>
                    <a:ext uri="{9D8B030D-6E8A-4147-A177-3AD203B41FA5}">
                      <a16:colId xmlns:a16="http://schemas.microsoft.com/office/drawing/2014/main" val="1725046603"/>
                    </a:ext>
                  </a:extLst>
                </a:gridCol>
              </a:tblGrid>
              <a:tr h="1264424">
                <a:tc>
                  <a:txBody>
                    <a:bodyPr/>
                    <a:lstStyle/>
                    <a:p>
                      <a:pPr algn="ctr">
                        <a:spcAft>
                          <a:spcPts val="0"/>
                        </a:spcAft>
                      </a:pPr>
                      <a:r>
                        <a:rPr lang="en-US" sz="1500">
                          <a:effectLst/>
                        </a:rPr>
                        <a:t>Math Option C</a:t>
                      </a:r>
                    </a:p>
                    <a:p>
                      <a:pPr algn="ctr">
                        <a:spcAft>
                          <a:spcPts val="0"/>
                        </a:spcAft>
                      </a:pPr>
                      <a:r>
                        <a:rPr lang="en-US" sz="1500">
                          <a:effectLst/>
                        </a:rPr>
                        <a:t>Math 2-3 Math Readiness Criteria</a:t>
                      </a:r>
                    </a:p>
                    <a:p>
                      <a:pPr algn="ctr">
                        <a:spcAft>
                          <a:spcPts val="0"/>
                        </a:spcAft>
                      </a:pPr>
                      <a:r>
                        <a:rPr lang="en-US" sz="1500">
                          <a:effectLst/>
                        </a:rPr>
                        <a:t>(skipping content and compacted pacing)</a:t>
                      </a:r>
                    </a:p>
                  </a:txBody>
                  <a:tcPr marL="51435" marR="51435" marT="0" marB="0">
                    <a:solidFill>
                      <a:schemeClr val="tx2"/>
                    </a:solidFill>
                  </a:tcPr>
                </a:tc>
                <a:extLst>
                  <a:ext uri="{0D108BD9-81ED-4DB2-BD59-A6C34878D82A}">
                    <a16:rowId xmlns:a16="http://schemas.microsoft.com/office/drawing/2014/main" val="7053983"/>
                  </a:ext>
                </a:extLst>
              </a:tr>
              <a:tr h="833788">
                <a:tc>
                  <a:txBody>
                    <a:bodyPr/>
                    <a:lstStyle/>
                    <a:p>
                      <a:pPr>
                        <a:spcAft>
                          <a:spcPts val="0"/>
                        </a:spcAft>
                      </a:pPr>
                      <a:r>
                        <a:rPr lang="en-US" sz="1500">
                          <a:effectLst/>
                        </a:rPr>
                        <a:t>2022 SBA Math score: Level 4 or higher</a:t>
                      </a:r>
                    </a:p>
                    <a:p>
                      <a:pPr>
                        <a:spcAft>
                          <a:spcPts val="0"/>
                        </a:spcAft>
                      </a:pPr>
                      <a:endParaRPr lang="en-US" sz="1500">
                        <a:effectLst/>
                      </a:endParaRPr>
                    </a:p>
                  </a:txBody>
                  <a:tcPr marL="51435" marR="51435" marT="0" marB="0">
                    <a:solidFill>
                      <a:schemeClr val="tx2"/>
                    </a:solidFill>
                  </a:tcPr>
                </a:tc>
                <a:extLst>
                  <a:ext uri="{0D108BD9-81ED-4DB2-BD59-A6C34878D82A}">
                    <a16:rowId xmlns:a16="http://schemas.microsoft.com/office/drawing/2014/main" val="4111119034"/>
                  </a:ext>
                </a:extLst>
              </a:tr>
              <a:tr h="467287">
                <a:tc>
                  <a:txBody>
                    <a:bodyPr/>
                    <a:lstStyle/>
                    <a:p>
                      <a:pPr>
                        <a:spcAft>
                          <a:spcPts val="0"/>
                        </a:spcAft>
                      </a:pPr>
                      <a:r>
                        <a:rPr lang="en-US" sz="1500">
                          <a:effectLst/>
                        </a:rPr>
                        <a:t> Report Card Grades in Math: 4</a:t>
                      </a:r>
                    </a:p>
                  </a:txBody>
                  <a:tcPr marL="51435" marR="51435" marT="0" marB="0">
                    <a:solidFill>
                      <a:schemeClr val="tx2"/>
                    </a:solidFill>
                  </a:tcPr>
                </a:tc>
                <a:extLst>
                  <a:ext uri="{0D108BD9-81ED-4DB2-BD59-A6C34878D82A}">
                    <a16:rowId xmlns:a16="http://schemas.microsoft.com/office/drawing/2014/main" val="1400170047"/>
                  </a:ext>
                </a:extLst>
              </a:tr>
              <a:tr h="467287">
                <a:tc>
                  <a:txBody>
                    <a:bodyPr/>
                    <a:lstStyle/>
                    <a:p>
                      <a:pPr>
                        <a:spcAft>
                          <a:spcPts val="0"/>
                        </a:spcAft>
                      </a:pPr>
                      <a:r>
                        <a:rPr lang="en-US" sz="1500">
                          <a:effectLst/>
                        </a:rPr>
                        <a:t>iReady math score above 4.07 and working at a 7</a:t>
                      </a:r>
                      <a:r>
                        <a:rPr lang="en-US" sz="1500" baseline="30000">
                          <a:effectLst/>
                        </a:rPr>
                        <a:t>th</a:t>
                      </a:r>
                      <a:r>
                        <a:rPr lang="en-US" sz="1500">
                          <a:effectLst/>
                        </a:rPr>
                        <a:t> grade level</a:t>
                      </a:r>
                    </a:p>
                  </a:txBody>
                  <a:tcPr marL="51435" marR="51435" marT="0" marB="0">
                    <a:solidFill>
                      <a:schemeClr val="tx2"/>
                    </a:solidFill>
                  </a:tcPr>
                </a:tc>
                <a:extLst>
                  <a:ext uri="{0D108BD9-81ED-4DB2-BD59-A6C34878D82A}">
                    <a16:rowId xmlns:a16="http://schemas.microsoft.com/office/drawing/2014/main" val="3366832295"/>
                  </a:ext>
                </a:extLst>
              </a:tr>
            </a:tbl>
          </a:graphicData>
        </a:graphic>
      </p:graphicFrame>
      <p:sp>
        <p:nvSpPr>
          <p:cNvPr id="6" name="TextBox 5">
            <a:extLst>
              <a:ext uri="{FF2B5EF4-FFF2-40B4-BE49-F238E27FC236}">
                <a16:creationId xmlns:a16="http://schemas.microsoft.com/office/drawing/2014/main" id="{99801047-2584-EA9F-903B-09E7ECFE9342}"/>
              </a:ext>
            </a:extLst>
          </p:cNvPr>
          <p:cNvSpPr txBox="1"/>
          <p:nvPr/>
        </p:nvSpPr>
        <p:spPr>
          <a:xfrm>
            <a:off x="3543300" y="3257550"/>
            <a:ext cx="205740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endParaRPr lang="en-US" sz="1350"/>
          </a:p>
        </p:txBody>
      </p:sp>
    </p:spTree>
    <p:extLst>
      <p:ext uri="{BB962C8B-B14F-4D97-AF65-F5344CB8AC3E}">
        <p14:creationId xmlns:p14="http://schemas.microsoft.com/office/powerpoint/2010/main" val="184196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Math Option D</a:t>
            </a:r>
          </a:p>
        </p:txBody>
      </p:sp>
      <p:sp>
        <p:nvSpPr>
          <p:cNvPr id="3" name="Content Placeholder 2"/>
          <p:cNvSpPr>
            <a:spLocks noGrp="1"/>
          </p:cNvSpPr>
          <p:nvPr>
            <p:ph idx="1"/>
          </p:nvPr>
        </p:nvSpPr>
        <p:spPr/>
        <p:txBody>
          <a:bodyPr vert="horz" lIns="68580" tIns="34290" rIns="68580" bIns="34290" rtlCol="0" anchor="t">
            <a:normAutofit/>
          </a:bodyPr>
          <a:lstStyle/>
          <a:p>
            <a:pPr marL="0" indent="0">
              <a:buNone/>
            </a:pPr>
            <a:endParaRPr lang="en-US">
              <a:cs typeface="Calibri"/>
            </a:endParaRPr>
          </a:p>
          <a:p>
            <a:pPr marL="0" indent="0">
              <a:buNone/>
            </a:pPr>
            <a:endParaRPr lang="en-US">
              <a:cs typeface="Calibri"/>
            </a:endParaRPr>
          </a:p>
        </p:txBody>
      </p:sp>
      <p:graphicFrame>
        <p:nvGraphicFramePr>
          <p:cNvPr id="5" name="Table 4">
            <a:extLst>
              <a:ext uri="{FF2B5EF4-FFF2-40B4-BE49-F238E27FC236}">
                <a16:creationId xmlns:a16="http://schemas.microsoft.com/office/drawing/2014/main" id="{1F5B2353-A312-8558-9C9B-BF936038AA25}"/>
              </a:ext>
            </a:extLst>
          </p:cNvPr>
          <p:cNvGraphicFramePr>
            <a:graphicFrameLocks noGrp="1"/>
          </p:cNvGraphicFramePr>
          <p:nvPr/>
        </p:nvGraphicFramePr>
        <p:xfrm>
          <a:off x="355839" y="2064947"/>
          <a:ext cx="4992078" cy="3082766"/>
        </p:xfrm>
        <a:graphic>
          <a:graphicData uri="http://schemas.openxmlformats.org/drawingml/2006/table">
            <a:tbl>
              <a:tblPr firstRow="1" bandRow="1">
                <a:tableStyleId>{5A111915-BE36-4E01-A7E5-04B1672EAD32}</a:tableStyleId>
              </a:tblPr>
              <a:tblGrid>
                <a:gridCol w="1857374">
                  <a:extLst>
                    <a:ext uri="{9D8B030D-6E8A-4147-A177-3AD203B41FA5}">
                      <a16:colId xmlns:a16="http://schemas.microsoft.com/office/drawing/2014/main" val="1925696758"/>
                    </a:ext>
                  </a:extLst>
                </a:gridCol>
                <a:gridCol w="1634105">
                  <a:extLst>
                    <a:ext uri="{9D8B030D-6E8A-4147-A177-3AD203B41FA5}">
                      <a16:colId xmlns:a16="http://schemas.microsoft.com/office/drawing/2014/main" val="679663361"/>
                    </a:ext>
                  </a:extLst>
                </a:gridCol>
                <a:gridCol w="1500599">
                  <a:extLst>
                    <a:ext uri="{9D8B030D-6E8A-4147-A177-3AD203B41FA5}">
                      <a16:colId xmlns:a16="http://schemas.microsoft.com/office/drawing/2014/main" val="2690832814"/>
                    </a:ext>
                  </a:extLst>
                </a:gridCol>
              </a:tblGrid>
              <a:tr h="1039091">
                <a:tc>
                  <a:txBody>
                    <a:bodyPr/>
                    <a:lstStyle/>
                    <a:p>
                      <a:pPr algn="ctr" fontAlgn="ctr"/>
                      <a:r>
                        <a:rPr lang="en-US" sz="1400">
                          <a:effectLst/>
                        </a:rPr>
                        <a:t>In 6th Grade</a:t>
                      </a:r>
                      <a:br>
                        <a:rPr lang="en-US" sz="1400">
                          <a:effectLst/>
                        </a:rPr>
                      </a:br>
                      <a:r>
                        <a:rPr lang="en-US" sz="1400">
                          <a:effectLst/>
                        </a:rPr>
                        <a:t>register for...</a:t>
                      </a:r>
                    </a:p>
                  </a:txBody>
                  <a:tcPr marL="142875" marR="142875" marT="203597" marB="203597" anchor="ctr"/>
                </a:tc>
                <a:tc>
                  <a:txBody>
                    <a:bodyPr/>
                    <a:lstStyle/>
                    <a:p>
                      <a:pPr algn="ctr" fontAlgn="ctr"/>
                      <a:r>
                        <a:rPr lang="en-US" sz="1400">
                          <a:effectLst/>
                        </a:rPr>
                        <a:t>Middle School</a:t>
                      </a:r>
                    </a:p>
                  </a:txBody>
                  <a:tcPr marL="142875" marR="142875" marT="203597" marB="203597" anchor="ctr"/>
                </a:tc>
                <a:tc>
                  <a:txBody>
                    <a:bodyPr/>
                    <a:lstStyle/>
                    <a:p>
                      <a:pPr algn="ctr" fontAlgn="ctr"/>
                      <a:r>
                        <a:rPr lang="en-US" sz="1400">
                          <a:effectLst/>
                        </a:rPr>
                        <a:t>Common</a:t>
                      </a:r>
                      <a:br>
                        <a:rPr lang="en-US" sz="1400">
                          <a:effectLst/>
                        </a:rPr>
                      </a:br>
                      <a:r>
                        <a:rPr lang="en-US" sz="1400">
                          <a:effectLst/>
                        </a:rPr>
                        <a:t>High School</a:t>
                      </a:r>
                      <a:br>
                        <a:rPr lang="en-US" sz="1400">
                          <a:effectLst/>
                        </a:rPr>
                      </a:br>
                      <a:r>
                        <a:rPr lang="en-US" sz="1400">
                          <a:effectLst/>
                        </a:rPr>
                        <a:t>Path*</a:t>
                      </a:r>
                    </a:p>
                  </a:txBody>
                  <a:tcPr marL="142875" marR="142875" marT="203597" marB="203597" anchor="ctr"/>
                </a:tc>
                <a:extLst>
                  <a:ext uri="{0D108BD9-81ED-4DB2-BD59-A6C34878D82A}">
                    <a16:rowId xmlns:a16="http://schemas.microsoft.com/office/drawing/2014/main" val="2083322452"/>
                  </a:ext>
                </a:extLst>
              </a:tr>
              <a:tr h="1974533">
                <a:tc>
                  <a:txBody>
                    <a:bodyPr/>
                    <a:lstStyle/>
                    <a:p>
                      <a:pPr algn="ctr" fontAlgn="ctr"/>
                      <a:r>
                        <a:rPr lang="en-US" sz="1400">
                          <a:effectLst/>
                        </a:rPr>
                        <a:t>CC 8 / Algebra</a:t>
                      </a:r>
                    </a:p>
                  </a:txBody>
                  <a:tcPr marL="142875" marR="142875" marT="164306" marB="164306" anchor="ctr"/>
                </a:tc>
                <a:tc>
                  <a:txBody>
                    <a:bodyPr/>
                    <a:lstStyle/>
                    <a:p>
                      <a:pPr algn="ctr" fontAlgn="ctr"/>
                      <a:r>
                        <a:rPr lang="en-US" sz="1400">
                          <a:effectLst/>
                        </a:rPr>
                        <a:t>6th grade:</a:t>
                      </a:r>
                      <a:br>
                        <a:rPr lang="en-US" sz="1400">
                          <a:effectLst/>
                        </a:rPr>
                      </a:br>
                      <a:r>
                        <a:rPr lang="en-US" sz="1400">
                          <a:effectLst/>
                        </a:rPr>
                        <a:t>CC8/Algebra</a:t>
                      </a:r>
                    </a:p>
                    <a:p>
                      <a:pPr lvl="0" algn="ctr">
                        <a:buNone/>
                      </a:pPr>
                      <a:endParaRPr lang="en-US" sz="1400">
                        <a:effectLst/>
                      </a:endParaRPr>
                    </a:p>
                    <a:p>
                      <a:pPr algn="ctr" fontAlgn="ctr"/>
                      <a:r>
                        <a:rPr lang="en-US" sz="1400">
                          <a:effectLst/>
                        </a:rPr>
                        <a:t>7th grade:</a:t>
                      </a:r>
                      <a:br>
                        <a:rPr lang="en-US" sz="1400">
                          <a:effectLst/>
                        </a:rPr>
                      </a:br>
                      <a:r>
                        <a:rPr lang="en-US" sz="1400">
                          <a:effectLst/>
                        </a:rPr>
                        <a:t>Geometry</a:t>
                      </a:r>
                    </a:p>
                    <a:p>
                      <a:pPr lvl="0" algn="ctr">
                        <a:buNone/>
                      </a:pPr>
                      <a:endParaRPr lang="en-US" sz="1400">
                        <a:effectLst/>
                      </a:endParaRPr>
                    </a:p>
                    <a:p>
                      <a:pPr algn="ctr" fontAlgn="ctr"/>
                      <a:r>
                        <a:rPr lang="en-US" sz="1400">
                          <a:effectLst/>
                        </a:rPr>
                        <a:t>8th grade:</a:t>
                      </a:r>
                      <a:br>
                        <a:rPr lang="en-US" sz="1400">
                          <a:effectLst/>
                        </a:rPr>
                      </a:br>
                      <a:r>
                        <a:rPr lang="en-US" sz="1400">
                          <a:effectLst/>
                        </a:rPr>
                        <a:t>Algebra 2</a:t>
                      </a:r>
                    </a:p>
                  </a:txBody>
                  <a:tcPr marL="142875" marR="142875" marT="164306" marB="164306" anchor="ctr"/>
                </a:tc>
                <a:tc>
                  <a:txBody>
                    <a:bodyPr/>
                    <a:lstStyle/>
                    <a:p>
                      <a:pPr algn="ctr" fontAlgn="ctr"/>
                      <a:r>
                        <a:rPr lang="en-US" sz="1400">
                          <a:effectLst/>
                        </a:rPr>
                        <a:t>9th grade:</a:t>
                      </a:r>
                      <a:br>
                        <a:rPr lang="en-US" sz="1400">
                          <a:effectLst/>
                        </a:rPr>
                      </a:br>
                      <a:r>
                        <a:rPr lang="en-US" sz="1400">
                          <a:effectLst/>
                        </a:rPr>
                        <a:t>Pre-Calculus</a:t>
                      </a:r>
                    </a:p>
                    <a:p>
                      <a:pPr algn="ctr" fontAlgn="ctr"/>
                      <a:r>
                        <a:rPr lang="en-US" sz="1400">
                          <a:effectLst/>
                        </a:rPr>
                        <a:t>10th grade:</a:t>
                      </a:r>
                      <a:br>
                        <a:rPr lang="en-US" sz="1400">
                          <a:effectLst/>
                        </a:rPr>
                      </a:br>
                      <a:r>
                        <a:rPr lang="en-US" sz="1400">
                          <a:effectLst/>
                        </a:rPr>
                        <a:t>Calculus AB</a:t>
                      </a:r>
                    </a:p>
                    <a:p>
                      <a:pPr algn="ctr" fontAlgn="ctr"/>
                      <a:r>
                        <a:rPr lang="en-US" sz="1400">
                          <a:effectLst/>
                        </a:rPr>
                        <a:t>11th grade:</a:t>
                      </a:r>
                      <a:br>
                        <a:rPr lang="en-US" sz="1400">
                          <a:effectLst/>
                        </a:rPr>
                      </a:br>
                      <a:r>
                        <a:rPr lang="en-US" sz="1400">
                          <a:effectLst/>
                        </a:rPr>
                        <a:t>Calculus BC</a:t>
                      </a:r>
                    </a:p>
                    <a:p>
                      <a:pPr algn="ctr" fontAlgn="ctr"/>
                      <a:r>
                        <a:rPr lang="en-US" sz="1400">
                          <a:effectLst/>
                        </a:rPr>
                        <a:t>12th grade:</a:t>
                      </a:r>
                      <a:br>
                        <a:rPr lang="en-US" sz="1400">
                          <a:effectLst/>
                        </a:rPr>
                      </a:br>
                      <a:r>
                        <a:rPr lang="en-US" sz="1400">
                          <a:effectLst/>
                        </a:rPr>
                        <a:t>Choice</a:t>
                      </a:r>
                    </a:p>
                  </a:txBody>
                  <a:tcPr marL="142875" marR="142875" marT="164306" marB="164306" anchor="ctr"/>
                </a:tc>
                <a:extLst>
                  <a:ext uri="{0D108BD9-81ED-4DB2-BD59-A6C34878D82A}">
                    <a16:rowId xmlns:a16="http://schemas.microsoft.com/office/drawing/2014/main" val="2205230704"/>
                  </a:ext>
                </a:extLst>
              </a:tr>
            </a:tbl>
          </a:graphicData>
        </a:graphic>
      </p:graphicFrame>
      <p:sp>
        <p:nvSpPr>
          <p:cNvPr id="6" name="TextBox 5">
            <a:extLst>
              <a:ext uri="{FF2B5EF4-FFF2-40B4-BE49-F238E27FC236}">
                <a16:creationId xmlns:a16="http://schemas.microsoft.com/office/drawing/2014/main" id="{B75DD0F6-4063-8664-5DC2-A27529F59D8F}"/>
              </a:ext>
            </a:extLst>
          </p:cNvPr>
          <p:cNvSpPr txBox="1"/>
          <p:nvPr/>
        </p:nvSpPr>
        <p:spPr>
          <a:xfrm>
            <a:off x="5764602" y="2092984"/>
            <a:ext cx="2542636" cy="2562240"/>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b="1">
                <a:solidFill>
                  <a:srgbClr val="006F82"/>
                </a:solidFill>
                <a:latin typeface="Calibri"/>
                <a:ea typeface="Calibri"/>
                <a:cs typeface="Calibri"/>
              </a:rPr>
              <a:t>Math Option D</a:t>
            </a:r>
          </a:p>
          <a:p>
            <a:r>
              <a:rPr lang="en-US" sz="1350" b="1" cap="all">
                <a:solidFill>
                  <a:srgbClr val="006F82"/>
                </a:solidFill>
                <a:latin typeface="Calibri"/>
                <a:ea typeface="Calibri"/>
                <a:cs typeface="Calibri"/>
              </a:rPr>
              <a:t>PLACEMENT TEST REQUIRED </a:t>
            </a:r>
          </a:p>
          <a:p>
            <a:endParaRPr lang="en-US" sz="1350">
              <a:solidFill>
                <a:srgbClr val="373737"/>
              </a:solidFill>
              <a:latin typeface="Roboto"/>
              <a:ea typeface="Roboto"/>
              <a:cs typeface="Roboto"/>
            </a:endParaRPr>
          </a:p>
          <a:p>
            <a:r>
              <a:rPr lang="en-US" sz="1350">
                <a:solidFill>
                  <a:srgbClr val="373737"/>
                </a:solidFill>
                <a:latin typeface="Roboto"/>
                <a:ea typeface="Roboto"/>
                <a:cs typeface="Roboto"/>
              </a:rPr>
              <a:t>* The calculus series is the most common pathways choice on this path. </a:t>
            </a:r>
          </a:p>
          <a:p>
            <a:r>
              <a:rPr lang="en-US" sz="1350">
                <a:solidFill>
                  <a:srgbClr val="373737"/>
                </a:solidFill>
                <a:latin typeface="Roboto"/>
                <a:ea typeface="Roboto"/>
                <a:cs typeface="Roboto"/>
              </a:rPr>
              <a:t>Students attending Skyline with interest in the International Baccalaureate (IB) program would create a "gap year" in math their freshman year if they choose this pathway.</a:t>
            </a:r>
            <a:endParaRPr lang="en-US" sz="1350"/>
          </a:p>
        </p:txBody>
      </p:sp>
      <p:sp>
        <p:nvSpPr>
          <p:cNvPr id="4" name="TextBox 3">
            <a:extLst>
              <a:ext uri="{FF2B5EF4-FFF2-40B4-BE49-F238E27FC236}">
                <a16:creationId xmlns:a16="http://schemas.microsoft.com/office/drawing/2014/main" id="{AA94455E-EF94-FBA2-E09E-9C30D9952EFE}"/>
              </a:ext>
            </a:extLst>
          </p:cNvPr>
          <p:cNvSpPr txBox="1"/>
          <p:nvPr/>
        </p:nvSpPr>
        <p:spPr>
          <a:xfrm>
            <a:off x="1224643" y="5178490"/>
            <a:ext cx="3598117" cy="90024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350" u="sng">
                <a:cs typeface="Calibri"/>
              </a:rPr>
              <a:t>Students interested in this option should register for Option C</a:t>
            </a:r>
            <a:r>
              <a:rPr lang="en-US" sz="1350">
                <a:cs typeface="Calibri"/>
              </a:rPr>
              <a:t>, placement test will be held in the Spring, families will be notified via E-news. </a:t>
            </a:r>
            <a:endParaRPr lang="en-US" sz="1350"/>
          </a:p>
        </p:txBody>
      </p:sp>
    </p:spTree>
    <p:extLst>
      <p:ext uri="{BB962C8B-B14F-4D97-AF65-F5344CB8AC3E}">
        <p14:creationId xmlns:p14="http://schemas.microsoft.com/office/powerpoint/2010/main" val="698012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cs typeface="Calibri"/>
              </a:rPr>
              <a:t>What if you want to change pathways or need support? </a:t>
            </a:r>
          </a:p>
        </p:txBody>
      </p:sp>
      <p:sp>
        <p:nvSpPr>
          <p:cNvPr id="3" name="Content Placeholder 2"/>
          <p:cNvSpPr>
            <a:spLocks noGrp="1"/>
          </p:cNvSpPr>
          <p:nvPr>
            <p:ph idx="1"/>
          </p:nvPr>
        </p:nvSpPr>
        <p:spPr/>
        <p:txBody>
          <a:bodyPr vert="horz" lIns="68580" tIns="34290" rIns="68580" bIns="34290" rtlCol="0" anchor="t">
            <a:normAutofit/>
          </a:bodyPr>
          <a:lstStyle/>
          <a:p>
            <a:pPr marL="0" indent="0">
              <a:buNone/>
            </a:pPr>
            <a:endParaRPr lang="en-US">
              <a:cs typeface="Calibri"/>
            </a:endParaRPr>
          </a:p>
          <a:p>
            <a:pPr marL="0" indent="0">
              <a:buNone/>
            </a:pPr>
            <a:endParaRPr lang="en-US">
              <a:cs typeface="Calibri"/>
            </a:endParaRPr>
          </a:p>
        </p:txBody>
      </p:sp>
      <p:sp>
        <p:nvSpPr>
          <p:cNvPr id="6" name="TextBox 5">
            <a:extLst>
              <a:ext uri="{FF2B5EF4-FFF2-40B4-BE49-F238E27FC236}">
                <a16:creationId xmlns:a16="http://schemas.microsoft.com/office/drawing/2014/main" id="{8BDB6695-9349-19C4-6132-8AC70248B88C}"/>
              </a:ext>
            </a:extLst>
          </p:cNvPr>
          <p:cNvSpPr txBox="1"/>
          <p:nvPr/>
        </p:nvSpPr>
        <p:spPr>
          <a:xfrm>
            <a:off x="707367" y="2223796"/>
            <a:ext cx="6476669"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a:solidFill>
                  <a:srgbClr val="373737"/>
                </a:solidFill>
                <a:latin typeface="Roboto"/>
                <a:ea typeface="Roboto"/>
                <a:cs typeface="Roboto"/>
              </a:rPr>
              <a:t>Your math teacher and school counselor are available to advise math choices and pathway changes.</a:t>
            </a:r>
          </a:p>
        </p:txBody>
      </p:sp>
    </p:spTree>
    <p:extLst>
      <p:ext uri="{BB962C8B-B14F-4D97-AF65-F5344CB8AC3E}">
        <p14:creationId xmlns:p14="http://schemas.microsoft.com/office/powerpoint/2010/main" val="1760985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ea typeface="+mj-lt"/>
                <a:cs typeface="+mj-lt"/>
              </a:rPr>
              <a:t>Questions?</a:t>
            </a:r>
            <a:endParaRPr lang="en-US"/>
          </a:p>
        </p:txBody>
      </p:sp>
      <p:sp>
        <p:nvSpPr>
          <p:cNvPr id="3" name="Subtitle 2"/>
          <p:cNvSpPr>
            <a:spLocks noGrp="1"/>
          </p:cNvSpPr>
          <p:nvPr>
            <p:ph type="subTitle" idx="1"/>
          </p:nvPr>
        </p:nvSpPr>
        <p:spPr>
          <a:xfrm>
            <a:off x="1771650" y="2392368"/>
            <a:ext cx="6786723" cy="2395390"/>
          </a:xfrm>
        </p:spPr>
        <p:txBody>
          <a:bodyPr vert="horz" lIns="68580" tIns="34290" rIns="68580" bIns="34290" rtlCol="0" anchor="t">
            <a:noAutofit/>
          </a:bodyPr>
          <a:lstStyle/>
          <a:p>
            <a:r>
              <a:rPr lang="en-US" sz="2100">
                <a:ea typeface="+mn-lt"/>
                <a:cs typeface="+mn-lt"/>
              </a:rPr>
              <a:t>For more detailed information please visit the ISD website: </a:t>
            </a:r>
          </a:p>
          <a:p>
            <a:endParaRPr lang="en-US" sz="2100">
              <a:ea typeface="+mn-lt"/>
              <a:cs typeface="+mn-lt"/>
            </a:endParaRPr>
          </a:p>
          <a:p>
            <a:r>
              <a:rPr lang="en-US" sz="825">
                <a:ea typeface="+mn-lt"/>
                <a:cs typeface="+mn-lt"/>
                <a:hlinkClick r:id="rId2"/>
              </a:rPr>
              <a:t>Middle School Course Guide</a:t>
            </a:r>
            <a:r>
              <a:rPr lang="en-US" sz="825">
                <a:solidFill>
                  <a:srgbClr val="242424"/>
                </a:solidFill>
                <a:ea typeface="+mn-lt"/>
                <a:cs typeface="+mn-lt"/>
              </a:rPr>
              <a:t> (</a:t>
            </a:r>
            <a:r>
              <a:rPr lang="en-US" sz="825">
                <a:ea typeface="+mn-lt"/>
                <a:cs typeface="+mn-lt"/>
                <a:hlinkClick r:id="rId3"/>
              </a:rPr>
              <a:t>https://www.isd411.org/academics/middle-school-curriculum-pathways/course-guide</a:t>
            </a:r>
            <a:endParaRPr lang="en-US" sz="825">
              <a:solidFill>
                <a:srgbClr val="242424"/>
              </a:solidFill>
              <a:cs typeface="Calibri"/>
            </a:endParaRPr>
          </a:p>
          <a:p>
            <a:endParaRPr lang="en-US">
              <a:cs typeface="Calibri"/>
            </a:endParaRPr>
          </a:p>
        </p:txBody>
      </p:sp>
    </p:spTree>
    <p:extLst>
      <p:ext uri="{BB962C8B-B14F-4D97-AF65-F5344CB8AC3E}">
        <p14:creationId xmlns:p14="http://schemas.microsoft.com/office/powerpoint/2010/main" val="38941393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A2078-6B4F-4D4B-AEC8-70EE7610B460}"/>
              </a:ext>
            </a:extLst>
          </p:cNvPr>
          <p:cNvSpPr>
            <a:spLocks noGrp="1"/>
          </p:cNvSpPr>
          <p:nvPr>
            <p:ph type="title"/>
          </p:nvPr>
        </p:nvSpPr>
        <p:spPr>
          <a:xfrm>
            <a:off x="482189" y="1661333"/>
            <a:ext cx="2708272" cy="1396759"/>
          </a:xfrm>
        </p:spPr>
        <p:txBody>
          <a:bodyPr>
            <a:normAutofit/>
          </a:bodyPr>
          <a:lstStyle/>
          <a:p>
            <a:pPr>
              <a:lnSpc>
                <a:spcPct val="140000"/>
              </a:lnSpc>
            </a:pPr>
            <a:r>
              <a:rPr lang="en-US" sz="2325">
                <a:ea typeface="Meiryo"/>
              </a:rPr>
              <a:t>6th Grade Language Arts</a:t>
            </a:r>
            <a:endParaRPr lang="en-US" sz="2325"/>
          </a:p>
        </p:txBody>
      </p:sp>
      <p:pic>
        <p:nvPicPr>
          <p:cNvPr id="4" name="Picture 4" descr="Text&#10;&#10;Description automatically generated">
            <a:extLst>
              <a:ext uri="{FF2B5EF4-FFF2-40B4-BE49-F238E27FC236}">
                <a16:creationId xmlns:a16="http://schemas.microsoft.com/office/drawing/2014/main" id="{822882D7-370B-41FC-ABC7-EEBB402076E6}"/>
              </a:ext>
            </a:extLst>
          </p:cNvPr>
          <p:cNvPicPr>
            <a:picLocks noChangeAspect="1"/>
          </p:cNvPicPr>
          <p:nvPr/>
        </p:nvPicPr>
        <p:blipFill rotWithShape="1">
          <a:blip r:embed="rId2"/>
          <a:srcRect l="3388" r="4775" b="1"/>
          <a:stretch/>
        </p:blipFill>
        <p:spPr>
          <a:xfrm>
            <a:off x="148540" y="2988345"/>
            <a:ext cx="3262690" cy="2365816"/>
          </a:xfrm>
          <a:prstGeom prst="rect">
            <a:avLst/>
          </a:prstGeom>
        </p:spPr>
      </p:pic>
      <p:pic>
        <p:nvPicPr>
          <p:cNvPr id="12" name="Picture 13">
            <a:extLst>
              <a:ext uri="{FF2B5EF4-FFF2-40B4-BE49-F238E27FC236}">
                <a16:creationId xmlns:a16="http://schemas.microsoft.com/office/drawing/2014/main" id="{340A4EFC-B8AB-480F-8856-7C2101B8FA36}"/>
              </a:ext>
            </a:extLst>
          </p:cNvPr>
          <p:cNvPicPr>
            <a:picLocks noGrp="1" noChangeAspect="1"/>
          </p:cNvPicPr>
          <p:nvPr>
            <p:ph idx="1"/>
          </p:nvPr>
        </p:nvPicPr>
        <p:blipFill>
          <a:blip r:embed="rId3"/>
          <a:stretch>
            <a:fillRect/>
          </a:stretch>
        </p:blipFill>
        <p:spPr>
          <a:xfrm>
            <a:off x="3858266" y="1585450"/>
            <a:ext cx="4970815" cy="3715447"/>
          </a:xfrm>
          <a:prstGeom prst="rect">
            <a:avLst/>
          </a:prstGeom>
          <a:ln>
            <a:noFill/>
          </a:ln>
          <a:effectLst>
            <a:softEdge rad="112500"/>
          </a:effectLst>
        </p:spPr>
      </p:pic>
    </p:spTree>
    <p:extLst>
      <p:ext uri="{BB962C8B-B14F-4D97-AF65-F5344CB8AC3E}">
        <p14:creationId xmlns:p14="http://schemas.microsoft.com/office/powerpoint/2010/main" val="3012141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9F464ADE-A3D0-4E74-BFDF-81CDD6E9A497}"/>
              </a:ext>
            </a:extLst>
          </p:cNvPr>
          <p:cNvPicPr>
            <a:picLocks noChangeAspect="1"/>
          </p:cNvPicPr>
          <p:nvPr/>
        </p:nvPicPr>
        <p:blipFill>
          <a:blip r:embed="rId2"/>
          <a:stretch>
            <a:fillRect/>
          </a:stretch>
        </p:blipFill>
        <p:spPr>
          <a:xfrm>
            <a:off x="2788" y="858158"/>
            <a:ext cx="3493119" cy="5141684"/>
          </a:xfrm>
          <a:prstGeom prst="rect">
            <a:avLst/>
          </a:prstGeom>
        </p:spPr>
      </p:pic>
      <p:sp>
        <p:nvSpPr>
          <p:cNvPr id="2" name="Title 1">
            <a:extLst>
              <a:ext uri="{FF2B5EF4-FFF2-40B4-BE49-F238E27FC236}">
                <a16:creationId xmlns:a16="http://schemas.microsoft.com/office/drawing/2014/main" id="{414E2D6F-AE51-43FD-B21C-ABEC53688147}"/>
              </a:ext>
            </a:extLst>
          </p:cNvPr>
          <p:cNvSpPr>
            <a:spLocks noGrp="1"/>
          </p:cNvSpPr>
          <p:nvPr>
            <p:ph type="title"/>
          </p:nvPr>
        </p:nvSpPr>
        <p:spPr>
          <a:xfrm>
            <a:off x="280073" y="1016701"/>
            <a:ext cx="3036350" cy="2058173"/>
          </a:xfrm>
        </p:spPr>
        <p:txBody>
          <a:bodyPr>
            <a:normAutofit/>
          </a:bodyPr>
          <a:lstStyle/>
          <a:p>
            <a:pPr>
              <a:lnSpc>
                <a:spcPct val="100000"/>
              </a:lnSpc>
            </a:pPr>
            <a:r>
              <a:rPr lang="en-US">
                <a:ea typeface="Meiryo"/>
              </a:rPr>
              <a:t>6th Grade Language Arts Content</a:t>
            </a:r>
            <a:endParaRPr lang="en-US" u="sng">
              <a:ea typeface="Meiryo"/>
            </a:endParaRPr>
          </a:p>
        </p:txBody>
      </p:sp>
      <p:sp>
        <p:nvSpPr>
          <p:cNvPr id="4" name="Content Placeholder 3">
            <a:extLst>
              <a:ext uri="{FF2B5EF4-FFF2-40B4-BE49-F238E27FC236}">
                <a16:creationId xmlns:a16="http://schemas.microsoft.com/office/drawing/2014/main" id="{94E38AD2-88F4-4655-B28D-4318575FC0DD}"/>
              </a:ext>
            </a:extLst>
          </p:cNvPr>
          <p:cNvSpPr>
            <a:spLocks noGrp="1"/>
          </p:cNvSpPr>
          <p:nvPr>
            <p:ph sz="half" idx="2"/>
          </p:nvPr>
        </p:nvSpPr>
        <p:spPr>
          <a:xfrm>
            <a:off x="3703049" y="4029723"/>
            <a:ext cx="2567645" cy="1850824"/>
          </a:xfrm>
        </p:spPr>
        <p:txBody>
          <a:bodyPr vert="horz" lIns="82296" tIns="82296" rIns="82296" bIns="68580" rtlCol="0" anchor="t">
            <a:noAutofit/>
          </a:bodyPr>
          <a:lstStyle/>
          <a:p>
            <a:r>
              <a:rPr lang="en-US" sz="1275">
                <a:ea typeface="+mn-lt"/>
                <a:cs typeface="+mn-lt"/>
              </a:rPr>
              <a:t>Great Books Roundtable</a:t>
            </a:r>
          </a:p>
          <a:p>
            <a:r>
              <a:rPr lang="en-US" sz="1275">
                <a:ea typeface="+mn-lt"/>
                <a:cs typeface="+mn-lt"/>
              </a:rPr>
              <a:t>Novel: Freak the Mighty</a:t>
            </a:r>
            <a:endParaRPr lang="en-US" sz="1275">
              <a:ea typeface="Meiryo"/>
            </a:endParaRPr>
          </a:p>
          <a:p>
            <a:r>
              <a:rPr lang="en-US" sz="1275">
                <a:ea typeface="+mn-lt"/>
                <a:cs typeface="+mn-lt"/>
              </a:rPr>
              <a:t>Reader’s Workshop Units:</a:t>
            </a:r>
            <a:endParaRPr lang="en-US" sz="1275">
              <a:ea typeface="Meiryo"/>
            </a:endParaRPr>
          </a:p>
          <a:p>
            <a:pPr marL="214313" lvl="1" indent="-214313">
              <a:buFont typeface="Arial"/>
              <a:buChar char="•"/>
            </a:pPr>
            <a:r>
              <a:rPr lang="en-US" sz="1275">
                <a:ea typeface="+mn-lt"/>
                <a:cs typeface="+mn-lt"/>
              </a:rPr>
              <a:t>Young Wonders</a:t>
            </a:r>
            <a:endParaRPr lang="en-US" sz="1275">
              <a:ea typeface="Meiryo"/>
            </a:endParaRPr>
          </a:p>
          <a:p>
            <a:pPr marL="214313" lvl="1" indent="-214313">
              <a:buFont typeface="Arial"/>
              <a:buChar char="•"/>
            </a:pPr>
            <a:r>
              <a:rPr lang="en-US" sz="1275">
                <a:ea typeface="+mn-lt"/>
                <a:cs typeface="+mn-lt"/>
              </a:rPr>
              <a:t>Hero’s Journey</a:t>
            </a:r>
          </a:p>
        </p:txBody>
      </p:sp>
      <p:sp>
        <p:nvSpPr>
          <p:cNvPr id="10" name="TextBox 9">
            <a:extLst>
              <a:ext uri="{FF2B5EF4-FFF2-40B4-BE49-F238E27FC236}">
                <a16:creationId xmlns:a16="http://schemas.microsoft.com/office/drawing/2014/main" id="{4CB36CEB-D33D-4472-A644-435434AC00C5}"/>
              </a:ext>
            </a:extLst>
          </p:cNvPr>
          <p:cNvSpPr txBox="1"/>
          <p:nvPr/>
        </p:nvSpPr>
        <p:spPr>
          <a:xfrm>
            <a:off x="4690072" y="3683429"/>
            <a:ext cx="2858894"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500" b="1"/>
              <a:t>Advanced Language Arts</a:t>
            </a:r>
            <a:endParaRPr lang="en-US" sz="1500" b="1">
              <a:ea typeface="Meiryo"/>
            </a:endParaRPr>
          </a:p>
        </p:txBody>
      </p:sp>
      <p:sp>
        <p:nvSpPr>
          <p:cNvPr id="12" name="Content Placeholder 3">
            <a:extLst>
              <a:ext uri="{FF2B5EF4-FFF2-40B4-BE49-F238E27FC236}">
                <a16:creationId xmlns:a16="http://schemas.microsoft.com/office/drawing/2014/main" id="{1E35D041-666B-41FA-A89B-42B220C05E9A}"/>
              </a:ext>
            </a:extLst>
          </p:cNvPr>
          <p:cNvSpPr txBox="1">
            <a:spLocks/>
          </p:cNvSpPr>
          <p:nvPr/>
        </p:nvSpPr>
        <p:spPr>
          <a:xfrm>
            <a:off x="6614010" y="3985446"/>
            <a:ext cx="2491063" cy="1857793"/>
          </a:xfrm>
          <a:prstGeom prst="rect">
            <a:avLst/>
          </a:prstGeom>
        </p:spPr>
        <p:txBody>
          <a:bodyPr vert="horz" lIns="82296" tIns="82296" rIns="82296" bIns="68580" rtlCol="0" anchor="t">
            <a:normAutofit fontScale="85000" lnSpcReduction="100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275" b="0" i="1">
                <a:ea typeface="+mn-lt"/>
                <a:cs typeface="+mn-lt"/>
              </a:rPr>
              <a:t>Scope</a:t>
            </a:r>
            <a:r>
              <a:rPr lang="en-US" sz="1275" b="0">
                <a:ea typeface="+mn-lt"/>
                <a:cs typeface="+mn-lt"/>
              </a:rPr>
              <a:t> Magazine</a:t>
            </a:r>
            <a:endParaRPr lang="en-US" sz="1275">
              <a:ea typeface="Meiryo"/>
            </a:endParaRPr>
          </a:p>
          <a:p>
            <a:r>
              <a:rPr lang="en-US" sz="1275" b="0">
                <a:ea typeface="+mn-lt"/>
                <a:cs typeface="+mn-lt"/>
              </a:rPr>
              <a:t>Writing Fundamentals</a:t>
            </a:r>
          </a:p>
          <a:p>
            <a:pPr marL="214313" indent="-214313">
              <a:buFont typeface="Arial" panose="020B0604020202020204" pitchFamily="34" charset="0"/>
              <a:buChar char="•"/>
            </a:pPr>
            <a:r>
              <a:rPr lang="en-US" sz="1275" b="0">
                <a:ea typeface="+mn-lt"/>
                <a:cs typeface="+mn-lt"/>
              </a:rPr>
              <a:t>Personal Narrative</a:t>
            </a:r>
          </a:p>
          <a:p>
            <a:pPr marL="214313" indent="-214313">
              <a:buFont typeface="Arial" panose="020B0604020202020204" pitchFamily="34" charset="0"/>
              <a:buChar char="•"/>
            </a:pPr>
            <a:r>
              <a:rPr lang="en-US" sz="1275" b="0">
                <a:ea typeface="+mn-lt"/>
                <a:cs typeface="+mn-lt"/>
              </a:rPr>
              <a:t>Informative – Podcast</a:t>
            </a:r>
          </a:p>
          <a:p>
            <a:pPr marL="214313" indent="-214313">
              <a:buFont typeface="Arial" panose="020B0604020202020204" pitchFamily="34" charset="0"/>
              <a:buChar char="•"/>
            </a:pPr>
            <a:r>
              <a:rPr lang="en-US" sz="1275" b="0">
                <a:ea typeface="+mn-lt"/>
                <a:cs typeface="+mn-lt"/>
              </a:rPr>
              <a:t>Argumentative - Debate</a:t>
            </a:r>
            <a:endParaRPr lang="en-US" sz="1275">
              <a:ea typeface="Meiryo"/>
            </a:endParaRPr>
          </a:p>
        </p:txBody>
      </p:sp>
      <p:sp>
        <p:nvSpPr>
          <p:cNvPr id="16" name="Content Placeholder 3">
            <a:extLst>
              <a:ext uri="{FF2B5EF4-FFF2-40B4-BE49-F238E27FC236}">
                <a16:creationId xmlns:a16="http://schemas.microsoft.com/office/drawing/2014/main" id="{E5ABDD4D-95E4-4FDF-9224-DB06A0C784D3}"/>
              </a:ext>
            </a:extLst>
          </p:cNvPr>
          <p:cNvSpPr txBox="1">
            <a:spLocks/>
          </p:cNvSpPr>
          <p:nvPr/>
        </p:nvSpPr>
        <p:spPr>
          <a:xfrm>
            <a:off x="3704362" y="1504547"/>
            <a:ext cx="2567645" cy="1857547"/>
          </a:xfrm>
          <a:prstGeom prst="rect">
            <a:avLst/>
          </a:prstGeom>
        </p:spPr>
        <p:txBody>
          <a:bodyPr vert="horz" lIns="82296" tIns="82296" rIns="82296" bIns="68580" rtlCol="0" anchor="t">
            <a:noAutofit/>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275" b="0">
                <a:ea typeface="+mn-lt"/>
                <a:cs typeface="+mn-lt"/>
              </a:rPr>
              <a:t>Novel: Freak the Mighty</a:t>
            </a:r>
            <a:endParaRPr lang="en-US" sz="1275">
              <a:ea typeface="Meiryo"/>
            </a:endParaRPr>
          </a:p>
          <a:p>
            <a:r>
              <a:rPr lang="en-US" sz="1275" b="0">
                <a:ea typeface="+mn-lt"/>
                <a:cs typeface="+mn-lt"/>
              </a:rPr>
              <a:t>Reader’s Workshop Units:</a:t>
            </a:r>
            <a:endParaRPr lang="en-US" sz="1275">
              <a:ea typeface="Meiryo"/>
            </a:endParaRPr>
          </a:p>
          <a:p>
            <a:pPr marL="214313" lvl="1" indent="-214313">
              <a:buFont typeface="Arial"/>
              <a:buChar char="•"/>
            </a:pPr>
            <a:r>
              <a:rPr lang="en-US" sz="1275">
                <a:ea typeface="+mn-lt"/>
                <a:cs typeface="+mn-lt"/>
              </a:rPr>
              <a:t>Identity </a:t>
            </a:r>
          </a:p>
          <a:p>
            <a:pPr marL="214313" lvl="1" indent="-214313">
              <a:buFont typeface="Arial"/>
              <a:buChar char="•"/>
            </a:pPr>
            <a:r>
              <a:rPr lang="en-US" sz="1275">
                <a:ea typeface="+mn-lt"/>
                <a:cs typeface="+mn-lt"/>
              </a:rPr>
              <a:t>Hero’s Journey</a:t>
            </a:r>
          </a:p>
        </p:txBody>
      </p:sp>
      <p:sp>
        <p:nvSpPr>
          <p:cNvPr id="17" name="TextBox 16">
            <a:extLst>
              <a:ext uri="{FF2B5EF4-FFF2-40B4-BE49-F238E27FC236}">
                <a16:creationId xmlns:a16="http://schemas.microsoft.com/office/drawing/2014/main" id="{45209651-3528-447A-BA19-045848BD7898}"/>
              </a:ext>
            </a:extLst>
          </p:cNvPr>
          <p:cNvSpPr txBox="1"/>
          <p:nvPr/>
        </p:nvSpPr>
        <p:spPr>
          <a:xfrm>
            <a:off x="5132103" y="1209006"/>
            <a:ext cx="2858894" cy="300082"/>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500" b="1"/>
              <a:t>Regular Language Arts</a:t>
            </a:r>
            <a:endParaRPr lang="en-US" sz="1500" b="1">
              <a:ea typeface="Meiryo"/>
            </a:endParaRPr>
          </a:p>
        </p:txBody>
      </p:sp>
      <p:sp>
        <p:nvSpPr>
          <p:cNvPr id="18" name="Content Placeholder 3">
            <a:extLst>
              <a:ext uri="{FF2B5EF4-FFF2-40B4-BE49-F238E27FC236}">
                <a16:creationId xmlns:a16="http://schemas.microsoft.com/office/drawing/2014/main" id="{C4135E5D-065F-421F-919F-B582E427855F}"/>
              </a:ext>
            </a:extLst>
          </p:cNvPr>
          <p:cNvSpPr txBox="1">
            <a:spLocks/>
          </p:cNvSpPr>
          <p:nvPr/>
        </p:nvSpPr>
        <p:spPr>
          <a:xfrm>
            <a:off x="6565223" y="1511023"/>
            <a:ext cx="2571745" cy="1851070"/>
          </a:xfrm>
          <a:prstGeom prst="rect">
            <a:avLst/>
          </a:prstGeom>
        </p:spPr>
        <p:txBody>
          <a:bodyPr vert="horz" lIns="82296" tIns="82296" rIns="82296" bIns="68580" rtlCol="0" anchor="t">
            <a:normAutofit fontScale="85000" lnSpcReduction="20000"/>
          </a:bodyPr>
          <a:lst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r>
              <a:rPr lang="en-US" sz="1275" b="0" i="1">
                <a:ea typeface="+mn-lt"/>
                <a:cs typeface="+mn-lt"/>
              </a:rPr>
              <a:t>Scope</a:t>
            </a:r>
            <a:r>
              <a:rPr lang="en-US" sz="1275" b="0">
                <a:ea typeface="+mn-lt"/>
                <a:cs typeface="+mn-lt"/>
              </a:rPr>
              <a:t> Magazine</a:t>
            </a:r>
            <a:endParaRPr lang="en-US" sz="1275">
              <a:ea typeface="Meiryo"/>
            </a:endParaRPr>
          </a:p>
          <a:p>
            <a:r>
              <a:rPr lang="en-US" sz="1275" b="0">
                <a:ea typeface="+mn-lt"/>
                <a:cs typeface="+mn-lt"/>
              </a:rPr>
              <a:t>Writing Fundamentals</a:t>
            </a:r>
          </a:p>
          <a:p>
            <a:pPr marL="214313" indent="-214313">
              <a:buFont typeface="Arial" panose="020B0604020202020204" pitchFamily="34" charset="0"/>
              <a:buChar char="•"/>
            </a:pPr>
            <a:r>
              <a:rPr lang="en-US" sz="1275" b="0">
                <a:ea typeface="+mn-lt"/>
                <a:cs typeface="+mn-lt"/>
              </a:rPr>
              <a:t>Personal Narrative</a:t>
            </a:r>
          </a:p>
          <a:p>
            <a:pPr marL="214313" indent="-214313">
              <a:buFont typeface="Arial" panose="020B0604020202020204" pitchFamily="34" charset="0"/>
              <a:buChar char="•"/>
            </a:pPr>
            <a:r>
              <a:rPr lang="en-US" sz="1275" b="0">
                <a:ea typeface="+mn-lt"/>
                <a:cs typeface="+mn-lt"/>
              </a:rPr>
              <a:t>Informative - Feature Article</a:t>
            </a:r>
          </a:p>
          <a:p>
            <a:pPr marL="214313" indent="-214313">
              <a:buFont typeface="Arial" panose="020B0604020202020204" pitchFamily="34" charset="0"/>
              <a:buChar char="•"/>
            </a:pPr>
            <a:r>
              <a:rPr lang="en-US" sz="1275" b="0">
                <a:ea typeface="+mn-lt"/>
                <a:cs typeface="+mn-lt"/>
              </a:rPr>
              <a:t>Argumentative</a:t>
            </a:r>
          </a:p>
          <a:p>
            <a:pPr marL="214313" indent="-214313">
              <a:buFont typeface="Arial" panose="020B0604020202020204" pitchFamily="34" charset="0"/>
              <a:buChar char="•"/>
            </a:pPr>
            <a:endParaRPr lang="en-US" sz="1275">
              <a:ea typeface="Meiryo"/>
            </a:endParaRPr>
          </a:p>
        </p:txBody>
      </p:sp>
    </p:spTree>
    <p:extLst>
      <p:ext uri="{BB962C8B-B14F-4D97-AF65-F5344CB8AC3E}">
        <p14:creationId xmlns:p14="http://schemas.microsoft.com/office/powerpoint/2010/main" val="473527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C385A-022F-4E81-BB21-C4FDDD4A181B}"/>
              </a:ext>
            </a:extLst>
          </p:cNvPr>
          <p:cNvSpPr>
            <a:spLocks noGrp="1"/>
          </p:cNvSpPr>
          <p:nvPr>
            <p:ph type="title"/>
          </p:nvPr>
        </p:nvSpPr>
        <p:spPr>
          <a:xfrm>
            <a:off x="238789" y="2806219"/>
            <a:ext cx="3104770" cy="1603856"/>
          </a:xfrm>
        </p:spPr>
        <p:txBody>
          <a:bodyPr anchor="b">
            <a:normAutofit/>
          </a:bodyPr>
          <a:lstStyle/>
          <a:p>
            <a:pPr>
              <a:lnSpc>
                <a:spcPct val="140000"/>
              </a:lnSpc>
            </a:pPr>
            <a:r>
              <a:rPr lang="en-US" sz="2100">
                <a:ea typeface="Meiryo"/>
              </a:rPr>
              <a:t>How is Advanced Language Arts (ELA+) Different?</a:t>
            </a:r>
            <a:endParaRPr lang="en-US" sz="2100"/>
          </a:p>
        </p:txBody>
      </p:sp>
      <p:sp>
        <p:nvSpPr>
          <p:cNvPr id="3" name="Content Placeholder 2">
            <a:extLst>
              <a:ext uri="{FF2B5EF4-FFF2-40B4-BE49-F238E27FC236}">
                <a16:creationId xmlns:a16="http://schemas.microsoft.com/office/drawing/2014/main" id="{B4A45C0C-CDF4-412B-9251-F2F7B1D5A661}"/>
              </a:ext>
            </a:extLst>
          </p:cNvPr>
          <p:cNvSpPr>
            <a:spLocks noGrp="1"/>
          </p:cNvSpPr>
          <p:nvPr>
            <p:ph idx="1"/>
          </p:nvPr>
        </p:nvSpPr>
        <p:spPr>
          <a:xfrm>
            <a:off x="3685432" y="1432300"/>
            <a:ext cx="5065835" cy="3441222"/>
          </a:xfrm>
        </p:spPr>
        <p:txBody>
          <a:bodyPr anchor="t">
            <a:normAutofit/>
          </a:bodyPr>
          <a:lstStyle/>
          <a:p>
            <a:r>
              <a:rPr lang="en-US" sz="2100">
                <a:ea typeface="Meiryo"/>
              </a:rPr>
              <a:t>Advanced Language Arts has:</a:t>
            </a:r>
          </a:p>
          <a:p>
            <a:pPr marL="214313" indent="-214313">
              <a:buFont typeface="Arial" panose="020B0503020204020204" pitchFamily="34" charset="0"/>
              <a:buChar char="•"/>
            </a:pPr>
            <a:r>
              <a:rPr lang="en-US" sz="1500">
                <a:ea typeface="Meiryo"/>
              </a:rPr>
              <a:t>Added rigor and assignment requirements</a:t>
            </a:r>
          </a:p>
          <a:p>
            <a:pPr marL="214313" indent="-214313">
              <a:buFont typeface="Arial" panose="020B0503020204020204" pitchFamily="34" charset="0"/>
              <a:buChar char="•"/>
            </a:pPr>
            <a:r>
              <a:rPr lang="en-US" sz="1500">
                <a:ea typeface="Meiryo"/>
              </a:rPr>
              <a:t>A higher level of sophistication and depth</a:t>
            </a:r>
          </a:p>
          <a:p>
            <a:pPr marL="214313" indent="-214313">
              <a:buFont typeface="Arial" panose="020B0503020204020204" pitchFamily="34" charset="0"/>
              <a:buChar char="•"/>
            </a:pPr>
            <a:r>
              <a:rPr lang="en-US" sz="1500">
                <a:ea typeface="Meiryo"/>
              </a:rPr>
              <a:t>An emphasis on higher level thinking skills</a:t>
            </a:r>
          </a:p>
          <a:p>
            <a:pPr marL="214313" indent="-214313">
              <a:buFont typeface="Arial" panose="020B0503020204020204" pitchFamily="34" charset="0"/>
              <a:buChar char="•"/>
            </a:pPr>
            <a:r>
              <a:rPr lang="en-US" sz="1500">
                <a:ea typeface="Meiryo"/>
              </a:rPr>
              <a:t>More project-based assignment</a:t>
            </a:r>
          </a:p>
          <a:p>
            <a:pPr marL="214313" indent="-214313">
              <a:buFont typeface="Arial" panose="020B0503020204020204" pitchFamily="34" charset="0"/>
              <a:buChar char="•"/>
            </a:pPr>
            <a:r>
              <a:rPr lang="en-US" sz="1500">
                <a:ea typeface="Meiryo"/>
              </a:rPr>
              <a:t>An accelerated pace</a:t>
            </a:r>
          </a:p>
          <a:p>
            <a:pPr marL="214313" indent="-214313">
              <a:buFont typeface="Arial" panose="020B0503020204020204" pitchFamily="34" charset="0"/>
              <a:buChar char="•"/>
            </a:pPr>
            <a:r>
              <a:rPr lang="en-US" sz="1500">
                <a:ea typeface="Meiryo"/>
              </a:rPr>
              <a:t>More work done outside of class</a:t>
            </a:r>
          </a:p>
        </p:txBody>
      </p:sp>
    </p:spTree>
    <p:extLst>
      <p:ext uri="{BB962C8B-B14F-4D97-AF65-F5344CB8AC3E}">
        <p14:creationId xmlns:p14="http://schemas.microsoft.com/office/powerpoint/2010/main" val="180738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2014"/>
            <a:ext cx="7467600" cy="427038"/>
          </a:xfrm>
          <a:blipFill>
            <a:blip r:embed="rId2">
              <a:alphaModFix amt="46000"/>
            </a:blip>
            <a:tile tx="0" ty="0" sx="100000" sy="100000" flip="none" algn="tl"/>
          </a:blipFill>
        </p:spPr>
        <p:txBody>
          <a:bodyPr>
            <a:noAutofit/>
          </a:bodyPr>
          <a:lstStyle/>
          <a:p>
            <a:pPr lvl="0"/>
            <a:r>
              <a:rPr lang="en-US" sz="4000" b="1" i="1">
                <a:solidFill>
                  <a:schemeClr val="accent1">
                    <a:lumMod val="75000"/>
                  </a:schemeClr>
                </a:solidFill>
              </a:rPr>
              <a:t>School Communication</a:t>
            </a:r>
          </a:p>
        </p:txBody>
      </p:sp>
      <p:sp>
        <p:nvSpPr>
          <p:cNvPr id="3" name="Content Placeholder 2"/>
          <p:cNvSpPr>
            <a:spLocks noGrp="1"/>
          </p:cNvSpPr>
          <p:nvPr>
            <p:ph sz="quarter" idx="1"/>
          </p:nvPr>
        </p:nvSpPr>
        <p:spPr>
          <a:xfrm>
            <a:off x="152400" y="1447800"/>
            <a:ext cx="8763000" cy="4873752"/>
          </a:xfrm>
          <a:blipFill>
            <a:blip r:embed="rId2">
              <a:alphaModFix amt="46000"/>
            </a:blip>
            <a:tile tx="0" ty="0" sx="100000" sy="100000" flip="none" algn="tl"/>
          </a:blipFill>
        </p:spPr>
        <p:txBody>
          <a:bodyPr vert="horz" lIns="91440" tIns="45720" rIns="91440" bIns="45720" anchor="t">
            <a:normAutofit lnSpcReduction="10000"/>
          </a:bodyPr>
          <a:lstStyle/>
          <a:p>
            <a:pPr>
              <a:spcAft>
                <a:spcPts val="1800"/>
              </a:spcAft>
            </a:pPr>
            <a:r>
              <a:rPr lang="en-US" sz="2800" i="1"/>
              <a:t>All electronic (weekly bulletin), </a:t>
            </a:r>
            <a:r>
              <a:rPr lang="en-US" i="1"/>
              <a:t>please sign up on our home page</a:t>
            </a:r>
          </a:p>
          <a:p>
            <a:r>
              <a:rPr lang="en-US" sz="2800" i="1"/>
              <a:t>Family Access </a:t>
            </a:r>
          </a:p>
          <a:p>
            <a:pPr marL="0" indent="0">
              <a:buNone/>
            </a:pPr>
            <a:r>
              <a:rPr lang="en-US" sz="2800" i="1"/>
              <a:t>   (online grade book, attendance)</a:t>
            </a:r>
          </a:p>
          <a:p>
            <a:endParaRPr lang="en-US" sz="2800" i="1"/>
          </a:p>
          <a:p>
            <a:endParaRPr lang="en-US" sz="2800" i="1"/>
          </a:p>
          <a:p>
            <a:r>
              <a:rPr lang="en-US" sz="2800" i="1"/>
              <a:t>Canvas – </a:t>
            </a:r>
            <a:r>
              <a:rPr lang="en-US" i="1"/>
              <a:t>ISD’s learning management system. Students can access coursework, turn in assignments, and connect with teachers and classmates</a:t>
            </a:r>
          </a:p>
          <a:p>
            <a:pPr marL="0" indent="0">
              <a:buNone/>
            </a:pPr>
            <a:endParaRPr lang="en-US" i="1"/>
          </a:p>
          <a:p>
            <a:r>
              <a:rPr lang="en-US" sz="2800" i="1"/>
              <a:t>www.isd411.org</a:t>
            </a:r>
          </a:p>
          <a:p>
            <a:endParaRPr lang="en-US"/>
          </a:p>
        </p:txBody>
      </p:sp>
      <p:pic>
        <p:nvPicPr>
          <p:cNvPr id="4" name="Picture 3"/>
          <p:cNvPicPr>
            <a:picLocks noChangeAspect="1"/>
          </p:cNvPicPr>
          <p:nvPr/>
        </p:nvPicPr>
        <p:blipFill>
          <a:blip r:embed="rId3"/>
          <a:stretch>
            <a:fillRect/>
          </a:stretch>
        </p:blipFill>
        <p:spPr>
          <a:xfrm>
            <a:off x="6074434" y="2573547"/>
            <a:ext cx="2422320" cy="1371600"/>
          </a:xfrm>
          <a:prstGeom prst="rect">
            <a:avLst/>
          </a:prstGeom>
        </p:spPr>
      </p:pic>
    </p:spTree>
    <p:extLst>
      <p:ext uri="{BB962C8B-B14F-4D97-AF65-F5344CB8AC3E}">
        <p14:creationId xmlns:p14="http://schemas.microsoft.com/office/powerpoint/2010/main" val="3280359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9BCD-61A5-48EF-A78E-4EF3CA038DB7}"/>
              </a:ext>
            </a:extLst>
          </p:cNvPr>
          <p:cNvSpPr>
            <a:spLocks noGrp="1"/>
          </p:cNvSpPr>
          <p:nvPr>
            <p:ph type="title"/>
          </p:nvPr>
        </p:nvSpPr>
        <p:spPr>
          <a:xfrm>
            <a:off x="1151529" y="1640291"/>
            <a:ext cx="7510282" cy="772770"/>
          </a:xfrm>
        </p:spPr>
        <p:txBody>
          <a:bodyPr>
            <a:normAutofit fontScale="90000"/>
          </a:bodyPr>
          <a:lstStyle/>
          <a:p>
            <a:r>
              <a:rPr lang="en-US">
                <a:solidFill>
                  <a:schemeClr val="tx1"/>
                </a:solidFill>
                <a:ea typeface="Meiryo"/>
              </a:rPr>
              <a:t>General Guidance for Choosing ELA+</a:t>
            </a:r>
            <a:endParaRPr lang="en-US">
              <a:solidFill>
                <a:schemeClr val="tx1"/>
              </a:solidFill>
            </a:endParaRPr>
          </a:p>
        </p:txBody>
      </p:sp>
      <p:sp>
        <p:nvSpPr>
          <p:cNvPr id="3" name="Content Placeholder 2">
            <a:extLst>
              <a:ext uri="{FF2B5EF4-FFF2-40B4-BE49-F238E27FC236}">
                <a16:creationId xmlns:a16="http://schemas.microsoft.com/office/drawing/2014/main" id="{8C73BA6B-F1B9-40C3-8BB0-F02607A4228C}"/>
              </a:ext>
            </a:extLst>
          </p:cNvPr>
          <p:cNvSpPr>
            <a:spLocks noGrp="1"/>
          </p:cNvSpPr>
          <p:nvPr>
            <p:ph idx="1"/>
          </p:nvPr>
        </p:nvSpPr>
        <p:spPr>
          <a:xfrm>
            <a:off x="1151529" y="2615002"/>
            <a:ext cx="7451678" cy="3256730"/>
          </a:xfrm>
        </p:spPr>
        <p:txBody>
          <a:bodyPr anchor="t">
            <a:normAutofit/>
          </a:bodyPr>
          <a:lstStyle/>
          <a:p>
            <a:pPr>
              <a:lnSpc>
                <a:spcPct val="130000"/>
              </a:lnSpc>
            </a:pPr>
            <a:r>
              <a:rPr lang="en-US" sz="1200">
                <a:ea typeface="Meiryo"/>
              </a:rPr>
              <a:t>The following statements should correlate with you (the student) as a learner:</a:t>
            </a:r>
          </a:p>
          <a:p>
            <a:pPr marL="214313" indent="-214313">
              <a:lnSpc>
                <a:spcPct val="130000"/>
              </a:lnSpc>
              <a:buFont typeface="Arial" panose="020B0503020204020204" pitchFamily="34" charset="0"/>
              <a:buChar char="•"/>
            </a:pPr>
            <a:r>
              <a:rPr lang="en-US" sz="1200">
                <a:ea typeface="Meiryo"/>
              </a:rPr>
              <a:t>I like to read and write, and am eager to grow</a:t>
            </a:r>
          </a:p>
          <a:p>
            <a:pPr marL="214313" indent="-214313">
              <a:lnSpc>
                <a:spcPct val="130000"/>
              </a:lnSpc>
              <a:buFont typeface="Arial" panose="020B0503020204020204" pitchFamily="34" charset="0"/>
              <a:buChar char="•"/>
            </a:pPr>
            <a:r>
              <a:rPr lang="en-US" sz="1200">
                <a:ea typeface="Meiryo"/>
              </a:rPr>
              <a:t>I can express my ideas effectively in writing</a:t>
            </a:r>
          </a:p>
          <a:p>
            <a:pPr marL="214313" indent="-214313">
              <a:lnSpc>
                <a:spcPct val="130000"/>
              </a:lnSpc>
              <a:buFont typeface="Arial" panose="020B0503020204020204" pitchFamily="34" charset="0"/>
              <a:buChar char="•"/>
            </a:pPr>
            <a:r>
              <a:rPr lang="en-US" sz="1200">
                <a:ea typeface="Meiryo"/>
              </a:rPr>
              <a:t>I can revise my writing to make it stronger</a:t>
            </a:r>
          </a:p>
          <a:p>
            <a:pPr marL="214313" indent="-214313">
              <a:lnSpc>
                <a:spcPct val="130000"/>
              </a:lnSpc>
              <a:buFont typeface="Arial" panose="020B0503020204020204" pitchFamily="34" charset="0"/>
              <a:buChar char="•"/>
            </a:pPr>
            <a:r>
              <a:rPr lang="en-US" sz="1200">
                <a:ea typeface="Meiryo"/>
              </a:rPr>
              <a:t>I enjoy academic challenges</a:t>
            </a:r>
          </a:p>
          <a:p>
            <a:pPr marL="214313" indent="-214313">
              <a:lnSpc>
                <a:spcPct val="130000"/>
              </a:lnSpc>
              <a:buFont typeface="Arial" panose="020B0503020204020204" pitchFamily="34" charset="0"/>
              <a:buChar char="•"/>
            </a:pPr>
            <a:endParaRPr lang="en-US" sz="1200">
              <a:ea typeface="Meiryo"/>
            </a:endParaRPr>
          </a:p>
          <a:p>
            <a:pPr>
              <a:lnSpc>
                <a:spcPct val="130000"/>
              </a:lnSpc>
            </a:pPr>
            <a:r>
              <a:rPr lang="en-US" sz="1200">
                <a:ea typeface="Meiryo"/>
              </a:rPr>
              <a:t>In addition, incoming 6th Graders should have:</a:t>
            </a:r>
          </a:p>
          <a:p>
            <a:pPr>
              <a:lnSpc>
                <a:spcPct val="130000"/>
              </a:lnSpc>
            </a:pPr>
            <a:r>
              <a:rPr lang="en-US" sz="1200">
                <a:ea typeface="Meiryo"/>
              </a:rPr>
              <a:t>Level X on Fountas and Pinnell reading assessment</a:t>
            </a:r>
          </a:p>
          <a:p>
            <a:pPr>
              <a:lnSpc>
                <a:spcPct val="130000"/>
              </a:lnSpc>
            </a:pPr>
            <a:r>
              <a:rPr lang="en-US" sz="1200">
                <a:ea typeface="Meiryo"/>
              </a:rPr>
              <a:t>Grade of 4 in 5th grade Writing and Reading</a:t>
            </a:r>
          </a:p>
        </p:txBody>
      </p:sp>
    </p:spTree>
    <p:extLst>
      <p:ext uri="{BB962C8B-B14F-4D97-AF65-F5344CB8AC3E}">
        <p14:creationId xmlns:p14="http://schemas.microsoft.com/office/powerpoint/2010/main" val="3705654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451" y="823104"/>
            <a:ext cx="7848600" cy="1344283"/>
          </a:xfrm>
        </p:spPr>
        <p:txBody>
          <a:bodyPr vert="horz" lIns="91440" tIns="45720" rIns="91440" bIns="45720" anchor="b">
            <a:normAutofit fontScale="90000"/>
          </a:bodyPr>
          <a:lstStyle/>
          <a:p>
            <a:pPr algn="ctr">
              <a:spcBef>
                <a:spcPts val="600"/>
              </a:spcBef>
            </a:pPr>
            <a:br>
              <a:rPr lang="en-US" sz="2800" i="1">
                <a:ea typeface="+mj-lt"/>
                <a:cs typeface="+mj-lt"/>
              </a:rPr>
            </a:br>
            <a:br>
              <a:rPr lang="en-US" sz="2800" i="1">
                <a:ea typeface="+mj-lt"/>
                <a:cs typeface="+mj-lt"/>
              </a:rPr>
            </a:br>
            <a:br>
              <a:rPr lang="en-US" sz="3100" b="1" i="1">
                <a:ea typeface="+mj-lt"/>
                <a:cs typeface="+mj-lt"/>
              </a:rPr>
            </a:br>
            <a:br>
              <a:rPr lang="en-US" sz="3100" b="1" i="1"/>
            </a:br>
            <a:br>
              <a:rPr lang="en-US" sz="3100" b="1" i="1"/>
            </a:br>
            <a:br>
              <a:rPr lang="en-US" sz="3100" b="1" i="1"/>
            </a:br>
            <a:br>
              <a:rPr lang="en-US" sz="3100" b="1" i="1"/>
            </a:br>
            <a:br>
              <a:rPr lang="en-US" sz="3100" b="1" i="1"/>
            </a:br>
            <a:br>
              <a:rPr lang="en-US" sz="3100" b="1" i="1"/>
            </a:br>
            <a:br>
              <a:rPr lang="en-US" sz="3100" b="1" i="1"/>
            </a:br>
            <a:br>
              <a:rPr lang="en-US" sz="3100" b="1" i="1"/>
            </a:br>
            <a:r>
              <a:rPr lang="en-US" sz="3100" b="1" i="1">
                <a:solidFill>
                  <a:schemeClr val="accent1">
                    <a:lumMod val="75000"/>
                  </a:schemeClr>
                </a:solidFill>
              </a:rPr>
              <a:t>PCMS School Counselors:</a:t>
            </a:r>
            <a:br>
              <a:rPr lang="en-US" sz="3100" i="1"/>
            </a:br>
            <a:r>
              <a:rPr lang="en-US" sz="3100" i="1">
                <a:solidFill>
                  <a:schemeClr val="accent1">
                    <a:lumMod val="75000"/>
                  </a:schemeClr>
                </a:solidFill>
              </a:rPr>
              <a:t>Ms. Meserole -A-K</a:t>
            </a:r>
            <a:endParaRPr lang="en-US" sz="3100">
              <a:solidFill>
                <a:schemeClr val="accent1">
                  <a:lumMod val="75000"/>
                </a:schemeClr>
              </a:solidFill>
              <a:ea typeface="+mj-lt"/>
              <a:cs typeface="+mj-lt"/>
            </a:endParaRPr>
          </a:p>
          <a:p>
            <a:pPr algn="ctr">
              <a:spcBef>
                <a:spcPts val="600"/>
              </a:spcBef>
            </a:pPr>
            <a:r>
              <a:rPr lang="en-US" sz="3100" i="1">
                <a:solidFill>
                  <a:schemeClr val="accent1">
                    <a:lumMod val="75000"/>
                  </a:schemeClr>
                </a:solidFill>
              </a:rPr>
              <a:t>Ms. Williams L-Z</a:t>
            </a:r>
            <a:br>
              <a:rPr lang="en-US" sz="2800" b="1" i="1"/>
            </a:br>
            <a:endParaRPr lang="en-US" b="1" i="1"/>
          </a:p>
        </p:txBody>
      </p:sp>
      <p:sp>
        <p:nvSpPr>
          <p:cNvPr id="3" name="Content Placeholder 2"/>
          <p:cNvSpPr>
            <a:spLocks noGrp="1"/>
          </p:cNvSpPr>
          <p:nvPr>
            <p:ph sz="quarter" idx="1"/>
          </p:nvPr>
        </p:nvSpPr>
        <p:spPr>
          <a:xfrm>
            <a:off x="457200" y="1600200"/>
            <a:ext cx="7924800" cy="4876800"/>
          </a:xfrm>
        </p:spPr>
        <p:txBody>
          <a:bodyPr>
            <a:normAutofit/>
          </a:bodyPr>
          <a:lstStyle/>
          <a:p>
            <a:pPr marL="0" indent="0">
              <a:buNone/>
            </a:pPr>
            <a:endParaRPr lang="en-US" b="1"/>
          </a:p>
          <a:p>
            <a:endParaRPr lang="en-US"/>
          </a:p>
        </p:txBody>
      </p:sp>
      <p:sp>
        <p:nvSpPr>
          <p:cNvPr id="4" name="TextBox 3">
            <a:extLst>
              <a:ext uri="{FF2B5EF4-FFF2-40B4-BE49-F238E27FC236}">
                <a16:creationId xmlns:a16="http://schemas.microsoft.com/office/drawing/2014/main" id="{684748CC-4A27-BD4C-4C97-B19F04EE27CC}"/>
              </a:ext>
            </a:extLst>
          </p:cNvPr>
          <p:cNvSpPr txBox="1"/>
          <p:nvPr/>
        </p:nvSpPr>
        <p:spPr>
          <a:xfrm>
            <a:off x="271857" y="1721099"/>
            <a:ext cx="8425041"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u="sng">
                <a:solidFill>
                  <a:srgbClr val="002E5D"/>
                </a:solidFill>
                <a:cs typeface="Segoe UI"/>
              </a:rPr>
              <a:t>The Role of School Counselors:</a:t>
            </a:r>
            <a:r>
              <a:rPr lang="en-US" b="1" u="sng">
                <a:cs typeface="Segoe UI"/>
              </a:rPr>
              <a:t>​</a:t>
            </a:r>
          </a:p>
          <a:p>
            <a:pPr algn="ctr"/>
            <a:endParaRPr lang="en-US">
              <a:solidFill>
                <a:srgbClr val="000000"/>
              </a:solidFill>
              <a:cs typeface="Segoe UI"/>
            </a:endParaRPr>
          </a:p>
          <a:p>
            <a:pPr marL="342900" indent="-342900">
              <a:buFont typeface="Wingdings"/>
              <a:buChar char="Ø"/>
            </a:pPr>
            <a:r>
              <a:rPr lang="en-US" sz="2400">
                <a:solidFill>
                  <a:srgbClr val="002E5D"/>
                </a:solidFill>
                <a:cs typeface="Arial"/>
              </a:rPr>
              <a:t>Provide support for academic, social/emotional and career-oriented needs</a:t>
            </a:r>
            <a:r>
              <a:rPr lang="en-US" sz="2400">
                <a:cs typeface="Arial"/>
              </a:rPr>
              <a:t>​</a:t>
            </a:r>
          </a:p>
          <a:p>
            <a:pPr marL="342900" indent="-342900">
              <a:buFont typeface="Wingdings"/>
              <a:buChar char="Ø"/>
            </a:pPr>
            <a:r>
              <a:rPr lang="en-US" sz="2400">
                <a:solidFill>
                  <a:srgbClr val="002E5D"/>
                </a:solidFill>
                <a:cs typeface="Arial"/>
              </a:rPr>
              <a:t>Individual student academic planning</a:t>
            </a:r>
            <a:r>
              <a:rPr lang="en-US" sz="2400">
                <a:cs typeface="Arial"/>
              </a:rPr>
              <a:t>​</a:t>
            </a:r>
          </a:p>
          <a:p>
            <a:pPr marL="342900" indent="-342900">
              <a:buFont typeface="Wingdings"/>
              <a:buChar char="Ø"/>
            </a:pPr>
            <a:r>
              <a:rPr lang="en-US" sz="2400">
                <a:solidFill>
                  <a:srgbClr val="002E5D"/>
                </a:solidFill>
                <a:cs typeface="Arial"/>
              </a:rPr>
              <a:t>Classroom guidance lessons</a:t>
            </a:r>
            <a:r>
              <a:rPr lang="en-US" sz="2400">
                <a:cs typeface="Arial"/>
              </a:rPr>
              <a:t>​ </a:t>
            </a:r>
            <a:r>
              <a:rPr lang="en-US" sz="2400">
                <a:solidFill>
                  <a:srgbClr val="000000"/>
                </a:solidFill>
                <a:cs typeface="Arial"/>
              </a:rPr>
              <a:t>(</a:t>
            </a:r>
            <a:r>
              <a:rPr lang="en-US" sz="2400">
                <a:solidFill>
                  <a:schemeClr val="tx2"/>
                </a:solidFill>
                <a:cs typeface="Arial"/>
              </a:rPr>
              <a:t>all 3 grades)</a:t>
            </a:r>
          </a:p>
          <a:p>
            <a:pPr marL="342900" indent="-342900">
              <a:buFont typeface="Wingdings"/>
              <a:buChar char="Ø"/>
            </a:pPr>
            <a:r>
              <a:rPr lang="en-US" sz="2400">
                <a:solidFill>
                  <a:srgbClr val="002E5D"/>
                </a:solidFill>
                <a:cs typeface="Arial"/>
              </a:rPr>
              <a:t>Small group counseling activities</a:t>
            </a:r>
            <a:r>
              <a:rPr lang="en-US" sz="2400">
                <a:cs typeface="Arial"/>
              </a:rPr>
              <a:t>​</a:t>
            </a:r>
          </a:p>
          <a:p>
            <a:pPr marL="342900" indent="-342900">
              <a:buFont typeface="Wingdings"/>
              <a:buChar char="Ø"/>
            </a:pPr>
            <a:r>
              <a:rPr lang="en-US" sz="2400">
                <a:solidFill>
                  <a:srgbClr val="002E5D"/>
                </a:solidFill>
                <a:cs typeface="Arial"/>
              </a:rPr>
              <a:t>Short-term counseling support</a:t>
            </a:r>
            <a:r>
              <a:rPr lang="en-US" sz="2400">
                <a:cs typeface="Arial"/>
              </a:rPr>
              <a:t>​</a:t>
            </a:r>
          </a:p>
          <a:p>
            <a:pPr marL="342900" indent="-342900">
              <a:buFont typeface="Wingdings"/>
              <a:buChar char="Ø"/>
            </a:pPr>
            <a:r>
              <a:rPr lang="en-US" sz="2400">
                <a:solidFill>
                  <a:srgbClr val="002E5D"/>
                </a:solidFill>
                <a:cs typeface="Arial"/>
              </a:rPr>
              <a:t>Referral to SBMH Counselor for long-term support</a:t>
            </a:r>
            <a:r>
              <a:rPr lang="en-US" sz="2400">
                <a:cs typeface="Arial"/>
              </a:rPr>
              <a:t>​</a:t>
            </a:r>
          </a:p>
          <a:p>
            <a:pPr marL="342900" indent="-342900">
              <a:buFont typeface="Wingdings"/>
              <a:buChar char="Ø"/>
            </a:pPr>
            <a:r>
              <a:rPr lang="en-US" sz="2400">
                <a:solidFill>
                  <a:srgbClr val="002E5D"/>
                </a:solidFill>
                <a:cs typeface="Arial"/>
              </a:rPr>
              <a:t>Collaboration with stakeholders for student success</a:t>
            </a:r>
            <a:r>
              <a:rPr lang="en-US" sz="2400">
                <a:cs typeface="Arial"/>
              </a:rPr>
              <a:t>​</a:t>
            </a:r>
          </a:p>
          <a:p>
            <a:pPr marL="342900" indent="-342900">
              <a:buFont typeface="Wingdings"/>
              <a:buChar char="Ø"/>
            </a:pPr>
            <a:r>
              <a:rPr lang="en-US" sz="2400">
                <a:solidFill>
                  <a:srgbClr val="002E5D"/>
                </a:solidFill>
                <a:cs typeface="Arial"/>
              </a:rPr>
              <a:t>Advocacy for all students</a:t>
            </a:r>
          </a:p>
        </p:txBody>
      </p:sp>
      <p:pic>
        <p:nvPicPr>
          <p:cNvPr id="5" name="Picture 4" descr="A cartoon of a person waving&#10;&#10;AI-generated content may be incorrect.">
            <a:extLst>
              <a:ext uri="{FF2B5EF4-FFF2-40B4-BE49-F238E27FC236}">
                <a16:creationId xmlns:a16="http://schemas.microsoft.com/office/drawing/2014/main" id="{B6F293E3-D91B-ADEF-4D9E-D20257AFF7CC}"/>
              </a:ext>
            </a:extLst>
          </p:cNvPr>
          <p:cNvPicPr>
            <a:picLocks noChangeAspect="1"/>
          </p:cNvPicPr>
          <p:nvPr/>
        </p:nvPicPr>
        <p:blipFill>
          <a:blip r:embed="rId2"/>
          <a:stretch>
            <a:fillRect/>
          </a:stretch>
        </p:blipFill>
        <p:spPr>
          <a:xfrm>
            <a:off x="-107830" y="-359434"/>
            <a:ext cx="2386642" cy="2386642"/>
          </a:xfrm>
          <a:prstGeom prst="rect">
            <a:avLst/>
          </a:prstGeom>
        </p:spPr>
      </p:pic>
      <p:pic>
        <p:nvPicPr>
          <p:cNvPr id="7" name="Picture 6" descr="A cartoon of a person waving&#10;&#10;AI-generated content may be incorrect.">
            <a:extLst>
              <a:ext uri="{FF2B5EF4-FFF2-40B4-BE49-F238E27FC236}">
                <a16:creationId xmlns:a16="http://schemas.microsoft.com/office/drawing/2014/main" id="{68EE3C19-D77C-4935-00D4-C2D33A9C1D89}"/>
              </a:ext>
            </a:extLst>
          </p:cNvPr>
          <p:cNvPicPr>
            <a:picLocks noChangeAspect="1"/>
          </p:cNvPicPr>
          <p:nvPr/>
        </p:nvPicPr>
        <p:blipFill>
          <a:blip r:embed="rId3"/>
          <a:stretch>
            <a:fillRect/>
          </a:stretch>
        </p:blipFill>
        <p:spPr>
          <a:xfrm>
            <a:off x="6786563" y="3786187"/>
            <a:ext cx="2869406" cy="2821782"/>
          </a:xfrm>
          <a:prstGeom prst="rect">
            <a:avLst/>
          </a:prstGeom>
        </p:spPr>
      </p:pic>
    </p:spTree>
    <p:extLst>
      <p:ext uri="{BB962C8B-B14F-4D97-AF65-F5344CB8AC3E}">
        <p14:creationId xmlns:p14="http://schemas.microsoft.com/office/powerpoint/2010/main" val="3252548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29CAB-B035-1656-1ECF-241BB5E1B710}"/>
              </a:ext>
            </a:extLst>
          </p:cNvPr>
          <p:cNvSpPr>
            <a:spLocks noGrp="1"/>
          </p:cNvSpPr>
          <p:nvPr>
            <p:ph type="title"/>
          </p:nvPr>
        </p:nvSpPr>
        <p:spPr>
          <a:xfrm>
            <a:off x="457200" y="274638"/>
            <a:ext cx="7467600" cy="588146"/>
          </a:xfrm>
        </p:spPr>
        <p:txBody>
          <a:bodyPr vert="horz" lIns="91440" tIns="45720" rIns="91440" bIns="45720" anchor="b">
            <a:normAutofit/>
          </a:bodyPr>
          <a:lstStyle/>
          <a:p>
            <a:r>
              <a:rPr lang="en-US"/>
              <a:t>Course Selection Quick Overview</a:t>
            </a:r>
          </a:p>
        </p:txBody>
      </p:sp>
      <p:sp>
        <p:nvSpPr>
          <p:cNvPr id="3" name="Content Placeholder 2">
            <a:extLst>
              <a:ext uri="{FF2B5EF4-FFF2-40B4-BE49-F238E27FC236}">
                <a16:creationId xmlns:a16="http://schemas.microsoft.com/office/drawing/2014/main" id="{B7E6BB6D-2D6E-0668-3C1B-AADECD0F51A3}"/>
              </a:ext>
            </a:extLst>
          </p:cNvPr>
          <p:cNvSpPr>
            <a:spLocks noGrp="1"/>
          </p:cNvSpPr>
          <p:nvPr>
            <p:ph sz="quarter" idx="1"/>
          </p:nvPr>
        </p:nvSpPr>
        <p:spPr>
          <a:xfrm>
            <a:off x="457200" y="1000958"/>
            <a:ext cx="8350341" cy="5717409"/>
          </a:xfrm>
        </p:spPr>
        <p:txBody>
          <a:bodyPr vert="horz" lIns="91440" tIns="45720" rIns="91440" bIns="45720" anchor="t">
            <a:normAutofit fontScale="85000" lnSpcReduction="20000"/>
          </a:bodyPr>
          <a:lstStyle/>
          <a:p>
            <a:pPr marL="0" indent="0">
              <a:buNone/>
            </a:pPr>
            <a:r>
              <a:rPr lang="en-US" b="1">
                <a:ea typeface="+mn-lt"/>
                <a:cs typeface="+mn-lt"/>
              </a:rPr>
              <a:t>Enter in </a:t>
            </a:r>
            <a:r>
              <a:rPr lang="en-US" b="1" u="sng">
                <a:solidFill>
                  <a:srgbClr val="FF0000"/>
                </a:solidFill>
                <a:ea typeface="+mn-lt"/>
                <a:cs typeface="+mn-lt"/>
              </a:rPr>
              <a:t>Student Access</a:t>
            </a:r>
            <a:r>
              <a:rPr lang="en-US" b="1">
                <a:ea typeface="+mn-lt"/>
                <a:cs typeface="+mn-lt"/>
              </a:rPr>
              <a:t> </a:t>
            </a:r>
            <a:r>
              <a:rPr lang="en-US" b="1" i="1">
                <a:ea typeface="+mn-lt"/>
                <a:cs typeface="+mn-lt"/>
              </a:rPr>
              <a:t>NOT Family Access</a:t>
            </a:r>
            <a:endParaRPr lang="en-US" i="1"/>
          </a:p>
          <a:p>
            <a:pPr marL="0" indent="0">
              <a:buNone/>
            </a:pPr>
            <a:r>
              <a:rPr lang="en-US" u="sng">
                <a:ea typeface="+mn-lt"/>
                <a:cs typeface="+mn-lt"/>
              </a:rPr>
              <a:t>Core Classes</a:t>
            </a:r>
            <a:r>
              <a:rPr lang="en-US">
                <a:ea typeface="+mn-lt"/>
                <a:cs typeface="+mn-lt"/>
              </a:rPr>
              <a:t>: </a:t>
            </a:r>
            <a:endParaRPr lang="en-US"/>
          </a:p>
          <a:p>
            <a:pPr lvl="1">
              <a:buFont typeface="Arial"/>
              <a:buChar char="•"/>
            </a:pPr>
            <a:r>
              <a:rPr lang="en-US">
                <a:ea typeface="+mn-lt"/>
                <a:cs typeface="+mn-lt"/>
              </a:rPr>
              <a:t>Language Arts – Grade Level or Advanced</a:t>
            </a:r>
            <a:endParaRPr lang="en-US"/>
          </a:p>
          <a:p>
            <a:pPr lvl="1">
              <a:buFont typeface="Arial"/>
              <a:buChar char="•"/>
            </a:pPr>
            <a:r>
              <a:rPr lang="en-US">
                <a:ea typeface="+mn-lt"/>
                <a:cs typeface="+mn-lt"/>
              </a:rPr>
              <a:t>Science – Life Science (grade level) or Earth &amp; Space - advanced</a:t>
            </a:r>
            <a:endParaRPr lang="en-US"/>
          </a:p>
          <a:p>
            <a:pPr lvl="1">
              <a:buFont typeface="Arial"/>
              <a:buChar char="•"/>
            </a:pPr>
            <a:r>
              <a:rPr lang="en-US">
                <a:ea typeface="+mn-lt"/>
                <a:cs typeface="+mn-lt"/>
              </a:rPr>
              <a:t>Math – One of the 3 pathways</a:t>
            </a:r>
            <a:endParaRPr lang="en-US"/>
          </a:p>
          <a:p>
            <a:pPr lvl="1">
              <a:buFont typeface="Arial"/>
              <a:buChar char="•"/>
            </a:pPr>
            <a:r>
              <a:rPr lang="en-US">
                <a:ea typeface="+mn-lt"/>
                <a:cs typeface="+mn-lt"/>
              </a:rPr>
              <a:t>Social Studies – everyone takes the same</a:t>
            </a:r>
            <a:endParaRPr lang="en-US"/>
          </a:p>
          <a:p>
            <a:pPr lvl="1">
              <a:buFont typeface="Arial"/>
              <a:buChar char="•"/>
            </a:pPr>
            <a:endParaRPr lang="en-US">
              <a:ea typeface="+mn-lt"/>
              <a:cs typeface="+mn-lt"/>
            </a:endParaRPr>
          </a:p>
          <a:p>
            <a:pPr marL="0" indent="0">
              <a:buNone/>
            </a:pPr>
            <a:r>
              <a:rPr lang="en-US" u="sng">
                <a:ea typeface="+mn-lt"/>
                <a:cs typeface="+mn-lt"/>
              </a:rPr>
              <a:t>Everyone takes PE/Health</a:t>
            </a:r>
            <a:endParaRPr lang="en-US" u="sng"/>
          </a:p>
          <a:p>
            <a:pPr marL="0" indent="0">
              <a:buNone/>
            </a:pPr>
            <a:endParaRPr lang="en-US" u="sng">
              <a:ea typeface="+mn-lt"/>
              <a:cs typeface="+mn-lt"/>
            </a:endParaRPr>
          </a:p>
          <a:p>
            <a:pPr marL="0" indent="0">
              <a:buNone/>
            </a:pPr>
            <a:r>
              <a:rPr lang="en-US" sz="2100" u="sng">
                <a:ea typeface="+mn-lt"/>
                <a:cs typeface="+mn-lt"/>
              </a:rPr>
              <a:t>Yearlong Electives</a:t>
            </a:r>
            <a:r>
              <a:rPr lang="en-US" sz="2100">
                <a:ea typeface="+mn-lt"/>
                <a:cs typeface="+mn-lt"/>
              </a:rPr>
              <a:t> – (</a:t>
            </a:r>
            <a:r>
              <a:rPr lang="en-US" sz="2100" i="1">
                <a:ea typeface="+mn-lt"/>
                <a:cs typeface="+mn-lt"/>
              </a:rPr>
              <a:t>music, support class, LA/Art microschool</a:t>
            </a:r>
            <a:r>
              <a:rPr lang="en-US" sz="2100">
                <a:ea typeface="+mn-lt"/>
                <a:cs typeface="+mn-lt"/>
              </a:rPr>
              <a:t>) </a:t>
            </a:r>
            <a:endParaRPr lang="en-US" sz="2100" i="1">
              <a:ea typeface="+mn-lt"/>
              <a:cs typeface="+mn-lt"/>
            </a:endParaRPr>
          </a:p>
          <a:p>
            <a:pPr marL="0" indent="0">
              <a:buNone/>
            </a:pPr>
            <a:r>
              <a:rPr lang="en-US" sz="2000" b="1">
                <a:ea typeface="+mn-lt"/>
                <a:cs typeface="+mn-lt"/>
              </a:rPr>
              <a:t>*OR*</a:t>
            </a:r>
            <a:endParaRPr lang="en-US" sz="2000" i="1">
              <a:ea typeface="+mn-lt"/>
              <a:cs typeface="+mn-lt"/>
            </a:endParaRPr>
          </a:p>
          <a:p>
            <a:pPr marL="0" indent="0">
              <a:buNone/>
            </a:pPr>
            <a:r>
              <a:rPr lang="en-US" sz="2100" u="sng">
                <a:ea typeface="+mn-lt"/>
                <a:cs typeface="+mn-lt"/>
              </a:rPr>
              <a:t>3 Trimester Elective Strand</a:t>
            </a:r>
            <a:r>
              <a:rPr lang="en-US" sz="2100">
                <a:ea typeface="+mn-lt"/>
                <a:cs typeface="+mn-lt"/>
              </a:rPr>
              <a:t>: </a:t>
            </a:r>
            <a:r>
              <a:rPr lang="en-US" sz="2100" i="1">
                <a:ea typeface="+mn-lt"/>
                <a:cs typeface="+mn-lt"/>
              </a:rPr>
              <a:t>Film Appreciation, Skills for Success, Computer Science </a:t>
            </a:r>
          </a:p>
          <a:p>
            <a:pPr marL="0" indent="0">
              <a:buNone/>
            </a:pPr>
            <a:endParaRPr lang="en-US">
              <a:ea typeface="+mn-lt"/>
              <a:cs typeface="+mn-lt"/>
            </a:endParaRPr>
          </a:p>
          <a:p>
            <a:pPr marL="0" indent="0">
              <a:buNone/>
            </a:pPr>
            <a:r>
              <a:rPr lang="en-US" u="sng">
                <a:ea typeface="+mn-lt"/>
                <a:cs typeface="+mn-lt"/>
              </a:rPr>
              <a:t>Choosing Adv. Classes</a:t>
            </a:r>
            <a:r>
              <a:rPr lang="en-US">
                <a:ea typeface="+mn-lt"/>
                <a:cs typeface="+mn-lt"/>
              </a:rPr>
              <a:t>:</a:t>
            </a:r>
            <a:endParaRPr lang="en-US"/>
          </a:p>
          <a:p>
            <a:pPr lvl="1">
              <a:buFont typeface="Arial"/>
              <a:buChar char="•"/>
            </a:pPr>
            <a:r>
              <a:rPr lang="en-US"/>
              <a:t>Please see the learning recommendations on the Middle School Course Guide. </a:t>
            </a:r>
          </a:p>
          <a:p>
            <a:pPr lvl="1">
              <a:buFont typeface="Arial"/>
              <a:buChar char="•"/>
            </a:pPr>
            <a:r>
              <a:rPr lang="en-US"/>
              <a:t>Note: These recommendations have been updated and based from extensive data regarding student outcomes.</a:t>
            </a:r>
          </a:p>
          <a:p>
            <a:endParaRPr lang="en-US"/>
          </a:p>
        </p:txBody>
      </p:sp>
    </p:spTree>
    <p:extLst>
      <p:ext uri="{BB962C8B-B14F-4D97-AF65-F5344CB8AC3E}">
        <p14:creationId xmlns:p14="http://schemas.microsoft.com/office/powerpoint/2010/main" val="4146707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91" y="209072"/>
            <a:ext cx="7467600" cy="467265"/>
          </a:xfrm>
        </p:spPr>
        <p:txBody>
          <a:bodyPr>
            <a:normAutofit fontScale="90000"/>
          </a:bodyPr>
          <a:lstStyle/>
          <a:p>
            <a:pPr lvl="0"/>
            <a:r>
              <a:rPr lang="en-US" sz="3200" b="1" i="1">
                <a:solidFill>
                  <a:schemeClr val="accent1">
                    <a:lumMod val="75000"/>
                  </a:schemeClr>
                </a:solidFill>
              </a:rPr>
              <a:t>Pacific Cascade PTSA</a:t>
            </a:r>
            <a:endParaRPr lang="en-US" b="1" i="1"/>
          </a:p>
        </p:txBody>
      </p:sp>
      <p:sp>
        <p:nvSpPr>
          <p:cNvPr id="3" name="Content Placeholder 2"/>
          <p:cNvSpPr>
            <a:spLocks noGrp="1"/>
          </p:cNvSpPr>
          <p:nvPr>
            <p:ph sz="quarter" idx="1"/>
          </p:nvPr>
        </p:nvSpPr>
        <p:spPr>
          <a:xfrm>
            <a:off x="457200" y="751936"/>
            <a:ext cx="7985184" cy="5896154"/>
          </a:xfrm>
        </p:spPr>
        <p:txBody>
          <a:bodyPr vert="horz" lIns="91440" tIns="45720" rIns="91440" bIns="45720" anchor="t">
            <a:noAutofit/>
          </a:bodyPr>
          <a:lstStyle/>
          <a:p>
            <a:r>
              <a:rPr lang="en-US" sz="2000" i="1">
                <a:solidFill>
                  <a:schemeClr val="accent1">
                    <a:lumMod val="75000"/>
                  </a:schemeClr>
                </a:solidFill>
              </a:rPr>
              <a:t>President: </a:t>
            </a:r>
            <a:br>
              <a:rPr lang="en-US" sz="2000" i="1"/>
            </a:br>
            <a:r>
              <a:rPr lang="en-US" sz="2000" i="1">
                <a:solidFill>
                  <a:schemeClr val="accent1">
                    <a:lumMod val="75000"/>
                  </a:schemeClr>
                </a:solidFill>
              </a:rPr>
              <a:t>Kasey Trefethen</a:t>
            </a:r>
            <a:br>
              <a:rPr lang="en-US" sz="2000" i="1"/>
            </a:br>
            <a:endParaRPr lang="en-US" sz="2000" i="1">
              <a:solidFill>
                <a:schemeClr val="accent1">
                  <a:lumMod val="75000"/>
                </a:schemeClr>
              </a:solidFill>
            </a:endParaRPr>
          </a:p>
          <a:p>
            <a:pPr>
              <a:spcAft>
                <a:spcPts val="1800"/>
              </a:spcAft>
            </a:pPr>
            <a:r>
              <a:rPr lang="en-US" sz="2000" i="1">
                <a:solidFill>
                  <a:schemeClr val="accent1">
                    <a:lumMod val="75000"/>
                  </a:schemeClr>
                </a:solidFill>
              </a:rPr>
              <a:t>What We Do</a:t>
            </a:r>
          </a:p>
          <a:p>
            <a:pPr lvl="1">
              <a:spcAft>
                <a:spcPts val="1800"/>
              </a:spcAft>
            </a:pPr>
            <a:r>
              <a:rPr lang="en-US" sz="2000" i="1">
                <a:solidFill>
                  <a:schemeClr val="accent1">
                    <a:lumMod val="75000"/>
                  </a:schemeClr>
                </a:solidFill>
              </a:rPr>
              <a:t>Provide volunteers and other support for PCMS and ASB activities</a:t>
            </a:r>
          </a:p>
          <a:p>
            <a:pPr lvl="1">
              <a:spcAft>
                <a:spcPts val="1800"/>
              </a:spcAft>
            </a:pPr>
            <a:r>
              <a:rPr lang="en-US" sz="2000" i="1">
                <a:solidFill>
                  <a:schemeClr val="accent1">
                    <a:lumMod val="75000"/>
                  </a:schemeClr>
                </a:solidFill>
              </a:rPr>
              <a:t>Sponsor all-school events such as the Back to School Social and Celebration of Cultures Night </a:t>
            </a:r>
          </a:p>
          <a:p>
            <a:pPr lvl="1">
              <a:spcAft>
                <a:spcPts val="1800"/>
              </a:spcAft>
            </a:pPr>
            <a:r>
              <a:rPr lang="en-US" sz="2000" i="1">
                <a:solidFill>
                  <a:schemeClr val="accent1">
                    <a:lumMod val="75000"/>
                  </a:schemeClr>
                </a:solidFill>
              </a:rPr>
              <a:t>Provide parent education opportunities throughout the year</a:t>
            </a:r>
          </a:p>
          <a:p>
            <a:pPr lvl="1"/>
            <a:r>
              <a:rPr lang="en-US" sz="2000" i="1">
                <a:solidFill>
                  <a:schemeClr val="accent1">
                    <a:lumMod val="75000"/>
                  </a:schemeClr>
                </a:solidFill>
              </a:rPr>
              <a:t>Fall and spring school enrichment grants to support as many students and staff as possible</a:t>
            </a:r>
            <a:br>
              <a:rPr lang="en-US" sz="2000"/>
            </a:br>
            <a:endParaRPr lang="en-US" sz="2000" i="1">
              <a:solidFill>
                <a:schemeClr val="accent1">
                  <a:lumMod val="75000"/>
                </a:schemeClr>
              </a:solidFill>
            </a:endParaRPr>
          </a:p>
          <a:p>
            <a:pPr lvl="1"/>
            <a:endParaRPr lang="en-US" sz="2000"/>
          </a:p>
          <a:p>
            <a:endParaRPr lang="en-US">
              <a:solidFill>
                <a:schemeClr val="accent1">
                  <a:lumMod val="75000"/>
                </a:schemeClr>
              </a:solidFill>
            </a:endParaRPr>
          </a:p>
        </p:txBody>
      </p:sp>
      <p:pic>
        <p:nvPicPr>
          <p:cNvPr id="5" name="Picture 4" descr="A qr code with a few black squares&#10;&#10;Description automatically generated">
            <a:extLst>
              <a:ext uri="{FF2B5EF4-FFF2-40B4-BE49-F238E27FC236}">
                <a16:creationId xmlns:a16="http://schemas.microsoft.com/office/drawing/2014/main" id="{49B38101-225F-3F2F-CD8E-78BC013F386E}"/>
              </a:ext>
            </a:extLst>
          </p:cNvPr>
          <p:cNvPicPr>
            <a:picLocks noChangeAspect="1"/>
          </p:cNvPicPr>
          <p:nvPr/>
        </p:nvPicPr>
        <p:blipFill>
          <a:blip r:embed="rId2"/>
          <a:stretch>
            <a:fillRect/>
          </a:stretch>
        </p:blipFill>
        <p:spPr>
          <a:xfrm>
            <a:off x="6043171" y="205819"/>
            <a:ext cx="2171700" cy="2133600"/>
          </a:xfrm>
          <a:prstGeom prst="rect">
            <a:avLst/>
          </a:prstGeom>
        </p:spPr>
      </p:pic>
    </p:spTree>
    <p:extLst>
      <p:ext uri="{BB962C8B-B14F-4D97-AF65-F5344CB8AC3E}">
        <p14:creationId xmlns:p14="http://schemas.microsoft.com/office/powerpoint/2010/main" val="1199307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AB02C2E-60AF-B043-4B7C-792038605B48}"/>
              </a:ext>
            </a:extLst>
          </p:cNvPr>
          <p:cNvPicPr>
            <a:picLocks noChangeAspect="1"/>
          </p:cNvPicPr>
          <p:nvPr/>
        </p:nvPicPr>
        <p:blipFill>
          <a:blip r:embed="rId2"/>
          <a:stretch>
            <a:fillRect/>
          </a:stretch>
        </p:blipFill>
        <p:spPr>
          <a:xfrm>
            <a:off x="1739766" y="1211570"/>
            <a:ext cx="5113724" cy="4434861"/>
          </a:xfrm>
          <a:prstGeom prst="rect">
            <a:avLst/>
          </a:prstGeom>
        </p:spPr>
      </p:pic>
    </p:spTree>
    <p:extLst>
      <p:ext uri="{BB962C8B-B14F-4D97-AF65-F5344CB8AC3E}">
        <p14:creationId xmlns:p14="http://schemas.microsoft.com/office/powerpoint/2010/main" val="193649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467600" cy="808038"/>
          </a:xfrm>
        </p:spPr>
        <p:txBody>
          <a:bodyPr/>
          <a:lstStyle/>
          <a:p>
            <a:pPr lvl="0"/>
            <a:r>
              <a:rPr lang="en-US" sz="3200" i="1">
                <a:solidFill>
                  <a:schemeClr val="accent1">
                    <a:lumMod val="75000"/>
                  </a:schemeClr>
                </a:solidFill>
              </a:rPr>
              <a:t>Issaquah Schools Foundation </a:t>
            </a:r>
            <a:endParaRPr lang="en-US" i="1"/>
          </a:p>
        </p:txBody>
      </p:sp>
      <p:sp>
        <p:nvSpPr>
          <p:cNvPr id="3" name="Content Placeholder 2"/>
          <p:cNvSpPr>
            <a:spLocks noGrp="1"/>
          </p:cNvSpPr>
          <p:nvPr>
            <p:ph sz="quarter" idx="1"/>
          </p:nvPr>
        </p:nvSpPr>
        <p:spPr>
          <a:xfrm>
            <a:off x="457200" y="1600200"/>
            <a:ext cx="8305800" cy="5257800"/>
          </a:xfrm>
        </p:spPr>
        <p:txBody>
          <a:bodyPr vert="horz" lIns="91440" tIns="45720" rIns="91440" bIns="45720" anchor="t">
            <a:normAutofit fontScale="92500" lnSpcReduction="10000"/>
          </a:bodyPr>
          <a:lstStyle/>
          <a:p>
            <a:pPr marL="0" lvl="0" indent="0" fontAlgn="base">
              <a:spcAft>
                <a:spcPct val="0"/>
              </a:spcAft>
              <a:buNone/>
              <a:defRPr/>
            </a:pPr>
            <a:endParaRPr lang="en-US" sz="2600" i="1">
              <a:solidFill>
                <a:schemeClr val="accent1">
                  <a:lumMod val="75000"/>
                </a:schemeClr>
              </a:solidFill>
            </a:endParaRPr>
          </a:p>
          <a:p>
            <a:pPr marL="274320" lvl="1">
              <a:spcBef>
                <a:spcPts val="600"/>
              </a:spcBef>
              <a:buSzPct val="70000"/>
              <a:buFont typeface="Wingdings"/>
              <a:buChar char=""/>
              <a:defRPr/>
            </a:pPr>
            <a:endParaRPr lang="en-US" sz="500" i="1">
              <a:solidFill>
                <a:schemeClr val="accent1">
                  <a:lumMod val="75000"/>
                </a:schemeClr>
              </a:solidFill>
            </a:endParaRPr>
          </a:p>
          <a:p>
            <a:pPr marL="0" indent="0">
              <a:spcAft>
                <a:spcPts val="1800"/>
              </a:spcAft>
              <a:buNone/>
            </a:pPr>
            <a:r>
              <a:rPr lang="en-US" sz="3500" i="1">
                <a:solidFill>
                  <a:schemeClr val="accent1">
                    <a:lumMod val="75000"/>
                  </a:schemeClr>
                </a:solidFill>
              </a:rPr>
              <a:t>At PCMS, the Foundation funds:</a:t>
            </a:r>
          </a:p>
          <a:p>
            <a:r>
              <a:rPr lang="en-US" sz="2200" i="1">
                <a:solidFill>
                  <a:schemeClr val="accent1">
                    <a:lumMod val="75000"/>
                  </a:schemeClr>
                </a:solidFill>
              </a:rPr>
              <a:t>Fine Arts Program Support </a:t>
            </a:r>
          </a:p>
          <a:p>
            <a:pPr lvl="0"/>
            <a:r>
              <a:rPr lang="en-US" sz="2200" i="1">
                <a:solidFill>
                  <a:schemeClr val="accent1">
                    <a:lumMod val="75000"/>
                  </a:schemeClr>
                </a:solidFill>
              </a:rPr>
              <a:t>Books for School Library</a:t>
            </a:r>
            <a:endParaRPr lang="en-US" sz="3000" i="1">
              <a:solidFill>
                <a:schemeClr val="accent1">
                  <a:lumMod val="75000"/>
                </a:schemeClr>
              </a:solidFill>
            </a:endParaRPr>
          </a:p>
          <a:p>
            <a:pPr lvl="0"/>
            <a:r>
              <a:rPr lang="en-US" sz="2200" i="1">
                <a:solidFill>
                  <a:schemeClr val="accent1">
                    <a:lumMod val="75000"/>
                  </a:schemeClr>
                </a:solidFill>
              </a:rPr>
              <a:t>After school academic support</a:t>
            </a:r>
            <a:endParaRPr lang="en-US" sz="3000" i="1">
              <a:solidFill>
                <a:schemeClr val="accent1">
                  <a:lumMod val="75000"/>
                </a:schemeClr>
              </a:solidFill>
            </a:endParaRPr>
          </a:p>
          <a:p>
            <a:pPr lvl="0"/>
            <a:r>
              <a:rPr lang="en-US" sz="2200" i="1">
                <a:solidFill>
                  <a:schemeClr val="accent1">
                    <a:lumMod val="75000"/>
                  </a:schemeClr>
                </a:solidFill>
              </a:rPr>
              <a:t>Robotics program</a:t>
            </a:r>
            <a:endParaRPr lang="en-US" sz="3000" i="1">
              <a:solidFill>
                <a:schemeClr val="accent1">
                  <a:lumMod val="75000"/>
                </a:schemeClr>
              </a:solidFill>
            </a:endParaRPr>
          </a:p>
          <a:p>
            <a:pPr lvl="0"/>
            <a:r>
              <a:rPr lang="en-US" sz="2200" i="1">
                <a:solidFill>
                  <a:schemeClr val="accent1">
                    <a:lumMod val="75000"/>
                  </a:schemeClr>
                </a:solidFill>
              </a:rPr>
              <a:t>VOICE mentor program</a:t>
            </a:r>
            <a:endParaRPr lang="en-US" sz="3000" i="1">
              <a:solidFill>
                <a:schemeClr val="accent1">
                  <a:lumMod val="75000"/>
                </a:schemeClr>
              </a:solidFill>
            </a:endParaRPr>
          </a:p>
          <a:p>
            <a:pPr lvl="0"/>
            <a:r>
              <a:rPr lang="en-US" sz="2200" i="1">
                <a:solidFill>
                  <a:schemeClr val="accent1">
                    <a:lumMod val="75000"/>
                  </a:schemeClr>
                </a:solidFill>
              </a:rPr>
              <a:t>Cultural Bridges –supporting relationships between families</a:t>
            </a:r>
            <a:endParaRPr lang="en-US" sz="3000" i="1">
              <a:solidFill>
                <a:schemeClr val="accent1">
                  <a:lumMod val="75000"/>
                </a:schemeClr>
              </a:solidFill>
            </a:endParaRPr>
          </a:p>
          <a:p>
            <a:pPr lvl="0"/>
            <a:r>
              <a:rPr lang="en-US" sz="2200" i="1">
                <a:solidFill>
                  <a:schemeClr val="accent1">
                    <a:lumMod val="75000"/>
                  </a:schemeClr>
                </a:solidFill>
              </a:rPr>
              <a:t>Tools4School – supplies for students in need</a:t>
            </a:r>
            <a:endParaRPr lang="en-US" sz="3000" i="1">
              <a:solidFill>
                <a:schemeClr val="accent1">
                  <a:lumMod val="75000"/>
                </a:schemeClr>
              </a:solidFill>
            </a:endParaRPr>
          </a:p>
          <a:p>
            <a:pPr lvl="0"/>
            <a:r>
              <a:rPr lang="en-US" sz="2200" i="1" err="1">
                <a:solidFill>
                  <a:schemeClr val="accent1">
                    <a:lumMod val="75000"/>
                  </a:schemeClr>
                </a:solidFill>
              </a:rPr>
              <a:t>ParentWiser</a:t>
            </a:r>
            <a:r>
              <a:rPr lang="en-US" sz="2200" i="1">
                <a:solidFill>
                  <a:schemeClr val="accent1">
                    <a:lumMod val="75000"/>
                  </a:schemeClr>
                </a:solidFill>
              </a:rPr>
              <a:t> – parent education series</a:t>
            </a:r>
          </a:p>
          <a:p>
            <a:pPr lvl="0"/>
            <a:r>
              <a:rPr lang="en-US" sz="2200" i="1">
                <a:solidFill>
                  <a:schemeClr val="accent1">
                    <a:lumMod val="75000"/>
                  </a:schemeClr>
                </a:solidFill>
              </a:rPr>
              <a:t>Food Support for Hungry Students</a:t>
            </a:r>
          </a:p>
          <a:p>
            <a:pPr lvl="0"/>
            <a:r>
              <a:rPr lang="en-US" sz="2200" i="1">
                <a:solidFill>
                  <a:schemeClr val="accent1">
                    <a:lumMod val="75000"/>
                  </a:schemeClr>
                </a:solidFill>
              </a:rPr>
              <a:t>Nurses Fund</a:t>
            </a:r>
          </a:p>
          <a:p>
            <a:pPr lvl="0"/>
            <a:r>
              <a:rPr lang="en-US" sz="2200" i="1">
                <a:solidFill>
                  <a:schemeClr val="accent1">
                    <a:lumMod val="75000"/>
                  </a:schemeClr>
                </a:solidFill>
              </a:rPr>
              <a:t>Student Intervention Services</a:t>
            </a:r>
            <a:endParaRPr lang="en-US" sz="3000" i="1">
              <a:solidFill>
                <a:schemeClr val="accent1">
                  <a:lumMod val="75000"/>
                </a:schemeClr>
              </a:solidFill>
            </a:endParaRPr>
          </a:p>
          <a:p>
            <a:endParaRPr lang="en-US"/>
          </a:p>
        </p:txBody>
      </p:sp>
      <p:pic>
        <p:nvPicPr>
          <p:cNvPr id="102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8106" y="923291"/>
            <a:ext cx="2789107" cy="136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40531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b5fd477-d12f-4726-9e87-1bab0dac6eb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1080B50F502CE4295741A26991808E7" ma:contentTypeVersion="18" ma:contentTypeDescription="Create a new document." ma:contentTypeScope="" ma:versionID="d688bbc4f95b8516f4f814773bedb63c">
  <xsd:schema xmlns:xsd="http://www.w3.org/2001/XMLSchema" xmlns:xs="http://www.w3.org/2001/XMLSchema" xmlns:p="http://schemas.microsoft.com/office/2006/metadata/properties" xmlns:ns3="eb5fd477-d12f-4726-9e87-1bab0dac6eba" xmlns:ns4="a993da6b-ecc5-4661-974d-dcf5519ce991" targetNamespace="http://schemas.microsoft.com/office/2006/metadata/properties" ma:root="true" ma:fieldsID="81ffa92c132b794ee4ecbb60f49cd70b" ns3:_="" ns4:_="">
    <xsd:import namespace="eb5fd477-d12f-4726-9e87-1bab0dac6eba"/>
    <xsd:import namespace="a993da6b-ecc5-4661-974d-dcf5519ce99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MediaServiceOCR"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5fd477-d12f-4726-9e87-1bab0dac6e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93da6b-ecc5-4661-974d-dcf5519ce99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0BE9EB-7E6D-4D16-945A-F542CEA8D334}">
  <ds:schemaRefs>
    <ds:schemaRef ds:uri="a993da6b-ecc5-4661-974d-dcf5519ce991"/>
    <ds:schemaRef ds:uri="eb5fd477-d12f-4726-9e87-1bab0dac6eb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0CF2200C-6A12-424C-BAD4-E4F3715F64A1}">
  <ds:schemaRefs>
    <ds:schemaRef ds:uri="a993da6b-ecc5-4661-974d-dcf5519ce991"/>
    <ds:schemaRef ds:uri="eb5fd477-d12f-4726-9e87-1bab0dac6e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6904471-926E-4B0E-88D7-AC67E545E6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Oriel</Template>
  <Application>Microsoft Office PowerPoint</Application>
  <PresentationFormat>On-screen Show (4:3)</PresentationFormat>
  <Slides>40</Slides>
  <Notes>11</Notes>
  <HiddenSlides>25</HiddenSlide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Oriel</vt:lpstr>
      <vt:lpstr>Office Theme</vt:lpstr>
      <vt:lpstr>Pacific Cascade Middle School</vt:lpstr>
      <vt:lpstr>PCMS STUDENTS ARE</vt:lpstr>
      <vt:lpstr>In the Office</vt:lpstr>
      <vt:lpstr>School Communication</vt:lpstr>
      <vt:lpstr>           PCMS School Counselors: Ms. Meserole -A-K Ms. Williams L-Z </vt:lpstr>
      <vt:lpstr>Course Selection Quick Overview</vt:lpstr>
      <vt:lpstr>Pacific Cascade PTSA</vt:lpstr>
      <vt:lpstr>PowerPoint Presentation</vt:lpstr>
      <vt:lpstr>Issaquah Schools Foundation </vt:lpstr>
      <vt:lpstr>Middle School Experience: Sports</vt:lpstr>
      <vt:lpstr>Middle School Experience: Sports</vt:lpstr>
      <vt:lpstr>Athletics Details</vt:lpstr>
      <vt:lpstr>Middle School Experience: Clubs</vt:lpstr>
      <vt:lpstr>W.E.B. Where Everybody Belongs</vt:lpstr>
      <vt:lpstr>Breakout Session Rotations:</vt:lpstr>
      <vt:lpstr>Welcome! 6th Grade Science Options</vt:lpstr>
      <vt:lpstr>6th Grade Science Options</vt:lpstr>
      <vt:lpstr>Life Science Units of Study</vt:lpstr>
      <vt:lpstr>PowerPoint Presentation</vt:lpstr>
      <vt:lpstr>Considering Science Path II? Readiness Recommendations include</vt:lpstr>
      <vt:lpstr>6th Grade Math Alignment</vt:lpstr>
      <vt:lpstr>Math Alignment</vt:lpstr>
      <vt:lpstr>Additional Science Path II Considerations</vt:lpstr>
      <vt:lpstr>6th Grade Science Options</vt:lpstr>
      <vt:lpstr>PowerPoint Presentation</vt:lpstr>
      <vt:lpstr>Questions?</vt:lpstr>
      <vt:lpstr>Fifth Grade Parent Night</vt:lpstr>
      <vt:lpstr>Washington State Standards</vt:lpstr>
      <vt:lpstr>Middle School Math Options</vt:lpstr>
      <vt:lpstr>Math Option A</vt:lpstr>
      <vt:lpstr>Math Option B</vt:lpstr>
      <vt:lpstr>Math Option C</vt:lpstr>
      <vt:lpstr>Learning Recommendations </vt:lpstr>
      <vt:lpstr>Math Option D</vt:lpstr>
      <vt:lpstr>What if you want to change pathways or need support? </vt:lpstr>
      <vt:lpstr>Questions?</vt:lpstr>
      <vt:lpstr>6th Grade Language Arts</vt:lpstr>
      <vt:lpstr>6th Grade Language Arts Content</vt:lpstr>
      <vt:lpstr>How is Advanced Language Arts (ELA+) Different?</vt:lpstr>
      <vt:lpstr>General Guidance for Choosing ELA+</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Pacific Cascade Middle School</dc:title>
  <dc:creator>Coffin, Kathryn    PC/AD - Staff</dc:creator>
  <cp:revision>46</cp:revision>
  <cp:lastPrinted>2018-03-20T01:15:34Z</cp:lastPrinted>
  <dcterms:created xsi:type="dcterms:W3CDTF">2018-03-12T22:21:17Z</dcterms:created>
  <dcterms:modified xsi:type="dcterms:W3CDTF">2026-03-11T18:12:14Z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0x01010001080B50F502CE4295741A26991808E7</vt:lpwstr>
  </property>
</Properties>
</file>