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1"/>
  </p:sldMasterIdLst>
  <p:notesMasterIdLst>
    <p:notesMasterId r:id="rId17"/>
  </p:notesMasterIdLst>
  <p:sldIdLst>
    <p:sldId id="257" r:id="rId2"/>
    <p:sldId id="259" r:id="rId3"/>
    <p:sldId id="269" r:id="rId4"/>
    <p:sldId id="357" r:id="rId5"/>
    <p:sldId id="306" r:id="rId6"/>
    <p:sldId id="352" r:id="rId7"/>
    <p:sldId id="299" r:id="rId8"/>
    <p:sldId id="266" r:id="rId9"/>
    <p:sldId id="304" r:id="rId10"/>
    <p:sldId id="353" r:id="rId11"/>
    <p:sldId id="265" r:id="rId12"/>
    <p:sldId id="354" r:id="rId13"/>
    <p:sldId id="355" r:id="rId14"/>
    <p:sldId id="268" r:id="rId15"/>
    <p:sldId id="3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der, Heather    PC - Staff" initials="WHPS" lastIdx="1" clrIdx="0">
    <p:extLst>
      <p:ext uri="{19B8F6BF-5375-455C-9EA6-DF929625EA0E}">
        <p15:presenceInfo xmlns:p15="http://schemas.microsoft.com/office/powerpoint/2012/main" userId="S::WeiderH@issaquah.wednet.edu::0d0e1395-1565-4f19-bc89-45654602bb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EDC80-7C92-A840-B27D-146C1A136D4C}" v="18" dt="2025-03-10T22:54:39.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07"/>
    <p:restoredTop sz="94694"/>
  </p:normalViewPr>
  <p:slideViewPr>
    <p:cSldViewPr snapToGrid="0">
      <p:cViewPr varScale="1">
        <p:scale>
          <a:sx n="90" d="100"/>
          <a:sy n="90" d="100"/>
        </p:scale>
        <p:origin x="6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B879D-5391-4B93-9AF1-BBD03D35895B}" type="datetimeFigureOut">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AD16F-A8E4-48EE-BE18-05B4715B5E19}" type="slidenum">
              <a:t>‹#›</a:t>
            </a:fld>
            <a:endParaRPr lang="en-US"/>
          </a:p>
        </p:txBody>
      </p:sp>
    </p:spTree>
    <p:extLst>
      <p:ext uri="{BB962C8B-B14F-4D97-AF65-F5344CB8AC3E}">
        <p14:creationId xmlns:p14="http://schemas.microsoft.com/office/powerpoint/2010/main" val="1581615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Washington State content standards for math delineate what students need to know and be able to do in math at each grade level, from kindergarten through high school.  </a:t>
            </a:r>
          </a:p>
          <a:p>
            <a:r>
              <a:rPr lang="en-US"/>
              <a:t>This slide shows the “domains” in middle school math which represent the major work of each grade and the Standards for Mathematical Practice which are habits of mind we want students to develop as mathematicians.</a:t>
            </a:r>
            <a:endParaRPr lang="en-US">
              <a:cs typeface="Calibri"/>
            </a:endParaRPr>
          </a:p>
          <a:p>
            <a:r>
              <a:rPr lang="en-US"/>
              <a:t>These standards are focused, coherent, and rigorous. Rigor in the standards refers to a balance of procedural skill and fluency, conceptual understanding, and application to real-world problem solving.</a:t>
            </a:r>
            <a:endParaRPr lang="en-US">
              <a:cs typeface="Calibri"/>
            </a:endParaRPr>
          </a:p>
          <a:p>
            <a:endParaRPr lang="en-US">
              <a:cs typeface="Calibri"/>
            </a:endParaRPr>
          </a:p>
          <a:p>
            <a:r>
              <a:rPr lang="en-US"/>
              <a:t>In Grade 6, instructional time focuses on four areas:</a:t>
            </a:r>
            <a:endParaRPr lang="en-US">
              <a:cs typeface="Calibri"/>
            </a:endParaRPr>
          </a:p>
          <a:p>
            <a:pPr marL="171450" indent="-171450">
              <a:buFont typeface="Arial"/>
              <a:buChar char="•"/>
            </a:pPr>
            <a:r>
              <a:rPr lang="en-US"/>
              <a:t>connecting ratio and rate to whole number multiplication and division and using concepts of ratio and rate to solve problems;</a:t>
            </a:r>
            <a:endParaRPr lang="en-US">
              <a:cs typeface="Calibri"/>
            </a:endParaRPr>
          </a:p>
          <a:p>
            <a:pPr marL="171450" indent="-171450">
              <a:buFont typeface="Arial"/>
              <a:buChar char="•"/>
            </a:pPr>
            <a:r>
              <a:rPr lang="en-US"/>
              <a:t>completing understanding of division of fractions and extending the notion of number to the system of rational numbers, which includes negative numbers;</a:t>
            </a:r>
            <a:endParaRPr lang="en-US">
              <a:cs typeface="Calibri"/>
            </a:endParaRPr>
          </a:p>
          <a:p>
            <a:pPr marL="171450" indent="-171450">
              <a:buFont typeface="Arial"/>
              <a:buChar char="•"/>
            </a:pPr>
            <a:r>
              <a:rPr lang="en-US"/>
              <a:t>writing, interpreting, and using expressions and equations;</a:t>
            </a:r>
            <a:endParaRPr lang="en-US">
              <a:cs typeface="Calibri"/>
            </a:endParaRPr>
          </a:p>
          <a:p>
            <a:pPr marL="171450" indent="-171450">
              <a:buFont typeface="Arial"/>
              <a:buChar char="•"/>
            </a:pPr>
            <a:r>
              <a:rPr lang="en-US"/>
              <a:t>developing understanding of statistical thinking.</a:t>
            </a:r>
            <a:endParaRPr lang="en-US">
              <a:cs typeface="Calibri"/>
            </a:endParaRPr>
          </a:p>
          <a:p>
            <a:r>
              <a:rPr lang="en-US" b="1"/>
              <a:t>Ratios and Proportional Relationships</a:t>
            </a:r>
            <a:endParaRPr lang="en-US"/>
          </a:p>
          <a:p>
            <a:pPr marL="171450" indent="-171450">
              <a:buFont typeface="Arial"/>
              <a:buChar char="•"/>
            </a:pPr>
            <a:r>
              <a:rPr lang="en-US"/>
              <a:t>Understand ratio concepts and use ratio reasoning to solve problems. </a:t>
            </a:r>
            <a:endParaRPr lang="en-US">
              <a:cs typeface="Calibri"/>
            </a:endParaRPr>
          </a:p>
          <a:p>
            <a:r>
              <a:rPr lang="en-US" b="1"/>
              <a:t>The Number System </a:t>
            </a:r>
            <a:endParaRPr lang="en-US"/>
          </a:p>
          <a:p>
            <a:pPr marL="171450" indent="-171450">
              <a:buFont typeface="Arial"/>
              <a:buChar char="•"/>
            </a:pPr>
            <a:r>
              <a:rPr lang="en-US"/>
              <a:t>Apply and extend previous understandings of multiplication and division to divide fractions by fractions.</a:t>
            </a:r>
            <a:endParaRPr lang="en-US">
              <a:cs typeface="Calibri"/>
            </a:endParaRPr>
          </a:p>
          <a:p>
            <a:pPr marL="171450" indent="-171450">
              <a:buFont typeface="Arial"/>
              <a:buChar char="•"/>
            </a:pPr>
            <a:r>
              <a:rPr lang="en-US"/>
              <a:t>Compute fluently with multi-digit numbers and find common factors and multiples. </a:t>
            </a:r>
            <a:endParaRPr lang="en-US">
              <a:cs typeface="Calibri"/>
            </a:endParaRPr>
          </a:p>
          <a:p>
            <a:pPr marL="171450" indent="-171450">
              <a:buFont typeface="Arial"/>
              <a:buChar char="•"/>
            </a:pPr>
            <a:r>
              <a:rPr lang="en-US"/>
              <a:t>Apply and extend previous understandings of numbers to the system of rational numbers.</a:t>
            </a:r>
            <a:endParaRPr lang="en-US">
              <a:cs typeface="Calibri"/>
            </a:endParaRPr>
          </a:p>
          <a:p>
            <a:r>
              <a:rPr lang="en-US" b="1"/>
              <a:t>Expressions and Equations </a:t>
            </a:r>
            <a:endParaRPr lang="en-US"/>
          </a:p>
          <a:p>
            <a:pPr marL="171450" indent="-171450">
              <a:buFont typeface="Arial"/>
              <a:buChar char="•"/>
            </a:pPr>
            <a:r>
              <a:rPr lang="en-US"/>
              <a:t>Apply and extend previous understandings of arithmetic to algebraic expressions.</a:t>
            </a:r>
            <a:endParaRPr lang="en-US">
              <a:cs typeface="Calibri"/>
            </a:endParaRPr>
          </a:p>
          <a:p>
            <a:pPr marL="171450" indent="-171450">
              <a:buFont typeface="Arial"/>
              <a:buChar char="•"/>
            </a:pPr>
            <a:r>
              <a:rPr lang="en-US"/>
              <a:t>Reason about and solve one-variable equations and inequalities.</a:t>
            </a:r>
            <a:endParaRPr lang="en-US">
              <a:cs typeface="Calibri"/>
            </a:endParaRPr>
          </a:p>
          <a:p>
            <a:pPr marL="171450" indent="-171450">
              <a:buFont typeface="Arial"/>
              <a:buChar char="•"/>
            </a:pPr>
            <a:r>
              <a:rPr lang="en-US"/>
              <a:t>Represent and analyze quantitative relationships between dependent and independent variables. </a:t>
            </a:r>
            <a:endParaRPr lang="en-US">
              <a:cs typeface="Calibri"/>
            </a:endParaRPr>
          </a:p>
          <a:p>
            <a:r>
              <a:rPr lang="en-US" b="1"/>
              <a:t>Geometry</a:t>
            </a:r>
            <a:endParaRPr lang="en-US"/>
          </a:p>
          <a:p>
            <a:pPr marL="171450" indent="-171450">
              <a:buFont typeface="Arial"/>
              <a:buChar char="•"/>
            </a:pPr>
            <a:r>
              <a:rPr lang="en-US"/>
              <a:t>Solve real-world and mathematical problems involving area, surface area, and volume. Statistics and Probability </a:t>
            </a:r>
            <a:endParaRPr lang="en-US">
              <a:cs typeface="Calibri"/>
            </a:endParaRPr>
          </a:p>
          <a:p>
            <a:pPr marL="171450" indent="-171450">
              <a:buFont typeface="Arial"/>
              <a:buChar char="•"/>
            </a:pPr>
            <a:r>
              <a:rPr lang="en-US"/>
              <a:t>Develop understanding of statistical variability.</a:t>
            </a:r>
            <a:endParaRPr lang="en-US">
              <a:cs typeface="Calibri"/>
            </a:endParaRPr>
          </a:p>
          <a:p>
            <a:pPr marL="171450" indent="-171450">
              <a:buFont typeface="Arial"/>
              <a:buChar char="•"/>
            </a:pPr>
            <a:r>
              <a:rPr lang="en-US"/>
              <a:t>Summarize and describe distributions.</a:t>
            </a:r>
            <a:endParaRPr lang="en-US">
              <a:cs typeface="Calibri"/>
            </a:endParaRPr>
          </a:p>
          <a:p>
            <a:r>
              <a:rPr lang="en-US" b="1"/>
              <a:t>Statistics and Probability </a:t>
            </a:r>
            <a:endParaRPr lang="en-US"/>
          </a:p>
          <a:p>
            <a:pPr marL="171450" indent="-171450">
              <a:buFont typeface="Arial"/>
              <a:buChar char="•"/>
            </a:pPr>
            <a:r>
              <a:rPr lang="en-US"/>
              <a:t>Develop understanding of statistical variability. </a:t>
            </a:r>
            <a:endParaRPr lang="en-US">
              <a:cs typeface="Calibri"/>
            </a:endParaRPr>
          </a:p>
          <a:p>
            <a:pPr marL="171450" indent="-171450">
              <a:buFont typeface="Arial"/>
              <a:buChar char="•"/>
            </a:pPr>
            <a:r>
              <a:rPr lang="en-US"/>
              <a:t>Summarize and describe distributions.</a:t>
            </a:r>
            <a:endParaRPr lang="en-US">
              <a:cs typeface="Calibri"/>
            </a:endParaRPr>
          </a:p>
          <a:p>
            <a:r>
              <a:rPr lang="en-US" b="1"/>
              <a:t>Mathematical Practices</a:t>
            </a:r>
            <a:endParaRPr lang="en-US"/>
          </a:p>
          <a:p>
            <a:pPr marL="171450" indent="-171450">
              <a:buFont typeface="Arial"/>
              <a:buChar char="•"/>
            </a:pPr>
            <a:r>
              <a:rPr lang="en-US"/>
              <a:t>Make sense of problems and persevere in solving them</a:t>
            </a:r>
            <a:endParaRPr lang="en-US">
              <a:cs typeface="Calibri"/>
            </a:endParaRPr>
          </a:p>
          <a:p>
            <a:pPr marL="171450" indent="-171450">
              <a:buFont typeface="Arial"/>
              <a:buChar char="•"/>
            </a:pPr>
            <a:r>
              <a:rPr lang="en-US"/>
              <a:t>Reason abstractly and quantitatively</a:t>
            </a:r>
            <a:endParaRPr lang="en-US">
              <a:cs typeface="Calibri"/>
            </a:endParaRPr>
          </a:p>
          <a:p>
            <a:pPr marL="171450" indent="-171450">
              <a:buFont typeface="Arial"/>
              <a:buChar char="•"/>
            </a:pPr>
            <a:r>
              <a:rPr lang="en-US"/>
              <a:t>Construct viable arguments and critique the reasoning of others</a:t>
            </a:r>
            <a:endParaRPr lang="en-US">
              <a:cs typeface="Calibri"/>
            </a:endParaRPr>
          </a:p>
          <a:p>
            <a:pPr marL="171450" indent="-171450">
              <a:buFont typeface="Arial"/>
              <a:buChar char="•"/>
            </a:pPr>
            <a:r>
              <a:rPr lang="en-US"/>
              <a:t>Model with mathematics</a:t>
            </a:r>
            <a:endParaRPr lang="en-US">
              <a:cs typeface="Calibri"/>
            </a:endParaRPr>
          </a:p>
          <a:p>
            <a:pPr marL="171450" indent="-171450">
              <a:buFont typeface="Arial"/>
              <a:buChar char="•"/>
            </a:pPr>
            <a:r>
              <a:rPr lang="en-US"/>
              <a:t>Use appropriate tools strategically</a:t>
            </a:r>
            <a:endParaRPr lang="en-US">
              <a:cs typeface="Calibri"/>
            </a:endParaRPr>
          </a:p>
          <a:p>
            <a:pPr marL="171450" indent="-171450">
              <a:buFont typeface="Arial"/>
              <a:buChar char="•"/>
            </a:pPr>
            <a:r>
              <a:rPr lang="en-US"/>
              <a:t>Attend to precision</a:t>
            </a:r>
            <a:endParaRPr lang="en-US">
              <a:cs typeface="Calibri"/>
            </a:endParaRPr>
          </a:p>
          <a:p>
            <a:pPr marL="171450" indent="-171450">
              <a:buFont typeface="Arial"/>
              <a:buChar char="•"/>
            </a:pPr>
            <a:r>
              <a:rPr lang="en-US"/>
              <a:t>Look for and make use of structure</a:t>
            </a:r>
            <a:endParaRPr lang="en-US">
              <a:cs typeface="Calibri"/>
            </a:endParaRPr>
          </a:p>
          <a:p>
            <a:pPr marL="171450" indent="-171450">
              <a:buFont typeface="Arial"/>
              <a:buChar char="•"/>
            </a:pPr>
            <a:r>
              <a:rPr lang="en-US"/>
              <a:t>Look for and express regularity in repeated reasoning</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30AD16F-A8E4-48EE-BE18-05B4715B5E19}" type="slidenum">
              <a:t>2</a:t>
            </a:fld>
            <a:endParaRPr lang="en-US"/>
          </a:p>
        </p:txBody>
      </p:sp>
    </p:spTree>
    <p:extLst>
      <p:ext uri="{BB962C8B-B14F-4D97-AF65-F5344CB8AC3E}">
        <p14:creationId xmlns:p14="http://schemas.microsoft.com/office/powerpoint/2010/main" val="165206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There are three math pathways for students to choose from when registering. </a:t>
            </a:r>
          </a:p>
          <a:p>
            <a:endParaRPr lang="en-US">
              <a:cs typeface="Calibri"/>
            </a:endParaRPr>
          </a:p>
          <a:p>
            <a:r>
              <a:rPr lang="en-US" dirty="0">
                <a:cs typeface="Calibri"/>
              </a:rPr>
              <a:t>How do you know what pathway is right for me?</a:t>
            </a:r>
            <a:endParaRPr lang="en-US" dirty="0">
              <a:ea typeface="Calibri"/>
              <a:cs typeface="Calibri"/>
            </a:endParaRPr>
          </a:p>
          <a:p>
            <a:endParaRPr lang="en-US">
              <a:cs typeface="Calibri"/>
            </a:endParaRPr>
          </a:p>
          <a:p>
            <a:r>
              <a:rPr lang="en-US" dirty="0">
                <a:cs typeface="Calibri"/>
              </a:rPr>
              <a:t>The following slides will explain each pathway in more detail. </a:t>
            </a:r>
            <a:endParaRPr lang="en-US" dirty="0">
              <a:ea typeface="Calibri"/>
              <a:cs typeface="Calibri"/>
            </a:endParaRPr>
          </a:p>
          <a:p>
            <a:endParaRPr lang="en-US">
              <a:cs typeface="Calibri"/>
            </a:endParaRPr>
          </a:p>
          <a:p>
            <a:r>
              <a:rPr lang="en-US" dirty="0">
                <a:cs typeface="Calibri"/>
              </a:rPr>
              <a:t>Pathway A sequencing with standard pacing</a:t>
            </a:r>
            <a:endParaRPr lang="en-US" dirty="0">
              <a:ea typeface="Calibri"/>
              <a:cs typeface="Calibri"/>
            </a:endParaRPr>
          </a:p>
          <a:p>
            <a:r>
              <a:rPr lang="en-US" dirty="0">
                <a:cs typeface="Calibri"/>
              </a:rPr>
              <a:t>Pathway B sequencing with compacted pacing-concepts taught at a faster pace, a year and a half standards taught in one year</a:t>
            </a:r>
            <a:endParaRPr lang="en-US" dirty="0">
              <a:ea typeface="Calibri"/>
              <a:cs typeface="Calibri"/>
            </a:endParaRPr>
          </a:p>
          <a:p>
            <a:r>
              <a:rPr lang="en-US" dirty="0">
                <a:cs typeface="Calibri"/>
              </a:rPr>
              <a:t>Pathway C sequencing with skipping content and compacted pacing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30AD16F-A8E4-48EE-BE18-05B4715B5E19}" type="slidenum">
              <a:rPr lang="en-US"/>
              <a:t>3</a:t>
            </a:fld>
            <a:endParaRPr lang="en-US"/>
          </a:p>
        </p:txBody>
      </p:sp>
    </p:spTree>
    <p:extLst>
      <p:ext uri="{BB962C8B-B14F-4D97-AF65-F5344CB8AC3E}">
        <p14:creationId xmlns:p14="http://schemas.microsoft.com/office/powerpoint/2010/main" val="1567221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98298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38200" y="3602038"/>
            <a:ext cx="98298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74EB18-5698-4F06-A146-723F3AC2E665}"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0AEC-B17E-4D69-86E8-8DA9D2CADE8B}" type="slidenum">
              <a:rPr lang="en-US" smtClean="0"/>
              <a:t>‹#›</a:t>
            </a:fld>
            <a:endParaRPr lang="en-US"/>
          </a:p>
        </p:txBody>
      </p:sp>
      <p:grpSp>
        <p:nvGrpSpPr>
          <p:cNvPr id="7" name="Group 6">
            <a:extLst>
              <a:ext uri="{FF2B5EF4-FFF2-40B4-BE49-F238E27FC236}">
                <a16:creationId xmlns:a16="http://schemas.microsoft.com/office/drawing/2014/main" id="{FB856BCC-B3DC-4403-9478-3984A62C1C3A}"/>
              </a:ext>
            </a:extLst>
          </p:cNvPr>
          <p:cNvGrpSpPr/>
          <p:nvPr userDrawn="1"/>
        </p:nvGrpSpPr>
        <p:grpSpPr>
          <a:xfrm>
            <a:off x="11245516" y="-72188"/>
            <a:ext cx="1110915" cy="7002378"/>
            <a:chOff x="11245516" y="-72188"/>
            <a:chExt cx="1110915" cy="7002378"/>
          </a:xfrm>
        </p:grpSpPr>
        <p:sp>
          <p:nvSpPr>
            <p:cNvPr id="8" name="Rectangle 7">
              <a:extLst>
                <a:ext uri="{FF2B5EF4-FFF2-40B4-BE49-F238E27FC236}">
                  <a16:creationId xmlns:a16="http://schemas.microsoft.com/office/drawing/2014/main" id="{0B5DD12C-B297-4CF8-AF3A-747B676E2C1E}"/>
                </a:ext>
              </a:extLst>
            </p:cNvPr>
            <p:cNvSpPr/>
            <p:nvPr/>
          </p:nvSpPr>
          <p:spPr>
            <a:xfrm>
              <a:off x="11245516" y="-72188"/>
              <a:ext cx="1002631" cy="7002378"/>
            </a:xfrm>
            <a:prstGeom prst="rect">
              <a:avLst/>
            </a:prstGeom>
            <a:solidFill>
              <a:srgbClr val="EA8371"/>
            </a:solidFill>
            <a:ln>
              <a:solidFill>
                <a:srgbClr val="EA8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C0A77DB6-66EB-4270-BCB9-9187F61D940A}"/>
                </a:ext>
              </a:extLst>
            </p:cNvPr>
            <p:cNvSpPr/>
            <p:nvPr/>
          </p:nvSpPr>
          <p:spPr>
            <a:xfrm>
              <a:off x="11353800" y="-72188"/>
              <a:ext cx="1002631" cy="7002378"/>
            </a:xfrm>
            <a:prstGeom prst="rect">
              <a:avLst/>
            </a:prstGeom>
            <a:solidFill>
              <a:srgbClr val="006F82"/>
            </a:solidFill>
            <a:ln>
              <a:solidFill>
                <a:srgbClr val="006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0" name="Picture 9">
            <a:extLst>
              <a:ext uri="{FF2B5EF4-FFF2-40B4-BE49-F238E27FC236}">
                <a16:creationId xmlns:a16="http://schemas.microsoft.com/office/drawing/2014/main" id="{5FEBB14A-A57D-4330-B014-ABD57907C4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3150" y="5860259"/>
            <a:ext cx="2133608" cy="605411"/>
          </a:xfrm>
          <a:prstGeom prst="rect">
            <a:avLst/>
          </a:prstGeom>
        </p:spPr>
      </p:pic>
    </p:spTree>
    <p:extLst>
      <p:ext uri="{BB962C8B-B14F-4D97-AF65-F5344CB8AC3E}">
        <p14:creationId xmlns:p14="http://schemas.microsoft.com/office/powerpoint/2010/main" val="3046415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74EB18-5698-4F06-A146-723F3AC2E665}"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20AEC-B17E-4D69-86E8-8DA9D2CADE8B}"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629355"/>
            <a:ext cx="4686134" cy="1329690"/>
          </a:xfrm>
          <a:prstGeom prst="rect">
            <a:avLst/>
          </a:prstGeom>
        </p:spPr>
      </p:pic>
      <p:sp>
        <p:nvSpPr>
          <p:cNvPr id="7" name="Text Placeholder 3"/>
          <p:cNvSpPr>
            <a:spLocks noGrp="1"/>
          </p:cNvSpPr>
          <p:nvPr>
            <p:ph type="body" sz="half" idx="2" hasCustomPrompt="1"/>
          </p:nvPr>
        </p:nvSpPr>
        <p:spPr>
          <a:xfrm>
            <a:off x="839788" y="3100250"/>
            <a:ext cx="10141721" cy="2768737"/>
          </a:xfrm>
        </p:spPr>
        <p:txBody>
          <a:bodyPr/>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Closing slide and notes</a:t>
            </a:r>
          </a:p>
        </p:txBody>
      </p:sp>
    </p:spTree>
    <p:extLst>
      <p:ext uri="{BB962C8B-B14F-4D97-AF65-F5344CB8AC3E}">
        <p14:creationId xmlns:p14="http://schemas.microsoft.com/office/powerpoint/2010/main" val="373343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07316" cy="1325563"/>
          </a:xfrm>
        </p:spPr>
        <p:txBody>
          <a:bodyPr/>
          <a:lstStyle/>
          <a:p>
            <a:r>
              <a:rPr lang="en-US"/>
              <a:t>Click to edit Master title style</a:t>
            </a:r>
          </a:p>
        </p:txBody>
      </p:sp>
      <p:sp>
        <p:nvSpPr>
          <p:cNvPr id="3" name="Content Placeholder 2"/>
          <p:cNvSpPr>
            <a:spLocks noGrp="1"/>
          </p:cNvSpPr>
          <p:nvPr>
            <p:ph idx="1"/>
          </p:nvPr>
        </p:nvSpPr>
        <p:spPr>
          <a:xfrm>
            <a:off x="838200" y="1825625"/>
            <a:ext cx="104073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4EB18-5698-4F06-A146-723F3AC2E665}"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0AEC-B17E-4D69-86E8-8DA9D2CADE8B}" type="slidenum">
              <a:rPr lang="en-US" smtClean="0"/>
              <a:t>‹#›</a:t>
            </a:fld>
            <a:endParaRPr lang="en-US"/>
          </a:p>
        </p:txBody>
      </p:sp>
      <p:grpSp>
        <p:nvGrpSpPr>
          <p:cNvPr id="7" name="Group 6">
            <a:extLst>
              <a:ext uri="{FF2B5EF4-FFF2-40B4-BE49-F238E27FC236}">
                <a16:creationId xmlns:a16="http://schemas.microsoft.com/office/drawing/2014/main" id="{FB856BCC-B3DC-4403-9478-3984A62C1C3A}"/>
              </a:ext>
            </a:extLst>
          </p:cNvPr>
          <p:cNvGrpSpPr/>
          <p:nvPr userDrawn="1"/>
        </p:nvGrpSpPr>
        <p:grpSpPr>
          <a:xfrm>
            <a:off x="11245516" y="-72188"/>
            <a:ext cx="1110915" cy="7002378"/>
            <a:chOff x="11245516" y="-72188"/>
            <a:chExt cx="1110915" cy="7002378"/>
          </a:xfrm>
        </p:grpSpPr>
        <p:sp>
          <p:nvSpPr>
            <p:cNvPr id="8" name="Rectangle 7">
              <a:extLst>
                <a:ext uri="{FF2B5EF4-FFF2-40B4-BE49-F238E27FC236}">
                  <a16:creationId xmlns:a16="http://schemas.microsoft.com/office/drawing/2014/main" id="{0B5DD12C-B297-4CF8-AF3A-747B676E2C1E}"/>
                </a:ext>
              </a:extLst>
            </p:cNvPr>
            <p:cNvSpPr/>
            <p:nvPr/>
          </p:nvSpPr>
          <p:spPr>
            <a:xfrm>
              <a:off x="11245516" y="-72188"/>
              <a:ext cx="1002631" cy="7002378"/>
            </a:xfrm>
            <a:prstGeom prst="rect">
              <a:avLst/>
            </a:prstGeom>
            <a:solidFill>
              <a:srgbClr val="EA8371"/>
            </a:solidFill>
            <a:ln>
              <a:solidFill>
                <a:srgbClr val="EA8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C0A77DB6-66EB-4270-BCB9-9187F61D940A}"/>
                </a:ext>
              </a:extLst>
            </p:cNvPr>
            <p:cNvSpPr/>
            <p:nvPr/>
          </p:nvSpPr>
          <p:spPr>
            <a:xfrm>
              <a:off x="11353800" y="-72188"/>
              <a:ext cx="1002631" cy="7002378"/>
            </a:xfrm>
            <a:prstGeom prst="rect">
              <a:avLst/>
            </a:prstGeom>
            <a:solidFill>
              <a:srgbClr val="006F82"/>
            </a:solidFill>
            <a:ln>
              <a:solidFill>
                <a:srgbClr val="006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0" name="Picture 9">
            <a:extLst>
              <a:ext uri="{FF2B5EF4-FFF2-40B4-BE49-F238E27FC236}">
                <a16:creationId xmlns:a16="http://schemas.microsoft.com/office/drawing/2014/main" id="{66F1EBAA-A66C-4B1F-B1EC-F64EE235AE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3150" y="5860259"/>
            <a:ext cx="2133608" cy="605411"/>
          </a:xfrm>
          <a:prstGeom prst="rect">
            <a:avLst/>
          </a:prstGeom>
        </p:spPr>
      </p:pic>
    </p:spTree>
    <p:extLst>
      <p:ext uri="{BB962C8B-B14F-4D97-AF65-F5344CB8AC3E}">
        <p14:creationId xmlns:p14="http://schemas.microsoft.com/office/powerpoint/2010/main" val="184921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413666"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41366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74EB18-5698-4F06-A146-723F3AC2E665}"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20AEC-B17E-4D69-86E8-8DA9D2CADE8B}" type="slidenum">
              <a:rPr lang="en-US" smtClean="0"/>
              <a:t>‹#›</a:t>
            </a:fld>
            <a:endParaRPr lang="en-US"/>
          </a:p>
        </p:txBody>
      </p:sp>
      <p:grpSp>
        <p:nvGrpSpPr>
          <p:cNvPr id="7" name="Group 6">
            <a:extLst>
              <a:ext uri="{FF2B5EF4-FFF2-40B4-BE49-F238E27FC236}">
                <a16:creationId xmlns:a16="http://schemas.microsoft.com/office/drawing/2014/main" id="{FB856BCC-B3DC-4403-9478-3984A62C1C3A}"/>
              </a:ext>
            </a:extLst>
          </p:cNvPr>
          <p:cNvGrpSpPr/>
          <p:nvPr userDrawn="1"/>
        </p:nvGrpSpPr>
        <p:grpSpPr>
          <a:xfrm>
            <a:off x="11245516" y="-72188"/>
            <a:ext cx="1110915" cy="7002378"/>
            <a:chOff x="11245516" y="-72188"/>
            <a:chExt cx="1110915" cy="7002378"/>
          </a:xfrm>
        </p:grpSpPr>
        <p:sp>
          <p:nvSpPr>
            <p:cNvPr id="8" name="Rectangle 7">
              <a:extLst>
                <a:ext uri="{FF2B5EF4-FFF2-40B4-BE49-F238E27FC236}">
                  <a16:creationId xmlns:a16="http://schemas.microsoft.com/office/drawing/2014/main" id="{0B5DD12C-B297-4CF8-AF3A-747B676E2C1E}"/>
                </a:ext>
              </a:extLst>
            </p:cNvPr>
            <p:cNvSpPr/>
            <p:nvPr/>
          </p:nvSpPr>
          <p:spPr>
            <a:xfrm>
              <a:off x="11245516" y="-72188"/>
              <a:ext cx="1002631" cy="7002378"/>
            </a:xfrm>
            <a:prstGeom prst="rect">
              <a:avLst/>
            </a:prstGeom>
            <a:solidFill>
              <a:srgbClr val="EA8371"/>
            </a:solidFill>
            <a:ln>
              <a:solidFill>
                <a:srgbClr val="EA8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C0A77DB6-66EB-4270-BCB9-9187F61D940A}"/>
                </a:ext>
              </a:extLst>
            </p:cNvPr>
            <p:cNvSpPr/>
            <p:nvPr/>
          </p:nvSpPr>
          <p:spPr>
            <a:xfrm>
              <a:off x="11353800" y="-72188"/>
              <a:ext cx="1002631" cy="7002378"/>
            </a:xfrm>
            <a:prstGeom prst="rect">
              <a:avLst/>
            </a:prstGeom>
            <a:solidFill>
              <a:srgbClr val="006F82"/>
            </a:solidFill>
            <a:ln>
              <a:solidFill>
                <a:srgbClr val="006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0" name="Picture 9">
            <a:extLst>
              <a:ext uri="{FF2B5EF4-FFF2-40B4-BE49-F238E27FC236}">
                <a16:creationId xmlns:a16="http://schemas.microsoft.com/office/drawing/2014/main" id="{20E316DC-6114-4D6B-A0F4-E7A7D7ABE0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3150" y="5860259"/>
            <a:ext cx="2133608" cy="605411"/>
          </a:xfrm>
          <a:prstGeom prst="rect">
            <a:avLst/>
          </a:prstGeom>
        </p:spPr>
      </p:pic>
    </p:spTree>
    <p:extLst>
      <p:ext uri="{BB962C8B-B14F-4D97-AF65-F5344CB8AC3E}">
        <p14:creationId xmlns:p14="http://schemas.microsoft.com/office/powerpoint/2010/main" val="94896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07316"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0733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0733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74EB18-5698-4F06-A146-723F3AC2E665}"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0AEC-B17E-4D69-86E8-8DA9D2CADE8B}" type="slidenum">
              <a:rPr lang="en-US" smtClean="0"/>
              <a:t>‹#›</a:t>
            </a:fld>
            <a:endParaRPr lang="en-US"/>
          </a:p>
        </p:txBody>
      </p:sp>
      <p:grpSp>
        <p:nvGrpSpPr>
          <p:cNvPr id="8" name="Group 7">
            <a:extLst>
              <a:ext uri="{FF2B5EF4-FFF2-40B4-BE49-F238E27FC236}">
                <a16:creationId xmlns:a16="http://schemas.microsoft.com/office/drawing/2014/main" id="{FB856BCC-B3DC-4403-9478-3984A62C1C3A}"/>
              </a:ext>
            </a:extLst>
          </p:cNvPr>
          <p:cNvGrpSpPr/>
          <p:nvPr userDrawn="1"/>
        </p:nvGrpSpPr>
        <p:grpSpPr>
          <a:xfrm>
            <a:off x="11245516" y="-72188"/>
            <a:ext cx="1110915" cy="7002378"/>
            <a:chOff x="11245516" y="-72188"/>
            <a:chExt cx="1110915" cy="7002378"/>
          </a:xfrm>
        </p:grpSpPr>
        <p:sp>
          <p:nvSpPr>
            <p:cNvPr id="9" name="Rectangle 8">
              <a:extLst>
                <a:ext uri="{FF2B5EF4-FFF2-40B4-BE49-F238E27FC236}">
                  <a16:creationId xmlns:a16="http://schemas.microsoft.com/office/drawing/2014/main" id="{0B5DD12C-B297-4CF8-AF3A-747B676E2C1E}"/>
                </a:ext>
              </a:extLst>
            </p:cNvPr>
            <p:cNvSpPr/>
            <p:nvPr/>
          </p:nvSpPr>
          <p:spPr>
            <a:xfrm>
              <a:off x="11245516" y="-72188"/>
              <a:ext cx="1002631" cy="7002378"/>
            </a:xfrm>
            <a:prstGeom prst="rect">
              <a:avLst/>
            </a:prstGeom>
            <a:solidFill>
              <a:srgbClr val="EA8371"/>
            </a:solidFill>
            <a:ln>
              <a:solidFill>
                <a:srgbClr val="EA8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id="{C0A77DB6-66EB-4270-BCB9-9187F61D940A}"/>
                </a:ext>
              </a:extLst>
            </p:cNvPr>
            <p:cNvSpPr/>
            <p:nvPr/>
          </p:nvSpPr>
          <p:spPr>
            <a:xfrm>
              <a:off x="11353800" y="-72188"/>
              <a:ext cx="1002631" cy="7002378"/>
            </a:xfrm>
            <a:prstGeom prst="rect">
              <a:avLst/>
            </a:prstGeom>
            <a:solidFill>
              <a:srgbClr val="006F82"/>
            </a:solidFill>
            <a:ln>
              <a:solidFill>
                <a:srgbClr val="006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1" name="Picture 10">
            <a:extLst>
              <a:ext uri="{FF2B5EF4-FFF2-40B4-BE49-F238E27FC236}">
                <a16:creationId xmlns:a16="http://schemas.microsoft.com/office/drawing/2014/main" id="{4FE358AA-EE48-4058-A528-B48F5F0088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3150" y="5860259"/>
            <a:ext cx="2133608" cy="605411"/>
          </a:xfrm>
          <a:prstGeom prst="rect">
            <a:avLst/>
          </a:prstGeom>
        </p:spPr>
      </p:pic>
    </p:spTree>
    <p:extLst>
      <p:ext uri="{BB962C8B-B14F-4D97-AF65-F5344CB8AC3E}">
        <p14:creationId xmlns:p14="http://schemas.microsoft.com/office/powerpoint/2010/main" val="257019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405728"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0484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04845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073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073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74EB18-5698-4F06-A146-723F3AC2E665}"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20AEC-B17E-4D69-86E8-8DA9D2CADE8B}" type="slidenum">
              <a:rPr lang="en-US" smtClean="0"/>
              <a:t>‹#›</a:t>
            </a:fld>
            <a:endParaRPr lang="en-US"/>
          </a:p>
        </p:txBody>
      </p:sp>
      <p:grpSp>
        <p:nvGrpSpPr>
          <p:cNvPr id="10" name="Group 9">
            <a:extLst>
              <a:ext uri="{FF2B5EF4-FFF2-40B4-BE49-F238E27FC236}">
                <a16:creationId xmlns:a16="http://schemas.microsoft.com/office/drawing/2014/main" id="{FB856BCC-B3DC-4403-9478-3984A62C1C3A}"/>
              </a:ext>
            </a:extLst>
          </p:cNvPr>
          <p:cNvGrpSpPr/>
          <p:nvPr userDrawn="1"/>
        </p:nvGrpSpPr>
        <p:grpSpPr>
          <a:xfrm>
            <a:off x="11245516" y="-72188"/>
            <a:ext cx="1110915" cy="7002378"/>
            <a:chOff x="11245516" y="-72188"/>
            <a:chExt cx="1110915" cy="7002378"/>
          </a:xfrm>
        </p:grpSpPr>
        <p:sp>
          <p:nvSpPr>
            <p:cNvPr id="11" name="Rectangle 10">
              <a:extLst>
                <a:ext uri="{FF2B5EF4-FFF2-40B4-BE49-F238E27FC236}">
                  <a16:creationId xmlns:a16="http://schemas.microsoft.com/office/drawing/2014/main" id="{0B5DD12C-B297-4CF8-AF3A-747B676E2C1E}"/>
                </a:ext>
              </a:extLst>
            </p:cNvPr>
            <p:cNvSpPr/>
            <p:nvPr/>
          </p:nvSpPr>
          <p:spPr>
            <a:xfrm>
              <a:off x="11245516" y="-72188"/>
              <a:ext cx="1002631" cy="7002378"/>
            </a:xfrm>
            <a:prstGeom prst="rect">
              <a:avLst/>
            </a:prstGeom>
            <a:solidFill>
              <a:srgbClr val="EA8371"/>
            </a:solidFill>
            <a:ln>
              <a:solidFill>
                <a:srgbClr val="EA8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a16="http://schemas.microsoft.com/office/drawing/2014/main" id="{C0A77DB6-66EB-4270-BCB9-9187F61D940A}"/>
                </a:ext>
              </a:extLst>
            </p:cNvPr>
            <p:cNvSpPr/>
            <p:nvPr/>
          </p:nvSpPr>
          <p:spPr>
            <a:xfrm>
              <a:off x="11353800" y="-72188"/>
              <a:ext cx="1002631" cy="7002378"/>
            </a:xfrm>
            <a:prstGeom prst="rect">
              <a:avLst/>
            </a:prstGeom>
            <a:solidFill>
              <a:srgbClr val="006F82"/>
            </a:solidFill>
            <a:ln>
              <a:solidFill>
                <a:srgbClr val="006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3" name="Picture 12">
            <a:extLst>
              <a:ext uri="{FF2B5EF4-FFF2-40B4-BE49-F238E27FC236}">
                <a16:creationId xmlns:a16="http://schemas.microsoft.com/office/drawing/2014/main" id="{889CB656-A156-49A5-92C1-1FFA661C27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3150" y="5860259"/>
            <a:ext cx="2133608" cy="605411"/>
          </a:xfrm>
          <a:prstGeom prst="rect">
            <a:avLst/>
          </a:prstGeom>
        </p:spPr>
      </p:pic>
    </p:spTree>
    <p:extLst>
      <p:ext uri="{BB962C8B-B14F-4D97-AF65-F5344CB8AC3E}">
        <p14:creationId xmlns:p14="http://schemas.microsoft.com/office/powerpoint/2010/main" val="170569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07316"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374EB18-5698-4F06-A146-723F3AC2E665}"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20AEC-B17E-4D69-86E8-8DA9D2CADE8B}" type="slidenum">
              <a:rPr lang="en-US" smtClean="0"/>
              <a:t>‹#›</a:t>
            </a:fld>
            <a:endParaRPr lang="en-US"/>
          </a:p>
        </p:txBody>
      </p:sp>
      <p:grpSp>
        <p:nvGrpSpPr>
          <p:cNvPr id="6" name="Group 5">
            <a:extLst>
              <a:ext uri="{FF2B5EF4-FFF2-40B4-BE49-F238E27FC236}">
                <a16:creationId xmlns:a16="http://schemas.microsoft.com/office/drawing/2014/main" id="{FB856BCC-B3DC-4403-9478-3984A62C1C3A}"/>
              </a:ext>
            </a:extLst>
          </p:cNvPr>
          <p:cNvGrpSpPr/>
          <p:nvPr userDrawn="1"/>
        </p:nvGrpSpPr>
        <p:grpSpPr>
          <a:xfrm>
            <a:off x="11245516" y="-72188"/>
            <a:ext cx="1110915" cy="7002378"/>
            <a:chOff x="11245516" y="-72188"/>
            <a:chExt cx="1110915" cy="7002378"/>
          </a:xfrm>
        </p:grpSpPr>
        <p:sp>
          <p:nvSpPr>
            <p:cNvPr id="7" name="Rectangle 6">
              <a:extLst>
                <a:ext uri="{FF2B5EF4-FFF2-40B4-BE49-F238E27FC236}">
                  <a16:creationId xmlns:a16="http://schemas.microsoft.com/office/drawing/2014/main" id="{0B5DD12C-B297-4CF8-AF3A-747B676E2C1E}"/>
                </a:ext>
              </a:extLst>
            </p:cNvPr>
            <p:cNvSpPr/>
            <p:nvPr/>
          </p:nvSpPr>
          <p:spPr>
            <a:xfrm>
              <a:off x="11245516" y="-72188"/>
              <a:ext cx="1002631" cy="7002378"/>
            </a:xfrm>
            <a:prstGeom prst="rect">
              <a:avLst/>
            </a:prstGeom>
            <a:solidFill>
              <a:srgbClr val="EA8371"/>
            </a:solidFill>
            <a:ln>
              <a:solidFill>
                <a:srgbClr val="EA8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a16="http://schemas.microsoft.com/office/drawing/2014/main" id="{C0A77DB6-66EB-4270-BCB9-9187F61D940A}"/>
                </a:ext>
              </a:extLst>
            </p:cNvPr>
            <p:cNvSpPr/>
            <p:nvPr/>
          </p:nvSpPr>
          <p:spPr>
            <a:xfrm>
              <a:off x="11353800" y="-72188"/>
              <a:ext cx="1002631" cy="7002378"/>
            </a:xfrm>
            <a:prstGeom prst="rect">
              <a:avLst/>
            </a:prstGeom>
            <a:solidFill>
              <a:srgbClr val="006F82"/>
            </a:solidFill>
            <a:ln>
              <a:solidFill>
                <a:srgbClr val="006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9" name="Picture 8">
            <a:extLst>
              <a:ext uri="{FF2B5EF4-FFF2-40B4-BE49-F238E27FC236}">
                <a16:creationId xmlns:a16="http://schemas.microsoft.com/office/drawing/2014/main" id="{99F79663-7CDD-4FE5-AC26-3978F54968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3150" y="5860259"/>
            <a:ext cx="2133608" cy="605411"/>
          </a:xfrm>
          <a:prstGeom prst="rect">
            <a:avLst/>
          </a:prstGeom>
        </p:spPr>
      </p:pic>
    </p:spTree>
    <p:extLst>
      <p:ext uri="{BB962C8B-B14F-4D97-AF65-F5344CB8AC3E}">
        <p14:creationId xmlns:p14="http://schemas.microsoft.com/office/powerpoint/2010/main" val="175123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4EB18-5698-4F06-A146-723F3AC2E665}"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20AEC-B17E-4D69-86E8-8DA9D2CADE8B}" type="slidenum">
              <a:rPr lang="en-US" smtClean="0"/>
              <a:t>‹#›</a:t>
            </a:fld>
            <a:endParaRPr lang="en-US"/>
          </a:p>
        </p:txBody>
      </p:sp>
      <p:grpSp>
        <p:nvGrpSpPr>
          <p:cNvPr id="5" name="Group 4">
            <a:extLst>
              <a:ext uri="{FF2B5EF4-FFF2-40B4-BE49-F238E27FC236}">
                <a16:creationId xmlns:a16="http://schemas.microsoft.com/office/drawing/2014/main" id="{FB856BCC-B3DC-4403-9478-3984A62C1C3A}"/>
              </a:ext>
            </a:extLst>
          </p:cNvPr>
          <p:cNvGrpSpPr/>
          <p:nvPr userDrawn="1"/>
        </p:nvGrpSpPr>
        <p:grpSpPr>
          <a:xfrm>
            <a:off x="11245516" y="-72188"/>
            <a:ext cx="1110915" cy="7002378"/>
            <a:chOff x="11245516" y="-72188"/>
            <a:chExt cx="1110915" cy="7002378"/>
          </a:xfrm>
        </p:grpSpPr>
        <p:sp>
          <p:nvSpPr>
            <p:cNvPr id="6" name="Rectangle 5">
              <a:extLst>
                <a:ext uri="{FF2B5EF4-FFF2-40B4-BE49-F238E27FC236}">
                  <a16:creationId xmlns:a16="http://schemas.microsoft.com/office/drawing/2014/main" id="{0B5DD12C-B297-4CF8-AF3A-747B676E2C1E}"/>
                </a:ext>
              </a:extLst>
            </p:cNvPr>
            <p:cNvSpPr/>
            <p:nvPr/>
          </p:nvSpPr>
          <p:spPr>
            <a:xfrm>
              <a:off x="11245516" y="-72188"/>
              <a:ext cx="1002631" cy="7002378"/>
            </a:xfrm>
            <a:prstGeom prst="rect">
              <a:avLst/>
            </a:prstGeom>
            <a:solidFill>
              <a:srgbClr val="EA8371"/>
            </a:solidFill>
            <a:ln>
              <a:solidFill>
                <a:srgbClr val="EA8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C0A77DB6-66EB-4270-BCB9-9187F61D940A}"/>
                </a:ext>
              </a:extLst>
            </p:cNvPr>
            <p:cNvSpPr/>
            <p:nvPr/>
          </p:nvSpPr>
          <p:spPr>
            <a:xfrm>
              <a:off x="11353800" y="-72188"/>
              <a:ext cx="1002631" cy="7002378"/>
            </a:xfrm>
            <a:prstGeom prst="rect">
              <a:avLst/>
            </a:prstGeom>
            <a:solidFill>
              <a:srgbClr val="006F82"/>
            </a:solidFill>
            <a:ln>
              <a:solidFill>
                <a:srgbClr val="006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8" name="Picture 7">
            <a:extLst>
              <a:ext uri="{FF2B5EF4-FFF2-40B4-BE49-F238E27FC236}">
                <a16:creationId xmlns:a16="http://schemas.microsoft.com/office/drawing/2014/main" id="{ED526565-0616-4343-A594-8EBC70C144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3150" y="5860259"/>
            <a:ext cx="2133608" cy="605411"/>
          </a:xfrm>
          <a:prstGeom prst="rect">
            <a:avLst/>
          </a:prstGeom>
        </p:spPr>
      </p:pic>
    </p:spTree>
    <p:extLst>
      <p:ext uri="{BB962C8B-B14F-4D97-AF65-F5344CB8AC3E}">
        <p14:creationId xmlns:p14="http://schemas.microsoft.com/office/powerpoint/2010/main" val="301713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06232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4EB18-5698-4F06-A146-723F3AC2E665}"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0AEC-B17E-4D69-86E8-8DA9D2CADE8B}" type="slidenum">
              <a:rPr lang="en-US" smtClean="0"/>
              <a:t>‹#›</a:t>
            </a:fld>
            <a:endParaRPr lang="en-US"/>
          </a:p>
        </p:txBody>
      </p:sp>
      <p:grpSp>
        <p:nvGrpSpPr>
          <p:cNvPr id="8" name="Group 7">
            <a:extLst>
              <a:ext uri="{FF2B5EF4-FFF2-40B4-BE49-F238E27FC236}">
                <a16:creationId xmlns:a16="http://schemas.microsoft.com/office/drawing/2014/main" id="{FB856BCC-B3DC-4403-9478-3984A62C1C3A}"/>
              </a:ext>
            </a:extLst>
          </p:cNvPr>
          <p:cNvGrpSpPr/>
          <p:nvPr userDrawn="1"/>
        </p:nvGrpSpPr>
        <p:grpSpPr>
          <a:xfrm>
            <a:off x="11245516" y="-72188"/>
            <a:ext cx="1110915" cy="7002378"/>
            <a:chOff x="11245516" y="-72188"/>
            <a:chExt cx="1110915" cy="7002378"/>
          </a:xfrm>
        </p:grpSpPr>
        <p:sp>
          <p:nvSpPr>
            <p:cNvPr id="9" name="Rectangle 8">
              <a:extLst>
                <a:ext uri="{FF2B5EF4-FFF2-40B4-BE49-F238E27FC236}">
                  <a16:creationId xmlns:a16="http://schemas.microsoft.com/office/drawing/2014/main" id="{0B5DD12C-B297-4CF8-AF3A-747B676E2C1E}"/>
                </a:ext>
              </a:extLst>
            </p:cNvPr>
            <p:cNvSpPr/>
            <p:nvPr/>
          </p:nvSpPr>
          <p:spPr>
            <a:xfrm>
              <a:off x="11245516" y="-72188"/>
              <a:ext cx="1002631" cy="7002378"/>
            </a:xfrm>
            <a:prstGeom prst="rect">
              <a:avLst/>
            </a:prstGeom>
            <a:solidFill>
              <a:srgbClr val="EA8371"/>
            </a:solidFill>
            <a:ln>
              <a:solidFill>
                <a:srgbClr val="EA8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id="{C0A77DB6-66EB-4270-BCB9-9187F61D940A}"/>
                </a:ext>
              </a:extLst>
            </p:cNvPr>
            <p:cNvSpPr/>
            <p:nvPr/>
          </p:nvSpPr>
          <p:spPr>
            <a:xfrm>
              <a:off x="11353800" y="-72188"/>
              <a:ext cx="1002631" cy="7002378"/>
            </a:xfrm>
            <a:prstGeom prst="rect">
              <a:avLst/>
            </a:prstGeom>
            <a:solidFill>
              <a:srgbClr val="006F82"/>
            </a:solidFill>
            <a:ln>
              <a:solidFill>
                <a:srgbClr val="006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1" name="Picture 10">
            <a:extLst>
              <a:ext uri="{FF2B5EF4-FFF2-40B4-BE49-F238E27FC236}">
                <a16:creationId xmlns:a16="http://schemas.microsoft.com/office/drawing/2014/main" id="{6259AB3C-1F48-4D12-A14F-7437FE94F9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3150" y="5860259"/>
            <a:ext cx="2133608" cy="605411"/>
          </a:xfrm>
          <a:prstGeom prst="rect">
            <a:avLst/>
          </a:prstGeom>
        </p:spPr>
      </p:pic>
    </p:spTree>
    <p:extLst>
      <p:ext uri="{BB962C8B-B14F-4D97-AF65-F5344CB8AC3E}">
        <p14:creationId xmlns:p14="http://schemas.microsoft.com/office/powerpoint/2010/main" val="217475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06232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74EB18-5698-4F06-A146-723F3AC2E665}"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20AEC-B17E-4D69-86E8-8DA9D2CADE8B}" type="slidenum">
              <a:rPr lang="en-US" smtClean="0"/>
              <a:t>‹#›</a:t>
            </a:fld>
            <a:endParaRPr lang="en-US"/>
          </a:p>
        </p:txBody>
      </p:sp>
      <p:grpSp>
        <p:nvGrpSpPr>
          <p:cNvPr id="8" name="Group 7">
            <a:extLst>
              <a:ext uri="{FF2B5EF4-FFF2-40B4-BE49-F238E27FC236}">
                <a16:creationId xmlns:a16="http://schemas.microsoft.com/office/drawing/2014/main" id="{FB856BCC-B3DC-4403-9478-3984A62C1C3A}"/>
              </a:ext>
            </a:extLst>
          </p:cNvPr>
          <p:cNvGrpSpPr/>
          <p:nvPr userDrawn="1"/>
        </p:nvGrpSpPr>
        <p:grpSpPr>
          <a:xfrm>
            <a:off x="11245516" y="-72188"/>
            <a:ext cx="1110915" cy="7002378"/>
            <a:chOff x="11245516" y="-72188"/>
            <a:chExt cx="1110915" cy="7002378"/>
          </a:xfrm>
        </p:grpSpPr>
        <p:sp>
          <p:nvSpPr>
            <p:cNvPr id="9" name="Rectangle 8">
              <a:extLst>
                <a:ext uri="{FF2B5EF4-FFF2-40B4-BE49-F238E27FC236}">
                  <a16:creationId xmlns:a16="http://schemas.microsoft.com/office/drawing/2014/main" id="{0B5DD12C-B297-4CF8-AF3A-747B676E2C1E}"/>
                </a:ext>
              </a:extLst>
            </p:cNvPr>
            <p:cNvSpPr/>
            <p:nvPr/>
          </p:nvSpPr>
          <p:spPr>
            <a:xfrm>
              <a:off x="11245516" y="-72188"/>
              <a:ext cx="1002631" cy="7002378"/>
            </a:xfrm>
            <a:prstGeom prst="rect">
              <a:avLst/>
            </a:prstGeom>
            <a:solidFill>
              <a:srgbClr val="EA8371"/>
            </a:solidFill>
            <a:ln>
              <a:solidFill>
                <a:srgbClr val="EA8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id="{C0A77DB6-66EB-4270-BCB9-9187F61D940A}"/>
                </a:ext>
              </a:extLst>
            </p:cNvPr>
            <p:cNvSpPr/>
            <p:nvPr/>
          </p:nvSpPr>
          <p:spPr>
            <a:xfrm>
              <a:off x="11353800" y="-72188"/>
              <a:ext cx="1002631" cy="7002378"/>
            </a:xfrm>
            <a:prstGeom prst="rect">
              <a:avLst/>
            </a:prstGeom>
            <a:solidFill>
              <a:srgbClr val="006F82"/>
            </a:solidFill>
            <a:ln>
              <a:solidFill>
                <a:srgbClr val="006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1" name="Picture 10">
            <a:extLst>
              <a:ext uri="{FF2B5EF4-FFF2-40B4-BE49-F238E27FC236}">
                <a16:creationId xmlns:a16="http://schemas.microsoft.com/office/drawing/2014/main" id="{7F870C31-CC1F-4035-B4DD-FD6E5D1EE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3150" y="5860259"/>
            <a:ext cx="2133608" cy="605411"/>
          </a:xfrm>
          <a:prstGeom prst="rect">
            <a:avLst/>
          </a:prstGeom>
        </p:spPr>
      </p:pic>
    </p:spTree>
    <p:extLst>
      <p:ext uri="{BB962C8B-B14F-4D97-AF65-F5344CB8AC3E}">
        <p14:creationId xmlns:p14="http://schemas.microsoft.com/office/powerpoint/2010/main" val="396096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40731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40731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EB18-5698-4F06-A146-723F3AC2E665}" type="datetimeFigureOut">
              <a:rPr lang="en-US" smtClean="0"/>
              <a:t>3/10/2026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20AEC-B17E-4D69-86E8-8DA9D2CADE8B}" type="slidenum">
              <a:rPr lang="en-US" smtClean="0"/>
              <a:t>‹#›</a:t>
            </a:fld>
            <a:endParaRPr lang="en-US"/>
          </a:p>
        </p:txBody>
      </p:sp>
      <p:grpSp>
        <p:nvGrpSpPr>
          <p:cNvPr id="7" name="Group 6">
            <a:extLst>
              <a:ext uri="{FF2B5EF4-FFF2-40B4-BE49-F238E27FC236}">
                <a16:creationId xmlns:a16="http://schemas.microsoft.com/office/drawing/2014/main" id="{FB856BCC-B3DC-4403-9478-3984A62C1C3A}"/>
              </a:ext>
            </a:extLst>
          </p:cNvPr>
          <p:cNvGrpSpPr/>
          <p:nvPr userDrawn="1"/>
        </p:nvGrpSpPr>
        <p:grpSpPr>
          <a:xfrm>
            <a:off x="11245516" y="-72188"/>
            <a:ext cx="1110915" cy="7002378"/>
            <a:chOff x="11245516" y="-72188"/>
            <a:chExt cx="1110915" cy="7002378"/>
          </a:xfrm>
        </p:grpSpPr>
        <p:sp>
          <p:nvSpPr>
            <p:cNvPr id="8" name="Rectangle 7">
              <a:extLst>
                <a:ext uri="{FF2B5EF4-FFF2-40B4-BE49-F238E27FC236}">
                  <a16:creationId xmlns:a16="http://schemas.microsoft.com/office/drawing/2014/main" id="{0B5DD12C-B297-4CF8-AF3A-747B676E2C1E}"/>
                </a:ext>
              </a:extLst>
            </p:cNvPr>
            <p:cNvSpPr/>
            <p:nvPr/>
          </p:nvSpPr>
          <p:spPr>
            <a:xfrm>
              <a:off x="11245516" y="-72188"/>
              <a:ext cx="1002631" cy="7002378"/>
            </a:xfrm>
            <a:prstGeom prst="rect">
              <a:avLst/>
            </a:prstGeom>
            <a:solidFill>
              <a:srgbClr val="EA8371"/>
            </a:solidFill>
            <a:ln>
              <a:solidFill>
                <a:srgbClr val="EA8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a16="http://schemas.microsoft.com/office/drawing/2014/main" id="{C0A77DB6-66EB-4270-BCB9-9187F61D940A}"/>
                </a:ext>
              </a:extLst>
            </p:cNvPr>
            <p:cNvSpPr/>
            <p:nvPr/>
          </p:nvSpPr>
          <p:spPr>
            <a:xfrm>
              <a:off x="11353800" y="-72188"/>
              <a:ext cx="1002631" cy="7002378"/>
            </a:xfrm>
            <a:prstGeom prst="rect">
              <a:avLst/>
            </a:prstGeom>
            <a:solidFill>
              <a:srgbClr val="006F82"/>
            </a:solidFill>
            <a:ln>
              <a:solidFill>
                <a:srgbClr val="006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0" name="Picture 9">
            <a:extLst>
              <a:ext uri="{FF2B5EF4-FFF2-40B4-BE49-F238E27FC236}">
                <a16:creationId xmlns:a16="http://schemas.microsoft.com/office/drawing/2014/main" id="{A9E59FFC-045F-4B79-99BC-B46465C9053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23150" y="5860259"/>
            <a:ext cx="2133608" cy="605411"/>
          </a:xfrm>
          <a:prstGeom prst="rect">
            <a:avLst/>
          </a:prstGeom>
        </p:spPr>
      </p:pic>
    </p:spTree>
    <p:extLst>
      <p:ext uri="{BB962C8B-B14F-4D97-AF65-F5344CB8AC3E}">
        <p14:creationId xmlns:p14="http://schemas.microsoft.com/office/powerpoint/2010/main" val="2384545821"/>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3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sd411.org/academics/middle-school-curriculum-pathways/course-guide/" TargetMode="External"/><Relationship Id="rId2" Type="http://schemas.openxmlformats.org/officeDocument/2006/relationships/hyperlink" Target="https://www.isd411.org/academics/middle-school-curriculum-pathways/course-guide"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Fifth Grade Parent Night</a:t>
            </a:r>
          </a:p>
        </p:txBody>
      </p:sp>
      <p:sp>
        <p:nvSpPr>
          <p:cNvPr id="3" name="Subtitle 2"/>
          <p:cNvSpPr>
            <a:spLocks noGrp="1"/>
          </p:cNvSpPr>
          <p:nvPr>
            <p:ph type="subTitle" idx="1"/>
          </p:nvPr>
        </p:nvSpPr>
        <p:spPr>
          <a:xfrm>
            <a:off x="900658" y="3676989"/>
            <a:ext cx="9903975" cy="2219314"/>
          </a:xfrm>
        </p:spPr>
        <p:txBody>
          <a:bodyPr vert="horz" lIns="91440" tIns="45720" rIns="91440" bIns="45720" rtlCol="0" anchor="t">
            <a:normAutofit fontScale="92500" lnSpcReduction="20000"/>
          </a:bodyPr>
          <a:lstStyle/>
          <a:p>
            <a:r>
              <a:rPr lang="en-US" dirty="0">
                <a:cs typeface="Calibri"/>
              </a:rPr>
              <a:t>March 10</a:t>
            </a:r>
            <a:r>
              <a:rPr lang="en-US" baseline="30000" dirty="0">
                <a:cs typeface="Calibri"/>
              </a:rPr>
              <a:t>th</a:t>
            </a:r>
            <a:r>
              <a:rPr lang="en-US" dirty="0">
                <a:cs typeface="Calibri"/>
              </a:rPr>
              <a:t> , 2026</a:t>
            </a:r>
          </a:p>
          <a:p>
            <a:r>
              <a:rPr lang="en-US" dirty="0">
                <a:cs typeface="Calibri"/>
              </a:rPr>
              <a:t>Heather Weider </a:t>
            </a:r>
          </a:p>
          <a:p>
            <a:r>
              <a:rPr lang="en-US" dirty="0">
                <a:cs typeface="Calibri"/>
              </a:rPr>
              <a:t>6</a:t>
            </a:r>
            <a:r>
              <a:rPr lang="en-US" baseline="30000" dirty="0">
                <a:cs typeface="Calibri"/>
              </a:rPr>
              <a:t>th</a:t>
            </a:r>
            <a:r>
              <a:rPr lang="en-US" dirty="0">
                <a:cs typeface="Calibri"/>
              </a:rPr>
              <a:t> grade math teacher </a:t>
            </a:r>
          </a:p>
          <a:p>
            <a:endParaRPr lang="en-US" dirty="0">
              <a:cs typeface="Calibri"/>
            </a:endParaRPr>
          </a:p>
          <a:p>
            <a:r>
              <a:rPr lang="en-US" dirty="0">
                <a:cs typeface="Calibri"/>
              </a:rPr>
              <a:t>Options for Middle School Math</a:t>
            </a:r>
          </a:p>
          <a:p>
            <a:r>
              <a:rPr lang="en-US" dirty="0">
                <a:solidFill>
                  <a:schemeClr val="tx2"/>
                </a:solidFill>
                <a:cs typeface="Calibri"/>
              </a:rPr>
              <a:t>*ISD Website provides extensive information about pacing and HS course paths.</a:t>
            </a:r>
          </a:p>
        </p:txBody>
      </p:sp>
    </p:spTree>
    <p:extLst>
      <p:ext uri="{BB962C8B-B14F-4D97-AF65-F5344CB8AC3E}">
        <p14:creationId xmlns:p14="http://schemas.microsoft.com/office/powerpoint/2010/main" val="2303789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7"/>
            <a:ext cx="4297680" cy="1325563"/>
          </a:xfrm>
        </p:spPr>
        <p:txBody>
          <a:bodyPr/>
          <a:lstStyle/>
          <a:p>
            <a:r>
              <a:rPr lang="en-US" b="1" dirty="0"/>
              <a:t>Option D</a:t>
            </a:r>
          </a:p>
        </p:txBody>
      </p:sp>
      <p:sp>
        <p:nvSpPr>
          <p:cNvPr id="3" name="Content Placeholder 2"/>
          <p:cNvSpPr>
            <a:spLocks noGrp="1"/>
          </p:cNvSpPr>
          <p:nvPr>
            <p:ph idx="1"/>
          </p:nvPr>
        </p:nvSpPr>
        <p:spPr>
          <a:xfrm>
            <a:off x="408559" y="1123949"/>
            <a:ext cx="5392166" cy="5154295"/>
          </a:xfrm>
        </p:spPr>
        <p:txBody>
          <a:bodyPr vert="horz" lIns="91440" tIns="45720" rIns="91440" bIns="45720" rtlCol="0" anchor="t">
            <a:noAutofit/>
          </a:bodyPr>
          <a:lstStyle/>
          <a:p>
            <a:pPr marL="0" indent="0">
              <a:buNone/>
            </a:pPr>
            <a:r>
              <a:rPr lang="en-US" b="1" dirty="0"/>
              <a:t>Middle School Path:</a:t>
            </a:r>
          </a:p>
          <a:p>
            <a:pPr marL="0" indent="0">
              <a:buNone/>
            </a:pPr>
            <a:r>
              <a:rPr lang="en-US" dirty="0"/>
              <a:t>6</a:t>
            </a:r>
            <a:r>
              <a:rPr lang="en-US" baseline="30000" dirty="0"/>
              <a:t>th</a:t>
            </a:r>
            <a:r>
              <a:rPr lang="en-US" dirty="0"/>
              <a:t> Grade: Algebra 1</a:t>
            </a:r>
            <a:endParaRPr lang="en-US" dirty="0">
              <a:ea typeface="Calibri"/>
              <a:cs typeface="Calibri"/>
            </a:endParaRPr>
          </a:p>
          <a:p>
            <a:pPr marL="0" indent="0">
              <a:buNone/>
            </a:pPr>
            <a:r>
              <a:rPr lang="en-US" dirty="0"/>
              <a:t>7</a:t>
            </a:r>
            <a:r>
              <a:rPr lang="en-US" baseline="30000" dirty="0"/>
              <a:t>th</a:t>
            </a:r>
            <a:r>
              <a:rPr lang="en-US" dirty="0"/>
              <a:t> Grade: Advanced Geometry</a:t>
            </a:r>
            <a:endParaRPr lang="en-US" dirty="0">
              <a:ea typeface="Calibri"/>
              <a:cs typeface="Calibri"/>
            </a:endParaRPr>
          </a:p>
          <a:p>
            <a:pPr marL="0" indent="0">
              <a:buNone/>
            </a:pPr>
            <a:r>
              <a:rPr lang="en-US" dirty="0"/>
              <a:t>8</a:t>
            </a:r>
            <a:r>
              <a:rPr lang="en-US" baseline="30000" dirty="0"/>
              <a:t>th</a:t>
            </a:r>
            <a:r>
              <a:rPr lang="en-US" dirty="0"/>
              <a:t> Grade: Advanced Algebra 2</a:t>
            </a:r>
            <a:endParaRPr lang="en-US" dirty="0">
              <a:ea typeface="Calibri"/>
              <a:cs typeface="Calibri"/>
            </a:endParaRPr>
          </a:p>
          <a:p>
            <a:pPr marL="0" indent="0">
              <a:buNone/>
            </a:pPr>
            <a:endParaRPr lang="en-US" sz="1100" dirty="0">
              <a:ea typeface="Calibri"/>
              <a:cs typeface="Calibri"/>
            </a:endParaRPr>
          </a:p>
          <a:p>
            <a:pPr marL="0" indent="0">
              <a:buNone/>
            </a:pPr>
            <a:r>
              <a:rPr lang="en-US" b="1" dirty="0"/>
              <a:t>Possible High School Path</a:t>
            </a:r>
            <a:r>
              <a:rPr lang="en-US" dirty="0"/>
              <a:t>:</a:t>
            </a:r>
            <a:endParaRPr lang="en-US" dirty="0">
              <a:ea typeface="Calibri"/>
              <a:cs typeface="Calibri"/>
            </a:endParaRPr>
          </a:p>
          <a:p>
            <a:pPr marL="0" indent="0">
              <a:buNone/>
            </a:pPr>
            <a:r>
              <a:rPr lang="en-US" dirty="0"/>
              <a:t>9</a:t>
            </a:r>
            <a:r>
              <a:rPr lang="en-US" baseline="30000" dirty="0"/>
              <a:t>th</a:t>
            </a:r>
            <a:r>
              <a:rPr lang="en-US" dirty="0"/>
              <a:t>: Precalculus</a:t>
            </a:r>
            <a:endParaRPr lang="en-US" dirty="0">
              <a:ea typeface="Calibri"/>
              <a:cs typeface="Calibri"/>
            </a:endParaRPr>
          </a:p>
          <a:p>
            <a:pPr marL="0" indent="0">
              <a:buNone/>
            </a:pPr>
            <a:r>
              <a:rPr lang="en-US" dirty="0"/>
              <a:t>10</a:t>
            </a:r>
            <a:r>
              <a:rPr lang="en-US" baseline="30000" dirty="0"/>
              <a:t>th</a:t>
            </a:r>
            <a:r>
              <a:rPr lang="en-US" dirty="0"/>
              <a:t>: Calculus AB</a:t>
            </a:r>
            <a:endParaRPr lang="en-US" dirty="0">
              <a:ea typeface="Calibri"/>
              <a:cs typeface="Calibri"/>
            </a:endParaRPr>
          </a:p>
          <a:p>
            <a:pPr marL="0" indent="0">
              <a:buNone/>
            </a:pPr>
            <a:r>
              <a:rPr lang="en-US" dirty="0"/>
              <a:t>11</a:t>
            </a:r>
            <a:r>
              <a:rPr lang="en-US" baseline="30000" dirty="0"/>
              <a:t>th</a:t>
            </a:r>
            <a:r>
              <a:rPr lang="en-US" dirty="0"/>
              <a:t>: Calculus BC</a:t>
            </a:r>
            <a:endParaRPr lang="en-US" dirty="0">
              <a:ea typeface="Calibri"/>
              <a:cs typeface="Calibri"/>
            </a:endParaRPr>
          </a:p>
          <a:p>
            <a:pPr marL="0" indent="0">
              <a:buNone/>
            </a:pPr>
            <a:r>
              <a:rPr lang="en-US" dirty="0"/>
              <a:t>12</a:t>
            </a:r>
            <a:r>
              <a:rPr lang="en-US" baseline="30000" dirty="0"/>
              <a:t>th</a:t>
            </a:r>
            <a:r>
              <a:rPr lang="en-US" dirty="0"/>
              <a:t>: Choice (ex. AP Statistics)</a:t>
            </a:r>
            <a:endParaRPr lang="en-US" dirty="0">
              <a:ea typeface="Calibri"/>
              <a:cs typeface="Calibri"/>
            </a:endParaRPr>
          </a:p>
        </p:txBody>
      </p:sp>
      <p:sp>
        <p:nvSpPr>
          <p:cNvPr id="4" name="Content Placeholder 2">
            <a:extLst>
              <a:ext uri="{FF2B5EF4-FFF2-40B4-BE49-F238E27FC236}">
                <a16:creationId xmlns:a16="http://schemas.microsoft.com/office/drawing/2014/main" id="{9F1F68C9-7950-4668-BBCC-A3F547B4EC90}"/>
              </a:ext>
            </a:extLst>
          </p:cNvPr>
          <p:cNvSpPr txBox="1">
            <a:spLocks/>
          </p:cNvSpPr>
          <p:nvPr/>
        </p:nvSpPr>
        <p:spPr>
          <a:xfrm>
            <a:off x="5800725" y="835024"/>
            <a:ext cx="5095875" cy="530860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u="sng" dirty="0">
                <a:solidFill>
                  <a:srgbClr val="FF0000"/>
                </a:solidFill>
                <a:ea typeface="Calibri"/>
                <a:cs typeface="Calibri"/>
              </a:rPr>
              <a:t>Skips</a:t>
            </a:r>
            <a:r>
              <a:rPr lang="en-US" sz="3000" b="1" dirty="0">
                <a:solidFill>
                  <a:srgbClr val="FF0000"/>
                </a:solidFill>
                <a:ea typeface="Calibri"/>
                <a:cs typeface="Calibri"/>
              </a:rPr>
              <a:t> </a:t>
            </a:r>
            <a:r>
              <a:rPr lang="en-US" sz="3000" dirty="0">
                <a:ea typeface="Calibri"/>
                <a:cs typeface="Calibri"/>
              </a:rPr>
              <a:t>6</a:t>
            </a:r>
            <a:r>
              <a:rPr lang="en-US" sz="2100" baseline="30000" dirty="0">
                <a:ea typeface="Calibri"/>
                <a:cs typeface="Calibri"/>
              </a:rPr>
              <a:t>th</a:t>
            </a:r>
            <a:r>
              <a:rPr lang="en-US" sz="3000" dirty="0">
                <a:ea typeface="Calibri"/>
                <a:cs typeface="Calibri"/>
              </a:rPr>
              <a:t>-8</a:t>
            </a:r>
            <a:r>
              <a:rPr lang="en-US" sz="2100" baseline="30000" dirty="0">
                <a:ea typeface="Calibri"/>
                <a:cs typeface="Calibri"/>
              </a:rPr>
              <a:t>th</a:t>
            </a:r>
            <a:r>
              <a:rPr lang="en-US" sz="3000" dirty="0">
                <a:ea typeface="Calibri"/>
                <a:cs typeface="Calibri"/>
              </a:rPr>
              <a:t> grade math    (</a:t>
            </a:r>
            <a:r>
              <a:rPr lang="en-US" sz="3000" dirty="0">
                <a:solidFill>
                  <a:srgbClr val="FF0000"/>
                </a:solidFill>
                <a:ea typeface="Calibri"/>
                <a:cs typeface="Calibri"/>
              </a:rPr>
              <a:t>Math 1-2-3</a:t>
            </a:r>
            <a:r>
              <a:rPr lang="en-US" sz="3000" dirty="0">
                <a:ea typeface="Calibri"/>
                <a:cs typeface="Calibri"/>
              </a:rPr>
              <a:t>). </a:t>
            </a:r>
            <a:endParaRPr lang="en-US" dirty="0"/>
          </a:p>
          <a:p>
            <a:pPr marL="0" indent="0">
              <a:buNone/>
            </a:pPr>
            <a:r>
              <a:rPr lang="en-US" sz="3000" dirty="0">
                <a:ea typeface="Calibri"/>
                <a:cs typeface="Calibri"/>
              </a:rPr>
              <a:t>Students can earn high school elective credit.</a:t>
            </a:r>
            <a:endParaRPr lang="en-US" dirty="0"/>
          </a:p>
          <a:p>
            <a:pPr marL="0" indent="0">
              <a:buFont typeface="Arial" panose="020B0604020202020204" pitchFamily="34" charset="0"/>
              <a:buNone/>
            </a:pPr>
            <a:r>
              <a:rPr lang="en-US" b="1" dirty="0">
                <a:highlight>
                  <a:srgbClr val="FFFF00"/>
                </a:highlight>
              </a:rPr>
              <a:t>Placement test required (district office).</a:t>
            </a:r>
            <a:r>
              <a:rPr lang="en-US" b="1" dirty="0"/>
              <a:t>  </a:t>
            </a:r>
            <a:r>
              <a:rPr lang="en-US" dirty="0"/>
              <a:t>Watch for information in the weekly bulletin.</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highlight>
                  <a:srgbClr val="00FF00"/>
                </a:highlight>
              </a:rPr>
              <a:t>Register for Math 2-3</a:t>
            </a:r>
            <a:r>
              <a:rPr lang="en-US" dirty="0"/>
              <a:t> now and then registration will be adjusted if student meets placement test criteria.</a:t>
            </a:r>
          </a:p>
        </p:txBody>
      </p:sp>
    </p:spTree>
    <p:extLst>
      <p:ext uri="{BB962C8B-B14F-4D97-AF65-F5344CB8AC3E}">
        <p14:creationId xmlns:p14="http://schemas.microsoft.com/office/powerpoint/2010/main" val="392187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407316" cy="1325563"/>
          </a:xfrm>
        </p:spPr>
        <p:txBody>
          <a:bodyPr/>
          <a:lstStyle/>
          <a:p>
            <a:r>
              <a:rPr lang="en-US" b="1" dirty="0"/>
              <a:t>Characteristics</a:t>
            </a:r>
            <a:r>
              <a:rPr lang="en-US" dirty="0"/>
              <a:t> of Successful Students</a:t>
            </a:r>
          </a:p>
        </p:txBody>
      </p:sp>
      <p:sp>
        <p:nvSpPr>
          <p:cNvPr id="3" name="Content Placeholder 2"/>
          <p:cNvSpPr>
            <a:spLocks noGrp="1"/>
          </p:cNvSpPr>
          <p:nvPr>
            <p:ph idx="1"/>
          </p:nvPr>
        </p:nvSpPr>
        <p:spPr>
          <a:xfrm>
            <a:off x="242888" y="1114425"/>
            <a:ext cx="10602578" cy="5062538"/>
          </a:xfrm>
        </p:spPr>
        <p:txBody>
          <a:bodyPr vert="horz" lIns="91440" tIns="45720" rIns="91440" bIns="45720" rtlCol="0" anchor="t">
            <a:normAutofit/>
          </a:bodyPr>
          <a:lstStyle/>
          <a:p>
            <a:r>
              <a:rPr lang="en-US" sz="3200" dirty="0"/>
              <a:t>Excellent </a:t>
            </a:r>
            <a:r>
              <a:rPr lang="en-US" sz="3200" b="1" dirty="0"/>
              <a:t>study habits </a:t>
            </a:r>
            <a:r>
              <a:rPr lang="en-US" sz="3200" dirty="0"/>
              <a:t>and </a:t>
            </a:r>
            <a:r>
              <a:rPr lang="en-US" sz="3200" b="1" dirty="0"/>
              <a:t>organizational skills</a:t>
            </a:r>
          </a:p>
          <a:p>
            <a:r>
              <a:rPr lang="en-US" sz="3200" dirty="0"/>
              <a:t>Strong </a:t>
            </a:r>
            <a:r>
              <a:rPr lang="en-US" sz="3200" b="1" dirty="0"/>
              <a:t>communication </a:t>
            </a:r>
            <a:r>
              <a:rPr lang="en-US" sz="3200" dirty="0"/>
              <a:t>and </a:t>
            </a:r>
            <a:r>
              <a:rPr lang="en-US" sz="3200" b="1" dirty="0"/>
              <a:t>reading skills</a:t>
            </a:r>
            <a:r>
              <a:rPr lang="en-US" sz="3200" dirty="0"/>
              <a:t> </a:t>
            </a:r>
            <a:endParaRPr lang="en-US" sz="3200" dirty="0">
              <a:ea typeface="Calibri"/>
              <a:cs typeface="Calibri"/>
            </a:endParaRPr>
          </a:p>
          <a:p>
            <a:r>
              <a:rPr lang="en-US" sz="3200" b="1" dirty="0"/>
              <a:t>Motivation, maturity, perseverance, and stamina</a:t>
            </a:r>
            <a:r>
              <a:rPr lang="en-US" sz="3200" dirty="0"/>
              <a:t> for learning challenging material</a:t>
            </a:r>
          </a:p>
          <a:p>
            <a:r>
              <a:rPr lang="en-US" sz="3200" b="1" dirty="0"/>
              <a:t>Active participation</a:t>
            </a:r>
            <a:r>
              <a:rPr lang="en-US" sz="3200" dirty="0"/>
              <a:t> in class discussions, group or individual projects, and labs</a:t>
            </a:r>
          </a:p>
          <a:p>
            <a:r>
              <a:rPr lang="en-US" sz="3200" b="1" dirty="0">
                <a:ea typeface="Calibri" panose="020F0502020204030204"/>
                <a:cs typeface="Calibri" panose="020F0502020204030204"/>
              </a:rPr>
              <a:t>Ability to work with older students</a:t>
            </a:r>
            <a:r>
              <a:rPr lang="en-US" sz="3200" dirty="0">
                <a:ea typeface="Calibri" panose="020F0502020204030204"/>
                <a:cs typeface="Calibri" panose="020F0502020204030204"/>
              </a:rPr>
              <a:t> in mixed level classes</a:t>
            </a:r>
          </a:p>
          <a:p>
            <a:pPr lvl="1"/>
            <a:r>
              <a:rPr lang="en-US" sz="2800" dirty="0">
                <a:ea typeface="Calibri" panose="020F0502020204030204"/>
                <a:cs typeface="Calibri" panose="020F0502020204030204"/>
              </a:rPr>
              <a:t>Consider your 6</a:t>
            </a:r>
            <a:r>
              <a:rPr lang="en-US" sz="2800" baseline="30000" dirty="0">
                <a:ea typeface="Calibri" panose="020F0502020204030204"/>
                <a:cs typeface="Calibri" panose="020F0502020204030204"/>
              </a:rPr>
              <a:t>th</a:t>
            </a:r>
            <a:r>
              <a:rPr lang="en-US" sz="2800" dirty="0">
                <a:ea typeface="Calibri" panose="020F0502020204030204"/>
                <a:cs typeface="Calibri" panose="020F0502020204030204"/>
              </a:rPr>
              <a:t> grader in a class with mostly 8</a:t>
            </a:r>
            <a:r>
              <a:rPr lang="en-US" sz="2800" baseline="30000" dirty="0">
                <a:ea typeface="Calibri" panose="020F0502020204030204"/>
                <a:cs typeface="Calibri" panose="020F0502020204030204"/>
              </a:rPr>
              <a:t>th</a:t>
            </a:r>
            <a:r>
              <a:rPr lang="en-US" sz="2800" dirty="0">
                <a:ea typeface="Calibri" panose="020F0502020204030204"/>
                <a:cs typeface="Calibri" panose="020F0502020204030204"/>
              </a:rPr>
              <a:t> graders</a:t>
            </a:r>
          </a:p>
        </p:txBody>
      </p:sp>
    </p:spTree>
    <p:extLst>
      <p:ext uri="{BB962C8B-B14F-4D97-AF65-F5344CB8AC3E}">
        <p14:creationId xmlns:p14="http://schemas.microsoft.com/office/powerpoint/2010/main" val="18397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5"/>
            <a:ext cx="10407316" cy="1325563"/>
          </a:xfrm>
        </p:spPr>
        <p:txBody>
          <a:bodyPr/>
          <a:lstStyle/>
          <a:p>
            <a:r>
              <a:rPr lang="en-US" b="1" dirty="0"/>
              <a:t>Considerations</a:t>
            </a:r>
            <a:endParaRPr lang="en-US" dirty="0"/>
          </a:p>
        </p:txBody>
      </p:sp>
      <p:sp>
        <p:nvSpPr>
          <p:cNvPr id="3" name="Content Placeholder 2"/>
          <p:cNvSpPr>
            <a:spLocks noGrp="1"/>
          </p:cNvSpPr>
          <p:nvPr>
            <p:ph idx="1"/>
          </p:nvPr>
        </p:nvSpPr>
        <p:spPr>
          <a:xfrm>
            <a:off x="142875" y="1071563"/>
            <a:ext cx="11102641" cy="5768181"/>
          </a:xfrm>
        </p:spPr>
        <p:txBody>
          <a:bodyPr vert="horz" lIns="91440" tIns="45720" rIns="91440" bIns="45720" rtlCol="0" anchor="t">
            <a:normAutofit fontScale="92500"/>
          </a:bodyPr>
          <a:lstStyle/>
          <a:p>
            <a:r>
              <a:rPr lang="en-US" sz="3200" dirty="0"/>
              <a:t>Course should connect to </a:t>
            </a:r>
            <a:r>
              <a:rPr lang="en-US" sz="3200" b="1" dirty="0"/>
              <a:t>student interests and aspirations </a:t>
            </a:r>
          </a:p>
          <a:p>
            <a:r>
              <a:rPr lang="en-US" sz="3200" dirty="0"/>
              <a:t>Be prepared for an </a:t>
            </a:r>
            <a:r>
              <a:rPr lang="en-US" sz="3200" b="1" dirty="0"/>
              <a:t>increased time commitment</a:t>
            </a:r>
            <a:r>
              <a:rPr lang="en-US" sz="3200" dirty="0"/>
              <a:t> to studies outside of the school day (consider how this would impact student's current activities)</a:t>
            </a:r>
            <a:endParaRPr lang="en-US" sz="3200" dirty="0">
              <a:ea typeface="Calibri"/>
              <a:cs typeface="Calibri"/>
            </a:endParaRPr>
          </a:p>
          <a:p>
            <a:r>
              <a:rPr lang="en-US" b="1" dirty="0">
                <a:ea typeface="Calibri"/>
                <a:cs typeface="Calibri"/>
              </a:rPr>
              <a:t>Rigor increases</a:t>
            </a:r>
            <a:r>
              <a:rPr lang="en-US" dirty="0">
                <a:ea typeface="Calibri"/>
                <a:cs typeface="Calibri"/>
              </a:rPr>
              <a:t> (students are learning high school concepts in middle school)</a:t>
            </a:r>
            <a:endParaRPr lang="en-US" sz="3200" dirty="0"/>
          </a:p>
          <a:p>
            <a:r>
              <a:rPr lang="en-US" sz="3200" b="1" dirty="0"/>
              <a:t>Grades could be lower</a:t>
            </a:r>
            <a:r>
              <a:rPr lang="en-US" sz="3200" dirty="0"/>
              <a:t> than if a student took the standard sequence</a:t>
            </a:r>
          </a:p>
          <a:p>
            <a:r>
              <a:rPr lang="en-US" sz="3200" dirty="0">
                <a:ea typeface="Calibri"/>
                <a:cs typeface="Calibri"/>
              </a:rPr>
              <a:t>High school grades are </a:t>
            </a:r>
            <a:r>
              <a:rPr lang="en-US" sz="3200" b="1" dirty="0">
                <a:ea typeface="Calibri"/>
                <a:cs typeface="Calibri"/>
              </a:rPr>
              <a:t>automatically applied</a:t>
            </a:r>
            <a:r>
              <a:rPr lang="en-US" sz="3200" dirty="0">
                <a:ea typeface="Calibri"/>
                <a:cs typeface="Calibri"/>
              </a:rPr>
              <a:t> to the high school transcript </a:t>
            </a:r>
            <a:endParaRPr lang="en-US" sz="3200" dirty="0"/>
          </a:p>
          <a:p>
            <a:r>
              <a:rPr lang="en-US" sz="3200" dirty="0"/>
              <a:t>Skipping classes may lead to </a:t>
            </a:r>
            <a:r>
              <a:rPr lang="en-US" sz="3200" b="1" dirty="0"/>
              <a:t>gaps in content knowledge</a:t>
            </a:r>
            <a:endParaRPr lang="en-US" sz="3200" b="1" dirty="0">
              <a:ea typeface="Calibri"/>
              <a:cs typeface="Calibri"/>
            </a:endParaRPr>
          </a:p>
          <a:p>
            <a:r>
              <a:rPr lang="en-US" sz="3200" dirty="0"/>
              <a:t>Students must maintain a C+ in all trimesters to remain on an accelerated path.</a:t>
            </a:r>
            <a:endParaRPr lang="en-US" sz="32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422764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229975" cy="1325563"/>
          </a:xfrm>
        </p:spPr>
        <p:txBody>
          <a:bodyPr>
            <a:normAutofit/>
          </a:bodyPr>
          <a:lstStyle/>
          <a:p>
            <a:r>
              <a:rPr lang="en-US" sz="3200" b="1" dirty="0"/>
              <a:t>What if my student wants to change pathways or finds that they need more support?</a:t>
            </a:r>
          </a:p>
        </p:txBody>
      </p:sp>
      <p:sp>
        <p:nvSpPr>
          <p:cNvPr id="9" name="Content Placeholder 2">
            <a:extLst>
              <a:ext uri="{FF2B5EF4-FFF2-40B4-BE49-F238E27FC236}">
                <a16:creationId xmlns:a16="http://schemas.microsoft.com/office/drawing/2014/main" id="{6198A143-C6C5-430A-AFDC-9844A675CDCF}"/>
              </a:ext>
            </a:extLst>
          </p:cNvPr>
          <p:cNvSpPr>
            <a:spLocks noGrp="1"/>
          </p:cNvSpPr>
          <p:nvPr>
            <p:ph idx="1"/>
          </p:nvPr>
        </p:nvSpPr>
        <p:spPr>
          <a:xfrm>
            <a:off x="-2" y="1325563"/>
            <a:ext cx="11229975" cy="5243405"/>
          </a:xfrm>
        </p:spPr>
        <p:txBody>
          <a:bodyPr vert="horz" lIns="91440" tIns="45720" rIns="91440" bIns="45720" rtlCol="0" anchor="t">
            <a:normAutofit/>
          </a:bodyPr>
          <a:lstStyle/>
          <a:p>
            <a:pPr lvl="1"/>
            <a:r>
              <a:rPr lang="en-US" sz="3200" dirty="0"/>
              <a:t>Course selection is a commitment for this school year, regardless of success or class grade.</a:t>
            </a:r>
          </a:p>
          <a:p>
            <a:pPr lvl="1"/>
            <a:r>
              <a:rPr lang="en-US" sz="3200" dirty="0"/>
              <a:t>Scheduling and class numbers leave little room for movement.</a:t>
            </a:r>
          </a:p>
          <a:p>
            <a:pPr lvl="1"/>
            <a:r>
              <a:rPr lang="en-US" sz="3200" dirty="0"/>
              <a:t>Students can choose to </a:t>
            </a:r>
            <a:r>
              <a:rPr lang="en-US" sz="3200" u="sng" dirty="0"/>
              <a:t>retake a course </a:t>
            </a:r>
            <a:r>
              <a:rPr lang="en-US" sz="3200" dirty="0"/>
              <a:t>the following year.</a:t>
            </a:r>
          </a:p>
          <a:p>
            <a:pPr lvl="1"/>
            <a:r>
              <a:rPr lang="en-US" sz="3200" dirty="0"/>
              <a:t>Students can choose to slow down the pacing for Math (ex. Math 2-3 could go to Math 2 for the following year).</a:t>
            </a:r>
          </a:p>
          <a:p>
            <a:pPr lvl="1"/>
            <a:r>
              <a:rPr lang="en-US" sz="3200" dirty="0"/>
              <a:t>Summer School “Bridge Courses” for advancement later.</a:t>
            </a:r>
          </a:p>
          <a:p>
            <a:pPr lvl="1"/>
            <a:r>
              <a:rPr lang="en-US" sz="3200" dirty="0"/>
              <a:t>Contact teacher and counselor with questions or concerns.</a:t>
            </a:r>
            <a:endParaRPr lang="en-US" sz="3200" dirty="0">
              <a:ea typeface="Calibri"/>
              <a:cs typeface="Calibri"/>
            </a:endParaRPr>
          </a:p>
          <a:p>
            <a:pPr lvl="1"/>
            <a:endParaRPr lang="en-US" sz="3200" dirty="0">
              <a:ea typeface="Calibri"/>
              <a:cs typeface="Calibri"/>
            </a:endParaRPr>
          </a:p>
        </p:txBody>
      </p:sp>
    </p:spTree>
    <p:extLst>
      <p:ext uri="{BB962C8B-B14F-4D97-AF65-F5344CB8AC3E}">
        <p14:creationId xmlns:p14="http://schemas.microsoft.com/office/powerpoint/2010/main" val="3026046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ea typeface="+mj-lt"/>
                <a:cs typeface="+mj-lt"/>
              </a:rPr>
              <a:t>Questions?</a:t>
            </a:r>
            <a:endParaRPr lang="en-US"/>
          </a:p>
        </p:txBody>
      </p:sp>
      <p:sp>
        <p:nvSpPr>
          <p:cNvPr id="3" name="Subtitle 2"/>
          <p:cNvSpPr>
            <a:spLocks noGrp="1"/>
          </p:cNvSpPr>
          <p:nvPr>
            <p:ph type="subTitle" idx="1"/>
          </p:nvPr>
        </p:nvSpPr>
        <p:spPr>
          <a:xfrm>
            <a:off x="900659" y="3676989"/>
            <a:ext cx="9829800" cy="1655762"/>
          </a:xfrm>
        </p:spPr>
        <p:txBody>
          <a:bodyPr vert="horz" lIns="91440" tIns="45720" rIns="91440" bIns="45720" rtlCol="0" anchor="t">
            <a:noAutofit/>
          </a:bodyPr>
          <a:lstStyle/>
          <a:p>
            <a:r>
              <a:rPr lang="en-US" sz="2800" b="1" dirty="0">
                <a:ea typeface="+mn-lt"/>
                <a:cs typeface="+mn-lt"/>
              </a:rPr>
              <a:t>For more detailed information please visit the ISD website: </a:t>
            </a:r>
          </a:p>
          <a:p>
            <a:endParaRPr lang="en-US" sz="2800" b="1">
              <a:ea typeface="+mn-lt"/>
              <a:cs typeface="+mn-lt"/>
            </a:endParaRPr>
          </a:p>
          <a:p>
            <a:r>
              <a:rPr lang="en-US" sz="1100" dirty="0">
                <a:ea typeface="+mn-lt"/>
                <a:cs typeface="+mn-lt"/>
                <a:hlinkClick r:id="rId2"/>
              </a:rPr>
              <a:t>Middle School Course Guide</a:t>
            </a:r>
            <a:r>
              <a:rPr lang="en-US" sz="1100" dirty="0">
                <a:solidFill>
                  <a:srgbClr val="242424"/>
                </a:solidFill>
                <a:ea typeface="+mn-lt"/>
                <a:cs typeface="+mn-lt"/>
              </a:rPr>
              <a:t> (</a:t>
            </a:r>
            <a:r>
              <a:rPr lang="en-US" sz="1100" dirty="0">
                <a:ea typeface="+mn-lt"/>
                <a:cs typeface="+mn-lt"/>
                <a:hlinkClick r:id="rId3"/>
              </a:rPr>
              <a:t>https://www.isd411.org/academics/middle-school-curriculum-pathways/course-guide</a:t>
            </a:r>
            <a:endParaRPr lang="en-US" sz="1100" dirty="0">
              <a:solidFill>
                <a:srgbClr val="242424"/>
              </a:solidFill>
              <a:cs typeface="Calibri"/>
            </a:endParaRPr>
          </a:p>
          <a:p>
            <a:endParaRPr lang="en-US">
              <a:cs typeface="Calibri"/>
            </a:endParaRPr>
          </a:p>
        </p:txBody>
      </p:sp>
    </p:spTree>
    <p:extLst>
      <p:ext uri="{BB962C8B-B14F-4D97-AF65-F5344CB8AC3E}">
        <p14:creationId xmlns:p14="http://schemas.microsoft.com/office/powerpoint/2010/main" val="3894139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F202C-3DDA-44FD-8E93-CA6B9883B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57167" cy="6492875"/>
          </a:xfrm>
          <a:prstGeom prst="rect">
            <a:avLst/>
          </a:prstGeom>
        </p:spPr>
      </p:pic>
      <p:sp>
        <p:nvSpPr>
          <p:cNvPr id="7" name="Content Placeholder 6">
            <a:extLst>
              <a:ext uri="{FF2B5EF4-FFF2-40B4-BE49-F238E27FC236}">
                <a16:creationId xmlns:a16="http://schemas.microsoft.com/office/drawing/2014/main" id="{EC7AADC9-1E23-4F37-8484-B119877DAA78}"/>
              </a:ext>
            </a:extLst>
          </p:cNvPr>
          <p:cNvSpPr>
            <a:spLocks noGrp="1"/>
          </p:cNvSpPr>
          <p:nvPr>
            <p:ph idx="1"/>
          </p:nvPr>
        </p:nvSpPr>
        <p:spPr/>
        <p:txBody>
          <a:bodyPr/>
          <a:lstStyle/>
          <a:p>
            <a:endParaRPr lang="en-US" dirty="0"/>
          </a:p>
        </p:txBody>
      </p:sp>
      <p:sp>
        <p:nvSpPr>
          <p:cNvPr id="9" name="Title 8">
            <a:extLst>
              <a:ext uri="{FF2B5EF4-FFF2-40B4-BE49-F238E27FC236}">
                <a16:creationId xmlns:a16="http://schemas.microsoft.com/office/drawing/2014/main" id="{DDEBC44D-A862-4376-867F-F3B01B89A72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98985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Washington State Standards</a:t>
            </a:r>
          </a:p>
        </p:txBody>
      </p:sp>
      <p:sp>
        <p:nvSpPr>
          <p:cNvPr id="3" name="Content Placeholder 2"/>
          <p:cNvSpPr>
            <a:spLocks noGrp="1"/>
          </p:cNvSpPr>
          <p:nvPr>
            <p:ph idx="1"/>
          </p:nvPr>
        </p:nvSpPr>
        <p:spPr>
          <a:xfrm>
            <a:off x="1269521" y="5621248"/>
            <a:ext cx="10407316" cy="4351338"/>
          </a:xfrm>
        </p:spPr>
        <p:txBody>
          <a:bodyPr vert="horz" lIns="91440" tIns="45720" rIns="91440" bIns="45720" rtlCol="0" anchor="t">
            <a:normAutofit/>
          </a:bodyPr>
          <a:lstStyle/>
          <a:p>
            <a:pPr marL="0" indent="0">
              <a:buNone/>
            </a:pPr>
            <a:r>
              <a:rPr lang="en-US" sz="3200" kern="1200">
                <a:solidFill>
                  <a:schemeClr val="tx1"/>
                </a:solidFill>
                <a:latin typeface="Arial Black"/>
                <a:ea typeface="+mn-ea"/>
                <a:cs typeface="Arial"/>
              </a:rPr>
              <a:t>Focus   </a:t>
            </a:r>
            <a:r>
              <a:rPr lang="en-US" sz="3200" kern="1200">
                <a:solidFill>
                  <a:schemeClr val="tx1"/>
                </a:solidFill>
                <a:latin typeface="Arial Black"/>
                <a:ea typeface="+mn-ea"/>
                <a:cs typeface="Arial"/>
                <a:sym typeface="Wingdings"/>
              </a:rPr>
              <a:t></a:t>
            </a:r>
            <a:r>
              <a:rPr lang="en-US" sz="3200" kern="1200">
                <a:solidFill>
                  <a:schemeClr val="tx1"/>
                </a:solidFill>
                <a:latin typeface="Arial Black"/>
                <a:ea typeface="+mn-ea"/>
                <a:cs typeface="Arial"/>
              </a:rPr>
              <a:t>   Coherence   </a:t>
            </a:r>
            <a:r>
              <a:rPr lang="en-US" sz="3200" kern="1200">
                <a:solidFill>
                  <a:schemeClr val="tx1"/>
                </a:solidFill>
                <a:latin typeface="Arial Black"/>
                <a:ea typeface="+mn-ea"/>
                <a:cs typeface="Arial"/>
                <a:sym typeface="Wingdings"/>
              </a:rPr>
              <a:t></a:t>
            </a:r>
            <a:r>
              <a:rPr lang="en-US" sz="3200" kern="1200">
                <a:solidFill>
                  <a:schemeClr val="tx1"/>
                </a:solidFill>
                <a:latin typeface="Arial Black"/>
                <a:ea typeface="+mn-ea"/>
                <a:cs typeface="Arial"/>
              </a:rPr>
              <a:t>   Rigor</a:t>
            </a:r>
            <a:endParaRPr lang="en-US">
              <a:cs typeface="Calibri"/>
            </a:endParaRPr>
          </a:p>
        </p:txBody>
      </p:sp>
      <p:graphicFrame>
        <p:nvGraphicFramePr>
          <p:cNvPr id="6" name="Table 6">
            <a:extLst>
              <a:ext uri="{FF2B5EF4-FFF2-40B4-BE49-F238E27FC236}">
                <a16:creationId xmlns:a16="http://schemas.microsoft.com/office/drawing/2014/main" id="{789E4FC0-87E2-635B-FAB3-87FC723B5B91}"/>
              </a:ext>
            </a:extLst>
          </p:cNvPr>
          <p:cNvGraphicFramePr>
            <a:graphicFrameLocks noGrp="1"/>
          </p:cNvGraphicFramePr>
          <p:nvPr>
            <p:extLst>
              <p:ext uri="{D42A27DB-BD31-4B8C-83A1-F6EECF244321}">
                <p14:modId xmlns:p14="http://schemas.microsoft.com/office/powerpoint/2010/main" val="3571001628"/>
              </p:ext>
            </p:extLst>
          </p:nvPr>
        </p:nvGraphicFramePr>
        <p:xfrm>
          <a:off x="399737" y="2286000"/>
          <a:ext cx="4941472" cy="3006702"/>
        </p:xfrm>
        <a:graphic>
          <a:graphicData uri="http://schemas.openxmlformats.org/drawingml/2006/table">
            <a:tbl>
              <a:tblPr firstRow="1" bandRow="1">
                <a:tableStyleId>{5C22544A-7EE6-4342-B048-85BDC9FD1C3A}</a:tableStyleId>
              </a:tblPr>
              <a:tblGrid>
                <a:gridCol w="1647157">
                  <a:extLst>
                    <a:ext uri="{9D8B030D-6E8A-4147-A177-3AD203B41FA5}">
                      <a16:colId xmlns:a16="http://schemas.microsoft.com/office/drawing/2014/main" val="1570354753"/>
                    </a:ext>
                  </a:extLst>
                </a:gridCol>
                <a:gridCol w="1748518">
                  <a:extLst>
                    <a:ext uri="{9D8B030D-6E8A-4147-A177-3AD203B41FA5}">
                      <a16:colId xmlns:a16="http://schemas.microsoft.com/office/drawing/2014/main" val="3027010678"/>
                    </a:ext>
                  </a:extLst>
                </a:gridCol>
                <a:gridCol w="1545797">
                  <a:extLst>
                    <a:ext uri="{9D8B030D-6E8A-4147-A177-3AD203B41FA5}">
                      <a16:colId xmlns:a16="http://schemas.microsoft.com/office/drawing/2014/main" val="2834940975"/>
                    </a:ext>
                  </a:extLst>
                </a:gridCol>
              </a:tblGrid>
              <a:tr h="531798">
                <a:tc>
                  <a:txBody>
                    <a:bodyPr/>
                    <a:lstStyle/>
                    <a:p>
                      <a:pPr algn="ctr"/>
                      <a:r>
                        <a:rPr lang="en-US" sz="2400"/>
                        <a:t>6th</a:t>
                      </a:r>
                    </a:p>
                  </a:txBody>
                  <a:tcPr>
                    <a:solidFill>
                      <a:schemeClr val="tx2"/>
                    </a:solidFill>
                  </a:tcPr>
                </a:tc>
                <a:tc>
                  <a:txBody>
                    <a:bodyPr/>
                    <a:lstStyle/>
                    <a:p>
                      <a:pPr algn="ctr"/>
                      <a:r>
                        <a:rPr lang="en-US" sz="2400"/>
                        <a:t>7th</a:t>
                      </a:r>
                    </a:p>
                  </a:txBody>
                  <a:tcPr>
                    <a:solidFill>
                      <a:schemeClr val="tx2"/>
                    </a:solidFill>
                  </a:tcPr>
                </a:tc>
                <a:tc>
                  <a:txBody>
                    <a:bodyPr/>
                    <a:lstStyle/>
                    <a:p>
                      <a:pPr algn="ctr"/>
                      <a:r>
                        <a:rPr lang="en-US" sz="2400"/>
                        <a:t>8th</a:t>
                      </a:r>
                    </a:p>
                  </a:txBody>
                  <a:tcPr>
                    <a:solidFill>
                      <a:schemeClr val="tx2"/>
                    </a:solidFill>
                  </a:tcPr>
                </a:tc>
                <a:extLst>
                  <a:ext uri="{0D108BD9-81ED-4DB2-BD59-A6C34878D82A}">
                    <a16:rowId xmlns:a16="http://schemas.microsoft.com/office/drawing/2014/main" val="323609394"/>
                  </a:ext>
                </a:extLst>
              </a:tr>
              <a:tr h="756788">
                <a:tc gridSpan="2">
                  <a:txBody>
                    <a:bodyPr/>
                    <a:lstStyle/>
                    <a:p>
                      <a:pPr algn="ctr"/>
                      <a:r>
                        <a:rPr lang="en-US" b="1"/>
                        <a:t>Ratios and Proportional Relationships</a:t>
                      </a:r>
                    </a:p>
                  </a:txBody>
                  <a:tcPr>
                    <a:solidFill>
                      <a:schemeClr val="accent2">
                        <a:lumMod val="75000"/>
                      </a:schemeClr>
                    </a:solidFill>
                  </a:tcPr>
                </a:tc>
                <a:tc hMerge="1">
                  <a:txBody>
                    <a:bodyPr/>
                    <a:lstStyle/>
                    <a:p>
                      <a:endParaRPr lang="en-US"/>
                    </a:p>
                  </a:txBody>
                  <a:tcPr/>
                </a:tc>
                <a:tc>
                  <a:txBody>
                    <a:bodyPr/>
                    <a:lstStyle/>
                    <a:p>
                      <a:pPr algn="ctr"/>
                      <a:r>
                        <a:rPr lang="en-US" b="1"/>
                        <a:t>Functions</a:t>
                      </a:r>
                    </a:p>
                  </a:txBody>
                  <a:tcPr>
                    <a:solidFill>
                      <a:schemeClr val="accent2">
                        <a:lumMod val="75000"/>
                      </a:schemeClr>
                    </a:solidFill>
                  </a:tcPr>
                </a:tc>
                <a:extLst>
                  <a:ext uri="{0D108BD9-81ED-4DB2-BD59-A6C34878D82A}">
                    <a16:rowId xmlns:a16="http://schemas.microsoft.com/office/drawing/2014/main" val="930651703"/>
                  </a:ext>
                </a:extLst>
              </a:tr>
              <a:tr h="429529">
                <a:tc gridSpan="3">
                  <a:txBody>
                    <a:bodyPr/>
                    <a:lstStyle/>
                    <a:p>
                      <a:pPr algn="ctr"/>
                      <a:r>
                        <a:rPr lang="en-US" b="1"/>
                        <a:t>Expression and Equations</a:t>
                      </a:r>
                    </a:p>
                  </a:txBody>
                  <a:tcPr>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7812702"/>
                  </a:ext>
                </a:extLst>
              </a:tr>
              <a:tr h="429529">
                <a:tc gridSpan="3">
                  <a:txBody>
                    <a:bodyPr/>
                    <a:lstStyle/>
                    <a:p>
                      <a:pPr algn="ctr"/>
                      <a:r>
                        <a:rPr lang="en-US" b="1"/>
                        <a:t>The Number System</a:t>
                      </a:r>
                    </a:p>
                  </a:txBody>
                  <a:tcPr>
                    <a:solidFill>
                      <a:schemeClr val="accent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0197514"/>
                  </a:ext>
                </a:extLst>
              </a:tr>
              <a:tr h="429529">
                <a:tc gridSpan="3">
                  <a:txBody>
                    <a:bodyPr/>
                    <a:lstStyle/>
                    <a:p>
                      <a:pPr algn="ctr"/>
                      <a:r>
                        <a:rPr lang="en-US" b="1"/>
                        <a:t>Statistics and Probability</a:t>
                      </a:r>
                    </a:p>
                  </a:txBody>
                  <a:tcP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4193631"/>
                  </a:ext>
                </a:extLst>
              </a:tr>
              <a:tr h="429529">
                <a:tc>
                  <a:txBody>
                    <a:bodyPr/>
                    <a:lstStyle/>
                    <a:p>
                      <a:pPr algn="ctr"/>
                      <a:endParaRPr lang="en-US" b="1"/>
                    </a:p>
                  </a:txBody>
                  <a:tcPr>
                    <a:solidFill>
                      <a:schemeClr val="accent2">
                        <a:lumMod val="75000"/>
                      </a:schemeClr>
                    </a:solidFill>
                  </a:tcPr>
                </a:tc>
                <a:tc>
                  <a:txBody>
                    <a:bodyPr/>
                    <a:lstStyle/>
                    <a:p>
                      <a:pPr algn="ctr"/>
                      <a:r>
                        <a:rPr lang="en-US" b="1"/>
                        <a:t>Geometry</a:t>
                      </a:r>
                    </a:p>
                  </a:txBody>
                  <a:tcPr>
                    <a:solidFill>
                      <a:schemeClr val="accent2">
                        <a:lumMod val="75000"/>
                      </a:schemeClr>
                    </a:solidFill>
                  </a:tcPr>
                </a:tc>
                <a:tc>
                  <a:txBody>
                    <a:bodyPr/>
                    <a:lstStyle/>
                    <a:p>
                      <a:pPr algn="ctr"/>
                      <a:endParaRPr lang="en-US" b="1"/>
                    </a:p>
                  </a:txBody>
                  <a:tcPr>
                    <a:solidFill>
                      <a:schemeClr val="accent2">
                        <a:lumMod val="75000"/>
                      </a:schemeClr>
                    </a:solidFill>
                  </a:tcPr>
                </a:tc>
                <a:extLst>
                  <a:ext uri="{0D108BD9-81ED-4DB2-BD59-A6C34878D82A}">
                    <a16:rowId xmlns:a16="http://schemas.microsoft.com/office/drawing/2014/main" val="4164171411"/>
                  </a:ext>
                </a:extLst>
              </a:tr>
            </a:tbl>
          </a:graphicData>
        </a:graphic>
      </p:graphicFrame>
      <p:sp>
        <p:nvSpPr>
          <p:cNvPr id="7" name="TextBox 6">
            <a:extLst>
              <a:ext uri="{FF2B5EF4-FFF2-40B4-BE49-F238E27FC236}">
                <a16:creationId xmlns:a16="http://schemas.microsoft.com/office/drawing/2014/main" id="{D5F99B89-2E25-0A46-76DF-05393DB0546A}"/>
              </a:ext>
            </a:extLst>
          </p:cNvPr>
          <p:cNvSpPr txBox="1"/>
          <p:nvPr/>
        </p:nvSpPr>
        <p:spPr>
          <a:xfrm>
            <a:off x="1411574" y="1725047"/>
            <a:ext cx="24858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Math Content</a:t>
            </a:r>
          </a:p>
        </p:txBody>
      </p:sp>
      <p:sp>
        <p:nvSpPr>
          <p:cNvPr id="8" name="TextBox 7">
            <a:extLst>
              <a:ext uri="{FF2B5EF4-FFF2-40B4-BE49-F238E27FC236}">
                <a16:creationId xmlns:a16="http://schemas.microsoft.com/office/drawing/2014/main" id="{F95782CA-8449-FA6F-4DAD-52287D9E20B8}"/>
              </a:ext>
            </a:extLst>
          </p:cNvPr>
          <p:cNvSpPr txBox="1"/>
          <p:nvPr/>
        </p:nvSpPr>
        <p:spPr>
          <a:xfrm>
            <a:off x="6099675" y="2219683"/>
            <a:ext cx="4897336" cy="3139321"/>
          </a:xfrm>
          <a:prstGeom prst="rect">
            <a:avLst/>
          </a:prstGeom>
          <a:solidFill>
            <a:schemeClr val="accent2">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1. Make sense of problems and persevere in solving them.</a:t>
            </a:r>
          </a:p>
          <a:p>
            <a:r>
              <a:rPr lang="en-US" b="1">
                <a:cs typeface="Calibri"/>
              </a:rPr>
              <a:t>2. Reason abstractly and quantitatively.</a:t>
            </a:r>
          </a:p>
          <a:p>
            <a:r>
              <a:rPr lang="en-US" b="1">
                <a:cs typeface="Calibri"/>
              </a:rPr>
              <a:t>3. Construct viable arguments and critique the reasoning of others. </a:t>
            </a:r>
          </a:p>
          <a:p>
            <a:r>
              <a:rPr lang="en-US" b="1">
                <a:cs typeface="Calibri"/>
              </a:rPr>
              <a:t>4. Model with mathematics.</a:t>
            </a:r>
          </a:p>
          <a:p>
            <a:r>
              <a:rPr lang="en-US" b="1">
                <a:cs typeface="Calibri"/>
              </a:rPr>
              <a:t>5. Use appropriate tools strategically.</a:t>
            </a:r>
          </a:p>
          <a:p>
            <a:r>
              <a:rPr lang="en-US" b="1">
                <a:cs typeface="Calibri"/>
              </a:rPr>
              <a:t>6. Attend to precision.</a:t>
            </a:r>
          </a:p>
          <a:p>
            <a:r>
              <a:rPr lang="en-US" b="1">
                <a:cs typeface="Calibri"/>
              </a:rPr>
              <a:t>7. Look for and make use of structure.</a:t>
            </a:r>
          </a:p>
          <a:p>
            <a:r>
              <a:rPr lang="en-US" b="1">
                <a:cs typeface="Calibri"/>
              </a:rPr>
              <a:t>8. Look for and express regularity in repeated reasoning. </a:t>
            </a:r>
          </a:p>
        </p:txBody>
      </p:sp>
      <p:sp>
        <p:nvSpPr>
          <p:cNvPr id="9" name="TextBox 8">
            <a:extLst>
              <a:ext uri="{FF2B5EF4-FFF2-40B4-BE49-F238E27FC236}">
                <a16:creationId xmlns:a16="http://schemas.microsoft.com/office/drawing/2014/main" id="{B7A800B3-3224-23EC-4446-32D85B522B90}"/>
              </a:ext>
            </a:extLst>
          </p:cNvPr>
          <p:cNvSpPr txBox="1"/>
          <p:nvPr/>
        </p:nvSpPr>
        <p:spPr>
          <a:xfrm>
            <a:off x="6881001" y="1689564"/>
            <a:ext cx="3048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Math Practices</a:t>
            </a:r>
          </a:p>
        </p:txBody>
      </p:sp>
    </p:spTree>
    <p:extLst>
      <p:ext uri="{BB962C8B-B14F-4D97-AF65-F5344CB8AC3E}">
        <p14:creationId xmlns:p14="http://schemas.microsoft.com/office/powerpoint/2010/main" val="103359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4A75-ACF9-1790-3471-75355E541E3D}"/>
              </a:ext>
            </a:extLst>
          </p:cNvPr>
          <p:cNvSpPr>
            <a:spLocks noGrp="1"/>
          </p:cNvSpPr>
          <p:nvPr>
            <p:ph type="title"/>
          </p:nvPr>
        </p:nvSpPr>
        <p:spPr/>
        <p:txBody>
          <a:bodyPr/>
          <a:lstStyle/>
          <a:p>
            <a:r>
              <a:rPr lang="en-US" dirty="0">
                <a:cs typeface="Calibri"/>
              </a:rPr>
              <a:t>Middle School Math Options</a:t>
            </a:r>
            <a:endParaRPr lang="en-US" dirty="0"/>
          </a:p>
        </p:txBody>
      </p:sp>
      <p:sp>
        <p:nvSpPr>
          <p:cNvPr id="29" name="Rectangle: Rounded Corners 28">
            <a:extLst>
              <a:ext uri="{FF2B5EF4-FFF2-40B4-BE49-F238E27FC236}">
                <a16:creationId xmlns:a16="http://schemas.microsoft.com/office/drawing/2014/main" id="{580FD90D-AA41-E5D4-7DD4-343B8EB480DC}"/>
              </a:ext>
            </a:extLst>
          </p:cNvPr>
          <p:cNvSpPr/>
          <p:nvPr/>
        </p:nvSpPr>
        <p:spPr>
          <a:xfrm>
            <a:off x="7245047" y="1838476"/>
            <a:ext cx="2624666" cy="370114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bg2"/>
                </a:solidFill>
                <a:cs typeface="Calibri"/>
              </a:rPr>
              <a:t>Option C</a:t>
            </a:r>
          </a:p>
          <a:p>
            <a:pPr algn="ctr"/>
            <a:r>
              <a:rPr lang="en-US" sz="2000" b="1" dirty="0">
                <a:solidFill>
                  <a:schemeClr val="bg2"/>
                </a:solidFill>
                <a:cs typeface="Calibri"/>
              </a:rPr>
              <a:t>Double Accelerated</a:t>
            </a:r>
          </a:p>
          <a:p>
            <a:pPr algn="ctr"/>
            <a:r>
              <a:rPr lang="en-US" sz="2000" b="1" dirty="0">
                <a:solidFill>
                  <a:schemeClr val="bg2"/>
                </a:solidFill>
                <a:cs typeface="Calibri"/>
              </a:rPr>
              <a:t>(Advanced Path 2)</a:t>
            </a:r>
          </a:p>
          <a:p>
            <a:pPr algn="ctr"/>
            <a:endParaRPr lang="en-US" sz="2000" b="1" dirty="0">
              <a:solidFill>
                <a:schemeClr val="bg2"/>
              </a:solidFill>
              <a:cs typeface="Calibri"/>
            </a:endParaRPr>
          </a:p>
          <a:p>
            <a:pPr algn="ctr"/>
            <a:r>
              <a:rPr lang="en-US" sz="2000" b="1" dirty="0">
                <a:solidFill>
                  <a:schemeClr val="bg2"/>
                </a:solidFill>
                <a:cs typeface="Calibri"/>
              </a:rPr>
              <a:t>6th grade:</a:t>
            </a:r>
          </a:p>
          <a:p>
            <a:pPr algn="ctr"/>
            <a:r>
              <a:rPr lang="en-US" sz="2000" b="1" dirty="0">
                <a:solidFill>
                  <a:schemeClr val="accent1"/>
                </a:solidFill>
                <a:cs typeface="Calibri"/>
              </a:rPr>
              <a:t>Math 2-3</a:t>
            </a:r>
          </a:p>
          <a:p>
            <a:pPr algn="ctr"/>
            <a:endParaRPr lang="en-US" sz="2000" b="1" dirty="0">
              <a:solidFill>
                <a:schemeClr val="bg2"/>
              </a:solidFill>
              <a:cs typeface="Calibri"/>
            </a:endParaRPr>
          </a:p>
          <a:p>
            <a:pPr algn="ctr"/>
            <a:r>
              <a:rPr lang="en-US" sz="2000" b="1" dirty="0">
                <a:solidFill>
                  <a:schemeClr val="bg2"/>
                </a:solidFill>
                <a:cs typeface="Calibri"/>
              </a:rPr>
              <a:t>7th grade:</a:t>
            </a:r>
          </a:p>
          <a:p>
            <a:pPr algn="ctr"/>
            <a:r>
              <a:rPr lang="en-US" sz="2000" b="1" dirty="0">
                <a:solidFill>
                  <a:schemeClr val="bg2"/>
                </a:solidFill>
                <a:cs typeface="Calibri"/>
              </a:rPr>
              <a:t>Algebra I</a:t>
            </a:r>
          </a:p>
          <a:p>
            <a:pPr algn="ctr"/>
            <a:endParaRPr lang="en-US" sz="2000" b="1" dirty="0">
              <a:solidFill>
                <a:schemeClr val="bg2"/>
              </a:solidFill>
              <a:cs typeface="Calibri"/>
            </a:endParaRPr>
          </a:p>
          <a:p>
            <a:pPr algn="ctr"/>
            <a:r>
              <a:rPr lang="en-US" sz="2000" b="1" dirty="0">
                <a:solidFill>
                  <a:schemeClr val="bg2"/>
                </a:solidFill>
                <a:cs typeface="Calibri"/>
              </a:rPr>
              <a:t>8th grade:</a:t>
            </a:r>
          </a:p>
          <a:p>
            <a:pPr algn="ctr"/>
            <a:r>
              <a:rPr lang="en-US" sz="2000" b="1" dirty="0">
                <a:solidFill>
                  <a:schemeClr val="bg2"/>
                </a:solidFill>
                <a:cs typeface="Calibri"/>
              </a:rPr>
              <a:t>Geometry</a:t>
            </a:r>
          </a:p>
        </p:txBody>
      </p:sp>
      <p:sp>
        <p:nvSpPr>
          <p:cNvPr id="32" name="Rectangle: Rounded Corners 31">
            <a:extLst>
              <a:ext uri="{FF2B5EF4-FFF2-40B4-BE49-F238E27FC236}">
                <a16:creationId xmlns:a16="http://schemas.microsoft.com/office/drawing/2014/main" id="{E9552169-12C7-58FE-CA21-8E4CFC04F154}"/>
              </a:ext>
            </a:extLst>
          </p:cNvPr>
          <p:cNvSpPr/>
          <p:nvPr/>
        </p:nvSpPr>
        <p:spPr>
          <a:xfrm>
            <a:off x="931332" y="1838475"/>
            <a:ext cx="2624666" cy="370114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bg2"/>
                </a:solidFill>
                <a:cs typeface="Calibri"/>
              </a:rPr>
              <a:t>Option A</a:t>
            </a:r>
          </a:p>
          <a:p>
            <a:pPr algn="ctr"/>
            <a:r>
              <a:rPr lang="en-US" sz="2000" b="1" dirty="0">
                <a:solidFill>
                  <a:schemeClr val="bg2"/>
                </a:solidFill>
                <a:cs typeface="Calibri"/>
              </a:rPr>
              <a:t>On Grade level</a:t>
            </a:r>
          </a:p>
          <a:p>
            <a:pPr algn="ctr"/>
            <a:endParaRPr lang="en-US" sz="2000" b="1" dirty="0">
              <a:solidFill>
                <a:schemeClr val="bg2"/>
              </a:solidFill>
              <a:cs typeface="Calibri"/>
            </a:endParaRPr>
          </a:p>
          <a:p>
            <a:pPr algn="ctr"/>
            <a:r>
              <a:rPr lang="en-US" sz="2000" b="1" dirty="0">
                <a:solidFill>
                  <a:schemeClr val="bg2"/>
                </a:solidFill>
                <a:cs typeface="Calibri"/>
              </a:rPr>
              <a:t>6th grade:</a:t>
            </a:r>
          </a:p>
          <a:p>
            <a:pPr algn="ctr"/>
            <a:r>
              <a:rPr lang="en-US" sz="2000" b="1" dirty="0">
                <a:solidFill>
                  <a:schemeClr val="accent1"/>
                </a:solidFill>
                <a:cs typeface="Calibri"/>
              </a:rPr>
              <a:t>Math 1</a:t>
            </a:r>
          </a:p>
          <a:p>
            <a:pPr algn="ctr"/>
            <a:endParaRPr lang="en-US" sz="2000" b="1" dirty="0">
              <a:solidFill>
                <a:schemeClr val="bg2"/>
              </a:solidFill>
              <a:cs typeface="Calibri"/>
            </a:endParaRPr>
          </a:p>
          <a:p>
            <a:pPr algn="ctr"/>
            <a:r>
              <a:rPr lang="en-US" sz="2000" b="1" dirty="0">
                <a:solidFill>
                  <a:schemeClr val="bg2"/>
                </a:solidFill>
                <a:cs typeface="Calibri"/>
              </a:rPr>
              <a:t>7th grade:</a:t>
            </a:r>
          </a:p>
          <a:p>
            <a:pPr algn="ctr"/>
            <a:r>
              <a:rPr lang="en-US" sz="2000" b="1" dirty="0">
                <a:solidFill>
                  <a:schemeClr val="bg2"/>
                </a:solidFill>
                <a:cs typeface="Calibri"/>
              </a:rPr>
              <a:t>Math 2</a:t>
            </a:r>
          </a:p>
          <a:p>
            <a:pPr algn="ctr"/>
            <a:endParaRPr lang="en-US" sz="2000" b="1" dirty="0">
              <a:solidFill>
                <a:schemeClr val="bg2"/>
              </a:solidFill>
              <a:cs typeface="Calibri"/>
            </a:endParaRPr>
          </a:p>
          <a:p>
            <a:pPr algn="ctr"/>
            <a:r>
              <a:rPr lang="en-US" sz="2000" b="1" dirty="0">
                <a:solidFill>
                  <a:schemeClr val="bg2"/>
                </a:solidFill>
                <a:cs typeface="Calibri"/>
              </a:rPr>
              <a:t>8th grade:</a:t>
            </a:r>
          </a:p>
          <a:p>
            <a:pPr algn="ctr"/>
            <a:r>
              <a:rPr lang="en-US" sz="2000" b="1" dirty="0">
                <a:solidFill>
                  <a:schemeClr val="bg2"/>
                </a:solidFill>
                <a:cs typeface="Calibri"/>
              </a:rPr>
              <a:t>Math 3</a:t>
            </a:r>
          </a:p>
        </p:txBody>
      </p:sp>
      <p:sp>
        <p:nvSpPr>
          <p:cNvPr id="33" name="Rectangle: Rounded Corners 32">
            <a:extLst>
              <a:ext uri="{FF2B5EF4-FFF2-40B4-BE49-F238E27FC236}">
                <a16:creationId xmlns:a16="http://schemas.microsoft.com/office/drawing/2014/main" id="{7FCE6D85-568D-E778-60B0-60635466EE0C}"/>
              </a:ext>
            </a:extLst>
          </p:cNvPr>
          <p:cNvSpPr/>
          <p:nvPr/>
        </p:nvSpPr>
        <p:spPr>
          <a:xfrm>
            <a:off x="4124475" y="1838475"/>
            <a:ext cx="2624666" cy="370114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chemeClr val="bg2"/>
                </a:solidFill>
                <a:cs typeface="Calibri"/>
              </a:rPr>
              <a:t>Option  B</a:t>
            </a:r>
          </a:p>
          <a:p>
            <a:pPr algn="ctr"/>
            <a:r>
              <a:rPr lang="en-US" sz="2000" b="1" dirty="0">
                <a:solidFill>
                  <a:schemeClr val="bg2"/>
                </a:solidFill>
                <a:cs typeface="Calibri"/>
              </a:rPr>
              <a:t>Accelerated (Advanced Path 1)</a:t>
            </a:r>
          </a:p>
          <a:p>
            <a:pPr algn="ctr"/>
            <a:endParaRPr lang="en-US" sz="2000" b="1" dirty="0">
              <a:solidFill>
                <a:schemeClr val="bg2"/>
              </a:solidFill>
              <a:cs typeface="Calibri"/>
            </a:endParaRPr>
          </a:p>
          <a:p>
            <a:pPr algn="ctr"/>
            <a:r>
              <a:rPr lang="en-US" sz="2000" b="1" dirty="0">
                <a:solidFill>
                  <a:schemeClr val="bg2"/>
                </a:solidFill>
                <a:cs typeface="Calibri"/>
              </a:rPr>
              <a:t>6th grade:</a:t>
            </a:r>
          </a:p>
          <a:p>
            <a:pPr algn="ctr"/>
            <a:r>
              <a:rPr lang="en-US" sz="2000" b="1" dirty="0">
                <a:solidFill>
                  <a:schemeClr val="accent1"/>
                </a:solidFill>
                <a:cs typeface="Calibri"/>
              </a:rPr>
              <a:t>Math 1-2</a:t>
            </a:r>
          </a:p>
          <a:p>
            <a:pPr algn="ctr"/>
            <a:endParaRPr lang="en-US" sz="2000" b="1" dirty="0">
              <a:solidFill>
                <a:schemeClr val="bg2"/>
              </a:solidFill>
              <a:cs typeface="Calibri"/>
            </a:endParaRPr>
          </a:p>
          <a:p>
            <a:pPr algn="ctr"/>
            <a:r>
              <a:rPr lang="en-US" sz="2000" b="1" dirty="0">
                <a:solidFill>
                  <a:schemeClr val="bg2"/>
                </a:solidFill>
                <a:cs typeface="Calibri"/>
              </a:rPr>
              <a:t>7th grade:</a:t>
            </a:r>
          </a:p>
          <a:p>
            <a:pPr algn="ctr"/>
            <a:r>
              <a:rPr lang="en-US" sz="2000" b="1" dirty="0">
                <a:solidFill>
                  <a:schemeClr val="bg2"/>
                </a:solidFill>
                <a:cs typeface="Calibri"/>
              </a:rPr>
              <a:t>Math 2-3</a:t>
            </a:r>
          </a:p>
          <a:p>
            <a:pPr algn="ctr"/>
            <a:endParaRPr lang="en-US" sz="2000" b="1" dirty="0">
              <a:solidFill>
                <a:schemeClr val="bg2"/>
              </a:solidFill>
              <a:cs typeface="Calibri"/>
            </a:endParaRPr>
          </a:p>
          <a:p>
            <a:pPr algn="ctr"/>
            <a:r>
              <a:rPr lang="en-US" sz="2000" b="1" dirty="0">
                <a:solidFill>
                  <a:schemeClr val="bg2"/>
                </a:solidFill>
                <a:cs typeface="Calibri"/>
              </a:rPr>
              <a:t>8th grade:</a:t>
            </a:r>
          </a:p>
          <a:p>
            <a:pPr algn="ctr"/>
            <a:r>
              <a:rPr lang="en-US" sz="2000" b="1" dirty="0">
                <a:solidFill>
                  <a:schemeClr val="bg2"/>
                </a:solidFill>
                <a:cs typeface="Calibri"/>
              </a:rPr>
              <a:t>Algebra</a:t>
            </a:r>
          </a:p>
        </p:txBody>
      </p:sp>
    </p:spTree>
    <p:extLst>
      <p:ext uri="{BB962C8B-B14F-4D97-AF65-F5344CB8AC3E}">
        <p14:creationId xmlns:p14="http://schemas.microsoft.com/office/powerpoint/2010/main" val="1530560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DF16-F206-4549-B245-3B2C582D2863}"/>
              </a:ext>
            </a:extLst>
          </p:cNvPr>
          <p:cNvSpPr>
            <a:spLocks noGrp="1"/>
          </p:cNvSpPr>
          <p:nvPr>
            <p:ph type="title"/>
          </p:nvPr>
        </p:nvSpPr>
        <p:spPr>
          <a:xfrm>
            <a:off x="340335" y="1"/>
            <a:ext cx="10407316" cy="999460"/>
          </a:xfrm>
        </p:spPr>
        <p:txBody>
          <a:bodyPr/>
          <a:lstStyle/>
          <a:p>
            <a:r>
              <a:rPr lang="en-US" dirty="0"/>
              <a:t>Take a Breath!</a:t>
            </a:r>
          </a:p>
        </p:txBody>
      </p:sp>
      <p:sp>
        <p:nvSpPr>
          <p:cNvPr id="3" name="Content Placeholder 2">
            <a:extLst>
              <a:ext uri="{FF2B5EF4-FFF2-40B4-BE49-F238E27FC236}">
                <a16:creationId xmlns:a16="http://schemas.microsoft.com/office/drawing/2014/main" id="{97CFB34F-F9B5-4ACE-9124-10BE519BA4C6}"/>
              </a:ext>
            </a:extLst>
          </p:cNvPr>
          <p:cNvSpPr>
            <a:spLocks noGrp="1"/>
          </p:cNvSpPr>
          <p:nvPr>
            <p:ph idx="1"/>
          </p:nvPr>
        </p:nvSpPr>
        <p:spPr>
          <a:xfrm>
            <a:off x="274674" y="999462"/>
            <a:ext cx="10538638" cy="5390706"/>
          </a:xfrm>
        </p:spPr>
        <p:txBody>
          <a:bodyPr>
            <a:normAutofit/>
          </a:bodyPr>
          <a:lstStyle/>
          <a:p>
            <a:r>
              <a:rPr lang="en-US" sz="2200" dirty="0"/>
              <a:t>This feels like a big decision for an 11 year old!</a:t>
            </a:r>
          </a:p>
          <a:p>
            <a:r>
              <a:rPr lang="en-US" sz="2200" dirty="0"/>
              <a:t>**New: ISD now offers </a:t>
            </a:r>
            <a:r>
              <a:rPr lang="en-US" sz="2200" u="sng" dirty="0">
                <a:solidFill>
                  <a:schemeClr val="tx2"/>
                </a:solidFill>
              </a:rPr>
              <a:t>many options</a:t>
            </a:r>
            <a:r>
              <a:rPr lang="en-US" sz="2200" dirty="0">
                <a:solidFill>
                  <a:schemeClr val="tx2"/>
                </a:solidFill>
              </a:rPr>
              <a:t> </a:t>
            </a:r>
            <a:r>
              <a:rPr lang="en-US" sz="2200" dirty="0"/>
              <a:t>throughout the middle school and high school journey to choose to advance in math.</a:t>
            </a:r>
          </a:p>
          <a:p>
            <a:r>
              <a:rPr lang="en-US" sz="2200" dirty="0"/>
              <a:t>Please focus on </a:t>
            </a:r>
            <a:r>
              <a:rPr lang="en-US" sz="2200" u="sng" dirty="0">
                <a:solidFill>
                  <a:schemeClr val="tx2"/>
                </a:solidFill>
              </a:rPr>
              <a:t>the student you have before you now</a:t>
            </a:r>
            <a:r>
              <a:rPr lang="en-US" sz="2200" dirty="0"/>
              <a:t>, not where you want them to get to by the end of high school.</a:t>
            </a:r>
          </a:p>
          <a:p>
            <a:r>
              <a:rPr lang="en-US" sz="2200" dirty="0"/>
              <a:t>Middle school brings lots of change, some students thrive while others struggle it is hard to predict how it is going to go.</a:t>
            </a:r>
          </a:p>
          <a:p>
            <a:r>
              <a:rPr lang="en-US" sz="2200" u="sng" dirty="0">
                <a:solidFill>
                  <a:schemeClr val="tx2"/>
                </a:solidFill>
              </a:rPr>
              <a:t>Error on the side of caution </a:t>
            </a:r>
            <a:r>
              <a:rPr lang="en-US" sz="2200" dirty="0"/>
              <a:t>as they are starting on this journey, being overwhelmed, stressed and discouraged is not how you want your 6</a:t>
            </a:r>
            <a:r>
              <a:rPr lang="en-US" sz="2200" baseline="30000" dirty="0"/>
              <a:t>th</a:t>
            </a:r>
            <a:r>
              <a:rPr lang="en-US" sz="2200" dirty="0"/>
              <a:t> grader to transition to secondary learning.</a:t>
            </a:r>
          </a:p>
          <a:p>
            <a:r>
              <a:rPr lang="en-US" sz="2200" dirty="0"/>
              <a:t>Ultimately, we want kids to </a:t>
            </a:r>
            <a:r>
              <a:rPr lang="en-US" sz="2200" u="sng" dirty="0">
                <a:solidFill>
                  <a:schemeClr val="tx2"/>
                </a:solidFill>
              </a:rPr>
              <a:t>like math</a:t>
            </a:r>
            <a:r>
              <a:rPr lang="en-US" sz="2200" u="sng" dirty="0"/>
              <a:t> </a:t>
            </a:r>
            <a:r>
              <a:rPr lang="en-US" sz="2200" dirty="0"/>
              <a:t>and they do this by feeling </a:t>
            </a:r>
            <a:r>
              <a:rPr lang="en-US" sz="2200" u="sng" dirty="0">
                <a:solidFill>
                  <a:schemeClr val="tx2"/>
                </a:solidFill>
              </a:rPr>
              <a:t>confident</a:t>
            </a:r>
            <a:r>
              <a:rPr lang="en-US" sz="2200" dirty="0"/>
              <a:t> and </a:t>
            </a:r>
            <a:r>
              <a:rPr lang="en-US" sz="2200" u="sng" dirty="0">
                <a:solidFill>
                  <a:schemeClr val="tx2"/>
                </a:solidFill>
              </a:rPr>
              <a:t>successful</a:t>
            </a:r>
            <a:r>
              <a:rPr lang="en-US" sz="2200" dirty="0"/>
              <a:t>.</a:t>
            </a:r>
          </a:p>
          <a:p>
            <a:r>
              <a:rPr lang="en-US" sz="2200" dirty="0"/>
              <a:t>Building an early and strong </a:t>
            </a:r>
            <a:r>
              <a:rPr lang="en-US" sz="2200" u="sng" dirty="0"/>
              <a:t>Algebraic foundation </a:t>
            </a:r>
            <a:r>
              <a:rPr lang="en-US" sz="2200" dirty="0"/>
              <a:t>is critical for success in higher level math. </a:t>
            </a:r>
          </a:p>
          <a:p>
            <a:pPr marL="0" indent="0">
              <a:buNone/>
            </a:pPr>
            <a:endParaRPr lang="en-US" dirty="0"/>
          </a:p>
        </p:txBody>
      </p:sp>
    </p:spTree>
    <p:extLst>
      <p:ext uri="{BB962C8B-B14F-4D97-AF65-F5344CB8AC3E}">
        <p14:creationId xmlns:p14="http://schemas.microsoft.com/office/powerpoint/2010/main" val="2953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99FA-98B6-0647-A131-F69BBA83D308}"/>
              </a:ext>
            </a:extLst>
          </p:cNvPr>
          <p:cNvSpPr>
            <a:spLocks noGrp="1"/>
          </p:cNvSpPr>
          <p:nvPr>
            <p:ph type="title"/>
          </p:nvPr>
        </p:nvSpPr>
        <p:spPr>
          <a:xfrm>
            <a:off x="0" y="0"/>
            <a:ext cx="10407316" cy="1325563"/>
          </a:xfrm>
        </p:spPr>
        <p:txBody>
          <a:bodyPr/>
          <a:lstStyle/>
          <a:p>
            <a:r>
              <a:rPr lang="en-US" b="1" dirty="0">
                <a:solidFill>
                  <a:srgbClr val="00B050"/>
                </a:solidFill>
              </a:rPr>
              <a:t>Math 1: 6</a:t>
            </a:r>
            <a:r>
              <a:rPr lang="en-US" b="1" baseline="30000" dirty="0">
                <a:solidFill>
                  <a:srgbClr val="00B050"/>
                </a:solidFill>
              </a:rPr>
              <a:t>th</a:t>
            </a:r>
            <a:r>
              <a:rPr lang="en-US" b="1" dirty="0">
                <a:solidFill>
                  <a:srgbClr val="00B050"/>
                </a:solidFill>
              </a:rPr>
              <a:t> Grade</a:t>
            </a:r>
            <a:r>
              <a:rPr lang="en-US" b="1" dirty="0"/>
              <a:t>  (On Grade Level)</a:t>
            </a:r>
          </a:p>
        </p:txBody>
      </p:sp>
      <p:sp>
        <p:nvSpPr>
          <p:cNvPr id="3" name="Content Placeholder 2">
            <a:extLst>
              <a:ext uri="{FF2B5EF4-FFF2-40B4-BE49-F238E27FC236}">
                <a16:creationId xmlns:a16="http://schemas.microsoft.com/office/drawing/2014/main" id="{C415294E-7518-BA49-A52A-3AD76FD526B6}"/>
              </a:ext>
            </a:extLst>
          </p:cNvPr>
          <p:cNvSpPr>
            <a:spLocks noGrp="1"/>
          </p:cNvSpPr>
          <p:nvPr>
            <p:ph sz="half" idx="1"/>
          </p:nvPr>
        </p:nvSpPr>
        <p:spPr>
          <a:xfrm>
            <a:off x="371475" y="1325563"/>
            <a:ext cx="5540041" cy="5403850"/>
          </a:xfrm>
        </p:spPr>
        <p:txBody>
          <a:bodyPr>
            <a:normAutofit fontScale="92500" lnSpcReduction="10000"/>
          </a:bodyPr>
          <a:lstStyle/>
          <a:p>
            <a:r>
              <a:rPr lang="en-US" dirty="0"/>
              <a:t>Recommended for any 6</a:t>
            </a:r>
            <a:r>
              <a:rPr lang="en-US" baseline="30000" dirty="0"/>
              <a:t>th</a:t>
            </a:r>
            <a:r>
              <a:rPr lang="en-US" dirty="0"/>
              <a:t> grade student.</a:t>
            </a:r>
          </a:p>
          <a:p>
            <a:r>
              <a:rPr lang="en-US" dirty="0"/>
              <a:t>Matches state standards for 6</a:t>
            </a:r>
            <a:r>
              <a:rPr lang="en-US" baseline="30000" dirty="0"/>
              <a:t>th</a:t>
            </a:r>
            <a:r>
              <a:rPr lang="en-US" dirty="0"/>
              <a:t> Grade.</a:t>
            </a:r>
          </a:p>
          <a:p>
            <a:r>
              <a:rPr lang="en-US" dirty="0"/>
              <a:t>Math may not be their favorite subject.</a:t>
            </a:r>
          </a:p>
          <a:p>
            <a:r>
              <a:rPr lang="en-US" dirty="0"/>
              <a:t>Students who need more time to process and practice.</a:t>
            </a:r>
          </a:p>
          <a:p>
            <a:r>
              <a:rPr lang="en-US" dirty="0"/>
              <a:t>Students who do not like a lot of homework.</a:t>
            </a:r>
          </a:p>
          <a:p>
            <a:r>
              <a:rPr lang="en-US" dirty="0"/>
              <a:t>Students who have a 3 or lower on SBA in math.</a:t>
            </a:r>
          </a:p>
          <a:p>
            <a:r>
              <a:rPr lang="en-US" b="1" dirty="0">
                <a:solidFill>
                  <a:schemeClr val="tx2"/>
                </a:solidFill>
              </a:rPr>
              <a:t>This path provides necessary math requirements for most universities.</a:t>
            </a:r>
          </a:p>
          <a:p>
            <a:pPr marL="0" indent="0">
              <a:buNone/>
            </a:pPr>
            <a:endParaRPr lang="en-US" dirty="0"/>
          </a:p>
        </p:txBody>
      </p:sp>
      <p:sp>
        <p:nvSpPr>
          <p:cNvPr id="4" name="Content Placeholder 3">
            <a:extLst>
              <a:ext uri="{FF2B5EF4-FFF2-40B4-BE49-F238E27FC236}">
                <a16:creationId xmlns:a16="http://schemas.microsoft.com/office/drawing/2014/main" id="{7179C9BF-66FB-7647-8EC3-780E60679938}"/>
              </a:ext>
            </a:extLst>
          </p:cNvPr>
          <p:cNvSpPr>
            <a:spLocks noGrp="1"/>
          </p:cNvSpPr>
          <p:nvPr>
            <p:ph sz="half" idx="2"/>
          </p:nvPr>
        </p:nvSpPr>
        <p:spPr/>
        <p:txBody>
          <a:bodyPr>
            <a:normAutofit fontScale="92500" lnSpcReduction="10000"/>
          </a:bodyPr>
          <a:lstStyle/>
          <a:p>
            <a:pPr marL="0" indent="0">
              <a:buNone/>
            </a:pPr>
            <a:r>
              <a:rPr lang="en-US" b="1" dirty="0">
                <a:solidFill>
                  <a:srgbClr val="00B050"/>
                </a:solidFill>
              </a:rPr>
              <a:t>Option A (Standard):</a:t>
            </a:r>
          </a:p>
          <a:p>
            <a:pPr marL="0" indent="0">
              <a:buNone/>
            </a:pPr>
            <a:r>
              <a:rPr lang="en-US" dirty="0"/>
              <a:t>6</a:t>
            </a:r>
            <a:r>
              <a:rPr lang="en-US" baseline="30000" dirty="0"/>
              <a:t>th</a:t>
            </a:r>
            <a:r>
              <a:rPr lang="en-US" dirty="0"/>
              <a:t> Grade: Math 1</a:t>
            </a:r>
          </a:p>
          <a:p>
            <a:pPr marL="0" indent="0">
              <a:buNone/>
            </a:pPr>
            <a:r>
              <a:rPr lang="en-US" dirty="0"/>
              <a:t>7</a:t>
            </a:r>
            <a:r>
              <a:rPr lang="en-US" baseline="30000" dirty="0"/>
              <a:t>th</a:t>
            </a:r>
            <a:r>
              <a:rPr lang="en-US" dirty="0"/>
              <a:t> Grade: Math 2</a:t>
            </a:r>
          </a:p>
          <a:p>
            <a:pPr marL="0" indent="0">
              <a:buNone/>
            </a:pPr>
            <a:r>
              <a:rPr lang="en-US" dirty="0"/>
              <a:t>8</a:t>
            </a:r>
            <a:r>
              <a:rPr lang="en-US" baseline="30000" dirty="0"/>
              <a:t>th</a:t>
            </a:r>
            <a:r>
              <a:rPr lang="en-US" dirty="0"/>
              <a:t> Grade: Math 3</a:t>
            </a:r>
          </a:p>
          <a:p>
            <a:pPr marL="0" indent="0">
              <a:buNone/>
            </a:pPr>
            <a:r>
              <a:rPr lang="en-US" sz="2600" b="1" u="sng" dirty="0">
                <a:solidFill>
                  <a:schemeClr val="tx2"/>
                </a:solidFill>
              </a:rPr>
              <a:t>Possible High School Path:</a:t>
            </a:r>
          </a:p>
          <a:p>
            <a:pPr marL="0" indent="0" fontAlgn="ctr">
              <a:buNone/>
            </a:pPr>
            <a:r>
              <a:rPr lang="en-US" sz="2200" dirty="0">
                <a:effectLst/>
              </a:rPr>
              <a:t>9th grade: Algebra or Sup. Algebra</a:t>
            </a:r>
          </a:p>
          <a:p>
            <a:pPr marL="0" indent="0" fontAlgn="ctr">
              <a:buNone/>
            </a:pPr>
            <a:r>
              <a:rPr lang="en-US" sz="2200" dirty="0">
                <a:effectLst/>
              </a:rPr>
              <a:t>10th grade: Geometry</a:t>
            </a:r>
          </a:p>
          <a:p>
            <a:pPr marL="0" indent="0" fontAlgn="ctr">
              <a:buNone/>
            </a:pPr>
            <a:r>
              <a:rPr lang="en-US" sz="2200" dirty="0">
                <a:effectLst/>
              </a:rPr>
              <a:t>11th grade: Algebra 2</a:t>
            </a:r>
          </a:p>
          <a:p>
            <a:pPr marL="0" indent="0" fontAlgn="ctr">
              <a:buNone/>
            </a:pPr>
            <a:r>
              <a:rPr lang="en-US" sz="2200" dirty="0">
                <a:effectLst/>
              </a:rPr>
              <a:t>12th grade: Pre-Calculus/Choice</a:t>
            </a:r>
          </a:p>
          <a:p>
            <a:pPr marL="0" indent="0">
              <a:buNone/>
            </a:pPr>
            <a:r>
              <a:rPr lang="en-US" sz="1900" dirty="0">
                <a:solidFill>
                  <a:srgbClr val="373737"/>
                </a:solidFill>
                <a:latin typeface="Roboto"/>
                <a:ea typeface="Roboto"/>
                <a:cs typeface="Roboto"/>
              </a:rPr>
              <a:t>*See high school Course Guide for more HS class options.</a:t>
            </a:r>
          </a:p>
          <a:p>
            <a:pPr marL="0" indent="0">
              <a:buNone/>
            </a:pPr>
            <a:endParaRPr lang="en-US" dirty="0"/>
          </a:p>
          <a:p>
            <a:pPr marL="0" indent="0">
              <a:buNone/>
            </a:pPr>
            <a:endParaRPr lang="en-US" dirty="0"/>
          </a:p>
          <a:p>
            <a:endParaRPr lang="en-US" dirty="0"/>
          </a:p>
        </p:txBody>
      </p:sp>
      <p:pic>
        <p:nvPicPr>
          <p:cNvPr id="6" name="Picture 5">
            <a:extLst>
              <a:ext uri="{FF2B5EF4-FFF2-40B4-BE49-F238E27FC236}">
                <a16:creationId xmlns:a16="http://schemas.microsoft.com/office/drawing/2014/main" id="{9F86D906-1223-9347-A0B8-319C38C11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4130" y="0"/>
            <a:ext cx="1781386" cy="2225675"/>
          </a:xfrm>
          <a:prstGeom prst="rect">
            <a:avLst/>
          </a:prstGeom>
        </p:spPr>
      </p:pic>
    </p:spTree>
    <p:extLst>
      <p:ext uri="{BB962C8B-B14F-4D97-AF65-F5344CB8AC3E}">
        <p14:creationId xmlns:p14="http://schemas.microsoft.com/office/powerpoint/2010/main" val="5576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C969-5013-A64E-B8D7-8B9316CED6B9}"/>
              </a:ext>
            </a:extLst>
          </p:cNvPr>
          <p:cNvSpPr>
            <a:spLocks noGrp="1"/>
          </p:cNvSpPr>
          <p:nvPr>
            <p:ph type="title"/>
          </p:nvPr>
        </p:nvSpPr>
        <p:spPr>
          <a:xfrm>
            <a:off x="0" y="0"/>
            <a:ext cx="10407316" cy="1325563"/>
          </a:xfrm>
        </p:spPr>
        <p:txBody>
          <a:bodyPr/>
          <a:lstStyle/>
          <a:p>
            <a:r>
              <a:rPr lang="en-US" b="1" dirty="0">
                <a:solidFill>
                  <a:srgbClr val="00B050"/>
                </a:solidFill>
              </a:rPr>
              <a:t>Math 1-2: Advanced Path 1 </a:t>
            </a:r>
            <a:r>
              <a:rPr lang="en-US" b="1" dirty="0"/>
              <a:t>(Accelerated) </a:t>
            </a:r>
          </a:p>
        </p:txBody>
      </p:sp>
      <p:sp>
        <p:nvSpPr>
          <p:cNvPr id="3" name="Content Placeholder 2">
            <a:extLst>
              <a:ext uri="{FF2B5EF4-FFF2-40B4-BE49-F238E27FC236}">
                <a16:creationId xmlns:a16="http://schemas.microsoft.com/office/drawing/2014/main" id="{1EC2FE25-8DAB-4242-9F83-718504048399}"/>
              </a:ext>
            </a:extLst>
          </p:cNvPr>
          <p:cNvSpPr>
            <a:spLocks noGrp="1"/>
          </p:cNvSpPr>
          <p:nvPr>
            <p:ph sz="half" idx="1"/>
          </p:nvPr>
        </p:nvSpPr>
        <p:spPr>
          <a:xfrm>
            <a:off x="200025" y="1325563"/>
            <a:ext cx="5972175" cy="5167312"/>
          </a:xfrm>
        </p:spPr>
        <p:txBody>
          <a:bodyPr>
            <a:normAutofit fontScale="92500" lnSpcReduction="10000"/>
          </a:bodyPr>
          <a:lstStyle/>
          <a:p>
            <a:r>
              <a:rPr lang="en-US" dirty="0"/>
              <a:t>Compacts 6</a:t>
            </a:r>
            <a:r>
              <a:rPr lang="en-US" baseline="30000" dirty="0"/>
              <a:t>th</a:t>
            </a:r>
            <a:r>
              <a:rPr lang="en-US" dirty="0"/>
              <a:t> and most of 7</a:t>
            </a:r>
            <a:r>
              <a:rPr lang="en-US" baseline="30000" dirty="0"/>
              <a:t>th</a:t>
            </a:r>
            <a:r>
              <a:rPr lang="en-US" dirty="0"/>
              <a:t> grade math standards in 1 year.</a:t>
            </a:r>
          </a:p>
          <a:p>
            <a:r>
              <a:rPr lang="en-US" dirty="0"/>
              <a:t>Students who love math.</a:t>
            </a:r>
          </a:p>
          <a:p>
            <a:r>
              <a:rPr lang="en-US" dirty="0"/>
              <a:t>Lesson / skill per day with little time for practice or review.</a:t>
            </a:r>
          </a:p>
          <a:p>
            <a:r>
              <a:rPr lang="en-US" dirty="0"/>
              <a:t>Student must be willing to complete practice independently at home.</a:t>
            </a:r>
          </a:p>
          <a:p>
            <a:r>
              <a:rPr lang="en-US" dirty="0"/>
              <a:t>Student enjoys a challenge &amp; can preserve without frustration.</a:t>
            </a:r>
          </a:p>
          <a:p>
            <a:r>
              <a:rPr lang="en-US" dirty="0"/>
              <a:t>Math SBA: high 3 or 4 </a:t>
            </a:r>
          </a:p>
          <a:p>
            <a:r>
              <a:rPr lang="en-US" dirty="0"/>
              <a:t>Math Report Card: Mostly 4’s</a:t>
            </a:r>
          </a:p>
          <a:p>
            <a:r>
              <a:rPr lang="en-US" b="1" dirty="0">
                <a:solidFill>
                  <a:schemeClr val="tx2"/>
                </a:solidFill>
              </a:rPr>
              <a:t>Students must maintain a C+ or higher to continue on this Advanced Path.</a:t>
            </a:r>
          </a:p>
        </p:txBody>
      </p:sp>
      <p:sp>
        <p:nvSpPr>
          <p:cNvPr id="4" name="Content Placeholder 3">
            <a:extLst>
              <a:ext uri="{FF2B5EF4-FFF2-40B4-BE49-F238E27FC236}">
                <a16:creationId xmlns:a16="http://schemas.microsoft.com/office/drawing/2014/main" id="{5A08C2F0-6A1A-C94C-9D3D-85B40703024B}"/>
              </a:ext>
            </a:extLst>
          </p:cNvPr>
          <p:cNvSpPr>
            <a:spLocks noGrp="1"/>
          </p:cNvSpPr>
          <p:nvPr>
            <p:ph sz="half" idx="2"/>
          </p:nvPr>
        </p:nvSpPr>
        <p:spPr>
          <a:xfrm>
            <a:off x="6172200" y="1571625"/>
            <a:ext cx="5073316" cy="4605338"/>
          </a:xfrm>
        </p:spPr>
        <p:txBody>
          <a:bodyPr>
            <a:normAutofit fontScale="92500" lnSpcReduction="10000"/>
          </a:bodyPr>
          <a:lstStyle/>
          <a:p>
            <a:pPr marL="0" indent="0">
              <a:buFont typeface="Arial" panose="020B0604020202020204" pitchFamily="34" charset="0"/>
              <a:buNone/>
            </a:pPr>
            <a:r>
              <a:rPr lang="en-US" b="1" dirty="0">
                <a:solidFill>
                  <a:srgbClr val="7030A0"/>
                </a:solidFill>
                <a:latin typeface="+mj-lt"/>
              </a:rPr>
              <a:t>Option B (Accelerated):</a:t>
            </a:r>
          </a:p>
          <a:p>
            <a:pPr marL="0" indent="0">
              <a:buFont typeface="Arial" panose="020B0604020202020204" pitchFamily="34" charset="0"/>
              <a:buNone/>
            </a:pPr>
            <a:r>
              <a:rPr lang="en-US" dirty="0">
                <a:latin typeface="+mj-lt"/>
              </a:rPr>
              <a:t>6</a:t>
            </a:r>
            <a:r>
              <a:rPr lang="en-US" baseline="30000" dirty="0">
                <a:latin typeface="+mj-lt"/>
              </a:rPr>
              <a:t>th</a:t>
            </a:r>
            <a:r>
              <a:rPr lang="en-US" dirty="0">
                <a:latin typeface="+mj-lt"/>
              </a:rPr>
              <a:t> Grade: Math 1-2</a:t>
            </a:r>
          </a:p>
          <a:p>
            <a:pPr marL="0" indent="0">
              <a:buFont typeface="Arial" panose="020B0604020202020204" pitchFamily="34" charset="0"/>
              <a:buNone/>
            </a:pPr>
            <a:r>
              <a:rPr lang="en-US" dirty="0">
                <a:latin typeface="+mj-lt"/>
              </a:rPr>
              <a:t>7</a:t>
            </a:r>
            <a:r>
              <a:rPr lang="en-US" baseline="30000" dirty="0">
                <a:latin typeface="+mj-lt"/>
              </a:rPr>
              <a:t>th</a:t>
            </a:r>
            <a:r>
              <a:rPr lang="en-US" dirty="0">
                <a:latin typeface="+mj-lt"/>
              </a:rPr>
              <a:t> Grade: Math 2-3</a:t>
            </a:r>
          </a:p>
          <a:p>
            <a:pPr marL="0" indent="0">
              <a:buNone/>
            </a:pPr>
            <a:r>
              <a:rPr lang="en-US" dirty="0">
                <a:latin typeface="+mj-lt"/>
              </a:rPr>
              <a:t>8</a:t>
            </a:r>
            <a:r>
              <a:rPr lang="en-US" baseline="30000" dirty="0">
                <a:latin typeface="+mj-lt"/>
              </a:rPr>
              <a:t>th</a:t>
            </a:r>
            <a:r>
              <a:rPr lang="en-US" dirty="0">
                <a:latin typeface="+mj-lt"/>
              </a:rPr>
              <a:t> Grade: Algebra 1</a:t>
            </a:r>
            <a:endParaRPr lang="en-US" dirty="0">
              <a:latin typeface="+mj-lt"/>
              <a:ea typeface="Calibri"/>
              <a:cs typeface="Calibri"/>
            </a:endParaRPr>
          </a:p>
          <a:p>
            <a:pPr marL="0" indent="0">
              <a:buNone/>
            </a:pPr>
            <a:r>
              <a:rPr lang="en-US" b="1" u="sng" dirty="0">
                <a:solidFill>
                  <a:schemeClr val="tx2"/>
                </a:solidFill>
                <a:latin typeface="+mj-lt"/>
              </a:rPr>
              <a:t>Possible High School Path:</a:t>
            </a:r>
          </a:p>
          <a:p>
            <a:pPr marL="0" indent="0" fontAlgn="ctr">
              <a:buNone/>
            </a:pPr>
            <a:r>
              <a:rPr lang="en-US" dirty="0">
                <a:effectLst/>
                <a:latin typeface="+mj-lt"/>
              </a:rPr>
              <a:t>9th Grade: Geometry</a:t>
            </a:r>
          </a:p>
          <a:p>
            <a:pPr marL="0" indent="0" fontAlgn="ctr">
              <a:buNone/>
            </a:pPr>
            <a:r>
              <a:rPr lang="en-US" dirty="0">
                <a:effectLst/>
                <a:latin typeface="+mj-lt"/>
              </a:rPr>
              <a:t>10th Grade: Algebra 2</a:t>
            </a:r>
          </a:p>
          <a:p>
            <a:pPr marL="0" indent="0" fontAlgn="ctr">
              <a:buNone/>
            </a:pPr>
            <a:r>
              <a:rPr lang="en-US" dirty="0">
                <a:effectLst/>
                <a:latin typeface="+mj-lt"/>
              </a:rPr>
              <a:t>11th Grade: Pre-Calculus*</a:t>
            </a:r>
          </a:p>
          <a:p>
            <a:pPr marL="0" indent="0" fontAlgn="ctr">
              <a:buNone/>
            </a:pPr>
            <a:r>
              <a:rPr lang="en-US" dirty="0">
                <a:effectLst/>
                <a:latin typeface="+mj-lt"/>
              </a:rPr>
              <a:t>12th Grade: Calculus*</a:t>
            </a:r>
          </a:p>
          <a:p>
            <a:pPr marL="0" indent="0" fontAlgn="ctr">
              <a:buNone/>
            </a:pPr>
            <a:r>
              <a:rPr lang="en-US" sz="2200" dirty="0">
                <a:solidFill>
                  <a:srgbClr val="373737"/>
                </a:solidFill>
                <a:latin typeface="+mj-lt"/>
                <a:ea typeface="Roboto"/>
                <a:cs typeface="Roboto"/>
              </a:rPr>
              <a:t>*See high school Course Guide for more HS class options.</a:t>
            </a:r>
          </a:p>
          <a:p>
            <a:pPr marL="0" indent="0" fontAlgn="ctr">
              <a:buNone/>
            </a:pPr>
            <a:endParaRPr lang="en-US" dirty="0">
              <a:effectLst/>
            </a:endParaRPr>
          </a:p>
          <a:p>
            <a:pPr marL="0" indent="0">
              <a:buNone/>
            </a:pPr>
            <a:endParaRPr lang="en-US" dirty="0"/>
          </a:p>
        </p:txBody>
      </p:sp>
      <p:pic>
        <p:nvPicPr>
          <p:cNvPr id="6" name="Picture 5">
            <a:extLst>
              <a:ext uri="{FF2B5EF4-FFF2-40B4-BE49-F238E27FC236}">
                <a16:creationId xmlns:a16="http://schemas.microsoft.com/office/drawing/2014/main" id="{12516418-AF73-F343-B6CA-4029A15CC0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7478" y="1"/>
            <a:ext cx="1368038" cy="1690688"/>
          </a:xfrm>
          <a:prstGeom prst="rect">
            <a:avLst/>
          </a:prstGeom>
        </p:spPr>
      </p:pic>
    </p:spTree>
    <p:extLst>
      <p:ext uri="{BB962C8B-B14F-4D97-AF65-F5344CB8AC3E}">
        <p14:creationId xmlns:p14="http://schemas.microsoft.com/office/powerpoint/2010/main" val="46703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6360B-3DE0-75AA-44BA-F004AFD43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7F87DD-FC7C-19C2-6BB2-3C0FA7B7F6C9}"/>
              </a:ext>
            </a:extLst>
          </p:cNvPr>
          <p:cNvSpPr>
            <a:spLocks noGrp="1"/>
          </p:cNvSpPr>
          <p:nvPr>
            <p:ph type="title"/>
          </p:nvPr>
        </p:nvSpPr>
        <p:spPr>
          <a:xfrm>
            <a:off x="185739" y="0"/>
            <a:ext cx="10058400" cy="1158557"/>
          </a:xfrm>
        </p:spPr>
        <p:txBody>
          <a:bodyPr>
            <a:noAutofit/>
          </a:bodyPr>
          <a:lstStyle/>
          <a:p>
            <a:r>
              <a:rPr lang="en-US" sz="3600" b="1" dirty="0">
                <a:solidFill>
                  <a:srgbClr val="00B0F0"/>
                </a:solidFill>
              </a:rPr>
              <a:t>Math 2-3: Advanced Path 2</a:t>
            </a:r>
            <a:r>
              <a:rPr lang="en-US" sz="3600" b="1" dirty="0"/>
              <a:t> (Double Accelerated)</a:t>
            </a:r>
            <a:endParaRPr lang="en-US" sz="3600" dirty="0"/>
          </a:p>
        </p:txBody>
      </p:sp>
      <p:sp>
        <p:nvSpPr>
          <p:cNvPr id="6" name="Content Placeholder 5">
            <a:extLst>
              <a:ext uri="{FF2B5EF4-FFF2-40B4-BE49-F238E27FC236}">
                <a16:creationId xmlns:a16="http://schemas.microsoft.com/office/drawing/2014/main" id="{4E288B00-AB8F-BA59-75C2-E2F634526721}"/>
              </a:ext>
            </a:extLst>
          </p:cNvPr>
          <p:cNvSpPr>
            <a:spLocks noGrp="1"/>
          </p:cNvSpPr>
          <p:nvPr>
            <p:ph idx="1"/>
          </p:nvPr>
        </p:nvSpPr>
        <p:spPr>
          <a:xfrm>
            <a:off x="185739" y="1017586"/>
            <a:ext cx="9115424" cy="5511801"/>
          </a:xfrm>
        </p:spPr>
        <p:txBody>
          <a:bodyPr vert="horz" lIns="91440" tIns="45720" rIns="91440" bIns="45720" rtlCol="0" anchor="t">
            <a:noAutofit/>
          </a:bodyPr>
          <a:lstStyle/>
          <a:p>
            <a:r>
              <a:rPr lang="en-US" sz="2400" dirty="0"/>
              <a:t>Students who </a:t>
            </a:r>
            <a:r>
              <a:rPr lang="en-US" sz="2400" u="sng" dirty="0"/>
              <a:t>can demonstrate proficiency </a:t>
            </a:r>
            <a:r>
              <a:rPr lang="en-US" sz="2400" dirty="0"/>
              <a:t>in </a:t>
            </a:r>
            <a:r>
              <a:rPr lang="en-US" sz="2400" b="1" dirty="0"/>
              <a:t>ALL 6</a:t>
            </a:r>
            <a:r>
              <a:rPr lang="en-US" sz="2400" b="1" baseline="30000" dirty="0"/>
              <a:t>th</a:t>
            </a:r>
            <a:r>
              <a:rPr lang="en-US" sz="2400" b="1" dirty="0"/>
              <a:t> grade standards &amp; most of the 7</a:t>
            </a:r>
            <a:r>
              <a:rPr lang="en-US" sz="2400" b="1" baseline="30000" dirty="0"/>
              <a:t>th</a:t>
            </a:r>
            <a:r>
              <a:rPr lang="en-US" sz="2400" b="1" dirty="0"/>
              <a:t> grade standards.</a:t>
            </a:r>
          </a:p>
          <a:p>
            <a:r>
              <a:rPr lang="en-US" sz="2400" dirty="0"/>
              <a:t>Skips ALL 6</a:t>
            </a:r>
            <a:r>
              <a:rPr lang="en-US" sz="2400" baseline="30000" dirty="0"/>
              <a:t>th</a:t>
            </a:r>
            <a:r>
              <a:rPr lang="en-US" sz="2400" dirty="0"/>
              <a:t> and most of 7</a:t>
            </a:r>
            <a:r>
              <a:rPr lang="en-US" sz="2400" baseline="30000" dirty="0"/>
              <a:t>th</a:t>
            </a:r>
            <a:r>
              <a:rPr lang="en-US" sz="2400" dirty="0"/>
              <a:t> grade standards &amp; is taught at a accelerated pace.</a:t>
            </a:r>
          </a:p>
          <a:p>
            <a:r>
              <a:rPr lang="en-US" sz="2400" dirty="0"/>
              <a:t>This course is taught at a </a:t>
            </a:r>
            <a:r>
              <a:rPr lang="en-US" sz="2400" b="1" dirty="0">
                <a:solidFill>
                  <a:srgbClr val="0070C0"/>
                </a:solidFill>
              </a:rPr>
              <a:t>compacted pace</a:t>
            </a:r>
            <a:r>
              <a:rPr lang="en-US" sz="2400" dirty="0"/>
              <a:t>, it covers the second </a:t>
            </a:r>
            <a:r>
              <a:rPr lang="en-US" sz="2400" dirty="0">
                <a:solidFill>
                  <a:srgbClr val="0070C0"/>
                </a:solidFill>
              </a:rPr>
              <a:t>half of Math 2 and </a:t>
            </a:r>
            <a:r>
              <a:rPr lang="en-US" sz="2400" b="1" dirty="0">
                <a:solidFill>
                  <a:srgbClr val="0070C0"/>
                </a:solidFill>
              </a:rPr>
              <a:t>all</a:t>
            </a:r>
            <a:r>
              <a:rPr lang="en-US" sz="2400" dirty="0">
                <a:solidFill>
                  <a:srgbClr val="0070C0"/>
                </a:solidFill>
              </a:rPr>
              <a:t> standards taught in Math 3</a:t>
            </a:r>
            <a:r>
              <a:rPr lang="en-US" sz="2400" dirty="0"/>
              <a:t>. </a:t>
            </a:r>
          </a:p>
          <a:p>
            <a:r>
              <a:rPr lang="en-US" sz="2400" dirty="0"/>
              <a:t>This course focuses on selected Grade 7 State Standards and </a:t>
            </a:r>
            <a:r>
              <a:rPr lang="en-US" sz="2400" b="1" dirty="0"/>
              <a:t>ALL</a:t>
            </a:r>
            <a:r>
              <a:rPr lang="en-US" sz="2400" dirty="0"/>
              <a:t> State Standards for Grade 8.  </a:t>
            </a:r>
          </a:p>
          <a:p>
            <a:r>
              <a:rPr lang="en-US" sz="2400" dirty="0"/>
              <a:t>Students who are self-motivated in math and are willing to deepen their learning outside of school.</a:t>
            </a:r>
          </a:p>
          <a:p>
            <a:r>
              <a:rPr lang="en-US" sz="2400" dirty="0"/>
              <a:t>Students need to be very happy to do homework.</a:t>
            </a:r>
          </a:p>
          <a:p>
            <a:r>
              <a:rPr lang="en-US" sz="2400" dirty="0"/>
              <a:t>Student learning focuses on systems of linear equations, functions and relationships, 2D and 3D space, and the Pythagorean Theorem.</a:t>
            </a:r>
            <a:endParaRPr lang="en-US" sz="2400" dirty="0">
              <a:ea typeface="Calibri"/>
              <a:cs typeface="Calibri"/>
            </a:endParaRPr>
          </a:p>
        </p:txBody>
      </p:sp>
      <p:pic>
        <p:nvPicPr>
          <p:cNvPr id="7" name="Picture 6" descr="A cover of a book with robots&#10;&#10;AI-generated content may be incorrect.">
            <a:extLst>
              <a:ext uri="{FF2B5EF4-FFF2-40B4-BE49-F238E27FC236}">
                <a16:creationId xmlns:a16="http://schemas.microsoft.com/office/drawing/2014/main" id="{ED3AD0A8-D243-3B74-533D-D952549D9C2D}"/>
              </a:ext>
            </a:extLst>
          </p:cNvPr>
          <p:cNvPicPr>
            <a:picLocks noChangeAspect="1"/>
          </p:cNvPicPr>
          <p:nvPr/>
        </p:nvPicPr>
        <p:blipFill>
          <a:blip r:embed="rId2"/>
          <a:stretch>
            <a:fillRect/>
          </a:stretch>
        </p:blipFill>
        <p:spPr>
          <a:xfrm>
            <a:off x="9599396" y="0"/>
            <a:ext cx="1730591" cy="2035175"/>
          </a:xfrm>
          <a:prstGeom prst="rect">
            <a:avLst/>
          </a:prstGeom>
        </p:spPr>
      </p:pic>
      <p:pic>
        <p:nvPicPr>
          <p:cNvPr id="8" name="Picture 7">
            <a:extLst>
              <a:ext uri="{FF2B5EF4-FFF2-40B4-BE49-F238E27FC236}">
                <a16:creationId xmlns:a16="http://schemas.microsoft.com/office/drawing/2014/main" id="{6FB5EE4C-10C6-986D-5A4B-A2C9ED31F996}"/>
              </a:ext>
            </a:extLst>
          </p:cNvPr>
          <p:cNvPicPr>
            <a:picLocks noChangeAspect="1"/>
          </p:cNvPicPr>
          <p:nvPr/>
        </p:nvPicPr>
        <p:blipFill>
          <a:blip r:embed="rId3"/>
          <a:stretch>
            <a:fillRect/>
          </a:stretch>
        </p:blipFill>
        <p:spPr>
          <a:xfrm>
            <a:off x="9597337" y="2035175"/>
            <a:ext cx="1732649" cy="2035175"/>
          </a:xfrm>
          <a:prstGeom prst="rect">
            <a:avLst/>
          </a:prstGeom>
        </p:spPr>
      </p:pic>
    </p:spTree>
    <p:extLst>
      <p:ext uri="{BB962C8B-B14F-4D97-AF65-F5344CB8AC3E}">
        <p14:creationId xmlns:p14="http://schemas.microsoft.com/office/powerpoint/2010/main" val="147259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2"/>
            <a:ext cx="8277225" cy="1325563"/>
          </a:xfrm>
        </p:spPr>
        <p:txBody>
          <a:bodyPr/>
          <a:lstStyle/>
          <a:p>
            <a:r>
              <a:rPr lang="en-US" b="1" dirty="0">
                <a:solidFill>
                  <a:srgbClr val="00B0F0"/>
                </a:solidFill>
              </a:rPr>
              <a:t>Math 2-3</a:t>
            </a:r>
            <a:r>
              <a:rPr lang="en-US" b="1" dirty="0"/>
              <a:t>: Advanced Path 2</a:t>
            </a:r>
          </a:p>
        </p:txBody>
      </p:sp>
      <p:sp>
        <p:nvSpPr>
          <p:cNvPr id="3" name="Content Placeholder 2"/>
          <p:cNvSpPr>
            <a:spLocks noGrp="1"/>
          </p:cNvSpPr>
          <p:nvPr>
            <p:ph idx="1"/>
          </p:nvPr>
        </p:nvSpPr>
        <p:spPr>
          <a:xfrm>
            <a:off x="838200" y="1368425"/>
            <a:ext cx="4757593" cy="4808538"/>
          </a:xfrm>
        </p:spPr>
        <p:txBody>
          <a:bodyPr vert="horz" lIns="91440" tIns="45720" rIns="91440" bIns="45720" rtlCol="0" anchor="t">
            <a:normAutofit fontScale="85000" lnSpcReduction="20000"/>
          </a:bodyPr>
          <a:lstStyle/>
          <a:p>
            <a:pPr marL="0" indent="0">
              <a:buNone/>
            </a:pPr>
            <a:r>
              <a:rPr lang="en-US" b="1" dirty="0"/>
              <a:t>Middle School Path:</a:t>
            </a:r>
          </a:p>
          <a:p>
            <a:pPr marL="0" indent="0">
              <a:buNone/>
            </a:pPr>
            <a:r>
              <a:rPr lang="en-US" dirty="0"/>
              <a:t>6</a:t>
            </a:r>
            <a:r>
              <a:rPr lang="en-US" baseline="30000" dirty="0"/>
              <a:t>th</a:t>
            </a:r>
            <a:r>
              <a:rPr lang="en-US" dirty="0"/>
              <a:t> Grade: Math 2-3</a:t>
            </a:r>
          </a:p>
          <a:p>
            <a:pPr marL="0" indent="0">
              <a:buNone/>
            </a:pPr>
            <a:r>
              <a:rPr lang="en-US" dirty="0"/>
              <a:t>7</a:t>
            </a:r>
            <a:r>
              <a:rPr lang="en-US" baseline="30000" dirty="0"/>
              <a:t>th</a:t>
            </a:r>
            <a:r>
              <a:rPr lang="en-US" dirty="0"/>
              <a:t> Grade: Algebra 1</a:t>
            </a:r>
            <a:endParaRPr lang="en-US" dirty="0">
              <a:ea typeface="Calibri"/>
              <a:cs typeface="Calibri"/>
            </a:endParaRPr>
          </a:p>
          <a:p>
            <a:pPr marL="0" indent="0">
              <a:buNone/>
            </a:pPr>
            <a:r>
              <a:rPr lang="en-US" dirty="0"/>
              <a:t>8</a:t>
            </a:r>
            <a:r>
              <a:rPr lang="en-US" baseline="30000" dirty="0"/>
              <a:t>th</a:t>
            </a:r>
            <a:r>
              <a:rPr lang="en-US" dirty="0"/>
              <a:t> Grade: Advanced Geometry</a:t>
            </a:r>
            <a:endParaRPr lang="en-US" dirty="0">
              <a:ea typeface="Calibri"/>
              <a:cs typeface="Calibri"/>
            </a:endParaRPr>
          </a:p>
          <a:p>
            <a:pPr marL="0" indent="0">
              <a:buNone/>
            </a:pPr>
            <a:endParaRPr lang="en-US" dirty="0">
              <a:ea typeface="Calibri"/>
              <a:cs typeface="Calibri"/>
            </a:endParaRPr>
          </a:p>
          <a:p>
            <a:pPr marL="0" indent="0">
              <a:buNone/>
            </a:pPr>
            <a:r>
              <a:rPr lang="en-US" b="1" dirty="0">
                <a:ea typeface="Calibri"/>
                <a:cs typeface="Calibri"/>
              </a:rPr>
              <a:t>Possible High School Path</a:t>
            </a:r>
            <a:r>
              <a:rPr lang="en-US" dirty="0">
                <a:ea typeface="Calibri"/>
                <a:cs typeface="Calibri"/>
              </a:rPr>
              <a:t>:</a:t>
            </a:r>
          </a:p>
          <a:p>
            <a:pPr marL="0" indent="0">
              <a:buNone/>
            </a:pPr>
            <a:r>
              <a:rPr lang="en-US" dirty="0">
                <a:ea typeface="Calibri"/>
                <a:cs typeface="Calibri"/>
              </a:rPr>
              <a:t>9</a:t>
            </a:r>
            <a:r>
              <a:rPr lang="en-US" baseline="30000" dirty="0">
                <a:ea typeface="Calibri"/>
                <a:cs typeface="Calibri"/>
              </a:rPr>
              <a:t>th</a:t>
            </a:r>
            <a:r>
              <a:rPr lang="en-US" dirty="0">
                <a:ea typeface="Calibri"/>
                <a:cs typeface="Calibri"/>
              </a:rPr>
              <a:t>: Advanced Algebra 2</a:t>
            </a:r>
          </a:p>
          <a:p>
            <a:pPr marL="0" indent="0">
              <a:buNone/>
            </a:pPr>
            <a:r>
              <a:rPr lang="en-US" dirty="0">
                <a:ea typeface="Calibri"/>
                <a:cs typeface="Calibri"/>
              </a:rPr>
              <a:t>10</a:t>
            </a:r>
            <a:r>
              <a:rPr lang="en-US" baseline="30000" dirty="0">
                <a:ea typeface="Calibri"/>
                <a:cs typeface="Calibri"/>
              </a:rPr>
              <a:t>th</a:t>
            </a:r>
            <a:r>
              <a:rPr lang="en-US" dirty="0">
                <a:ea typeface="Calibri"/>
                <a:cs typeface="Calibri"/>
              </a:rPr>
              <a:t>: Precalculus</a:t>
            </a:r>
          </a:p>
          <a:p>
            <a:pPr marL="0" indent="0">
              <a:buNone/>
            </a:pPr>
            <a:r>
              <a:rPr lang="en-US" dirty="0">
                <a:ea typeface="Calibri"/>
                <a:cs typeface="Calibri"/>
              </a:rPr>
              <a:t>11</a:t>
            </a:r>
            <a:r>
              <a:rPr lang="en-US" baseline="30000" dirty="0">
                <a:ea typeface="Calibri"/>
                <a:cs typeface="Calibri"/>
              </a:rPr>
              <a:t>th</a:t>
            </a:r>
            <a:r>
              <a:rPr lang="en-US" dirty="0">
                <a:ea typeface="Calibri"/>
                <a:cs typeface="Calibri"/>
              </a:rPr>
              <a:t>: Calculus AB</a:t>
            </a:r>
          </a:p>
          <a:p>
            <a:pPr marL="0" indent="0">
              <a:buNone/>
            </a:pPr>
            <a:r>
              <a:rPr lang="en-US" dirty="0">
                <a:ea typeface="Calibri"/>
                <a:cs typeface="Calibri"/>
              </a:rPr>
              <a:t>12</a:t>
            </a:r>
            <a:r>
              <a:rPr lang="en-US" baseline="30000" dirty="0">
                <a:ea typeface="Calibri"/>
                <a:cs typeface="Calibri"/>
              </a:rPr>
              <a:t>th</a:t>
            </a:r>
            <a:r>
              <a:rPr lang="en-US" dirty="0">
                <a:ea typeface="Calibri"/>
                <a:cs typeface="Calibri"/>
              </a:rPr>
              <a:t>: Calculus BC</a:t>
            </a:r>
          </a:p>
          <a:p>
            <a:pPr marL="0" indent="0">
              <a:buNone/>
            </a:pPr>
            <a:r>
              <a:rPr lang="en-US" b="1" dirty="0">
                <a:solidFill>
                  <a:schemeClr val="tx2"/>
                </a:solidFill>
              </a:rPr>
              <a:t>Students must maintain a C+ or higher to continue on this Advanced Path.</a:t>
            </a:r>
            <a:endParaRPr lang="en-US" dirty="0">
              <a:solidFill>
                <a:schemeClr val="tx2"/>
              </a:solidFill>
            </a:endParaRPr>
          </a:p>
          <a:p>
            <a:pPr marL="0" indent="0">
              <a:buNone/>
            </a:pPr>
            <a:endParaRPr lang="en-US" dirty="0"/>
          </a:p>
          <a:p>
            <a:pPr marL="0" indent="0">
              <a:buNone/>
            </a:pPr>
            <a:endParaRPr lang="en-US" dirty="0"/>
          </a:p>
        </p:txBody>
      </p:sp>
      <p:sp>
        <p:nvSpPr>
          <p:cNvPr id="4" name="Content Placeholder 2">
            <a:extLst>
              <a:ext uri="{FF2B5EF4-FFF2-40B4-BE49-F238E27FC236}">
                <a16:creationId xmlns:a16="http://schemas.microsoft.com/office/drawing/2014/main" id="{9F1F68C9-7950-4668-BBCC-A3F547B4EC90}"/>
              </a:ext>
            </a:extLst>
          </p:cNvPr>
          <p:cNvSpPr txBox="1">
            <a:spLocks/>
          </p:cNvSpPr>
          <p:nvPr/>
        </p:nvSpPr>
        <p:spPr>
          <a:xfrm>
            <a:off x="5486400" y="1254125"/>
            <a:ext cx="5557520" cy="492283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u="sng" dirty="0">
                <a:solidFill>
                  <a:srgbClr val="FF0000"/>
                </a:solidFill>
              </a:rPr>
              <a:t>Skips</a:t>
            </a:r>
            <a:r>
              <a:rPr lang="en-US" sz="3000" b="1" dirty="0">
                <a:solidFill>
                  <a:srgbClr val="FF0000"/>
                </a:solidFill>
              </a:rPr>
              <a:t> </a:t>
            </a:r>
            <a:r>
              <a:rPr lang="en-US" sz="3000" dirty="0"/>
              <a:t>6</a:t>
            </a:r>
            <a:r>
              <a:rPr lang="en-US" sz="2100" baseline="30000" dirty="0"/>
              <a:t>th</a:t>
            </a:r>
            <a:r>
              <a:rPr lang="en-US" sz="3000" dirty="0"/>
              <a:t> grade math and half of 7</a:t>
            </a:r>
            <a:r>
              <a:rPr lang="en-US" sz="2100" baseline="30000" dirty="0"/>
              <a:t>th</a:t>
            </a:r>
            <a:r>
              <a:rPr lang="en-US" sz="3000" dirty="0"/>
              <a:t> grade math (</a:t>
            </a:r>
            <a:r>
              <a:rPr lang="en-US" sz="3000" b="1" dirty="0">
                <a:solidFill>
                  <a:srgbClr val="FF0000"/>
                </a:solidFill>
              </a:rPr>
              <a:t>Math 1-2</a:t>
            </a:r>
            <a:r>
              <a:rPr lang="en-US" sz="3000"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b="1" u="sng" dirty="0">
                <a:solidFill>
                  <a:srgbClr val="7030A0"/>
                </a:solidFill>
              </a:rPr>
              <a:t>Learning Recommendations</a:t>
            </a:r>
            <a:r>
              <a:rPr lang="en-US" u="sng" dirty="0">
                <a:solidFill>
                  <a:srgbClr val="7030A0"/>
                </a:solidFill>
              </a:rPr>
              <a:t>:</a:t>
            </a:r>
            <a:endParaRPr lang="en-US" u="sng" dirty="0">
              <a:solidFill>
                <a:srgbClr val="7030A0"/>
              </a:solidFill>
              <a:ea typeface="Calibri"/>
              <a:cs typeface="Calibri"/>
            </a:endParaRPr>
          </a:p>
          <a:p>
            <a:pPr>
              <a:buFontTx/>
              <a:buChar char="-"/>
            </a:pPr>
            <a:r>
              <a:rPr lang="en-US" dirty="0"/>
              <a:t>SBA Math: </a:t>
            </a:r>
            <a:r>
              <a:rPr lang="en-US" b="1" dirty="0">
                <a:solidFill>
                  <a:srgbClr val="7030A0"/>
                </a:solidFill>
                <a:highlight>
                  <a:srgbClr val="FFFF00"/>
                </a:highlight>
              </a:rPr>
              <a:t>Level 4</a:t>
            </a:r>
            <a:endParaRPr lang="en-US" b="1" dirty="0">
              <a:solidFill>
                <a:srgbClr val="7030A0"/>
              </a:solidFill>
              <a:highlight>
                <a:srgbClr val="FFFF00"/>
              </a:highlight>
              <a:ea typeface="Calibri"/>
              <a:cs typeface="Calibri"/>
            </a:endParaRPr>
          </a:p>
          <a:p>
            <a:pPr>
              <a:buFontTx/>
              <a:buChar char="-"/>
            </a:pPr>
            <a:r>
              <a:rPr lang="en-US" dirty="0"/>
              <a:t>Report Card Math Grades: </a:t>
            </a:r>
            <a:r>
              <a:rPr lang="en-US" b="1" dirty="0">
                <a:solidFill>
                  <a:srgbClr val="7030A0"/>
                </a:solidFill>
                <a:highlight>
                  <a:srgbClr val="FFFF00"/>
                </a:highlight>
              </a:rPr>
              <a:t>4’s</a:t>
            </a:r>
            <a:endParaRPr lang="en-US" b="1" dirty="0">
              <a:solidFill>
                <a:srgbClr val="7030A0"/>
              </a:solidFill>
              <a:highlight>
                <a:srgbClr val="FFFF00"/>
              </a:highlight>
              <a:ea typeface="Calibri"/>
              <a:cs typeface="Calibri"/>
            </a:endParaRPr>
          </a:p>
          <a:p>
            <a:pPr>
              <a:buFontTx/>
              <a:buChar char="-"/>
            </a:pPr>
            <a:r>
              <a:rPr lang="en-US" dirty="0"/>
              <a:t>iReady Math Score: </a:t>
            </a:r>
            <a:r>
              <a:rPr lang="en-US" b="1" dirty="0">
                <a:solidFill>
                  <a:srgbClr val="7030A0"/>
                </a:solidFill>
                <a:highlight>
                  <a:srgbClr val="FFFF00"/>
                </a:highlight>
              </a:rPr>
              <a:t>4.07+</a:t>
            </a:r>
            <a:r>
              <a:rPr lang="en-US" dirty="0"/>
              <a:t> and currently working at a 7</a:t>
            </a:r>
            <a:r>
              <a:rPr lang="en-US" baseline="30000" dirty="0"/>
              <a:t>th</a:t>
            </a:r>
            <a:r>
              <a:rPr lang="en-US" dirty="0"/>
              <a:t> grade level</a:t>
            </a:r>
          </a:p>
          <a:p>
            <a:pPr>
              <a:buFontTx/>
              <a:buChar char="-"/>
            </a:pPr>
            <a:r>
              <a:rPr lang="en-US" dirty="0"/>
              <a:t>*Please consider learning recommendations carefully &amp; ensure that your child meets or exceeds ALL requirements.</a:t>
            </a:r>
          </a:p>
        </p:txBody>
      </p:sp>
    </p:spTree>
    <p:extLst>
      <p:ext uri="{BB962C8B-B14F-4D97-AF65-F5344CB8AC3E}">
        <p14:creationId xmlns:p14="http://schemas.microsoft.com/office/powerpoint/2010/main" val="417048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C8603-7EDB-B077-E4DF-DEE8B30FE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A8233-3176-1CA9-4B13-2C1DAD830FAE}"/>
              </a:ext>
            </a:extLst>
          </p:cNvPr>
          <p:cNvSpPr>
            <a:spLocks noGrp="1"/>
          </p:cNvSpPr>
          <p:nvPr>
            <p:ph type="title"/>
          </p:nvPr>
        </p:nvSpPr>
        <p:spPr>
          <a:xfrm>
            <a:off x="0" y="31749"/>
            <a:ext cx="10407316" cy="1325563"/>
          </a:xfrm>
        </p:spPr>
        <p:txBody>
          <a:bodyPr/>
          <a:lstStyle/>
          <a:p>
            <a:r>
              <a:rPr lang="en-US" b="1" dirty="0">
                <a:solidFill>
                  <a:srgbClr val="00B050"/>
                </a:solidFill>
              </a:rPr>
              <a:t>Algebra 1:</a:t>
            </a:r>
            <a:r>
              <a:rPr lang="en-US" b="1" dirty="0"/>
              <a:t> Math Option D </a:t>
            </a:r>
            <a:r>
              <a:rPr lang="en-US" dirty="0"/>
              <a:t>(Alternative)</a:t>
            </a:r>
          </a:p>
        </p:txBody>
      </p:sp>
      <p:sp>
        <p:nvSpPr>
          <p:cNvPr id="6" name="Content Placeholder 5">
            <a:extLst>
              <a:ext uri="{FF2B5EF4-FFF2-40B4-BE49-F238E27FC236}">
                <a16:creationId xmlns:a16="http://schemas.microsoft.com/office/drawing/2014/main" id="{04581B57-E83B-C8E0-0244-790B28DCEFAA}"/>
              </a:ext>
            </a:extLst>
          </p:cNvPr>
          <p:cNvSpPr>
            <a:spLocks noGrp="1"/>
          </p:cNvSpPr>
          <p:nvPr>
            <p:ph idx="1"/>
          </p:nvPr>
        </p:nvSpPr>
        <p:spPr>
          <a:xfrm>
            <a:off x="271463" y="1428750"/>
            <a:ext cx="9212779" cy="5172075"/>
          </a:xfrm>
        </p:spPr>
        <p:txBody>
          <a:bodyPr vert="horz" lIns="91440" tIns="45720" rIns="91440" bIns="45720" rtlCol="0" anchor="t">
            <a:noAutofit/>
          </a:bodyPr>
          <a:lstStyle/>
          <a:p>
            <a:r>
              <a:rPr lang="en-US" sz="2400" dirty="0"/>
              <a:t>This is for students who do extensive math outside of school &amp; can demonstrated </a:t>
            </a:r>
            <a:r>
              <a:rPr lang="en-US" sz="2400" u="sng" dirty="0"/>
              <a:t>mastery of all Grades 6-8 standards</a:t>
            </a:r>
            <a:r>
              <a:rPr lang="en-US" sz="2400" dirty="0"/>
              <a:t>.</a:t>
            </a:r>
          </a:p>
          <a:p>
            <a:r>
              <a:rPr lang="en-US" sz="2400" dirty="0"/>
              <a:t>All students considering this option </a:t>
            </a:r>
            <a:r>
              <a:rPr lang="en-US" sz="2400" b="1" dirty="0"/>
              <a:t>MUST</a:t>
            </a:r>
            <a:r>
              <a:rPr lang="en-US" sz="2400" dirty="0"/>
              <a:t> take the required placement test scheduled at the district office. </a:t>
            </a:r>
          </a:p>
          <a:p>
            <a:r>
              <a:rPr lang="en-US" sz="2400" b="1" dirty="0"/>
              <a:t>To be eligible to sign up for the test:</a:t>
            </a:r>
          </a:p>
          <a:p>
            <a:pPr lvl="1"/>
            <a:r>
              <a:rPr lang="en-US" sz="2000" b="1" dirty="0">
                <a:solidFill>
                  <a:srgbClr val="FF0000"/>
                </a:solidFill>
              </a:rPr>
              <a:t>Student MUST score 4.2 or higher on the winter </a:t>
            </a:r>
            <a:r>
              <a:rPr lang="en-US" sz="2000" b="1" dirty="0" err="1">
                <a:solidFill>
                  <a:srgbClr val="FF0000"/>
                </a:solidFill>
              </a:rPr>
              <a:t>i</a:t>
            </a:r>
            <a:r>
              <a:rPr lang="en-US" sz="2000" b="1" dirty="0">
                <a:solidFill>
                  <a:srgbClr val="FF0000"/>
                </a:solidFill>
              </a:rPr>
              <a:t>-Ready Math test</a:t>
            </a:r>
          </a:p>
          <a:p>
            <a:pPr lvl="1"/>
            <a:r>
              <a:rPr lang="en-US" sz="2000" b="1" dirty="0">
                <a:solidFill>
                  <a:srgbClr val="FF0000"/>
                </a:solidFill>
              </a:rPr>
              <a:t>This includes Merlin students</a:t>
            </a:r>
          </a:p>
          <a:p>
            <a:r>
              <a:rPr lang="en-US" sz="2400" dirty="0"/>
              <a:t>This is a </a:t>
            </a:r>
            <a:r>
              <a:rPr lang="en-US" sz="2400" dirty="0">
                <a:solidFill>
                  <a:srgbClr val="00B050"/>
                </a:solidFill>
              </a:rPr>
              <a:t>high school level course</a:t>
            </a:r>
            <a:r>
              <a:rPr lang="en-US" sz="2400" dirty="0"/>
              <a:t> and is taught at a </a:t>
            </a:r>
            <a:r>
              <a:rPr lang="en-US" sz="2400" dirty="0">
                <a:solidFill>
                  <a:srgbClr val="00B050"/>
                </a:solidFill>
              </a:rPr>
              <a:t>compacted pace</a:t>
            </a:r>
            <a:r>
              <a:rPr lang="en-US" sz="2400" dirty="0"/>
              <a:t>; it covers  all of the standards for Algebra 1. </a:t>
            </a:r>
          </a:p>
          <a:p>
            <a:r>
              <a:rPr lang="en-US" sz="2400" dirty="0"/>
              <a:t>Most peers in this class will be 8</a:t>
            </a:r>
            <a:r>
              <a:rPr lang="en-US" sz="2400" baseline="30000" dirty="0"/>
              <a:t>th</a:t>
            </a:r>
            <a:r>
              <a:rPr lang="en-US" sz="2400" dirty="0"/>
              <a:t> graders.</a:t>
            </a:r>
          </a:p>
          <a:p>
            <a:r>
              <a:rPr lang="en-US" sz="2400" dirty="0"/>
              <a:t>This course focuses on equations, linear and exponential relationships, descriptive statistics and quadratic functions.</a:t>
            </a:r>
            <a:endParaRPr lang="en-US" sz="2400" dirty="0">
              <a:ea typeface="Calibri"/>
              <a:cs typeface="Calibri"/>
            </a:endParaRPr>
          </a:p>
        </p:txBody>
      </p:sp>
      <p:pic>
        <p:nvPicPr>
          <p:cNvPr id="3" name="Picture 2" descr="Image result for envsion algebra 1">
            <a:extLst>
              <a:ext uri="{FF2B5EF4-FFF2-40B4-BE49-F238E27FC236}">
                <a16:creationId xmlns:a16="http://schemas.microsoft.com/office/drawing/2014/main" id="{48B3C435-552A-ED1E-9C1F-2A37BE3727AF}"/>
              </a:ext>
            </a:extLst>
          </p:cNvPr>
          <p:cNvPicPr>
            <a:picLocks noChangeAspect="1"/>
          </p:cNvPicPr>
          <p:nvPr/>
        </p:nvPicPr>
        <p:blipFill>
          <a:blip r:embed="rId2"/>
          <a:stretch>
            <a:fillRect/>
          </a:stretch>
        </p:blipFill>
        <p:spPr>
          <a:xfrm>
            <a:off x="9786937" y="0"/>
            <a:ext cx="1481137" cy="1951037"/>
          </a:xfrm>
          <a:prstGeom prst="rect">
            <a:avLst/>
          </a:prstGeom>
        </p:spPr>
      </p:pic>
    </p:spTree>
    <p:extLst>
      <p:ext uri="{BB962C8B-B14F-4D97-AF65-F5344CB8AC3E}">
        <p14:creationId xmlns:p14="http://schemas.microsoft.com/office/powerpoint/2010/main" val="3263113152"/>
      </p:ext>
    </p:extLst>
  </p:cSld>
  <p:clrMapOvr>
    <a:masterClrMapping/>
  </p:clrMapOvr>
</p:sld>
</file>

<file path=ppt/theme/theme1.xml><?xml version="1.0" encoding="utf-8"?>
<a:theme xmlns:a="http://schemas.openxmlformats.org/drawingml/2006/main" name="Office Theme">
  <a:themeElements>
    <a:clrScheme name="ISD Presentation 1">
      <a:dk1>
        <a:srgbClr val="000000"/>
      </a:dk1>
      <a:lt1>
        <a:srgbClr val="FFFFFF"/>
      </a:lt1>
      <a:dk2>
        <a:srgbClr val="006F82"/>
      </a:dk2>
      <a:lt2>
        <a:srgbClr val="FFFFFF"/>
      </a:lt2>
      <a:accent1>
        <a:srgbClr val="EA8371"/>
      </a:accent1>
      <a:accent2>
        <a:srgbClr val="E6F1F3"/>
      </a:accent2>
      <a:accent3>
        <a:srgbClr val="0FA1CD"/>
      </a:accent3>
      <a:accent4>
        <a:srgbClr val="FFF9C2"/>
      </a:accent4>
      <a:accent5>
        <a:srgbClr val="006F82"/>
      </a:accent5>
      <a:accent6>
        <a:srgbClr val="859234"/>
      </a:accent6>
      <a:hlink>
        <a:srgbClr val="00B0F0"/>
      </a:hlink>
      <a:folHlink>
        <a:srgbClr val="EA837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1518</TotalTime>
  <Words>1834</Words>
  <Application>Microsoft Office PowerPoint</Application>
  <PresentationFormat>Widescreen</PresentationFormat>
  <Paragraphs>233</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Roboto</vt:lpstr>
      <vt:lpstr>Office Theme</vt:lpstr>
      <vt:lpstr>Fifth Grade Parent Night</vt:lpstr>
      <vt:lpstr>Washington State Standards</vt:lpstr>
      <vt:lpstr>Middle School Math Options</vt:lpstr>
      <vt:lpstr>Take a Breath!</vt:lpstr>
      <vt:lpstr>Math 1: 6th Grade  (On Grade Level)</vt:lpstr>
      <vt:lpstr>Math 1-2: Advanced Path 1 (Accelerated) </vt:lpstr>
      <vt:lpstr>Math 2-3: Advanced Path 2 (Double Accelerated)</vt:lpstr>
      <vt:lpstr>Math 2-3: Advanced Path 2</vt:lpstr>
      <vt:lpstr>Algebra 1: Math Option D (Alternative)</vt:lpstr>
      <vt:lpstr>Option D</vt:lpstr>
      <vt:lpstr>Characteristics of Successful Students</vt:lpstr>
      <vt:lpstr>Considerations</vt:lpstr>
      <vt:lpstr>What if my student wants to change pathways or finds that they need more support?</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Weider, Heather    PC - Staff</dc:creator>
  <cp:lastModifiedBy>Weider, Heather    PC - Staff</cp:lastModifiedBy>
  <cp:revision>161</cp:revision>
  <dcterms:created xsi:type="dcterms:W3CDTF">2022-11-28T20:28:45Z</dcterms:created>
  <dcterms:modified xsi:type="dcterms:W3CDTF">2026-03-10T23:26:22Z</dcterms:modified>
</cp:coreProperties>
</file>